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76" r:id="rId5"/>
    <p:sldId id="260" r:id="rId6"/>
    <p:sldId id="261" r:id="rId7"/>
    <p:sldId id="262" r:id="rId8"/>
    <p:sldId id="263" r:id="rId9"/>
    <p:sldId id="264" r:id="rId10"/>
    <p:sldId id="265" r:id="rId11"/>
    <p:sldId id="266" r:id="rId12"/>
    <p:sldId id="270" r:id="rId13"/>
    <p:sldId id="271" r:id="rId14"/>
    <p:sldId id="274" r:id="rId15"/>
    <p:sldId id="275" r:id="rId16"/>
    <p:sldId id="277" r:id="rId17"/>
    <p:sldId id="27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347833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166403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189942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584817-E9A0-4770-B89E-96C05E3C3D4E}"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384868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584817-E9A0-4770-B89E-96C05E3C3D4E}"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383273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584817-E9A0-4770-B89E-96C05E3C3D4E}"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27902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584817-E9A0-4770-B89E-96C05E3C3D4E}"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375370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584817-E9A0-4770-B89E-96C05E3C3D4E}"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1964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84817-E9A0-4770-B89E-96C05E3C3D4E}"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174569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119664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584817-E9A0-4770-B89E-96C05E3C3D4E}"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8510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84817-E9A0-4770-B89E-96C05E3C3D4E}" type="datetimeFigureOut">
              <a:rPr lang="en-US" smtClean="0"/>
              <a:pPr/>
              <a:t>4/11/2022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D5638-A4C1-4A69-8A37-4B920E587895}" type="slidenum">
              <a:rPr lang="en-US" smtClean="0"/>
              <a:pPr/>
              <a:t>‹#›</a:t>
            </a:fld>
            <a:endParaRPr lang="en-US"/>
          </a:p>
        </p:txBody>
      </p:sp>
    </p:spTree>
    <p:extLst>
      <p:ext uri="{BB962C8B-B14F-4D97-AF65-F5344CB8AC3E}">
        <p14:creationId xmlns="" xmlns:p14="http://schemas.microsoft.com/office/powerpoint/2010/main" val="311286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32728" y="412125"/>
            <a:ext cx="9865217" cy="5550794"/>
          </a:xfrm>
          <a:prstGeom prst="rect">
            <a:avLst/>
          </a:prstGeom>
        </p:spPr>
      </p:pic>
    </p:spTree>
    <p:extLst>
      <p:ext uri="{BB962C8B-B14F-4D97-AF65-F5344CB8AC3E}">
        <p14:creationId xmlns="" xmlns:p14="http://schemas.microsoft.com/office/powerpoint/2010/main" val="3363819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Calibri" pitchFamily="34" charset="0"/>
              </a:rPr>
              <a:t>Diagrams -</a:t>
            </a:r>
            <a:r>
              <a:rPr lang="en-US" b="1" u="sng" dirty="0">
                <a:solidFill>
                  <a:srgbClr val="FF0000"/>
                </a:solidFill>
                <a:latin typeface="+mn-lt"/>
                <a:cs typeface="Calibri" pitchFamily="34" charset="0"/>
              </a:rPr>
              <a:t>Use Case Diagram</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6" name="Picture 5"/>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pic>
        <p:nvPicPr>
          <p:cNvPr id="7" name="Picture 6" descr="Untitled Diagram.drawio (5).png"/>
          <p:cNvPicPr>
            <a:picLocks noChangeAspect="1"/>
          </p:cNvPicPr>
          <p:nvPr/>
        </p:nvPicPr>
        <p:blipFill>
          <a:blip r:embed="rId3"/>
          <a:stretch>
            <a:fillRect/>
          </a:stretch>
        </p:blipFill>
        <p:spPr>
          <a:xfrm>
            <a:off x="2567709" y="1044575"/>
            <a:ext cx="7195127" cy="5132646"/>
          </a:xfrm>
          <a:prstGeom prst="rect">
            <a:avLst/>
          </a:prstGeom>
        </p:spPr>
      </p:pic>
    </p:spTree>
    <p:extLst>
      <p:ext uri="{BB962C8B-B14F-4D97-AF65-F5344CB8AC3E}">
        <p14:creationId xmlns="" xmlns:p14="http://schemas.microsoft.com/office/powerpoint/2010/main" val="407337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Diagrams –</a:t>
            </a:r>
            <a:r>
              <a:rPr lang="en-US" b="1" u="sng" dirty="0" smtClean="0">
                <a:solidFill>
                  <a:srgbClr val="FF0000"/>
                </a:solidFill>
                <a:latin typeface="+mn-lt"/>
                <a:cs typeface="Times New Roman" pitchFamily="18" charset="0"/>
              </a:rPr>
              <a:t>Class Diagram</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pic>
        <p:nvPicPr>
          <p:cNvPr id="7" name="Picture 6" descr="class_diagram (1).jpg"/>
          <p:cNvPicPr>
            <a:picLocks noChangeAspect="1"/>
          </p:cNvPicPr>
          <p:nvPr/>
        </p:nvPicPr>
        <p:blipFill>
          <a:blip r:embed="rId3"/>
          <a:stretch>
            <a:fillRect/>
          </a:stretch>
        </p:blipFill>
        <p:spPr>
          <a:xfrm>
            <a:off x="2318327" y="1062181"/>
            <a:ext cx="7795491" cy="5024583"/>
          </a:xfrm>
          <a:prstGeom prst="rect">
            <a:avLst/>
          </a:prstGeom>
        </p:spPr>
      </p:pic>
    </p:spTree>
    <p:extLst>
      <p:ext uri="{BB962C8B-B14F-4D97-AF65-F5344CB8AC3E}">
        <p14:creationId xmlns="" xmlns:p14="http://schemas.microsoft.com/office/powerpoint/2010/main" val="3196420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708970" cy="763588"/>
          </a:xfrm>
          <a:solidFill>
            <a:schemeClr val="accent6">
              <a:lumMod val="60000"/>
              <a:lumOff val="40000"/>
            </a:schemeClr>
          </a:solidFill>
        </p:spPr>
        <p:txBody>
          <a:bodyPr/>
          <a:lstStyle/>
          <a:p>
            <a:r>
              <a:rPr lang="en-US" b="1" dirty="0" smtClean="0">
                <a:latin typeface="+mn-lt"/>
                <a:cs typeface="Times New Roman" pitchFamily="18" charset="0"/>
              </a:rPr>
              <a:t>Tasks Distribution</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graphicFrame>
        <p:nvGraphicFramePr>
          <p:cNvPr id="5" name="Content Placeholder 3"/>
          <p:cNvGraphicFramePr>
            <a:graphicFrameLocks noGrp="1"/>
          </p:cNvGraphicFramePr>
          <p:nvPr>
            <p:ph idx="1"/>
            <p:extLst>
              <p:ext uri="{D42A27DB-BD31-4B8C-83A1-F6EECF244321}">
                <p14:modId xmlns="" xmlns:p14="http://schemas.microsoft.com/office/powerpoint/2010/main" val="1294040571"/>
              </p:ext>
            </p:extLst>
          </p:nvPr>
        </p:nvGraphicFramePr>
        <p:xfrm>
          <a:off x="414337" y="1271588"/>
          <a:ext cx="10929938" cy="4417695"/>
        </p:xfrm>
        <a:graphic>
          <a:graphicData uri="http://schemas.openxmlformats.org/drawingml/2006/table">
            <a:tbl>
              <a:tblPr firstRow="1" bandRow="1">
                <a:tableStyleId>{5940675A-B579-460E-94D1-54222C63F5DA}</a:tableStyleId>
              </a:tblPr>
              <a:tblGrid>
                <a:gridCol w="2947699">
                  <a:extLst>
                    <a:ext uri="{9D8B030D-6E8A-4147-A177-3AD203B41FA5}">
                      <a16:colId xmlns="" xmlns:a16="http://schemas.microsoft.com/office/drawing/2014/main" val="20000"/>
                    </a:ext>
                  </a:extLst>
                </a:gridCol>
                <a:gridCol w="7982239">
                  <a:extLst>
                    <a:ext uri="{9D8B030D-6E8A-4147-A177-3AD203B41FA5}">
                      <a16:colId xmlns="" xmlns:a16="http://schemas.microsoft.com/office/drawing/2014/main" val="20001"/>
                    </a:ext>
                  </a:extLst>
                </a:gridCol>
              </a:tblGrid>
              <a:tr h="485775">
                <a:tc>
                  <a:txBody>
                    <a:bodyPr/>
                    <a:lstStyle/>
                    <a:p>
                      <a:pPr algn="ctr"/>
                      <a:r>
                        <a:rPr lang="en-GB" sz="2400" b="1" dirty="0" smtClean="0">
                          <a:latin typeface="Times New Roman" panose="02020603050405020304" pitchFamily="18" charset="0"/>
                          <a:cs typeface="Times New Roman" panose="02020603050405020304" pitchFamily="18" charset="0"/>
                        </a:rPr>
                        <a:t>Group Members </a:t>
                      </a:r>
                      <a:endParaRPr lang="en-GB" sz="2400" b="1" dirty="0">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pPr algn="l"/>
                      <a:r>
                        <a:rPr lang="en-GB" sz="2400" b="1" dirty="0" smtClean="0">
                          <a:latin typeface="Times New Roman" panose="02020603050405020304" pitchFamily="18" charset="0"/>
                          <a:cs typeface="Times New Roman" panose="02020603050405020304" pitchFamily="18" charset="0"/>
                        </a:rPr>
                        <a:t>Responsibilities</a:t>
                      </a:r>
                    </a:p>
                  </a:txBody>
                  <a:tcPr>
                    <a:solidFill>
                      <a:schemeClr val="accent6">
                        <a:lumMod val="40000"/>
                        <a:lumOff val="60000"/>
                      </a:schemeClr>
                    </a:solidFill>
                  </a:tcPr>
                </a:tc>
                <a:extLst>
                  <a:ext uri="{0D108BD9-81ED-4DB2-BD59-A6C34878D82A}">
                    <a16:rowId xmlns="" xmlns:a16="http://schemas.microsoft.com/office/drawing/2014/main" val="10000"/>
                  </a:ext>
                </a:extLst>
              </a:tr>
              <a:tr h="957263">
                <a:tc>
                  <a:txBody>
                    <a:bodyPr/>
                    <a:lstStyle/>
                    <a:p>
                      <a:pPr algn="l"/>
                      <a:r>
                        <a:rPr lang="en-GB" sz="2000" b="1" dirty="0" smtClean="0">
                          <a:latin typeface="Times New Roman" panose="02020603050405020304" pitchFamily="18" charset="0"/>
                          <a:cs typeface="Times New Roman" panose="02020603050405020304" pitchFamily="18" charset="0"/>
                        </a:rPr>
                        <a:t>Muhammad</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Zeeshan</a:t>
                      </a:r>
                      <a:r>
                        <a:rPr lang="en-GB" sz="2000" b="1" baseline="0" dirty="0" smtClean="0">
                          <a:latin typeface="Times New Roman" panose="02020603050405020304" pitchFamily="18" charset="0"/>
                          <a:cs typeface="Times New Roman" panose="02020603050405020304" pitchFamily="18" charset="0"/>
                        </a:rPr>
                        <a:t> Khan</a:t>
                      </a:r>
                      <a:endParaRPr lang="en-GB" sz="2000" b="1"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Creating Database,</a:t>
                      </a:r>
                      <a:r>
                        <a:rPr lang="en-GB" sz="2000" baseline="0" dirty="0" smtClean="0">
                          <a:latin typeface="Times New Roman" panose="02020603050405020304" pitchFamily="18" charset="0"/>
                          <a:cs typeface="Times New Roman" panose="02020603050405020304" pitchFamily="18" charset="0"/>
                        </a:rPr>
                        <a:t> Defining Tables in Database</a:t>
                      </a:r>
                      <a:endParaRPr lang="en-GB"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Designing and Coding for Contact Us and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2000" baseline="0" dirty="0" smtClean="0">
                          <a:latin typeface="Times New Roman" panose="02020603050405020304" pitchFamily="18" charset="0"/>
                          <a:cs typeface="Times New Roman" panose="02020603050405020304" pitchFamily="18" charset="0"/>
                        </a:rPr>
                        <a:t>   Feedback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Connection Establishment</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 </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Ehtesham</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Safeer</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Update,</a:t>
                      </a:r>
                      <a:r>
                        <a:rPr lang="en-GB" sz="2000" baseline="0" dirty="0" smtClean="0">
                          <a:latin typeface="Times New Roman" panose="02020603050405020304" pitchFamily="18" charset="0"/>
                          <a:cs typeface="Times New Roman" panose="02020603050405020304" pitchFamily="18" charset="0"/>
                        </a:rPr>
                        <a:t> Delete  SQL Queries</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Designing Template/Master Page</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aseline="0" dirty="0" smtClean="0">
                          <a:latin typeface="Times New Roman" panose="02020603050405020304" pitchFamily="18" charset="0"/>
                          <a:cs typeface="Times New Roman" panose="02020603050405020304" pitchFamily="18" charset="0"/>
                        </a:rPr>
                        <a:t>Coding</a:t>
                      </a:r>
                      <a:r>
                        <a:rPr lang="en-US" altLang="en-GB" sz="2000" baseline="0" dirty="0" smtClean="0">
                          <a:latin typeface="Times New Roman" panose="02020603050405020304" pitchFamily="18" charset="0"/>
                          <a:cs typeface="Times New Roman" panose="02020603050405020304" pitchFamily="18" charset="0"/>
                        </a:rPr>
                        <a:t>-front page interfaces</a:t>
                      </a:r>
                      <a:r>
                        <a:rPr lang="en-GB" sz="2000" baseline="0" dirty="0" smtClean="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957263">
                <a:tc>
                  <a:txBody>
                    <a:bodyPr/>
                    <a:lstStyle/>
                    <a:p>
                      <a:pPr algn="l"/>
                      <a:r>
                        <a:rPr lang="en-GB" sz="2000" b="1" dirty="0" err="1" smtClean="0">
                          <a:latin typeface="Times New Roman" panose="02020603050405020304" pitchFamily="18" charset="0"/>
                          <a:cs typeface="Times New Roman" panose="02020603050405020304" pitchFamily="18" charset="0"/>
                        </a:rPr>
                        <a:t>Kashif</a:t>
                      </a:r>
                      <a:r>
                        <a:rPr lang="en-GB" sz="2000" b="1" baseline="0" dirty="0" smtClean="0">
                          <a:latin typeface="Times New Roman" panose="02020603050405020304" pitchFamily="18" charset="0"/>
                          <a:cs typeface="Times New Roman" panose="02020603050405020304" pitchFamily="18" charset="0"/>
                        </a:rPr>
                        <a:t> </a:t>
                      </a:r>
                      <a:r>
                        <a:rPr lang="en-GB" sz="2000" b="1" baseline="0" dirty="0" err="1" smtClean="0">
                          <a:latin typeface="Times New Roman" panose="02020603050405020304" pitchFamily="18" charset="0"/>
                          <a:cs typeface="Times New Roman" panose="02020603050405020304" pitchFamily="18" charset="0"/>
                        </a:rPr>
                        <a:t>lateef</a:t>
                      </a:r>
                      <a:endParaRPr lang="en-GB" sz="2000" b="1"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smtClean="0">
                          <a:latin typeface="Times New Roman" panose="02020603050405020304" pitchFamily="18" charset="0"/>
                          <a:cs typeface="Times New Roman" panose="02020603050405020304" pitchFamily="18" charset="0"/>
                        </a:rPr>
                        <a:t>Defining Views in Database</a:t>
                      </a: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Designing  Interfaces-</a:t>
                      </a:r>
                      <a:r>
                        <a:rPr lang="en-GB" sz="2000" baseline="0" dirty="0" smtClean="0">
                          <a:latin typeface="Times New Roman" panose="02020603050405020304" pitchFamily="18" charset="0"/>
                          <a:cs typeface="Times New Roman" panose="02020603050405020304" pitchFamily="18" charset="0"/>
                        </a:rPr>
                        <a:t> </a:t>
                      </a:r>
                      <a:r>
                        <a:rPr lang="en-GB" sz="2000" baseline="0" dirty="0" err="1" smtClean="0">
                          <a:latin typeface="Times New Roman" panose="02020603050405020304" pitchFamily="18" charset="0"/>
                          <a:cs typeface="Times New Roman" panose="02020603050405020304" pitchFamily="18" charset="0"/>
                        </a:rPr>
                        <a:t>SignUp</a:t>
                      </a:r>
                      <a:r>
                        <a:rPr lang="en-GB" sz="2000" baseline="0" dirty="0" smtClean="0">
                          <a:latin typeface="Times New Roman" panose="02020603050405020304" pitchFamily="18" charset="0"/>
                          <a:cs typeface="Times New Roman" panose="02020603050405020304" pitchFamily="18" charset="0"/>
                        </a:rPr>
                        <a:t> Form and </a:t>
                      </a:r>
                      <a:r>
                        <a:rPr lang="en-GB" sz="2000" baseline="0" dirty="0" err="1" smtClean="0">
                          <a:latin typeface="Times New Roman" panose="02020603050405020304" pitchFamily="18" charset="0"/>
                          <a:cs typeface="Times New Roman" panose="02020603050405020304" pitchFamily="18" charset="0"/>
                        </a:rPr>
                        <a:t>SignIn</a:t>
                      </a:r>
                      <a:r>
                        <a:rPr lang="en-GB" sz="2000" baseline="0" dirty="0" smtClean="0">
                          <a:latin typeface="Times New Roman" panose="02020603050405020304" pitchFamily="18" charset="0"/>
                          <a:cs typeface="Times New Roman" panose="02020603050405020304" pitchFamily="18" charset="0"/>
                        </a:rPr>
                        <a:t> Form</a:t>
                      </a:r>
                      <a:endParaRPr lang="en-GB" sz="2000" dirty="0" smtClean="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dirty="0" smtClean="0">
                          <a:latin typeface="Times New Roman" panose="02020603050405020304" pitchFamily="18" charset="0"/>
                          <a:cs typeface="Times New Roman" panose="02020603050405020304" pitchFamily="18" charset="0"/>
                        </a:rPr>
                        <a:t>Documentation</a:t>
                      </a:r>
                    </a:p>
                    <a:p>
                      <a:pPr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pic>
        <p:nvPicPr>
          <p:cNvPr id="6" name="Picture 5"/>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1099295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Tools &amp; Technologies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pic>
        <p:nvPicPr>
          <p:cNvPr id="11" name="Picture 10" descr="download.png"/>
          <p:cNvPicPr>
            <a:picLocks noChangeAspect="1"/>
          </p:cNvPicPr>
          <p:nvPr/>
        </p:nvPicPr>
        <p:blipFill>
          <a:blip r:embed="rId3"/>
          <a:stretch>
            <a:fillRect/>
          </a:stretch>
        </p:blipFill>
        <p:spPr>
          <a:xfrm>
            <a:off x="3768438" y="3902652"/>
            <a:ext cx="2578677" cy="1047750"/>
          </a:xfrm>
          <a:prstGeom prst="rect">
            <a:avLst/>
          </a:prstGeom>
        </p:spPr>
      </p:pic>
      <p:pic>
        <p:nvPicPr>
          <p:cNvPr id="12" name="Picture 11" descr="download (1).png"/>
          <p:cNvPicPr>
            <a:picLocks noChangeAspect="1"/>
          </p:cNvPicPr>
          <p:nvPr/>
        </p:nvPicPr>
        <p:blipFill>
          <a:blip r:embed="rId4"/>
          <a:stretch>
            <a:fillRect/>
          </a:stretch>
        </p:blipFill>
        <p:spPr>
          <a:xfrm>
            <a:off x="1516207" y="2960253"/>
            <a:ext cx="2621684" cy="966258"/>
          </a:xfrm>
          <a:prstGeom prst="rect">
            <a:avLst/>
          </a:prstGeom>
        </p:spPr>
      </p:pic>
      <p:pic>
        <p:nvPicPr>
          <p:cNvPr id="13" name="Picture 12" descr="download (2).png"/>
          <p:cNvPicPr>
            <a:picLocks noChangeAspect="1"/>
          </p:cNvPicPr>
          <p:nvPr/>
        </p:nvPicPr>
        <p:blipFill>
          <a:blip r:embed="rId5"/>
          <a:stretch>
            <a:fillRect/>
          </a:stretch>
        </p:blipFill>
        <p:spPr>
          <a:xfrm>
            <a:off x="6831734" y="4765097"/>
            <a:ext cx="2404631" cy="1536411"/>
          </a:xfrm>
          <a:prstGeom prst="rect">
            <a:avLst/>
          </a:prstGeom>
        </p:spPr>
      </p:pic>
      <p:pic>
        <p:nvPicPr>
          <p:cNvPr id="15" name="Picture 14" descr="jhep-coursera-course4.jpg"/>
          <p:cNvPicPr>
            <a:picLocks noChangeAspect="1"/>
          </p:cNvPicPr>
          <p:nvPr/>
        </p:nvPicPr>
        <p:blipFill>
          <a:blip r:embed="rId6"/>
          <a:stretch>
            <a:fillRect/>
          </a:stretch>
        </p:blipFill>
        <p:spPr>
          <a:xfrm>
            <a:off x="7673109" y="1551710"/>
            <a:ext cx="3225800" cy="1791854"/>
          </a:xfrm>
          <a:prstGeom prst="rect">
            <a:avLst/>
          </a:prstGeom>
        </p:spPr>
      </p:pic>
      <p:pic>
        <p:nvPicPr>
          <p:cNvPr id="16" name="Picture 15" descr="download (3).png"/>
          <p:cNvPicPr>
            <a:picLocks noChangeAspect="1"/>
          </p:cNvPicPr>
          <p:nvPr/>
        </p:nvPicPr>
        <p:blipFill>
          <a:blip r:embed="rId7"/>
          <a:stretch>
            <a:fillRect/>
          </a:stretch>
        </p:blipFill>
        <p:spPr>
          <a:xfrm>
            <a:off x="377535" y="1463965"/>
            <a:ext cx="2393373" cy="1066800"/>
          </a:xfrm>
          <a:prstGeom prst="rect">
            <a:avLst/>
          </a:prstGeom>
        </p:spPr>
      </p:pic>
    </p:spTree>
    <p:extLst>
      <p:ext uri="{BB962C8B-B14F-4D97-AF65-F5344CB8AC3E}">
        <p14:creationId xmlns="" xmlns:p14="http://schemas.microsoft.com/office/powerpoint/2010/main" val="330981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pic>
        <p:nvPicPr>
          <p:cNvPr id="5" name="Picture 4" descr="1649698037372.png"/>
          <p:cNvPicPr/>
          <p:nvPr/>
        </p:nvPicPr>
        <p:blipFill>
          <a:blip r:embed="rId3" cstate="print"/>
          <a:stretch>
            <a:fillRect/>
          </a:stretch>
        </p:blipFill>
        <p:spPr>
          <a:xfrm>
            <a:off x="3477424" y="1021506"/>
            <a:ext cx="5237152" cy="4814987"/>
          </a:xfrm>
          <a:prstGeom prst="rect">
            <a:avLst/>
          </a:prstGeom>
        </p:spPr>
      </p:pic>
    </p:spTree>
    <p:extLst>
      <p:ext uri="{BB962C8B-B14F-4D97-AF65-F5344CB8AC3E}">
        <p14:creationId xmlns="" xmlns:p14="http://schemas.microsoft.com/office/powerpoint/2010/main" val="13987665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10" name="Picture 9"/>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pic>
        <p:nvPicPr>
          <p:cNvPr id="6" name="Content Placeholder 5" descr="screencapture-localhost-assessment-portal-signup-php-2022-04-11-10_41_28.png"/>
          <p:cNvPicPr>
            <a:picLocks noGrp="1"/>
          </p:cNvPicPr>
          <p:nvPr>
            <p:ph idx="1"/>
          </p:nvPr>
        </p:nvPicPr>
        <p:blipFill>
          <a:blip r:embed="rId3" cstate="print"/>
          <a:stretch>
            <a:fillRect/>
          </a:stretch>
        </p:blipFill>
        <p:spPr>
          <a:xfrm>
            <a:off x="3476748" y="1256145"/>
            <a:ext cx="5238504" cy="4920818"/>
          </a:xfrm>
          <a:prstGeom prst="rect">
            <a:avLst/>
          </a:prstGeom>
        </p:spPr>
      </p:pic>
    </p:spTree>
    <p:extLst>
      <p:ext uri="{BB962C8B-B14F-4D97-AF65-F5344CB8AC3E}">
        <p14:creationId xmlns="" xmlns:p14="http://schemas.microsoft.com/office/powerpoint/2010/main" val="3805488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86328" y="365126"/>
            <a:ext cx="10335490" cy="1177348"/>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770074" y="403971"/>
            <a:ext cx="1227962" cy="1120030"/>
          </a:xfrm>
          <a:prstGeom prst="rect">
            <a:avLst/>
          </a:prstGeom>
        </p:spPr>
      </p:pic>
      <p:pic>
        <p:nvPicPr>
          <p:cNvPr id="6" name="Content Placeholder 5" descr="screencapture-localhost-assessment-portal-login-php-2022-04-11-10_42_10.png"/>
          <p:cNvPicPr>
            <a:picLocks noGrp="1"/>
          </p:cNvPicPr>
          <p:nvPr>
            <p:ph idx="1"/>
          </p:nvPr>
        </p:nvPicPr>
        <p:blipFill>
          <a:blip r:embed="rId3" cstate="print"/>
          <a:stretch>
            <a:fillRect/>
          </a:stretch>
        </p:blipFill>
        <p:spPr>
          <a:xfrm>
            <a:off x="3261223" y="2220206"/>
            <a:ext cx="5669553" cy="3562175"/>
          </a:xfrm>
          <a:prstGeom prst="rect">
            <a:avLst/>
          </a:prstGeom>
        </p:spPr>
      </p:pic>
      <p:sp>
        <p:nvSpPr>
          <p:cNvPr id="7" name="Rectangle 6"/>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78692" y="406400"/>
            <a:ext cx="10326254" cy="988292"/>
          </a:xfrm>
          <a:solidFill>
            <a:schemeClr val="accent6">
              <a:lumMod val="60000"/>
              <a:lumOff val="40000"/>
            </a:schemeClr>
          </a:solidFill>
        </p:spPr>
        <p:txBody>
          <a:bodyPr/>
          <a:lstStyle/>
          <a:p>
            <a:r>
              <a:rPr lang="en-US" b="1" dirty="0" smtClean="0">
                <a:latin typeface="+mn-lt"/>
                <a:cs typeface="Times New Roman" pitchFamily="18" charset="0"/>
              </a:rPr>
              <a:t>Screen Shots</a:t>
            </a:r>
            <a:endParaRPr lang="en-US" b="1" u="sng" dirty="0">
              <a:solidFill>
                <a:srgbClr val="FF0000"/>
              </a:solidFill>
              <a:latin typeface="+mn-lt"/>
              <a:cs typeface="Times New Roman" pitchFamily="18" charset="0"/>
            </a:endParaRPr>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733128" y="376262"/>
            <a:ext cx="1227962" cy="1120030"/>
          </a:xfrm>
          <a:prstGeom prst="rect">
            <a:avLst/>
          </a:prstGeom>
        </p:spPr>
      </p:pic>
      <p:pic>
        <p:nvPicPr>
          <p:cNvPr id="6" name="Content Placeholder 5" descr="screencapture-localhost-assessment-portal-index-php-2022-04-11-10_42_43.png"/>
          <p:cNvPicPr>
            <a:picLocks noGrp="1"/>
          </p:cNvPicPr>
          <p:nvPr>
            <p:ph idx="1"/>
          </p:nvPr>
        </p:nvPicPr>
        <p:blipFill>
          <a:blip r:embed="rId3" cstate="print"/>
          <a:stretch>
            <a:fillRect/>
          </a:stretch>
        </p:blipFill>
        <p:spPr>
          <a:xfrm>
            <a:off x="3261223" y="2644176"/>
            <a:ext cx="5669553" cy="2714236"/>
          </a:xfrm>
          <a:prstGeom prst="rect">
            <a:avLst/>
          </a:prstGeom>
        </p:spPr>
      </p:pic>
      <p:sp>
        <p:nvSpPr>
          <p:cNvPr id="7" name="Rectangle 6"/>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62162" y="1624012"/>
            <a:ext cx="7810500" cy="4238625"/>
          </a:xfrm>
          <a:prstGeom prst="rect">
            <a:avLst/>
          </a:prstGeom>
        </p:spPr>
      </p:pic>
    </p:spTree>
    <p:extLst>
      <p:ext uri="{BB962C8B-B14F-4D97-AF65-F5344CB8AC3E}">
        <p14:creationId xmlns="" xmlns:p14="http://schemas.microsoft.com/office/powerpoint/2010/main" val="4286559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311" y="1942812"/>
            <a:ext cx="9144000" cy="1251744"/>
          </a:xfrm>
        </p:spPr>
        <p:txBody>
          <a:bodyPr>
            <a:normAutofit/>
          </a:bodyPr>
          <a:lstStyle/>
          <a:p>
            <a:r>
              <a:rPr lang="en-US" sz="3600" b="1" dirty="0" smtClean="0">
                <a:latin typeface="Arial" pitchFamily="34" charset="0"/>
                <a:cs typeface="Arial" pitchFamily="34" charset="0"/>
              </a:rPr>
              <a:t>Skill base Assessment Portal</a:t>
            </a:r>
            <a:endParaRPr lang="en-US" sz="3600" b="1" dirty="0">
              <a:latin typeface="Arial" pitchFamily="34" charset="0"/>
              <a:cs typeface="Arial" pitchFamily="34" charset="0"/>
            </a:endParaRPr>
          </a:p>
        </p:txBody>
      </p:sp>
      <p:sp>
        <p:nvSpPr>
          <p:cNvPr id="3" name="Subtitle 2"/>
          <p:cNvSpPr>
            <a:spLocks noGrp="1"/>
          </p:cNvSpPr>
          <p:nvPr>
            <p:ph type="subTitle" idx="1"/>
          </p:nvPr>
        </p:nvSpPr>
        <p:spPr>
          <a:xfrm>
            <a:off x="3910010" y="4310069"/>
            <a:ext cx="4781548" cy="1333835"/>
          </a:xfrm>
        </p:spPr>
        <p:txBody>
          <a:bodyPr>
            <a:normAutofit fontScale="92500"/>
          </a:bodyPr>
          <a:lstStyle/>
          <a:p>
            <a:pPr algn="l"/>
            <a:r>
              <a:rPr lang="en-US" sz="2600" dirty="0" err="1" smtClean="0">
                <a:cs typeface="Times New Roman" pitchFamily="18" charset="0"/>
              </a:rPr>
              <a:t>Kashif</a:t>
            </a:r>
            <a:r>
              <a:rPr lang="en-US" sz="2600" dirty="0" smtClean="0">
                <a:cs typeface="Times New Roman" pitchFamily="18" charset="0"/>
              </a:rPr>
              <a:t> </a:t>
            </a:r>
            <a:r>
              <a:rPr lang="en-US" sz="2600" dirty="0" err="1" smtClean="0">
                <a:cs typeface="Times New Roman" pitchFamily="18" charset="0"/>
              </a:rPr>
              <a:t>Lateef</a:t>
            </a:r>
            <a:r>
              <a:rPr lang="en-US" sz="2600" dirty="0" smtClean="0">
                <a:cs typeface="Times New Roman" pitchFamily="18" charset="0"/>
              </a:rPr>
              <a:t>                18-ARID-2490</a:t>
            </a:r>
            <a:endParaRPr lang="en-US" sz="2600" dirty="0">
              <a:cs typeface="Times New Roman" pitchFamily="18" charset="0"/>
            </a:endParaRPr>
          </a:p>
          <a:p>
            <a:pPr algn="l"/>
            <a:r>
              <a:rPr lang="en-US" sz="2600" dirty="0" err="1" smtClean="0">
                <a:cs typeface="Times New Roman" pitchFamily="18" charset="0"/>
              </a:rPr>
              <a:t>Ehtesham</a:t>
            </a:r>
            <a:r>
              <a:rPr lang="en-US" sz="2600" dirty="0" smtClean="0">
                <a:cs typeface="Times New Roman" pitchFamily="18" charset="0"/>
              </a:rPr>
              <a:t> </a:t>
            </a:r>
            <a:r>
              <a:rPr lang="en-US" sz="2600" dirty="0" err="1" smtClean="0">
                <a:cs typeface="Times New Roman" pitchFamily="18" charset="0"/>
              </a:rPr>
              <a:t>Safeer</a:t>
            </a:r>
            <a:r>
              <a:rPr lang="en-US" sz="2600" dirty="0" smtClean="0">
                <a:cs typeface="Times New Roman" pitchFamily="18" charset="0"/>
              </a:rPr>
              <a:t>         18-ARID-2460</a:t>
            </a:r>
            <a:endParaRPr lang="en-US" sz="2600" dirty="0">
              <a:cs typeface="Times New Roman" pitchFamily="18" charset="0"/>
            </a:endParaRPr>
          </a:p>
          <a:p>
            <a:pPr algn="l"/>
            <a:r>
              <a:rPr lang="en-US" sz="2600" dirty="0" smtClean="0">
                <a:cs typeface="Times New Roman" pitchFamily="18" charset="0"/>
              </a:rPr>
              <a:t>M. </a:t>
            </a:r>
            <a:r>
              <a:rPr lang="en-US" sz="2600" dirty="0" err="1" smtClean="0">
                <a:cs typeface="Times New Roman" pitchFamily="18" charset="0"/>
              </a:rPr>
              <a:t>Zeeshan</a:t>
            </a:r>
            <a:r>
              <a:rPr lang="en-US" sz="2600" dirty="0" smtClean="0">
                <a:cs typeface="Times New Roman" pitchFamily="18" charset="0"/>
              </a:rPr>
              <a:t> Khan        18-ARID-2540</a:t>
            </a:r>
            <a:endParaRPr lang="en-US" sz="2600" dirty="0">
              <a:cs typeface="Times New Roman" pitchFamily="18" charset="0"/>
            </a:endParaRPr>
          </a:p>
          <a:p>
            <a:pPr algn="l"/>
            <a:endParaRPr lang="en-US" dirty="0"/>
          </a:p>
        </p:txBody>
      </p:sp>
      <p:pic>
        <p:nvPicPr>
          <p:cNvPr id="4" name="Picture 3">
            <a:extLst>
              <a:ext uri="{FF2B5EF4-FFF2-40B4-BE49-F238E27FC236}">
                <a16:creationId xmlns="" xmlns:a16="http://schemas.microsoft.com/office/drawing/2014/main" id="{D9802255-FCD4-47BC-B109-74F9CA1DF464}"/>
              </a:ext>
            </a:extLst>
          </p:cNvPr>
          <p:cNvPicPr>
            <a:picLocks noChangeAspect="1"/>
          </p:cNvPicPr>
          <p:nvPr/>
        </p:nvPicPr>
        <p:blipFill>
          <a:blip r:embed="rId2" cstate="print"/>
          <a:stretch>
            <a:fillRect/>
          </a:stretch>
        </p:blipFill>
        <p:spPr>
          <a:xfrm>
            <a:off x="38096" y="1311"/>
            <a:ext cx="1690688" cy="1627459"/>
          </a:xfrm>
          <a:prstGeom prst="rect">
            <a:avLst/>
          </a:prstGeom>
        </p:spPr>
      </p:pic>
      <p:pic>
        <p:nvPicPr>
          <p:cNvPr id="5" name="Picture 4"/>
          <p:cNvPicPr>
            <a:picLocks noChangeAspect="1"/>
          </p:cNvPicPr>
          <p:nvPr/>
        </p:nvPicPr>
        <p:blipFill rotWithShape="1">
          <a:blip r:embed="rId3" cstate="print">
            <a:extLst>
              <a:ext uri="{28A0092B-C50C-407E-A947-70E740481C1C}">
                <a14:useLocalDpi xmlns="" xmlns:a14="http://schemas.microsoft.com/office/drawing/2010/main" val="0"/>
              </a:ext>
            </a:extLst>
          </a:blip>
          <a:srcRect l="13310" t="11042" r="16169" b="11876"/>
          <a:stretch/>
        </p:blipFill>
        <p:spPr>
          <a:xfrm>
            <a:off x="10229853" y="1"/>
            <a:ext cx="1952624" cy="1628769"/>
          </a:xfrm>
          <a:prstGeom prst="rect">
            <a:avLst/>
          </a:prstGeom>
        </p:spPr>
      </p:pic>
      <p:sp>
        <p:nvSpPr>
          <p:cNvPr id="6" name="Rectangle 5"/>
          <p:cNvSpPr/>
          <p:nvPr/>
        </p:nvSpPr>
        <p:spPr>
          <a:xfrm>
            <a:off x="1728784" y="168709"/>
            <a:ext cx="8386766" cy="954107"/>
          </a:xfrm>
          <a:prstGeom prst="rect">
            <a:avLst/>
          </a:prstGeom>
        </p:spPr>
        <p:txBody>
          <a:bodyPr wrap="square">
            <a:spAutoFit/>
          </a:bodyPr>
          <a:lstStyle/>
          <a:p>
            <a:pPr algn="ctr"/>
            <a:r>
              <a:rPr lang="en-US" sz="2800" dirty="0"/>
              <a:t>PMAS-Arid Agriculture </a:t>
            </a:r>
            <a:r>
              <a:rPr lang="en-US" sz="2800" dirty="0" smtClean="0"/>
              <a:t>University- </a:t>
            </a:r>
            <a:r>
              <a:rPr lang="en-US" sz="2800" dirty="0"/>
              <a:t>Rawalpindi</a:t>
            </a:r>
            <a:br>
              <a:rPr lang="en-US" sz="2800" dirty="0"/>
            </a:br>
            <a:r>
              <a:rPr lang="en-US" sz="2800" dirty="0"/>
              <a:t>University Institute of Information Technology</a:t>
            </a:r>
          </a:p>
        </p:txBody>
      </p:sp>
      <p:sp>
        <p:nvSpPr>
          <p:cNvPr id="12" name="Subtitle 2">
            <a:extLst>
              <a:ext uri="{FF2B5EF4-FFF2-40B4-BE49-F238E27FC236}">
                <a16:creationId xmlns="" xmlns:a16="http://schemas.microsoft.com/office/drawing/2014/main" id="{667CD651-A785-4510-8A2D-D0D305624EC8}"/>
              </a:ext>
            </a:extLst>
          </p:cNvPr>
          <p:cNvSpPr txBox="1">
            <a:spLocks/>
          </p:cNvSpPr>
          <p:nvPr/>
        </p:nvSpPr>
        <p:spPr>
          <a:xfrm>
            <a:off x="3509958" y="6168244"/>
            <a:ext cx="5181600" cy="45720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en-US" sz="2400" b="1" dirty="0" smtClean="0">
                <a:solidFill>
                  <a:schemeClr val="tx1"/>
                </a:solidFill>
              </a:rPr>
              <a:t>Supervisor : </a:t>
            </a:r>
            <a:r>
              <a:rPr lang="en-US" sz="2400" b="1" dirty="0" err="1" smtClean="0">
                <a:solidFill>
                  <a:schemeClr val="tx1"/>
                </a:solidFill>
              </a:rPr>
              <a:t>Ms.Sidra</a:t>
            </a:r>
            <a:r>
              <a:rPr lang="en-US" sz="2400" b="1" dirty="0" smtClean="0">
                <a:solidFill>
                  <a:schemeClr val="tx1"/>
                </a:solidFill>
              </a:rPr>
              <a:t> </a:t>
            </a:r>
            <a:r>
              <a:rPr lang="en-US" sz="2400" b="1" dirty="0" err="1" smtClean="0">
                <a:solidFill>
                  <a:schemeClr val="tx1"/>
                </a:solidFill>
              </a:rPr>
              <a:t>Tahir</a:t>
            </a:r>
            <a:endParaRPr lang="en-US" sz="2400" b="1" dirty="0">
              <a:solidFill>
                <a:schemeClr val="tx1"/>
              </a:solidFill>
            </a:endParaRPr>
          </a:p>
        </p:txBody>
      </p:sp>
    </p:spTree>
    <p:extLst>
      <p:ext uri="{BB962C8B-B14F-4D97-AF65-F5344CB8AC3E}">
        <p14:creationId xmlns="" xmlns:p14="http://schemas.microsoft.com/office/powerpoint/2010/main" val="1216836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Contents</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00000"/>
              </a:lnSpc>
            </a:pPr>
            <a:r>
              <a:rPr lang="en-GB" altLang="en-US" sz="2400" dirty="0" smtClean="0">
                <a:latin typeface="Times New Roman" panose="02020603050405020304" pitchFamily="18" charset="0"/>
              </a:rPr>
              <a:t>Introduction</a:t>
            </a:r>
          </a:p>
          <a:p>
            <a:pPr>
              <a:lnSpc>
                <a:spcPct val="100000"/>
              </a:lnSpc>
            </a:pPr>
            <a:r>
              <a:rPr lang="en-GB" altLang="en-US" sz="2400" dirty="0" smtClean="0">
                <a:latin typeface="Times New Roman" panose="02020603050405020304" pitchFamily="18" charset="0"/>
              </a:rPr>
              <a:t>Existing System</a:t>
            </a:r>
          </a:p>
          <a:p>
            <a:pPr>
              <a:lnSpc>
                <a:spcPct val="100000"/>
              </a:lnSpc>
            </a:pPr>
            <a:r>
              <a:rPr lang="en-GB" altLang="en-US" sz="2400" dirty="0" smtClean="0">
                <a:latin typeface="Times New Roman" panose="02020603050405020304" pitchFamily="18" charset="0"/>
              </a:rPr>
              <a:t>Problem Statement</a:t>
            </a:r>
          </a:p>
          <a:p>
            <a:pPr>
              <a:lnSpc>
                <a:spcPct val="100000"/>
              </a:lnSpc>
            </a:pPr>
            <a:r>
              <a:rPr lang="en-GB" altLang="en-US" sz="2400" dirty="0" smtClean="0">
                <a:latin typeface="Times New Roman" panose="02020603050405020304" pitchFamily="18" charset="0"/>
              </a:rPr>
              <a:t>Problem Solution</a:t>
            </a:r>
          </a:p>
          <a:p>
            <a:pPr>
              <a:lnSpc>
                <a:spcPct val="100000"/>
              </a:lnSpc>
            </a:pPr>
            <a:r>
              <a:rPr lang="en-GB" altLang="en-US" sz="2400" dirty="0" smtClean="0">
                <a:latin typeface="Times New Roman" panose="02020603050405020304" pitchFamily="18" charset="0"/>
              </a:rPr>
              <a:t>Project Scope </a:t>
            </a:r>
          </a:p>
          <a:p>
            <a:pPr>
              <a:lnSpc>
                <a:spcPct val="100000"/>
              </a:lnSpc>
            </a:pPr>
            <a:r>
              <a:rPr lang="en-GB" altLang="en-US" sz="2400" dirty="0" smtClean="0">
                <a:latin typeface="Times New Roman" panose="02020603050405020304" pitchFamily="18" charset="0"/>
              </a:rPr>
              <a:t>Project Objective</a:t>
            </a:r>
          </a:p>
          <a:p>
            <a:pPr>
              <a:lnSpc>
                <a:spcPct val="100000"/>
              </a:lnSpc>
            </a:pPr>
            <a:r>
              <a:rPr lang="en-GB" altLang="en-US" sz="2400" dirty="0" smtClean="0">
                <a:latin typeface="Times New Roman" panose="02020603050405020304" pitchFamily="18" charset="0"/>
              </a:rPr>
              <a:t>Diagrams  - </a:t>
            </a:r>
            <a:r>
              <a:rPr lang="en-GB" altLang="en-US" sz="2400" b="1" u="sng" dirty="0" smtClean="0">
                <a:latin typeface="Times New Roman" panose="02020603050405020304" pitchFamily="18" charset="0"/>
              </a:rPr>
              <a:t>Use case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Class</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Sequence</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Component</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Activity</a:t>
            </a:r>
            <a:r>
              <a:rPr lang="en-GB" altLang="en-US" sz="2400" dirty="0" smtClean="0">
                <a:latin typeface="Times New Roman" panose="02020603050405020304" pitchFamily="18" charset="0"/>
              </a:rPr>
              <a:t>, </a:t>
            </a:r>
            <a:r>
              <a:rPr lang="en-GB" altLang="en-US" sz="2400" b="1" u="sng" dirty="0" smtClean="0">
                <a:latin typeface="Times New Roman" panose="02020603050405020304" pitchFamily="18" charset="0"/>
              </a:rPr>
              <a:t>Deployment</a:t>
            </a:r>
          </a:p>
          <a:p>
            <a:pPr>
              <a:lnSpc>
                <a:spcPct val="100000"/>
              </a:lnSpc>
            </a:pPr>
            <a:r>
              <a:rPr lang="en-GB" altLang="en-US" sz="2400" dirty="0" smtClean="0">
                <a:latin typeface="Times New Roman" panose="02020603050405020304" pitchFamily="18" charset="0"/>
              </a:rPr>
              <a:t>Tools and Technologies</a:t>
            </a:r>
          </a:p>
          <a:p>
            <a:pPr>
              <a:lnSpc>
                <a:spcPct val="100000"/>
              </a:lnSpc>
            </a:pPr>
            <a:r>
              <a:rPr lang="en-GB" altLang="en-US" sz="2400" dirty="0" smtClean="0">
                <a:latin typeface="Times New Roman" panose="02020603050405020304" pitchFamily="18" charset="0"/>
              </a:rPr>
              <a:t>Task Distribution</a:t>
            </a:r>
          </a:p>
          <a:p>
            <a:pPr>
              <a:lnSpc>
                <a:spcPct val="100000"/>
              </a:lnSpc>
            </a:pPr>
            <a:r>
              <a:rPr lang="en-GB" altLang="en-US" sz="2400" dirty="0" smtClean="0">
                <a:latin typeface="Times New Roman" panose="02020603050405020304" pitchFamily="18" charset="0"/>
              </a:rPr>
              <a:t>Screenshots </a:t>
            </a:r>
          </a:p>
          <a:p>
            <a:pPr>
              <a:lnSpc>
                <a:spcPct val="100000"/>
              </a:lnSpc>
            </a:pPr>
            <a:r>
              <a:rPr lang="en-GB" altLang="en-US" sz="2400" dirty="0" smtClean="0">
                <a:latin typeface="Times New Roman" panose="02020603050405020304" pitchFamily="18" charset="0"/>
              </a:rPr>
              <a:t>Future Project Schedule</a:t>
            </a:r>
          </a:p>
          <a:p>
            <a:pPr>
              <a:lnSpc>
                <a:spcPct val="150000"/>
              </a:lnSpc>
            </a:pPr>
            <a:endParaRPr lang="en-GB" altLang="en-US" sz="3600" dirty="0" smtClean="0">
              <a:latin typeface="Times New Roman" panose="02020603050405020304" pitchFamily="18" charset="0"/>
            </a:endParaRPr>
          </a:p>
          <a:p>
            <a:pPr>
              <a:lnSpc>
                <a:spcPct val="150000"/>
              </a:lnSpc>
            </a:pPr>
            <a:endParaRPr lang="en-GB" altLang="en-US" sz="3600" dirty="0" smtClean="0">
              <a:latin typeface="Times New Roman" panose="02020603050405020304" pitchFamily="18" charset="0"/>
              <a:cs typeface="Times New Roman" panose="02020603050405020304" pitchFamily="18" charset="0"/>
            </a:endParaRPr>
          </a:p>
          <a:p>
            <a:pPr>
              <a:lnSpc>
                <a:spcPct val="150000"/>
              </a:lnSpc>
            </a:pPr>
            <a:endParaRPr lang="en-US" sz="36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7" name="Picture 6"/>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339356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a:latin typeface="+mn-lt"/>
                <a:cs typeface="Times New Roman" pitchFamily="18" charset="0"/>
              </a:rPr>
              <a:t>Introduction</a:t>
            </a:r>
          </a:p>
        </p:txBody>
      </p:sp>
      <p:sp>
        <p:nvSpPr>
          <p:cNvPr id="3" name="Content Placeholder 2"/>
          <p:cNvSpPr>
            <a:spLocks noGrp="1"/>
          </p:cNvSpPr>
          <p:nvPr>
            <p:ph idx="1"/>
          </p:nvPr>
        </p:nvSpPr>
        <p:spPr>
          <a:xfrm>
            <a:off x="381000" y="900113"/>
            <a:ext cx="11449050" cy="5314949"/>
          </a:xfrm>
        </p:spPr>
        <p:txBody>
          <a:bodyPr>
            <a:noAutofit/>
          </a:bodyPr>
          <a:lstStyle/>
          <a:p>
            <a:pPr marL="457200" indent="-457200">
              <a:lnSpc>
                <a:spcPct val="150000"/>
              </a:lnSpc>
              <a:buNone/>
            </a:pPr>
            <a:r>
              <a:rPr lang="en-US" sz="2000" dirty="0" smtClean="0">
                <a:latin typeface="Times New Roman" panose="02020603050405020304" pitchFamily="18" charset="0"/>
                <a:ea typeface="Times New Roman" panose="02020603050405020304" pitchFamily="18" charset="0"/>
              </a:rPr>
              <a:t>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 Skill Based Assessment Portal provides an online platform of learning system where a virtual classroom with teacher and students connect with each other and to solve any problem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 Teacher can upload assignment and take quizzes from Students. Multiple quizzes will be taken and the system will store the results of each quiz. </a:t>
            </a:r>
          </a:p>
          <a:p>
            <a:pPr marL="457200" indent="-457200">
              <a:lnSpc>
                <a:spcPct val="150000"/>
              </a:lnSpc>
            </a:pPr>
            <a:r>
              <a:rPr lang="en-US" sz="2400" dirty="0" smtClean="0">
                <a:latin typeface="Times New Roman" panose="02020603050405020304" pitchFamily="18" charset="0"/>
                <a:ea typeface="Times New Roman" panose="02020603050405020304" pitchFamily="18" charset="0"/>
              </a:rPr>
              <a:t>A graph will be generated at the end of course which will display the percentage got in each course.</a:t>
            </a:r>
            <a:endParaRPr lang="en-US" sz="2400" dirty="0"/>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4001989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Times New Roman" pitchFamily="18" charset="0"/>
                <a:cs typeface="Times New Roman" pitchFamily="18" charset="0"/>
              </a:rPr>
              <a:t>Existing System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lvl="0">
              <a:lnSpc>
                <a:spcPct val="150000"/>
              </a:lnSpc>
            </a:pPr>
            <a:endParaRPr lang="en-US" sz="2000"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Myrank.com</a:t>
            </a:r>
            <a:endParaRPr lang="en-US" sz="2400" b="1" dirty="0" smtClean="0">
              <a:latin typeface="Times New Roman" pitchFamily="18" charset="0"/>
              <a:cs typeface="Times New Roman" pitchFamily="18" charset="0"/>
            </a:endParaRPr>
          </a:p>
          <a:p>
            <a:pPr lvl="0">
              <a:lnSpc>
                <a:spcPct val="150000"/>
              </a:lnSpc>
            </a:pPr>
            <a:r>
              <a:rPr lang="en-US" sz="2400" dirty="0" smtClean="0">
                <a:latin typeface="Times New Roman" pitchFamily="18" charset="0"/>
                <a:cs typeface="Times New Roman" pitchFamily="18" charset="0"/>
              </a:rPr>
              <a:t>Google classroom</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417075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Problem Statement</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gn="just">
              <a:lnSpc>
                <a:spcPct val="150000"/>
              </a:lnSpc>
            </a:pPr>
            <a:endParaRPr lang="en-US" sz="20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Different e-learning platform provides a lot of advance courses and content for student but there is no proper tutor for that courses who properly guide student. Teacher give lectures and data but there is no proper guideline for student to get guidance and they also don't make any competition between students that can't increase interest in students for that course According to their skills.</a:t>
            </a:r>
          </a:p>
          <a:p>
            <a:pPr algn="just">
              <a:lnSpc>
                <a:spcPct val="150000"/>
              </a:lnSpc>
            </a:pPr>
            <a:r>
              <a:rPr lang="en-US" sz="2400" dirty="0" smtClean="0">
                <a:latin typeface="Times New Roman" pitchFamily="18" charset="0"/>
                <a:cs typeface="Times New Roman" pitchFamily="18" charset="0"/>
              </a:rPr>
              <a:t>There is a need for a user-friendly application which provides leading and content according to user skills and generate graphs for assessment and prediction.</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3328314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Proposed Solution</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buNone/>
            </a:pPr>
            <a:r>
              <a:rPr lang="en-US" sz="20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    We are going to propose to </a:t>
            </a:r>
            <a:r>
              <a:rPr lang="en-US" sz="2400" smtClean="0">
                <a:latin typeface="Times New Roman" pitchFamily="18" charset="0"/>
                <a:cs typeface="Times New Roman" pitchFamily="18" charset="0"/>
              </a:rPr>
              <a:t>develop an </a:t>
            </a:r>
            <a:r>
              <a:rPr lang="en-US" sz="2400" dirty="0" smtClean="0">
                <a:latin typeface="Times New Roman" pitchFamily="18" charset="0"/>
                <a:cs typeface="Times New Roman" pitchFamily="18" charset="0"/>
              </a:rPr>
              <a:t>online assessment portal in which we offer advance courses and virtual classroom where a tutor will share lectures , quiz, assignment and make competition between students. Quiz will be skilled base. The result of quiz tells the percentage of each course. And give platform to teacher that can also check the plagiarism of assignment. At the end of courses a competition organized on website and the winner receive prize or discount from other courses . There are so many e-learning websites. But the main purpose to re-implement the same system to add extra feature</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2132740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Project Scope</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E-learning can be applied in two major ways: Presenting education content and facilitating education processes. E-learning tools can operate effectively  within both carefully selected and optically integrated course design model and as emergent facilitators of communication and learning in informal contexts.</a:t>
            </a:r>
          </a:p>
          <a:p>
            <a:pPr>
              <a:lnSpc>
                <a:spcPct val="150000"/>
              </a:lnSpc>
            </a:pPr>
            <a:r>
              <a:rPr lang="en-US" sz="2400" dirty="0" smtClean="0">
                <a:latin typeface="Times New Roman" pitchFamily="18" charset="0"/>
                <a:cs typeface="Times New Roman" pitchFamily="18" charset="0"/>
              </a:rPr>
              <a:t>Admin can login using credentials and manage the whole website. Teacher and student register to create account and login to create virtual classroom to connect with each other. Admin offers other advance courses. Interesting student can enroll about their interest and manage the request raised by student by approving or rejecting it.</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2797504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5" y="136526"/>
            <a:ext cx="11587166" cy="763588"/>
          </a:xfrm>
          <a:solidFill>
            <a:schemeClr val="accent6">
              <a:lumMod val="60000"/>
              <a:lumOff val="40000"/>
            </a:schemeClr>
          </a:solidFill>
        </p:spPr>
        <p:txBody>
          <a:bodyPr/>
          <a:lstStyle/>
          <a:p>
            <a:r>
              <a:rPr lang="en-US" b="1" dirty="0" smtClean="0">
                <a:latin typeface="+mn-lt"/>
                <a:cs typeface="Times New Roman" pitchFamily="18" charset="0"/>
              </a:rPr>
              <a:t>Project Objectives</a:t>
            </a:r>
            <a:endParaRPr lang="en-US" b="1" dirty="0">
              <a:latin typeface="+mn-lt"/>
              <a:cs typeface="Times New Roman" pitchFamily="18" charset="0"/>
            </a:endParaRPr>
          </a:p>
        </p:txBody>
      </p:sp>
      <p:sp>
        <p:nvSpPr>
          <p:cNvPr id="3" name="Content Placeholder 2"/>
          <p:cNvSpPr>
            <a:spLocks noGrp="1"/>
          </p:cNvSpPr>
          <p:nvPr>
            <p:ph idx="1"/>
          </p:nvPr>
        </p:nvSpPr>
        <p:spPr>
          <a:xfrm>
            <a:off x="381000" y="900113"/>
            <a:ext cx="11449050" cy="5314949"/>
          </a:xfrm>
        </p:spPr>
        <p:txBody>
          <a:bodyPr>
            <a:noAutofit/>
          </a:bodyPr>
          <a:lstStyle/>
          <a:p>
            <a:pPr>
              <a:lnSpc>
                <a:spcPct val="150000"/>
              </a:lnSpc>
              <a:spcBef>
                <a:spcPts val="0"/>
              </a:spcBef>
              <a:tabLst>
                <a:tab pos="2743200" algn="ctr"/>
                <a:tab pos="5486400" algn="r"/>
                <a:tab pos="457200" algn="l"/>
              </a:tabLst>
            </a:pPr>
            <a:endParaRPr lang="en-US" sz="2000" dirty="0" smtClean="0">
              <a:effectLst/>
              <a:latin typeface="Times New Roman" pitchFamily="18" charset="0"/>
              <a:ea typeface="Times New Roman" panose="02020603050405020304" pitchFamily="18" charset="0"/>
              <a:cs typeface="Times New Roman" pitchFamily="18" charset="0"/>
            </a:endParaRP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Enhance the quality of learning and teaching.</a:t>
            </a: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Meet the learning style or needs of students.</a:t>
            </a:r>
          </a:p>
          <a:p>
            <a:pPr>
              <a:lnSpc>
                <a:spcPct val="150000"/>
              </a:lnSpc>
              <a:spcBef>
                <a:spcPts val="0"/>
              </a:spcBef>
              <a:tabLst>
                <a:tab pos="2743200" algn="ctr"/>
                <a:tab pos="5486400" algn="r"/>
                <a:tab pos="457200" algn="l"/>
              </a:tabLst>
            </a:pPr>
            <a:r>
              <a:rPr lang="en-US" sz="2400" dirty="0" smtClean="0">
                <a:latin typeface="Times New Roman" pitchFamily="18" charset="0"/>
                <a:ea typeface="Times New Roman" panose="02020603050405020304" pitchFamily="18" charset="0"/>
                <a:cs typeface="Times New Roman" pitchFamily="18" charset="0"/>
              </a:rPr>
              <a:t>Improve the efficiency and effectiveness.</a:t>
            </a:r>
          </a:p>
          <a:p>
            <a:pPr>
              <a:lnSpc>
                <a:spcPct val="150000"/>
              </a:lnSpc>
              <a:spcBef>
                <a:spcPts val="0"/>
              </a:spcBef>
              <a:tabLst>
                <a:tab pos="2743200" algn="ctr"/>
                <a:tab pos="5486400" algn="r"/>
                <a:tab pos="457200" algn="l"/>
              </a:tabLst>
            </a:pPr>
            <a:r>
              <a:rPr lang="en-US" sz="2400" dirty="0" smtClean="0">
                <a:effectLst/>
                <a:latin typeface="Times New Roman" pitchFamily="18" charset="0"/>
                <a:ea typeface="Times New Roman" panose="02020603050405020304" pitchFamily="18" charset="0"/>
                <a:cs typeface="Times New Roman" pitchFamily="18" charset="0"/>
              </a:rPr>
              <a:t>Improve user-accessibility and time flexibility to engage learners in the learning process.</a:t>
            </a:r>
          </a:p>
        </p:txBody>
      </p:sp>
      <p:sp>
        <p:nvSpPr>
          <p:cNvPr id="4" name="Rectangle 3"/>
          <p:cNvSpPr/>
          <p:nvPr/>
        </p:nvSpPr>
        <p:spPr>
          <a:xfrm>
            <a:off x="242884" y="6411701"/>
            <a:ext cx="11587166" cy="400110"/>
          </a:xfrm>
          <a:prstGeom prst="rect">
            <a:avLst/>
          </a:prstGeom>
          <a:solidFill>
            <a:schemeClr val="accent6">
              <a:lumMod val="60000"/>
              <a:lumOff val="40000"/>
            </a:schemeClr>
          </a:solidFill>
        </p:spPr>
        <p:txBody>
          <a:bodyPr wrap="square">
            <a:spAutoFit/>
          </a:bodyPr>
          <a:lstStyle/>
          <a:p>
            <a:pPr algn="ctr"/>
            <a:r>
              <a:rPr lang="en-US" sz="2000" b="1" dirty="0" smtClean="0"/>
              <a:t>University Institute of Information Technology,  PMAS-Arid </a:t>
            </a:r>
            <a:r>
              <a:rPr lang="en-US" sz="2000" b="1" dirty="0"/>
              <a:t>Agriculture </a:t>
            </a:r>
            <a:r>
              <a:rPr lang="en-US" sz="2000" b="1" dirty="0" smtClean="0"/>
              <a:t>University- Rawalpindi</a:t>
            </a:r>
            <a:endParaRPr lang="en-US" sz="2000" b="1" dirty="0"/>
          </a:p>
        </p:txBody>
      </p:sp>
      <p:pic>
        <p:nvPicPr>
          <p:cNvPr id="5" name="Picture 4"/>
          <p:cNvPicPr>
            <a:picLocks noChangeAspect="1"/>
          </p:cNvPicPr>
          <p:nvPr/>
        </p:nvPicPr>
        <p:blipFill rotWithShape="1">
          <a:blip r:embed="rId2" cstate="print">
            <a:extLst>
              <a:ext uri="{28A0092B-C50C-407E-A947-70E740481C1C}">
                <a14:useLocalDpi xmlns="" xmlns:a14="http://schemas.microsoft.com/office/drawing/2010/main" val="0"/>
              </a:ext>
            </a:extLst>
          </a:blip>
          <a:srcRect l="13310" t="11042" r="16169" b="11876"/>
          <a:stretch/>
        </p:blipFill>
        <p:spPr>
          <a:xfrm>
            <a:off x="10972801" y="118210"/>
            <a:ext cx="857250" cy="781902"/>
          </a:xfrm>
          <a:prstGeom prst="rect">
            <a:avLst/>
          </a:prstGeom>
        </p:spPr>
      </p:pic>
    </p:spTree>
    <p:extLst>
      <p:ext uri="{BB962C8B-B14F-4D97-AF65-F5344CB8AC3E}">
        <p14:creationId xmlns="" xmlns:p14="http://schemas.microsoft.com/office/powerpoint/2010/main" val="38201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719</Words>
  <Application>Microsoft Office PowerPoint</Application>
  <PresentationFormat>Custom</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Skill base Assessment Portal</vt:lpstr>
      <vt:lpstr>Contents</vt:lpstr>
      <vt:lpstr>Introduction</vt:lpstr>
      <vt:lpstr>Existing System</vt:lpstr>
      <vt:lpstr>Problem Statement</vt:lpstr>
      <vt:lpstr>Proposed Solution</vt:lpstr>
      <vt:lpstr>Project Scope</vt:lpstr>
      <vt:lpstr>Project Objectives</vt:lpstr>
      <vt:lpstr>Diagrams -Use Case Diagram</vt:lpstr>
      <vt:lpstr>Diagrams –Class Diagram</vt:lpstr>
      <vt:lpstr>Tasks Distribution</vt:lpstr>
      <vt:lpstr>Tools &amp; Technologies</vt:lpstr>
      <vt:lpstr>Screen Shots</vt:lpstr>
      <vt:lpstr>Screen Shots</vt:lpstr>
      <vt:lpstr>Screen Shots</vt:lpstr>
      <vt:lpstr>Screen Shots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saif</dc:creator>
  <cp:lastModifiedBy>kashif</cp:lastModifiedBy>
  <cp:revision>108</cp:revision>
  <dcterms:created xsi:type="dcterms:W3CDTF">2022-01-10T02:16:13Z</dcterms:created>
  <dcterms:modified xsi:type="dcterms:W3CDTF">2022-04-11T18:09:16Z</dcterms:modified>
</cp:coreProperties>
</file>