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9" r:id="rId10"/>
    <p:sldId id="264" r:id="rId11"/>
    <p:sldId id="270" r:id="rId12"/>
    <p:sldId id="265" r:id="rId13"/>
    <p:sldId id="271" r:id="rId14"/>
    <p:sldId id="266" r:id="rId15"/>
    <p:sldId id="272" r:id="rId16"/>
    <p:sldId id="267" r:id="rId17"/>
    <p:sldId id="273" r:id="rId18"/>
    <p:sldId id="268" r:id="rId19"/>
    <p:sldId id="274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498" y="-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D5769-9B01-348A-7DB2-4675BE6AF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F7FCE6-2AFC-60A7-04BC-65572533E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F1B2C6-BED5-B94B-F482-6425B23F1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D1F32-49E2-980A-7707-4967973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D159E8-C0B1-A156-5AA4-B76C001E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812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81D58-A0A1-C381-8876-68C6BA4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AE480B-6B25-60F4-09E9-5FD21A4E5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2F7EEC-DFA8-D56D-C322-FA7587F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82175D-6602-2C8A-FBD0-247F8EBC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D5033-54DF-9244-7704-4094432C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1693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FF1FB1-4030-F026-B001-B77867037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3B7534-59E4-7113-0C17-D4A12C97E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BCD6F3-6BDB-7547-CFD1-9449D41E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7EB952-C4DE-278A-4FA7-11C0DD61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D2D4C-C2AC-EA21-2C72-86380596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93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3A52C-3559-F37E-1296-941E4096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5573A0-F19F-89DC-D755-AF41AD52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CD692-DCDF-2C29-E842-382F4D4A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6D1B4-0FC3-F2C0-F146-9A3566D9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07B995-7903-2E94-9B05-8A258BF3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38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64E3-1B8B-05AE-1808-EA44822C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639C1E-5938-48E7-2EDB-66FDD914F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BC768-F4D6-DC75-99CE-5E549F89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EB152B-9076-CADD-4F9A-CBBB6F739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B03F93-9507-E729-8B3F-5D0378331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27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9EFED-0FE3-C137-0D16-2CC96BB1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8F279-6469-3F75-F548-DF0B34097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ED2F20-E536-1104-2211-EE4FFB0B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B2AE0C-BA0E-5D4E-A271-0AFD75BB0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E0B587-6A64-25BB-84BA-CB7FD8CB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A91EAB-4CE6-743B-3522-465079EF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80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A3790-C298-8FE6-97FC-21D79C5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0A9FCC-525D-BB9E-2254-F0EA822E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E14041-BE8F-9F00-12F5-D7CB95AAD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8AD730-1F62-A677-879A-3CD1B05E8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384833-8BC3-59F8-5D0C-81383A106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14450CD-FDCD-EDE8-A89F-E9BC96B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852ED03-E0E5-70ED-AF9F-DE7551EAB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0DE4F4E-6842-94C0-CB29-2940131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644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4C349-0219-F71A-4DA1-2036AFBA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83A0AF-91FB-ECED-FC24-1355C851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89724E-1A14-E343-B678-BDED882F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23020F-E9DF-96D4-404D-5D4B326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75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D57350-50F6-4E5E-14E7-A76FC6E6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BBF92E-1849-8CAA-1532-8A397132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008CFC-31CC-E75C-CAFC-9D0672EC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58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DB4C6-290B-3D86-9CE7-CB9A5DA8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99F05-14B9-C87B-369D-C97CBE7E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E0B113-C913-0ED8-30C7-4EA089B21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AAE27A-D329-A191-4C6A-5397025AA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B511E8-0B79-B2DB-85A0-75A4F693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9F8441-3E89-2262-D076-0DDD46F0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92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465B7-E14F-EB0D-3714-36EA96D62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B06274-CF99-B23C-595A-881C45DF9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C48FB-419D-A1ED-9F52-042A43F2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8449E-5369-295B-95EF-D6D7D4D4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1C806D-93AE-2E02-5C61-B8253062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172DC1-4D2F-684F-20CD-CFA55593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21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5890785-F3BF-8C56-2FD8-913F9CAE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A10069-0D8B-CC28-5892-B26F771BC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1725D7-27D5-8C78-C758-EC422269F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6637E-4C63-4650-84CE-FE5E58ABF271}" type="datetimeFigureOut">
              <a:rPr lang="es-ES" smtClean="0"/>
              <a:t>22/07/2025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77BDF8-589C-2957-5186-AE9640DEE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A90AE3-2645-6CA7-02CD-CA9E9166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D6E17-25E0-46B7-AE9B-7A4EBE19D5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442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AD0CC-AAB2-899E-C524-F8E7D5E32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C4923E-2716-DA3D-AD9A-8F12B89E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717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091F0-C02A-FF03-0997-34DB5D9B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76B720-E776-C0E0-DEDD-39BBF01B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A1BA88-5FBF-BDC3-07B6-2B0EE12B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4200"/>
            <a:ext cx="12192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3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338A4-989B-F84A-5F8A-DE15B7787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9C95D-4AA9-CCC2-BBE4-40080C93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Insights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966AC-005B-CC06-48DC-5AF8A81A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Patients p06 (dark gray) and p05 (purple) show the highest glucose levels, often exceeding 12, indicating maybe hyperglycemia (high level of glucose on blood)</a:t>
            </a:r>
          </a:p>
          <a:p>
            <a:pPr algn="just"/>
            <a:r>
              <a:rPr lang="en-US" dirty="0"/>
              <a:t>Patients p01, p02, and p03 also show post-meal spikes but maintain baseline levels generally below 10.</a:t>
            </a:r>
          </a:p>
          <a:p>
            <a:pPr algn="just"/>
            <a:r>
              <a:rPr lang="en-US" dirty="0"/>
              <a:t>Patient p12 (pink) has the lowest and most stable glucose, rarely exceeding 7, suggesting excellent control.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881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8B665-0A10-C327-4502-B1D02B5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C9BFA-44C0-A2A8-CFE1-2FF336BC7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2ED79FA-4F76-9E15-929B-9CEBFD0C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088"/>
            <a:ext cx="12192000" cy="57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7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5DF8C-5D1D-9D38-A09E-72A664CC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36670-1D17-CDC2-4ABF-C0646B17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Insights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A41FC5-3F34-B1E8-4500-CB41CA300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Meal-Time Peaks: A clear daily pattern of carbohydrate intake aligns with main meals — around 06:10 (breakfast), 12:55 (lunch), and 18:45 (dinner). </a:t>
            </a:r>
          </a:p>
          <a:p>
            <a:pPr algn="just"/>
            <a:r>
              <a:rPr lang="en-US" dirty="0"/>
              <a:t>Most patients show distinct peaks at these times. This confirms that the insulin and glucose spikes observed earlier are directly linked to meal-related carb intake.</a:t>
            </a:r>
          </a:p>
          <a:p>
            <a:pPr algn="just"/>
            <a:r>
              <a:rPr lang="en-US" b="1" dirty="0"/>
              <a:t>Patient p03</a:t>
            </a:r>
            <a:r>
              <a:rPr lang="en-US" dirty="0"/>
              <a:t> (green) consistently consumes the most carbs, with peaks above 100 and high baseline levels (~60–70). </a:t>
            </a:r>
          </a:p>
          <a:p>
            <a:pPr algn="just"/>
            <a:r>
              <a:rPr lang="en-US" b="1" dirty="0"/>
              <a:t>Patients p04, p05, p06, and p10</a:t>
            </a:r>
            <a:r>
              <a:rPr lang="en-US" dirty="0"/>
              <a:t> have </a:t>
            </a:r>
            <a:r>
              <a:rPr lang="en-US" b="1" dirty="0"/>
              <a:t>intermediate intake</a:t>
            </a:r>
            <a:r>
              <a:rPr lang="en-US" dirty="0"/>
              <a:t>, often peaking above 50–60 grams.</a:t>
            </a:r>
          </a:p>
          <a:p>
            <a:pPr algn="just"/>
            <a:r>
              <a:rPr lang="en-US" b="1" dirty="0"/>
              <a:t>Patients p01, p02, and p12</a:t>
            </a:r>
            <a:r>
              <a:rPr lang="en-US" dirty="0"/>
              <a:t> consume the least carbs.</a:t>
            </a:r>
          </a:p>
          <a:p>
            <a:pPr marL="0" indent="0" algn="just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23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691CF-7A1E-8505-78EE-AFB1ECD4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31D9D4-E424-CCF8-7A3A-AE608BCDD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C10886-148E-4583-C93C-42AC13A15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053"/>
            <a:ext cx="12192000" cy="58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5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06869-ADBA-492E-49A2-B21DF6D79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934F7-4AAB-E832-0325-DF1A8B3B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Insights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87F295-A2B6-0C2B-57D0-07FC588B3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 clear and consistent daily pattern in heart rate is observed across most patients, closely linked to their activity-rest cycle.</a:t>
            </a:r>
          </a:p>
          <a:p>
            <a:pPr algn="just"/>
            <a:r>
              <a:rPr lang="en-US" dirty="0"/>
              <a:t>Patient p06 (dark gray):Shows the highest heart rates throughout the day, with peaks around 100 bpm and relatively elevated resting levels. </a:t>
            </a:r>
          </a:p>
          <a:p>
            <a:pPr algn="just"/>
            <a:r>
              <a:rPr lang="en-US" dirty="0"/>
              <a:t>Patients p01 (blue), p03 (green), and p04 (dark purple):Also display elevated peaks (85–95 bpm) during active periods.</a:t>
            </a:r>
          </a:p>
          <a:p>
            <a:pPr algn="just"/>
            <a:r>
              <a:rPr lang="en-US" dirty="0"/>
              <a:t>Patient p12 (pink):Has the lowest overall heart rate, with rare peaks above 80–85 bpm and very low resting levels (~60 bpm).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0521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8472D-EC8C-FE21-8015-63D954BD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91809-F329-2641-DDC6-D21A3FE9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23BE669-1DC2-6D9A-F783-18544FC4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726"/>
            <a:ext cx="12192000" cy="576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42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7BA95-69A2-CAE3-88A2-909BD04A8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175A6-5DA4-63DE-6D8A-434E4061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Insights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F9EC9-1697-0865-6721-FFAAC0831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Low activity is observed during early morning hours (before 06:10), reflecting periods of sleep or rest.</a:t>
            </a:r>
          </a:p>
          <a:p>
            <a:pPr algn="just"/>
            <a:r>
              <a:rPr lang="en-US" dirty="0"/>
              <a:t>Step counts increase significantly throughout the day, with activity peaks typically around morning, midday (≈12:55), and early evening (≈18:45) </a:t>
            </a:r>
          </a:p>
          <a:p>
            <a:pPr algn="just"/>
            <a:r>
              <a:rPr lang="en-US" dirty="0"/>
              <a:t>Patient p02 (orange line) is by far the most active, consistently recording the highest step counts. </a:t>
            </a:r>
          </a:p>
          <a:p>
            <a:pPr algn="just"/>
            <a:r>
              <a:rPr lang="en-US" dirty="0"/>
              <a:t>Patient p01 (blue line) also shows considerable activity, with peaks frequently above 75–100 </a:t>
            </a:r>
            <a:r>
              <a:rPr lang="en-US" dirty="0" err="1"/>
              <a:t>steps.On</a:t>
            </a:r>
            <a:r>
              <a:rPr lang="en-US" dirty="0"/>
              <a:t> the opposite end, patient p03 (green line) is notably sedentary.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Other patients (p04, p05, p06, p10, p12) fall within an intermediate range, each displaying distinct activity patterns.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2896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B9EDC-2506-D564-4D5E-ADA4381D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C68D0C-9EAF-04DF-DEF7-424CEB1C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0AE11E-EFCC-76DC-40D7-BD2E85DF9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3080"/>
            <a:ext cx="12192000" cy="57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2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0C1A5-EE1B-880E-D683-4E66D0716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4A0CA5-43A3-5E26-0F82-2D95A47F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Insights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4F4ED-A934-A5FF-25A0-1B74F3C06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Patient p06 (dark gray) consistently burns the most calories, with peaks exceeding 20. </a:t>
            </a:r>
          </a:p>
          <a:p>
            <a:pPr algn="just"/>
            <a:r>
              <a:rPr lang="en-US" dirty="0"/>
              <a:t>Patient p02 (orange), despite being the most active in terms of steps, has a surprisingly low average calorie burn, with peaks barely above 5. </a:t>
            </a:r>
          </a:p>
          <a:p>
            <a:pPr algn="just"/>
            <a:r>
              <a:rPr lang="en-US" dirty="0"/>
              <a:t>Patients p04 (dark purple), p05 (light blue), and p10 (brown) show intermediate calorie burn, with peaks around 15–16.</a:t>
            </a:r>
          </a:p>
          <a:p>
            <a:pPr algn="just"/>
            <a:r>
              <a:rPr lang="en-US" dirty="0"/>
              <a:t>Patients p01 (blue) and p03 (green) exhibit lower calorie expenditure.</a:t>
            </a:r>
          </a:p>
          <a:p>
            <a:pPr algn="just"/>
            <a:r>
              <a:rPr lang="en-US" dirty="0"/>
              <a:t>Patient p12 (pink) has relatively low calorie burn, consistent with their minimal step count.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559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D3AC2-AFCD-854E-7EF5-04901F6F1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C108D74-160B-4B0E-5BD4-44A05FFD8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600896"/>
              </p:ext>
            </p:extLst>
          </p:nvPr>
        </p:nvGraphicFramePr>
        <p:xfrm>
          <a:off x="7837357" y="1942162"/>
          <a:ext cx="2895600" cy="32294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80117892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5193070"/>
                    </a:ext>
                  </a:extLst>
                </a:gridCol>
              </a:tblGrid>
              <a:tr h="71765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Prefix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Number</a:t>
                      </a:r>
                      <a:r>
                        <a:rPr lang="es-ES" sz="2000" b="1" u="none" strike="noStrike" dirty="0">
                          <a:effectLst/>
                        </a:rPr>
                        <a:t> </a:t>
                      </a:r>
                      <a:r>
                        <a:rPr lang="es-ES" sz="2000" b="1" u="none" strike="noStrike" dirty="0" err="1">
                          <a:effectLst/>
                        </a:rPr>
                        <a:t>of</a:t>
                      </a:r>
                      <a:r>
                        <a:rPr lang="es-ES" sz="2000" b="1" u="none" strike="noStrike" dirty="0">
                          <a:effectLst/>
                        </a:rPr>
                        <a:t> </a:t>
                      </a:r>
                      <a:r>
                        <a:rPr lang="es-ES" sz="2000" b="1" u="none" strike="noStrike" dirty="0" err="1">
                          <a:effectLst/>
                        </a:rPr>
                        <a:t>Columns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30041"/>
                  </a:ext>
                </a:extLst>
              </a:tr>
              <a:tr h="35882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bg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72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720002"/>
                  </a:ext>
                </a:extLst>
              </a:tr>
              <a:tr h="35882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insulin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72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951989"/>
                  </a:ext>
                </a:extLst>
              </a:tr>
              <a:tr h="35882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carbs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72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531542"/>
                  </a:ext>
                </a:extLst>
              </a:tr>
              <a:tr h="35882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hr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72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38531"/>
                  </a:ext>
                </a:extLst>
              </a:tr>
              <a:tr h="35882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steps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72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104637"/>
                  </a:ext>
                </a:extLst>
              </a:tr>
              <a:tr h="35882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cals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72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496632"/>
                  </a:ext>
                </a:extLst>
              </a:tr>
              <a:tr h="35882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activity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72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75316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BA2B4C5B-C04B-E0B3-A4D2-4B3A8A2C13D8}"/>
              </a:ext>
            </a:extLst>
          </p:cNvPr>
          <p:cNvSpPr txBox="1"/>
          <p:nvPr/>
        </p:nvSpPr>
        <p:spPr>
          <a:xfrm>
            <a:off x="5175354" y="655102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This table shows the number of time-series columns per variable prefix, each recorded every 5 minutes over a 6-hour period.</a:t>
            </a:r>
            <a:endParaRPr lang="es-ES" i="1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A3AAD03-F65F-05E3-A1B4-65B4BC067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626792"/>
              </p:ext>
            </p:extLst>
          </p:nvPr>
        </p:nvGraphicFramePr>
        <p:xfrm>
          <a:off x="1668905" y="2101743"/>
          <a:ext cx="3697574" cy="3208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8787">
                  <a:extLst>
                    <a:ext uri="{9D8B030D-6E8A-4147-A177-3AD203B41FA5}">
                      <a16:colId xmlns:a16="http://schemas.microsoft.com/office/drawing/2014/main" val="470140650"/>
                    </a:ext>
                  </a:extLst>
                </a:gridCol>
                <a:gridCol w="1848787">
                  <a:extLst>
                    <a:ext uri="{9D8B030D-6E8A-4147-A177-3AD203B41FA5}">
                      <a16:colId xmlns:a16="http://schemas.microsoft.com/office/drawing/2014/main" val="1841287722"/>
                    </a:ext>
                  </a:extLst>
                </a:gridCol>
              </a:tblGrid>
              <a:tr h="5291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>
                          <a:effectLst/>
                        </a:rPr>
                        <a:t>Variable </a:t>
                      </a:r>
                      <a:r>
                        <a:rPr lang="es-ES" sz="2000" b="1" u="none" strike="noStrike" dirty="0" err="1">
                          <a:effectLst/>
                        </a:rPr>
                        <a:t>Type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>
                          <a:effectLst/>
                        </a:rPr>
                        <a:t>Data </a:t>
                      </a:r>
                      <a:r>
                        <a:rPr lang="es-ES" sz="2000" b="1" u="none" strike="noStrike" dirty="0" err="1">
                          <a:effectLst/>
                        </a:rPr>
                        <a:t>Type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65048"/>
                  </a:ext>
                </a:extLst>
              </a:tr>
              <a:tr h="2645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bg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float64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41895"/>
                  </a:ext>
                </a:extLst>
              </a:tr>
              <a:tr h="2645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insulin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float64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1440"/>
                  </a:ext>
                </a:extLst>
              </a:tr>
              <a:tr h="2645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carbs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float64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516081"/>
                  </a:ext>
                </a:extLst>
              </a:tr>
              <a:tr h="2645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hr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float64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976865"/>
                  </a:ext>
                </a:extLst>
              </a:tr>
              <a:tr h="2645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steps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float64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733063"/>
                  </a:ext>
                </a:extLst>
              </a:tr>
              <a:tr h="2645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cals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float64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228693"/>
                  </a:ext>
                </a:extLst>
              </a:tr>
              <a:tr h="79371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activity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 err="1">
                          <a:effectLst/>
                        </a:rPr>
                        <a:t>object</a:t>
                      </a:r>
                      <a:r>
                        <a:rPr lang="es-ES" sz="2000" u="none" strike="noStrike" dirty="0">
                          <a:effectLst/>
                        </a:rPr>
                        <a:t> (</a:t>
                      </a:r>
                      <a:r>
                        <a:rPr lang="es-ES" sz="2000" u="none" strike="noStrike" dirty="0" err="1">
                          <a:effectLst/>
                        </a:rPr>
                        <a:t>string</a:t>
                      </a:r>
                      <a:r>
                        <a:rPr lang="es-ES" sz="2000" u="none" strike="noStrike" dirty="0">
                          <a:effectLst/>
                        </a:rPr>
                        <a:t> </a:t>
                      </a:r>
                      <a:r>
                        <a:rPr lang="es-ES" sz="2000" u="none" strike="noStrike" dirty="0" err="1">
                          <a:effectLst/>
                        </a:rPr>
                        <a:t>or</a:t>
                      </a:r>
                      <a:r>
                        <a:rPr lang="es-ES" sz="2000" u="none" strike="noStrike" dirty="0">
                          <a:effectLst/>
                        </a:rPr>
                        <a:t> </a:t>
                      </a:r>
                      <a:r>
                        <a:rPr lang="es-ES" sz="2000" u="none" strike="noStrike" dirty="0" err="1">
                          <a:effectLst/>
                        </a:rPr>
                        <a:t>mixed</a:t>
                      </a:r>
                      <a:r>
                        <a:rPr lang="es-ES" sz="2000" u="none" strike="noStrike" dirty="0">
                          <a:effectLst/>
                        </a:rPr>
                        <a:t>)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249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93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F114-975A-1655-BA95-DCFDF0F4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Averaged the calorie-burning variables across all participants and aligned them with time intervals of 5 minutes to analyze overall trends.</a:t>
            </a:r>
            <a:endParaRPr lang="es-ES" sz="28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6CC00A4-8A0F-8C78-D859-42C63C67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78" y="1882132"/>
            <a:ext cx="8326012" cy="4610743"/>
          </a:xfrm>
          <a:prstGeom prst="rect">
            <a:avLst/>
          </a:prstGeom>
        </p:spPr>
      </p:pic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3232A6C-99CE-CCA4-AF3F-8728612A913C}"/>
              </a:ext>
            </a:extLst>
          </p:cNvPr>
          <p:cNvCxnSpPr/>
          <p:nvPr/>
        </p:nvCxnSpPr>
        <p:spPr>
          <a:xfrm flipV="1">
            <a:off x="5186597" y="2428407"/>
            <a:ext cx="0" cy="3582649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551EA978-0A8C-4000-9B41-0404844B41F5}"/>
              </a:ext>
            </a:extLst>
          </p:cNvPr>
          <p:cNvCxnSpPr/>
          <p:nvPr/>
        </p:nvCxnSpPr>
        <p:spPr>
          <a:xfrm flipV="1">
            <a:off x="7077856" y="2396178"/>
            <a:ext cx="0" cy="3582649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1CEC842-6B55-D65E-4C6C-F6C911D49B4B}"/>
              </a:ext>
            </a:extLst>
          </p:cNvPr>
          <p:cNvCxnSpPr/>
          <p:nvPr/>
        </p:nvCxnSpPr>
        <p:spPr>
          <a:xfrm flipV="1">
            <a:off x="8969115" y="2396177"/>
            <a:ext cx="0" cy="3582649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D2D62AB-1D5A-F037-C1A6-71C289558B9C}"/>
              </a:ext>
            </a:extLst>
          </p:cNvPr>
          <p:cNvSpPr txBox="1"/>
          <p:nvPr/>
        </p:nvSpPr>
        <p:spPr>
          <a:xfrm>
            <a:off x="573375" y="1946588"/>
            <a:ext cx="26038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Approach of using calories burned as a guiding variable to segment and </a:t>
            </a:r>
            <a:r>
              <a:rPr lang="en-US" b="1" i="1" dirty="0"/>
              <a:t>organize the raw, uncleaned train dataset</a:t>
            </a:r>
            <a:r>
              <a:rPr lang="en-US" dirty="0"/>
              <a:t>, </a:t>
            </a:r>
            <a:r>
              <a:rPr lang="en-US" i="1" u="sng" dirty="0"/>
              <a:t>with the purpose of structuring the data before performing cleaning or exploratory analysis.</a:t>
            </a:r>
            <a:endParaRPr lang="es-ES" i="1" u="sng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52ECE5E7-E5D4-36AC-F536-CEB356A0C89A}"/>
              </a:ext>
            </a:extLst>
          </p:cNvPr>
          <p:cNvCxnSpPr/>
          <p:nvPr/>
        </p:nvCxnSpPr>
        <p:spPr>
          <a:xfrm flipV="1">
            <a:off x="9915994" y="2396177"/>
            <a:ext cx="0" cy="3582649"/>
          </a:xfrm>
          <a:prstGeom prst="line">
            <a:avLst/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4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06230-F1A0-6AFB-2D71-3DA1278AF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7FAE2-6058-BCF2-7502-A4861D56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Averaged the calorie-burning variables across all participants and aligned them with time intervals of 5 minutes to analyze overall trends.</a:t>
            </a:r>
            <a:endParaRPr lang="es-ES" sz="2800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B1EFED5-C788-94AA-AD32-9103B62B9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548213"/>
              </p:ext>
            </p:extLst>
          </p:nvPr>
        </p:nvGraphicFramePr>
        <p:xfrm>
          <a:off x="2668248" y="1858780"/>
          <a:ext cx="6130977" cy="3571266"/>
        </p:xfrm>
        <a:graphic>
          <a:graphicData uri="http://schemas.openxmlformats.org/drawingml/2006/table">
            <a:tbl>
              <a:tblPr/>
              <a:tblGrid>
                <a:gridCol w="2043659">
                  <a:extLst>
                    <a:ext uri="{9D8B030D-6E8A-4147-A177-3AD203B41FA5}">
                      <a16:colId xmlns:a16="http://schemas.microsoft.com/office/drawing/2014/main" val="988043072"/>
                    </a:ext>
                  </a:extLst>
                </a:gridCol>
                <a:gridCol w="2043659">
                  <a:extLst>
                    <a:ext uri="{9D8B030D-6E8A-4147-A177-3AD203B41FA5}">
                      <a16:colId xmlns:a16="http://schemas.microsoft.com/office/drawing/2014/main" val="1874045126"/>
                    </a:ext>
                  </a:extLst>
                </a:gridCol>
                <a:gridCol w="2043659">
                  <a:extLst>
                    <a:ext uri="{9D8B030D-6E8A-4147-A177-3AD203B41FA5}">
                      <a16:colId xmlns:a16="http://schemas.microsoft.com/office/drawing/2014/main" val="524631153"/>
                    </a:ext>
                  </a:extLst>
                </a:gridCol>
              </a:tblGrid>
              <a:tr h="71425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 </a:t>
                      </a:r>
                      <a:r>
                        <a:rPr lang="es-E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Range</a:t>
                      </a:r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(minutes)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 Interval (HH:MM)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84003"/>
                  </a:ext>
                </a:extLst>
              </a:tr>
              <a:tr h="4761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0–50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00:00–00:50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Initial</a:t>
                      </a: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period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867107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51–150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00:51–02:30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Early</a:t>
                      </a: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metabolic</a:t>
                      </a: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867036"/>
                  </a:ext>
                </a:extLst>
              </a:tr>
              <a:tr h="4761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151–250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02:31–04:10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Mid-phase</a:t>
                      </a: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928342"/>
                  </a:ext>
                </a:extLst>
              </a:tr>
              <a:tr h="47616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251–300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04:11–05:00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Late-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phase</a:t>
                      </a: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552357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301–355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05:01–05:55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Final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observation</a:t>
                      </a:r>
                      <a:r>
                        <a:rPr lang="es-E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es-E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period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776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6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98B6D82-64B4-D48C-CF21-D95141017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0" y="464696"/>
            <a:ext cx="10874699" cy="525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6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3675C-68D7-F722-3905-B273B7C86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27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This table shows the total number of missing values (</a:t>
            </a:r>
            <a:r>
              <a:rPr lang="en-US" dirty="0" err="1"/>
              <a:t>total_nulls</a:t>
            </a:r>
            <a:r>
              <a:rPr lang="en-US" dirty="0"/>
              <a:t>) for each patient (</a:t>
            </a:r>
            <a:r>
              <a:rPr lang="en-US" dirty="0" err="1"/>
              <a:t>p_num</a:t>
            </a:r>
            <a:r>
              <a:rPr lang="en-US" dirty="0"/>
              <a:t>). It helps identify which patients have more incomplete data.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CE73CE6-2B99-614C-D30B-3B8E1C886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435645"/>
              </p:ext>
            </p:extLst>
          </p:nvPr>
        </p:nvGraphicFramePr>
        <p:xfrm>
          <a:off x="5333999" y="2179528"/>
          <a:ext cx="3196226" cy="3444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8113">
                  <a:extLst>
                    <a:ext uri="{9D8B030D-6E8A-4147-A177-3AD203B41FA5}">
                      <a16:colId xmlns:a16="http://schemas.microsoft.com/office/drawing/2014/main" val="3185738930"/>
                    </a:ext>
                  </a:extLst>
                </a:gridCol>
                <a:gridCol w="1598113">
                  <a:extLst>
                    <a:ext uri="{9D8B030D-6E8A-4147-A177-3AD203B41FA5}">
                      <a16:colId xmlns:a16="http://schemas.microsoft.com/office/drawing/2014/main" val="2655140776"/>
                    </a:ext>
                  </a:extLst>
                </a:gridCol>
              </a:tblGrid>
              <a:tr h="3444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p_num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total_nulls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110963"/>
                  </a:ext>
                </a:extLst>
              </a:tr>
              <a:tr h="3444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p02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8,066,184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562653"/>
                  </a:ext>
                </a:extLst>
              </a:tr>
              <a:tr h="3444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p11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6,013,667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6413697"/>
                  </a:ext>
                </a:extLst>
              </a:tr>
              <a:tr h="3444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p04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5,721,123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52034"/>
                  </a:ext>
                </a:extLst>
              </a:tr>
              <a:tr h="3444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p10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5,036,418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74354"/>
                  </a:ext>
                </a:extLst>
              </a:tr>
              <a:tr h="3444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p03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4,816,878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290859"/>
                  </a:ext>
                </a:extLst>
              </a:tr>
              <a:tr h="3444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p12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4,687,347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214753"/>
                  </a:ext>
                </a:extLst>
              </a:tr>
              <a:tr h="3444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p05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2,169,868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533035"/>
                  </a:ext>
                </a:extLst>
              </a:tr>
              <a:tr h="3444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p06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1,964,051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775765"/>
                  </a:ext>
                </a:extLst>
              </a:tr>
              <a:tr h="3444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p01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1,819,258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40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76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041FC44-D25E-D6AD-1F3F-E05147257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202191"/>
              </p:ext>
            </p:extLst>
          </p:nvPr>
        </p:nvGraphicFramePr>
        <p:xfrm>
          <a:off x="3089753" y="1470673"/>
          <a:ext cx="8642960" cy="5174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370">
                  <a:extLst>
                    <a:ext uri="{9D8B030D-6E8A-4147-A177-3AD203B41FA5}">
                      <a16:colId xmlns:a16="http://schemas.microsoft.com/office/drawing/2014/main" val="567565013"/>
                    </a:ext>
                  </a:extLst>
                </a:gridCol>
                <a:gridCol w="1080370">
                  <a:extLst>
                    <a:ext uri="{9D8B030D-6E8A-4147-A177-3AD203B41FA5}">
                      <a16:colId xmlns:a16="http://schemas.microsoft.com/office/drawing/2014/main" val="2846473597"/>
                    </a:ext>
                  </a:extLst>
                </a:gridCol>
                <a:gridCol w="1080370">
                  <a:extLst>
                    <a:ext uri="{9D8B030D-6E8A-4147-A177-3AD203B41FA5}">
                      <a16:colId xmlns:a16="http://schemas.microsoft.com/office/drawing/2014/main" val="1663376457"/>
                    </a:ext>
                  </a:extLst>
                </a:gridCol>
                <a:gridCol w="1080370">
                  <a:extLst>
                    <a:ext uri="{9D8B030D-6E8A-4147-A177-3AD203B41FA5}">
                      <a16:colId xmlns:a16="http://schemas.microsoft.com/office/drawing/2014/main" val="1123343991"/>
                    </a:ext>
                  </a:extLst>
                </a:gridCol>
                <a:gridCol w="1080370">
                  <a:extLst>
                    <a:ext uri="{9D8B030D-6E8A-4147-A177-3AD203B41FA5}">
                      <a16:colId xmlns:a16="http://schemas.microsoft.com/office/drawing/2014/main" val="213305212"/>
                    </a:ext>
                  </a:extLst>
                </a:gridCol>
                <a:gridCol w="1080370">
                  <a:extLst>
                    <a:ext uri="{9D8B030D-6E8A-4147-A177-3AD203B41FA5}">
                      <a16:colId xmlns:a16="http://schemas.microsoft.com/office/drawing/2014/main" val="3246419150"/>
                    </a:ext>
                  </a:extLst>
                </a:gridCol>
                <a:gridCol w="1080370">
                  <a:extLst>
                    <a:ext uri="{9D8B030D-6E8A-4147-A177-3AD203B41FA5}">
                      <a16:colId xmlns:a16="http://schemas.microsoft.com/office/drawing/2014/main" val="2460574562"/>
                    </a:ext>
                  </a:extLst>
                </a:gridCol>
                <a:gridCol w="1080370">
                  <a:extLst>
                    <a:ext uri="{9D8B030D-6E8A-4147-A177-3AD203B41FA5}">
                      <a16:colId xmlns:a16="http://schemas.microsoft.com/office/drawing/2014/main" val="1001853214"/>
                    </a:ext>
                  </a:extLst>
                </a:gridCol>
              </a:tblGrid>
              <a:tr h="32339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p_num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bg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insulin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carbs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hr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steps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cals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b="1" u="none" strike="noStrike" dirty="0" err="1">
                          <a:effectLst/>
                        </a:rPr>
                        <a:t>activity</a:t>
                      </a:r>
                      <a:endParaRPr lang="es-E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317018"/>
                  </a:ext>
                </a:extLst>
              </a:tr>
              <a:tr h="32339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p01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409686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599148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32689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186405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6252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585078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74644"/>
                  </a:ext>
                </a:extLst>
              </a:tr>
              <a:tr h="6467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p02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22640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1839242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1464176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1566168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1328607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1845351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34575"/>
                  </a:ext>
                </a:extLst>
              </a:tr>
              <a:tr h="6467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p03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18863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1851652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196203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782364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101844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1865952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935678"/>
                  </a:ext>
                </a:extLst>
              </a:tr>
              <a:tr h="6467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p04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19507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1744331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879067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1117523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203292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1757403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381224"/>
                  </a:ext>
                </a:extLst>
              </a:tr>
              <a:tr h="32339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p05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407515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587155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99260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347281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139284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589373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954054"/>
                  </a:ext>
                </a:extLst>
              </a:tr>
              <a:tr h="32339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p06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407807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598281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118862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221574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29580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587947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44745"/>
                  </a:ext>
                </a:extLst>
              </a:tr>
              <a:tr h="6467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p10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21642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1807092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136835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855589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448524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1766736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4334027"/>
                  </a:ext>
                </a:extLst>
              </a:tr>
              <a:tr h="6467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p11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28524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677556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1754561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668213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1047533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102636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1734644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653574"/>
                  </a:ext>
                </a:extLst>
              </a:tr>
              <a:tr h="6467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p12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35500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1780392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113789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742497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>
                          <a:effectLst/>
                        </a:rPr>
                        <a:t>199188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sz="2000" u="none" strike="noStrike" dirty="0">
                          <a:effectLst/>
                        </a:rPr>
                        <a:t>1815981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639907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48891E15-D180-5CF0-3A55-313F4892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053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This table summarizes the number of missing values for each patient (</a:t>
            </a:r>
            <a:r>
              <a:rPr lang="en-US" sz="2000" dirty="0" err="1"/>
              <a:t>p_num</a:t>
            </a:r>
            <a:r>
              <a:rPr lang="en-US" sz="2000" dirty="0"/>
              <a:t>) across different variable categories: blood glucose (</a:t>
            </a:r>
            <a:r>
              <a:rPr lang="en-US" sz="2000" dirty="0" err="1"/>
              <a:t>bg</a:t>
            </a:r>
            <a:r>
              <a:rPr lang="en-US" sz="2000" dirty="0"/>
              <a:t>), insulin, carbohydrates (carbs), heart rate (</a:t>
            </a:r>
            <a:r>
              <a:rPr lang="en-US" sz="2000" dirty="0" err="1"/>
              <a:t>hr</a:t>
            </a:r>
            <a:r>
              <a:rPr lang="en-US" sz="2000" dirty="0"/>
              <a:t>), steps, calories (</a:t>
            </a:r>
            <a:r>
              <a:rPr lang="en-US" sz="2000" dirty="0" err="1"/>
              <a:t>cals</a:t>
            </a:r>
            <a:r>
              <a:rPr lang="en-US" sz="2000" dirty="0"/>
              <a:t>), and declared activities. It highlights the extent and distribution of missing data per variable and per individual.</a:t>
            </a:r>
            <a:endParaRPr lang="es-ES" sz="2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3B96F5-449E-13D5-1C81-A7E5AB9C6DE9}"/>
              </a:ext>
            </a:extLst>
          </p:cNvPr>
          <p:cNvSpPr txBox="1"/>
          <p:nvPr/>
        </p:nvSpPr>
        <p:spPr>
          <a:xfrm>
            <a:off x="241126" y="2019201"/>
            <a:ext cx="60939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Due to the absence of </a:t>
            </a:r>
          </a:p>
          <a:p>
            <a:r>
              <a:rPr lang="en-US" dirty="0"/>
              <a:t>null values on </a:t>
            </a:r>
            <a:r>
              <a:rPr lang="en-US" b="1" dirty="0"/>
              <a:t>insulin</a:t>
            </a:r>
            <a:r>
              <a:rPr lang="en-US" dirty="0"/>
              <a:t>, </a:t>
            </a:r>
          </a:p>
          <a:p>
            <a:r>
              <a:rPr lang="en-US" dirty="0"/>
              <a:t>patient p11 is </a:t>
            </a:r>
          </a:p>
          <a:p>
            <a:r>
              <a:rPr lang="en-US" dirty="0"/>
              <a:t>removed from the dataset.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9770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0AAAF-49A6-0B6A-C087-CFDA91DE1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60"/>
            <a:ext cx="10515600" cy="1325563"/>
          </a:xfrm>
        </p:spPr>
        <p:txBody>
          <a:bodyPr>
            <a:normAutofit/>
          </a:bodyPr>
          <a:lstStyle/>
          <a:p>
            <a:r>
              <a:rPr lang="en-US" sz="2200" dirty="0"/>
              <a:t>Since insulin is the only variable without missing data across patients, it is plotted to observe its behavior, revealing that patient 12 appears to receive insulin at a higher average level.</a:t>
            </a:r>
            <a:endParaRPr lang="es-ES" sz="22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CA838B7-A717-7164-A10B-C068043D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855" y="1118070"/>
            <a:ext cx="9770899" cy="462185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23FD11A-E3C1-37B9-FCF2-0A888CF8B2DE}"/>
              </a:ext>
            </a:extLst>
          </p:cNvPr>
          <p:cNvSpPr txBox="1"/>
          <p:nvPr/>
        </p:nvSpPr>
        <p:spPr>
          <a:xfrm>
            <a:off x="129435" y="3800937"/>
            <a:ext cx="6093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/>
              <a:t>Insulin pumps </a:t>
            </a:r>
          </a:p>
          <a:p>
            <a:r>
              <a:rPr lang="en-US" sz="1500" dirty="0"/>
              <a:t>automatically deliver </a:t>
            </a:r>
          </a:p>
          <a:p>
            <a:r>
              <a:rPr lang="en-US" sz="1500" dirty="0"/>
              <a:t>personalized doses </a:t>
            </a:r>
          </a:p>
          <a:p>
            <a:r>
              <a:rPr lang="en-US" sz="1500" dirty="0"/>
              <a:t>of insulin throughout</a:t>
            </a:r>
          </a:p>
          <a:p>
            <a:r>
              <a:rPr lang="en-US" sz="1500" dirty="0"/>
              <a:t> the day, </a:t>
            </a:r>
          </a:p>
          <a:p>
            <a:r>
              <a:rPr lang="en-US" sz="1500" dirty="0"/>
              <a:t>which may explain the </a:t>
            </a:r>
          </a:p>
          <a:p>
            <a:r>
              <a:rPr lang="en-US" sz="1500" dirty="0"/>
              <a:t>variation in average insulin </a:t>
            </a:r>
          </a:p>
          <a:p>
            <a:r>
              <a:rPr lang="en-US" sz="1500" dirty="0"/>
              <a:t>levels between patients.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406895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54F3-940D-5A82-9BDA-9986BD3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Insights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146EAD-C9DA-D385-2DBE-485BB7614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Inter-Patient Variability: There’s notable variation among patients.</a:t>
            </a:r>
          </a:p>
          <a:p>
            <a:pPr algn="just"/>
            <a:r>
              <a:rPr lang="en-US" dirty="0"/>
              <a:t>Patient p06 (dark gray) shows the highest average insulin and sharpest peaks.</a:t>
            </a:r>
          </a:p>
          <a:p>
            <a:pPr algn="just"/>
            <a:r>
              <a:rPr lang="en-US" dirty="0"/>
              <a:t>Patients p01 and p02 display the lowest insulin levels.</a:t>
            </a:r>
          </a:p>
          <a:p>
            <a:pPr algn="just"/>
            <a:r>
              <a:rPr lang="en-US" dirty="0"/>
              <a:t>Others fall in between with their own patterns.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5744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1012</Words>
  <Application>Microsoft Office PowerPoint</Application>
  <PresentationFormat>Panorámica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Aptos Narrow</vt:lpstr>
      <vt:lpstr>Arial</vt:lpstr>
      <vt:lpstr>Tema de Office</vt:lpstr>
      <vt:lpstr>Presentación de PowerPoint</vt:lpstr>
      <vt:lpstr>Presentación de PowerPoint</vt:lpstr>
      <vt:lpstr>Averaged the calorie-burning variables across all participants and aligned them with time intervals of 5 minutes to analyze overall trends.</vt:lpstr>
      <vt:lpstr>Averaged the calorie-burning variables across all participants and aligned them with time intervals of 5 minutes to analyze overall trends.</vt:lpstr>
      <vt:lpstr>Presentación de PowerPoint</vt:lpstr>
      <vt:lpstr>This table shows the total number of missing values (total_nulls) for each patient (p_num). It helps identify which patients have more incomplete data.</vt:lpstr>
      <vt:lpstr>This table summarizes the number of missing values for each patient (p_num) across different variable categories: blood glucose (bg), insulin, carbohydrates (carbs), heart rate (hr), steps, calories (cals), and declared activities. It highlights the extent and distribution of missing data per variable and per individual.</vt:lpstr>
      <vt:lpstr>Since insulin is the only variable without missing data across patients, it is plotted to observe its behavior, revealing that patient 12 appears to receive insulin at a higher average level.</vt:lpstr>
      <vt:lpstr>Insights</vt:lpstr>
      <vt:lpstr>Presentación de PowerPoint</vt:lpstr>
      <vt:lpstr>Insights</vt:lpstr>
      <vt:lpstr>Presentación de PowerPoint</vt:lpstr>
      <vt:lpstr>Insights</vt:lpstr>
      <vt:lpstr>Presentación de PowerPoint</vt:lpstr>
      <vt:lpstr>Insights</vt:lpstr>
      <vt:lpstr>Presentación de PowerPoint</vt:lpstr>
      <vt:lpstr>Insights</vt:lpstr>
      <vt:lpstr>Presentación de PowerPoint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Lici Damar Diaz Bambague</dc:creator>
  <cp:lastModifiedBy>Lici Damar Diaz Bambague</cp:lastModifiedBy>
  <cp:revision>4</cp:revision>
  <dcterms:created xsi:type="dcterms:W3CDTF">2025-07-22T19:05:55Z</dcterms:created>
  <dcterms:modified xsi:type="dcterms:W3CDTF">2025-07-23T20:51:47Z</dcterms:modified>
</cp:coreProperties>
</file>