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5" r:id="rId1"/>
  </p:sldMasterIdLst>
  <p:notesMasterIdLst>
    <p:notesMasterId r:id="rId34"/>
  </p:notesMasterIdLst>
  <p:sldIdLst>
    <p:sldId id="256" r:id="rId2"/>
    <p:sldId id="257" r:id="rId3"/>
    <p:sldId id="284" r:id="rId4"/>
    <p:sldId id="258" r:id="rId5"/>
    <p:sldId id="263" r:id="rId6"/>
    <p:sldId id="264" r:id="rId7"/>
    <p:sldId id="271" r:id="rId8"/>
    <p:sldId id="265" r:id="rId9"/>
    <p:sldId id="266" r:id="rId10"/>
    <p:sldId id="267" r:id="rId11"/>
    <p:sldId id="268" r:id="rId12"/>
    <p:sldId id="269" r:id="rId13"/>
    <p:sldId id="270" r:id="rId14"/>
    <p:sldId id="285" r:id="rId15"/>
    <p:sldId id="272" r:id="rId16"/>
    <p:sldId id="259" r:id="rId17"/>
    <p:sldId id="273" r:id="rId18"/>
    <p:sldId id="274" r:id="rId19"/>
    <p:sldId id="275" r:id="rId20"/>
    <p:sldId id="260" r:id="rId21"/>
    <p:sldId id="276" r:id="rId22"/>
    <p:sldId id="277" r:id="rId23"/>
    <p:sldId id="278" r:id="rId24"/>
    <p:sldId id="279" r:id="rId25"/>
    <p:sldId id="280" r:id="rId26"/>
    <p:sldId id="286" r:id="rId27"/>
    <p:sldId id="261" r:id="rId28"/>
    <p:sldId id="281" r:id="rId29"/>
    <p:sldId id="283" r:id="rId30"/>
    <p:sldId id="282" r:id="rId31"/>
    <p:sldId id="262" r:id="rId32"/>
    <p:sldId id="287"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7" autoAdjust="0"/>
    <p:restoredTop sz="94660"/>
  </p:normalViewPr>
  <p:slideViewPr>
    <p:cSldViewPr snapToGrid="0">
      <p:cViewPr varScale="1">
        <p:scale>
          <a:sx n="95" d="100"/>
          <a:sy n="95" d="100"/>
        </p:scale>
        <p:origin x="33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31F9F3-2F92-466B-8FF9-C518EEC70BB5}" type="datetimeFigureOut">
              <a:rPr lang="fr-FR" smtClean="0"/>
              <a:t>30/07/2021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805360-B3D7-432E-8547-58C144E4168B}" type="slidenum">
              <a:rPr lang="fr-FR" smtClean="0"/>
              <a:t>‹N°›</a:t>
            </a:fld>
            <a:endParaRPr lang="fr-FR"/>
          </a:p>
        </p:txBody>
      </p:sp>
    </p:spTree>
    <p:extLst>
      <p:ext uri="{BB962C8B-B14F-4D97-AF65-F5344CB8AC3E}">
        <p14:creationId xmlns:p14="http://schemas.microsoft.com/office/powerpoint/2010/main" val="16615967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E44A6A61-1166-4223-AACF-7E887D5F247A}" type="datetime1">
              <a:rPr lang="fr-FR" smtClean="0"/>
              <a:t>30/07/2021</a:t>
            </a:fld>
            <a:endParaRPr lang="fr-FR"/>
          </a:p>
        </p:txBody>
      </p:sp>
      <p:sp>
        <p:nvSpPr>
          <p:cNvPr id="5" name="Footer Placeholder 4"/>
          <p:cNvSpPr>
            <a:spLocks noGrp="1"/>
          </p:cNvSpPr>
          <p:nvPr>
            <p:ph type="ftr" sz="quarter" idx="11"/>
          </p:nvPr>
        </p:nvSpPr>
        <p:spPr/>
        <p:txBody>
          <a:bodyPr/>
          <a:lstStyle/>
          <a:p>
            <a:r>
              <a:rPr lang="fr-FR"/>
              <a:t>Alexandre BENARD - 2021</a:t>
            </a:r>
          </a:p>
        </p:txBody>
      </p:sp>
      <p:sp>
        <p:nvSpPr>
          <p:cNvPr id="6" name="Slide Number Placeholder 5"/>
          <p:cNvSpPr>
            <a:spLocks noGrp="1"/>
          </p:cNvSpPr>
          <p:nvPr>
            <p:ph type="sldNum" sz="quarter" idx="12"/>
          </p:nvPr>
        </p:nvSpPr>
        <p:spPr/>
        <p:txBody>
          <a:bodyPr/>
          <a:lstStyle/>
          <a:p>
            <a:fld id="{6E4E540E-6822-4408-9770-3A9607E80C4C}" type="slidenum">
              <a:rPr lang="fr-FR" smtClean="0"/>
              <a:t>‹N°›</a:t>
            </a:fld>
            <a:endParaRPr lang="fr-FR"/>
          </a:p>
        </p:txBody>
      </p:sp>
    </p:spTree>
    <p:extLst>
      <p:ext uri="{BB962C8B-B14F-4D97-AF65-F5344CB8AC3E}">
        <p14:creationId xmlns:p14="http://schemas.microsoft.com/office/powerpoint/2010/main" val="3978768881"/>
      </p:ext>
    </p:extLst>
  </p:cSld>
  <p:clrMapOvr>
    <a:masterClrMapping/>
  </p:clrMapOvr>
  <p:transition spd="slow">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0560756-F904-4283-9D80-FA8CBEE58059}" type="datetime1">
              <a:rPr lang="fr-FR" smtClean="0"/>
              <a:t>30/07/2021</a:t>
            </a:fld>
            <a:endParaRPr lang="fr-FR"/>
          </a:p>
        </p:txBody>
      </p:sp>
      <p:sp>
        <p:nvSpPr>
          <p:cNvPr id="5" name="Footer Placeholder 4"/>
          <p:cNvSpPr>
            <a:spLocks noGrp="1"/>
          </p:cNvSpPr>
          <p:nvPr>
            <p:ph type="ftr" sz="quarter" idx="11"/>
          </p:nvPr>
        </p:nvSpPr>
        <p:spPr/>
        <p:txBody>
          <a:bodyPr/>
          <a:lstStyle/>
          <a:p>
            <a:r>
              <a:rPr lang="fr-FR"/>
              <a:t>Alexandre BENARD - 2021</a:t>
            </a:r>
          </a:p>
        </p:txBody>
      </p:sp>
      <p:sp>
        <p:nvSpPr>
          <p:cNvPr id="6" name="Slide Number Placeholder 5"/>
          <p:cNvSpPr>
            <a:spLocks noGrp="1"/>
          </p:cNvSpPr>
          <p:nvPr>
            <p:ph type="sldNum" sz="quarter" idx="12"/>
          </p:nvPr>
        </p:nvSpPr>
        <p:spPr/>
        <p:txBody>
          <a:bodyPr/>
          <a:lstStyle/>
          <a:p>
            <a:fld id="{6E4E540E-6822-4408-9770-3A9607E80C4C}" type="slidenum">
              <a:rPr lang="fr-FR" smtClean="0"/>
              <a:t>‹N°›</a:t>
            </a:fld>
            <a:endParaRPr lang="fr-FR"/>
          </a:p>
        </p:txBody>
      </p:sp>
    </p:spTree>
    <p:extLst>
      <p:ext uri="{BB962C8B-B14F-4D97-AF65-F5344CB8AC3E}">
        <p14:creationId xmlns:p14="http://schemas.microsoft.com/office/powerpoint/2010/main" val="3312766709"/>
      </p:ext>
    </p:extLst>
  </p:cSld>
  <p:clrMapOvr>
    <a:masterClrMapping/>
  </p:clrMapOvr>
  <p:transition spd="slow">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1CBE333-E207-4FDD-8FDA-CF2C372C634C}" type="datetime1">
              <a:rPr lang="fr-FR" smtClean="0"/>
              <a:t>30/07/2021</a:t>
            </a:fld>
            <a:endParaRPr lang="fr-FR"/>
          </a:p>
        </p:txBody>
      </p:sp>
      <p:sp>
        <p:nvSpPr>
          <p:cNvPr id="5" name="Footer Placeholder 4"/>
          <p:cNvSpPr>
            <a:spLocks noGrp="1"/>
          </p:cNvSpPr>
          <p:nvPr>
            <p:ph type="ftr" sz="quarter" idx="11"/>
          </p:nvPr>
        </p:nvSpPr>
        <p:spPr/>
        <p:txBody>
          <a:bodyPr/>
          <a:lstStyle/>
          <a:p>
            <a:r>
              <a:rPr lang="fr-FR"/>
              <a:t>Alexandre BENARD - 2021</a:t>
            </a:r>
          </a:p>
        </p:txBody>
      </p:sp>
      <p:sp>
        <p:nvSpPr>
          <p:cNvPr id="6" name="Slide Number Placeholder 5"/>
          <p:cNvSpPr>
            <a:spLocks noGrp="1"/>
          </p:cNvSpPr>
          <p:nvPr>
            <p:ph type="sldNum" sz="quarter" idx="12"/>
          </p:nvPr>
        </p:nvSpPr>
        <p:spPr/>
        <p:txBody>
          <a:bodyPr/>
          <a:lstStyle/>
          <a:p>
            <a:fld id="{6E4E540E-6822-4408-9770-3A9607E80C4C}" type="slidenum">
              <a:rPr lang="fr-FR" smtClean="0"/>
              <a:t>‹N°›</a:t>
            </a:fld>
            <a:endParaRPr lang="fr-FR"/>
          </a:p>
        </p:txBody>
      </p:sp>
    </p:spTree>
    <p:extLst>
      <p:ext uri="{BB962C8B-B14F-4D97-AF65-F5344CB8AC3E}">
        <p14:creationId xmlns:p14="http://schemas.microsoft.com/office/powerpoint/2010/main" val="693156324"/>
      </p:ext>
    </p:extLst>
  </p:cSld>
  <p:clrMapOvr>
    <a:masterClrMapping/>
  </p:clrMapOvr>
  <p:transition spd="slow">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7973972-D65C-4ED3-B79C-3DBF8601C6A7}" type="datetime1">
              <a:rPr lang="fr-FR" smtClean="0"/>
              <a:t>30/07/2021</a:t>
            </a:fld>
            <a:endParaRPr lang="fr-FR"/>
          </a:p>
        </p:txBody>
      </p:sp>
      <p:sp>
        <p:nvSpPr>
          <p:cNvPr id="5" name="Footer Placeholder 4"/>
          <p:cNvSpPr>
            <a:spLocks noGrp="1"/>
          </p:cNvSpPr>
          <p:nvPr>
            <p:ph type="ftr" sz="quarter" idx="11"/>
          </p:nvPr>
        </p:nvSpPr>
        <p:spPr/>
        <p:txBody>
          <a:bodyPr/>
          <a:lstStyle/>
          <a:p>
            <a:r>
              <a:rPr lang="fr-FR"/>
              <a:t>Alexandre BENARD - 2021</a:t>
            </a:r>
          </a:p>
        </p:txBody>
      </p:sp>
      <p:sp>
        <p:nvSpPr>
          <p:cNvPr id="6" name="Slide Number Placeholder 5"/>
          <p:cNvSpPr>
            <a:spLocks noGrp="1"/>
          </p:cNvSpPr>
          <p:nvPr>
            <p:ph type="sldNum" sz="quarter" idx="12"/>
          </p:nvPr>
        </p:nvSpPr>
        <p:spPr/>
        <p:txBody>
          <a:bodyPr/>
          <a:lstStyle/>
          <a:p>
            <a:fld id="{6E4E540E-6822-4408-9770-3A9607E80C4C}" type="slidenum">
              <a:rPr lang="fr-FR" smtClean="0"/>
              <a:t>‹N°›</a:t>
            </a:fld>
            <a:endParaRPr lang="fr-FR"/>
          </a:p>
        </p:txBody>
      </p:sp>
    </p:spTree>
    <p:extLst>
      <p:ext uri="{BB962C8B-B14F-4D97-AF65-F5344CB8AC3E}">
        <p14:creationId xmlns:p14="http://schemas.microsoft.com/office/powerpoint/2010/main" val="2580477598"/>
      </p:ext>
    </p:extLst>
  </p:cSld>
  <p:clrMapOvr>
    <a:masterClrMapping/>
  </p:clrMapOvr>
  <p:transition spd="slow">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225C3370-D06E-44A5-8CE4-78E389D022D0}" type="datetime1">
              <a:rPr lang="fr-FR" smtClean="0"/>
              <a:t>30/07/2021</a:t>
            </a:fld>
            <a:endParaRPr lang="fr-FR"/>
          </a:p>
        </p:txBody>
      </p:sp>
      <p:sp>
        <p:nvSpPr>
          <p:cNvPr id="5" name="Footer Placeholder 4"/>
          <p:cNvSpPr>
            <a:spLocks noGrp="1"/>
          </p:cNvSpPr>
          <p:nvPr>
            <p:ph type="ftr" sz="quarter" idx="11"/>
          </p:nvPr>
        </p:nvSpPr>
        <p:spPr/>
        <p:txBody>
          <a:bodyPr/>
          <a:lstStyle/>
          <a:p>
            <a:r>
              <a:rPr lang="fr-FR"/>
              <a:t>Alexandre BENARD - 2021</a:t>
            </a:r>
          </a:p>
        </p:txBody>
      </p:sp>
      <p:sp>
        <p:nvSpPr>
          <p:cNvPr id="6" name="Slide Number Placeholder 5"/>
          <p:cNvSpPr>
            <a:spLocks noGrp="1"/>
          </p:cNvSpPr>
          <p:nvPr>
            <p:ph type="sldNum" sz="quarter" idx="12"/>
          </p:nvPr>
        </p:nvSpPr>
        <p:spPr/>
        <p:txBody>
          <a:bodyPr/>
          <a:lstStyle/>
          <a:p>
            <a:fld id="{6E4E540E-6822-4408-9770-3A9607E80C4C}" type="slidenum">
              <a:rPr lang="fr-FR" smtClean="0"/>
              <a:t>‹N°›</a:t>
            </a:fld>
            <a:endParaRPr lang="fr-FR"/>
          </a:p>
        </p:txBody>
      </p:sp>
    </p:spTree>
    <p:extLst>
      <p:ext uri="{BB962C8B-B14F-4D97-AF65-F5344CB8AC3E}">
        <p14:creationId xmlns:p14="http://schemas.microsoft.com/office/powerpoint/2010/main" val="2437855494"/>
      </p:ext>
    </p:extLst>
  </p:cSld>
  <p:clrMapOvr>
    <a:masterClrMapping/>
  </p:clrMapOvr>
  <p:transition spd="slow">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AE814A85-5B6D-41C3-8434-79F34088BE82}" type="datetime1">
              <a:rPr lang="fr-FR" smtClean="0"/>
              <a:t>30/07/2021</a:t>
            </a:fld>
            <a:endParaRPr lang="fr-FR"/>
          </a:p>
        </p:txBody>
      </p:sp>
      <p:sp>
        <p:nvSpPr>
          <p:cNvPr id="6" name="Footer Placeholder 5"/>
          <p:cNvSpPr>
            <a:spLocks noGrp="1"/>
          </p:cNvSpPr>
          <p:nvPr>
            <p:ph type="ftr" sz="quarter" idx="11"/>
          </p:nvPr>
        </p:nvSpPr>
        <p:spPr/>
        <p:txBody>
          <a:bodyPr/>
          <a:lstStyle/>
          <a:p>
            <a:r>
              <a:rPr lang="fr-FR"/>
              <a:t>Alexandre BENARD - 2021</a:t>
            </a:r>
          </a:p>
        </p:txBody>
      </p:sp>
      <p:sp>
        <p:nvSpPr>
          <p:cNvPr id="7" name="Slide Number Placeholder 6"/>
          <p:cNvSpPr>
            <a:spLocks noGrp="1"/>
          </p:cNvSpPr>
          <p:nvPr>
            <p:ph type="sldNum" sz="quarter" idx="12"/>
          </p:nvPr>
        </p:nvSpPr>
        <p:spPr/>
        <p:txBody>
          <a:bodyPr/>
          <a:lstStyle/>
          <a:p>
            <a:fld id="{6E4E540E-6822-4408-9770-3A9607E80C4C}" type="slidenum">
              <a:rPr lang="fr-FR" smtClean="0"/>
              <a:t>‹N°›</a:t>
            </a:fld>
            <a:endParaRPr lang="fr-FR"/>
          </a:p>
        </p:txBody>
      </p:sp>
    </p:spTree>
    <p:extLst>
      <p:ext uri="{BB962C8B-B14F-4D97-AF65-F5344CB8AC3E}">
        <p14:creationId xmlns:p14="http://schemas.microsoft.com/office/powerpoint/2010/main" val="437104717"/>
      </p:ext>
    </p:extLst>
  </p:cSld>
  <p:clrMapOvr>
    <a:masterClrMapping/>
  </p:clrMapOvr>
  <p:transition spd="slow">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fr-FR"/>
              <a:t>Modifiez le style du titre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1C569165-3D01-4313-95D5-BED6A50E0F8A}" type="datetime1">
              <a:rPr lang="fr-FR" smtClean="0"/>
              <a:t>30/07/2021</a:t>
            </a:fld>
            <a:endParaRPr lang="fr-FR"/>
          </a:p>
        </p:txBody>
      </p:sp>
      <p:sp>
        <p:nvSpPr>
          <p:cNvPr id="8" name="Footer Placeholder 7"/>
          <p:cNvSpPr>
            <a:spLocks noGrp="1"/>
          </p:cNvSpPr>
          <p:nvPr>
            <p:ph type="ftr" sz="quarter" idx="11"/>
          </p:nvPr>
        </p:nvSpPr>
        <p:spPr/>
        <p:txBody>
          <a:bodyPr/>
          <a:lstStyle/>
          <a:p>
            <a:r>
              <a:rPr lang="fr-FR"/>
              <a:t>Alexandre BENARD - 2021</a:t>
            </a:r>
          </a:p>
        </p:txBody>
      </p:sp>
      <p:sp>
        <p:nvSpPr>
          <p:cNvPr id="9" name="Slide Number Placeholder 8"/>
          <p:cNvSpPr>
            <a:spLocks noGrp="1"/>
          </p:cNvSpPr>
          <p:nvPr>
            <p:ph type="sldNum" sz="quarter" idx="12"/>
          </p:nvPr>
        </p:nvSpPr>
        <p:spPr/>
        <p:txBody>
          <a:bodyPr/>
          <a:lstStyle/>
          <a:p>
            <a:fld id="{6E4E540E-6822-4408-9770-3A9607E80C4C}" type="slidenum">
              <a:rPr lang="fr-FR" smtClean="0"/>
              <a:t>‹N°›</a:t>
            </a:fld>
            <a:endParaRPr lang="fr-FR"/>
          </a:p>
        </p:txBody>
      </p:sp>
    </p:spTree>
    <p:extLst>
      <p:ext uri="{BB962C8B-B14F-4D97-AF65-F5344CB8AC3E}">
        <p14:creationId xmlns:p14="http://schemas.microsoft.com/office/powerpoint/2010/main" val="4259010520"/>
      </p:ext>
    </p:extLst>
  </p:cSld>
  <p:clrMapOvr>
    <a:masterClrMapping/>
  </p:clrMapOvr>
  <p:transition spd="slow">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50EF962D-2BE5-484C-981E-B191D3D95ABD}" type="datetime1">
              <a:rPr lang="fr-FR" smtClean="0"/>
              <a:t>30/07/2021</a:t>
            </a:fld>
            <a:endParaRPr lang="fr-FR"/>
          </a:p>
        </p:txBody>
      </p:sp>
      <p:sp>
        <p:nvSpPr>
          <p:cNvPr id="4" name="Footer Placeholder 3"/>
          <p:cNvSpPr>
            <a:spLocks noGrp="1"/>
          </p:cNvSpPr>
          <p:nvPr>
            <p:ph type="ftr" sz="quarter" idx="11"/>
          </p:nvPr>
        </p:nvSpPr>
        <p:spPr/>
        <p:txBody>
          <a:bodyPr/>
          <a:lstStyle/>
          <a:p>
            <a:r>
              <a:rPr lang="fr-FR"/>
              <a:t>Alexandre BENARD - 2021</a:t>
            </a:r>
          </a:p>
        </p:txBody>
      </p:sp>
      <p:sp>
        <p:nvSpPr>
          <p:cNvPr id="5" name="Slide Number Placeholder 4"/>
          <p:cNvSpPr>
            <a:spLocks noGrp="1"/>
          </p:cNvSpPr>
          <p:nvPr>
            <p:ph type="sldNum" sz="quarter" idx="12"/>
          </p:nvPr>
        </p:nvSpPr>
        <p:spPr/>
        <p:txBody>
          <a:bodyPr/>
          <a:lstStyle/>
          <a:p>
            <a:fld id="{6E4E540E-6822-4408-9770-3A9607E80C4C}" type="slidenum">
              <a:rPr lang="fr-FR" smtClean="0"/>
              <a:t>‹N°›</a:t>
            </a:fld>
            <a:endParaRPr lang="fr-FR"/>
          </a:p>
        </p:txBody>
      </p:sp>
    </p:spTree>
    <p:extLst>
      <p:ext uri="{BB962C8B-B14F-4D97-AF65-F5344CB8AC3E}">
        <p14:creationId xmlns:p14="http://schemas.microsoft.com/office/powerpoint/2010/main" val="3253017300"/>
      </p:ext>
    </p:extLst>
  </p:cSld>
  <p:clrMapOvr>
    <a:masterClrMapping/>
  </p:clrMapOvr>
  <p:transition spd="slow">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D8AE4D-5EF5-41AC-AD17-066A3B0639ED}" type="datetime1">
              <a:rPr lang="fr-FR" smtClean="0"/>
              <a:t>30/07/2021</a:t>
            </a:fld>
            <a:endParaRPr lang="fr-FR"/>
          </a:p>
        </p:txBody>
      </p:sp>
      <p:sp>
        <p:nvSpPr>
          <p:cNvPr id="3" name="Footer Placeholder 2"/>
          <p:cNvSpPr>
            <a:spLocks noGrp="1"/>
          </p:cNvSpPr>
          <p:nvPr>
            <p:ph type="ftr" sz="quarter" idx="11"/>
          </p:nvPr>
        </p:nvSpPr>
        <p:spPr/>
        <p:txBody>
          <a:bodyPr/>
          <a:lstStyle/>
          <a:p>
            <a:r>
              <a:rPr lang="fr-FR"/>
              <a:t>Alexandre BENARD - 2021</a:t>
            </a:r>
          </a:p>
        </p:txBody>
      </p:sp>
      <p:sp>
        <p:nvSpPr>
          <p:cNvPr id="4" name="Slide Number Placeholder 3"/>
          <p:cNvSpPr>
            <a:spLocks noGrp="1"/>
          </p:cNvSpPr>
          <p:nvPr>
            <p:ph type="sldNum" sz="quarter" idx="12"/>
          </p:nvPr>
        </p:nvSpPr>
        <p:spPr/>
        <p:txBody>
          <a:bodyPr/>
          <a:lstStyle/>
          <a:p>
            <a:fld id="{6E4E540E-6822-4408-9770-3A9607E80C4C}" type="slidenum">
              <a:rPr lang="fr-FR" smtClean="0"/>
              <a:t>‹N°›</a:t>
            </a:fld>
            <a:endParaRPr lang="fr-FR"/>
          </a:p>
        </p:txBody>
      </p:sp>
    </p:spTree>
    <p:extLst>
      <p:ext uri="{BB962C8B-B14F-4D97-AF65-F5344CB8AC3E}">
        <p14:creationId xmlns:p14="http://schemas.microsoft.com/office/powerpoint/2010/main" val="16357671"/>
      </p:ext>
    </p:extLst>
  </p:cSld>
  <p:clrMapOvr>
    <a:masterClrMapping/>
  </p:clrMapOvr>
  <p:transition spd="slow">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5705F326-24A6-45F4-8CA2-1481EB64E472}" type="datetime1">
              <a:rPr lang="fr-FR" smtClean="0"/>
              <a:t>30/07/2021</a:t>
            </a:fld>
            <a:endParaRPr lang="fr-FR"/>
          </a:p>
        </p:txBody>
      </p:sp>
      <p:sp>
        <p:nvSpPr>
          <p:cNvPr id="6" name="Footer Placeholder 5"/>
          <p:cNvSpPr>
            <a:spLocks noGrp="1"/>
          </p:cNvSpPr>
          <p:nvPr>
            <p:ph type="ftr" sz="quarter" idx="11"/>
          </p:nvPr>
        </p:nvSpPr>
        <p:spPr/>
        <p:txBody>
          <a:bodyPr/>
          <a:lstStyle/>
          <a:p>
            <a:r>
              <a:rPr lang="fr-FR"/>
              <a:t>Alexandre BENARD - 2021</a:t>
            </a:r>
          </a:p>
        </p:txBody>
      </p:sp>
      <p:sp>
        <p:nvSpPr>
          <p:cNvPr id="7" name="Slide Number Placeholder 6"/>
          <p:cNvSpPr>
            <a:spLocks noGrp="1"/>
          </p:cNvSpPr>
          <p:nvPr>
            <p:ph type="sldNum" sz="quarter" idx="12"/>
          </p:nvPr>
        </p:nvSpPr>
        <p:spPr/>
        <p:txBody>
          <a:bodyPr/>
          <a:lstStyle/>
          <a:p>
            <a:fld id="{6E4E540E-6822-4408-9770-3A9607E80C4C}" type="slidenum">
              <a:rPr lang="fr-FR" smtClean="0"/>
              <a:t>‹N°›</a:t>
            </a:fld>
            <a:endParaRPr lang="fr-FR"/>
          </a:p>
        </p:txBody>
      </p:sp>
    </p:spTree>
    <p:extLst>
      <p:ext uri="{BB962C8B-B14F-4D97-AF65-F5344CB8AC3E}">
        <p14:creationId xmlns:p14="http://schemas.microsoft.com/office/powerpoint/2010/main" val="359188656"/>
      </p:ext>
    </p:extLst>
  </p:cSld>
  <p:clrMapOvr>
    <a:masterClrMapping/>
  </p:clrMapOvr>
  <p:transition spd="slow">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A7AC4999-8842-4EF2-B465-A2A2AB658F3B}" type="datetime1">
              <a:rPr lang="fr-FR" smtClean="0"/>
              <a:t>30/07/2021</a:t>
            </a:fld>
            <a:endParaRPr lang="fr-FR"/>
          </a:p>
        </p:txBody>
      </p:sp>
      <p:sp>
        <p:nvSpPr>
          <p:cNvPr id="6" name="Footer Placeholder 5"/>
          <p:cNvSpPr>
            <a:spLocks noGrp="1"/>
          </p:cNvSpPr>
          <p:nvPr>
            <p:ph type="ftr" sz="quarter" idx="11"/>
          </p:nvPr>
        </p:nvSpPr>
        <p:spPr/>
        <p:txBody>
          <a:bodyPr/>
          <a:lstStyle/>
          <a:p>
            <a:r>
              <a:rPr lang="fr-FR"/>
              <a:t>Alexandre BENARD - 2021</a:t>
            </a:r>
          </a:p>
        </p:txBody>
      </p:sp>
      <p:sp>
        <p:nvSpPr>
          <p:cNvPr id="7" name="Slide Number Placeholder 6"/>
          <p:cNvSpPr>
            <a:spLocks noGrp="1"/>
          </p:cNvSpPr>
          <p:nvPr>
            <p:ph type="sldNum" sz="quarter" idx="12"/>
          </p:nvPr>
        </p:nvSpPr>
        <p:spPr/>
        <p:txBody>
          <a:bodyPr/>
          <a:lstStyle/>
          <a:p>
            <a:fld id="{6E4E540E-6822-4408-9770-3A9607E80C4C}" type="slidenum">
              <a:rPr lang="fr-FR" smtClean="0"/>
              <a:t>‹N°›</a:t>
            </a:fld>
            <a:endParaRPr lang="fr-FR"/>
          </a:p>
        </p:txBody>
      </p:sp>
    </p:spTree>
    <p:extLst>
      <p:ext uri="{BB962C8B-B14F-4D97-AF65-F5344CB8AC3E}">
        <p14:creationId xmlns:p14="http://schemas.microsoft.com/office/powerpoint/2010/main" val="3005346098"/>
      </p:ext>
    </p:extLst>
  </p:cSld>
  <p:clrMapOvr>
    <a:masterClrMapping/>
  </p:clrMapOvr>
  <p:transition spd="slow">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684AE0-DBCF-4B19-9A12-95F891665B13}" type="datetime1">
              <a:rPr lang="fr-FR" smtClean="0"/>
              <a:t>30/07/2021</a:t>
            </a:fld>
            <a:endParaRPr lang="fr-F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FR"/>
              <a:t>Alexandre BENARD - 2021</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4E540E-6822-4408-9770-3A9607E80C4C}" type="slidenum">
              <a:rPr lang="fr-FR" smtClean="0"/>
              <a:t>‹N°›</a:t>
            </a:fld>
            <a:endParaRPr lang="fr-FR"/>
          </a:p>
        </p:txBody>
      </p:sp>
    </p:spTree>
    <p:extLst>
      <p:ext uri="{BB962C8B-B14F-4D97-AF65-F5344CB8AC3E}">
        <p14:creationId xmlns:p14="http://schemas.microsoft.com/office/powerpoint/2010/main" val="45303849"/>
      </p:ext>
    </p:extLst>
  </p:cSld>
  <p:clrMap bg1="lt1" tx1="dk1" bg2="lt2" tx2="dk2" accent1="accent1" accent2="accent2" accent3="accent3" accent4="accent4" accent5="accent5" accent6="accent6" hlink="hlink" folHlink="folHlink"/>
  <p:sldLayoutIdLst>
    <p:sldLayoutId id="2147483936" r:id="rId1"/>
    <p:sldLayoutId id="2147483937" r:id="rId2"/>
    <p:sldLayoutId id="2147483938" r:id="rId3"/>
    <p:sldLayoutId id="2147483939" r:id="rId4"/>
    <p:sldLayoutId id="2147483940" r:id="rId5"/>
    <p:sldLayoutId id="2147483941" r:id="rId6"/>
    <p:sldLayoutId id="2147483942" r:id="rId7"/>
    <p:sldLayoutId id="2147483943" r:id="rId8"/>
    <p:sldLayoutId id="2147483944" r:id="rId9"/>
    <p:sldLayoutId id="2147483945" r:id="rId10"/>
    <p:sldLayoutId id="2147483946" r:id="rId11"/>
  </p:sldLayoutIdLst>
  <p:transition spd="slow">
    <p:pull/>
  </p:transition>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sante.journaldesfemmes.fr/calories/classement/aliments/calories" TargetMode="External"/><Relationship Id="rId2" Type="http://schemas.openxmlformats.org/officeDocument/2006/relationships/hyperlink" Target="https://www.santepubliquefrance.fr/media/files/02-determinants-de-sante/nutrition-et-activite-physique/nutri-score/qr-scientifique-technique-en"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s://www.santepubliquefrance.fr/media/files/02-determinants-de-sante/nutrition-et-activite-physique/nutri-score/qr-scientifique-technique-en" TargetMode="External"/><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73C6C63-8596-4332-870F-9A670D08FBE5}"/>
              </a:ext>
            </a:extLst>
          </p:cNvPr>
          <p:cNvSpPr>
            <a:spLocks noGrp="1"/>
          </p:cNvSpPr>
          <p:nvPr>
            <p:ph type="ctrTitle"/>
          </p:nvPr>
        </p:nvSpPr>
        <p:spPr>
          <a:xfrm>
            <a:off x="1524000" y="1122363"/>
            <a:ext cx="9144000" cy="1490208"/>
          </a:xfrm>
        </p:spPr>
        <p:txBody>
          <a:bodyPr/>
          <a:lstStyle/>
          <a:p>
            <a:r>
              <a:rPr lang="fr-FR" dirty="0"/>
              <a:t>Projet santé</a:t>
            </a:r>
          </a:p>
        </p:txBody>
      </p:sp>
      <p:sp>
        <p:nvSpPr>
          <p:cNvPr id="3" name="Sous-titre 2">
            <a:extLst>
              <a:ext uri="{FF2B5EF4-FFF2-40B4-BE49-F238E27FC236}">
                <a16:creationId xmlns:a16="http://schemas.microsoft.com/office/drawing/2014/main" id="{82369C57-FFCF-4239-88DA-AE18F325C52E}"/>
              </a:ext>
            </a:extLst>
          </p:cNvPr>
          <p:cNvSpPr>
            <a:spLocks noGrp="1"/>
          </p:cNvSpPr>
          <p:nvPr>
            <p:ph type="subTitle" idx="1"/>
          </p:nvPr>
        </p:nvSpPr>
        <p:spPr/>
        <p:txBody>
          <a:bodyPr>
            <a:normAutofit fontScale="92500" lnSpcReduction="10000"/>
          </a:bodyPr>
          <a:lstStyle/>
          <a:p>
            <a:r>
              <a:rPr lang="fr-FR" dirty="0"/>
              <a:t>Alexandre BENARD</a:t>
            </a:r>
          </a:p>
          <a:p>
            <a:r>
              <a:rPr lang="fr-FR" dirty="0"/>
              <a:t>Projet 2 </a:t>
            </a:r>
          </a:p>
          <a:p>
            <a:r>
              <a:rPr lang="fr-FR" dirty="0"/>
              <a:t>Parcours Ingénieur Machine Learning</a:t>
            </a:r>
          </a:p>
          <a:p>
            <a:r>
              <a:rPr lang="fr-FR" dirty="0" err="1"/>
              <a:t>Openclassrooms</a:t>
            </a:r>
            <a:endParaRPr lang="fr-FR" dirty="0"/>
          </a:p>
        </p:txBody>
      </p:sp>
      <p:sp>
        <p:nvSpPr>
          <p:cNvPr id="4" name="Espace réservé du pied de page 3">
            <a:extLst>
              <a:ext uri="{FF2B5EF4-FFF2-40B4-BE49-F238E27FC236}">
                <a16:creationId xmlns:a16="http://schemas.microsoft.com/office/drawing/2014/main" id="{6FC5E962-88F8-4E7B-8263-91A61997655E}"/>
              </a:ext>
            </a:extLst>
          </p:cNvPr>
          <p:cNvSpPr>
            <a:spLocks noGrp="1"/>
          </p:cNvSpPr>
          <p:nvPr>
            <p:ph type="ftr" sz="quarter" idx="11"/>
          </p:nvPr>
        </p:nvSpPr>
        <p:spPr/>
        <p:txBody>
          <a:bodyPr/>
          <a:lstStyle/>
          <a:p>
            <a:r>
              <a:rPr lang="fr-FR"/>
              <a:t>Alexandre BENARD - 2021</a:t>
            </a:r>
          </a:p>
        </p:txBody>
      </p:sp>
      <p:sp>
        <p:nvSpPr>
          <p:cNvPr id="5" name="Espace réservé du numéro de diapositive 4">
            <a:extLst>
              <a:ext uri="{FF2B5EF4-FFF2-40B4-BE49-F238E27FC236}">
                <a16:creationId xmlns:a16="http://schemas.microsoft.com/office/drawing/2014/main" id="{823FAE6A-D696-43F2-8A15-0167AF721A12}"/>
              </a:ext>
            </a:extLst>
          </p:cNvPr>
          <p:cNvSpPr>
            <a:spLocks noGrp="1"/>
          </p:cNvSpPr>
          <p:nvPr>
            <p:ph type="sldNum" sz="quarter" idx="12"/>
          </p:nvPr>
        </p:nvSpPr>
        <p:spPr/>
        <p:txBody>
          <a:bodyPr/>
          <a:lstStyle/>
          <a:p>
            <a:fld id="{6E4E540E-6822-4408-9770-3A9607E80C4C}" type="slidenum">
              <a:rPr lang="fr-FR" smtClean="0"/>
              <a:t>1</a:t>
            </a:fld>
            <a:endParaRPr lang="fr-FR" dirty="0"/>
          </a:p>
        </p:txBody>
      </p:sp>
    </p:spTree>
    <p:extLst>
      <p:ext uri="{BB962C8B-B14F-4D97-AF65-F5344CB8AC3E}">
        <p14:creationId xmlns:p14="http://schemas.microsoft.com/office/powerpoint/2010/main" val="2310538752"/>
      </p:ext>
    </p:extLst>
  </p:cSld>
  <p:clrMapOvr>
    <a:masterClrMapping/>
  </p:clrMapOvr>
  <p:transition spd="slow">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B8FC96-139B-4EE9-AD29-B6E34E6B7221}"/>
              </a:ext>
            </a:extLst>
          </p:cNvPr>
          <p:cNvSpPr>
            <a:spLocks noGrp="1"/>
          </p:cNvSpPr>
          <p:nvPr>
            <p:ph type="title"/>
          </p:nvPr>
        </p:nvSpPr>
        <p:spPr>
          <a:xfrm>
            <a:off x="831850" y="453694"/>
            <a:ext cx="10515600" cy="882737"/>
          </a:xfrm>
        </p:spPr>
        <p:txBody>
          <a:bodyPr>
            <a:normAutofit/>
          </a:bodyPr>
          <a:lstStyle/>
          <a:p>
            <a:r>
              <a:rPr lang="fr-FR" sz="4400" dirty="0"/>
              <a:t>5. Réduction des individus non pertinents</a:t>
            </a:r>
          </a:p>
        </p:txBody>
      </p:sp>
      <p:sp>
        <p:nvSpPr>
          <p:cNvPr id="8" name="Espace réservé du pied de page 7">
            <a:extLst>
              <a:ext uri="{FF2B5EF4-FFF2-40B4-BE49-F238E27FC236}">
                <a16:creationId xmlns:a16="http://schemas.microsoft.com/office/drawing/2014/main" id="{0B237F40-27EE-4231-A267-FE1C8AE55FC3}"/>
              </a:ext>
            </a:extLst>
          </p:cNvPr>
          <p:cNvSpPr>
            <a:spLocks noGrp="1"/>
          </p:cNvSpPr>
          <p:nvPr>
            <p:ph type="ftr" sz="quarter" idx="11"/>
          </p:nvPr>
        </p:nvSpPr>
        <p:spPr/>
        <p:txBody>
          <a:bodyPr/>
          <a:lstStyle/>
          <a:p>
            <a:r>
              <a:rPr lang="fr-FR"/>
              <a:t>Alexandre BENARD - 2021</a:t>
            </a:r>
          </a:p>
        </p:txBody>
      </p:sp>
      <p:sp>
        <p:nvSpPr>
          <p:cNvPr id="9" name="Espace réservé du numéro de diapositive 8">
            <a:extLst>
              <a:ext uri="{FF2B5EF4-FFF2-40B4-BE49-F238E27FC236}">
                <a16:creationId xmlns:a16="http://schemas.microsoft.com/office/drawing/2014/main" id="{C4B05CE7-6D29-4CE8-A0AE-B13A2D870B17}"/>
              </a:ext>
            </a:extLst>
          </p:cNvPr>
          <p:cNvSpPr>
            <a:spLocks noGrp="1"/>
          </p:cNvSpPr>
          <p:nvPr>
            <p:ph type="sldNum" sz="quarter" idx="12"/>
          </p:nvPr>
        </p:nvSpPr>
        <p:spPr/>
        <p:txBody>
          <a:bodyPr/>
          <a:lstStyle/>
          <a:p>
            <a:fld id="{6E4E540E-6822-4408-9770-3A9607E80C4C}" type="slidenum">
              <a:rPr lang="fr-FR" smtClean="0"/>
              <a:t>10</a:t>
            </a:fld>
            <a:endParaRPr lang="fr-FR"/>
          </a:p>
        </p:txBody>
      </p:sp>
      <p:sp>
        <p:nvSpPr>
          <p:cNvPr id="4" name="ZoneTexte 3">
            <a:extLst>
              <a:ext uri="{FF2B5EF4-FFF2-40B4-BE49-F238E27FC236}">
                <a16:creationId xmlns:a16="http://schemas.microsoft.com/office/drawing/2014/main" id="{26F7560D-815D-47E6-9BFF-850434741318}"/>
              </a:ext>
            </a:extLst>
          </p:cNvPr>
          <p:cNvSpPr txBox="1"/>
          <p:nvPr/>
        </p:nvSpPr>
        <p:spPr>
          <a:xfrm>
            <a:off x="831850" y="1748413"/>
            <a:ext cx="10515600" cy="1477328"/>
          </a:xfrm>
          <a:prstGeom prst="rect">
            <a:avLst/>
          </a:prstGeom>
          <a:noFill/>
        </p:spPr>
        <p:txBody>
          <a:bodyPr wrap="square" rtlCol="0">
            <a:spAutoFit/>
          </a:bodyPr>
          <a:lstStyle/>
          <a:p>
            <a:r>
              <a:rPr lang="fr-FR" dirty="0"/>
              <a:t>Les deux variables maîtresses sont de types différents:</a:t>
            </a:r>
          </a:p>
          <a:p>
            <a:pPr marL="742950" lvl="1" indent="-285750">
              <a:buFont typeface="Arial" panose="020B0604020202020204" pitchFamily="34" charset="0"/>
              <a:buChar char="•"/>
            </a:pPr>
            <a:r>
              <a:rPr lang="fr-FR" dirty="0"/>
              <a:t>Discrète pour le </a:t>
            </a:r>
            <a:r>
              <a:rPr lang="fr-FR" dirty="0" err="1"/>
              <a:t>nutriscore</a:t>
            </a:r>
            <a:endParaRPr lang="fr-FR" dirty="0"/>
          </a:p>
          <a:p>
            <a:pPr marL="742950" lvl="1" indent="-285750">
              <a:buFont typeface="Arial" panose="020B0604020202020204" pitchFamily="34" charset="0"/>
              <a:buChar char="•"/>
            </a:pPr>
            <a:r>
              <a:rPr lang="fr-FR" dirty="0"/>
              <a:t>Nominale pour le lieu de production</a:t>
            </a:r>
          </a:p>
          <a:p>
            <a:r>
              <a:rPr lang="fr-FR" dirty="0"/>
              <a:t>La variable nominale étant plus compliquée à compléter, c’est celle-ci qui est retenue pour la réduction des individus le cas échéant.</a:t>
            </a:r>
          </a:p>
        </p:txBody>
      </p:sp>
      <p:pic>
        <p:nvPicPr>
          <p:cNvPr id="6" name="Image 5">
            <a:extLst>
              <a:ext uri="{FF2B5EF4-FFF2-40B4-BE49-F238E27FC236}">
                <a16:creationId xmlns:a16="http://schemas.microsoft.com/office/drawing/2014/main" id="{AC356317-150D-4032-98B0-57FBBDFC69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850" y="3432091"/>
            <a:ext cx="2381582" cy="2972215"/>
          </a:xfrm>
          <a:prstGeom prst="rect">
            <a:avLst/>
          </a:prstGeom>
        </p:spPr>
      </p:pic>
      <p:sp>
        <p:nvSpPr>
          <p:cNvPr id="7" name="ZoneTexte 6">
            <a:extLst>
              <a:ext uri="{FF2B5EF4-FFF2-40B4-BE49-F238E27FC236}">
                <a16:creationId xmlns:a16="http://schemas.microsoft.com/office/drawing/2014/main" id="{1D9A1459-54BC-4C9E-87CC-E3F535A93B98}"/>
              </a:ext>
            </a:extLst>
          </p:cNvPr>
          <p:cNvSpPr txBox="1"/>
          <p:nvPr/>
        </p:nvSpPr>
        <p:spPr>
          <a:xfrm>
            <a:off x="4009292" y="3429000"/>
            <a:ext cx="7338158" cy="2031325"/>
          </a:xfrm>
          <a:prstGeom prst="rect">
            <a:avLst/>
          </a:prstGeom>
          <a:noFill/>
        </p:spPr>
        <p:txBody>
          <a:bodyPr wrap="square" rtlCol="0">
            <a:spAutoFit/>
          </a:bodyPr>
          <a:lstStyle/>
          <a:p>
            <a:r>
              <a:rPr lang="fr-FR" dirty="0"/>
              <a:t>Deux variables intègrent des données à propos du lieu de fabrication. </a:t>
            </a:r>
          </a:p>
          <a:p>
            <a:endParaRPr lang="fr-FR" dirty="0"/>
          </a:p>
          <a:p>
            <a:r>
              <a:rPr lang="fr-FR" dirty="0"/>
              <a:t>La variable la plus complète est gardée. </a:t>
            </a:r>
          </a:p>
          <a:p>
            <a:r>
              <a:rPr lang="fr-FR" dirty="0"/>
              <a:t>C’est d’ailleurs celle qui est la plus lisible.</a:t>
            </a:r>
          </a:p>
          <a:p>
            <a:endParaRPr lang="fr-FR" dirty="0"/>
          </a:p>
          <a:p>
            <a:r>
              <a:rPr lang="fr-FR" dirty="0"/>
              <a:t>Les individus restant après la réduction correspondent donc aux valeurs non nulles de cette variable.</a:t>
            </a:r>
          </a:p>
        </p:txBody>
      </p:sp>
    </p:spTree>
    <p:extLst>
      <p:ext uri="{BB962C8B-B14F-4D97-AF65-F5344CB8AC3E}">
        <p14:creationId xmlns:p14="http://schemas.microsoft.com/office/powerpoint/2010/main" val="2546211542"/>
      </p:ext>
    </p:extLst>
  </p:cSld>
  <p:clrMapOvr>
    <a:masterClrMapping/>
  </p:clrMapOvr>
  <p:transition spd="slow">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BE65FD1-1B35-4FC9-BBF5-CEF06454A799}"/>
              </a:ext>
            </a:extLst>
          </p:cNvPr>
          <p:cNvSpPr>
            <a:spLocks noGrp="1"/>
          </p:cNvSpPr>
          <p:nvPr>
            <p:ph type="title"/>
          </p:nvPr>
        </p:nvSpPr>
        <p:spPr>
          <a:xfrm>
            <a:off x="838200" y="258275"/>
            <a:ext cx="10515600" cy="1500187"/>
          </a:xfrm>
        </p:spPr>
        <p:txBody>
          <a:bodyPr>
            <a:normAutofit/>
          </a:bodyPr>
          <a:lstStyle/>
          <a:p>
            <a:r>
              <a:rPr lang="fr-FR" sz="4400" dirty="0"/>
              <a:t>6. Analyse et réduction des variables non pertinentes</a:t>
            </a:r>
          </a:p>
        </p:txBody>
      </p:sp>
      <p:sp>
        <p:nvSpPr>
          <p:cNvPr id="7" name="Espace réservé du pied de page 6">
            <a:extLst>
              <a:ext uri="{FF2B5EF4-FFF2-40B4-BE49-F238E27FC236}">
                <a16:creationId xmlns:a16="http://schemas.microsoft.com/office/drawing/2014/main" id="{09A452A6-596A-45C0-B58F-1E8674A88AE9}"/>
              </a:ext>
            </a:extLst>
          </p:cNvPr>
          <p:cNvSpPr>
            <a:spLocks noGrp="1"/>
          </p:cNvSpPr>
          <p:nvPr>
            <p:ph type="ftr" sz="quarter" idx="11"/>
          </p:nvPr>
        </p:nvSpPr>
        <p:spPr/>
        <p:txBody>
          <a:bodyPr/>
          <a:lstStyle/>
          <a:p>
            <a:r>
              <a:rPr lang="fr-FR"/>
              <a:t>Alexandre BENARD - 2021</a:t>
            </a:r>
          </a:p>
        </p:txBody>
      </p:sp>
      <p:sp>
        <p:nvSpPr>
          <p:cNvPr id="8" name="Espace réservé du numéro de diapositive 7">
            <a:extLst>
              <a:ext uri="{FF2B5EF4-FFF2-40B4-BE49-F238E27FC236}">
                <a16:creationId xmlns:a16="http://schemas.microsoft.com/office/drawing/2014/main" id="{5750629F-0D48-4D9F-8E9E-4BCF063F6456}"/>
              </a:ext>
            </a:extLst>
          </p:cNvPr>
          <p:cNvSpPr>
            <a:spLocks noGrp="1"/>
          </p:cNvSpPr>
          <p:nvPr>
            <p:ph type="sldNum" sz="quarter" idx="12"/>
          </p:nvPr>
        </p:nvSpPr>
        <p:spPr/>
        <p:txBody>
          <a:bodyPr/>
          <a:lstStyle/>
          <a:p>
            <a:fld id="{6E4E540E-6822-4408-9770-3A9607E80C4C}" type="slidenum">
              <a:rPr lang="fr-FR" smtClean="0"/>
              <a:t>11</a:t>
            </a:fld>
            <a:endParaRPr lang="fr-FR"/>
          </a:p>
        </p:txBody>
      </p:sp>
      <p:sp>
        <p:nvSpPr>
          <p:cNvPr id="4" name="ZoneTexte 3">
            <a:extLst>
              <a:ext uri="{FF2B5EF4-FFF2-40B4-BE49-F238E27FC236}">
                <a16:creationId xmlns:a16="http://schemas.microsoft.com/office/drawing/2014/main" id="{9FAAFAC6-82C3-4D5B-ABF6-4762A07D982C}"/>
              </a:ext>
            </a:extLst>
          </p:cNvPr>
          <p:cNvSpPr txBox="1"/>
          <p:nvPr/>
        </p:nvSpPr>
        <p:spPr>
          <a:xfrm>
            <a:off x="838200" y="2914022"/>
            <a:ext cx="4196024" cy="2031325"/>
          </a:xfrm>
          <a:prstGeom prst="rect">
            <a:avLst/>
          </a:prstGeom>
          <a:noFill/>
        </p:spPr>
        <p:txBody>
          <a:bodyPr wrap="square" rtlCol="0">
            <a:spAutoFit/>
          </a:bodyPr>
          <a:lstStyle/>
          <a:p>
            <a:r>
              <a:rPr lang="fr-FR" dirty="0"/>
              <a:t>La plupart des variables sont en doublon voire triplet.</a:t>
            </a:r>
          </a:p>
          <a:p>
            <a:r>
              <a:rPr lang="fr-FR" dirty="0"/>
              <a:t>Il y a une valeur originale, un tag et une valeur anglaise.</a:t>
            </a:r>
          </a:p>
          <a:p>
            <a:r>
              <a:rPr lang="fr-FR" dirty="0"/>
              <a:t>Seule la valeur originale est retenue.</a:t>
            </a:r>
          </a:p>
          <a:p>
            <a:r>
              <a:rPr lang="fr-FR" dirty="0"/>
              <a:t>De même, les variables ayant plus de 75% de valeurs nulles sont effacées</a:t>
            </a:r>
          </a:p>
        </p:txBody>
      </p:sp>
      <p:pic>
        <p:nvPicPr>
          <p:cNvPr id="6" name="Image 5">
            <a:extLst>
              <a:ext uri="{FF2B5EF4-FFF2-40B4-BE49-F238E27FC236}">
                <a16:creationId xmlns:a16="http://schemas.microsoft.com/office/drawing/2014/main" id="{673AED77-DC7C-487F-A266-DB99C15956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7411" y="1256812"/>
            <a:ext cx="6764154" cy="5099538"/>
          </a:xfrm>
          <a:prstGeom prst="rect">
            <a:avLst/>
          </a:prstGeom>
        </p:spPr>
      </p:pic>
    </p:spTree>
    <p:extLst>
      <p:ext uri="{BB962C8B-B14F-4D97-AF65-F5344CB8AC3E}">
        <p14:creationId xmlns:p14="http://schemas.microsoft.com/office/powerpoint/2010/main" val="1378806983"/>
      </p:ext>
    </p:extLst>
  </p:cSld>
  <p:clrMapOvr>
    <a:masterClrMapping/>
  </p:clrMapOvr>
  <p:transition spd="slow">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EAA1CD-AFB2-4C27-8424-2D98D5D39848}"/>
              </a:ext>
            </a:extLst>
          </p:cNvPr>
          <p:cNvSpPr>
            <a:spLocks noGrp="1"/>
          </p:cNvSpPr>
          <p:nvPr>
            <p:ph type="title"/>
          </p:nvPr>
        </p:nvSpPr>
        <p:spPr>
          <a:xfrm>
            <a:off x="831850" y="316174"/>
            <a:ext cx="10515600" cy="1314816"/>
          </a:xfrm>
        </p:spPr>
        <p:txBody>
          <a:bodyPr>
            <a:normAutofit/>
          </a:bodyPr>
          <a:lstStyle/>
          <a:p>
            <a:r>
              <a:rPr lang="fr-FR" sz="4400" dirty="0"/>
              <a:t>7. Identification du type des variables restantes</a:t>
            </a:r>
          </a:p>
        </p:txBody>
      </p:sp>
      <p:sp>
        <p:nvSpPr>
          <p:cNvPr id="8" name="Espace réservé du pied de page 7">
            <a:extLst>
              <a:ext uri="{FF2B5EF4-FFF2-40B4-BE49-F238E27FC236}">
                <a16:creationId xmlns:a16="http://schemas.microsoft.com/office/drawing/2014/main" id="{507D9BA2-B28B-4475-A27F-B7289757644A}"/>
              </a:ext>
            </a:extLst>
          </p:cNvPr>
          <p:cNvSpPr>
            <a:spLocks noGrp="1"/>
          </p:cNvSpPr>
          <p:nvPr>
            <p:ph type="ftr" sz="quarter" idx="11"/>
          </p:nvPr>
        </p:nvSpPr>
        <p:spPr/>
        <p:txBody>
          <a:bodyPr/>
          <a:lstStyle/>
          <a:p>
            <a:r>
              <a:rPr lang="fr-FR"/>
              <a:t>Alexandre BENARD - 2021</a:t>
            </a:r>
          </a:p>
        </p:txBody>
      </p:sp>
      <p:sp>
        <p:nvSpPr>
          <p:cNvPr id="9" name="Espace réservé du numéro de diapositive 8">
            <a:extLst>
              <a:ext uri="{FF2B5EF4-FFF2-40B4-BE49-F238E27FC236}">
                <a16:creationId xmlns:a16="http://schemas.microsoft.com/office/drawing/2014/main" id="{EF3955C7-5885-44D6-A599-23FF47D08A33}"/>
              </a:ext>
            </a:extLst>
          </p:cNvPr>
          <p:cNvSpPr>
            <a:spLocks noGrp="1"/>
          </p:cNvSpPr>
          <p:nvPr>
            <p:ph type="sldNum" sz="quarter" idx="12"/>
          </p:nvPr>
        </p:nvSpPr>
        <p:spPr/>
        <p:txBody>
          <a:bodyPr/>
          <a:lstStyle/>
          <a:p>
            <a:fld id="{6E4E540E-6822-4408-9770-3A9607E80C4C}" type="slidenum">
              <a:rPr lang="fr-FR" smtClean="0"/>
              <a:t>12</a:t>
            </a:fld>
            <a:endParaRPr lang="fr-FR"/>
          </a:p>
        </p:txBody>
      </p:sp>
      <p:sp>
        <p:nvSpPr>
          <p:cNvPr id="4" name="ZoneTexte 3">
            <a:extLst>
              <a:ext uri="{FF2B5EF4-FFF2-40B4-BE49-F238E27FC236}">
                <a16:creationId xmlns:a16="http://schemas.microsoft.com/office/drawing/2014/main" id="{3C3010B9-2057-4333-9D13-0263BB896465}"/>
              </a:ext>
            </a:extLst>
          </p:cNvPr>
          <p:cNvSpPr txBox="1"/>
          <p:nvPr/>
        </p:nvSpPr>
        <p:spPr>
          <a:xfrm>
            <a:off x="831850" y="1711377"/>
            <a:ext cx="9970128" cy="369332"/>
          </a:xfrm>
          <a:prstGeom prst="rect">
            <a:avLst/>
          </a:prstGeom>
          <a:noFill/>
        </p:spPr>
        <p:txBody>
          <a:bodyPr wrap="square" rtlCol="0">
            <a:spAutoFit/>
          </a:bodyPr>
          <a:lstStyle/>
          <a:p>
            <a:r>
              <a:rPr lang="fr-FR" dirty="0"/>
              <a:t>Un des résultats de la commande ‘’.info()’’ de Pandas est l’affichage du type de la variable.</a:t>
            </a:r>
          </a:p>
        </p:txBody>
      </p:sp>
      <p:pic>
        <p:nvPicPr>
          <p:cNvPr id="6" name="Image 5">
            <a:extLst>
              <a:ext uri="{FF2B5EF4-FFF2-40B4-BE49-F238E27FC236}">
                <a16:creationId xmlns:a16="http://schemas.microsoft.com/office/drawing/2014/main" id="{A240C9EC-6D6D-45F2-BE19-0C30C87C41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850" y="2178767"/>
            <a:ext cx="4210638" cy="4363059"/>
          </a:xfrm>
          <a:prstGeom prst="rect">
            <a:avLst/>
          </a:prstGeom>
        </p:spPr>
      </p:pic>
      <p:sp>
        <p:nvSpPr>
          <p:cNvPr id="7" name="ZoneTexte 6">
            <a:extLst>
              <a:ext uri="{FF2B5EF4-FFF2-40B4-BE49-F238E27FC236}">
                <a16:creationId xmlns:a16="http://schemas.microsoft.com/office/drawing/2014/main" id="{3DADC5BB-AC8F-46D5-83E3-880852A8BF08}"/>
              </a:ext>
            </a:extLst>
          </p:cNvPr>
          <p:cNvSpPr txBox="1"/>
          <p:nvPr/>
        </p:nvSpPr>
        <p:spPr>
          <a:xfrm>
            <a:off x="5516544" y="2381459"/>
            <a:ext cx="5830905" cy="2585323"/>
          </a:xfrm>
          <a:prstGeom prst="rect">
            <a:avLst/>
          </a:prstGeom>
          <a:noFill/>
        </p:spPr>
        <p:txBody>
          <a:bodyPr wrap="square" rtlCol="0">
            <a:spAutoFit/>
          </a:bodyPr>
          <a:lstStyle/>
          <a:p>
            <a:r>
              <a:rPr lang="fr-FR" dirty="0"/>
              <a:t>Nous y voyons deux types de variables:</a:t>
            </a:r>
          </a:p>
          <a:p>
            <a:pPr marL="742950" lvl="1" indent="-285750">
              <a:buFont typeface="Arial" panose="020B0604020202020204" pitchFamily="34" charset="0"/>
              <a:buChar char="•"/>
            </a:pPr>
            <a:r>
              <a:rPr lang="fr-FR" dirty="0"/>
              <a:t>‘’</a:t>
            </a:r>
            <a:r>
              <a:rPr lang="fr-FR" dirty="0" err="1"/>
              <a:t>object</a:t>
            </a:r>
            <a:r>
              <a:rPr lang="fr-FR" dirty="0"/>
              <a:t>‘’ qui sont des variables qualitatives</a:t>
            </a:r>
          </a:p>
          <a:p>
            <a:pPr marL="742950" lvl="1" indent="-285750">
              <a:buFont typeface="Arial" panose="020B0604020202020204" pitchFamily="34" charset="0"/>
              <a:buChar char="•"/>
            </a:pPr>
            <a:r>
              <a:rPr lang="fr-FR" dirty="0"/>
              <a:t>‘’float64’’ qui sont des variables quantitatives</a:t>
            </a:r>
          </a:p>
          <a:p>
            <a:r>
              <a:rPr lang="fr-FR" dirty="0"/>
              <a:t>Après analyse plus approfondie, il apparaît que les variables sont plus exactement réparties comme suit:</a:t>
            </a:r>
          </a:p>
          <a:p>
            <a:pPr marL="742950" lvl="1" indent="-285750">
              <a:buFont typeface="Arial" panose="020B0604020202020204" pitchFamily="34" charset="0"/>
              <a:buChar char="•"/>
            </a:pPr>
            <a:r>
              <a:rPr lang="fr-FR" dirty="0"/>
              <a:t>6 nominatives</a:t>
            </a:r>
          </a:p>
          <a:p>
            <a:pPr marL="742950" lvl="1" indent="-285750">
              <a:buFont typeface="Arial" panose="020B0604020202020204" pitchFamily="34" charset="0"/>
              <a:buChar char="•"/>
            </a:pPr>
            <a:r>
              <a:rPr lang="fr-FR" dirty="0"/>
              <a:t>1 ordinale</a:t>
            </a:r>
          </a:p>
          <a:p>
            <a:pPr marL="742950" lvl="1" indent="-285750">
              <a:buFont typeface="Arial" panose="020B0604020202020204" pitchFamily="34" charset="0"/>
              <a:buChar char="•"/>
            </a:pPr>
            <a:r>
              <a:rPr lang="fr-FR" dirty="0"/>
              <a:t>5 continues</a:t>
            </a:r>
          </a:p>
          <a:p>
            <a:pPr marL="742950" lvl="1" indent="-285750">
              <a:buFont typeface="Arial" panose="020B0604020202020204" pitchFamily="34" charset="0"/>
              <a:buChar char="•"/>
            </a:pPr>
            <a:r>
              <a:rPr lang="fr-FR" dirty="0"/>
              <a:t>1 discrète</a:t>
            </a:r>
          </a:p>
        </p:txBody>
      </p:sp>
    </p:spTree>
    <p:extLst>
      <p:ext uri="{BB962C8B-B14F-4D97-AF65-F5344CB8AC3E}">
        <p14:creationId xmlns:p14="http://schemas.microsoft.com/office/powerpoint/2010/main" val="455049316"/>
      </p:ext>
    </p:extLst>
  </p:cSld>
  <p:clrMapOvr>
    <a:masterClrMapping/>
  </p:clrMapOvr>
  <p:transition spd="slow">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064D27-D1B8-45A2-80F0-FC08FD40EB99}"/>
              </a:ext>
            </a:extLst>
          </p:cNvPr>
          <p:cNvSpPr>
            <a:spLocks noGrp="1"/>
          </p:cNvSpPr>
          <p:nvPr>
            <p:ph type="title"/>
          </p:nvPr>
        </p:nvSpPr>
        <p:spPr>
          <a:xfrm>
            <a:off x="831850" y="397320"/>
            <a:ext cx="10515600" cy="742060"/>
          </a:xfrm>
        </p:spPr>
        <p:txBody>
          <a:bodyPr>
            <a:normAutofit/>
          </a:bodyPr>
          <a:lstStyle/>
          <a:p>
            <a:r>
              <a:rPr lang="fr-FR" sz="4400" dirty="0"/>
              <a:t>8. Traitement des </a:t>
            </a:r>
            <a:r>
              <a:rPr lang="fr-FR" sz="4400" dirty="0" err="1"/>
              <a:t>outliers</a:t>
            </a:r>
            <a:endParaRPr lang="fr-FR" sz="4400" dirty="0"/>
          </a:p>
        </p:txBody>
      </p:sp>
      <p:sp>
        <p:nvSpPr>
          <p:cNvPr id="7" name="Espace réservé du pied de page 6">
            <a:extLst>
              <a:ext uri="{FF2B5EF4-FFF2-40B4-BE49-F238E27FC236}">
                <a16:creationId xmlns:a16="http://schemas.microsoft.com/office/drawing/2014/main" id="{F8E6F7A9-3F83-4557-824F-6DD2F6FA9688}"/>
              </a:ext>
            </a:extLst>
          </p:cNvPr>
          <p:cNvSpPr>
            <a:spLocks noGrp="1"/>
          </p:cNvSpPr>
          <p:nvPr>
            <p:ph type="ftr" sz="quarter" idx="11"/>
          </p:nvPr>
        </p:nvSpPr>
        <p:spPr/>
        <p:txBody>
          <a:bodyPr/>
          <a:lstStyle/>
          <a:p>
            <a:r>
              <a:rPr lang="fr-FR"/>
              <a:t>Alexandre BENARD - 2021</a:t>
            </a:r>
          </a:p>
        </p:txBody>
      </p:sp>
      <p:sp>
        <p:nvSpPr>
          <p:cNvPr id="8" name="Espace réservé du numéro de diapositive 7">
            <a:extLst>
              <a:ext uri="{FF2B5EF4-FFF2-40B4-BE49-F238E27FC236}">
                <a16:creationId xmlns:a16="http://schemas.microsoft.com/office/drawing/2014/main" id="{FE9E6F85-CAD3-4BEF-A45E-5C2836BD10E4}"/>
              </a:ext>
            </a:extLst>
          </p:cNvPr>
          <p:cNvSpPr>
            <a:spLocks noGrp="1"/>
          </p:cNvSpPr>
          <p:nvPr>
            <p:ph type="sldNum" sz="quarter" idx="12"/>
          </p:nvPr>
        </p:nvSpPr>
        <p:spPr/>
        <p:txBody>
          <a:bodyPr/>
          <a:lstStyle/>
          <a:p>
            <a:fld id="{6E4E540E-6822-4408-9770-3A9607E80C4C}" type="slidenum">
              <a:rPr lang="fr-FR" smtClean="0"/>
              <a:t>13</a:t>
            </a:fld>
            <a:endParaRPr lang="fr-FR"/>
          </a:p>
        </p:txBody>
      </p:sp>
      <p:sp>
        <p:nvSpPr>
          <p:cNvPr id="4" name="ZoneTexte 3">
            <a:extLst>
              <a:ext uri="{FF2B5EF4-FFF2-40B4-BE49-F238E27FC236}">
                <a16:creationId xmlns:a16="http://schemas.microsoft.com/office/drawing/2014/main" id="{FEC8489D-A41E-430C-A746-47F1A544502A}"/>
              </a:ext>
            </a:extLst>
          </p:cNvPr>
          <p:cNvSpPr txBox="1"/>
          <p:nvPr/>
        </p:nvSpPr>
        <p:spPr>
          <a:xfrm>
            <a:off x="831850" y="1245996"/>
            <a:ext cx="10515600" cy="2031325"/>
          </a:xfrm>
          <a:prstGeom prst="rect">
            <a:avLst/>
          </a:prstGeom>
          <a:noFill/>
        </p:spPr>
        <p:txBody>
          <a:bodyPr wrap="square" rtlCol="0">
            <a:spAutoFit/>
          </a:bodyPr>
          <a:lstStyle/>
          <a:p>
            <a:pPr marL="285750" indent="-285750">
              <a:buFont typeface="Arial" panose="020B0604020202020204" pitchFamily="34" charset="0"/>
              <a:buChar char="•"/>
            </a:pPr>
            <a:r>
              <a:rPr lang="fr-FR" dirty="0"/>
              <a:t>Variables nominales: les valeurs ne sont pas prédéfinies, il s’y trouve peut-être des erreurs lexicales mais elles ne seront pas traitées</a:t>
            </a:r>
          </a:p>
          <a:p>
            <a:pPr marL="285750" indent="-285750">
              <a:buFont typeface="Arial" panose="020B0604020202020204" pitchFamily="34" charset="0"/>
              <a:buChar char="•"/>
            </a:pPr>
            <a:r>
              <a:rPr lang="fr-FR" dirty="0"/>
              <a:t>Variable ordinale: les individus doivent inclure des valeurs parmi une liste prédéfinie, toute valeur n’appartenant pas à cette liste est exclue. La liste prédéfinie est fournie par les experts métier.</a:t>
            </a:r>
            <a:r>
              <a:rPr lang="fr-FR" baseline="30000" dirty="0"/>
              <a:t>1</a:t>
            </a:r>
          </a:p>
          <a:p>
            <a:pPr marL="285750" indent="-285750">
              <a:buFont typeface="Arial" panose="020B0604020202020204" pitchFamily="34" charset="0"/>
              <a:buChar char="•"/>
            </a:pPr>
            <a:r>
              <a:rPr lang="fr-FR" dirty="0"/>
              <a:t>Variables quantitatives: dans ce cas particulier, toutes les valeurs de ces variables doivent être inclues entre une borne minimale et une borne maximale. Toute valeur n’entrant dans l’intervalle spécifique à chaque variable est exclue. Les intervalles sont fournis par les experts métier.</a:t>
            </a:r>
            <a:r>
              <a:rPr lang="fr-FR" baseline="30000" dirty="0"/>
              <a:t>1,2</a:t>
            </a:r>
            <a:r>
              <a:rPr lang="fr-FR" dirty="0"/>
              <a:t> </a:t>
            </a:r>
            <a:endParaRPr lang="fr-FR" baseline="30000" dirty="0"/>
          </a:p>
        </p:txBody>
      </p:sp>
      <p:sp>
        <p:nvSpPr>
          <p:cNvPr id="5" name="ZoneTexte 4">
            <a:extLst>
              <a:ext uri="{FF2B5EF4-FFF2-40B4-BE49-F238E27FC236}">
                <a16:creationId xmlns:a16="http://schemas.microsoft.com/office/drawing/2014/main" id="{FEF0A370-ACF1-4FAB-B827-BF282C1E0EE8}"/>
              </a:ext>
            </a:extLst>
          </p:cNvPr>
          <p:cNvSpPr txBox="1"/>
          <p:nvPr/>
        </p:nvSpPr>
        <p:spPr>
          <a:xfrm>
            <a:off x="831850" y="3567165"/>
            <a:ext cx="10515600" cy="2031325"/>
          </a:xfrm>
          <a:prstGeom prst="rect">
            <a:avLst/>
          </a:prstGeom>
          <a:noFill/>
        </p:spPr>
        <p:txBody>
          <a:bodyPr wrap="square" rtlCol="0">
            <a:spAutoFit/>
          </a:bodyPr>
          <a:lstStyle/>
          <a:p>
            <a:r>
              <a:rPr lang="fr-FR" dirty="0"/>
              <a:t>Sources:</a:t>
            </a:r>
          </a:p>
          <a:p>
            <a:pPr marL="342900" indent="-342900">
              <a:buFont typeface="+mj-lt"/>
              <a:buAutoNum type="arabicPeriod"/>
            </a:pPr>
            <a:r>
              <a:rPr lang="fr-FR" dirty="0"/>
              <a:t>Appendice 2 du QR scientifique technique sur Santé publique France</a:t>
            </a:r>
            <a:br>
              <a:rPr lang="fr-FR" dirty="0"/>
            </a:br>
            <a:r>
              <a:rPr lang="fr-FR" dirty="0">
                <a:hlinkClick r:id="rId2"/>
              </a:rPr>
              <a:t>https://www.santepubliquefrance.fr/media/files/02-determinants-de-sante/nutrition-et-activite-physique/nutri-score/qr-scientifique-technique-en</a:t>
            </a:r>
            <a:endParaRPr lang="fr-FR" dirty="0"/>
          </a:p>
          <a:p>
            <a:pPr marL="342900" indent="-342900">
              <a:buFont typeface="+mj-lt"/>
              <a:buAutoNum type="arabicPeriod"/>
            </a:pPr>
            <a:r>
              <a:rPr lang="fr-FR" dirty="0"/>
              <a:t>Journal des femmes, rubrique Santé</a:t>
            </a:r>
            <a:br>
              <a:rPr lang="fr-FR" dirty="0"/>
            </a:br>
            <a:r>
              <a:rPr lang="fr-FR" dirty="0">
                <a:hlinkClick r:id="rId3"/>
              </a:rPr>
              <a:t>https://sante.journaldesfemmes.fr/calories/classement/aliments/calories</a:t>
            </a:r>
            <a:endParaRPr lang="fr-FR" dirty="0"/>
          </a:p>
          <a:p>
            <a:pPr marL="342900" indent="-342900">
              <a:buFont typeface="+mj-lt"/>
              <a:buAutoNum type="arabicPeriod"/>
            </a:pPr>
            <a:endParaRPr lang="fr-FR" dirty="0"/>
          </a:p>
        </p:txBody>
      </p:sp>
    </p:spTree>
    <p:extLst>
      <p:ext uri="{BB962C8B-B14F-4D97-AF65-F5344CB8AC3E}">
        <p14:creationId xmlns:p14="http://schemas.microsoft.com/office/powerpoint/2010/main" val="1267531752"/>
      </p:ext>
    </p:extLst>
  </p:cSld>
  <p:clrMapOvr>
    <a:masterClrMapping/>
  </p:clrMapOvr>
  <p:transition spd="slow">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62E675C-C831-4166-BE6D-0DEEA6188AE3}"/>
              </a:ext>
            </a:extLst>
          </p:cNvPr>
          <p:cNvSpPr>
            <a:spLocks noGrp="1"/>
          </p:cNvSpPr>
          <p:nvPr>
            <p:ph type="ctrTitle"/>
          </p:nvPr>
        </p:nvSpPr>
        <p:spPr/>
        <p:txBody>
          <a:bodyPr/>
          <a:lstStyle/>
          <a:p>
            <a:r>
              <a:rPr lang="fr-FR" dirty="0"/>
              <a:t>Partie exploration de la base de données</a:t>
            </a:r>
          </a:p>
        </p:txBody>
      </p:sp>
      <p:sp>
        <p:nvSpPr>
          <p:cNvPr id="3" name="Espace réservé du pied de page 2">
            <a:extLst>
              <a:ext uri="{FF2B5EF4-FFF2-40B4-BE49-F238E27FC236}">
                <a16:creationId xmlns:a16="http://schemas.microsoft.com/office/drawing/2014/main" id="{0BFA27E7-7ECE-4E59-A138-0B010061D725}"/>
              </a:ext>
            </a:extLst>
          </p:cNvPr>
          <p:cNvSpPr>
            <a:spLocks noGrp="1"/>
          </p:cNvSpPr>
          <p:nvPr>
            <p:ph type="ftr" sz="quarter" idx="11"/>
          </p:nvPr>
        </p:nvSpPr>
        <p:spPr/>
        <p:txBody>
          <a:bodyPr/>
          <a:lstStyle/>
          <a:p>
            <a:r>
              <a:rPr lang="fr-FR"/>
              <a:t>Alexandre BENARD - 2021</a:t>
            </a:r>
          </a:p>
        </p:txBody>
      </p:sp>
      <p:sp>
        <p:nvSpPr>
          <p:cNvPr id="4" name="Espace réservé du numéro de diapositive 3">
            <a:extLst>
              <a:ext uri="{FF2B5EF4-FFF2-40B4-BE49-F238E27FC236}">
                <a16:creationId xmlns:a16="http://schemas.microsoft.com/office/drawing/2014/main" id="{A51C6A14-DB81-459C-8956-39CF976CDA5C}"/>
              </a:ext>
            </a:extLst>
          </p:cNvPr>
          <p:cNvSpPr>
            <a:spLocks noGrp="1"/>
          </p:cNvSpPr>
          <p:nvPr>
            <p:ph type="sldNum" sz="quarter" idx="12"/>
          </p:nvPr>
        </p:nvSpPr>
        <p:spPr/>
        <p:txBody>
          <a:bodyPr/>
          <a:lstStyle/>
          <a:p>
            <a:fld id="{6E4E540E-6822-4408-9770-3A9607E80C4C}" type="slidenum">
              <a:rPr lang="fr-FR" smtClean="0"/>
              <a:t>14</a:t>
            </a:fld>
            <a:endParaRPr lang="fr-FR"/>
          </a:p>
        </p:txBody>
      </p:sp>
    </p:spTree>
    <p:extLst>
      <p:ext uri="{BB962C8B-B14F-4D97-AF65-F5344CB8AC3E}">
        <p14:creationId xmlns:p14="http://schemas.microsoft.com/office/powerpoint/2010/main" val="3921353201"/>
      </p:ext>
    </p:extLst>
  </p:cSld>
  <p:clrMapOvr>
    <a:masterClrMapping/>
  </p:clrMapOvr>
  <p:transition spd="slow">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C1864BA-380A-4192-B025-2D081586A843}"/>
              </a:ext>
            </a:extLst>
          </p:cNvPr>
          <p:cNvSpPr>
            <a:spLocks noGrp="1"/>
          </p:cNvSpPr>
          <p:nvPr>
            <p:ph type="title"/>
          </p:nvPr>
        </p:nvSpPr>
        <p:spPr>
          <a:xfrm>
            <a:off x="831850" y="393405"/>
            <a:ext cx="10515600" cy="2189022"/>
          </a:xfrm>
        </p:spPr>
        <p:txBody>
          <a:bodyPr>
            <a:normAutofit fontScale="90000"/>
          </a:bodyPr>
          <a:lstStyle/>
          <a:p>
            <a:r>
              <a:rPr lang="fr-FR" dirty="0"/>
              <a:t>Il s’agit maintenant d’analyser les variables avant de pouvoir compléter les valeurs manquantes.</a:t>
            </a:r>
          </a:p>
        </p:txBody>
      </p:sp>
      <p:sp>
        <p:nvSpPr>
          <p:cNvPr id="7" name="Espace réservé du pied de page 6">
            <a:extLst>
              <a:ext uri="{FF2B5EF4-FFF2-40B4-BE49-F238E27FC236}">
                <a16:creationId xmlns:a16="http://schemas.microsoft.com/office/drawing/2014/main" id="{EFE2845D-E5FF-4CEC-B1CD-63881C77E8E8}"/>
              </a:ext>
            </a:extLst>
          </p:cNvPr>
          <p:cNvSpPr>
            <a:spLocks noGrp="1"/>
          </p:cNvSpPr>
          <p:nvPr>
            <p:ph type="ftr" sz="quarter" idx="11"/>
          </p:nvPr>
        </p:nvSpPr>
        <p:spPr/>
        <p:txBody>
          <a:bodyPr/>
          <a:lstStyle/>
          <a:p>
            <a:r>
              <a:rPr lang="fr-FR"/>
              <a:t>Alexandre BENARD - 2021</a:t>
            </a:r>
          </a:p>
        </p:txBody>
      </p:sp>
      <p:sp>
        <p:nvSpPr>
          <p:cNvPr id="8" name="Espace réservé du numéro de diapositive 7">
            <a:extLst>
              <a:ext uri="{FF2B5EF4-FFF2-40B4-BE49-F238E27FC236}">
                <a16:creationId xmlns:a16="http://schemas.microsoft.com/office/drawing/2014/main" id="{BB9B5CB1-9671-4610-9D44-D30972CAAD5C}"/>
              </a:ext>
            </a:extLst>
          </p:cNvPr>
          <p:cNvSpPr>
            <a:spLocks noGrp="1"/>
          </p:cNvSpPr>
          <p:nvPr>
            <p:ph type="sldNum" sz="quarter" idx="12"/>
          </p:nvPr>
        </p:nvSpPr>
        <p:spPr/>
        <p:txBody>
          <a:bodyPr/>
          <a:lstStyle/>
          <a:p>
            <a:fld id="{6E4E540E-6822-4408-9770-3A9607E80C4C}" type="slidenum">
              <a:rPr lang="fr-FR" smtClean="0"/>
              <a:t>15</a:t>
            </a:fld>
            <a:endParaRPr lang="fr-FR"/>
          </a:p>
        </p:txBody>
      </p:sp>
      <p:sp>
        <p:nvSpPr>
          <p:cNvPr id="4" name="ZoneTexte 3">
            <a:extLst>
              <a:ext uri="{FF2B5EF4-FFF2-40B4-BE49-F238E27FC236}">
                <a16:creationId xmlns:a16="http://schemas.microsoft.com/office/drawing/2014/main" id="{D53AA6DD-273E-4A11-9ED7-A1E52AA454A3}"/>
              </a:ext>
            </a:extLst>
          </p:cNvPr>
          <p:cNvSpPr txBox="1"/>
          <p:nvPr/>
        </p:nvSpPr>
        <p:spPr>
          <a:xfrm>
            <a:off x="831850" y="2672862"/>
            <a:ext cx="4886848" cy="3970318"/>
          </a:xfrm>
          <a:prstGeom prst="rect">
            <a:avLst/>
          </a:prstGeom>
          <a:noFill/>
        </p:spPr>
        <p:txBody>
          <a:bodyPr wrap="square" rtlCol="0">
            <a:spAutoFit/>
          </a:bodyPr>
          <a:lstStyle/>
          <a:p>
            <a:r>
              <a:rPr lang="fr-FR" dirty="0"/>
              <a:t>Voici la liste des variables définitives nécessaires à l’application:</a:t>
            </a:r>
          </a:p>
          <a:p>
            <a:pPr marL="285750" indent="-285750">
              <a:buFont typeface="Arial" panose="020B0604020202020204" pitchFamily="34" charset="0"/>
              <a:buChar char="•"/>
            </a:pPr>
            <a:r>
              <a:rPr lang="fr-FR" b="0" i="0" dirty="0">
                <a:effectLst/>
              </a:rPr>
              <a:t>‘’</a:t>
            </a:r>
            <a:r>
              <a:rPr lang="fr-FR" b="0" i="0" dirty="0" err="1">
                <a:effectLst/>
              </a:rPr>
              <a:t>product_name</a:t>
            </a:r>
            <a:r>
              <a:rPr lang="fr-FR" b="0" i="0" dirty="0">
                <a:effectLst/>
              </a:rPr>
              <a:t>’’ =&gt; type nominal</a:t>
            </a:r>
          </a:p>
          <a:p>
            <a:pPr marL="285750" indent="-285750">
              <a:buFont typeface="Arial" panose="020B0604020202020204" pitchFamily="34" charset="0"/>
              <a:buChar char="•"/>
            </a:pPr>
            <a:r>
              <a:rPr lang="fr-FR" dirty="0"/>
              <a:t>‘’b</a:t>
            </a:r>
            <a:r>
              <a:rPr lang="fr-FR" b="0" i="0" dirty="0">
                <a:effectLst/>
              </a:rPr>
              <a:t>rands’’ =&gt; type nominal</a:t>
            </a:r>
          </a:p>
          <a:p>
            <a:pPr marL="285750" indent="-285750">
              <a:buFont typeface="Arial" panose="020B0604020202020204" pitchFamily="34" charset="0"/>
              <a:buChar char="•"/>
            </a:pPr>
            <a:r>
              <a:rPr lang="fr-FR" dirty="0"/>
              <a:t>‘’</a:t>
            </a:r>
            <a:r>
              <a:rPr lang="fr-FR" dirty="0" err="1"/>
              <a:t>o</a:t>
            </a:r>
            <a:r>
              <a:rPr lang="fr-FR" b="0" i="0" dirty="0" err="1">
                <a:effectLst/>
              </a:rPr>
              <a:t>rigins</a:t>
            </a:r>
            <a:r>
              <a:rPr lang="fr-FR" b="0" i="0" dirty="0">
                <a:effectLst/>
              </a:rPr>
              <a:t>’’ =&gt; type nominal</a:t>
            </a:r>
          </a:p>
          <a:p>
            <a:pPr marL="285750" indent="-285750">
              <a:buFont typeface="Arial" panose="020B0604020202020204" pitchFamily="34" charset="0"/>
              <a:buChar char="•"/>
            </a:pPr>
            <a:r>
              <a:rPr lang="fr-FR" b="0" i="0" dirty="0">
                <a:effectLst/>
              </a:rPr>
              <a:t>‘’</a:t>
            </a:r>
            <a:r>
              <a:rPr lang="fr-FR" b="0" i="0" dirty="0" err="1">
                <a:effectLst/>
              </a:rPr>
              <a:t>manufacturing_places</a:t>
            </a:r>
            <a:r>
              <a:rPr lang="fr-FR" b="0" i="0" dirty="0">
                <a:effectLst/>
              </a:rPr>
              <a:t>’’ =&gt; type nominal</a:t>
            </a:r>
          </a:p>
          <a:p>
            <a:pPr marL="285750" indent="-285750">
              <a:buFont typeface="Arial" panose="020B0604020202020204" pitchFamily="34" charset="0"/>
              <a:buChar char="•"/>
            </a:pPr>
            <a:r>
              <a:rPr lang="fr-FR" dirty="0"/>
              <a:t>‘’c</a:t>
            </a:r>
            <a:r>
              <a:rPr lang="fr-FR" b="0" i="0" dirty="0">
                <a:effectLst/>
              </a:rPr>
              <a:t>ountries’’ =&gt; type nominal</a:t>
            </a:r>
          </a:p>
          <a:p>
            <a:pPr marL="285750" indent="-285750">
              <a:buFont typeface="Arial" panose="020B0604020202020204" pitchFamily="34" charset="0"/>
              <a:buChar char="•"/>
            </a:pPr>
            <a:r>
              <a:rPr lang="fr-FR" b="0" i="0" dirty="0">
                <a:effectLst/>
              </a:rPr>
              <a:t>‘’</a:t>
            </a:r>
            <a:r>
              <a:rPr lang="fr-FR" b="0" i="0" dirty="0" err="1">
                <a:effectLst/>
              </a:rPr>
              <a:t>nutriscore_grade</a:t>
            </a:r>
            <a:r>
              <a:rPr lang="fr-FR" b="0" i="0" dirty="0">
                <a:effectLst/>
              </a:rPr>
              <a:t>’’ =&gt; type ordinal</a:t>
            </a:r>
          </a:p>
          <a:p>
            <a:pPr marL="285750" indent="-285750">
              <a:buFont typeface="Arial" panose="020B0604020202020204" pitchFamily="34" charset="0"/>
              <a:buChar char="•"/>
            </a:pPr>
            <a:r>
              <a:rPr lang="fr-FR" b="0" i="0" dirty="0">
                <a:effectLst/>
              </a:rPr>
              <a:t>‘’energy_100g’’ =&gt; type continu</a:t>
            </a:r>
          </a:p>
          <a:p>
            <a:pPr marL="285750" indent="-285750">
              <a:buFont typeface="Arial" panose="020B0604020202020204" pitchFamily="34" charset="0"/>
              <a:buChar char="•"/>
            </a:pPr>
            <a:r>
              <a:rPr lang="fr-FR" b="0" i="0" dirty="0">
                <a:effectLst/>
              </a:rPr>
              <a:t>‘’saturated-fat_100g’’ =&gt; type continu</a:t>
            </a:r>
          </a:p>
          <a:p>
            <a:pPr marL="285750" indent="-285750">
              <a:buFont typeface="Arial" panose="020B0604020202020204" pitchFamily="34" charset="0"/>
              <a:buChar char="•"/>
            </a:pPr>
            <a:r>
              <a:rPr lang="fr-FR" b="0" i="0" dirty="0">
                <a:effectLst/>
              </a:rPr>
              <a:t>‘’fiber_100g’’ =&gt; type continu</a:t>
            </a:r>
          </a:p>
          <a:p>
            <a:pPr marL="285750" indent="-285750">
              <a:buFont typeface="Arial" panose="020B0604020202020204" pitchFamily="34" charset="0"/>
              <a:buChar char="•"/>
            </a:pPr>
            <a:r>
              <a:rPr lang="fr-FR" b="0" i="0" dirty="0">
                <a:effectLst/>
              </a:rPr>
              <a:t>‘’proteins_100g’’ =&gt; type continu</a:t>
            </a:r>
          </a:p>
          <a:p>
            <a:pPr marL="285750" indent="-285750">
              <a:buFont typeface="Arial" panose="020B0604020202020204" pitchFamily="34" charset="0"/>
              <a:buChar char="•"/>
            </a:pPr>
            <a:r>
              <a:rPr lang="fr-FR" b="0" i="0" dirty="0">
                <a:effectLst/>
              </a:rPr>
              <a:t>‘’sodium_100g’’ =&gt; type continu</a:t>
            </a:r>
          </a:p>
          <a:p>
            <a:pPr marL="285750" indent="-285750">
              <a:buFont typeface="Arial" panose="020B0604020202020204" pitchFamily="34" charset="0"/>
              <a:buChar char="•"/>
            </a:pPr>
            <a:r>
              <a:rPr lang="fr-FR" b="0" i="0" dirty="0">
                <a:effectLst/>
              </a:rPr>
              <a:t>‘’nutrition-score-fr_100g’’ =&gt; type discret</a:t>
            </a:r>
            <a:endParaRPr lang="fr-FR" dirty="0"/>
          </a:p>
        </p:txBody>
      </p:sp>
      <p:sp>
        <p:nvSpPr>
          <p:cNvPr id="5" name="ZoneTexte 4">
            <a:extLst>
              <a:ext uri="{FF2B5EF4-FFF2-40B4-BE49-F238E27FC236}">
                <a16:creationId xmlns:a16="http://schemas.microsoft.com/office/drawing/2014/main" id="{D60EC932-27C2-451A-A485-92B418610281}"/>
              </a:ext>
            </a:extLst>
          </p:cNvPr>
          <p:cNvSpPr txBox="1"/>
          <p:nvPr/>
        </p:nvSpPr>
        <p:spPr>
          <a:xfrm>
            <a:off x="5718698" y="2672862"/>
            <a:ext cx="5628752" cy="3139321"/>
          </a:xfrm>
          <a:prstGeom prst="rect">
            <a:avLst/>
          </a:prstGeom>
          <a:noFill/>
        </p:spPr>
        <p:txBody>
          <a:bodyPr wrap="square" rtlCol="0">
            <a:spAutoFit/>
          </a:bodyPr>
          <a:lstStyle/>
          <a:p>
            <a:r>
              <a:rPr lang="fr-FR" dirty="0"/>
              <a:t>‘’</a:t>
            </a:r>
            <a:r>
              <a:rPr lang="fr-FR" dirty="0" err="1"/>
              <a:t>product_name</a:t>
            </a:r>
            <a:r>
              <a:rPr lang="fr-FR" dirty="0"/>
              <a:t> et </a:t>
            </a:r>
            <a:r>
              <a:rPr lang="fr-FR" dirty="0" err="1"/>
              <a:t>manufacturing_places</a:t>
            </a:r>
            <a:r>
              <a:rPr lang="fr-FR" dirty="0"/>
              <a:t>’’ sont complètes.</a:t>
            </a:r>
          </a:p>
          <a:p>
            <a:endParaRPr lang="fr-FR" dirty="0"/>
          </a:p>
          <a:p>
            <a:r>
              <a:rPr lang="fr-FR" dirty="0"/>
              <a:t>‘’brands et countries’’ sont complétées par la valeur ‘’Inconnu’’.</a:t>
            </a:r>
          </a:p>
          <a:p>
            <a:endParaRPr lang="fr-FR" dirty="0"/>
          </a:p>
          <a:p>
            <a:r>
              <a:rPr lang="fr-FR" dirty="0"/>
              <a:t>‘’</a:t>
            </a:r>
            <a:r>
              <a:rPr lang="fr-FR" dirty="0" err="1"/>
              <a:t>nutriscore_grade</a:t>
            </a:r>
            <a:r>
              <a:rPr lang="fr-FR" dirty="0"/>
              <a:t>’’ sera complétée en fonction des valeurs de nutrition-score-fr_100g.</a:t>
            </a:r>
          </a:p>
          <a:p>
            <a:endParaRPr lang="fr-FR" dirty="0"/>
          </a:p>
          <a:p>
            <a:r>
              <a:rPr lang="fr-FR" dirty="0"/>
              <a:t>Les autres variables seront complétées par un algorithme à définir après analyses</a:t>
            </a:r>
          </a:p>
        </p:txBody>
      </p:sp>
    </p:spTree>
    <p:extLst>
      <p:ext uri="{BB962C8B-B14F-4D97-AF65-F5344CB8AC3E}">
        <p14:creationId xmlns:p14="http://schemas.microsoft.com/office/powerpoint/2010/main" val="3870449509"/>
      </p:ext>
    </p:extLst>
  </p:cSld>
  <p:clrMapOvr>
    <a:masterClrMapping/>
  </p:clrMapOvr>
  <p:transition spd="slow">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C35BD6-2969-4A23-8A82-C9530D82227F}"/>
              </a:ext>
            </a:extLst>
          </p:cNvPr>
          <p:cNvSpPr>
            <a:spLocks noGrp="1"/>
          </p:cNvSpPr>
          <p:nvPr>
            <p:ph type="title"/>
          </p:nvPr>
        </p:nvSpPr>
        <p:spPr/>
        <p:txBody>
          <a:bodyPr/>
          <a:lstStyle/>
          <a:p>
            <a:r>
              <a:rPr lang="fr-FR" dirty="0"/>
              <a:t>Description et analyse univariée</a:t>
            </a:r>
          </a:p>
        </p:txBody>
      </p:sp>
      <p:sp>
        <p:nvSpPr>
          <p:cNvPr id="6" name="Espace réservé du pied de page 5">
            <a:extLst>
              <a:ext uri="{FF2B5EF4-FFF2-40B4-BE49-F238E27FC236}">
                <a16:creationId xmlns:a16="http://schemas.microsoft.com/office/drawing/2014/main" id="{FCA7C8AC-0838-4EFF-BBBA-10A481A0CF44}"/>
              </a:ext>
            </a:extLst>
          </p:cNvPr>
          <p:cNvSpPr>
            <a:spLocks noGrp="1"/>
          </p:cNvSpPr>
          <p:nvPr>
            <p:ph type="ftr" sz="quarter" idx="11"/>
          </p:nvPr>
        </p:nvSpPr>
        <p:spPr/>
        <p:txBody>
          <a:bodyPr/>
          <a:lstStyle/>
          <a:p>
            <a:r>
              <a:rPr lang="fr-FR"/>
              <a:t>Alexandre BENARD - 2021</a:t>
            </a:r>
          </a:p>
        </p:txBody>
      </p:sp>
      <p:sp>
        <p:nvSpPr>
          <p:cNvPr id="7" name="Espace réservé du numéro de diapositive 6">
            <a:extLst>
              <a:ext uri="{FF2B5EF4-FFF2-40B4-BE49-F238E27FC236}">
                <a16:creationId xmlns:a16="http://schemas.microsoft.com/office/drawing/2014/main" id="{18EC12CE-5F4F-4E11-AA34-860CC19A634C}"/>
              </a:ext>
            </a:extLst>
          </p:cNvPr>
          <p:cNvSpPr>
            <a:spLocks noGrp="1"/>
          </p:cNvSpPr>
          <p:nvPr>
            <p:ph type="sldNum" sz="quarter" idx="12"/>
          </p:nvPr>
        </p:nvSpPr>
        <p:spPr/>
        <p:txBody>
          <a:bodyPr/>
          <a:lstStyle/>
          <a:p>
            <a:fld id="{6E4E540E-6822-4408-9770-3A9607E80C4C}" type="slidenum">
              <a:rPr lang="fr-FR" smtClean="0"/>
              <a:t>16</a:t>
            </a:fld>
            <a:endParaRPr lang="fr-FR"/>
          </a:p>
        </p:txBody>
      </p:sp>
      <p:sp>
        <p:nvSpPr>
          <p:cNvPr id="3" name="ZoneTexte 2">
            <a:extLst>
              <a:ext uri="{FF2B5EF4-FFF2-40B4-BE49-F238E27FC236}">
                <a16:creationId xmlns:a16="http://schemas.microsoft.com/office/drawing/2014/main" id="{977DE62A-9142-48CB-A94A-1BF3BEE6F0E4}"/>
              </a:ext>
            </a:extLst>
          </p:cNvPr>
          <p:cNvSpPr txBox="1"/>
          <p:nvPr/>
        </p:nvSpPr>
        <p:spPr>
          <a:xfrm>
            <a:off x="933240" y="2903974"/>
            <a:ext cx="10325519" cy="1477328"/>
          </a:xfrm>
          <a:prstGeom prst="rect">
            <a:avLst/>
          </a:prstGeom>
          <a:noFill/>
        </p:spPr>
        <p:txBody>
          <a:bodyPr wrap="square" rtlCol="0">
            <a:spAutoFit/>
          </a:bodyPr>
          <a:lstStyle/>
          <a:p>
            <a:pPr marL="342900" indent="-342900">
              <a:buFont typeface="+mj-lt"/>
              <a:buAutoNum type="arabicPeriod"/>
            </a:pPr>
            <a:r>
              <a:rPr lang="fr-FR" dirty="0"/>
              <a:t>‘’</a:t>
            </a:r>
            <a:r>
              <a:rPr lang="fr-FR" dirty="0" err="1"/>
              <a:t>origins</a:t>
            </a:r>
            <a:r>
              <a:rPr lang="fr-FR" dirty="0"/>
              <a:t>’’ va demander un traitement particulier étant une variable nominale</a:t>
            </a:r>
          </a:p>
          <a:p>
            <a:pPr marL="342900" indent="-342900">
              <a:buFont typeface="+mj-lt"/>
              <a:buAutoNum type="arabicPeriod"/>
            </a:pPr>
            <a:endParaRPr lang="fr-FR" dirty="0"/>
          </a:p>
          <a:p>
            <a:pPr marL="342900" indent="-342900">
              <a:buFont typeface="+mj-lt"/>
              <a:buAutoNum type="arabicPeriod"/>
            </a:pPr>
            <a:r>
              <a:rPr lang="fr-FR" b="0" i="0" dirty="0">
                <a:effectLst/>
              </a:rPr>
              <a:t>‘’energy_100g, saturated-fat_100g, fiber_100g, proteins_100g, sodium_100g, nutrition-score-fr_100g ‘’ seront traitées de la même manière étant toutes des variables quantitatives.</a:t>
            </a:r>
            <a:endParaRPr lang="fr-FR" dirty="0"/>
          </a:p>
          <a:p>
            <a:endParaRPr lang="fr-FR" dirty="0"/>
          </a:p>
        </p:txBody>
      </p:sp>
    </p:spTree>
    <p:extLst>
      <p:ext uri="{BB962C8B-B14F-4D97-AF65-F5344CB8AC3E}">
        <p14:creationId xmlns:p14="http://schemas.microsoft.com/office/powerpoint/2010/main" val="2765595480"/>
      </p:ext>
    </p:extLst>
  </p:cSld>
  <p:clrMapOvr>
    <a:masterClrMapping/>
  </p:clrMapOvr>
  <p:transition spd="slow">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9E2BBB-9B71-494E-9EA0-B1BB8E9A9DFA}"/>
              </a:ext>
            </a:extLst>
          </p:cNvPr>
          <p:cNvSpPr>
            <a:spLocks noGrp="1"/>
          </p:cNvSpPr>
          <p:nvPr>
            <p:ph type="title"/>
          </p:nvPr>
        </p:nvSpPr>
        <p:spPr/>
        <p:txBody>
          <a:bodyPr/>
          <a:lstStyle/>
          <a:p>
            <a:r>
              <a:rPr lang="fr-FR" dirty="0"/>
              <a:t>1. Analyse et description de la variable ‘’</a:t>
            </a:r>
            <a:r>
              <a:rPr lang="fr-FR" dirty="0" err="1"/>
              <a:t>origins</a:t>
            </a:r>
            <a:r>
              <a:rPr lang="fr-FR" dirty="0"/>
              <a:t>’’</a:t>
            </a:r>
          </a:p>
        </p:txBody>
      </p:sp>
      <p:sp>
        <p:nvSpPr>
          <p:cNvPr id="8" name="Espace réservé du pied de page 7">
            <a:extLst>
              <a:ext uri="{FF2B5EF4-FFF2-40B4-BE49-F238E27FC236}">
                <a16:creationId xmlns:a16="http://schemas.microsoft.com/office/drawing/2014/main" id="{F6D8A068-A459-4C30-8615-8263B33100C4}"/>
              </a:ext>
            </a:extLst>
          </p:cNvPr>
          <p:cNvSpPr>
            <a:spLocks noGrp="1"/>
          </p:cNvSpPr>
          <p:nvPr>
            <p:ph type="ftr" sz="quarter" idx="11"/>
          </p:nvPr>
        </p:nvSpPr>
        <p:spPr/>
        <p:txBody>
          <a:bodyPr/>
          <a:lstStyle/>
          <a:p>
            <a:r>
              <a:rPr lang="fr-FR"/>
              <a:t>Alexandre BENARD - 2021</a:t>
            </a:r>
          </a:p>
        </p:txBody>
      </p:sp>
      <p:sp>
        <p:nvSpPr>
          <p:cNvPr id="9" name="Espace réservé du numéro de diapositive 8">
            <a:extLst>
              <a:ext uri="{FF2B5EF4-FFF2-40B4-BE49-F238E27FC236}">
                <a16:creationId xmlns:a16="http://schemas.microsoft.com/office/drawing/2014/main" id="{10EA7A9B-8031-4899-A80A-7085FE2F3AB1}"/>
              </a:ext>
            </a:extLst>
          </p:cNvPr>
          <p:cNvSpPr>
            <a:spLocks noGrp="1"/>
          </p:cNvSpPr>
          <p:nvPr>
            <p:ph type="sldNum" sz="quarter" idx="12"/>
          </p:nvPr>
        </p:nvSpPr>
        <p:spPr/>
        <p:txBody>
          <a:bodyPr/>
          <a:lstStyle/>
          <a:p>
            <a:fld id="{6E4E540E-6822-4408-9770-3A9607E80C4C}" type="slidenum">
              <a:rPr lang="fr-FR" smtClean="0"/>
              <a:t>17</a:t>
            </a:fld>
            <a:endParaRPr lang="fr-FR"/>
          </a:p>
        </p:txBody>
      </p:sp>
      <p:sp>
        <p:nvSpPr>
          <p:cNvPr id="3" name="ZoneTexte 2">
            <a:extLst>
              <a:ext uri="{FF2B5EF4-FFF2-40B4-BE49-F238E27FC236}">
                <a16:creationId xmlns:a16="http://schemas.microsoft.com/office/drawing/2014/main" id="{3119C5EA-8825-482A-9108-047522F52022}"/>
              </a:ext>
            </a:extLst>
          </p:cNvPr>
          <p:cNvSpPr txBox="1"/>
          <p:nvPr/>
        </p:nvSpPr>
        <p:spPr>
          <a:xfrm>
            <a:off x="834013" y="1959429"/>
            <a:ext cx="10515600" cy="1200329"/>
          </a:xfrm>
          <a:prstGeom prst="rect">
            <a:avLst/>
          </a:prstGeom>
          <a:noFill/>
        </p:spPr>
        <p:txBody>
          <a:bodyPr wrap="square" rtlCol="0">
            <a:spAutoFit/>
          </a:bodyPr>
          <a:lstStyle/>
          <a:p>
            <a:r>
              <a:rPr lang="fr-FR" dirty="0"/>
              <a:t>La variable étant nominale, elle est d’abord encodée grâce à la classe </a:t>
            </a:r>
            <a:r>
              <a:rPr lang="fr-FR" dirty="0" err="1"/>
              <a:t>LabelEncoder</a:t>
            </a:r>
            <a:r>
              <a:rPr lang="fr-FR" dirty="0"/>
              <a:t> de </a:t>
            </a:r>
            <a:r>
              <a:rPr lang="fr-FR" dirty="0" err="1"/>
              <a:t>scikit-learn</a:t>
            </a:r>
            <a:r>
              <a:rPr lang="fr-FR" dirty="0"/>
              <a:t> qui attribue une valeur numérique à chaque valeur unique de la variable. Ayant maintenant des valeurs numériques, il est possible de calculer le nombre de classes avec la méthode de </a:t>
            </a:r>
            <a:r>
              <a:rPr lang="fr-FR" dirty="0" err="1"/>
              <a:t>Sturge</a:t>
            </a:r>
            <a:r>
              <a:rPr lang="fr-FR" dirty="0"/>
              <a:t>. Il suffit ensuite d’afficher un histogramme qui montrera les effectifs en fonction de la classe.</a:t>
            </a:r>
          </a:p>
        </p:txBody>
      </p:sp>
      <p:pic>
        <p:nvPicPr>
          <p:cNvPr id="5" name="Image 4">
            <a:extLst>
              <a:ext uri="{FF2B5EF4-FFF2-40B4-BE49-F238E27FC236}">
                <a16:creationId xmlns:a16="http://schemas.microsoft.com/office/drawing/2014/main" id="{03760DD0-F6DF-4595-BC52-E2FE4BDC88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2387" y="3159758"/>
            <a:ext cx="4005895" cy="3698242"/>
          </a:xfrm>
          <a:prstGeom prst="rect">
            <a:avLst/>
          </a:prstGeom>
        </p:spPr>
      </p:pic>
      <p:sp>
        <p:nvSpPr>
          <p:cNvPr id="6" name="ZoneTexte 5">
            <a:extLst>
              <a:ext uri="{FF2B5EF4-FFF2-40B4-BE49-F238E27FC236}">
                <a16:creationId xmlns:a16="http://schemas.microsoft.com/office/drawing/2014/main" id="{93F89FAE-9C78-441E-9DBD-32CFAC0226E7}"/>
              </a:ext>
            </a:extLst>
          </p:cNvPr>
          <p:cNvSpPr txBox="1"/>
          <p:nvPr/>
        </p:nvSpPr>
        <p:spPr>
          <a:xfrm>
            <a:off x="5104563" y="3159758"/>
            <a:ext cx="6253424" cy="2862322"/>
          </a:xfrm>
          <a:prstGeom prst="rect">
            <a:avLst/>
          </a:prstGeom>
          <a:noFill/>
        </p:spPr>
        <p:txBody>
          <a:bodyPr wrap="square" rtlCol="0">
            <a:spAutoFit/>
          </a:bodyPr>
          <a:lstStyle/>
          <a:p>
            <a:r>
              <a:rPr lang="fr-FR" dirty="0"/>
              <a:t>Une première lecture de l’histogramme permet de voir que la classe modale domine largement les autres classes avec environ 11 000 apparitions.</a:t>
            </a:r>
          </a:p>
          <a:p>
            <a:r>
              <a:rPr lang="fr-FR" dirty="0"/>
              <a:t>De plus, la plupart des classes ont un nombre d’apparition inférieur ou égal à environ 2 000.</a:t>
            </a:r>
          </a:p>
          <a:p>
            <a:r>
              <a:rPr lang="fr-FR" dirty="0"/>
              <a:t>Néanmoins, après calculs plus approfondis, il s’avère que le nombre de classes est de 17 et que l’amplitude de classe est de 525 valeurs uniques ce qui est important et laisse conclure que l’histogramme initial est trop grossier.</a:t>
            </a:r>
          </a:p>
          <a:p>
            <a:r>
              <a:rPr lang="fr-FR" dirty="0"/>
              <a:t>Il faut donc l’affiner en augmentant le nombre de classes.</a:t>
            </a:r>
          </a:p>
        </p:txBody>
      </p:sp>
    </p:spTree>
    <p:extLst>
      <p:ext uri="{BB962C8B-B14F-4D97-AF65-F5344CB8AC3E}">
        <p14:creationId xmlns:p14="http://schemas.microsoft.com/office/powerpoint/2010/main" val="1360267057"/>
      </p:ext>
    </p:extLst>
  </p:cSld>
  <p:clrMapOvr>
    <a:masterClrMapping/>
  </p:clrMapOvr>
  <p:transition spd="slow">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FFB0F22-0360-47E7-A2F6-A9BFD886B967}"/>
              </a:ext>
            </a:extLst>
          </p:cNvPr>
          <p:cNvSpPr>
            <a:spLocks noGrp="1"/>
          </p:cNvSpPr>
          <p:nvPr>
            <p:ph type="title"/>
          </p:nvPr>
        </p:nvSpPr>
        <p:spPr>
          <a:xfrm>
            <a:off x="838200" y="365126"/>
            <a:ext cx="10515600" cy="1111982"/>
          </a:xfrm>
        </p:spPr>
        <p:txBody>
          <a:bodyPr>
            <a:normAutofit fontScale="90000"/>
          </a:bodyPr>
          <a:lstStyle/>
          <a:p>
            <a:r>
              <a:rPr lang="fr-FR" dirty="0"/>
              <a:t>1. Analyse et description de la variable ‘’</a:t>
            </a:r>
            <a:r>
              <a:rPr lang="fr-FR" dirty="0" err="1"/>
              <a:t>origins</a:t>
            </a:r>
            <a:r>
              <a:rPr lang="fr-FR" dirty="0"/>
              <a:t>’’</a:t>
            </a:r>
          </a:p>
        </p:txBody>
      </p:sp>
      <p:sp>
        <p:nvSpPr>
          <p:cNvPr id="6" name="Espace réservé du pied de page 5">
            <a:extLst>
              <a:ext uri="{FF2B5EF4-FFF2-40B4-BE49-F238E27FC236}">
                <a16:creationId xmlns:a16="http://schemas.microsoft.com/office/drawing/2014/main" id="{F70949D6-756A-462A-83FE-BB8C76136075}"/>
              </a:ext>
            </a:extLst>
          </p:cNvPr>
          <p:cNvSpPr>
            <a:spLocks noGrp="1"/>
          </p:cNvSpPr>
          <p:nvPr>
            <p:ph type="ftr" sz="quarter" idx="11"/>
          </p:nvPr>
        </p:nvSpPr>
        <p:spPr/>
        <p:txBody>
          <a:bodyPr/>
          <a:lstStyle/>
          <a:p>
            <a:r>
              <a:rPr lang="fr-FR"/>
              <a:t>Alexandre BENARD - 2021</a:t>
            </a:r>
          </a:p>
        </p:txBody>
      </p:sp>
      <p:sp>
        <p:nvSpPr>
          <p:cNvPr id="7" name="Espace réservé du numéro de diapositive 6">
            <a:extLst>
              <a:ext uri="{FF2B5EF4-FFF2-40B4-BE49-F238E27FC236}">
                <a16:creationId xmlns:a16="http://schemas.microsoft.com/office/drawing/2014/main" id="{1FC612FC-0D4F-4D79-9046-BE8D9B323B67}"/>
              </a:ext>
            </a:extLst>
          </p:cNvPr>
          <p:cNvSpPr>
            <a:spLocks noGrp="1"/>
          </p:cNvSpPr>
          <p:nvPr>
            <p:ph type="sldNum" sz="quarter" idx="12"/>
          </p:nvPr>
        </p:nvSpPr>
        <p:spPr/>
        <p:txBody>
          <a:bodyPr/>
          <a:lstStyle/>
          <a:p>
            <a:fld id="{6E4E540E-6822-4408-9770-3A9607E80C4C}" type="slidenum">
              <a:rPr lang="fr-FR" smtClean="0"/>
              <a:t>18</a:t>
            </a:fld>
            <a:endParaRPr lang="fr-FR"/>
          </a:p>
        </p:txBody>
      </p:sp>
      <p:sp>
        <p:nvSpPr>
          <p:cNvPr id="3" name="ZoneTexte 2">
            <a:extLst>
              <a:ext uri="{FF2B5EF4-FFF2-40B4-BE49-F238E27FC236}">
                <a16:creationId xmlns:a16="http://schemas.microsoft.com/office/drawing/2014/main" id="{33A3F7DB-7625-441E-9352-611D2DCA5287}"/>
              </a:ext>
            </a:extLst>
          </p:cNvPr>
          <p:cNvSpPr txBox="1"/>
          <p:nvPr/>
        </p:nvSpPr>
        <p:spPr>
          <a:xfrm>
            <a:off x="838198" y="1260732"/>
            <a:ext cx="10515600" cy="646331"/>
          </a:xfrm>
          <a:prstGeom prst="rect">
            <a:avLst/>
          </a:prstGeom>
          <a:noFill/>
        </p:spPr>
        <p:txBody>
          <a:bodyPr wrap="square" rtlCol="0">
            <a:spAutoFit/>
          </a:bodyPr>
          <a:lstStyle/>
          <a:p>
            <a:r>
              <a:rPr lang="fr-FR" dirty="0"/>
              <a:t>Les calculs ont été effectués de nouveau pour afficher un histogramme où chaque classe comprendrait environ 85 valeur unique. Le nombre de classes est monté à 105.</a:t>
            </a:r>
          </a:p>
        </p:txBody>
      </p:sp>
      <p:pic>
        <p:nvPicPr>
          <p:cNvPr id="8" name="Image 7">
            <a:extLst>
              <a:ext uri="{FF2B5EF4-FFF2-40B4-BE49-F238E27FC236}">
                <a16:creationId xmlns:a16="http://schemas.microsoft.com/office/drawing/2014/main" id="{57243896-411C-4866-9556-AD231CBFBE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0496" y="5401123"/>
            <a:ext cx="3820058" cy="1295581"/>
          </a:xfrm>
          <a:prstGeom prst="rect">
            <a:avLst/>
          </a:prstGeom>
        </p:spPr>
      </p:pic>
      <p:pic>
        <p:nvPicPr>
          <p:cNvPr id="10" name="Image 9">
            <a:extLst>
              <a:ext uri="{FF2B5EF4-FFF2-40B4-BE49-F238E27FC236}">
                <a16:creationId xmlns:a16="http://schemas.microsoft.com/office/drawing/2014/main" id="{A5BFBDF8-3230-4F2E-814D-0281F83DB9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725" y="1907063"/>
            <a:ext cx="4734818" cy="4437425"/>
          </a:xfrm>
          <a:prstGeom prst="rect">
            <a:avLst/>
          </a:prstGeom>
        </p:spPr>
      </p:pic>
      <p:sp>
        <p:nvSpPr>
          <p:cNvPr id="11" name="ZoneTexte 10">
            <a:extLst>
              <a:ext uri="{FF2B5EF4-FFF2-40B4-BE49-F238E27FC236}">
                <a16:creationId xmlns:a16="http://schemas.microsoft.com/office/drawing/2014/main" id="{4EA24772-5AB8-4597-86DF-A47320CD97FB}"/>
              </a:ext>
            </a:extLst>
          </p:cNvPr>
          <p:cNvSpPr txBox="1"/>
          <p:nvPr/>
        </p:nvSpPr>
        <p:spPr>
          <a:xfrm>
            <a:off x="5516545" y="1984803"/>
            <a:ext cx="5837253" cy="3416320"/>
          </a:xfrm>
          <a:prstGeom prst="rect">
            <a:avLst/>
          </a:prstGeom>
          <a:noFill/>
        </p:spPr>
        <p:txBody>
          <a:bodyPr wrap="square" rtlCol="0">
            <a:spAutoFit/>
          </a:bodyPr>
          <a:lstStyle/>
          <a:p>
            <a:r>
              <a:rPr lang="fr-FR" dirty="0"/>
              <a:t>Seulement 7 classes sur 894 ont un effectif supérieur à 1000. Les 595 valeurs environ de ces classes sont celles susceptibles d’être les plus représentées dans la variable ‘’</a:t>
            </a:r>
            <a:r>
              <a:rPr lang="fr-FR" dirty="0" err="1"/>
              <a:t>origins</a:t>
            </a:r>
            <a:r>
              <a:rPr lang="fr-FR" dirty="0"/>
              <a:t>’’ contenant 8934 valeurs uniques. Au minimum, le nombre moyen d’apparition est de 12 avec une pointe à 139 pour la classe modale.</a:t>
            </a:r>
          </a:p>
          <a:p>
            <a:r>
              <a:rPr lang="fr-FR" dirty="0"/>
              <a:t>80% des classes, soit 84, ont un effectif compris entre 100 et 500. Cela correspond à environ 7140 valeurs. </a:t>
            </a:r>
          </a:p>
          <a:p>
            <a:r>
              <a:rPr lang="fr-FR" dirty="0"/>
              <a:t>Dans le meilleur des cas, le nombre d’apparition pour chaque valeur est en moyenne de 6.</a:t>
            </a:r>
          </a:p>
          <a:p>
            <a:r>
              <a:rPr lang="fr-FR" dirty="0"/>
              <a:t>Donc, à part les cas extrêmes cités plus haut, les effectifs sont majoritairement homogènes.</a:t>
            </a:r>
          </a:p>
        </p:txBody>
      </p:sp>
    </p:spTree>
    <p:extLst>
      <p:ext uri="{BB962C8B-B14F-4D97-AF65-F5344CB8AC3E}">
        <p14:creationId xmlns:p14="http://schemas.microsoft.com/office/powerpoint/2010/main" val="277913009"/>
      </p:ext>
    </p:extLst>
  </p:cSld>
  <p:clrMapOvr>
    <a:masterClrMapping/>
  </p:clrMapOvr>
  <p:transition spd="slow">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9F0927-775C-43B8-9035-E4D5B790E88B}"/>
              </a:ext>
            </a:extLst>
          </p:cNvPr>
          <p:cNvSpPr>
            <a:spLocks noGrp="1"/>
          </p:cNvSpPr>
          <p:nvPr>
            <p:ph type="title"/>
          </p:nvPr>
        </p:nvSpPr>
        <p:spPr/>
        <p:txBody>
          <a:bodyPr/>
          <a:lstStyle/>
          <a:p>
            <a:r>
              <a:rPr lang="fr-FR" dirty="0"/>
              <a:t>2. Analyse et description des variables quantitatives</a:t>
            </a:r>
          </a:p>
        </p:txBody>
      </p:sp>
      <p:sp>
        <p:nvSpPr>
          <p:cNvPr id="8" name="Espace réservé du pied de page 7">
            <a:extLst>
              <a:ext uri="{FF2B5EF4-FFF2-40B4-BE49-F238E27FC236}">
                <a16:creationId xmlns:a16="http://schemas.microsoft.com/office/drawing/2014/main" id="{5DBAB924-21DC-44EF-9041-6157DB5983DB}"/>
              </a:ext>
            </a:extLst>
          </p:cNvPr>
          <p:cNvSpPr>
            <a:spLocks noGrp="1"/>
          </p:cNvSpPr>
          <p:nvPr>
            <p:ph type="ftr" sz="quarter" idx="11"/>
          </p:nvPr>
        </p:nvSpPr>
        <p:spPr/>
        <p:txBody>
          <a:bodyPr/>
          <a:lstStyle/>
          <a:p>
            <a:r>
              <a:rPr lang="fr-FR"/>
              <a:t>Alexandre BENARD - 2021</a:t>
            </a:r>
          </a:p>
        </p:txBody>
      </p:sp>
      <p:sp>
        <p:nvSpPr>
          <p:cNvPr id="9" name="Espace réservé du numéro de diapositive 8">
            <a:extLst>
              <a:ext uri="{FF2B5EF4-FFF2-40B4-BE49-F238E27FC236}">
                <a16:creationId xmlns:a16="http://schemas.microsoft.com/office/drawing/2014/main" id="{20FA2364-DC83-4491-8A48-B945219801F8}"/>
              </a:ext>
            </a:extLst>
          </p:cNvPr>
          <p:cNvSpPr>
            <a:spLocks noGrp="1"/>
          </p:cNvSpPr>
          <p:nvPr>
            <p:ph type="sldNum" sz="quarter" idx="12"/>
          </p:nvPr>
        </p:nvSpPr>
        <p:spPr/>
        <p:txBody>
          <a:bodyPr/>
          <a:lstStyle/>
          <a:p>
            <a:fld id="{6E4E540E-6822-4408-9770-3A9607E80C4C}" type="slidenum">
              <a:rPr lang="fr-FR" smtClean="0"/>
              <a:t>19</a:t>
            </a:fld>
            <a:endParaRPr lang="fr-FR"/>
          </a:p>
        </p:txBody>
      </p:sp>
      <p:sp>
        <p:nvSpPr>
          <p:cNvPr id="3" name="ZoneTexte 2">
            <a:extLst>
              <a:ext uri="{FF2B5EF4-FFF2-40B4-BE49-F238E27FC236}">
                <a16:creationId xmlns:a16="http://schemas.microsoft.com/office/drawing/2014/main" id="{700FDBF2-3B3B-41E2-A36A-D297CB363E2F}"/>
              </a:ext>
            </a:extLst>
          </p:cNvPr>
          <p:cNvSpPr txBox="1"/>
          <p:nvPr/>
        </p:nvSpPr>
        <p:spPr>
          <a:xfrm>
            <a:off x="838200" y="1690688"/>
            <a:ext cx="10515600" cy="1200329"/>
          </a:xfrm>
          <a:prstGeom prst="rect">
            <a:avLst/>
          </a:prstGeom>
          <a:noFill/>
        </p:spPr>
        <p:txBody>
          <a:bodyPr wrap="square" rtlCol="0">
            <a:spAutoFit/>
          </a:bodyPr>
          <a:lstStyle/>
          <a:p>
            <a:r>
              <a:rPr lang="fr-FR" dirty="0"/>
              <a:t>L’ analyse des variables quantitatives ‘’</a:t>
            </a:r>
            <a:r>
              <a:rPr lang="fr-FR" b="0" i="0" dirty="0">
                <a:effectLst/>
              </a:rPr>
              <a:t>energy_100g, saturated-fat_100g, fiber_100g, proteins_100g, sodium_100g, nutrition-score-fr_100g’’ suit le m</a:t>
            </a:r>
            <a:r>
              <a:rPr lang="fr-FR" dirty="0"/>
              <a:t>ême processus que la variable ‘’</a:t>
            </a:r>
            <a:r>
              <a:rPr lang="fr-FR" dirty="0" err="1"/>
              <a:t>origins</a:t>
            </a:r>
            <a:r>
              <a:rPr lang="fr-FR" dirty="0"/>
              <a:t>’’ une fois encodée.</a:t>
            </a:r>
          </a:p>
          <a:p>
            <a:r>
              <a:rPr lang="fr-FR" dirty="0"/>
              <a:t>Les quartiles, la moyenne et les intervalles de confiance ont été ajoutés au graphique. Le nombre de classes a été multiplié par 5 pour affiner l’histogramme.</a:t>
            </a:r>
          </a:p>
        </p:txBody>
      </p:sp>
      <p:pic>
        <p:nvPicPr>
          <p:cNvPr id="5" name="Image 4">
            <a:extLst>
              <a:ext uri="{FF2B5EF4-FFF2-40B4-BE49-F238E27FC236}">
                <a16:creationId xmlns:a16="http://schemas.microsoft.com/office/drawing/2014/main" id="{517B0F66-9E9A-4416-BA49-B906B34107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886910"/>
            <a:ext cx="4055347" cy="3809367"/>
          </a:xfrm>
          <a:prstGeom prst="rect">
            <a:avLst/>
          </a:prstGeom>
        </p:spPr>
      </p:pic>
      <p:sp>
        <p:nvSpPr>
          <p:cNvPr id="6" name="ZoneTexte 5">
            <a:extLst>
              <a:ext uri="{FF2B5EF4-FFF2-40B4-BE49-F238E27FC236}">
                <a16:creationId xmlns:a16="http://schemas.microsoft.com/office/drawing/2014/main" id="{F83676D9-774E-4CDD-8441-6A013286E1D2}"/>
              </a:ext>
            </a:extLst>
          </p:cNvPr>
          <p:cNvSpPr txBox="1"/>
          <p:nvPr/>
        </p:nvSpPr>
        <p:spPr>
          <a:xfrm>
            <a:off x="5164853" y="2886910"/>
            <a:ext cx="6188947" cy="3693319"/>
          </a:xfrm>
          <a:prstGeom prst="rect">
            <a:avLst/>
          </a:prstGeom>
          <a:noFill/>
        </p:spPr>
        <p:txBody>
          <a:bodyPr wrap="square" rtlCol="0">
            <a:spAutoFit/>
          </a:bodyPr>
          <a:lstStyle/>
          <a:p>
            <a:r>
              <a:rPr lang="fr-FR" dirty="0"/>
              <a:t>Par exemple, pour ‘’energy_100g’’, deux classes modales sont visibles et très proches des premier et troisième quartiles et des limites du premier intervalle de confiance.</a:t>
            </a:r>
          </a:p>
          <a:p>
            <a:endParaRPr lang="fr-FR" dirty="0"/>
          </a:p>
          <a:p>
            <a:r>
              <a:rPr lang="fr-FR" dirty="0"/>
              <a:t>De plus, 82% des valeurs de la variable sont comprises entre 0 kJ (le début de l’intervalle) et 1820 kJ (valeur de la moyenne + 1 écart-type). 1820 kJ se situe environ à 48% sur l’intervalle des valeurs de ‘’energy_100g’’. Cela indique que 82% des individus se répartissent sur moins de la moitié de l’intervalle initial.</a:t>
            </a:r>
          </a:p>
          <a:p>
            <a:endParaRPr lang="fr-FR" dirty="0"/>
          </a:p>
          <a:p>
            <a:r>
              <a:rPr lang="fr-FR" dirty="0"/>
              <a:t>D’ailleurs, une valeur a 83% de probabilité de se trouver dans cet intervalle et ce dernier est 4,87 fois plus concentré en données que l’autre intervalle.</a:t>
            </a:r>
          </a:p>
        </p:txBody>
      </p:sp>
    </p:spTree>
    <p:extLst>
      <p:ext uri="{BB962C8B-B14F-4D97-AF65-F5344CB8AC3E}">
        <p14:creationId xmlns:p14="http://schemas.microsoft.com/office/powerpoint/2010/main" val="619713216"/>
      </p:ext>
    </p:extLst>
  </p:cSld>
  <p:clrMapOvr>
    <a:masterClrMapping/>
  </p:clrMapOvr>
  <p:transition spd="slow">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BF5062-3DA3-4DE5-A671-DE85A0F26602}"/>
              </a:ext>
            </a:extLst>
          </p:cNvPr>
          <p:cNvSpPr>
            <a:spLocks noGrp="1"/>
          </p:cNvSpPr>
          <p:nvPr>
            <p:ph type="title"/>
          </p:nvPr>
        </p:nvSpPr>
        <p:spPr/>
        <p:txBody>
          <a:bodyPr>
            <a:normAutofit/>
          </a:bodyPr>
          <a:lstStyle/>
          <a:p>
            <a:r>
              <a:rPr lang="fr-FR" dirty="0"/>
              <a:t>Présentation de l’idée d’application</a:t>
            </a:r>
          </a:p>
        </p:txBody>
      </p:sp>
      <p:sp>
        <p:nvSpPr>
          <p:cNvPr id="6" name="Espace réservé du pied de page 5">
            <a:extLst>
              <a:ext uri="{FF2B5EF4-FFF2-40B4-BE49-F238E27FC236}">
                <a16:creationId xmlns:a16="http://schemas.microsoft.com/office/drawing/2014/main" id="{D50F8815-0959-45AB-90F0-EF24D54779F3}"/>
              </a:ext>
            </a:extLst>
          </p:cNvPr>
          <p:cNvSpPr>
            <a:spLocks noGrp="1"/>
          </p:cNvSpPr>
          <p:nvPr>
            <p:ph type="ftr" sz="quarter" idx="11"/>
          </p:nvPr>
        </p:nvSpPr>
        <p:spPr/>
        <p:txBody>
          <a:bodyPr/>
          <a:lstStyle/>
          <a:p>
            <a:r>
              <a:rPr lang="fr-FR"/>
              <a:t>Alexandre BENARD - 2021</a:t>
            </a:r>
          </a:p>
        </p:txBody>
      </p:sp>
      <p:sp>
        <p:nvSpPr>
          <p:cNvPr id="7" name="Espace réservé du numéro de diapositive 6">
            <a:extLst>
              <a:ext uri="{FF2B5EF4-FFF2-40B4-BE49-F238E27FC236}">
                <a16:creationId xmlns:a16="http://schemas.microsoft.com/office/drawing/2014/main" id="{CB9A4154-6B70-4F85-8D27-964E734CC30D}"/>
              </a:ext>
            </a:extLst>
          </p:cNvPr>
          <p:cNvSpPr>
            <a:spLocks noGrp="1"/>
          </p:cNvSpPr>
          <p:nvPr>
            <p:ph type="sldNum" sz="quarter" idx="12"/>
          </p:nvPr>
        </p:nvSpPr>
        <p:spPr/>
        <p:txBody>
          <a:bodyPr/>
          <a:lstStyle/>
          <a:p>
            <a:fld id="{6E4E540E-6822-4408-9770-3A9607E80C4C}" type="slidenum">
              <a:rPr lang="fr-FR" smtClean="0"/>
              <a:t>2</a:t>
            </a:fld>
            <a:endParaRPr lang="fr-FR"/>
          </a:p>
        </p:txBody>
      </p:sp>
      <p:sp>
        <p:nvSpPr>
          <p:cNvPr id="4" name="ZoneTexte 3">
            <a:extLst>
              <a:ext uri="{FF2B5EF4-FFF2-40B4-BE49-F238E27FC236}">
                <a16:creationId xmlns:a16="http://schemas.microsoft.com/office/drawing/2014/main" id="{4C04DAA0-B87A-4E35-B7B3-16ACDEB17A3E}"/>
              </a:ext>
            </a:extLst>
          </p:cNvPr>
          <p:cNvSpPr txBox="1"/>
          <p:nvPr/>
        </p:nvSpPr>
        <p:spPr>
          <a:xfrm>
            <a:off x="838200" y="2431701"/>
            <a:ext cx="10515600" cy="1754326"/>
          </a:xfrm>
          <a:prstGeom prst="rect">
            <a:avLst/>
          </a:prstGeom>
          <a:noFill/>
        </p:spPr>
        <p:txBody>
          <a:bodyPr wrap="square" rtlCol="0">
            <a:spAutoFit/>
          </a:bodyPr>
          <a:lstStyle/>
          <a:p>
            <a:r>
              <a:rPr lang="fr-FR" dirty="0"/>
              <a:t>Deux mouvements sont très en vogue actuellement:</a:t>
            </a:r>
          </a:p>
          <a:p>
            <a:pPr marL="800100" lvl="1" indent="-342900">
              <a:buFont typeface="Arial" panose="020B0604020202020204" pitchFamily="34" charset="0"/>
              <a:buChar char="•"/>
            </a:pPr>
            <a:r>
              <a:rPr lang="fr-FR" dirty="0"/>
              <a:t>Prendre soin de sa santé en partie en mangeant sainement</a:t>
            </a:r>
          </a:p>
          <a:p>
            <a:pPr marL="800100" lvl="1" indent="-342900">
              <a:buFont typeface="Arial" panose="020B0604020202020204" pitchFamily="34" charset="0"/>
              <a:buChar char="•"/>
            </a:pPr>
            <a:r>
              <a:rPr lang="fr-FR" dirty="0"/>
              <a:t>Privilégier les circuits d’approvisionnement courts pour des raisons écologiques (limitation du rejet de CO</a:t>
            </a:r>
            <a:r>
              <a:rPr lang="fr-FR" baseline="-25000" dirty="0"/>
              <a:t>2</a:t>
            </a:r>
            <a:r>
              <a:rPr lang="fr-FR" dirty="0"/>
              <a:t>)</a:t>
            </a:r>
          </a:p>
          <a:p>
            <a:r>
              <a:rPr lang="fr-FR" dirty="0"/>
              <a:t>Le but est de réunir ces deux styles de vie au sein d’une seule et unique application accessible au plus grand nombre</a:t>
            </a:r>
          </a:p>
        </p:txBody>
      </p:sp>
    </p:spTree>
    <p:extLst>
      <p:ext uri="{BB962C8B-B14F-4D97-AF65-F5344CB8AC3E}">
        <p14:creationId xmlns:p14="http://schemas.microsoft.com/office/powerpoint/2010/main" val="1879239275"/>
      </p:ext>
    </p:extLst>
  </p:cSld>
  <p:clrMapOvr>
    <a:masterClrMapping/>
  </p:clrMapOvr>
  <p:transition spd="slow">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3E1272-FFC8-4CEE-BE85-80E9292395B5}"/>
              </a:ext>
            </a:extLst>
          </p:cNvPr>
          <p:cNvSpPr>
            <a:spLocks noGrp="1"/>
          </p:cNvSpPr>
          <p:nvPr>
            <p:ph type="title"/>
          </p:nvPr>
        </p:nvSpPr>
        <p:spPr/>
        <p:txBody>
          <a:bodyPr/>
          <a:lstStyle/>
          <a:p>
            <a:r>
              <a:rPr lang="fr-FR" dirty="0"/>
              <a:t>Analyse multivariée et résultats statistiques associés</a:t>
            </a:r>
          </a:p>
        </p:txBody>
      </p:sp>
      <p:sp>
        <p:nvSpPr>
          <p:cNvPr id="6" name="Espace réservé du pied de page 5">
            <a:extLst>
              <a:ext uri="{FF2B5EF4-FFF2-40B4-BE49-F238E27FC236}">
                <a16:creationId xmlns:a16="http://schemas.microsoft.com/office/drawing/2014/main" id="{533F2D97-C547-4A93-8B04-61588A679F08}"/>
              </a:ext>
            </a:extLst>
          </p:cNvPr>
          <p:cNvSpPr>
            <a:spLocks noGrp="1"/>
          </p:cNvSpPr>
          <p:nvPr>
            <p:ph type="ftr" sz="quarter" idx="11"/>
          </p:nvPr>
        </p:nvSpPr>
        <p:spPr/>
        <p:txBody>
          <a:bodyPr/>
          <a:lstStyle/>
          <a:p>
            <a:r>
              <a:rPr lang="fr-FR"/>
              <a:t>Alexandre BENARD - 2021</a:t>
            </a:r>
          </a:p>
        </p:txBody>
      </p:sp>
      <p:sp>
        <p:nvSpPr>
          <p:cNvPr id="7" name="Espace réservé du numéro de diapositive 6">
            <a:extLst>
              <a:ext uri="{FF2B5EF4-FFF2-40B4-BE49-F238E27FC236}">
                <a16:creationId xmlns:a16="http://schemas.microsoft.com/office/drawing/2014/main" id="{8A3E54E1-6DC5-484B-9F0C-A185E28449F9}"/>
              </a:ext>
            </a:extLst>
          </p:cNvPr>
          <p:cNvSpPr>
            <a:spLocks noGrp="1"/>
          </p:cNvSpPr>
          <p:nvPr>
            <p:ph type="sldNum" sz="quarter" idx="12"/>
          </p:nvPr>
        </p:nvSpPr>
        <p:spPr/>
        <p:txBody>
          <a:bodyPr/>
          <a:lstStyle/>
          <a:p>
            <a:fld id="{6E4E540E-6822-4408-9770-3A9607E80C4C}" type="slidenum">
              <a:rPr lang="fr-FR" smtClean="0"/>
              <a:t>20</a:t>
            </a:fld>
            <a:endParaRPr lang="fr-FR"/>
          </a:p>
        </p:txBody>
      </p:sp>
      <p:sp>
        <p:nvSpPr>
          <p:cNvPr id="3" name="ZoneTexte 2">
            <a:extLst>
              <a:ext uri="{FF2B5EF4-FFF2-40B4-BE49-F238E27FC236}">
                <a16:creationId xmlns:a16="http://schemas.microsoft.com/office/drawing/2014/main" id="{8BC61CF4-DDF0-4A8A-B493-BA82688089E8}"/>
              </a:ext>
            </a:extLst>
          </p:cNvPr>
          <p:cNvSpPr txBox="1"/>
          <p:nvPr/>
        </p:nvSpPr>
        <p:spPr>
          <a:xfrm>
            <a:off x="838200" y="3125037"/>
            <a:ext cx="10515600" cy="2308324"/>
          </a:xfrm>
          <a:prstGeom prst="rect">
            <a:avLst/>
          </a:prstGeom>
          <a:noFill/>
        </p:spPr>
        <p:txBody>
          <a:bodyPr wrap="square" rtlCol="0">
            <a:spAutoFit/>
          </a:bodyPr>
          <a:lstStyle/>
          <a:p>
            <a:pPr marL="342900" indent="-342900">
              <a:buFont typeface="+mj-lt"/>
              <a:buAutoNum type="arabicPeriod"/>
            </a:pPr>
            <a:r>
              <a:rPr lang="fr-FR" dirty="0"/>
              <a:t>Analyse sur les variables qualitatives</a:t>
            </a:r>
          </a:p>
          <a:p>
            <a:pPr marL="800100" lvl="1" indent="-342900">
              <a:buFont typeface="Arial" panose="020B0604020202020204" pitchFamily="34" charset="0"/>
              <a:buChar char="•"/>
            </a:pPr>
            <a:r>
              <a:rPr lang="fr-FR" dirty="0"/>
              <a:t>Test Chi2</a:t>
            </a:r>
          </a:p>
          <a:p>
            <a:pPr marL="800100" lvl="1" indent="-342900">
              <a:buFont typeface="Arial" panose="020B0604020202020204" pitchFamily="34" charset="0"/>
              <a:buChar char="•"/>
            </a:pPr>
            <a:r>
              <a:rPr lang="fr-FR" dirty="0"/>
              <a:t>PCA après encodage</a:t>
            </a:r>
          </a:p>
          <a:p>
            <a:pPr marL="800100" lvl="1" indent="-342900">
              <a:buFont typeface="Arial" panose="020B0604020202020204" pitchFamily="34" charset="0"/>
              <a:buChar char="•"/>
            </a:pPr>
            <a:endParaRPr lang="fr-FR" dirty="0"/>
          </a:p>
          <a:p>
            <a:pPr marL="342900" indent="-342900">
              <a:buFont typeface="+mj-lt"/>
              <a:buAutoNum type="arabicPeriod"/>
            </a:pPr>
            <a:r>
              <a:rPr lang="fr-FR" dirty="0"/>
              <a:t>Analyse sur les variables quantitatives</a:t>
            </a:r>
          </a:p>
          <a:p>
            <a:pPr marL="800100" lvl="1" indent="-342900">
              <a:buFont typeface="Arial" panose="020B0604020202020204" pitchFamily="34" charset="0"/>
              <a:buChar char="•"/>
            </a:pPr>
            <a:r>
              <a:rPr lang="fr-FR" dirty="0"/>
              <a:t>Matrice de corrélation</a:t>
            </a:r>
          </a:p>
          <a:p>
            <a:pPr marL="800100" lvl="1" indent="-342900">
              <a:buFont typeface="Arial" panose="020B0604020202020204" pitchFamily="34" charset="0"/>
              <a:buChar char="•"/>
            </a:pPr>
            <a:r>
              <a:rPr lang="fr-FR" dirty="0"/>
              <a:t>PCA</a:t>
            </a:r>
          </a:p>
          <a:p>
            <a:pPr marL="800100" lvl="1" indent="-342900">
              <a:buFont typeface="Arial" panose="020B0604020202020204" pitchFamily="34" charset="0"/>
              <a:buChar char="•"/>
            </a:pPr>
            <a:r>
              <a:rPr lang="fr-FR" dirty="0"/>
              <a:t>Régression linéaire</a:t>
            </a:r>
          </a:p>
        </p:txBody>
      </p:sp>
    </p:spTree>
    <p:extLst>
      <p:ext uri="{BB962C8B-B14F-4D97-AF65-F5344CB8AC3E}">
        <p14:creationId xmlns:p14="http://schemas.microsoft.com/office/powerpoint/2010/main" val="4147984573"/>
      </p:ext>
    </p:extLst>
  </p:cSld>
  <p:clrMapOvr>
    <a:masterClrMapping/>
  </p:clrMapOvr>
  <p:transition spd="slow">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4726E2-C690-4D4B-B3BC-85197839D512}"/>
              </a:ext>
            </a:extLst>
          </p:cNvPr>
          <p:cNvSpPr>
            <a:spLocks noGrp="1"/>
          </p:cNvSpPr>
          <p:nvPr>
            <p:ph type="title"/>
          </p:nvPr>
        </p:nvSpPr>
        <p:spPr>
          <a:xfrm>
            <a:off x="838200" y="365125"/>
            <a:ext cx="10515600" cy="961257"/>
          </a:xfrm>
        </p:spPr>
        <p:txBody>
          <a:bodyPr>
            <a:normAutofit/>
          </a:bodyPr>
          <a:lstStyle/>
          <a:p>
            <a:r>
              <a:rPr lang="fr-FR" dirty="0"/>
              <a:t>1. Analyse sur les variables qualitatives</a:t>
            </a:r>
          </a:p>
        </p:txBody>
      </p:sp>
      <p:sp>
        <p:nvSpPr>
          <p:cNvPr id="8" name="Espace réservé du pied de page 7">
            <a:extLst>
              <a:ext uri="{FF2B5EF4-FFF2-40B4-BE49-F238E27FC236}">
                <a16:creationId xmlns:a16="http://schemas.microsoft.com/office/drawing/2014/main" id="{4772D66C-0AD6-4ABB-88DF-0B1616A51463}"/>
              </a:ext>
            </a:extLst>
          </p:cNvPr>
          <p:cNvSpPr>
            <a:spLocks noGrp="1"/>
          </p:cNvSpPr>
          <p:nvPr>
            <p:ph type="ftr" sz="quarter" idx="11"/>
          </p:nvPr>
        </p:nvSpPr>
        <p:spPr/>
        <p:txBody>
          <a:bodyPr/>
          <a:lstStyle/>
          <a:p>
            <a:r>
              <a:rPr lang="fr-FR"/>
              <a:t>Alexandre BENARD - 2021</a:t>
            </a:r>
          </a:p>
        </p:txBody>
      </p:sp>
      <p:sp>
        <p:nvSpPr>
          <p:cNvPr id="9" name="Espace réservé du numéro de diapositive 8">
            <a:extLst>
              <a:ext uri="{FF2B5EF4-FFF2-40B4-BE49-F238E27FC236}">
                <a16:creationId xmlns:a16="http://schemas.microsoft.com/office/drawing/2014/main" id="{FB370789-B1A8-4A20-84C0-A655909EDDD5}"/>
              </a:ext>
            </a:extLst>
          </p:cNvPr>
          <p:cNvSpPr>
            <a:spLocks noGrp="1"/>
          </p:cNvSpPr>
          <p:nvPr>
            <p:ph type="sldNum" sz="quarter" idx="12"/>
          </p:nvPr>
        </p:nvSpPr>
        <p:spPr/>
        <p:txBody>
          <a:bodyPr/>
          <a:lstStyle/>
          <a:p>
            <a:fld id="{6E4E540E-6822-4408-9770-3A9607E80C4C}" type="slidenum">
              <a:rPr lang="fr-FR" smtClean="0"/>
              <a:t>21</a:t>
            </a:fld>
            <a:endParaRPr lang="fr-FR"/>
          </a:p>
        </p:txBody>
      </p:sp>
      <p:sp>
        <p:nvSpPr>
          <p:cNvPr id="4" name="ZoneTexte 3">
            <a:extLst>
              <a:ext uri="{FF2B5EF4-FFF2-40B4-BE49-F238E27FC236}">
                <a16:creationId xmlns:a16="http://schemas.microsoft.com/office/drawing/2014/main" id="{66293F5E-B551-437E-A6AE-6FC62D6857DF}"/>
              </a:ext>
            </a:extLst>
          </p:cNvPr>
          <p:cNvSpPr txBox="1"/>
          <p:nvPr/>
        </p:nvSpPr>
        <p:spPr>
          <a:xfrm>
            <a:off x="838200" y="1326382"/>
            <a:ext cx="10515599" cy="369332"/>
          </a:xfrm>
          <a:prstGeom prst="rect">
            <a:avLst/>
          </a:prstGeom>
          <a:noFill/>
        </p:spPr>
        <p:txBody>
          <a:bodyPr wrap="square" rtlCol="0">
            <a:spAutoFit/>
          </a:bodyPr>
          <a:lstStyle/>
          <a:p>
            <a:r>
              <a:rPr lang="fr-FR" dirty="0"/>
              <a:t>Test Chi 2</a:t>
            </a:r>
          </a:p>
        </p:txBody>
      </p:sp>
      <p:pic>
        <p:nvPicPr>
          <p:cNvPr id="6" name="Image 5">
            <a:extLst>
              <a:ext uri="{FF2B5EF4-FFF2-40B4-BE49-F238E27FC236}">
                <a16:creationId xmlns:a16="http://schemas.microsoft.com/office/drawing/2014/main" id="{BBB99170-3D3B-40B2-BD5B-461E1C70AE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1" y="2239863"/>
            <a:ext cx="5492262" cy="2646665"/>
          </a:xfrm>
          <a:prstGeom prst="rect">
            <a:avLst/>
          </a:prstGeom>
        </p:spPr>
      </p:pic>
      <p:sp>
        <p:nvSpPr>
          <p:cNvPr id="7" name="ZoneTexte 6">
            <a:extLst>
              <a:ext uri="{FF2B5EF4-FFF2-40B4-BE49-F238E27FC236}">
                <a16:creationId xmlns:a16="http://schemas.microsoft.com/office/drawing/2014/main" id="{CC32DCA6-EC86-4603-9ED4-53376AB5017C}"/>
              </a:ext>
            </a:extLst>
          </p:cNvPr>
          <p:cNvSpPr txBox="1"/>
          <p:nvPr/>
        </p:nvSpPr>
        <p:spPr>
          <a:xfrm>
            <a:off x="6601767" y="2239863"/>
            <a:ext cx="4752032" cy="2585323"/>
          </a:xfrm>
          <a:prstGeom prst="rect">
            <a:avLst/>
          </a:prstGeom>
          <a:noFill/>
        </p:spPr>
        <p:txBody>
          <a:bodyPr wrap="square" rtlCol="0">
            <a:spAutoFit/>
          </a:bodyPr>
          <a:lstStyle/>
          <a:p>
            <a:r>
              <a:rPr lang="fr-FR" dirty="0"/>
              <a:t>La variable cible est ‘’ </a:t>
            </a:r>
            <a:r>
              <a:rPr lang="fr-FR" dirty="0" err="1"/>
              <a:t>origins</a:t>
            </a:r>
            <a:r>
              <a:rPr lang="fr-FR" dirty="0"/>
              <a:t>’’.</a:t>
            </a:r>
          </a:p>
          <a:p>
            <a:r>
              <a:rPr lang="fr-FR" dirty="0"/>
              <a:t>Un test Chi2 a été effectué entre cette dernière et les variables ‘’brands, </a:t>
            </a:r>
            <a:r>
              <a:rPr lang="fr-FR" dirty="0" err="1"/>
              <a:t>manufacturing_places</a:t>
            </a:r>
            <a:r>
              <a:rPr lang="fr-FR" dirty="0"/>
              <a:t> et countries’’.</a:t>
            </a:r>
          </a:p>
          <a:p>
            <a:r>
              <a:rPr lang="fr-FR" dirty="0"/>
              <a:t>Les résultats montrent que l’hypothèse H0 est rejetée à chaque fois avec un Chi2 supérieur à sa valeur critique. De même, la p-value est inférieure à la valeur alpha fixée à 5%.</a:t>
            </a:r>
          </a:p>
          <a:p>
            <a:r>
              <a:rPr lang="fr-FR" dirty="0"/>
              <a:t>Les variables sont donc corrélées à ‘’</a:t>
            </a:r>
            <a:r>
              <a:rPr lang="fr-FR" dirty="0" err="1"/>
              <a:t>origins</a:t>
            </a:r>
            <a:r>
              <a:rPr lang="fr-FR" dirty="0"/>
              <a:t>’’.</a:t>
            </a:r>
          </a:p>
        </p:txBody>
      </p:sp>
    </p:spTree>
    <p:extLst>
      <p:ext uri="{BB962C8B-B14F-4D97-AF65-F5344CB8AC3E}">
        <p14:creationId xmlns:p14="http://schemas.microsoft.com/office/powerpoint/2010/main" val="220119351"/>
      </p:ext>
    </p:extLst>
  </p:cSld>
  <p:clrMapOvr>
    <a:masterClrMapping/>
  </p:clrMapOvr>
  <p:transition spd="slow">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4726E2-C690-4D4B-B3BC-85197839D512}"/>
              </a:ext>
            </a:extLst>
          </p:cNvPr>
          <p:cNvSpPr>
            <a:spLocks noGrp="1"/>
          </p:cNvSpPr>
          <p:nvPr>
            <p:ph type="title"/>
          </p:nvPr>
        </p:nvSpPr>
        <p:spPr>
          <a:xfrm>
            <a:off x="838200" y="365125"/>
            <a:ext cx="10515600" cy="961257"/>
          </a:xfrm>
        </p:spPr>
        <p:txBody>
          <a:bodyPr>
            <a:normAutofit/>
          </a:bodyPr>
          <a:lstStyle/>
          <a:p>
            <a:r>
              <a:rPr lang="fr-FR" dirty="0"/>
              <a:t>1. Analyse sur les variables qualitatives</a:t>
            </a:r>
          </a:p>
        </p:txBody>
      </p:sp>
      <p:sp>
        <p:nvSpPr>
          <p:cNvPr id="8" name="Espace réservé du pied de page 7">
            <a:extLst>
              <a:ext uri="{FF2B5EF4-FFF2-40B4-BE49-F238E27FC236}">
                <a16:creationId xmlns:a16="http://schemas.microsoft.com/office/drawing/2014/main" id="{F0578023-A284-48AA-B3FC-5C4F93A039B1}"/>
              </a:ext>
            </a:extLst>
          </p:cNvPr>
          <p:cNvSpPr>
            <a:spLocks noGrp="1"/>
          </p:cNvSpPr>
          <p:nvPr>
            <p:ph type="ftr" sz="quarter" idx="11"/>
          </p:nvPr>
        </p:nvSpPr>
        <p:spPr/>
        <p:txBody>
          <a:bodyPr/>
          <a:lstStyle/>
          <a:p>
            <a:r>
              <a:rPr lang="fr-FR"/>
              <a:t>Alexandre BENARD - 2021</a:t>
            </a:r>
          </a:p>
        </p:txBody>
      </p:sp>
      <p:sp>
        <p:nvSpPr>
          <p:cNvPr id="9" name="Espace réservé du numéro de diapositive 8">
            <a:extLst>
              <a:ext uri="{FF2B5EF4-FFF2-40B4-BE49-F238E27FC236}">
                <a16:creationId xmlns:a16="http://schemas.microsoft.com/office/drawing/2014/main" id="{F988A331-E67B-46DB-BE96-BFD6C63219F4}"/>
              </a:ext>
            </a:extLst>
          </p:cNvPr>
          <p:cNvSpPr>
            <a:spLocks noGrp="1"/>
          </p:cNvSpPr>
          <p:nvPr>
            <p:ph type="sldNum" sz="quarter" idx="12"/>
          </p:nvPr>
        </p:nvSpPr>
        <p:spPr/>
        <p:txBody>
          <a:bodyPr/>
          <a:lstStyle/>
          <a:p>
            <a:fld id="{6E4E540E-6822-4408-9770-3A9607E80C4C}" type="slidenum">
              <a:rPr lang="fr-FR" smtClean="0"/>
              <a:t>22</a:t>
            </a:fld>
            <a:endParaRPr lang="fr-FR"/>
          </a:p>
        </p:txBody>
      </p:sp>
      <p:sp>
        <p:nvSpPr>
          <p:cNvPr id="4" name="ZoneTexte 3">
            <a:extLst>
              <a:ext uri="{FF2B5EF4-FFF2-40B4-BE49-F238E27FC236}">
                <a16:creationId xmlns:a16="http://schemas.microsoft.com/office/drawing/2014/main" id="{66293F5E-B551-437E-A6AE-6FC62D6857DF}"/>
              </a:ext>
            </a:extLst>
          </p:cNvPr>
          <p:cNvSpPr txBox="1"/>
          <p:nvPr/>
        </p:nvSpPr>
        <p:spPr>
          <a:xfrm>
            <a:off x="838200" y="1326382"/>
            <a:ext cx="10515599" cy="369332"/>
          </a:xfrm>
          <a:prstGeom prst="rect">
            <a:avLst/>
          </a:prstGeom>
          <a:noFill/>
        </p:spPr>
        <p:txBody>
          <a:bodyPr wrap="square" rtlCol="0">
            <a:spAutoFit/>
          </a:bodyPr>
          <a:lstStyle/>
          <a:p>
            <a:r>
              <a:rPr lang="fr-FR" dirty="0"/>
              <a:t>PCA</a:t>
            </a:r>
          </a:p>
        </p:txBody>
      </p:sp>
      <p:sp>
        <p:nvSpPr>
          <p:cNvPr id="7" name="ZoneTexte 6">
            <a:extLst>
              <a:ext uri="{FF2B5EF4-FFF2-40B4-BE49-F238E27FC236}">
                <a16:creationId xmlns:a16="http://schemas.microsoft.com/office/drawing/2014/main" id="{CC32DCA6-EC86-4603-9ED4-53376AB5017C}"/>
              </a:ext>
            </a:extLst>
          </p:cNvPr>
          <p:cNvSpPr txBox="1"/>
          <p:nvPr/>
        </p:nvSpPr>
        <p:spPr>
          <a:xfrm>
            <a:off x="5687367" y="2287639"/>
            <a:ext cx="5666432" cy="1477328"/>
          </a:xfrm>
          <a:prstGeom prst="rect">
            <a:avLst/>
          </a:prstGeom>
          <a:noFill/>
        </p:spPr>
        <p:txBody>
          <a:bodyPr wrap="square" rtlCol="0">
            <a:spAutoFit/>
          </a:bodyPr>
          <a:lstStyle/>
          <a:p>
            <a:r>
              <a:rPr lang="fr-FR" dirty="0"/>
              <a:t>Un PCA a été effectué sur les variables après un encodage avec la classe </a:t>
            </a:r>
            <a:r>
              <a:rPr lang="fr-FR" dirty="0" err="1"/>
              <a:t>OrdinalEncoder</a:t>
            </a:r>
            <a:r>
              <a:rPr lang="fr-FR" dirty="0"/>
              <a:t> de </a:t>
            </a:r>
            <a:r>
              <a:rPr lang="fr-FR" dirty="0" err="1"/>
              <a:t>scikit-learn</a:t>
            </a:r>
            <a:r>
              <a:rPr lang="fr-FR" dirty="0"/>
              <a:t>.</a:t>
            </a:r>
          </a:p>
          <a:p>
            <a:endParaRPr lang="fr-FR" dirty="0"/>
          </a:p>
          <a:p>
            <a:r>
              <a:rPr lang="fr-FR" dirty="0"/>
              <a:t>Le cercle de corrélation montre que les variables sont très corrélées sur la composante 0 sauf pour ‘’brands’’.</a:t>
            </a:r>
          </a:p>
        </p:txBody>
      </p:sp>
      <p:pic>
        <p:nvPicPr>
          <p:cNvPr id="5" name="Image 4">
            <a:extLst>
              <a:ext uri="{FF2B5EF4-FFF2-40B4-BE49-F238E27FC236}">
                <a16:creationId xmlns:a16="http://schemas.microsoft.com/office/drawing/2014/main" id="{88061801-6F61-474E-BECD-8315D6C29A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287639"/>
            <a:ext cx="4646266" cy="4201029"/>
          </a:xfrm>
          <a:prstGeom prst="rect">
            <a:avLst/>
          </a:prstGeom>
        </p:spPr>
      </p:pic>
    </p:spTree>
    <p:extLst>
      <p:ext uri="{BB962C8B-B14F-4D97-AF65-F5344CB8AC3E}">
        <p14:creationId xmlns:p14="http://schemas.microsoft.com/office/powerpoint/2010/main" val="1821361534"/>
      </p:ext>
    </p:extLst>
  </p:cSld>
  <p:clrMapOvr>
    <a:masterClrMapping/>
  </p:clrMapOvr>
  <p:transition spd="slow">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151AC7-03A8-42A1-B3F1-FB65329B1990}"/>
              </a:ext>
            </a:extLst>
          </p:cNvPr>
          <p:cNvSpPr>
            <a:spLocks noGrp="1"/>
          </p:cNvSpPr>
          <p:nvPr>
            <p:ph type="title"/>
          </p:nvPr>
        </p:nvSpPr>
        <p:spPr>
          <a:xfrm>
            <a:off x="838200" y="365126"/>
            <a:ext cx="10515600" cy="810532"/>
          </a:xfrm>
        </p:spPr>
        <p:txBody>
          <a:bodyPr/>
          <a:lstStyle/>
          <a:p>
            <a:r>
              <a:rPr lang="fr-FR" dirty="0"/>
              <a:t>2. Analyse sur les variables quantitatives</a:t>
            </a:r>
          </a:p>
        </p:txBody>
      </p:sp>
      <p:sp>
        <p:nvSpPr>
          <p:cNvPr id="8" name="Espace réservé du pied de page 7">
            <a:extLst>
              <a:ext uri="{FF2B5EF4-FFF2-40B4-BE49-F238E27FC236}">
                <a16:creationId xmlns:a16="http://schemas.microsoft.com/office/drawing/2014/main" id="{52B6B6F7-7C04-4CD3-88E5-C7278C4DCF4E}"/>
              </a:ext>
            </a:extLst>
          </p:cNvPr>
          <p:cNvSpPr>
            <a:spLocks noGrp="1"/>
          </p:cNvSpPr>
          <p:nvPr>
            <p:ph type="ftr" sz="quarter" idx="11"/>
          </p:nvPr>
        </p:nvSpPr>
        <p:spPr/>
        <p:txBody>
          <a:bodyPr/>
          <a:lstStyle/>
          <a:p>
            <a:r>
              <a:rPr lang="fr-FR"/>
              <a:t>Alexandre BENARD - 2021</a:t>
            </a:r>
          </a:p>
        </p:txBody>
      </p:sp>
      <p:sp>
        <p:nvSpPr>
          <p:cNvPr id="9" name="Espace réservé du numéro de diapositive 8">
            <a:extLst>
              <a:ext uri="{FF2B5EF4-FFF2-40B4-BE49-F238E27FC236}">
                <a16:creationId xmlns:a16="http://schemas.microsoft.com/office/drawing/2014/main" id="{BFAAF3E2-5B0F-489B-A5B0-93CE5041C484}"/>
              </a:ext>
            </a:extLst>
          </p:cNvPr>
          <p:cNvSpPr>
            <a:spLocks noGrp="1"/>
          </p:cNvSpPr>
          <p:nvPr>
            <p:ph type="sldNum" sz="quarter" idx="12"/>
          </p:nvPr>
        </p:nvSpPr>
        <p:spPr/>
        <p:txBody>
          <a:bodyPr/>
          <a:lstStyle/>
          <a:p>
            <a:fld id="{6E4E540E-6822-4408-9770-3A9607E80C4C}" type="slidenum">
              <a:rPr lang="fr-FR" smtClean="0"/>
              <a:t>23</a:t>
            </a:fld>
            <a:endParaRPr lang="fr-FR"/>
          </a:p>
        </p:txBody>
      </p:sp>
      <p:sp>
        <p:nvSpPr>
          <p:cNvPr id="3" name="ZoneTexte 2">
            <a:extLst>
              <a:ext uri="{FF2B5EF4-FFF2-40B4-BE49-F238E27FC236}">
                <a16:creationId xmlns:a16="http://schemas.microsoft.com/office/drawing/2014/main" id="{B29E706D-EE8D-4F4D-8889-35C7B1BF249C}"/>
              </a:ext>
            </a:extLst>
          </p:cNvPr>
          <p:cNvSpPr txBox="1"/>
          <p:nvPr/>
        </p:nvSpPr>
        <p:spPr>
          <a:xfrm>
            <a:off x="832339" y="1396721"/>
            <a:ext cx="10515600" cy="369332"/>
          </a:xfrm>
          <a:prstGeom prst="rect">
            <a:avLst/>
          </a:prstGeom>
          <a:noFill/>
        </p:spPr>
        <p:txBody>
          <a:bodyPr wrap="square" rtlCol="0">
            <a:spAutoFit/>
          </a:bodyPr>
          <a:lstStyle/>
          <a:p>
            <a:r>
              <a:rPr lang="fr-FR" dirty="0"/>
              <a:t>Matrice de corrélations</a:t>
            </a:r>
          </a:p>
        </p:txBody>
      </p:sp>
      <p:pic>
        <p:nvPicPr>
          <p:cNvPr id="5" name="Image 4">
            <a:extLst>
              <a:ext uri="{FF2B5EF4-FFF2-40B4-BE49-F238E27FC236}">
                <a16:creationId xmlns:a16="http://schemas.microsoft.com/office/drawing/2014/main" id="{695D5C3D-931C-49FA-84B2-A3853FBAE9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339" y="2329806"/>
            <a:ext cx="8287907" cy="1829055"/>
          </a:xfrm>
          <a:prstGeom prst="rect">
            <a:avLst/>
          </a:prstGeom>
        </p:spPr>
      </p:pic>
      <p:sp>
        <p:nvSpPr>
          <p:cNvPr id="6" name="ZoneTexte 5">
            <a:extLst>
              <a:ext uri="{FF2B5EF4-FFF2-40B4-BE49-F238E27FC236}">
                <a16:creationId xmlns:a16="http://schemas.microsoft.com/office/drawing/2014/main" id="{E627925E-2AED-46CC-9958-8737441DE9F8}"/>
              </a:ext>
            </a:extLst>
          </p:cNvPr>
          <p:cNvSpPr txBox="1"/>
          <p:nvPr/>
        </p:nvSpPr>
        <p:spPr>
          <a:xfrm>
            <a:off x="832339" y="4722615"/>
            <a:ext cx="10515600" cy="1477328"/>
          </a:xfrm>
          <a:prstGeom prst="rect">
            <a:avLst/>
          </a:prstGeom>
          <a:noFill/>
        </p:spPr>
        <p:txBody>
          <a:bodyPr wrap="square" rtlCol="0">
            <a:spAutoFit/>
          </a:bodyPr>
          <a:lstStyle/>
          <a:p>
            <a:r>
              <a:rPr lang="fr-FR" dirty="0"/>
              <a:t>La variable cible est ‘’nutrition-score-fr_100g’’.</a:t>
            </a:r>
          </a:p>
          <a:p>
            <a:endParaRPr lang="fr-FR" dirty="0"/>
          </a:p>
          <a:p>
            <a:r>
              <a:rPr lang="fr-FR" dirty="0"/>
              <a:t>La matrice de corrélations indique que cette dernière est dépendante à ‘’energy_100g et saturated-fat_100g’’.</a:t>
            </a:r>
          </a:p>
          <a:p>
            <a:endParaRPr lang="fr-FR" dirty="0"/>
          </a:p>
          <a:p>
            <a:r>
              <a:rPr lang="fr-FR" dirty="0"/>
              <a:t>Cependant, ce n’est pas le cas avec ‘’fiber_100g, proteins_100g et sodium_100g’’.</a:t>
            </a:r>
          </a:p>
        </p:txBody>
      </p:sp>
    </p:spTree>
    <p:extLst>
      <p:ext uri="{BB962C8B-B14F-4D97-AF65-F5344CB8AC3E}">
        <p14:creationId xmlns:p14="http://schemas.microsoft.com/office/powerpoint/2010/main" val="4269639401"/>
      </p:ext>
    </p:extLst>
  </p:cSld>
  <p:clrMapOvr>
    <a:masterClrMapping/>
  </p:clrMapOvr>
  <p:transition spd="slow">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151AC7-03A8-42A1-B3F1-FB65329B1990}"/>
              </a:ext>
            </a:extLst>
          </p:cNvPr>
          <p:cNvSpPr>
            <a:spLocks noGrp="1"/>
          </p:cNvSpPr>
          <p:nvPr>
            <p:ph type="title"/>
          </p:nvPr>
        </p:nvSpPr>
        <p:spPr>
          <a:xfrm>
            <a:off x="838200" y="365126"/>
            <a:ext cx="10515600" cy="810532"/>
          </a:xfrm>
        </p:spPr>
        <p:txBody>
          <a:bodyPr/>
          <a:lstStyle/>
          <a:p>
            <a:r>
              <a:rPr lang="fr-FR" dirty="0"/>
              <a:t>2. Analyse sur les variables quantitatives</a:t>
            </a:r>
          </a:p>
        </p:txBody>
      </p:sp>
      <p:sp>
        <p:nvSpPr>
          <p:cNvPr id="6" name="Espace réservé du pied de page 5">
            <a:extLst>
              <a:ext uri="{FF2B5EF4-FFF2-40B4-BE49-F238E27FC236}">
                <a16:creationId xmlns:a16="http://schemas.microsoft.com/office/drawing/2014/main" id="{FE836CF2-60E4-47A8-8E2F-AE59C9A3B3FF}"/>
              </a:ext>
            </a:extLst>
          </p:cNvPr>
          <p:cNvSpPr>
            <a:spLocks noGrp="1"/>
          </p:cNvSpPr>
          <p:nvPr>
            <p:ph type="ftr" sz="quarter" idx="11"/>
          </p:nvPr>
        </p:nvSpPr>
        <p:spPr/>
        <p:txBody>
          <a:bodyPr/>
          <a:lstStyle/>
          <a:p>
            <a:r>
              <a:rPr lang="fr-FR"/>
              <a:t>Alexandre BENARD - 2021</a:t>
            </a:r>
          </a:p>
        </p:txBody>
      </p:sp>
      <p:sp>
        <p:nvSpPr>
          <p:cNvPr id="8" name="Espace réservé du numéro de diapositive 7">
            <a:extLst>
              <a:ext uri="{FF2B5EF4-FFF2-40B4-BE49-F238E27FC236}">
                <a16:creationId xmlns:a16="http://schemas.microsoft.com/office/drawing/2014/main" id="{C67A8E5E-C23A-4E56-9DA3-209EFCCBB50C}"/>
              </a:ext>
            </a:extLst>
          </p:cNvPr>
          <p:cNvSpPr>
            <a:spLocks noGrp="1"/>
          </p:cNvSpPr>
          <p:nvPr>
            <p:ph type="sldNum" sz="quarter" idx="12"/>
          </p:nvPr>
        </p:nvSpPr>
        <p:spPr/>
        <p:txBody>
          <a:bodyPr/>
          <a:lstStyle/>
          <a:p>
            <a:fld id="{6E4E540E-6822-4408-9770-3A9607E80C4C}" type="slidenum">
              <a:rPr lang="fr-FR" smtClean="0"/>
              <a:t>24</a:t>
            </a:fld>
            <a:endParaRPr lang="fr-FR"/>
          </a:p>
        </p:txBody>
      </p:sp>
      <p:sp>
        <p:nvSpPr>
          <p:cNvPr id="3" name="ZoneTexte 2">
            <a:extLst>
              <a:ext uri="{FF2B5EF4-FFF2-40B4-BE49-F238E27FC236}">
                <a16:creationId xmlns:a16="http://schemas.microsoft.com/office/drawing/2014/main" id="{B29E706D-EE8D-4F4D-8889-35C7B1BF249C}"/>
              </a:ext>
            </a:extLst>
          </p:cNvPr>
          <p:cNvSpPr txBox="1"/>
          <p:nvPr/>
        </p:nvSpPr>
        <p:spPr>
          <a:xfrm>
            <a:off x="832339" y="1175658"/>
            <a:ext cx="10515600" cy="369332"/>
          </a:xfrm>
          <a:prstGeom prst="rect">
            <a:avLst/>
          </a:prstGeom>
          <a:noFill/>
        </p:spPr>
        <p:txBody>
          <a:bodyPr wrap="square" rtlCol="0">
            <a:spAutoFit/>
          </a:bodyPr>
          <a:lstStyle/>
          <a:p>
            <a:r>
              <a:rPr lang="fr-FR" dirty="0"/>
              <a:t>PCA</a:t>
            </a:r>
          </a:p>
        </p:txBody>
      </p:sp>
      <p:pic>
        <p:nvPicPr>
          <p:cNvPr id="7" name="Image 6">
            <a:extLst>
              <a:ext uri="{FF2B5EF4-FFF2-40B4-BE49-F238E27FC236}">
                <a16:creationId xmlns:a16="http://schemas.microsoft.com/office/drawing/2014/main" id="{AFC72747-2C6E-4054-9E59-39AA98EF04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339" y="1622041"/>
            <a:ext cx="4701772" cy="4060301"/>
          </a:xfrm>
          <a:prstGeom prst="rect">
            <a:avLst/>
          </a:prstGeom>
        </p:spPr>
      </p:pic>
      <p:pic>
        <p:nvPicPr>
          <p:cNvPr id="9" name="Image 8">
            <a:extLst>
              <a:ext uri="{FF2B5EF4-FFF2-40B4-BE49-F238E27FC236}">
                <a16:creationId xmlns:a16="http://schemas.microsoft.com/office/drawing/2014/main" id="{D8126F33-945E-4C6C-9097-E3604D326E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12404" y="1616101"/>
            <a:ext cx="2724530" cy="1267002"/>
          </a:xfrm>
          <a:prstGeom prst="rect">
            <a:avLst/>
          </a:prstGeom>
        </p:spPr>
      </p:pic>
      <p:sp>
        <p:nvSpPr>
          <p:cNvPr id="10" name="ZoneTexte 9">
            <a:extLst>
              <a:ext uri="{FF2B5EF4-FFF2-40B4-BE49-F238E27FC236}">
                <a16:creationId xmlns:a16="http://schemas.microsoft.com/office/drawing/2014/main" id="{1E984F51-E41F-4C2F-8299-5557D4D2107B}"/>
              </a:ext>
            </a:extLst>
          </p:cNvPr>
          <p:cNvSpPr txBox="1"/>
          <p:nvPr/>
        </p:nvSpPr>
        <p:spPr>
          <a:xfrm>
            <a:off x="5534111" y="1616101"/>
            <a:ext cx="3278294" cy="1754326"/>
          </a:xfrm>
          <a:prstGeom prst="rect">
            <a:avLst/>
          </a:prstGeom>
          <a:noFill/>
        </p:spPr>
        <p:txBody>
          <a:bodyPr wrap="square" rtlCol="0">
            <a:spAutoFit/>
          </a:bodyPr>
          <a:lstStyle/>
          <a:p>
            <a:r>
              <a:rPr lang="fr-FR" dirty="0"/>
              <a:t>‘’nutrition-score-fr_100g’’ est très corrélée à la composante 0.</a:t>
            </a:r>
          </a:p>
          <a:p>
            <a:endParaRPr lang="fr-FR" dirty="0"/>
          </a:p>
          <a:p>
            <a:r>
              <a:rPr lang="fr-FR" dirty="0"/>
              <a:t>Il en va de même pour ‘’energy_100g et saturated-fat_100g’’.</a:t>
            </a:r>
          </a:p>
        </p:txBody>
      </p:sp>
      <p:sp>
        <p:nvSpPr>
          <p:cNvPr id="11" name="ZoneTexte 10">
            <a:extLst>
              <a:ext uri="{FF2B5EF4-FFF2-40B4-BE49-F238E27FC236}">
                <a16:creationId xmlns:a16="http://schemas.microsoft.com/office/drawing/2014/main" id="{CF3102FA-A416-410B-8AA9-F760746FD737}"/>
              </a:ext>
            </a:extLst>
          </p:cNvPr>
          <p:cNvSpPr txBox="1"/>
          <p:nvPr/>
        </p:nvSpPr>
        <p:spPr>
          <a:xfrm>
            <a:off x="5726134" y="3885260"/>
            <a:ext cx="5633527" cy="1477328"/>
          </a:xfrm>
          <a:prstGeom prst="rect">
            <a:avLst/>
          </a:prstGeom>
          <a:noFill/>
        </p:spPr>
        <p:txBody>
          <a:bodyPr wrap="square" rtlCol="0">
            <a:spAutoFit/>
          </a:bodyPr>
          <a:lstStyle/>
          <a:p>
            <a:r>
              <a:rPr lang="fr-FR" dirty="0"/>
              <a:t>En ce qui concerne la corrélation de ‘’proteins_100g’’ sur la composante 0, celle-ci est plus mitigée.</a:t>
            </a:r>
          </a:p>
          <a:p>
            <a:endParaRPr lang="fr-FR" dirty="0"/>
          </a:p>
          <a:p>
            <a:r>
              <a:rPr lang="fr-FR" dirty="0"/>
              <a:t>Par contre, ‘’sodium_100g et fiber_100g’’ ne sont pas corrélées à la composante 0 qui nous intéresse.</a:t>
            </a:r>
          </a:p>
        </p:txBody>
      </p:sp>
    </p:spTree>
    <p:extLst>
      <p:ext uri="{BB962C8B-B14F-4D97-AF65-F5344CB8AC3E}">
        <p14:creationId xmlns:p14="http://schemas.microsoft.com/office/powerpoint/2010/main" val="3910696369"/>
      </p:ext>
    </p:extLst>
  </p:cSld>
  <p:clrMapOvr>
    <a:masterClrMapping/>
  </p:clrMapOvr>
  <p:transition spd="slow">
    <p:pul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151AC7-03A8-42A1-B3F1-FB65329B1990}"/>
              </a:ext>
            </a:extLst>
          </p:cNvPr>
          <p:cNvSpPr>
            <a:spLocks noGrp="1"/>
          </p:cNvSpPr>
          <p:nvPr>
            <p:ph type="title"/>
          </p:nvPr>
        </p:nvSpPr>
        <p:spPr>
          <a:xfrm>
            <a:off x="838200" y="365126"/>
            <a:ext cx="10515600" cy="810532"/>
          </a:xfrm>
        </p:spPr>
        <p:txBody>
          <a:bodyPr/>
          <a:lstStyle/>
          <a:p>
            <a:r>
              <a:rPr lang="fr-FR" dirty="0"/>
              <a:t>2. Analyse sur les variables quantitatives</a:t>
            </a:r>
          </a:p>
        </p:txBody>
      </p:sp>
      <p:sp>
        <p:nvSpPr>
          <p:cNvPr id="7" name="Espace réservé du pied de page 6">
            <a:extLst>
              <a:ext uri="{FF2B5EF4-FFF2-40B4-BE49-F238E27FC236}">
                <a16:creationId xmlns:a16="http://schemas.microsoft.com/office/drawing/2014/main" id="{260BCE30-AA62-4F9C-8707-8EBF31B94A52}"/>
              </a:ext>
            </a:extLst>
          </p:cNvPr>
          <p:cNvSpPr>
            <a:spLocks noGrp="1"/>
          </p:cNvSpPr>
          <p:nvPr>
            <p:ph type="ftr" sz="quarter" idx="11"/>
          </p:nvPr>
        </p:nvSpPr>
        <p:spPr/>
        <p:txBody>
          <a:bodyPr/>
          <a:lstStyle/>
          <a:p>
            <a:r>
              <a:rPr lang="fr-FR"/>
              <a:t>Alexandre BENARD - 2021</a:t>
            </a:r>
          </a:p>
        </p:txBody>
      </p:sp>
      <p:sp>
        <p:nvSpPr>
          <p:cNvPr id="9" name="Espace réservé du numéro de diapositive 8">
            <a:extLst>
              <a:ext uri="{FF2B5EF4-FFF2-40B4-BE49-F238E27FC236}">
                <a16:creationId xmlns:a16="http://schemas.microsoft.com/office/drawing/2014/main" id="{92A9B695-9BDB-441A-B479-25B3868C5FE7}"/>
              </a:ext>
            </a:extLst>
          </p:cNvPr>
          <p:cNvSpPr>
            <a:spLocks noGrp="1"/>
          </p:cNvSpPr>
          <p:nvPr>
            <p:ph type="sldNum" sz="quarter" idx="12"/>
          </p:nvPr>
        </p:nvSpPr>
        <p:spPr/>
        <p:txBody>
          <a:bodyPr/>
          <a:lstStyle/>
          <a:p>
            <a:fld id="{6E4E540E-6822-4408-9770-3A9607E80C4C}" type="slidenum">
              <a:rPr lang="fr-FR" smtClean="0"/>
              <a:t>25</a:t>
            </a:fld>
            <a:endParaRPr lang="fr-FR"/>
          </a:p>
        </p:txBody>
      </p:sp>
      <p:sp>
        <p:nvSpPr>
          <p:cNvPr id="3" name="ZoneTexte 2">
            <a:extLst>
              <a:ext uri="{FF2B5EF4-FFF2-40B4-BE49-F238E27FC236}">
                <a16:creationId xmlns:a16="http://schemas.microsoft.com/office/drawing/2014/main" id="{B29E706D-EE8D-4F4D-8889-35C7B1BF249C}"/>
              </a:ext>
            </a:extLst>
          </p:cNvPr>
          <p:cNvSpPr txBox="1"/>
          <p:nvPr/>
        </p:nvSpPr>
        <p:spPr>
          <a:xfrm>
            <a:off x="832339" y="1396721"/>
            <a:ext cx="10515600" cy="369332"/>
          </a:xfrm>
          <a:prstGeom prst="rect">
            <a:avLst/>
          </a:prstGeom>
          <a:noFill/>
        </p:spPr>
        <p:txBody>
          <a:bodyPr wrap="square" rtlCol="0">
            <a:spAutoFit/>
          </a:bodyPr>
          <a:lstStyle/>
          <a:p>
            <a:r>
              <a:rPr lang="fr-FR" dirty="0"/>
              <a:t>Régression linéaire</a:t>
            </a:r>
          </a:p>
        </p:txBody>
      </p:sp>
      <p:sp>
        <p:nvSpPr>
          <p:cNvPr id="4" name="ZoneTexte 3">
            <a:extLst>
              <a:ext uri="{FF2B5EF4-FFF2-40B4-BE49-F238E27FC236}">
                <a16:creationId xmlns:a16="http://schemas.microsoft.com/office/drawing/2014/main" id="{C25F3FF6-4EFA-4F5C-90C7-1B2ABF4A4547}"/>
              </a:ext>
            </a:extLst>
          </p:cNvPr>
          <p:cNvSpPr txBox="1"/>
          <p:nvPr/>
        </p:nvSpPr>
        <p:spPr>
          <a:xfrm>
            <a:off x="934497" y="1889090"/>
            <a:ext cx="5161503" cy="4524315"/>
          </a:xfrm>
          <a:prstGeom prst="rect">
            <a:avLst/>
          </a:prstGeom>
          <a:noFill/>
        </p:spPr>
        <p:txBody>
          <a:bodyPr wrap="square" rtlCol="0">
            <a:spAutoFit/>
          </a:bodyPr>
          <a:lstStyle/>
          <a:p>
            <a:r>
              <a:rPr lang="fr-FR" dirty="0"/>
              <a:t>Deux régressions linéaires ont été effectuées vers ‘’nutrition-score-fr_100g’’.</a:t>
            </a:r>
          </a:p>
          <a:p>
            <a:endParaRPr lang="fr-FR" dirty="0"/>
          </a:p>
          <a:p>
            <a:r>
              <a:rPr lang="fr-FR" dirty="0"/>
              <a:t>La première (résultat 0/ sur l’image) intègre toutes les variables.</a:t>
            </a:r>
          </a:p>
          <a:p>
            <a:endParaRPr lang="fr-FR" dirty="0"/>
          </a:p>
          <a:p>
            <a:r>
              <a:rPr lang="fr-FR" dirty="0"/>
              <a:t>La deuxième (résultat 1/ sur l’image) intègre les variables les plus corrélées à notre cible d’après les résultats précédents, c’est-à-dire ‘’energy_100g, saturated_100g et proteins_100g’’.</a:t>
            </a:r>
          </a:p>
          <a:p>
            <a:endParaRPr lang="fr-FR" dirty="0"/>
          </a:p>
          <a:p>
            <a:r>
              <a:rPr lang="fr-FR" dirty="0"/>
              <a:t>Dans les deux cas, les R² ne sont pas convaincants avec des valeurs égales à 0,48 et 0,45.</a:t>
            </a:r>
          </a:p>
          <a:p>
            <a:endParaRPr lang="fr-FR" dirty="0"/>
          </a:p>
          <a:p>
            <a:r>
              <a:rPr lang="fr-FR" dirty="0"/>
              <a:t>Néanmoins, l’utilisation de toutes les variables donne un R² légèrement plus performant.</a:t>
            </a:r>
          </a:p>
        </p:txBody>
      </p:sp>
      <p:pic>
        <p:nvPicPr>
          <p:cNvPr id="8" name="Image 7">
            <a:extLst>
              <a:ext uri="{FF2B5EF4-FFF2-40B4-BE49-F238E27FC236}">
                <a16:creationId xmlns:a16="http://schemas.microsoft.com/office/drawing/2014/main" id="{9515E2DE-797D-4A52-BB3C-726F593B2F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9225" y="3246895"/>
            <a:ext cx="4408714" cy="904352"/>
          </a:xfrm>
          <a:prstGeom prst="rect">
            <a:avLst/>
          </a:prstGeom>
        </p:spPr>
      </p:pic>
    </p:spTree>
    <p:extLst>
      <p:ext uri="{BB962C8B-B14F-4D97-AF65-F5344CB8AC3E}">
        <p14:creationId xmlns:p14="http://schemas.microsoft.com/office/powerpoint/2010/main" val="3567363762"/>
      </p:ext>
    </p:extLst>
  </p:cSld>
  <p:clrMapOvr>
    <a:masterClrMapping/>
  </p:clrMapOvr>
  <p:transition spd="slow">
    <p:pull/>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0B774C-954F-4647-9244-CC31528DF7BC}"/>
              </a:ext>
            </a:extLst>
          </p:cNvPr>
          <p:cNvSpPr>
            <a:spLocks noGrp="1"/>
          </p:cNvSpPr>
          <p:nvPr>
            <p:ph type="ctrTitle"/>
          </p:nvPr>
        </p:nvSpPr>
        <p:spPr/>
        <p:txBody>
          <a:bodyPr/>
          <a:lstStyle/>
          <a:p>
            <a:r>
              <a:rPr lang="fr-FR" dirty="0"/>
              <a:t>Conclusion</a:t>
            </a:r>
          </a:p>
        </p:txBody>
      </p:sp>
      <p:sp>
        <p:nvSpPr>
          <p:cNvPr id="3" name="Sous-titre 2">
            <a:extLst>
              <a:ext uri="{FF2B5EF4-FFF2-40B4-BE49-F238E27FC236}">
                <a16:creationId xmlns:a16="http://schemas.microsoft.com/office/drawing/2014/main" id="{7806C1AD-4180-4548-9EDB-58278D93EF44}"/>
              </a:ext>
            </a:extLst>
          </p:cNvPr>
          <p:cNvSpPr>
            <a:spLocks noGrp="1"/>
          </p:cNvSpPr>
          <p:nvPr>
            <p:ph type="subTitle" idx="1"/>
          </p:nvPr>
        </p:nvSpPr>
        <p:spPr/>
        <p:txBody>
          <a:bodyPr/>
          <a:lstStyle/>
          <a:p>
            <a:endParaRPr lang="fr-FR"/>
          </a:p>
        </p:txBody>
      </p:sp>
      <p:sp>
        <p:nvSpPr>
          <p:cNvPr id="4" name="Espace réservé du pied de page 3">
            <a:extLst>
              <a:ext uri="{FF2B5EF4-FFF2-40B4-BE49-F238E27FC236}">
                <a16:creationId xmlns:a16="http://schemas.microsoft.com/office/drawing/2014/main" id="{E309313F-3466-46A8-93FF-C2EF32A633CC}"/>
              </a:ext>
            </a:extLst>
          </p:cNvPr>
          <p:cNvSpPr>
            <a:spLocks noGrp="1"/>
          </p:cNvSpPr>
          <p:nvPr>
            <p:ph type="ftr" sz="quarter" idx="11"/>
          </p:nvPr>
        </p:nvSpPr>
        <p:spPr/>
        <p:txBody>
          <a:bodyPr/>
          <a:lstStyle/>
          <a:p>
            <a:r>
              <a:rPr lang="fr-FR"/>
              <a:t>Alexandre BENARD - 2021</a:t>
            </a:r>
          </a:p>
        </p:txBody>
      </p:sp>
      <p:sp>
        <p:nvSpPr>
          <p:cNvPr id="5" name="Espace réservé du numéro de diapositive 4">
            <a:extLst>
              <a:ext uri="{FF2B5EF4-FFF2-40B4-BE49-F238E27FC236}">
                <a16:creationId xmlns:a16="http://schemas.microsoft.com/office/drawing/2014/main" id="{65004290-944C-48E5-98E8-B8C9BAF5EDF9}"/>
              </a:ext>
            </a:extLst>
          </p:cNvPr>
          <p:cNvSpPr>
            <a:spLocks noGrp="1"/>
          </p:cNvSpPr>
          <p:nvPr>
            <p:ph type="sldNum" sz="quarter" idx="12"/>
          </p:nvPr>
        </p:nvSpPr>
        <p:spPr/>
        <p:txBody>
          <a:bodyPr/>
          <a:lstStyle/>
          <a:p>
            <a:fld id="{6E4E540E-6822-4408-9770-3A9607E80C4C}" type="slidenum">
              <a:rPr lang="fr-FR" smtClean="0"/>
              <a:t>26</a:t>
            </a:fld>
            <a:endParaRPr lang="fr-FR"/>
          </a:p>
        </p:txBody>
      </p:sp>
    </p:spTree>
    <p:extLst>
      <p:ext uri="{BB962C8B-B14F-4D97-AF65-F5344CB8AC3E}">
        <p14:creationId xmlns:p14="http://schemas.microsoft.com/office/powerpoint/2010/main" val="3577988438"/>
      </p:ext>
    </p:extLst>
  </p:cSld>
  <p:clrMapOvr>
    <a:masterClrMapping/>
  </p:clrMapOvr>
  <p:transition spd="slow">
    <p:pull/>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26BD68-4674-46F5-80AA-A13AFA28C8FF}"/>
              </a:ext>
            </a:extLst>
          </p:cNvPr>
          <p:cNvSpPr>
            <a:spLocks noGrp="1"/>
          </p:cNvSpPr>
          <p:nvPr>
            <p:ph type="title"/>
          </p:nvPr>
        </p:nvSpPr>
        <p:spPr/>
        <p:txBody>
          <a:bodyPr>
            <a:normAutofit/>
          </a:bodyPr>
          <a:lstStyle/>
          <a:p>
            <a:r>
              <a:rPr lang="fr-FR" dirty="0"/>
              <a:t>3 observations (graph et/ou stats) évaluant la pertinence et la faisabilité de l’application</a:t>
            </a:r>
          </a:p>
        </p:txBody>
      </p:sp>
      <p:sp>
        <p:nvSpPr>
          <p:cNvPr id="6" name="Espace réservé du pied de page 5">
            <a:extLst>
              <a:ext uri="{FF2B5EF4-FFF2-40B4-BE49-F238E27FC236}">
                <a16:creationId xmlns:a16="http://schemas.microsoft.com/office/drawing/2014/main" id="{AFD34049-203F-465E-9F4B-8B3111764EAD}"/>
              </a:ext>
            </a:extLst>
          </p:cNvPr>
          <p:cNvSpPr>
            <a:spLocks noGrp="1"/>
          </p:cNvSpPr>
          <p:nvPr>
            <p:ph type="ftr" sz="quarter" idx="11"/>
          </p:nvPr>
        </p:nvSpPr>
        <p:spPr/>
        <p:txBody>
          <a:bodyPr/>
          <a:lstStyle/>
          <a:p>
            <a:r>
              <a:rPr lang="fr-FR"/>
              <a:t>Alexandre BENARD - 2021</a:t>
            </a:r>
          </a:p>
        </p:txBody>
      </p:sp>
      <p:sp>
        <p:nvSpPr>
          <p:cNvPr id="7" name="Espace réservé du numéro de diapositive 6">
            <a:extLst>
              <a:ext uri="{FF2B5EF4-FFF2-40B4-BE49-F238E27FC236}">
                <a16:creationId xmlns:a16="http://schemas.microsoft.com/office/drawing/2014/main" id="{B8EFD6B8-11B3-4FDC-9931-15A38CD34301}"/>
              </a:ext>
            </a:extLst>
          </p:cNvPr>
          <p:cNvSpPr>
            <a:spLocks noGrp="1"/>
          </p:cNvSpPr>
          <p:nvPr>
            <p:ph type="sldNum" sz="quarter" idx="12"/>
          </p:nvPr>
        </p:nvSpPr>
        <p:spPr/>
        <p:txBody>
          <a:bodyPr/>
          <a:lstStyle/>
          <a:p>
            <a:fld id="{6E4E540E-6822-4408-9770-3A9607E80C4C}" type="slidenum">
              <a:rPr lang="fr-FR" smtClean="0"/>
              <a:t>27</a:t>
            </a:fld>
            <a:endParaRPr lang="fr-FR"/>
          </a:p>
        </p:txBody>
      </p:sp>
      <p:sp>
        <p:nvSpPr>
          <p:cNvPr id="3" name="ZoneTexte 2">
            <a:extLst>
              <a:ext uri="{FF2B5EF4-FFF2-40B4-BE49-F238E27FC236}">
                <a16:creationId xmlns:a16="http://schemas.microsoft.com/office/drawing/2014/main" id="{73249FA2-FFA5-4E7B-807B-327C57A325EA}"/>
              </a:ext>
            </a:extLst>
          </p:cNvPr>
          <p:cNvSpPr txBox="1"/>
          <p:nvPr/>
        </p:nvSpPr>
        <p:spPr>
          <a:xfrm>
            <a:off x="838200" y="1862232"/>
            <a:ext cx="10515600" cy="4247317"/>
          </a:xfrm>
          <a:prstGeom prst="rect">
            <a:avLst/>
          </a:prstGeom>
          <a:noFill/>
        </p:spPr>
        <p:txBody>
          <a:bodyPr wrap="square" rtlCol="0">
            <a:spAutoFit/>
          </a:bodyPr>
          <a:lstStyle/>
          <a:p>
            <a:r>
              <a:rPr lang="fr-FR" dirty="0"/>
              <a:t>La faisabilité et la pertinence de l’application tiennent essentiellement à la capacité du processus à gérer les </a:t>
            </a:r>
            <a:r>
              <a:rPr lang="fr-FR" dirty="0" err="1"/>
              <a:t>outliers</a:t>
            </a:r>
            <a:r>
              <a:rPr lang="fr-FR" dirty="0"/>
              <a:t> et les valeurs manquantes.</a:t>
            </a:r>
          </a:p>
          <a:p>
            <a:r>
              <a:rPr lang="fr-FR" dirty="0"/>
              <a:t>De plus, elle répond parfaitement à une demande tant en se basant sur les données adéquats.</a:t>
            </a:r>
          </a:p>
          <a:p>
            <a:endParaRPr lang="fr-FR" dirty="0"/>
          </a:p>
          <a:p>
            <a:r>
              <a:rPr lang="fr-FR" dirty="0"/>
              <a:t>Sur les 12 variables nécessaires à l’application, seulement 2 sont obligatoires à chaque individu pour son utilisation: </a:t>
            </a:r>
          </a:p>
          <a:p>
            <a:pPr marL="285750" indent="-285750">
              <a:buFont typeface="Arial" panose="020B0604020202020204" pitchFamily="34" charset="0"/>
              <a:buChar char="•"/>
            </a:pPr>
            <a:r>
              <a:rPr lang="fr-FR" dirty="0"/>
              <a:t>‘’</a:t>
            </a:r>
            <a:r>
              <a:rPr lang="fr-FR" dirty="0" err="1"/>
              <a:t>product_name</a:t>
            </a:r>
            <a:r>
              <a:rPr lang="fr-FR" dirty="0"/>
              <a:t>’’ car il s’agit du nom du produit auquel se réfère l’utilisateur. Cette variable est unique et ne peut pas être devinée. Elle ne sert pas pour les imputations.</a:t>
            </a:r>
          </a:p>
          <a:p>
            <a:pPr marL="285750" indent="-285750">
              <a:buFont typeface="Arial" panose="020B0604020202020204" pitchFamily="34" charset="0"/>
              <a:buChar char="•"/>
            </a:pPr>
            <a:r>
              <a:rPr lang="fr-FR" dirty="0"/>
              <a:t>‘’</a:t>
            </a:r>
            <a:r>
              <a:rPr lang="fr-FR" dirty="0" err="1"/>
              <a:t>manufacturing_places</a:t>
            </a:r>
            <a:r>
              <a:rPr lang="fr-FR" dirty="0"/>
              <a:t>’’ car il s’agit du lieu de fabrication du produit et donc permet de savoir s’il est local ou pas. Elle ne doit pas être affectée par un algorithme pour ne pas induire l’utilisateur en erreur. De plus, elle sert de référence pour l’imputation d’autres variables qui sont secondaires à la bonne marche de l’application.</a:t>
            </a:r>
          </a:p>
          <a:p>
            <a:r>
              <a:rPr lang="fr-FR" dirty="0"/>
              <a:t>Pour ce qui des autres variables, il est évident que moins il y a de valeurs manquantes, mieux c’est. Cela permet d’augmenter la fiabilité de l’application. Néanmoins, les différents algorithmes sont parfaitement capables de les compléter de manière relativement fiable.</a:t>
            </a:r>
          </a:p>
        </p:txBody>
      </p:sp>
    </p:spTree>
    <p:extLst>
      <p:ext uri="{BB962C8B-B14F-4D97-AF65-F5344CB8AC3E}">
        <p14:creationId xmlns:p14="http://schemas.microsoft.com/office/powerpoint/2010/main" val="246447295"/>
      </p:ext>
    </p:extLst>
  </p:cSld>
  <p:clrMapOvr>
    <a:masterClrMapping/>
  </p:clrMapOvr>
  <p:transition spd="slow">
    <p:pull/>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7AE3AF4F-3BDF-4B51-90C3-F63879DFBE9D}"/>
              </a:ext>
            </a:extLst>
          </p:cNvPr>
          <p:cNvSpPr txBox="1"/>
          <p:nvPr/>
        </p:nvSpPr>
        <p:spPr>
          <a:xfrm>
            <a:off x="833175" y="331596"/>
            <a:ext cx="10520625" cy="1754326"/>
          </a:xfrm>
          <a:prstGeom prst="rect">
            <a:avLst/>
          </a:prstGeom>
          <a:noFill/>
        </p:spPr>
        <p:txBody>
          <a:bodyPr wrap="square" rtlCol="0">
            <a:spAutoFit/>
          </a:bodyPr>
          <a:lstStyle/>
          <a:p>
            <a:r>
              <a:rPr lang="fr-FR" dirty="0"/>
              <a:t>L’application repose sur la combinaison de deux idées nécessitant chacune ces propres variables.</a:t>
            </a:r>
          </a:p>
          <a:p>
            <a:r>
              <a:rPr lang="fr-FR" dirty="0"/>
              <a:t>Le </a:t>
            </a:r>
            <a:r>
              <a:rPr lang="fr-FR" dirty="0" err="1"/>
              <a:t>dataset</a:t>
            </a:r>
            <a:r>
              <a:rPr lang="fr-FR" dirty="0"/>
              <a:t> peut donc être séparé en deux partie:</a:t>
            </a:r>
          </a:p>
          <a:p>
            <a:pPr marL="742950" lvl="1" indent="-285750">
              <a:buFont typeface="Arial" panose="020B0604020202020204" pitchFamily="34" charset="0"/>
              <a:buChar char="•"/>
            </a:pPr>
            <a:r>
              <a:rPr lang="fr-FR" dirty="0"/>
              <a:t>Une liée au lieu de fabrication du produit pour privilégié les produits locaux</a:t>
            </a:r>
          </a:p>
          <a:p>
            <a:pPr marL="742950" lvl="1" indent="-285750">
              <a:buFont typeface="Arial" panose="020B0604020202020204" pitchFamily="34" charset="0"/>
              <a:buChar char="•"/>
            </a:pPr>
            <a:r>
              <a:rPr lang="fr-FR" dirty="0"/>
              <a:t>Une liée aux valeurs nutritionnelles et au </a:t>
            </a:r>
            <a:r>
              <a:rPr lang="fr-FR" dirty="0" err="1"/>
              <a:t>nutriscore</a:t>
            </a:r>
            <a:r>
              <a:rPr lang="fr-FR" dirty="0"/>
              <a:t> pour assurer une bonne alimentation</a:t>
            </a:r>
          </a:p>
          <a:p>
            <a:r>
              <a:rPr lang="fr-FR" dirty="0"/>
              <a:t>Pour chaque partie, seules les variables corrélées entre elles ont été gardées pour la suite du processus après lecture des cercles de corrélation entre autres.</a:t>
            </a:r>
          </a:p>
        </p:txBody>
      </p:sp>
      <p:pic>
        <p:nvPicPr>
          <p:cNvPr id="5" name="Image 4">
            <a:extLst>
              <a:ext uri="{FF2B5EF4-FFF2-40B4-BE49-F238E27FC236}">
                <a16:creationId xmlns:a16="http://schemas.microsoft.com/office/drawing/2014/main" id="{F674BB05-1330-4917-965B-81104FE1D6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175" y="2144299"/>
            <a:ext cx="4753709" cy="4298176"/>
          </a:xfrm>
          <a:prstGeom prst="rect">
            <a:avLst/>
          </a:prstGeom>
        </p:spPr>
      </p:pic>
      <p:pic>
        <p:nvPicPr>
          <p:cNvPr id="7" name="Image 6">
            <a:extLst>
              <a:ext uri="{FF2B5EF4-FFF2-40B4-BE49-F238E27FC236}">
                <a16:creationId xmlns:a16="http://schemas.microsoft.com/office/drawing/2014/main" id="{B7DF9406-EE67-42EE-86BD-4520804BE0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6572" y="2144300"/>
            <a:ext cx="4977228" cy="4298176"/>
          </a:xfrm>
          <a:prstGeom prst="rect">
            <a:avLst/>
          </a:prstGeom>
        </p:spPr>
      </p:pic>
      <p:sp>
        <p:nvSpPr>
          <p:cNvPr id="6" name="Espace réservé du pied de page 5">
            <a:extLst>
              <a:ext uri="{FF2B5EF4-FFF2-40B4-BE49-F238E27FC236}">
                <a16:creationId xmlns:a16="http://schemas.microsoft.com/office/drawing/2014/main" id="{93C7C59E-B953-43BE-93C3-CCD8D5B54BEE}"/>
              </a:ext>
            </a:extLst>
          </p:cNvPr>
          <p:cNvSpPr>
            <a:spLocks noGrp="1"/>
          </p:cNvSpPr>
          <p:nvPr>
            <p:ph type="ftr" sz="quarter" idx="11"/>
          </p:nvPr>
        </p:nvSpPr>
        <p:spPr/>
        <p:txBody>
          <a:bodyPr/>
          <a:lstStyle/>
          <a:p>
            <a:r>
              <a:rPr lang="fr-FR"/>
              <a:t>Alexandre BENARD - 2021</a:t>
            </a:r>
          </a:p>
        </p:txBody>
      </p:sp>
      <p:sp>
        <p:nvSpPr>
          <p:cNvPr id="8" name="Espace réservé du numéro de diapositive 7">
            <a:extLst>
              <a:ext uri="{FF2B5EF4-FFF2-40B4-BE49-F238E27FC236}">
                <a16:creationId xmlns:a16="http://schemas.microsoft.com/office/drawing/2014/main" id="{BB8A72DB-90C9-484F-893D-A7C8353DF4A2}"/>
              </a:ext>
            </a:extLst>
          </p:cNvPr>
          <p:cNvSpPr>
            <a:spLocks noGrp="1"/>
          </p:cNvSpPr>
          <p:nvPr>
            <p:ph type="sldNum" sz="quarter" idx="12"/>
          </p:nvPr>
        </p:nvSpPr>
        <p:spPr/>
        <p:txBody>
          <a:bodyPr/>
          <a:lstStyle/>
          <a:p>
            <a:fld id="{6E4E540E-6822-4408-9770-3A9607E80C4C}" type="slidenum">
              <a:rPr lang="fr-FR" smtClean="0"/>
              <a:t>28</a:t>
            </a:fld>
            <a:endParaRPr lang="fr-FR"/>
          </a:p>
        </p:txBody>
      </p:sp>
    </p:spTree>
    <p:extLst>
      <p:ext uri="{BB962C8B-B14F-4D97-AF65-F5344CB8AC3E}">
        <p14:creationId xmlns:p14="http://schemas.microsoft.com/office/powerpoint/2010/main" val="1281527562"/>
      </p:ext>
    </p:extLst>
  </p:cSld>
  <p:clrMapOvr>
    <a:masterClrMapping/>
  </p:clrMapOvr>
  <p:transition spd="slow">
    <p:pull/>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2A2B18B3-E651-4FEF-8DD9-B807DD1E13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980" y="1209841"/>
            <a:ext cx="5441020" cy="4438317"/>
          </a:xfrm>
          <a:prstGeom prst="rect">
            <a:avLst/>
          </a:prstGeom>
        </p:spPr>
      </p:pic>
      <p:sp>
        <p:nvSpPr>
          <p:cNvPr id="5" name="ZoneTexte 4">
            <a:extLst>
              <a:ext uri="{FF2B5EF4-FFF2-40B4-BE49-F238E27FC236}">
                <a16:creationId xmlns:a16="http://schemas.microsoft.com/office/drawing/2014/main" id="{4B25C9EB-68AA-49C7-8319-3CE940C6DED0}"/>
              </a:ext>
            </a:extLst>
          </p:cNvPr>
          <p:cNvSpPr txBox="1"/>
          <p:nvPr/>
        </p:nvSpPr>
        <p:spPr>
          <a:xfrm>
            <a:off x="6096000" y="889842"/>
            <a:ext cx="5441020" cy="5078313"/>
          </a:xfrm>
          <a:prstGeom prst="rect">
            <a:avLst/>
          </a:prstGeom>
          <a:noFill/>
        </p:spPr>
        <p:txBody>
          <a:bodyPr wrap="square" rtlCol="0">
            <a:spAutoFit/>
          </a:bodyPr>
          <a:lstStyle/>
          <a:p>
            <a:r>
              <a:rPr lang="fr-FR" dirty="0"/>
              <a:t>Le </a:t>
            </a:r>
            <a:r>
              <a:rPr lang="fr-FR" dirty="0" err="1"/>
              <a:t>dataset</a:t>
            </a:r>
            <a:r>
              <a:rPr lang="fr-FR" dirty="0"/>
              <a:t> final sur lequel repose toute l’application, entre autres l’imputation des valeurs nulles, est relativement complet.</a:t>
            </a:r>
          </a:p>
          <a:p>
            <a:r>
              <a:rPr lang="fr-FR" dirty="0"/>
              <a:t>Sur les 12 variables:</a:t>
            </a:r>
          </a:p>
          <a:p>
            <a:pPr marL="285750" indent="-285750">
              <a:buFont typeface="Arial" panose="020B0604020202020204" pitchFamily="34" charset="0"/>
              <a:buChar char="•"/>
            </a:pPr>
            <a:r>
              <a:rPr lang="fr-FR" dirty="0"/>
              <a:t>4 (‘’countries, </a:t>
            </a:r>
            <a:r>
              <a:rPr lang="fr-FR" dirty="0" err="1"/>
              <a:t>manufacturing_places</a:t>
            </a:r>
            <a:r>
              <a:rPr lang="fr-FR" dirty="0"/>
              <a:t>, brands et </a:t>
            </a:r>
            <a:r>
              <a:rPr lang="fr-FR" dirty="0" err="1"/>
              <a:t>product_name</a:t>
            </a:r>
            <a:r>
              <a:rPr lang="fr-FR" dirty="0"/>
              <a:t>’’) sont soit complètes soit avec une proportion de valeurs nulles négligeable</a:t>
            </a:r>
          </a:p>
          <a:p>
            <a:pPr marL="285750" indent="-285750">
              <a:buFont typeface="Arial" panose="020B0604020202020204" pitchFamily="34" charset="0"/>
              <a:buChar char="•"/>
            </a:pPr>
            <a:r>
              <a:rPr lang="fr-FR" dirty="0"/>
              <a:t>6 (‘’nutrition-score-fr_100g, sodium_100g, proteins_100g, saturated-fat_100g, energy_100g, </a:t>
            </a:r>
            <a:r>
              <a:rPr lang="fr-FR" dirty="0" err="1"/>
              <a:t>nutriscore_grade</a:t>
            </a:r>
            <a:r>
              <a:rPr lang="fr-FR" dirty="0"/>
              <a:t>’’) ont un taux de valeurs nulles compris entre 20% et 25%</a:t>
            </a:r>
          </a:p>
          <a:p>
            <a:pPr marL="285750" indent="-285750">
              <a:buFont typeface="Arial" panose="020B0604020202020204" pitchFamily="34" charset="0"/>
              <a:buChar char="•"/>
            </a:pPr>
            <a:r>
              <a:rPr lang="fr-FR" dirty="0"/>
              <a:t>2 (‘’fiber_100g et ‘’</a:t>
            </a:r>
            <a:r>
              <a:rPr lang="fr-FR" dirty="0" err="1"/>
              <a:t>origins</a:t>
            </a:r>
            <a:r>
              <a:rPr lang="fr-FR" dirty="0"/>
              <a:t>’’) ont un taux de valeurs nulles compris entre 50% et 60%. Ce qui est inférieur à la limite de 80% de valeurs nulles fixée pour la retenue ou non d’une variable.</a:t>
            </a:r>
          </a:p>
          <a:p>
            <a:r>
              <a:rPr lang="fr-FR" dirty="0"/>
              <a:t>Ce </a:t>
            </a:r>
            <a:r>
              <a:rPr lang="fr-FR" dirty="0" err="1"/>
              <a:t>dataset</a:t>
            </a:r>
            <a:r>
              <a:rPr lang="fr-FR" dirty="0"/>
              <a:t> est donc suffisamment complet pour entrainer des algorithmes de complétion pertinents qui pourront servir en cas d’ajout de produits.</a:t>
            </a:r>
          </a:p>
        </p:txBody>
      </p:sp>
      <p:sp>
        <p:nvSpPr>
          <p:cNvPr id="6" name="Espace réservé du pied de page 5">
            <a:extLst>
              <a:ext uri="{FF2B5EF4-FFF2-40B4-BE49-F238E27FC236}">
                <a16:creationId xmlns:a16="http://schemas.microsoft.com/office/drawing/2014/main" id="{334A9D78-02A3-45DB-880F-A71DA10998B3}"/>
              </a:ext>
            </a:extLst>
          </p:cNvPr>
          <p:cNvSpPr>
            <a:spLocks noGrp="1"/>
          </p:cNvSpPr>
          <p:nvPr>
            <p:ph type="ftr" sz="quarter" idx="11"/>
          </p:nvPr>
        </p:nvSpPr>
        <p:spPr/>
        <p:txBody>
          <a:bodyPr/>
          <a:lstStyle/>
          <a:p>
            <a:r>
              <a:rPr lang="fr-FR"/>
              <a:t>Alexandre BENARD - 2021</a:t>
            </a:r>
          </a:p>
        </p:txBody>
      </p:sp>
      <p:sp>
        <p:nvSpPr>
          <p:cNvPr id="7" name="Espace réservé du numéro de diapositive 6">
            <a:extLst>
              <a:ext uri="{FF2B5EF4-FFF2-40B4-BE49-F238E27FC236}">
                <a16:creationId xmlns:a16="http://schemas.microsoft.com/office/drawing/2014/main" id="{004FC120-6C7F-462F-90A6-E422E289F256}"/>
              </a:ext>
            </a:extLst>
          </p:cNvPr>
          <p:cNvSpPr>
            <a:spLocks noGrp="1"/>
          </p:cNvSpPr>
          <p:nvPr>
            <p:ph type="sldNum" sz="quarter" idx="12"/>
          </p:nvPr>
        </p:nvSpPr>
        <p:spPr/>
        <p:txBody>
          <a:bodyPr/>
          <a:lstStyle/>
          <a:p>
            <a:fld id="{6E4E540E-6822-4408-9770-3A9607E80C4C}" type="slidenum">
              <a:rPr lang="fr-FR" smtClean="0"/>
              <a:t>29</a:t>
            </a:fld>
            <a:endParaRPr lang="fr-FR"/>
          </a:p>
        </p:txBody>
      </p:sp>
    </p:spTree>
    <p:extLst>
      <p:ext uri="{BB962C8B-B14F-4D97-AF65-F5344CB8AC3E}">
        <p14:creationId xmlns:p14="http://schemas.microsoft.com/office/powerpoint/2010/main" val="2895194461"/>
      </p:ext>
    </p:extLst>
  </p:cSld>
  <p:clrMapOvr>
    <a:masterClrMapping/>
  </p:clrMapOvr>
  <p:transition spd="slow">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713689-4C0C-473F-92AE-9B477BCC0EC5}"/>
              </a:ext>
            </a:extLst>
          </p:cNvPr>
          <p:cNvSpPr>
            <a:spLocks noGrp="1"/>
          </p:cNvSpPr>
          <p:nvPr>
            <p:ph type="ctrTitle"/>
          </p:nvPr>
        </p:nvSpPr>
        <p:spPr/>
        <p:txBody>
          <a:bodyPr/>
          <a:lstStyle/>
          <a:p>
            <a:r>
              <a:rPr lang="fr-FR" dirty="0"/>
              <a:t>Partie Nettoyage de la base de données</a:t>
            </a:r>
          </a:p>
        </p:txBody>
      </p:sp>
      <p:sp>
        <p:nvSpPr>
          <p:cNvPr id="3" name="Espace réservé du pied de page 2">
            <a:extLst>
              <a:ext uri="{FF2B5EF4-FFF2-40B4-BE49-F238E27FC236}">
                <a16:creationId xmlns:a16="http://schemas.microsoft.com/office/drawing/2014/main" id="{A732A1E2-FF91-4D11-AB4C-32378A88BF9D}"/>
              </a:ext>
            </a:extLst>
          </p:cNvPr>
          <p:cNvSpPr>
            <a:spLocks noGrp="1"/>
          </p:cNvSpPr>
          <p:nvPr>
            <p:ph type="ftr" sz="quarter" idx="11"/>
          </p:nvPr>
        </p:nvSpPr>
        <p:spPr/>
        <p:txBody>
          <a:bodyPr/>
          <a:lstStyle/>
          <a:p>
            <a:r>
              <a:rPr lang="fr-FR"/>
              <a:t>Alexandre BENARD - 2021</a:t>
            </a:r>
          </a:p>
        </p:txBody>
      </p:sp>
      <p:sp>
        <p:nvSpPr>
          <p:cNvPr id="4" name="Espace réservé du numéro de diapositive 3">
            <a:extLst>
              <a:ext uri="{FF2B5EF4-FFF2-40B4-BE49-F238E27FC236}">
                <a16:creationId xmlns:a16="http://schemas.microsoft.com/office/drawing/2014/main" id="{F549D274-FC17-4B1B-81C4-881B8C3A68C4}"/>
              </a:ext>
            </a:extLst>
          </p:cNvPr>
          <p:cNvSpPr>
            <a:spLocks noGrp="1"/>
          </p:cNvSpPr>
          <p:nvPr>
            <p:ph type="sldNum" sz="quarter" idx="12"/>
          </p:nvPr>
        </p:nvSpPr>
        <p:spPr/>
        <p:txBody>
          <a:bodyPr/>
          <a:lstStyle/>
          <a:p>
            <a:fld id="{6E4E540E-6822-4408-9770-3A9607E80C4C}" type="slidenum">
              <a:rPr lang="fr-FR" smtClean="0"/>
              <a:t>3</a:t>
            </a:fld>
            <a:endParaRPr lang="fr-FR"/>
          </a:p>
        </p:txBody>
      </p:sp>
    </p:spTree>
    <p:extLst>
      <p:ext uri="{BB962C8B-B14F-4D97-AF65-F5344CB8AC3E}">
        <p14:creationId xmlns:p14="http://schemas.microsoft.com/office/powerpoint/2010/main" val="4205126434"/>
      </p:ext>
    </p:extLst>
  </p:cSld>
  <p:clrMapOvr>
    <a:masterClrMapping/>
  </p:clrMapOvr>
  <p:transition spd="slow">
    <p:pull/>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EAF5ACDC-394A-486D-8B8F-E8FA30F6CC23}"/>
              </a:ext>
            </a:extLst>
          </p:cNvPr>
          <p:cNvSpPr txBox="1"/>
          <p:nvPr/>
        </p:nvSpPr>
        <p:spPr>
          <a:xfrm>
            <a:off x="834013" y="289679"/>
            <a:ext cx="10379947" cy="3139321"/>
          </a:xfrm>
          <a:prstGeom prst="rect">
            <a:avLst/>
          </a:prstGeom>
          <a:noFill/>
        </p:spPr>
        <p:txBody>
          <a:bodyPr wrap="square" rtlCol="0">
            <a:spAutoFit/>
          </a:bodyPr>
          <a:lstStyle/>
          <a:p>
            <a:r>
              <a:rPr lang="fr-FR" dirty="0"/>
              <a:t>Différents algorithmes ont été testés et retenus pour compléter les valeurs manquantes nombreuses dans ces données.</a:t>
            </a:r>
          </a:p>
          <a:p>
            <a:r>
              <a:rPr lang="fr-FR" dirty="0"/>
              <a:t>Par exemple, pour compléter la variable ‘’</a:t>
            </a:r>
            <a:r>
              <a:rPr lang="fr-FR" dirty="0" err="1"/>
              <a:t>origins</a:t>
            </a:r>
            <a:r>
              <a:rPr lang="fr-FR" dirty="0"/>
              <a:t>’’, </a:t>
            </a:r>
            <a:r>
              <a:rPr lang="fr-FR" dirty="0" err="1"/>
              <a:t>KNeighborsRegressor</a:t>
            </a:r>
            <a:r>
              <a:rPr lang="fr-FR" dirty="0"/>
              <a:t>, </a:t>
            </a:r>
            <a:r>
              <a:rPr lang="fr-FR" dirty="0" err="1"/>
              <a:t>KNNImputer</a:t>
            </a:r>
            <a:r>
              <a:rPr lang="fr-FR" dirty="0"/>
              <a:t> et </a:t>
            </a:r>
            <a:r>
              <a:rPr lang="fr-FR" dirty="0" err="1"/>
              <a:t>IterativeImputer</a:t>
            </a:r>
            <a:r>
              <a:rPr lang="fr-FR" dirty="0"/>
              <a:t> ont été testés. </a:t>
            </a:r>
            <a:r>
              <a:rPr lang="fr-FR" dirty="0" err="1"/>
              <a:t>KNNimputer</a:t>
            </a:r>
            <a:r>
              <a:rPr lang="fr-FR" dirty="0"/>
              <a:t> a été retenu ayant les résultats les plus probants.</a:t>
            </a:r>
          </a:p>
          <a:p>
            <a:r>
              <a:rPr lang="fr-FR" dirty="0"/>
              <a:t>Même procédé pour la variable ‘’nutrition-score-fr_100g’’, </a:t>
            </a:r>
            <a:r>
              <a:rPr lang="fr-FR" dirty="0" err="1"/>
              <a:t>LinearRegression</a:t>
            </a:r>
            <a:r>
              <a:rPr lang="fr-FR" dirty="0"/>
              <a:t> et </a:t>
            </a:r>
            <a:r>
              <a:rPr lang="fr-FR" dirty="0" err="1"/>
              <a:t>KNeighborsRegressor</a:t>
            </a:r>
            <a:r>
              <a:rPr lang="fr-FR" dirty="0"/>
              <a:t> ont été testés et </a:t>
            </a:r>
            <a:r>
              <a:rPr lang="fr-FR" dirty="0" err="1"/>
              <a:t>KNeighborsRegressor</a:t>
            </a:r>
            <a:r>
              <a:rPr lang="fr-FR" dirty="0"/>
              <a:t> a été retenu pour l’imputation.</a:t>
            </a:r>
          </a:p>
          <a:p>
            <a:r>
              <a:rPr lang="fr-FR" dirty="0"/>
              <a:t>Quant aux variables correspondantes aux valeurs nutritionnelles, il s’agit d’un algorithme de mon cru choisissant une classe selon sa probabilité d’apparition puis créant un nombre aléatoire dans l’intervalle de cette classe.</a:t>
            </a:r>
          </a:p>
          <a:p>
            <a:r>
              <a:rPr lang="fr-FR" dirty="0"/>
              <a:t>Les images montrent, à gauche le graphique créé à partir des données réelles et, à droite celui créé avec des valeurs aléatoires.</a:t>
            </a:r>
          </a:p>
        </p:txBody>
      </p:sp>
      <p:pic>
        <p:nvPicPr>
          <p:cNvPr id="5" name="Image 4">
            <a:extLst>
              <a:ext uri="{FF2B5EF4-FFF2-40B4-BE49-F238E27FC236}">
                <a16:creationId xmlns:a16="http://schemas.microsoft.com/office/drawing/2014/main" id="{72334748-F9D8-44F2-915E-CFB6EA3FD9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012" y="3429000"/>
            <a:ext cx="4114799" cy="3271904"/>
          </a:xfrm>
          <a:prstGeom prst="rect">
            <a:avLst/>
          </a:prstGeom>
        </p:spPr>
      </p:pic>
      <p:pic>
        <p:nvPicPr>
          <p:cNvPr id="7" name="Image 6">
            <a:extLst>
              <a:ext uri="{FF2B5EF4-FFF2-40B4-BE49-F238E27FC236}">
                <a16:creationId xmlns:a16="http://schemas.microsoft.com/office/drawing/2014/main" id="{A5ED0515-A847-44A4-8D12-211B153D96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7766" y="3217029"/>
            <a:ext cx="4771270" cy="3139321"/>
          </a:xfrm>
          <a:prstGeom prst="rect">
            <a:avLst/>
          </a:prstGeom>
        </p:spPr>
      </p:pic>
      <p:sp>
        <p:nvSpPr>
          <p:cNvPr id="6" name="Espace réservé du pied de page 5">
            <a:extLst>
              <a:ext uri="{FF2B5EF4-FFF2-40B4-BE49-F238E27FC236}">
                <a16:creationId xmlns:a16="http://schemas.microsoft.com/office/drawing/2014/main" id="{1447277B-5FC2-490F-B936-7E3BCFD6A94B}"/>
              </a:ext>
            </a:extLst>
          </p:cNvPr>
          <p:cNvSpPr>
            <a:spLocks noGrp="1"/>
          </p:cNvSpPr>
          <p:nvPr>
            <p:ph type="ftr" sz="quarter" idx="11"/>
          </p:nvPr>
        </p:nvSpPr>
        <p:spPr/>
        <p:txBody>
          <a:bodyPr/>
          <a:lstStyle/>
          <a:p>
            <a:r>
              <a:rPr lang="fr-FR"/>
              <a:t>Alexandre BENARD - 2021</a:t>
            </a:r>
          </a:p>
        </p:txBody>
      </p:sp>
      <p:sp>
        <p:nvSpPr>
          <p:cNvPr id="8" name="Espace réservé du numéro de diapositive 7">
            <a:extLst>
              <a:ext uri="{FF2B5EF4-FFF2-40B4-BE49-F238E27FC236}">
                <a16:creationId xmlns:a16="http://schemas.microsoft.com/office/drawing/2014/main" id="{8968D55A-1A5B-4CF3-BF14-9FCE77585D55}"/>
              </a:ext>
            </a:extLst>
          </p:cNvPr>
          <p:cNvSpPr>
            <a:spLocks noGrp="1"/>
          </p:cNvSpPr>
          <p:nvPr>
            <p:ph type="sldNum" sz="quarter" idx="12"/>
          </p:nvPr>
        </p:nvSpPr>
        <p:spPr/>
        <p:txBody>
          <a:bodyPr/>
          <a:lstStyle/>
          <a:p>
            <a:fld id="{6E4E540E-6822-4408-9770-3A9607E80C4C}" type="slidenum">
              <a:rPr lang="fr-FR" smtClean="0"/>
              <a:t>30</a:t>
            </a:fld>
            <a:endParaRPr lang="fr-FR"/>
          </a:p>
        </p:txBody>
      </p:sp>
    </p:spTree>
    <p:extLst>
      <p:ext uri="{BB962C8B-B14F-4D97-AF65-F5344CB8AC3E}">
        <p14:creationId xmlns:p14="http://schemas.microsoft.com/office/powerpoint/2010/main" val="3938789840"/>
      </p:ext>
    </p:extLst>
  </p:cSld>
  <p:clrMapOvr>
    <a:masterClrMapping/>
  </p:clrMapOvr>
  <p:transition spd="slow">
    <p:pull/>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731A66D-45BC-41DE-85AD-D552D4180A27}"/>
              </a:ext>
            </a:extLst>
          </p:cNvPr>
          <p:cNvSpPr>
            <a:spLocks noGrp="1"/>
          </p:cNvSpPr>
          <p:nvPr>
            <p:ph type="title"/>
          </p:nvPr>
        </p:nvSpPr>
        <p:spPr/>
        <p:txBody>
          <a:bodyPr/>
          <a:lstStyle/>
          <a:p>
            <a:r>
              <a:rPr lang="fr-FR" dirty="0">
                <a:latin typeface="Calibri Light" panose="020F0302020204030204" pitchFamily="34" charset="0"/>
                <a:cs typeface="Calibri Light" panose="020F0302020204030204" pitchFamily="34" charset="0"/>
              </a:rPr>
              <a:t>S</a:t>
            </a:r>
            <a:r>
              <a:rPr lang="fr-FR" i="0" dirty="0">
                <a:effectLst/>
                <a:latin typeface="Calibri Light" panose="020F0302020204030204" pitchFamily="34" charset="0"/>
                <a:cs typeface="Calibri Light" panose="020F0302020204030204" pitchFamily="34" charset="0"/>
              </a:rPr>
              <a:t>ynthèse des différentes conclusions sur la faisabilité du projet</a:t>
            </a:r>
            <a:endParaRPr lang="fr-FR" dirty="0">
              <a:latin typeface="Calibri Light" panose="020F0302020204030204" pitchFamily="34" charset="0"/>
              <a:cs typeface="Calibri Light" panose="020F0302020204030204" pitchFamily="34" charset="0"/>
            </a:endParaRPr>
          </a:p>
        </p:txBody>
      </p:sp>
      <p:sp>
        <p:nvSpPr>
          <p:cNvPr id="6" name="Espace réservé du pied de page 5">
            <a:extLst>
              <a:ext uri="{FF2B5EF4-FFF2-40B4-BE49-F238E27FC236}">
                <a16:creationId xmlns:a16="http://schemas.microsoft.com/office/drawing/2014/main" id="{B7E90B7C-EC24-4DFC-B3D2-A04283228B42}"/>
              </a:ext>
            </a:extLst>
          </p:cNvPr>
          <p:cNvSpPr>
            <a:spLocks noGrp="1"/>
          </p:cNvSpPr>
          <p:nvPr>
            <p:ph type="ftr" sz="quarter" idx="11"/>
          </p:nvPr>
        </p:nvSpPr>
        <p:spPr/>
        <p:txBody>
          <a:bodyPr/>
          <a:lstStyle/>
          <a:p>
            <a:r>
              <a:rPr lang="fr-FR"/>
              <a:t>Alexandre BENARD - 2021</a:t>
            </a:r>
          </a:p>
        </p:txBody>
      </p:sp>
      <p:sp>
        <p:nvSpPr>
          <p:cNvPr id="7" name="Espace réservé du numéro de diapositive 6">
            <a:extLst>
              <a:ext uri="{FF2B5EF4-FFF2-40B4-BE49-F238E27FC236}">
                <a16:creationId xmlns:a16="http://schemas.microsoft.com/office/drawing/2014/main" id="{A8033E66-C37F-48FB-A120-47CD27DB27FA}"/>
              </a:ext>
            </a:extLst>
          </p:cNvPr>
          <p:cNvSpPr>
            <a:spLocks noGrp="1"/>
          </p:cNvSpPr>
          <p:nvPr>
            <p:ph type="sldNum" sz="quarter" idx="12"/>
          </p:nvPr>
        </p:nvSpPr>
        <p:spPr/>
        <p:txBody>
          <a:bodyPr/>
          <a:lstStyle/>
          <a:p>
            <a:fld id="{6E4E540E-6822-4408-9770-3A9607E80C4C}" type="slidenum">
              <a:rPr lang="fr-FR" smtClean="0"/>
              <a:t>31</a:t>
            </a:fld>
            <a:endParaRPr lang="fr-FR"/>
          </a:p>
        </p:txBody>
      </p:sp>
      <p:sp>
        <p:nvSpPr>
          <p:cNvPr id="3" name="ZoneTexte 2">
            <a:extLst>
              <a:ext uri="{FF2B5EF4-FFF2-40B4-BE49-F238E27FC236}">
                <a16:creationId xmlns:a16="http://schemas.microsoft.com/office/drawing/2014/main" id="{B022F5E5-A24A-47AB-A4FF-F9D52C77ED23}"/>
              </a:ext>
            </a:extLst>
          </p:cNvPr>
          <p:cNvSpPr txBox="1"/>
          <p:nvPr/>
        </p:nvSpPr>
        <p:spPr>
          <a:xfrm>
            <a:off x="838200" y="1818752"/>
            <a:ext cx="10515600" cy="4247317"/>
          </a:xfrm>
          <a:prstGeom prst="rect">
            <a:avLst/>
          </a:prstGeom>
          <a:noFill/>
        </p:spPr>
        <p:txBody>
          <a:bodyPr wrap="square" rtlCol="0">
            <a:spAutoFit/>
          </a:bodyPr>
          <a:lstStyle/>
          <a:p>
            <a:r>
              <a:rPr lang="fr-FR" dirty="0"/>
              <a:t>La faisabilité du projet repose sur plusieurs atouts:</a:t>
            </a:r>
          </a:p>
          <a:p>
            <a:pPr marL="285750" indent="-285750">
              <a:buFont typeface="Arial" panose="020B0604020202020204" pitchFamily="34" charset="0"/>
              <a:buChar char="•"/>
            </a:pPr>
            <a:r>
              <a:rPr lang="fr-FR" dirty="0"/>
              <a:t>Le processus est automatisé de bout en bout. En cas d’ajout d’individus, ces derniers sont donc automatiquement traités lors leur addition à la base de données d’ </a:t>
            </a:r>
            <a:r>
              <a:rPr lang="fr-FR" dirty="0" err="1"/>
              <a:t>OpenFoodFact</a:t>
            </a:r>
            <a:r>
              <a:rPr lang="fr-FR" dirty="0"/>
              <a:t> jusqu’à l’application finale.</a:t>
            </a:r>
          </a:p>
          <a:p>
            <a:pPr marL="285750" indent="-285750">
              <a:buFont typeface="Arial" panose="020B0604020202020204" pitchFamily="34" charset="0"/>
              <a:buChar char="•"/>
            </a:pPr>
            <a:r>
              <a:rPr lang="fr-FR" dirty="0"/>
              <a:t>Le traitement de données est effectué en fonction des informations fournies par des experts métiers. C’est notamment le cas pour la gestion des </a:t>
            </a:r>
            <a:r>
              <a:rPr lang="fr-FR" dirty="0" err="1"/>
              <a:t>outliers</a:t>
            </a:r>
            <a:r>
              <a:rPr lang="fr-FR" dirty="0"/>
              <a:t> et le choix des valeurs du </a:t>
            </a:r>
            <a:r>
              <a:rPr lang="fr-FR" dirty="0" err="1"/>
              <a:t>nutriscore</a:t>
            </a:r>
            <a:r>
              <a:rPr lang="fr-FR" dirty="0"/>
              <a:t> final.</a:t>
            </a:r>
          </a:p>
          <a:p>
            <a:pPr marL="285750" indent="-285750">
              <a:buFont typeface="Arial" panose="020B0604020202020204" pitchFamily="34" charset="0"/>
              <a:buChar char="•"/>
            </a:pPr>
            <a:r>
              <a:rPr lang="fr-FR" dirty="0"/>
              <a:t>Les algorithmes d’imputation ont été choisis parmi plusieurs possibilités adaptées pour chaque cas d’utilisation. L’algorithme ayant le meilleur score est automatiquement mis en avant à chaque fois afin de rendre le projet le plus robuste possible face aux incertitudes.</a:t>
            </a:r>
          </a:p>
          <a:p>
            <a:pPr marL="285750" indent="-285750">
              <a:buFont typeface="Arial" panose="020B0604020202020204" pitchFamily="34" charset="0"/>
              <a:buChar char="•"/>
            </a:pPr>
            <a:r>
              <a:rPr lang="fr-FR" dirty="0"/>
              <a:t>Sur les 12 variables finales sur lesquelles s’appuie le projet, seulement 2 sont obligatoires. Toutes les autres sont facultatives.</a:t>
            </a:r>
          </a:p>
          <a:p>
            <a:endParaRPr lang="fr-FR" dirty="0"/>
          </a:p>
          <a:p>
            <a:r>
              <a:rPr lang="fr-FR" dirty="0"/>
              <a:t>Cependant, le projet peut être amélioré par une meilleure connaissance des algorithmes de machine </a:t>
            </a:r>
            <a:r>
              <a:rPr lang="fr-FR" dirty="0" err="1"/>
              <a:t>learning</a:t>
            </a:r>
            <a:r>
              <a:rPr lang="fr-FR" dirty="0"/>
              <a:t>. Cela peut permettre de gagner du temps de traitement par l’utilisation d’outils plus adaptés et d’obtenir des imputations plus pertinentes.</a:t>
            </a:r>
          </a:p>
        </p:txBody>
      </p:sp>
    </p:spTree>
    <p:extLst>
      <p:ext uri="{BB962C8B-B14F-4D97-AF65-F5344CB8AC3E}">
        <p14:creationId xmlns:p14="http://schemas.microsoft.com/office/powerpoint/2010/main" val="3221403351"/>
      </p:ext>
    </p:extLst>
  </p:cSld>
  <p:clrMapOvr>
    <a:masterClrMapping/>
  </p:clrMapOvr>
  <p:transition spd="slow">
    <p:pull/>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12AD49A-B444-4A3D-8897-BCAB9AA2F00F}"/>
              </a:ext>
            </a:extLst>
          </p:cNvPr>
          <p:cNvSpPr>
            <a:spLocks noGrp="1"/>
          </p:cNvSpPr>
          <p:nvPr>
            <p:ph type="ctrTitle"/>
          </p:nvPr>
        </p:nvSpPr>
        <p:spPr/>
        <p:txBody>
          <a:bodyPr/>
          <a:lstStyle/>
          <a:p>
            <a:r>
              <a:rPr lang="fr-FR" dirty="0"/>
              <a:t>Merci de votre attention</a:t>
            </a:r>
          </a:p>
        </p:txBody>
      </p:sp>
      <p:sp>
        <p:nvSpPr>
          <p:cNvPr id="3" name="Sous-titre 2">
            <a:extLst>
              <a:ext uri="{FF2B5EF4-FFF2-40B4-BE49-F238E27FC236}">
                <a16:creationId xmlns:a16="http://schemas.microsoft.com/office/drawing/2014/main" id="{C5006490-EC50-47B5-917A-F140855F8A3B}"/>
              </a:ext>
            </a:extLst>
          </p:cNvPr>
          <p:cNvSpPr>
            <a:spLocks noGrp="1"/>
          </p:cNvSpPr>
          <p:nvPr>
            <p:ph type="subTitle" idx="1"/>
          </p:nvPr>
        </p:nvSpPr>
        <p:spPr/>
        <p:txBody>
          <a:bodyPr/>
          <a:lstStyle/>
          <a:p>
            <a:endParaRPr lang="fr-FR"/>
          </a:p>
        </p:txBody>
      </p:sp>
      <p:sp>
        <p:nvSpPr>
          <p:cNvPr id="4" name="Espace réservé du pied de page 3">
            <a:extLst>
              <a:ext uri="{FF2B5EF4-FFF2-40B4-BE49-F238E27FC236}">
                <a16:creationId xmlns:a16="http://schemas.microsoft.com/office/drawing/2014/main" id="{7EEC044A-35D3-4178-B11B-445DC1F6A98E}"/>
              </a:ext>
            </a:extLst>
          </p:cNvPr>
          <p:cNvSpPr>
            <a:spLocks noGrp="1"/>
          </p:cNvSpPr>
          <p:nvPr>
            <p:ph type="ftr" sz="quarter" idx="11"/>
          </p:nvPr>
        </p:nvSpPr>
        <p:spPr/>
        <p:txBody>
          <a:bodyPr/>
          <a:lstStyle/>
          <a:p>
            <a:r>
              <a:rPr lang="fr-FR"/>
              <a:t>Alexandre BENARD - 2021</a:t>
            </a:r>
          </a:p>
        </p:txBody>
      </p:sp>
      <p:sp>
        <p:nvSpPr>
          <p:cNvPr id="5" name="Espace réservé du numéro de diapositive 4">
            <a:extLst>
              <a:ext uri="{FF2B5EF4-FFF2-40B4-BE49-F238E27FC236}">
                <a16:creationId xmlns:a16="http://schemas.microsoft.com/office/drawing/2014/main" id="{BF5AEBA5-7DDF-4834-A636-391CD84E6E19}"/>
              </a:ext>
            </a:extLst>
          </p:cNvPr>
          <p:cNvSpPr>
            <a:spLocks noGrp="1"/>
          </p:cNvSpPr>
          <p:nvPr>
            <p:ph type="sldNum" sz="quarter" idx="12"/>
          </p:nvPr>
        </p:nvSpPr>
        <p:spPr/>
        <p:txBody>
          <a:bodyPr/>
          <a:lstStyle/>
          <a:p>
            <a:fld id="{6E4E540E-6822-4408-9770-3A9607E80C4C}" type="slidenum">
              <a:rPr lang="fr-FR" smtClean="0"/>
              <a:t>32</a:t>
            </a:fld>
            <a:endParaRPr lang="fr-FR"/>
          </a:p>
        </p:txBody>
      </p:sp>
    </p:spTree>
    <p:extLst>
      <p:ext uri="{BB962C8B-B14F-4D97-AF65-F5344CB8AC3E}">
        <p14:creationId xmlns:p14="http://schemas.microsoft.com/office/powerpoint/2010/main" val="1174486343"/>
      </p:ext>
    </p:extLst>
  </p:cSld>
  <p:clrMapOvr>
    <a:masterClrMapping/>
  </p:clrMapOvr>
  <p:transition spd="slow">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ECC65B-BD8E-469C-979D-1A32073C01D0}"/>
              </a:ext>
            </a:extLst>
          </p:cNvPr>
          <p:cNvSpPr>
            <a:spLocks noGrp="1"/>
          </p:cNvSpPr>
          <p:nvPr>
            <p:ph type="title"/>
          </p:nvPr>
        </p:nvSpPr>
        <p:spPr/>
        <p:txBody>
          <a:bodyPr/>
          <a:lstStyle/>
          <a:p>
            <a:r>
              <a:rPr lang="fr-FR" dirty="0"/>
              <a:t>Opérations de nettoyage effectués</a:t>
            </a:r>
          </a:p>
        </p:txBody>
      </p:sp>
      <p:sp>
        <p:nvSpPr>
          <p:cNvPr id="6" name="Espace réservé du pied de page 5">
            <a:extLst>
              <a:ext uri="{FF2B5EF4-FFF2-40B4-BE49-F238E27FC236}">
                <a16:creationId xmlns:a16="http://schemas.microsoft.com/office/drawing/2014/main" id="{566E76FB-7A1E-4664-9819-B3CBB73E04A1}"/>
              </a:ext>
            </a:extLst>
          </p:cNvPr>
          <p:cNvSpPr>
            <a:spLocks noGrp="1"/>
          </p:cNvSpPr>
          <p:nvPr>
            <p:ph type="ftr" sz="quarter" idx="11"/>
          </p:nvPr>
        </p:nvSpPr>
        <p:spPr/>
        <p:txBody>
          <a:bodyPr/>
          <a:lstStyle/>
          <a:p>
            <a:r>
              <a:rPr lang="fr-FR"/>
              <a:t>Alexandre BENARD - 2021</a:t>
            </a:r>
          </a:p>
        </p:txBody>
      </p:sp>
      <p:sp>
        <p:nvSpPr>
          <p:cNvPr id="7" name="Espace réservé du numéro de diapositive 6">
            <a:extLst>
              <a:ext uri="{FF2B5EF4-FFF2-40B4-BE49-F238E27FC236}">
                <a16:creationId xmlns:a16="http://schemas.microsoft.com/office/drawing/2014/main" id="{5DEA0F82-07D2-4454-B36F-10EF190A4B6E}"/>
              </a:ext>
            </a:extLst>
          </p:cNvPr>
          <p:cNvSpPr>
            <a:spLocks noGrp="1"/>
          </p:cNvSpPr>
          <p:nvPr>
            <p:ph type="sldNum" sz="quarter" idx="12"/>
          </p:nvPr>
        </p:nvSpPr>
        <p:spPr/>
        <p:txBody>
          <a:bodyPr/>
          <a:lstStyle/>
          <a:p>
            <a:fld id="{6E4E540E-6822-4408-9770-3A9607E80C4C}" type="slidenum">
              <a:rPr lang="fr-FR" smtClean="0"/>
              <a:t>4</a:t>
            </a:fld>
            <a:endParaRPr lang="fr-FR"/>
          </a:p>
        </p:txBody>
      </p:sp>
      <p:sp>
        <p:nvSpPr>
          <p:cNvPr id="3" name="ZoneTexte 2">
            <a:extLst>
              <a:ext uri="{FF2B5EF4-FFF2-40B4-BE49-F238E27FC236}">
                <a16:creationId xmlns:a16="http://schemas.microsoft.com/office/drawing/2014/main" id="{7158E828-0708-4C51-B252-016266E5C85A}"/>
              </a:ext>
            </a:extLst>
          </p:cNvPr>
          <p:cNvSpPr txBox="1"/>
          <p:nvPr/>
        </p:nvSpPr>
        <p:spPr>
          <a:xfrm>
            <a:off x="838200" y="1808703"/>
            <a:ext cx="10285325" cy="2862322"/>
          </a:xfrm>
          <a:prstGeom prst="rect">
            <a:avLst/>
          </a:prstGeom>
          <a:noFill/>
        </p:spPr>
        <p:txBody>
          <a:bodyPr wrap="square" rtlCol="0">
            <a:spAutoFit/>
          </a:bodyPr>
          <a:lstStyle/>
          <a:p>
            <a:r>
              <a:rPr lang="fr-FR" dirty="0"/>
              <a:t>Plusieurs étapes:</a:t>
            </a:r>
          </a:p>
          <a:p>
            <a:pPr marL="800100" lvl="1" indent="-342900">
              <a:buFont typeface="+mj-lt"/>
              <a:buAutoNum type="arabicPeriod"/>
            </a:pPr>
            <a:r>
              <a:rPr lang="fr-FR" dirty="0"/>
              <a:t>Prise de connaissance des variables et de la méthode de calcul du </a:t>
            </a:r>
            <a:r>
              <a:rPr lang="fr-FR" dirty="0" err="1"/>
              <a:t>nutriscore</a:t>
            </a:r>
            <a:endParaRPr lang="fr-FR" dirty="0"/>
          </a:p>
          <a:p>
            <a:pPr marL="800100" lvl="1" indent="-342900">
              <a:buFont typeface="+mj-lt"/>
              <a:buAutoNum type="arabicPeriod"/>
            </a:pPr>
            <a:r>
              <a:rPr lang="fr-FR" dirty="0"/>
              <a:t>Etude globale du </a:t>
            </a:r>
            <a:r>
              <a:rPr lang="fr-FR" dirty="0" err="1"/>
              <a:t>dataset</a:t>
            </a:r>
            <a:endParaRPr lang="fr-FR" dirty="0"/>
          </a:p>
          <a:p>
            <a:pPr marL="800100" lvl="1" indent="-342900">
              <a:buFont typeface="+mj-lt"/>
              <a:buAutoNum type="arabicPeriod"/>
            </a:pPr>
            <a:r>
              <a:rPr lang="fr-FR" dirty="0"/>
              <a:t>Premier filtre grossier des variables intéressantes à l’application</a:t>
            </a:r>
          </a:p>
          <a:p>
            <a:pPr marL="800100" lvl="1" indent="-342900">
              <a:buFont typeface="+mj-lt"/>
              <a:buAutoNum type="arabicPeriod"/>
            </a:pPr>
            <a:r>
              <a:rPr lang="fr-FR" dirty="0"/>
              <a:t>Analyse du nouveau </a:t>
            </a:r>
            <a:r>
              <a:rPr lang="fr-FR" dirty="0" err="1"/>
              <a:t>dataset</a:t>
            </a:r>
            <a:r>
              <a:rPr lang="fr-FR" dirty="0"/>
              <a:t> et choix de mes variables principales</a:t>
            </a:r>
          </a:p>
          <a:p>
            <a:pPr marL="800100" lvl="1" indent="-342900">
              <a:buFont typeface="+mj-lt"/>
              <a:buAutoNum type="arabicPeriod"/>
            </a:pPr>
            <a:r>
              <a:rPr lang="fr-FR" dirty="0"/>
              <a:t>Réduction des individus non pertinents</a:t>
            </a:r>
          </a:p>
          <a:p>
            <a:pPr marL="800100" lvl="1" indent="-342900">
              <a:buFont typeface="+mj-lt"/>
              <a:buAutoNum type="arabicPeriod"/>
            </a:pPr>
            <a:r>
              <a:rPr lang="fr-FR" dirty="0"/>
              <a:t>Analyse et réduction des variables non pertinentes</a:t>
            </a:r>
          </a:p>
          <a:p>
            <a:pPr marL="800100" lvl="1" indent="-342900">
              <a:buFont typeface="+mj-lt"/>
              <a:buAutoNum type="arabicPeriod"/>
            </a:pPr>
            <a:r>
              <a:rPr lang="fr-FR" dirty="0"/>
              <a:t>Identification du type des variables restantes</a:t>
            </a:r>
          </a:p>
          <a:p>
            <a:pPr marL="800100" lvl="1" indent="-342900">
              <a:buFont typeface="+mj-lt"/>
              <a:buAutoNum type="arabicPeriod"/>
            </a:pPr>
            <a:r>
              <a:rPr lang="fr-FR" dirty="0"/>
              <a:t>Traitement des </a:t>
            </a:r>
            <a:r>
              <a:rPr lang="fr-FR" dirty="0" err="1"/>
              <a:t>outliers</a:t>
            </a:r>
            <a:endParaRPr lang="fr-FR" dirty="0"/>
          </a:p>
          <a:p>
            <a:pPr marL="800100" lvl="1" indent="-342900">
              <a:buFont typeface="+mj-lt"/>
              <a:buAutoNum type="arabicPeriod"/>
            </a:pPr>
            <a:endParaRPr lang="fr-FR" dirty="0"/>
          </a:p>
        </p:txBody>
      </p:sp>
    </p:spTree>
    <p:extLst>
      <p:ext uri="{BB962C8B-B14F-4D97-AF65-F5344CB8AC3E}">
        <p14:creationId xmlns:p14="http://schemas.microsoft.com/office/powerpoint/2010/main" val="3871068638"/>
      </p:ext>
    </p:extLst>
  </p:cSld>
  <p:clrMapOvr>
    <a:masterClrMapping/>
  </p:clrMapOvr>
  <p:transition spd="slow">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D7B401-0DB2-4F30-B3A8-972CDBEB3F39}"/>
              </a:ext>
            </a:extLst>
          </p:cNvPr>
          <p:cNvSpPr>
            <a:spLocks noGrp="1"/>
          </p:cNvSpPr>
          <p:nvPr>
            <p:ph type="title"/>
          </p:nvPr>
        </p:nvSpPr>
        <p:spPr>
          <a:xfrm>
            <a:off x="831850" y="472274"/>
            <a:ext cx="10515600" cy="1446961"/>
          </a:xfrm>
        </p:spPr>
        <p:txBody>
          <a:bodyPr>
            <a:normAutofit/>
          </a:bodyPr>
          <a:lstStyle/>
          <a:p>
            <a:r>
              <a:rPr lang="fr-FR" sz="4400" dirty="0"/>
              <a:t>1. Prise de connaissance des variables et de la méthode de calcul du </a:t>
            </a:r>
            <a:r>
              <a:rPr lang="fr-FR" sz="4400" dirty="0" err="1"/>
              <a:t>nutriscore</a:t>
            </a:r>
            <a:endParaRPr lang="fr-FR" sz="4400" dirty="0"/>
          </a:p>
        </p:txBody>
      </p:sp>
      <p:sp>
        <p:nvSpPr>
          <p:cNvPr id="5" name="Espace réservé du pied de page 4">
            <a:extLst>
              <a:ext uri="{FF2B5EF4-FFF2-40B4-BE49-F238E27FC236}">
                <a16:creationId xmlns:a16="http://schemas.microsoft.com/office/drawing/2014/main" id="{73A29AE8-FE66-45C2-97A8-D3E2D4DA2A8C}"/>
              </a:ext>
            </a:extLst>
          </p:cNvPr>
          <p:cNvSpPr>
            <a:spLocks noGrp="1"/>
          </p:cNvSpPr>
          <p:nvPr>
            <p:ph type="ftr" sz="quarter" idx="11"/>
          </p:nvPr>
        </p:nvSpPr>
        <p:spPr/>
        <p:txBody>
          <a:bodyPr/>
          <a:lstStyle/>
          <a:p>
            <a:r>
              <a:rPr lang="fr-FR"/>
              <a:t>Alexandre BENARD - 2021</a:t>
            </a:r>
          </a:p>
        </p:txBody>
      </p:sp>
      <p:sp>
        <p:nvSpPr>
          <p:cNvPr id="7" name="Espace réservé du numéro de diapositive 6">
            <a:extLst>
              <a:ext uri="{FF2B5EF4-FFF2-40B4-BE49-F238E27FC236}">
                <a16:creationId xmlns:a16="http://schemas.microsoft.com/office/drawing/2014/main" id="{64DDD5C2-ADCA-4ED1-B824-80E27CD8BF0E}"/>
              </a:ext>
            </a:extLst>
          </p:cNvPr>
          <p:cNvSpPr>
            <a:spLocks noGrp="1"/>
          </p:cNvSpPr>
          <p:nvPr>
            <p:ph type="sldNum" sz="quarter" idx="12"/>
          </p:nvPr>
        </p:nvSpPr>
        <p:spPr/>
        <p:txBody>
          <a:bodyPr/>
          <a:lstStyle/>
          <a:p>
            <a:fld id="{6E4E540E-6822-4408-9770-3A9607E80C4C}" type="slidenum">
              <a:rPr lang="fr-FR" smtClean="0"/>
              <a:t>5</a:t>
            </a:fld>
            <a:endParaRPr lang="fr-FR"/>
          </a:p>
        </p:txBody>
      </p:sp>
      <p:sp>
        <p:nvSpPr>
          <p:cNvPr id="6" name="ZoneTexte 5">
            <a:extLst>
              <a:ext uri="{FF2B5EF4-FFF2-40B4-BE49-F238E27FC236}">
                <a16:creationId xmlns:a16="http://schemas.microsoft.com/office/drawing/2014/main" id="{036F9A30-263D-4117-A1BB-CA2B7AEFFC51}"/>
              </a:ext>
            </a:extLst>
          </p:cNvPr>
          <p:cNvSpPr txBox="1"/>
          <p:nvPr/>
        </p:nvSpPr>
        <p:spPr>
          <a:xfrm>
            <a:off x="838200" y="1984222"/>
            <a:ext cx="10199077" cy="923330"/>
          </a:xfrm>
          <a:prstGeom prst="rect">
            <a:avLst/>
          </a:prstGeom>
          <a:noFill/>
        </p:spPr>
        <p:txBody>
          <a:bodyPr wrap="square" rtlCol="0">
            <a:spAutoFit/>
          </a:bodyPr>
          <a:lstStyle/>
          <a:p>
            <a:r>
              <a:rPr lang="fr-FR" dirty="0"/>
              <a:t>Le </a:t>
            </a:r>
            <a:r>
              <a:rPr lang="fr-FR" dirty="0" err="1"/>
              <a:t>nutriscore</a:t>
            </a:r>
            <a:r>
              <a:rPr lang="fr-FR" dirty="0"/>
              <a:t> étant une composante importante pour le projet d’application, il a fallu prendre connaissance de sa méthode de calcul. Il va de soi qu’une bonne connaissance des variables est aussi nécessaire pour avoir une vision globale et savoir lesquelles seront pertinentes.</a:t>
            </a:r>
          </a:p>
        </p:txBody>
      </p:sp>
      <p:pic>
        <p:nvPicPr>
          <p:cNvPr id="10" name="Image 9">
            <a:extLst>
              <a:ext uri="{FF2B5EF4-FFF2-40B4-BE49-F238E27FC236}">
                <a16:creationId xmlns:a16="http://schemas.microsoft.com/office/drawing/2014/main" id="{8E76AA8B-1F10-484A-BC05-C5DDC39244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012608"/>
            <a:ext cx="5315692" cy="3343742"/>
          </a:xfrm>
          <a:prstGeom prst="rect">
            <a:avLst/>
          </a:prstGeom>
        </p:spPr>
      </p:pic>
      <p:sp>
        <p:nvSpPr>
          <p:cNvPr id="11" name="ZoneTexte 10">
            <a:extLst>
              <a:ext uri="{FF2B5EF4-FFF2-40B4-BE49-F238E27FC236}">
                <a16:creationId xmlns:a16="http://schemas.microsoft.com/office/drawing/2014/main" id="{68AE4C22-1994-4966-B06B-A64DFC3AE028}"/>
              </a:ext>
            </a:extLst>
          </p:cNvPr>
          <p:cNvSpPr txBox="1"/>
          <p:nvPr/>
        </p:nvSpPr>
        <p:spPr>
          <a:xfrm>
            <a:off x="6250189" y="3204306"/>
            <a:ext cx="5315692" cy="2585323"/>
          </a:xfrm>
          <a:prstGeom prst="rect">
            <a:avLst/>
          </a:prstGeom>
          <a:noFill/>
        </p:spPr>
        <p:txBody>
          <a:bodyPr wrap="square" rtlCol="0">
            <a:spAutoFit/>
          </a:bodyPr>
          <a:lstStyle/>
          <a:p>
            <a:r>
              <a:rPr lang="fr-FR" dirty="0"/>
              <a:t>Sources: </a:t>
            </a:r>
          </a:p>
          <a:p>
            <a:pPr marL="285750" indent="-285750">
              <a:buFont typeface="Arial" panose="020B0604020202020204" pitchFamily="34" charset="0"/>
              <a:buChar char="•"/>
            </a:pPr>
            <a:r>
              <a:rPr lang="fr-FR" dirty="0"/>
              <a:t>Appendice 2 du QR scientifique technique sur Santé publique France</a:t>
            </a:r>
            <a:br>
              <a:rPr lang="fr-FR" dirty="0"/>
            </a:br>
            <a:r>
              <a:rPr lang="fr-FR" dirty="0">
                <a:hlinkClick r:id="rId3"/>
              </a:rPr>
              <a:t>https://www.santepubliquefrance.fr/media/files/02-determinants-de-sante/nutrition-et-activite-physique/nutri-score/qr-scientifique-technique-en</a:t>
            </a:r>
            <a:endParaRPr lang="fr-FR" dirty="0"/>
          </a:p>
          <a:p>
            <a:pPr marL="285750" indent="-285750">
              <a:buFont typeface="Arial" panose="020B0604020202020204" pitchFamily="34" charset="0"/>
              <a:buChar char="•"/>
            </a:pPr>
            <a:r>
              <a:rPr lang="fr-FR" dirty="0" err="1"/>
              <a:t>OpenFactFood</a:t>
            </a:r>
            <a:br>
              <a:rPr lang="fr-FR" dirty="0"/>
            </a:br>
            <a:r>
              <a:rPr lang="fr-FR" dirty="0"/>
              <a:t>https://world.openfoodfacts.org/data/data-fields.txt</a:t>
            </a:r>
          </a:p>
        </p:txBody>
      </p:sp>
    </p:spTree>
    <p:extLst>
      <p:ext uri="{BB962C8B-B14F-4D97-AF65-F5344CB8AC3E}">
        <p14:creationId xmlns:p14="http://schemas.microsoft.com/office/powerpoint/2010/main" val="4016578810"/>
      </p:ext>
    </p:extLst>
  </p:cSld>
  <p:clrMapOvr>
    <a:masterClrMapping/>
  </p:clrMapOvr>
  <p:transition spd="slow">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33E978-A15B-4EED-ACB6-07809C7D5481}"/>
              </a:ext>
            </a:extLst>
          </p:cNvPr>
          <p:cNvSpPr>
            <a:spLocks noGrp="1"/>
          </p:cNvSpPr>
          <p:nvPr>
            <p:ph type="title"/>
          </p:nvPr>
        </p:nvSpPr>
        <p:spPr>
          <a:xfrm>
            <a:off x="838200" y="524033"/>
            <a:ext cx="10515600" cy="802349"/>
          </a:xfrm>
        </p:spPr>
        <p:txBody>
          <a:bodyPr>
            <a:normAutofit/>
          </a:bodyPr>
          <a:lstStyle/>
          <a:p>
            <a:r>
              <a:rPr lang="fr-FR" sz="4400" dirty="0"/>
              <a:t>2. Etude globale du </a:t>
            </a:r>
            <a:r>
              <a:rPr lang="fr-FR" sz="4400" dirty="0" err="1"/>
              <a:t>dataset</a:t>
            </a:r>
            <a:endParaRPr lang="fr-FR" sz="4400" dirty="0"/>
          </a:p>
        </p:txBody>
      </p:sp>
      <p:sp>
        <p:nvSpPr>
          <p:cNvPr id="9" name="Espace réservé du pied de page 8">
            <a:extLst>
              <a:ext uri="{FF2B5EF4-FFF2-40B4-BE49-F238E27FC236}">
                <a16:creationId xmlns:a16="http://schemas.microsoft.com/office/drawing/2014/main" id="{7CD82D4E-6C3F-4119-BC9F-6617C827791A}"/>
              </a:ext>
            </a:extLst>
          </p:cNvPr>
          <p:cNvSpPr>
            <a:spLocks noGrp="1"/>
          </p:cNvSpPr>
          <p:nvPr>
            <p:ph type="ftr" sz="quarter" idx="11"/>
          </p:nvPr>
        </p:nvSpPr>
        <p:spPr/>
        <p:txBody>
          <a:bodyPr/>
          <a:lstStyle/>
          <a:p>
            <a:r>
              <a:rPr lang="fr-FR"/>
              <a:t>Alexandre BENARD - 2021</a:t>
            </a:r>
          </a:p>
        </p:txBody>
      </p:sp>
      <p:sp>
        <p:nvSpPr>
          <p:cNvPr id="11" name="Espace réservé du numéro de diapositive 10">
            <a:extLst>
              <a:ext uri="{FF2B5EF4-FFF2-40B4-BE49-F238E27FC236}">
                <a16:creationId xmlns:a16="http://schemas.microsoft.com/office/drawing/2014/main" id="{CD25600D-0495-4539-AC5F-326F754C15E4}"/>
              </a:ext>
            </a:extLst>
          </p:cNvPr>
          <p:cNvSpPr>
            <a:spLocks noGrp="1"/>
          </p:cNvSpPr>
          <p:nvPr>
            <p:ph type="sldNum" sz="quarter" idx="12"/>
          </p:nvPr>
        </p:nvSpPr>
        <p:spPr/>
        <p:txBody>
          <a:bodyPr/>
          <a:lstStyle/>
          <a:p>
            <a:fld id="{6E4E540E-6822-4408-9770-3A9607E80C4C}" type="slidenum">
              <a:rPr lang="fr-FR" smtClean="0"/>
              <a:t>6</a:t>
            </a:fld>
            <a:endParaRPr lang="fr-FR"/>
          </a:p>
        </p:txBody>
      </p:sp>
      <p:sp>
        <p:nvSpPr>
          <p:cNvPr id="4" name="ZoneTexte 3">
            <a:extLst>
              <a:ext uri="{FF2B5EF4-FFF2-40B4-BE49-F238E27FC236}">
                <a16:creationId xmlns:a16="http://schemas.microsoft.com/office/drawing/2014/main" id="{A4DD698A-8B1A-4568-B91F-EDF0F1A90DC1}"/>
              </a:ext>
            </a:extLst>
          </p:cNvPr>
          <p:cNvSpPr txBox="1"/>
          <p:nvPr/>
        </p:nvSpPr>
        <p:spPr>
          <a:xfrm>
            <a:off x="838200" y="1326382"/>
            <a:ext cx="10515600" cy="369332"/>
          </a:xfrm>
          <a:prstGeom prst="rect">
            <a:avLst/>
          </a:prstGeom>
          <a:noFill/>
        </p:spPr>
        <p:txBody>
          <a:bodyPr wrap="square" rtlCol="0">
            <a:spAutoFit/>
          </a:bodyPr>
          <a:lstStyle/>
          <a:p>
            <a:r>
              <a:rPr lang="fr-FR" dirty="0"/>
              <a:t>Cette étude globale repose sur trois processus basique:</a:t>
            </a:r>
          </a:p>
        </p:txBody>
      </p:sp>
      <p:sp>
        <p:nvSpPr>
          <p:cNvPr id="5" name="ZoneTexte 4">
            <a:extLst>
              <a:ext uri="{FF2B5EF4-FFF2-40B4-BE49-F238E27FC236}">
                <a16:creationId xmlns:a16="http://schemas.microsoft.com/office/drawing/2014/main" id="{78C913DE-7BF2-49C9-93EB-AB773FFFCA79}"/>
              </a:ext>
            </a:extLst>
          </p:cNvPr>
          <p:cNvSpPr txBox="1"/>
          <p:nvPr/>
        </p:nvSpPr>
        <p:spPr>
          <a:xfrm>
            <a:off x="838199" y="1851732"/>
            <a:ext cx="5257801" cy="646331"/>
          </a:xfrm>
          <a:prstGeom prst="rect">
            <a:avLst/>
          </a:prstGeom>
          <a:noFill/>
        </p:spPr>
        <p:txBody>
          <a:bodyPr wrap="square" rtlCol="0">
            <a:spAutoFit/>
          </a:bodyPr>
          <a:lstStyle/>
          <a:p>
            <a:r>
              <a:rPr lang="fr-FR" dirty="0"/>
              <a:t>L’affichage des première lignes du </a:t>
            </a:r>
            <a:r>
              <a:rPr lang="fr-FR" dirty="0" err="1"/>
              <a:t>dataset</a:t>
            </a:r>
            <a:r>
              <a:rPr lang="fr-FR" dirty="0"/>
              <a:t> avec la commande .</a:t>
            </a:r>
            <a:r>
              <a:rPr lang="fr-FR" dirty="0" err="1"/>
              <a:t>head</a:t>
            </a:r>
            <a:r>
              <a:rPr lang="fr-FR" dirty="0"/>
              <a:t>()</a:t>
            </a:r>
          </a:p>
        </p:txBody>
      </p:sp>
      <p:pic>
        <p:nvPicPr>
          <p:cNvPr id="7" name="Image 6">
            <a:extLst>
              <a:ext uri="{FF2B5EF4-FFF2-40B4-BE49-F238E27FC236}">
                <a16:creationId xmlns:a16="http://schemas.microsoft.com/office/drawing/2014/main" id="{D3651A6D-5B6E-4860-9CC8-B7851B9553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774" y="2654081"/>
            <a:ext cx="5840331" cy="3791479"/>
          </a:xfrm>
          <a:prstGeom prst="rect">
            <a:avLst/>
          </a:prstGeom>
        </p:spPr>
      </p:pic>
      <p:sp>
        <p:nvSpPr>
          <p:cNvPr id="8" name="ZoneTexte 7">
            <a:extLst>
              <a:ext uri="{FF2B5EF4-FFF2-40B4-BE49-F238E27FC236}">
                <a16:creationId xmlns:a16="http://schemas.microsoft.com/office/drawing/2014/main" id="{8B139E42-CE51-4296-8434-D83BB6DD209A}"/>
              </a:ext>
            </a:extLst>
          </p:cNvPr>
          <p:cNvSpPr txBox="1"/>
          <p:nvPr/>
        </p:nvSpPr>
        <p:spPr>
          <a:xfrm>
            <a:off x="6096000" y="2009669"/>
            <a:ext cx="5257800" cy="646331"/>
          </a:xfrm>
          <a:prstGeom prst="rect">
            <a:avLst/>
          </a:prstGeom>
          <a:noFill/>
        </p:spPr>
        <p:txBody>
          <a:bodyPr wrap="square" rtlCol="0">
            <a:spAutoFit/>
          </a:bodyPr>
          <a:lstStyle/>
          <a:p>
            <a:r>
              <a:rPr lang="fr-FR" dirty="0"/>
              <a:t>Les quantités d’individus, de variables et leurs type avec la commande .info()</a:t>
            </a:r>
          </a:p>
        </p:txBody>
      </p:sp>
      <p:pic>
        <p:nvPicPr>
          <p:cNvPr id="10" name="Image 9">
            <a:extLst>
              <a:ext uri="{FF2B5EF4-FFF2-40B4-BE49-F238E27FC236}">
                <a16:creationId xmlns:a16="http://schemas.microsoft.com/office/drawing/2014/main" id="{7A79EE6B-589A-460D-8AE7-0140C632AF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0896" y="3242912"/>
            <a:ext cx="5068007" cy="1276528"/>
          </a:xfrm>
          <a:prstGeom prst="rect">
            <a:avLst/>
          </a:prstGeom>
        </p:spPr>
      </p:pic>
    </p:spTree>
    <p:extLst>
      <p:ext uri="{BB962C8B-B14F-4D97-AF65-F5344CB8AC3E}">
        <p14:creationId xmlns:p14="http://schemas.microsoft.com/office/powerpoint/2010/main" val="1686214462"/>
      </p:ext>
    </p:extLst>
  </p:cSld>
  <p:clrMapOvr>
    <a:masterClrMapping/>
  </p:clrMapOvr>
  <p:transition spd="slow">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A77C86C-2460-4075-BE0F-C5F607491CA3}"/>
              </a:ext>
            </a:extLst>
          </p:cNvPr>
          <p:cNvSpPr txBox="1"/>
          <p:nvPr/>
        </p:nvSpPr>
        <p:spPr>
          <a:xfrm>
            <a:off x="838200" y="1042786"/>
            <a:ext cx="3362011" cy="923330"/>
          </a:xfrm>
          <a:prstGeom prst="rect">
            <a:avLst/>
          </a:prstGeom>
          <a:noFill/>
        </p:spPr>
        <p:txBody>
          <a:bodyPr wrap="square" rtlCol="0">
            <a:spAutoFit/>
          </a:bodyPr>
          <a:lstStyle/>
          <a:p>
            <a:r>
              <a:rPr lang="fr-FR" dirty="0"/>
              <a:t>Un graphique représentant la proportion de valeurs nulles pour chaque variables</a:t>
            </a:r>
          </a:p>
        </p:txBody>
      </p:sp>
      <p:sp>
        <p:nvSpPr>
          <p:cNvPr id="4" name="Espace réservé du pied de page 3">
            <a:extLst>
              <a:ext uri="{FF2B5EF4-FFF2-40B4-BE49-F238E27FC236}">
                <a16:creationId xmlns:a16="http://schemas.microsoft.com/office/drawing/2014/main" id="{27B856BC-9AD5-460A-ADCB-69FC2542CC1D}"/>
              </a:ext>
            </a:extLst>
          </p:cNvPr>
          <p:cNvSpPr>
            <a:spLocks noGrp="1"/>
          </p:cNvSpPr>
          <p:nvPr>
            <p:ph type="ftr" sz="quarter" idx="11"/>
          </p:nvPr>
        </p:nvSpPr>
        <p:spPr/>
        <p:txBody>
          <a:bodyPr/>
          <a:lstStyle/>
          <a:p>
            <a:r>
              <a:rPr lang="fr-FR"/>
              <a:t>Alexandre BENARD - 2021</a:t>
            </a:r>
          </a:p>
        </p:txBody>
      </p:sp>
      <p:sp>
        <p:nvSpPr>
          <p:cNvPr id="6" name="Espace réservé du numéro de diapositive 5">
            <a:extLst>
              <a:ext uri="{FF2B5EF4-FFF2-40B4-BE49-F238E27FC236}">
                <a16:creationId xmlns:a16="http://schemas.microsoft.com/office/drawing/2014/main" id="{0F335857-2F45-4BAF-ABF2-004204D89AEF}"/>
              </a:ext>
            </a:extLst>
          </p:cNvPr>
          <p:cNvSpPr>
            <a:spLocks noGrp="1"/>
          </p:cNvSpPr>
          <p:nvPr>
            <p:ph type="sldNum" sz="quarter" idx="12"/>
          </p:nvPr>
        </p:nvSpPr>
        <p:spPr/>
        <p:txBody>
          <a:bodyPr/>
          <a:lstStyle/>
          <a:p>
            <a:fld id="{6E4E540E-6822-4408-9770-3A9607E80C4C}" type="slidenum">
              <a:rPr lang="fr-FR" smtClean="0"/>
              <a:t>7</a:t>
            </a:fld>
            <a:endParaRPr lang="fr-FR"/>
          </a:p>
        </p:txBody>
      </p:sp>
      <p:pic>
        <p:nvPicPr>
          <p:cNvPr id="9" name="Image 8">
            <a:extLst>
              <a:ext uri="{FF2B5EF4-FFF2-40B4-BE49-F238E27FC236}">
                <a16:creationId xmlns:a16="http://schemas.microsoft.com/office/drawing/2014/main" id="{44376DDD-12D1-4A26-9DE6-EF3E42446D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8834" y="1042786"/>
            <a:ext cx="6434966" cy="5096757"/>
          </a:xfrm>
          <a:prstGeom prst="rect">
            <a:avLst/>
          </a:prstGeom>
        </p:spPr>
      </p:pic>
      <p:pic>
        <p:nvPicPr>
          <p:cNvPr id="11" name="Image 10">
            <a:extLst>
              <a:ext uri="{FF2B5EF4-FFF2-40B4-BE49-F238E27FC236}">
                <a16:creationId xmlns:a16="http://schemas.microsoft.com/office/drawing/2014/main" id="{1A20BC53-F864-445D-B446-450289A2B1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510276"/>
            <a:ext cx="3505689" cy="2629267"/>
          </a:xfrm>
          <a:prstGeom prst="rect">
            <a:avLst/>
          </a:prstGeom>
        </p:spPr>
      </p:pic>
    </p:spTree>
    <p:extLst>
      <p:ext uri="{BB962C8B-B14F-4D97-AF65-F5344CB8AC3E}">
        <p14:creationId xmlns:p14="http://schemas.microsoft.com/office/powerpoint/2010/main" val="3431308526"/>
      </p:ext>
    </p:extLst>
  </p:cSld>
  <p:clrMapOvr>
    <a:masterClrMapping/>
  </p:clrMapOvr>
  <p:transition spd="slow">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315304-3E7E-4333-93F6-13B68670EFF4}"/>
              </a:ext>
            </a:extLst>
          </p:cNvPr>
          <p:cNvSpPr>
            <a:spLocks noGrp="1"/>
          </p:cNvSpPr>
          <p:nvPr>
            <p:ph type="title"/>
          </p:nvPr>
        </p:nvSpPr>
        <p:spPr>
          <a:xfrm>
            <a:off x="831850" y="592854"/>
            <a:ext cx="10515600" cy="1386671"/>
          </a:xfrm>
        </p:spPr>
        <p:txBody>
          <a:bodyPr>
            <a:normAutofit/>
          </a:bodyPr>
          <a:lstStyle/>
          <a:p>
            <a:r>
              <a:rPr lang="fr-FR" sz="4400" dirty="0"/>
              <a:t>3. Premier filtre grossier des variables intéressantes à l’application</a:t>
            </a:r>
          </a:p>
        </p:txBody>
      </p:sp>
      <p:sp>
        <p:nvSpPr>
          <p:cNvPr id="7" name="Espace réservé du pied de page 6">
            <a:extLst>
              <a:ext uri="{FF2B5EF4-FFF2-40B4-BE49-F238E27FC236}">
                <a16:creationId xmlns:a16="http://schemas.microsoft.com/office/drawing/2014/main" id="{D37751AC-A883-4792-9975-1007EA81BB97}"/>
              </a:ext>
            </a:extLst>
          </p:cNvPr>
          <p:cNvSpPr>
            <a:spLocks noGrp="1"/>
          </p:cNvSpPr>
          <p:nvPr>
            <p:ph type="ftr" sz="quarter" idx="11"/>
          </p:nvPr>
        </p:nvSpPr>
        <p:spPr/>
        <p:txBody>
          <a:bodyPr/>
          <a:lstStyle/>
          <a:p>
            <a:r>
              <a:rPr lang="fr-FR"/>
              <a:t>Alexandre BENARD - 2021</a:t>
            </a:r>
          </a:p>
        </p:txBody>
      </p:sp>
      <p:sp>
        <p:nvSpPr>
          <p:cNvPr id="9" name="Espace réservé du numéro de diapositive 8">
            <a:extLst>
              <a:ext uri="{FF2B5EF4-FFF2-40B4-BE49-F238E27FC236}">
                <a16:creationId xmlns:a16="http://schemas.microsoft.com/office/drawing/2014/main" id="{A944EC13-B2F2-4517-9E7C-9E130B49E8B6}"/>
              </a:ext>
            </a:extLst>
          </p:cNvPr>
          <p:cNvSpPr>
            <a:spLocks noGrp="1"/>
          </p:cNvSpPr>
          <p:nvPr>
            <p:ph type="sldNum" sz="quarter" idx="12"/>
          </p:nvPr>
        </p:nvSpPr>
        <p:spPr/>
        <p:txBody>
          <a:bodyPr/>
          <a:lstStyle/>
          <a:p>
            <a:fld id="{6E4E540E-6822-4408-9770-3A9607E80C4C}" type="slidenum">
              <a:rPr lang="fr-FR" smtClean="0"/>
              <a:t>8</a:t>
            </a:fld>
            <a:endParaRPr lang="fr-FR"/>
          </a:p>
        </p:txBody>
      </p:sp>
      <p:sp>
        <p:nvSpPr>
          <p:cNvPr id="4" name="ZoneTexte 3">
            <a:extLst>
              <a:ext uri="{FF2B5EF4-FFF2-40B4-BE49-F238E27FC236}">
                <a16:creationId xmlns:a16="http://schemas.microsoft.com/office/drawing/2014/main" id="{215A34E1-5F63-49DF-A308-1EF8D8630BA5}"/>
              </a:ext>
            </a:extLst>
          </p:cNvPr>
          <p:cNvSpPr txBox="1"/>
          <p:nvPr/>
        </p:nvSpPr>
        <p:spPr>
          <a:xfrm>
            <a:off x="831848" y="2299676"/>
            <a:ext cx="10515599" cy="2308324"/>
          </a:xfrm>
          <a:prstGeom prst="rect">
            <a:avLst/>
          </a:prstGeom>
          <a:noFill/>
        </p:spPr>
        <p:txBody>
          <a:bodyPr wrap="square" rtlCol="0">
            <a:spAutoFit/>
          </a:bodyPr>
          <a:lstStyle/>
          <a:p>
            <a:r>
              <a:rPr lang="fr-FR" dirty="0"/>
              <a:t>Après un affichage plus visuel des variables, celles avec des mots-clés pouvant concerner le principe de circuit court donc reposant sur une localisation sont gardées.</a:t>
            </a:r>
          </a:p>
          <a:p>
            <a:r>
              <a:rPr lang="fr-FR" dirty="0"/>
              <a:t>Il en va de même pour les variables ayant ‘’</a:t>
            </a:r>
            <a:r>
              <a:rPr lang="fr-FR" dirty="0" err="1"/>
              <a:t>nutriscore</a:t>
            </a:r>
            <a:r>
              <a:rPr lang="fr-FR" dirty="0"/>
              <a:t>’’ comme mot-clé.</a:t>
            </a:r>
          </a:p>
          <a:p>
            <a:r>
              <a:rPr lang="fr-FR" dirty="0"/>
              <a:t>Ces dernières sont faciles à trouver à vue d’</a:t>
            </a:r>
            <a:r>
              <a:rPr lang="fr-FR" dirty="0" err="1"/>
              <a:t>oeil</a:t>
            </a:r>
            <a:r>
              <a:rPr lang="fr-FR" dirty="0"/>
              <a:t>.</a:t>
            </a:r>
          </a:p>
          <a:p>
            <a:r>
              <a:rPr lang="fr-FR" dirty="0"/>
              <a:t>Il faut aussi inclure à la liste les variables contenant les termes ‘’</a:t>
            </a:r>
            <a:r>
              <a:rPr lang="fr-FR" dirty="0" err="1"/>
              <a:t>p</a:t>
            </a:r>
            <a:r>
              <a:rPr lang="fr-FR" b="0" dirty="0" err="1">
                <a:effectLst/>
                <a:cs typeface="Calibri Light" panose="020F0302020204030204" pitchFamily="34" charset="0"/>
              </a:rPr>
              <a:t>rotein|fiber|fruit|energy|fat|sodium</a:t>
            </a:r>
            <a:r>
              <a:rPr lang="fr-FR" dirty="0">
                <a:cs typeface="Calibri Light" panose="020F0302020204030204" pitchFamily="34" charset="0"/>
              </a:rPr>
              <a:t>’’</a:t>
            </a:r>
            <a:r>
              <a:rPr lang="fr-FR" b="0" dirty="0">
                <a:effectLst/>
                <a:cs typeface="Calibri Light" panose="020F0302020204030204" pitchFamily="34" charset="0"/>
              </a:rPr>
              <a:t>. Pour ce faire une recherche via regex est utilisée.</a:t>
            </a:r>
          </a:p>
          <a:p>
            <a:r>
              <a:rPr lang="fr-FR" dirty="0">
                <a:cs typeface="Calibri Light" panose="020F0302020204030204" pitchFamily="34" charset="0"/>
              </a:rPr>
              <a:t>Le </a:t>
            </a:r>
            <a:r>
              <a:rPr lang="fr-FR" dirty="0" err="1">
                <a:cs typeface="Calibri Light" panose="020F0302020204030204" pitchFamily="34" charset="0"/>
              </a:rPr>
              <a:t>dataset</a:t>
            </a:r>
            <a:r>
              <a:rPr lang="fr-FR" dirty="0">
                <a:cs typeface="Calibri Light" panose="020F0302020204030204" pitchFamily="34" charset="0"/>
              </a:rPr>
              <a:t> est amputé des variables non nécessaires à première vue à l’application.</a:t>
            </a:r>
            <a:endParaRPr lang="fr-FR" b="0" dirty="0">
              <a:effectLst/>
              <a:cs typeface="Calibri Light" panose="020F0302020204030204" pitchFamily="34" charset="0"/>
            </a:endParaRPr>
          </a:p>
          <a:p>
            <a:endParaRPr lang="fr-FR" dirty="0"/>
          </a:p>
        </p:txBody>
      </p:sp>
      <p:pic>
        <p:nvPicPr>
          <p:cNvPr id="6" name="Image 5">
            <a:extLst>
              <a:ext uri="{FF2B5EF4-FFF2-40B4-BE49-F238E27FC236}">
                <a16:creationId xmlns:a16="http://schemas.microsoft.com/office/drawing/2014/main" id="{E7E1216C-E4E1-48F3-8F94-E6C1104C3D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856" y="4471214"/>
            <a:ext cx="5587791" cy="1407451"/>
          </a:xfrm>
          <a:prstGeom prst="rect">
            <a:avLst/>
          </a:prstGeom>
        </p:spPr>
      </p:pic>
      <p:pic>
        <p:nvPicPr>
          <p:cNvPr id="8" name="Image 7">
            <a:extLst>
              <a:ext uri="{FF2B5EF4-FFF2-40B4-BE49-F238E27FC236}">
                <a16:creationId xmlns:a16="http://schemas.microsoft.com/office/drawing/2014/main" id="{B7A7CD11-6143-42CD-9422-BA5F3763A3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7342" y="4471214"/>
            <a:ext cx="5010105" cy="1459968"/>
          </a:xfrm>
          <a:prstGeom prst="rect">
            <a:avLst/>
          </a:prstGeom>
        </p:spPr>
      </p:pic>
    </p:spTree>
    <p:extLst>
      <p:ext uri="{BB962C8B-B14F-4D97-AF65-F5344CB8AC3E}">
        <p14:creationId xmlns:p14="http://schemas.microsoft.com/office/powerpoint/2010/main" val="4211353433"/>
      </p:ext>
    </p:extLst>
  </p:cSld>
  <p:clrMapOvr>
    <a:masterClrMapping/>
  </p:clrMapOvr>
  <p:transition spd="slow">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F5AC3D-2C1B-4D98-A665-A908468A35F0}"/>
              </a:ext>
            </a:extLst>
          </p:cNvPr>
          <p:cNvSpPr>
            <a:spLocks noGrp="1"/>
          </p:cNvSpPr>
          <p:nvPr>
            <p:ph type="title"/>
          </p:nvPr>
        </p:nvSpPr>
        <p:spPr>
          <a:xfrm>
            <a:off x="838200" y="513985"/>
            <a:ext cx="10515600" cy="1435396"/>
          </a:xfrm>
        </p:spPr>
        <p:txBody>
          <a:bodyPr>
            <a:normAutofit/>
          </a:bodyPr>
          <a:lstStyle/>
          <a:p>
            <a:r>
              <a:rPr lang="fr-FR" sz="4400" dirty="0"/>
              <a:t>4. Analyse du nouveau </a:t>
            </a:r>
            <a:r>
              <a:rPr lang="fr-FR" sz="4400" dirty="0" err="1"/>
              <a:t>dataset</a:t>
            </a:r>
            <a:r>
              <a:rPr lang="fr-FR" sz="4400" dirty="0"/>
              <a:t> et choix de mes variables principales</a:t>
            </a:r>
          </a:p>
        </p:txBody>
      </p:sp>
      <p:sp>
        <p:nvSpPr>
          <p:cNvPr id="6" name="Espace réservé du pied de page 5">
            <a:extLst>
              <a:ext uri="{FF2B5EF4-FFF2-40B4-BE49-F238E27FC236}">
                <a16:creationId xmlns:a16="http://schemas.microsoft.com/office/drawing/2014/main" id="{EB60D979-2AD2-429C-B02B-7175B5B61B0D}"/>
              </a:ext>
            </a:extLst>
          </p:cNvPr>
          <p:cNvSpPr>
            <a:spLocks noGrp="1"/>
          </p:cNvSpPr>
          <p:nvPr>
            <p:ph type="ftr" sz="quarter" idx="11"/>
          </p:nvPr>
        </p:nvSpPr>
        <p:spPr/>
        <p:txBody>
          <a:bodyPr/>
          <a:lstStyle/>
          <a:p>
            <a:r>
              <a:rPr lang="fr-FR"/>
              <a:t>Alexandre BENARD - 2021</a:t>
            </a:r>
          </a:p>
        </p:txBody>
      </p:sp>
      <p:sp>
        <p:nvSpPr>
          <p:cNvPr id="7" name="Espace réservé du numéro de diapositive 6">
            <a:extLst>
              <a:ext uri="{FF2B5EF4-FFF2-40B4-BE49-F238E27FC236}">
                <a16:creationId xmlns:a16="http://schemas.microsoft.com/office/drawing/2014/main" id="{EAD8837D-0853-4078-BFA4-7FD8ADAC9844}"/>
              </a:ext>
            </a:extLst>
          </p:cNvPr>
          <p:cNvSpPr>
            <a:spLocks noGrp="1"/>
          </p:cNvSpPr>
          <p:nvPr>
            <p:ph type="sldNum" sz="quarter" idx="12"/>
          </p:nvPr>
        </p:nvSpPr>
        <p:spPr/>
        <p:txBody>
          <a:bodyPr/>
          <a:lstStyle/>
          <a:p>
            <a:fld id="{6E4E540E-6822-4408-9770-3A9607E80C4C}" type="slidenum">
              <a:rPr lang="fr-FR" smtClean="0"/>
              <a:t>9</a:t>
            </a:fld>
            <a:endParaRPr lang="fr-FR"/>
          </a:p>
        </p:txBody>
      </p:sp>
      <p:sp>
        <p:nvSpPr>
          <p:cNvPr id="4" name="ZoneTexte 3">
            <a:extLst>
              <a:ext uri="{FF2B5EF4-FFF2-40B4-BE49-F238E27FC236}">
                <a16:creationId xmlns:a16="http://schemas.microsoft.com/office/drawing/2014/main" id="{509D6A87-0B85-4271-8EA4-327611E69FA3}"/>
              </a:ext>
            </a:extLst>
          </p:cNvPr>
          <p:cNvSpPr txBox="1"/>
          <p:nvPr/>
        </p:nvSpPr>
        <p:spPr>
          <a:xfrm>
            <a:off x="838200" y="2974312"/>
            <a:ext cx="10515600" cy="1754326"/>
          </a:xfrm>
          <a:prstGeom prst="rect">
            <a:avLst/>
          </a:prstGeom>
          <a:noFill/>
        </p:spPr>
        <p:txBody>
          <a:bodyPr wrap="square" rtlCol="0">
            <a:spAutoFit/>
          </a:bodyPr>
          <a:lstStyle/>
          <a:p>
            <a:r>
              <a:rPr lang="fr-FR" dirty="0"/>
              <a:t>Les variables principales sont soit liées au </a:t>
            </a:r>
            <a:r>
              <a:rPr lang="fr-FR" dirty="0" err="1"/>
              <a:t>nutriscore</a:t>
            </a:r>
            <a:r>
              <a:rPr lang="fr-FR" dirty="0"/>
              <a:t>, soit au lieu de provenance.</a:t>
            </a:r>
          </a:p>
          <a:p>
            <a:pPr marL="285750" indent="-285750">
              <a:buFont typeface="Arial" panose="020B0604020202020204" pitchFamily="34" charset="0"/>
              <a:buChar char="•"/>
            </a:pPr>
            <a:r>
              <a:rPr lang="fr-FR" dirty="0"/>
              <a:t>Pour le </a:t>
            </a:r>
            <a:r>
              <a:rPr lang="fr-FR" dirty="0" err="1"/>
              <a:t>nutriscore</a:t>
            </a:r>
            <a:r>
              <a:rPr lang="fr-FR" dirty="0"/>
              <a:t>, la variable calculée selon la méthode anglosaxonne est rejetée car elle ne correspond pas à ce qui est utilisé en France. Pour les deux restantes, les valeurs étant les mêmes, la variable la plus complète est gardée.</a:t>
            </a:r>
          </a:p>
          <a:p>
            <a:pPr marL="285750" indent="-285750">
              <a:buFont typeface="Arial" panose="020B0604020202020204" pitchFamily="34" charset="0"/>
              <a:buChar char="•"/>
            </a:pPr>
            <a:r>
              <a:rPr lang="fr-FR" dirty="0"/>
              <a:t>Pour la provenance, il y a le choix entre la provenance des ingrédients des produits ou leur lieu de fabrication. Le lieu de fabrication a été choisi de façon totalement arbitraire.</a:t>
            </a:r>
          </a:p>
        </p:txBody>
      </p:sp>
    </p:spTree>
    <p:extLst>
      <p:ext uri="{BB962C8B-B14F-4D97-AF65-F5344CB8AC3E}">
        <p14:creationId xmlns:p14="http://schemas.microsoft.com/office/powerpoint/2010/main" val="3727350105"/>
      </p:ext>
    </p:extLst>
  </p:cSld>
  <p:clrMapOvr>
    <a:masterClrMapping/>
  </p:clrMapOvr>
  <p:transition spd="slow">
    <p:pull/>
  </p:transition>
</p:sld>
</file>

<file path=ppt/theme/theme1.xml><?xml version="1.0" encoding="utf-8"?>
<a:theme xmlns:a="http://schemas.openxmlformats.org/drawingml/2006/main" name="Office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2457</TotalTime>
  <Words>3012</Words>
  <Application>Microsoft Office PowerPoint</Application>
  <PresentationFormat>Grand écran</PresentationFormat>
  <Paragraphs>264</Paragraphs>
  <Slides>32</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32</vt:i4>
      </vt:variant>
    </vt:vector>
  </HeadingPairs>
  <TitlesOfParts>
    <vt:vector size="36" baseType="lpstr">
      <vt:lpstr>Arial</vt:lpstr>
      <vt:lpstr>Calibri</vt:lpstr>
      <vt:lpstr>Calibri Light</vt:lpstr>
      <vt:lpstr>Office Theme</vt:lpstr>
      <vt:lpstr>Projet santé</vt:lpstr>
      <vt:lpstr>Présentation de l’idée d’application</vt:lpstr>
      <vt:lpstr>Partie Nettoyage de la base de données</vt:lpstr>
      <vt:lpstr>Opérations de nettoyage effectués</vt:lpstr>
      <vt:lpstr>1. Prise de connaissance des variables et de la méthode de calcul du nutriscore</vt:lpstr>
      <vt:lpstr>2. Etude globale du dataset</vt:lpstr>
      <vt:lpstr>Présentation PowerPoint</vt:lpstr>
      <vt:lpstr>3. Premier filtre grossier des variables intéressantes à l’application</vt:lpstr>
      <vt:lpstr>4. Analyse du nouveau dataset et choix de mes variables principales</vt:lpstr>
      <vt:lpstr>5. Réduction des individus non pertinents</vt:lpstr>
      <vt:lpstr>6. Analyse et réduction des variables non pertinentes</vt:lpstr>
      <vt:lpstr>7. Identification du type des variables restantes</vt:lpstr>
      <vt:lpstr>8. Traitement des outliers</vt:lpstr>
      <vt:lpstr>Partie exploration de la base de données</vt:lpstr>
      <vt:lpstr>Il s’agit maintenant d’analyser les variables avant de pouvoir compléter les valeurs manquantes.</vt:lpstr>
      <vt:lpstr>Description et analyse univariée</vt:lpstr>
      <vt:lpstr>1. Analyse et description de la variable ‘’origins’’</vt:lpstr>
      <vt:lpstr>1. Analyse et description de la variable ‘’origins’’</vt:lpstr>
      <vt:lpstr>2. Analyse et description des variables quantitatives</vt:lpstr>
      <vt:lpstr>Analyse multivariée et résultats statistiques associés</vt:lpstr>
      <vt:lpstr>1. Analyse sur les variables qualitatives</vt:lpstr>
      <vt:lpstr>1. Analyse sur les variables qualitatives</vt:lpstr>
      <vt:lpstr>2. Analyse sur les variables quantitatives</vt:lpstr>
      <vt:lpstr>2. Analyse sur les variables quantitatives</vt:lpstr>
      <vt:lpstr>2. Analyse sur les variables quantitatives</vt:lpstr>
      <vt:lpstr>Conclusion</vt:lpstr>
      <vt:lpstr>3 observations (graph et/ou stats) évaluant la pertinence et la faisabilité de l’application</vt:lpstr>
      <vt:lpstr>Présentation PowerPoint</vt:lpstr>
      <vt:lpstr>Présentation PowerPoint</vt:lpstr>
      <vt:lpstr>Présentation PowerPoint</vt:lpstr>
      <vt:lpstr>Synthèse des différentes conclusions sur la faisabilité du projet</vt:lpstr>
      <vt:lpstr>Merci de votre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Alexandre BENARD</dc:creator>
  <cp:lastModifiedBy>Alexandre BENARD</cp:lastModifiedBy>
  <cp:revision>129</cp:revision>
  <dcterms:created xsi:type="dcterms:W3CDTF">2021-07-24T13:52:52Z</dcterms:created>
  <dcterms:modified xsi:type="dcterms:W3CDTF">2021-07-30T14:56:26Z</dcterms:modified>
</cp:coreProperties>
</file>