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257" r:id="rId4"/>
    <p:sldId id="260" r:id="rId5"/>
    <p:sldId id="259" r:id="rId6"/>
    <p:sldId id="262" r:id="rId7"/>
    <p:sldId id="261" r:id="rId8"/>
    <p:sldId id="263" r:id="rId9"/>
    <p:sldId id="266" r:id="rId10"/>
    <p:sldId id="264" r:id="rId11"/>
    <p:sldId id="265" r:id="rId12"/>
    <p:sldId id="267" r:id="rId13"/>
    <p:sldId id="268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5" r:id="rId22"/>
    <p:sldId id="279" r:id="rId23"/>
    <p:sldId id="269" r:id="rId24"/>
    <p:sldId id="280" r:id="rId25"/>
    <p:sldId id="281" r:id="rId26"/>
    <p:sldId id="282" r:id="rId27"/>
    <p:sldId id="283" r:id="rId28"/>
    <p:sldId id="270" r:id="rId29"/>
    <p:sldId id="284" r:id="rId30"/>
    <p:sldId id="286" r:id="rId31"/>
    <p:sldId id="287" r:id="rId32"/>
    <p:sldId id="288" r:id="rId33"/>
    <p:sldId id="289" r:id="rId34"/>
    <p:sldId id="271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6" r:id="rId43"/>
    <p:sldId id="298" r:id="rId44"/>
    <p:sldId id="299" r:id="rId45"/>
    <p:sldId id="300" r:id="rId46"/>
    <p:sldId id="301" r:id="rId47"/>
    <p:sldId id="302" r:id="rId48"/>
    <p:sldId id="304" r:id="rId49"/>
    <p:sldId id="305" r:id="rId50"/>
    <p:sldId id="303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49CEE-3358-4483-9566-734866E643A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AA0E2-ECAB-4EB5-8592-73F58C032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769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81FE4C0-1DA9-465F-80BD-E1744820DC4F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4A4B-86B8-4716-B81F-575781926FD3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745B-F3D0-4A8B-A8A0-86BE9BCEE468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60DE-E889-466F-8C7E-95AD81D4BE6D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8101-2C66-45EA-925A-747ECBCBDA27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54-022A-41F3-A0F6-3022E23C7DEF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4D9A-CE30-490E-B950-52E483D3DC5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7B01-CA6C-415D-8B10-E0BA87E7363A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CD9C-C638-4523-ABE1-3BCBF3150421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5074-56B9-42BA-ADF3-F135BF465BCD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4F73-CE6D-482F-B659-F1B600F2EE8E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4068-68EE-417E-8238-4EA1DC938397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6883-5824-445C-8A62-CBF2A0C1EB17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CE10-258B-488B-BDC2-D50AB675931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9AE5-76CA-4BED-ABD0-DA450FF85119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0EB4-CADD-476A-85AE-D3492D0C38CD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426BE-AD4B-4CFD-9207-6FFE71113EF0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6685C-FB0A-4018-A7E0-9A4BB7A49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Segmentation des clients d’un site de e-commerce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F4255B-448D-435E-A292-C32AD4DBDA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4 – Cursus Ingénieur Machine Learning</a:t>
            </a:r>
          </a:p>
          <a:p>
            <a:r>
              <a:rPr lang="fr-FR" dirty="0"/>
              <a:t>Par Alexandre BENARD</a:t>
            </a:r>
          </a:p>
        </p:txBody>
      </p:sp>
    </p:spTree>
    <p:extLst>
      <p:ext uri="{BB962C8B-B14F-4D97-AF65-F5344CB8AC3E}">
        <p14:creationId xmlns:p14="http://schemas.microsoft.com/office/powerpoint/2010/main" val="177073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F0E4A3-1CF5-475D-BDC2-77423EE1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r>
              <a:rPr lang="fr-FR" dirty="0"/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491CBE-3268-4D6D-AB22-87BE110B1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Sur la table liée aux commandes, création des </a:t>
            </a:r>
            <a:r>
              <a:rPr lang="fr-FR" dirty="0" err="1"/>
              <a:t>features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« </a:t>
            </a:r>
            <a:r>
              <a:rPr lang="fr-FR" dirty="0" err="1"/>
              <a:t>delivering_time</a:t>
            </a:r>
            <a:r>
              <a:rPr lang="fr-FR" dirty="0"/>
              <a:t> »: le temps de livraison</a:t>
            </a:r>
          </a:p>
          <a:p>
            <a:pPr lvl="1"/>
            <a:r>
              <a:rPr lang="fr-FR" dirty="0"/>
              <a:t>« </a:t>
            </a:r>
            <a:r>
              <a:rPr lang="fr-FR" dirty="0" err="1"/>
              <a:t>delivered_before_time</a:t>
            </a:r>
            <a:r>
              <a:rPr lang="fr-FR" dirty="0"/>
              <a:t> »: commande livrée avant le délai imparti ou pas</a:t>
            </a:r>
          </a:p>
          <a:p>
            <a:pPr lvl="1"/>
            <a:r>
              <a:rPr lang="fr-FR" dirty="0"/>
              <a:t>« </a:t>
            </a:r>
            <a:r>
              <a:rPr lang="fr-FR" dirty="0" err="1"/>
              <a:t>customer_state</a:t>
            </a:r>
            <a:r>
              <a:rPr lang="fr-FR" dirty="0"/>
              <a:t> »: état de résidence du client à partir du code postal</a:t>
            </a:r>
          </a:p>
          <a:p>
            <a:pPr lvl="1"/>
            <a:r>
              <a:rPr lang="fr-FR" dirty="0"/>
              <a:t>« </a:t>
            </a:r>
            <a:r>
              <a:rPr lang="fr-FR" dirty="0" err="1"/>
              <a:t>days_last_purchase</a:t>
            </a:r>
            <a:r>
              <a:rPr lang="fr-FR" dirty="0"/>
              <a:t> »: nombre de jours écoulés depuis la dernière commande</a:t>
            </a:r>
          </a:p>
          <a:p>
            <a:pPr lvl="1"/>
            <a:r>
              <a:rPr lang="fr-FR" dirty="0"/>
              <a:t>Remplacement de l’identifiant client lié de la commande par l’identifiant client unique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CD0FDF-69BA-490B-B14F-A18145A1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08CED5-1A3E-4788-961B-2C975089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DC4E62-4B81-4083-B833-DEB36F64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6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02CE5-C36E-480C-A60A-AC54D044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75302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B48FBF-6312-4924-899B-E33F5DA3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15852"/>
            <a:ext cx="9905999" cy="4575350"/>
          </a:xfrm>
        </p:spPr>
        <p:txBody>
          <a:bodyPr/>
          <a:lstStyle/>
          <a:p>
            <a:r>
              <a:rPr lang="fr-FR" dirty="0"/>
              <a:t>Sur la table liée aux détails des produits par commande:</a:t>
            </a:r>
          </a:p>
          <a:p>
            <a:pPr lvl="1"/>
            <a:r>
              <a:rPr lang="fr-FR" dirty="0"/>
              <a:t>« </a:t>
            </a:r>
            <a:r>
              <a:rPr lang="fr-FR" dirty="0" err="1"/>
              <a:t>product_category_name_english</a:t>
            </a:r>
            <a:r>
              <a:rPr lang="fr-FR" dirty="0"/>
              <a:t> »: traduction en anglais des catégories</a:t>
            </a:r>
          </a:p>
          <a:p>
            <a:pPr lvl="1"/>
            <a:r>
              <a:rPr lang="fr-FR" dirty="0"/>
              <a:t>« </a:t>
            </a:r>
            <a:r>
              <a:rPr lang="fr-FR" dirty="0" err="1"/>
              <a:t>seller_state</a:t>
            </a:r>
            <a:r>
              <a:rPr lang="fr-FR" dirty="0"/>
              <a:t> »: état de résidence du vendeur</a:t>
            </a:r>
          </a:p>
          <a:p>
            <a:pPr lvl="1"/>
            <a:r>
              <a:rPr lang="fr-FR" dirty="0"/>
              <a:t> Dans le but de réunir toutes les données de chaque commandes dans un seul individu:</a:t>
            </a:r>
          </a:p>
          <a:p>
            <a:pPr lvl="2"/>
            <a:r>
              <a:rPr lang="fr-FR" dirty="0" err="1"/>
              <a:t>OneHotEncoder</a:t>
            </a:r>
            <a:r>
              <a:rPr lang="fr-FR" dirty="0"/>
              <a:t> sur « </a:t>
            </a:r>
            <a:r>
              <a:rPr lang="fr-FR" dirty="0" err="1"/>
              <a:t>product_category_name_english</a:t>
            </a:r>
            <a:r>
              <a:rPr lang="fr-FR" dirty="0"/>
              <a:t> » et « </a:t>
            </a:r>
            <a:r>
              <a:rPr lang="fr-FR" dirty="0" err="1"/>
              <a:t>seller_state</a:t>
            </a:r>
            <a:r>
              <a:rPr lang="fr-FR" dirty="0"/>
              <a:t> »</a:t>
            </a:r>
          </a:p>
          <a:p>
            <a:pPr lvl="2"/>
            <a:r>
              <a:rPr lang="fr-FR" dirty="0"/>
              <a:t>Somme, moyenne, valeur minimum ou maximum sur les autres colonnes selon les besoins</a:t>
            </a:r>
          </a:p>
          <a:p>
            <a:r>
              <a:rPr lang="fr-FR" dirty="0"/>
              <a:t>Sur la table liée aux avis clients:</a:t>
            </a:r>
          </a:p>
          <a:p>
            <a:pPr lvl="1"/>
            <a:r>
              <a:rPr lang="fr-FR" dirty="0"/>
              <a:t>« </a:t>
            </a:r>
            <a:r>
              <a:rPr lang="fr-FR" dirty="0" err="1"/>
              <a:t>nb_score</a:t>
            </a:r>
            <a:r>
              <a:rPr lang="fr-FR" dirty="0"/>
              <a:t> »: nombre d’avis donné puis somme de « </a:t>
            </a:r>
            <a:r>
              <a:rPr lang="fr-FR" dirty="0" err="1"/>
              <a:t>nb_score</a:t>
            </a:r>
            <a:r>
              <a:rPr lang="fr-FR" dirty="0"/>
              <a:t> » par commande</a:t>
            </a:r>
          </a:p>
          <a:p>
            <a:pPr lvl="1"/>
            <a:r>
              <a:rPr lang="fr-FR" dirty="0"/>
              <a:t>« </a:t>
            </a:r>
            <a:r>
              <a:rPr lang="fr-FR" dirty="0" err="1"/>
              <a:t>init_score</a:t>
            </a:r>
            <a:r>
              <a:rPr lang="fr-FR" dirty="0"/>
              <a:t> » score initial de la commande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5B5B80-99C5-4550-8D5E-8F333D14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9D33DF-D16A-4239-AF3A-AA625F25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B55798-4EFA-40C5-95D5-D9E8E474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55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E5F119-3C3D-4730-9710-6A664DA6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235592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B27AD2-8045-46C7-855B-E00290AFD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14884"/>
            <a:ext cx="9905999" cy="4776317"/>
          </a:xfrm>
        </p:spPr>
        <p:txBody>
          <a:bodyPr/>
          <a:lstStyle/>
          <a:p>
            <a:r>
              <a:rPr lang="fr-FR" dirty="0"/>
              <a:t>Sur la table liée aux paiements:</a:t>
            </a:r>
          </a:p>
          <a:p>
            <a:pPr lvl="1"/>
            <a:r>
              <a:rPr lang="fr-FR" dirty="0"/>
              <a:t>« </a:t>
            </a:r>
            <a:r>
              <a:rPr lang="fr-FR" dirty="0" err="1"/>
              <a:t>pay_sum</a:t>
            </a:r>
            <a:r>
              <a:rPr lang="fr-FR" dirty="0"/>
              <a:t> »: somme des paiements par commande</a:t>
            </a:r>
          </a:p>
          <a:p>
            <a:pPr lvl="1"/>
            <a:r>
              <a:rPr lang="fr-FR" dirty="0" err="1"/>
              <a:t>OneHotEncoder</a:t>
            </a:r>
            <a:r>
              <a:rPr lang="fr-FR" dirty="0"/>
              <a:t> sur « </a:t>
            </a:r>
            <a:r>
              <a:rPr lang="fr-FR" dirty="0" err="1"/>
              <a:t>payment_type</a:t>
            </a:r>
            <a:r>
              <a:rPr lang="fr-FR" dirty="0"/>
              <a:t> »</a:t>
            </a:r>
          </a:p>
          <a:p>
            <a:endParaRPr lang="fr-FR" dirty="0"/>
          </a:p>
          <a:p>
            <a:r>
              <a:rPr lang="fr-FR" dirty="0"/>
              <a:t>Agrégation de tous les jeux en un seul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9961FB-6BB9-478A-8A73-3151EED5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7F4F3B-F6F7-4F36-8ED9-7923898E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00600A-2E2F-4414-BB66-CE0A4E00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39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D0C9B-03CD-4580-9A8C-37D54EDC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RFM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872584-C075-48A2-A4DE-F0CE4EE7D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520AC5-C16E-4BAE-8AFC-186872C3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5074-56B9-42BA-ADF3-F135BF465BCD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A0BAE9-0AAE-4CE1-A525-269DF147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D632F6-3C07-4372-BB77-8742E41F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83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B22E24-2666-4630-B1B2-81AF88A4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Recency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D10B64-2DC1-4C1E-8674-7E4EC23F4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10424240" cy="1179513"/>
          </a:xfrm>
        </p:spPr>
        <p:txBody>
          <a:bodyPr/>
          <a:lstStyle/>
          <a:p>
            <a:r>
              <a:rPr lang="fr-FR" dirty="0"/>
              <a:t>Nombre de jours écoulés depuis le dernier achat</a:t>
            </a:r>
          </a:p>
          <a:p>
            <a:r>
              <a:rPr lang="fr-FR" dirty="0"/>
              <a:t>Extraire la valeur minimum de « </a:t>
            </a:r>
            <a:r>
              <a:rPr lang="fr-FR" dirty="0" err="1"/>
              <a:t>days_last_purchase</a:t>
            </a:r>
            <a:r>
              <a:rPr lang="fr-FR" dirty="0"/>
              <a:t> » pour chaque client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438C5B-E17D-426A-ADB7-F31D7E0E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ADA15A-4854-486F-9765-5296B982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170BE3-B5B7-4768-8641-C528C882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4E7CD8C-BFAC-4216-8683-E1C550756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020" y="4013972"/>
            <a:ext cx="8340301" cy="53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86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80368A-4DE5-4AF1-B957-EFBA61FF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Frequency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E0FA73-3865-4EC8-8A25-20C2D588B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096614"/>
          </a:xfrm>
        </p:spPr>
        <p:txBody>
          <a:bodyPr/>
          <a:lstStyle/>
          <a:p>
            <a:r>
              <a:rPr lang="fr-FR" dirty="0"/>
              <a:t>Nombre total d’achats</a:t>
            </a:r>
          </a:p>
          <a:p>
            <a:r>
              <a:rPr lang="fr-FR" dirty="0"/>
              <a:t>Compter le nombre de commandes pour chaque client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04D9D6-D475-403A-ABF1-F473FCB8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739F09-5546-4027-A055-9974595C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506DD9-7A23-4B04-A0A5-B9C7BA1E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5C1D268-1BCB-4707-B95F-834692DB2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42" y="3972044"/>
            <a:ext cx="8281579" cy="54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02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72758-5876-48FF-A134-DC1418FE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Monetary</a:t>
            </a:r>
            <a:r>
              <a:rPr lang="fr-FR" dirty="0"/>
              <a:t> Value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43EF0E-61CC-4BAA-9CD2-B66B2F3E6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086566"/>
          </a:xfrm>
        </p:spPr>
        <p:txBody>
          <a:bodyPr/>
          <a:lstStyle/>
          <a:p>
            <a:r>
              <a:rPr lang="fr-FR" dirty="0"/>
              <a:t>Montant total dépensé par le client</a:t>
            </a:r>
          </a:p>
          <a:p>
            <a:r>
              <a:rPr lang="fr-FR" dirty="0"/>
              <a:t>Somme de « </a:t>
            </a:r>
            <a:r>
              <a:rPr lang="fr-FR" dirty="0" err="1"/>
              <a:t>pay_sum</a:t>
            </a:r>
            <a:r>
              <a:rPr lang="fr-FR" dirty="0"/>
              <a:t> » par client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098880-6055-4CA1-835D-C71077C5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72E654-1A5D-4C3C-9683-0524707F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E55C58-BB76-4A1C-AD51-03AF0530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944D113-156C-4771-8EB7-4B32C2D06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407" y="3886893"/>
            <a:ext cx="8467914" cy="5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6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6D2F7-D030-4375-8F13-AE6A72BF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Segmentation des clients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ECAEA0-D089-40DB-87B2-945760B79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922957" cy="3541714"/>
          </a:xfrm>
        </p:spPr>
        <p:txBody>
          <a:bodyPr/>
          <a:lstStyle/>
          <a:p>
            <a:r>
              <a:rPr lang="fr-FR" dirty="0"/>
              <a:t>Calcul des quintiles pour chacune des valeurs précédentes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0D1444-98E4-4ECB-9B55-7BD040B7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89DC61-55FE-412D-82FB-F8AFEC41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6A54B8-8954-4FC0-84A3-F0A09540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5750E90-FCE6-420A-BC4F-632F6E76A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156" y="2523998"/>
            <a:ext cx="4763165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02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7C7501-5B81-4B78-8095-B5377698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225544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E38159-3040-4483-99F2-85066F33E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028" y="1253586"/>
            <a:ext cx="3229621" cy="743578"/>
          </a:xfrm>
        </p:spPr>
        <p:txBody>
          <a:bodyPr/>
          <a:lstStyle/>
          <a:p>
            <a:r>
              <a:rPr lang="fr-FR" dirty="0"/>
              <a:t>Attribution des scores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A50236-46A6-431C-8313-889D30F1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58E2F3-E911-4672-A1FD-5AB6D781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E8123F-D8AE-4CA6-AE9E-7C158C0E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CB88E20-649F-41D9-BE98-B7997B1FB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351" y="1253586"/>
            <a:ext cx="2943636" cy="422016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714F58B-BA84-4CF7-BAFE-B51BC1A40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961" y="2291956"/>
            <a:ext cx="260068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00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10610-F859-41A4-85FF-B90ED3AC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Conditions des segments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A5C8BFA-13F7-4CD2-B44C-B142E1F92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827" y="3143921"/>
            <a:ext cx="9469171" cy="1752845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DA0FBE-B28E-4935-B116-43557D3A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7927A-9363-4479-9BC8-332A9507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268B5-FC54-4950-A754-1564391B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9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F3B8F-61DD-46E7-9315-EE2F8D3C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82DB57-2B7A-4BE2-98D3-D38A71440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Fournir une segmentation clients</a:t>
            </a:r>
          </a:p>
          <a:p>
            <a:r>
              <a:rPr lang="fr-FR" dirty="0"/>
              <a:t>Proposer une périodicité d’actualisation de la segmentation clients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11E571-30CA-4A21-BF39-13775BB1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1D4B-DF26-4860-9A9A-C8C5D4F681E7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510846-1D73-4C37-8E61-4A19592E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8756E1-7A1F-416B-819A-B89BFA29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6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17362-835F-42ED-9743-1DF4C204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Attribution des clusters et Évaluation du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5402F1-B2E7-407F-909E-B81B49F01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709564"/>
          </a:xfrm>
        </p:spPr>
        <p:txBody>
          <a:bodyPr/>
          <a:lstStyle/>
          <a:p>
            <a:r>
              <a:rPr lang="fr-FR" dirty="0"/>
              <a:t>Attribution des clusters en fonction des conditions de segmentation</a:t>
            </a:r>
          </a:p>
          <a:p>
            <a:r>
              <a:rPr lang="fr-FR" dirty="0"/>
              <a:t>Utilisation du silhouette score pour évaluer les clusters par rapport au jeu initial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BC5D27-8376-4D54-A912-AC304386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C0B9A3-D38A-4810-922A-2671040B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CEF5D6-1E42-4A6D-9028-CFC28F1F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1516DB5-46AF-483C-8BCA-C3342029A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408" y="3711364"/>
            <a:ext cx="4658375" cy="24768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B5F7B8B-C32D-4D0E-BB9D-6436B2024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408" y="4421030"/>
            <a:ext cx="5468113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47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56FBA-D003-4360-B8FF-85ECFE74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Visualisation des clusters avec le PCA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52D538A-B0AB-433C-9001-4840A7746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5327" y="2149842"/>
            <a:ext cx="4698169" cy="3056090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0AD478-21F0-48A5-A290-598B069B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F33084-AF2E-499A-9FEB-97767E54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4E6B76-49BE-44D1-BE1D-E8B58D71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79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3D1CC-C6E8-408C-99B3-527A5DA4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finale du </a:t>
            </a:r>
            <a:r>
              <a:rPr lang="fr-FR" dirty="0" err="1"/>
              <a:t>rfm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DA53A1F-1CAE-42E0-B8E7-F443B6500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327" y="1827390"/>
            <a:ext cx="8564170" cy="828791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CB6F87-68A2-4B7C-9C59-E73B1E1C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171B4C-41E9-4199-8D0B-9F70A3F6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C0EA36-E5EF-46B6-9962-B1CE4956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5600B9E-BA37-41D0-9AB7-D6DD43BAC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20" y="3417315"/>
            <a:ext cx="10993384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08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99A0D-AE36-47E6-99BC-3324CED3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KMeans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B7B64B-4CA6-4B28-AC61-643DA4388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CBEE70-A79D-4EE5-9BD6-A41DA29A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5074-56B9-42BA-ADF3-F135BF465BCD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D1D1C8-86E4-4913-9284-1F9B520D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26DD72-E101-46FD-B036-BBFA236B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81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1C979-F924-400D-AD13-B17C8BD6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Détection du nombre de clusters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709D95-D701-48D2-AA5C-E70FC3512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8994"/>
            <a:ext cx="9905999" cy="1014884"/>
          </a:xfrm>
        </p:spPr>
        <p:txBody>
          <a:bodyPr/>
          <a:lstStyle/>
          <a:p>
            <a:r>
              <a:rPr lang="fr-FR" dirty="0"/>
              <a:t>Utilisation de la méthode du coude pour détecter le nombre de clusters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853BDF-E01F-428A-9F69-77B8DA80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FA3D0D-BCB2-4E1C-9DA1-A4E947DA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658CD9-59F7-4034-A930-8DD8A1D2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46075EB-CEA8-4583-9F0D-217341D4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3538958"/>
            <a:ext cx="4591691" cy="119079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C56B89E-A148-4A9F-93D2-FB4D23C16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399" y="2433903"/>
            <a:ext cx="5172797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48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42F3C8-AA46-44F0-8BE2-08B5CE4E3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8445"/>
          </a:xfrm>
        </p:spPr>
        <p:txBody>
          <a:bodyPr/>
          <a:lstStyle/>
          <a:p>
            <a:r>
              <a:rPr lang="fr-FR" dirty="0"/>
              <a:t>Validation du nombre de clusters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B727E1-4CD6-4F58-AB55-A79601051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862" y="1371071"/>
            <a:ext cx="9905999" cy="614292"/>
          </a:xfrm>
        </p:spPr>
        <p:txBody>
          <a:bodyPr/>
          <a:lstStyle/>
          <a:p>
            <a:r>
              <a:rPr lang="fr-FR" dirty="0"/>
              <a:t>Validation du nombre de clusters avec le silhouette score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2950D0-4A99-4C01-8A25-BD371688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B87716-CDE0-4282-A55E-442F14D7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146FA3-79E5-4289-A488-11E6BB83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EEAD973-6332-405E-A0D1-03FCB4F61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75" y="2965244"/>
            <a:ext cx="5496692" cy="170521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85DFADD-8963-46E1-9384-B6D84DB1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181" y="2097088"/>
            <a:ext cx="4420680" cy="377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82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F401-B3B7-4255-A3AA-6B0E72A3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Visualisation des clusters avec le PCA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33026B0-661C-400A-8AA2-CA7BB1089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2803" y="2097088"/>
            <a:ext cx="4963218" cy="3324689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8EF53F-F788-4D0B-A39D-8F232F602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EAFBCF-53B1-4AF8-B764-8132E377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C4FF7B-24A9-4E04-AB2B-185D9006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69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220CC4-241C-4022-9F24-D28816A7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finale du </a:t>
            </a:r>
            <a:r>
              <a:rPr lang="fr-FR" dirty="0" err="1"/>
              <a:t>KMeans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BC03648-A6C7-43EA-BB5D-B638BD6FB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276" y="2097088"/>
            <a:ext cx="6068272" cy="790685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BFAC67-47AD-457D-A122-760020A9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91D1DE-AEDE-41CA-85F8-76EF0485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7083D3-8B7F-4F60-AD49-0F3F1E9F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CC4EF67-72F1-4AE8-B29A-AD2174B9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20" y="3539256"/>
            <a:ext cx="10993384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96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7D24C-F3B2-4D1D-A423-B3727694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Clustering hiérarchique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C9A8B7-0567-472C-B103-99F4910965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60F02C-61EF-424B-AABC-D35FE066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5074-56B9-42BA-ADF3-F135BF465BCD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6AB146-7761-4AD7-B7A2-E362455D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0E4A60-0208-4ABF-B9FE-7E92D26F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67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8F419-0FA6-4FA6-943F-20974731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Dendrogrammes et nombres de clusters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4386A2-50AF-4A48-AC75-53C13FE5B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711942" cy="3136429"/>
          </a:xfrm>
        </p:spPr>
        <p:txBody>
          <a:bodyPr/>
          <a:lstStyle/>
          <a:p>
            <a:r>
              <a:rPr lang="fr-FR" dirty="0"/>
              <a:t>Affichages des dendrogrammes pour les méthodes « </a:t>
            </a:r>
            <a:r>
              <a:rPr lang="fr-FR" dirty="0" err="1"/>
              <a:t>ward</a:t>
            </a:r>
            <a:r>
              <a:rPr lang="fr-FR" dirty="0"/>
              <a:t> », « single », « </a:t>
            </a:r>
            <a:r>
              <a:rPr lang="fr-FR" dirty="0" err="1"/>
              <a:t>average</a:t>
            </a:r>
            <a:r>
              <a:rPr lang="fr-FR" dirty="0"/>
              <a:t> », « </a:t>
            </a:r>
            <a:r>
              <a:rPr lang="fr-FR" dirty="0" err="1"/>
              <a:t>complete</a:t>
            </a:r>
            <a:r>
              <a:rPr lang="fr-FR" dirty="0"/>
              <a:t> »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B72272-0D9B-4DF9-9F81-EB65111C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99786C-0266-44C1-B623-44B4B2DF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7CDD9F-D660-4A83-AF91-B5E4FCE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B502E10-28F2-461C-B54E-B5806733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636" y="1815162"/>
            <a:ext cx="5122774" cy="400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CD1F2-2E5E-4A3A-B2C0-201D12D6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Contraintes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356E4C-3028-41FD-A547-D464F32BE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segmentation doit être facile d’utilisation par l’équipe marketing</a:t>
            </a:r>
          </a:p>
          <a:p>
            <a:r>
              <a:rPr lang="fr-FR" dirty="0"/>
              <a:t>Le code doit respecter la convention PEP 8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B09FE7-B40C-4779-8DC8-7489B366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226C-9808-4088-B0A1-7D5AD7899107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EDC448-072A-4D2B-B0FE-6A800572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3F2A52-1DE9-4616-8178-F21C97A5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10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13760-F6E1-4E7E-B960-4317A1E6F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225544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FEF1B72-6E73-454A-9A9C-12BCBD5FD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283" y="1137131"/>
            <a:ext cx="9021434" cy="4477375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AF7ED7-3877-430B-95FF-EC8E9EA3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D039FE-3839-488E-BF0D-E9CD8EFC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7605ED-7B67-4205-9AAF-C3709ED4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03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2CC38-887E-43F3-B378-BEAEC251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du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228FDC-B5C1-49C5-BF21-6D5A0F1F9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45471" cy="3541714"/>
          </a:xfrm>
        </p:spPr>
        <p:txBody>
          <a:bodyPr/>
          <a:lstStyle/>
          <a:p>
            <a:r>
              <a:rPr lang="fr-FR" dirty="0"/>
              <a:t>Utilisation du silhouette score pour évaluer le modèle en fonction de la méthode et du nombre de clusters prédéfinis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556D93-1EC8-4840-AB26-F5C0FA52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A37D38-4378-4E14-B0BE-5FEB9B0E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3EA095-3EFD-40FC-92B4-41D9D554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4F16855-C17C-45C7-A37E-F89A51B69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962" y="1854937"/>
            <a:ext cx="2105319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34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2A7DAE-D778-40E2-AF82-38AD35A6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Visualisation des clusters avec le PCA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293E8A9C-3EB2-4A0C-BC99-6B9C61C65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9146" y="2471466"/>
            <a:ext cx="3810532" cy="2514951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C1D7EB-0B87-40D7-A3FE-8E7B797FF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F477CA-0572-424B-89F4-3987E542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E19D11-F514-4FB2-8BAB-95D46C0A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22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72622C-B7E8-49CA-8973-BBAE3E68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final du CAH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D60CCCF-0498-4DDE-BDFB-DC169CDE2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039" y="2003954"/>
            <a:ext cx="6058746" cy="1038370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FF4EA9-57E3-4DE2-B559-0B602825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63527C-4683-4B24-BE33-121525F28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B523EC-E4C1-4C9A-80C7-E7423245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4636CAE-82C9-4894-8B40-1EDA6C14B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30" y="3547206"/>
            <a:ext cx="11021963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42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F51E1-18D7-43C5-8C1B-3F7A11C3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DBscan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FF7A21-4D07-407E-B981-616EC5801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6E2962-1D92-437A-AD72-C8C7F3A8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5074-56B9-42BA-ADF3-F135BF465BCD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3D15C5-5DC2-401D-B437-96C2E411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68390A-93B7-4F95-86D8-35BAB812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10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2F807B-08BA-4CFF-BE53-C021FFA4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EPS optimal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E40FB7-0E31-4AB5-AB43-B0EB1EF3E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897794"/>
            <a:ext cx="9905999" cy="554003"/>
          </a:xfrm>
        </p:spPr>
        <p:txBody>
          <a:bodyPr>
            <a:normAutofit fontScale="92500"/>
          </a:bodyPr>
          <a:lstStyle/>
          <a:p>
            <a:r>
              <a:rPr lang="fr-FR" dirty="0"/>
              <a:t>Utilisation de la méthode du coude pour calculer l’hyperparamètre EPS optimal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FF5371-7741-4A28-8444-DCEFA432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1215A1-8F44-4F1A-9FA2-779F17FE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44E1F7-FE68-4830-9C56-B4FAE3DB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79FF9F7-09AC-4AA5-ADE1-D6C5B56E0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896245"/>
            <a:ext cx="3610479" cy="201005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26A40F9-40AE-4EE4-B76D-B7A72D0C5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665" y="2719533"/>
            <a:ext cx="5696745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28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720D0-3CB5-4C1B-AD9A-57D48F4C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Min_sample</a:t>
            </a:r>
            <a:r>
              <a:rPr lang="fr-FR" dirty="0"/>
              <a:t> optimal et évaluation du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B81BD4-5C2F-4F8D-9DE8-EFC0F2A8A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949536"/>
            <a:ext cx="9905999" cy="1609080"/>
          </a:xfrm>
        </p:spPr>
        <p:txBody>
          <a:bodyPr/>
          <a:lstStyle/>
          <a:p>
            <a:r>
              <a:rPr lang="fr-FR" dirty="0"/>
              <a:t>Boucle sur l’algorithme DBSCAN avec l’hyperparamètre EPS= 50 et diverses valeurs pour l’hyperparamètre </a:t>
            </a:r>
            <a:r>
              <a:rPr lang="fr-FR" dirty="0" err="1"/>
              <a:t>min_sample</a:t>
            </a:r>
            <a:endParaRPr lang="fr-FR" dirty="0"/>
          </a:p>
          <a:p>
            <a:r>
              <a:rPr lang="fr-FR" dirty="0"/>
              <a:t>Utilisation du silhouette score pour évaluer le modèle à chaque tour de boucle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7264AE-272B-48B1-9760-51F85E31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23FB47-87FE-46E0-8E07-99E859B7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915A21-906A-43DA-94BA-C6A4AFB1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FE2A3CC-FB3E-411B-9B32-75B3E76E3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460" y="3844969"/>
            <a:ext cx="4305901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86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65CAA-42BF-45CC-8709-03F1BB00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Visualisation des clusters avec le PCA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E86164B-96AE-46CB-8B00-54F31B0AB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0093" y="2421224"/>
            <a:ext cx="3848637" cy="2514951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4BE101-01F5-4154-ADFE-A49C764E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C3D9B6-4A3E-4CAD-86EC-4C597801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596BCE-9D1B-46A8-BF0C-F166F589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2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46E00-172C-40E6-B14C-128E1DBB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finale du </a:t>
            </a:r>
            <a:r>
              <a:rPr lang="fr-FR" dirty="0" err="1"/>
              <a:t>DBscan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637DCD87-9AEF-41F6-8C9D-9330E90CA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8855" y="2097088"/>
            <a:ext cx="6011114" cy="647790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13BD23-BF3A-4308-A132-43A98D4F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B796DB-279E-481A-B252-BF66D547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4A2A05-95CB-425A-A144-ADECFB69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17168B3-409E-48D8-96C0-6966FD089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14" y="3319107"/>
            <a:ext cx="11069595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83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1F9E91-1DD6-4840-A45E-BE008393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à jour de la segmentation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4EDE8D-0C21-4E18-81C0-6BE8227C6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C1FA67-B4EE-48D4-B009-0BAA21A0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5074-56B9-42BA-ADF3-F135BF465BCD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DB4811-3FF7-4A36-B2EA-C85C787E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4AEF-80D2-406F-926C-A6357296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7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ADA5CF-F057-4313-A070-B5CAED73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et Agrégation des jeux de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B60BD2-491E-4756-978E-63E960035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7B4E63-D84C-4D65-8F63-B6EBAA3C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EB51-BD57-482B-A814-86EF9F99258C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511CFA-6668-4616-BFDF-C3E9D70B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B5956-E466-4F49-8170-2CD43E64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382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D96001-182A-4AE6-9720-A8103D3C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du modèle et algorithme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F735AE-CCEF-4D67-89DE-231ABE5CD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646439" cy="3541714"/>
          </a:xfrm>
        </p:spPr>
        <p:txBody>
          <a:bodyPr/>
          <a:lstStyle/>
          <a:p>
            <a:r>
              <a:rPr lang="fr-FR" dirty="0"/>
              <a:t>À nombre de clusters à peu près équivalent, le Clustering Hiérarchique obtient le meilleur silhouette score (0,756) avec 6 clusters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34E91-A9E8-486B-B9BF-868660AE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DA23EC-09F4-4CEA-8ADA-DCAA27E8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ECE9F0-CF52-4B5E-8CFE-742FACF6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3700FA-D997-4A79-833F-CFF6C128E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151" y="2557341"/>
            <a:ext cx="3915321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92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22D46DB-99F9-4A3B-927C-516A5722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CE10-258B-488B-BDC2-D50AB675931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62EDC50-3F21-49B0-8603-2096A420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20C632-13E9-4B1B-8A52-FC0353F0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4E15E4-2AED-4604-96FB-0A2CB7D6B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830" y="1296237"/>
            <a:ext cx="8902339" cy="333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78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B13823-4378-452C-AF50-0C0769BD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9073"/>
          </a:xfrm>
        </p:spPr>
        <p:txBody>
          <a:bodyPr/>
          <a:lstStyle/>
          <a:p>
            <a:r>
              <a:rPr lang="fr-FR" dirty="0"/>
              <a:t>Résultats pour des périodes mensuelles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7571968-1FD4-4E46-ACED-123AF5FA7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339" y="2249488"/>
            <a:ext cx="9546148" cy="3541712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9B82A6-624B-4778-AEE0-EF1D4EC1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82EAF9-E14F-4D5F-A34C-0712BB81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48AD0E-ED49-49C1-8C98-5F7EBFAC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950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5BCD75-46DB-4CC5-91CD-F45C0C77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D3BE29-8801-4A39-96C2-9C8139B5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A913E0-438D-47C0-8568-833684DC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90B472-D5D7-4CCC-9946-C5D6B3F0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4F84FF5-88F7-4DD8-B84D-22D822A48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 ARI score est très aléatoire au cours du temps</a:t>
            </a:r>
          </a:p>
          <a:p>
            <a:r>
              <a:rPr lang="fr-FR" dirty="0"/>
              <a:t>Cela veut dire qu’on ne peut pas prédire une quelconque évolution avec certitude d’un mois sur l’autre, ni même fixer une marge d’erreur</a:t>
            </a:r>
          </a:p>
          <a:p>
            <a:r>
              <a:rPr lang="fr-FR" dirty="0"/>
              <a:t>Ces valeurs aléatoires perdurent même après avoir récupéré suffisamment de données</a:t>
            </a:r>
          </a:p>
          <a:p>
            <a:r>
              <a:rPr lang="fr-FR" dirty="0"/>
              <a:t>Il faut effectuer l’analyse à nouveau chaque mois</a:t>
            </a:r>
          </a:p>
        </p:txBody>
      </p:sp>
    </p:spTree>
    <p:extLst>
      <p:ext uri="{BB962C8B-B14F-4D97-AF65-F5344CB8AC3E}">
        <p14:creationId xmlns:p14="http://schemas.microsoft.com/office/powerpoint/2010/main" val="216337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3E400E-3431-4977-9F79-68ADFDDD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pour des périodes trimestrielles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C269A39-73D7-472A-9126-1071E4BDC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804" y="2249488"/>
            <a:ext cx="9613217" cy="3541712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B2BA05-F8AA-49E2-8FFF-FD44340A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812CF8-6FD6-4EC9-824E-1E78D7B5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A236B1-6387-4F8D-8B0E-99DFE22F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014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1AF31-E0C2-4B9E-A133-4ECF8BFC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9FA1CD-364C-4B69-80C2-B9265E21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E03CBE-6975-4BAA-A584-25C6E85E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DF73FA-2E42-4D82-A967-C9AE4A65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9258D34-48BB-4FEB-AD5B-5D8758DF1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L’ARI croît relativement uniformément pendant environ 1 an puis semble stagner pendant 6 mois avant de fluctuer à nouveau</a:t>
            </a:r>
          </a:p>
          <a:p>
            <a:r>
              <a:rPr lang="fr-FR" dirty="0"/>
              <a:t>Il faut donc lancer l’analyse tous les trimestres dans un premier temps puis une fois tous les 6 mois</a:t>
            </a:r>
          </a:p>
        </p:txBody>
      </p:sp>
    </p:spTree>
    <p:extLst>
      <p:ext uri="{BB962C8B-B14F-4D97-AF65-F5344CB8AC3E}">
        <p14:creationId xmlns:p14="http://schemas.microsoft.com/office/powerpoint/2010/main" val="3094626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662BC-D833-4D0C-AD1C-AEE20F79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pour des périodes semestrielles 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3ED9817A-0611-4B4A-8976-88B25F635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678" y="2249488"/>
            <a:ext cx="9639469" cy="3541712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D16AD0-4C13-4B40-A1F7-08063CB2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D0D1F7-467E-4D7B-94FE-3A844700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84E6BE-B623-4B9A-B49C-11D28C32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460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F3B9B-63B6-4C17-B47E-3DCFA986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53DC6D-6228-4873-B906-907AAA24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6227E5-3FD5-4C87-AFA0-7B665B11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287871-A2A4-4317-B548-99A0E5F2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DA4EB7DB-69A9-45C0-80D6-169CBE1A7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quantité de données est insuffisante pour effectuer une réelle analyse en profondeur</a:t>
            </a:r>
          </a:p>
          <a:p>
            <a:r>
              <a:rPr lang="fr-FR" dirty="0"/>
              <a:t>Sur 1 an et demi, peu de fluctuation</a:t>
            </a:r>
          </a:p>
          <a:p>
            <a:r>
              <a:rPr lang="fr-FR" dirty="0"/>
              <a:t>Le modèle initial peut être réutiliser plusieurs fois avant une nouvelle mise à jour</a:t>
            </a:r>
          </a:p>
        </p:txBody>
      </p:sp>
    </p:spTree>
    <p:extLst>
      <p:ext uri="{BB962C8B-B14F-4D97-AF65-F5344CB8AC3E}">
        <p14:creationId xmlns:p14="http://schemas.microsoft.com/office/powerpoint/2010/main" val="19836747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48B7A5-3362-45DA-9D5D-62C0C39A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3F5B95-0C10-48CD-8A5D-C71F3DFED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731A96-5E19-44D9-9D4C-87235A40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5074-56B9-42BA-ADF3-F135BF465BCD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8132FB-A8A0-472D-9ABF-6B278AAA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B5B415-1E16-4B7F-90BA-3620A715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657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34351-4E08-4F61-A483-03D1B678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retenu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671E97-55C4-4D69-9974-AEE85569F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modèle de clustering retenu est l’</a:t>
            </a:r>
            <a:r>
              <a:rPr lang="fr-FR" dirty="0" err="1"/>
              <a:t>AgglomerativeClustering</a:t>
            </a:r>
            <a:endParaRPr lang="fr-FR" dirty="0"/>
          </a:p>
          <a:p>
            <a:r>
              <a:rPr lang="fr-FR" dirty="0"/>
              <a:t>Le nombre de clusters vaut 6</a:t>
            </a:r>
          </a:p>
          <a:p>
            <a:r>
              <a:rPr lang="fr-FR" dirty="0"/>
              <a:t>Le Silhouette score vaut 0,756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578E43-861B-4473-B7A5-817F6B25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3C15B0-3534-4312-887C-900203C3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8D5B9B-A6AA-41E3-9174-F8356170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6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5EA33-3952-4786-9A08-5D3DF869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5AB772-7D46-4496-A9F8-3EDF59DAB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9332"/>
            <a:ext cx="9905999" cy="3851869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Le jeu de données est subdivisé en 8 sous-jeux au format csv contenant:</a:t>
            </a:r>
          </a:p>
          <a:p>
            <a:pPr lvl="1"/>
            <a:r>
              <a:rPr lang="fr-FR" dirty="0"/>
              <a:t>Les données des produits disponibles</a:t>
            </a:r>
          </a:p>
          <a:p>
            <a:pPr lvl="1"/>
            <a:r>
              <a:rPr lang="fr-FR" dirty="0"/>
              <a:t>Les données des produits par commande</a:t>
            </a:r>
          </a:p>
          <a:p>
            <a:pPr lvl="1"/>
            <a:r>
              <a:rPr lang="fr-FR" dirty="0"/>
              <a:t>Les données des commandes</a:t>
            </a:r>
          </a:p>
          <a:p>
            <a:pPr lvl="1"/>
            <a:r>
              <a:rPr lang="fr-FR" dirty="0"/>
              <a:t>Les données des avis clients</a:t>
            </a:r>
          </a:p>
          <a:p>
            <a:pPr lvl="1"/>
            <a:r>
              <a:rPr lang="fr-FR" dirty="0"/>
              <a:t>Les données relatives aux paiements</a:t>
            </a:r>
          </a:p>
          <a:p>
            <a:pPr lvl="1"/>
            <a:r>
              <a:rPr lang="fr-FR" dirty="0"/>
              <a:t>Les données des clients</a:t>
            </a:r>
          </a:p>
          <a:p>
            <a:pPr lvl="1"/>
            <a:r>
              <a:rPr lang="fr-FR" dirty="0"/>
              <a:t>Les données des vendeurs</a:t>
            </a:r>
          </a:p>
          <a:p>
            <a:pPr lvl="1"/>
            <a:r>
              <a:rPr lang="fr-FR" dirty="0"/>
              <a:t>Des données de géolocalisation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6B9286-E0C9-4463-A571-C4FEDA58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027E-801B-44AC-83F1-01CDFA6377AC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236C0C-312A-4DDE-B102-19733479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414132-705C-48D7-8147-73D83D2B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902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BFA3F-5DB2-41B5-B3B9-6129666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Devis de maintenance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FD1024-CB9F-42C1-90BC-F57EC2AFC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Plusieurs devis peuvent être proposés à l’entreprise selon l’horizon de visibilité fixé:</a:t>
            </a:r>
          </a:p>
          <a:p>
            <a:pPr lvl="1"/>
            <a:r>
              <a:rPr lang="fr-FR" dirty="0"/>
              <a:t>Pour une période inférieure à 3 mois, une maintenance mensuelle sera nécessaire</a:t>
            </a:r>
          </a:p>
          <a:p>
            <a:pPr lvl="1"/>
            <a:r>
              <a:rPr lang="fr-FR" dirty="0"/>
              <a:t>Pour une période allant de 3 à 6 mois, il faudra une maintenance tous les 6 mois maximum</a:t>
            </a:r>
          </a:p>
          <a:p>
            <a:pPr lvl="1"/>
            <a:r>
              <a:rPr lang="fr-FR" dirty="0"/>
              <a:t>Pour une période supérieure à 6 mois, une maintenance annuelle est préconisée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A6F481-B032-4FA8-840F-FF39BB99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6EE62F-0D63-4951-A51C-21F75372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820804-C03E-4050-85EA-89E6774B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1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6B67F-1FD3-4FBD-AF51-1B77565D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26C2C0-C4DA-4809-AC42-9D22F0705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sous-jeux suivent le principe des bases de données relationnelles:</a:t>
            </a:r>
          </a:p>
          <a:p>
            <a:pPr lvl="1"/>
            <a:r>
              <a:rPr lang="fr-FR" dirty="0"/>
              <a:t>Sous-jeux équivalents à des tables SQL</a:t>
            </a:r>
          </a:p>
          <a:p>
            <a:pPr lvl="1"/>
            <a:r>
              <a:rPr lang="fr-FR" dirty="0"/>
              <a:t> Présence de clés primaires et de clés étrangères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13D609-5ED6-4D17-A450-C5DF20D8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230537-A04F-4547-960D-357CA959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731BBC-E885-4141-BDFA-1AC92B97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5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651B8-792D-45F5-803B-4E9FB655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CE10-258B-488B-BDC2-D50AB675931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AA1C37-E2DD-45DB-9FC5-CC409D5C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3C5CB1-707A-4D0B-9DFE-D0BE8A66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E55633F-768D-4A8F-8980-2D6544DD9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311" y="255315"/>
            <a:ext cx="5643378" cy="56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3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F4C2D5-04CD-414D-A9C5-ED852060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Pistes suivies pour l’agrégations des jeux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E734B1-3119-4214-A408-AB9FAA04C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847811"/>
            <a:ext cx="4103828" cy="2913102"/>
          </a:xfrm>
        </p:spPr>
        <p:txBody>
          <a:bodyPr/>
          <a:lstStyle/>
          <a:p>
            <a:r>
              <a:rPr lang="fr-FR" dirty="0"/>
              <a:t>Pour effectuer la segmentation clients, il faut:</a:t>
            </a:r>
          </a:p>
          <a:p>
            <a:pPr lvl="1"/>
            <a:r>
              <a:rPr lang="fr-FR" dirty="0"/>
              <a:t>Les identifiants uniques des clients et les associer aux commandes</a:t>
            </a:r>
          </a:p>
          <a:p>
            <a:pPr lvl="1"/>
            <a:r>
              <a:rPr lang="fr-FR" dirty="0"/>
              <a:t>Regrouper les données client par client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80B1A4-DC25-4BC3-8557-B6045A77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C614AF-70E7-43F6-B831-3074DAC2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21707C-E587-4189-A3BC-F3D85CE3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E535868-1717-44DF-8873-9B8F85A9D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4769567"/>
            <a:ext cx="5220429" cy="5906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571E8E7-E532-4938-938D-543A05C69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4760913"/>
            <a:ext cx="4767020" cy="66684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A2C1EAE-EC10-4948-AE7B-24E13E324C88}"/>
              </a:ext>
            </a:extLst>
          </p:cNvPr>
          <p:cNvSpPr txBox="1"/>
          <p:nvPr/>
        </p:nvSpPr>
        <p:spPr>
          <a:xfrm>
            <a:off x="5908431" y="2097087"/>
            <a:ext cx="5048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Agrégation des jeux de données après avoir effectuer les </a:t>
            </a:r>
            <a:r>
              <a:rPr lang="fr-FR" sz="2400" dirty="0" err="1"/>
              <a:t>features</a:t>
            </a:r>
            <a:r>
              <a:rPr lang="fr-FR" sz="2400" dirty="0"/>
              <a:t> engineering nécessaires.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425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6FBE6-F32C-4C6F-B029-B983CFD6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 « l’ unité » pour les localisations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1FC86-EE70-47F4-802A-47155A377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/>
          <a:lstStyle/>
          <a:p>
            <a:r>
              <a:rPr lang="fr-FR" dirty="0"/>
              <a:t>Analyse rapide pour définir « l’unité » (code postal, ville, état) de géolocalisation la plus adaptée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FFAD37-F7D4-42D4-A3A7-21991FC1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46D6-D509-415E-8ED5-D0416C8045FB}" type="datetime1">
              <a:rPr lang="fr-FR" smtClean="0"/>
              <a:t>11/12/2021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AAAEF-E375-4FDD-870A-B4C1D9E3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5ECB9E-1CDC-4048-B8A7-02E9A756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0D1920A-4C12-4798-8095-4C684EA6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334" y="2189162"/>
            <a:ext cx="3448531" cy="324847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7F1E667-F595-4D0E-978E-DC3A3B526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4202985"/>
            <a:ext cx="4658375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70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563</TotalTime>
  <Words>1168</Words>
  <Application>Microsoft Office PowerPoint</Application>
  <PresentationFormat>Grand écran</PresentationFormat>
  <Paragraphs>264</Paragraphs>
  <Slides>50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4" baseType="lpstr">
      <vt:lpstr>Arial</vt:lpstr>
      <vt:lpstr>Calibri</vt:lpstr>
      <vt:lpstr>Tw Cen MT</vt:lpstr>
      <vt:lpstr>Circuit</vt:lpstr>
      <vt:lpstr>Segmentation des clients d’un site de e-commerce</vt:lpstr>
      <vt:lpstr>problématique</vt:lpstr>
      <vt:lpstr>Contraintes</vt:lpstr>
      <vt:lpstr>Analyse et Agrégation des jeux de données</vt:lpstr>
      <vt:lpstr>Analyse du jeu de données</vt:lpstr>
      <vt:lpstr>Présentation PowerPoint</vt:lpstr>
      <vt:lpstr>Présentation PowerPoint</vt:lpstr>
      <vt:lpstr>Pistes suivies pour l’agrégations des jeux</vt:lpstr>
      <vt:lpstr>Choix de « l’ unité » pour les localisations</vt:lpstr>
      <vt:lpstr>Features engineering</vt:lpstr>
      <vt:lpstr>Présentation PowerPoint</vt:lpstr>
      <vt:lpstr>Présentation PowerPoint</vt:lpstr>
      <vt:lpstr>RFM</vt:lpstr>
      <vt:lpstr>Recency</vt:lpstr>
      <vt:lpstr>Frequency</vt:lpstr>
      <vt:lpstr>Monetary Value</vt:lpstr>
      <vt:lpstr>Segmentation des clients</vt:lpstr>
      <vt:lpstr>Présentation PowerPoint</vt:lpstr>
      <vt:lpstr>Conditions des segments</vt:lpstr>
      <vt:lpstr>Attribution des clusters et Évaluation du modèle</vt:lpstr>
      <vt:lpstr>Visualisation des clusters avec le PCA</vt:lpstr>
      <vt:lpstr>Analyse finale du rfm</vt:lpstr>
      <vt:lpstr>KMeans</vt:lpstr>
      <vt:lpstr>Détection du nombre de clusters</vt:lpstr>
      <vt:lpstr>Validation du nombre de clusters</vt:lpstr>
      <vt:lpstr>Visualisation des clusters avec le PCA</vt:lpstr>
      <vt:lpstr>Analyse finale du KMeans</vt:lpstr>
      <vt:lpstr>Clustering hiérarchique</vt:lpstr>
      <vt:lpstr>Dendrogrammes et nombres de clusters</vt:lpstr>
      <vt:lpstr>Présentation PowerPoint</vt:lpstr>
      <vt:lpstr>Evaluation du modèle</vt:lpstr>
      <vt:lpstr>Visualisation des clusters avec le PCA</vt:lpstr>
      <vt:lpstr>Analyse final du CAH</vt:lpstr>
      <vt:lpstr>DBscan</vt:lpstr>
      <vt:lpstr>EPS optimal</vt:lpstr>
      <vt:lpstr>Min_sample optimal et évaluation du modèle</vt:lpstr>
      <vt:lpstr>Visualisation des clusters avec le PCA</vt:lpstr>
      <vt:lpstr>Analyse finale du DBscan</vt:lpstr>
      <vt:lpstr>Mise à jour de la segmentation</vt:lpstr>
      <vt:lpstr>Choix du modèle et algorithme</vt:lpstr>
      <vt:lpstr>Présentation PowerPoint</vt:lpstr>
      <vt:lpstr>Résultats pour des périodes mensuelles</vt:lpstr>
      <vt:lpstr>Présentation PowerPoint</vt:lpstr>
      <vt:lpstr>Résultats pour des périodes trimestrielles</vt:lpstr>
      <vt:lpstr>Présentation PowerPoint</vt:lpstr>
      <vt:lpstr>Résultats pour des périodes semestrielles </vt:lpstr>
      <vt:lpstr>Présentation PowerPoint</vt:lpstr>
      <vt:lpstr>Conclusion</vt:lpstr>
      <vt:lpstr>Modèle retenu</vt:lpstr>
      <vt:lpstr>Devis de maintenance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des clients d’un site de e-commerce</dc:title>
  <dc:creator>Alexandre BENARD</dc:creator>
  <cp:lastModifiedBy>Alexandre BENARD</cp:lastModifiedBy>
  <cp:revision>92</cp:revision>
  <dcterms:created xsi:type="dcterms:W3CDTF">2021-12-10T07:07:35Z</dcterms:created>
  <dcterms:modified xsi:type="dcterms:W3CDTF">2021-12-11T11:56:45Z</dcterms:modified>
</cp:coreProperties>
</file>