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3" r:id="rId31"/>
    <p:sldId id="284" r:id="rId32"/>
    <p:sldId id="289" r:id="rId33"/>
    <p:sldId id="290" r:id="rId34"/>
    <p:sldId id="292" r:id="rId35"/>
    <p:sldId id="291" r:id="rId36"/>
    <p:sldId id="293" r:id="rId37"/>
    <p:sldId id="288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70DE-91D4-4F33-AF6B-354F52486363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97FD-4CBA-445D-BED8-84A42C969D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9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06C948-BE49-4452-8EEE-0CBABC8B2BBA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0CDA-92AF-42B5-BB4B-96BC04212D89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D62-489F-4B05-B5D7-065955663C4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EF5A-D0E6-4821-B629-165E42E9EF8D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6881-0F1B-4018-82BB-9F7F91A1950A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EE-A1E8-4C70-8268-D38663199416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B617-CAF7-4BFA-B1B1-D02D9CA80BFC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2C47-922F-4871-9FA5-0A4B89DAF950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140A-DB0E-40B7-A1D4-3C6DDF21A67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EE6B-080B-4D88-A2FA-CECBF67F11F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0BCA-81E3-4C34-A5C2-AD36330CC754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31B-D7B7-4B94-80BB-76E91BA1E416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68C-4D01-4CDD-9143-046017484550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92D3-1B00-4204-A6EC-F60ED92224D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6126-FC2F-4833-9FA8-E8F4318C62A1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2E73-C7D6-4B19-B7EE-CAE550F1620D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6294-4DD8-4A13-82CF-25AEB7B45806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A088B-921F-4052-AC16-87CCFD220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Catégorisation automatique de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CC4BE-53A7-499E-8BF9-C039B472B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5 – Cursus ingénieur Machine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Par Alexandre BENARD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BAA22-4F8A-4054-84B8-52B41989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4C32-00B9-4D15-B00F-6B71CBBA6814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2BA368-C85D-420B-A06B-E1E99583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9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57381-F5DE-4174-9020-4D8A22E0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680"/>
            <a:ext cx="9905998" cy="11501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095626-EE15-46B2-B744-30F564FF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09599"/>
            <a:ext cx="4535907" cy="5181602"/>
          </a:xfrm>
        </p:spPr>
        <p:txBody>
          <a:bodyPr/>
          <a:lstStyle/>
          <a:p>
            <a:r>
              <a:rPr lang="fr-FR" dirty="0"/>
              <a:t>Affichage d’un histogramme pour définir les valeurs seuils de ‘</a:t>
            </a:r>
            <a:r>
              <a:rPr lang="fr-FR" dirty="0" err="1"/>
              <a:t>AnswerCount</a:t>
            </a:r>
            <a:r>
              <a:rPr lang="fr-FR" dirty="0"/>
              <a:t>’ et ‘</a:t>
            </a:r>
            <a:r>
              <a:rPr lang="fr-FR" dirty="0" err="1"/>
              <a:t>ViewCount</a:t>
            </a:r>
            <a:r>
              <a:rPr lang="fr-FR" dirty="0"/>
              <a:t>’ à l’échelle logarithmique</a:t>
            </a:r>
          </a:p>
          <a:p>
            <a:r>
              <a:rPr lang="fr-FR" dirty="0"/>
              <a:t>Le seuil est fixé à la valeur du premier quartile pour les deux </a:t>
            </a:r>
            <a:r>
              <a:rPr lang="fr-FR" dirty="0" err="1"/>
              <a:t>features</a:t>
            </a:r>
            <a:r>
              <a:rPr lang="fr-FR" dirty="0"/>
              <a:t>, soit:</a:t>
            </a:r>
          </a:p>
          <a:p>
            <a:pPr lvl="1"/>
            <a:r>
              <a:rPr lang="fr-FR" dirty="0"/>
              <a:t>2598 pour ‘</a:t>
            </a:r>
            <a:r>
              <a:rPr lang="fr-FR" dirty="0" err="1"/>
              <a:t>ViewCount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3 pour ‘</a:t>
            </a:r>
            <a:r>
              <a:rPr lang="fr-FR" dirty="0" err="1"/>
              <a:t>AnswerCount</a:t>
            </a:r>
            <a:r>
              <a:rPr lang="fr-FR" dirty="0"/>
              <a:t>’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2599D-99EF-4C77-994C-8172BB50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DF7161-14B7-42C4-913F-4AEB3E0A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C24BE5-3022-4353-B607-25236390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281" y="675923"/>
            <a:ext cx="3648584" cy="2524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1BB0BA-E365-404C-9D91-E1F51AB8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81" y="3396902"/>
            <a:ext cx="364858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AD4BE-441F-45B5-9A77-B17FB89A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9170"/>
          </a:xfrm>
        </p:spPr>
        <p:txBody>
          <a:bodyPr/>
          <a:lstStyle/>
          <a:p>
            <a:r>
              <a:rPr lang="fr-FR" dirty="0"/>
              <a:t>Transformation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8606F-280F-45E5-85C8-0B854058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517302"/>
            <a:ext cx="10002383" cy="4270550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Tokenization</a:t>
            </a:r>
            <a:r>
              <a:rPr lang="fr-FR" dirty="0"/>
              <a:t> (séparation des mots) du texte avec </a:t>
            </a:r>
            <a:r>
              <a:rPr lang="fr-FR" dirty="0" err="1"/>
              <a:t>RegexpTokenizer</a:t>
            </a:r>
            <a:r>
              <a:rPr lang="fr-FR" dirty="0"/>
              <a:t> du module </a:t>
            </a:r>
            <a:r>
              <a:rPr lang="fr-FR" dirty="0" err="1"/>
              <a:t>nltk</a:t>
            </a:r>
            <a:endParaRPr lang="fr-FR" dirty="0"/>
          </a:p>
          <a:p>
            <a:r>
              <a:rPr lang="fr-FR" dirty="0"/>
              <a:t>Retrait des </a:t>
            </a:r>
            <a:r>
              <a:rPr lang="fr-FR" dirty="0" err="1"/>
              <a:t>stopwords</a:t>
            </a:r>
            <a:r>
              <a:rPr lang="fr-FR" dirty="0"/>
              <a:t> (mots les plus courants) fournis par </a:t>
            </a:r>
            <a:r>
              <a:rPr lang="fr-FR" dirty="0" err="1"/>
              <a:t>stopwords</a:t>
            </a:r>
            <a:r>
              <a:rPr lang="fr-FR" dirty="0"/>
              <a:t> de </a:t>
            </a:r>
            <a:r>
              <a:rPr lang="fr-FR" dirty="0" err="1"/>
              <a:t>nltk.corpus</a:t>
            </a:r>
            <a:endParaRPr lang="fr-FR" dirty="0"/>
          </a:p>
          <a:p>
            <a:r>
              <a:rPr lang="fr-FR" dirty="0"/>
              <a:t>Retrait des nombres et des mots de un caractère</a:t>
            </a:r>
          </a:p>
          <a:p>
            <a:r>
              <a:rPr lang="fr-FR" dirty="0"/>
              <a:t>Substitution des mots présents dans la </a:t>
            </a:r>
            <a:r>
              <a:rPr lang="fr-FR" dirty="0" err="1"/>
              <a:t>feature</a:t>
            </a:r>
            <a:r>
              <a:rPr lang="fr-FR" dirty="0"/>
              <a:t> ‘</a:t>
            </a:r>
            <a:r>
              <a:rPr lang="fr-FR" dirty="0" err="1"/>
              <a:t>SourceTagName</a:t>
            </a:r>
            <a:r>
              <a:rPr lang="fr-FR" dirty="0"/>
              <a:t>’ du jeu </a:t>
            </a:r>
            <a:r>
              <a:rPr lang="fr-FR" dirty="0" err="1"/>
              <a:t>TagSynonyms</a:t>
            </a:r>
            <a:r>
              <a:rPr lang="fr-FR" dirty="0"/>
              <a:t> par le tag associé dans la </a:t>
            </a:r>
            <a:r>
              <a:rPr lang="fr-FR" dirty="0" err="1"/>
              <a:t>feature</a:t>
            </a:r>
            <a:r>
              <a:rPr lang="fr-FR" dirty="0"/>
              <a:t> ‘</a:t>
            </a:r>
            <a:r>
              <a:rPr lang="fr-FR" dirty="0" err="1"/>
              <a:t>TargetTagName</a:t>
            </a:r>
            <a:r>
              <a:rPr lang="fr-FR" dirty="0"/>
              <a:t>’</a:t>
            </a:r>
          </a:p>
          <a:p>
            <a:r>
              <a:rPr lang="fr-FR" dirty="0"/>
              <a:t>Mise sous forme canonique des mots et verbes avec </a:t>
            </a:r>
            <a:r>
              <a:rPr lang="fr-FR" dirty="0" err="1"/>
              <a:t>WordNetLemmatizer</a:t>
            </a:r>
            <a:r>
              <a:rPr lang="fr-FR" dirty="0"/>
              <a:t> de </a:t>
            </a:r>
            <a:r>
              <a:rPr lang="fr-FR" dirty="0" err="1"/>
              <a:t>nltk.stem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FC217-0F2C-482E-AE78-0B8FF80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DB858-E9C1-4F5A-A654-D6182C48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2B7DA-ABD3-4F94-B669-6A12F516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65737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2932396-6A5C-4ADC-A421-1E7C10C16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602" y="2514961"/>
            <a:ext cx="5344271" cy="213389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CC145-C9D2-4783-8087-46F68192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51E120-5ABF-4786-9C2D-0635072B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A6B29C-292F-44E6-B655-BAA220E0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747" y="1037528"/>
            <a:ext cx="7535327" cy="13241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EA3EEA-2C62-4D1B-8583-281E6962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747" y="4804644"/>
            <a:ext cx="803069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C6A2F-396E-4ECC-A495-7BE7409B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</a:t>
            </a:r>
            <a:r>
              <a:rPr lang="fr-FR" dirty="0" err="1"/>
              <a:t>posts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AACC42-9244-43B4-BBDB-F98D72E97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E72DB-4CDC-4E43-88BD-045CB384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D62-489F-4B05-B5D7-065955663C4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6C4E-95E0-4C8D-ADA5-A91708A7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67D59-B482-440D-BCA6-5A67B5B3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des mots les plus importants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05E1C-2E5A-4E3E-8C4E-F31B6BFC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la méthode </a:t>
            </a:r>
            <a:r>
              <a:rPr lang="fr-FR" dirty="0" err="1"/>
              <a:t>Dictionary</a:t>
            </a:r>
            <a:r>
              <a:rPr lang="fr-FR" dirty="0"/>
              <a:t>().</a:t>
            </a:r>
            <a:r>
              <a:rPr lang="fr-FR" dirty="0" err="1"/>
              <a:t>filter_extremes</a:t>
            </a:r>
            <a:r>
              <a:rPr lang="fr-FR" dirty="0"/>
              <a:t>() du module </a:t>
            </a:r>
            <a:r>
              <a:rPr lang="fr-FR" dirty="0" err="1"/>
              <a:t>gensim</a:t>
            </a:r>
            <a:r>
              <a:rPr lang="fr-FR" dirty="0"/>
              <a:t> pour filtrer les mots les plus importants. Deux paramètres:</a:t>
            </a:r>
          </a:p>
          <a:p>
            <a:pPr lvl="1"/>
            <a:r>
              <a:rPr lang="fr-FR" dirty="0" err="1"/>
              <a:t>no_below</a:t>
            </a:r>
            <a:r>
              <a:rPr lang="fr-FR" dirty="0"/>
              <a:t> = 20 retire les mots apparaissant moins de 20 fois dans le corpus</a:t>
            </a:r>
          </a:p>
          <a:p>
            <a:pPr lvl="1"/>
            <a:r>
              <a:rPr lang="fr-FR" dirty="0" err="1"/>
              <a:t>No_above</a:t>
            </a:r>
            <a:r>
              <a:rPr lang="fr-FR" dirty="0"/>
              <a:t> = 0,5 retire les mots présents dans plus de 50% des </a:t>
            </a:r>
            <a:r>
              <a:rPr lang="fr-FR" dirty="0" err="1"/>
              <a:t>posts</a:t>
            </a:r>
            <a:endParaRPr lang="fr-FR" dirty="0"/>
          </a:p>
          <a:p>
            <a:r>
              <a:rPr lang="fr-FR" dirty="0"/>
              <a:t>4005 mots uniques</a:t>
            </a:r>
          </a:p>
          <a:p>
            <a:r>
              <a:rPr lang="fr-FR" dirty="0"/>
              <a:t>« File » est le mot le plus fréquent avec 14557 apparitions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1341D-C923-41F8-AE8B-6742EC5F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1CA039-A3AF-46AF-B083-245AAAA1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1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D1EEB-501A-4789-9E88-18B9895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Nuage de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732B5C-7EBE-468B-96EC-579B4DE9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9284"/>
            <a:ext cx="4274649" cy="3861917"/>
          </a:xfrm>
        </p:spPr>
        <p:txBody>
          <a:bodyPr>
            <a:normAutofit/>
          </a:bodyPr>
          <a:lstStyle/>
          <a:p>
            <a:r>
              <a:rPr lang="fr-FR" dirty="0"/>
              <a:t>Affichage d’un nuage de mots avec le module </a:t>
            </a:r>
            <a:r>
              <a:rPr lang="fr-FR" dirty="0" err="1"/>
              <a:t>wordcloud</a:t>
            </a:r>
            <a:r>
              <a:rPr lang="fr-FR" dirty="0"/>
              <a:t> pour un rendu plus visuel des résultats précédents</a:t>
            </a:r>
          </a:p>
          <a:p>
            <a:r>
              <a:rPr lang="fr-FR" dirty="0"/>
              <a:t>« New » et « </a:t>
            </a:r>
            <a:r>
              <a:rPr lang="fr-FR" dirty="0" err="1"/>
              <a:t>Operator</a:t>
            </a:r>
            <a:r>
              <a:rPr lang="fr-FR" dirty="0"/>
              <a:t> » sont les mots les plus fréquents d’après le nuage de mots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0E553-5712-4BC0-ABC6-BE74B238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C7966-A7B1-4B4E-80E2-23BA7147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7D6C0-DA29-42F7-BBCC-0E8C8A7C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89" y="609599"/>
            <a:ext cx="5176021" cy="5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0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ECE08-133C-4F8D-AAB9-E67C4D77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Clusters de </a:t>
            </a:r>
            <a:r>
              <a:rPr lang="fr-FR" dirty="0" err="1"/>
              <a:t>posts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F27F03-DA36-4A35-850C-C2CB2016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échantillon de 10000 individus</a:t>
            </a:r>
          </a:p>
          <a:p>
            <a:r>
              <a:rPr lang="fr-FR" dirty="0"/>
              <a:t>Création d’un bag of </a:t>
            </a:r>
            <a:r>
              <a:rPr lang="fr-FR" dirty="0" err="1"/>
              <a:t>word</a:t>
            </a:r>
            <a:r>
              <a:rPr lang="fr-FR" dirty="0"/>
              <a:t> de l’échantillon avec </a:t>
            </a:r>
            <a:r>
              <a:rPr lang="fr-FR" dirty="0" err="1"/>
              <a:t>CountVectorizer</a:t>
            </a:r>
            <a:r>
              <a:rPr lang="fr-FR" dirty="0"/>
              <a:t> de </a:t>
            </a:r>
            <a:r>
              <a:rPr lang="fr-FR" dirty="0" err="1"/>
              <a:t>sklearn</a:t>
            </a:r>
            <a:r>
              <a:rPr lang="fr-FR" dirty="0"/>
              <a:t>. Un bag of </a:t>
            </a:r>
            <a:r>
              <a:rPr lang="fr-FR" dirty="0" err="1"/>
              <a:t>word</a:t>
            </a:r>
            <a:r>
              <a:rPr lang="fr-FR" dirty="0"/>
              <a:t> de 10000 x 4005 est retourné =&gt; fléau de dimensionalité</a:t>
            </a:r>
          </a:p>
          <a:p>
            <a:r>
              <a:rPr lang="fr-FR" dirty="0"/>
              <a:t>Réduction du nombre de </a:t>
            </a:r>
            <a:r>
              <a:rPr lang="fr-FR" dirty="0" err="1"/>
              <a:t>features</a:t>
            </a:r>
            <a:r>
              <a:rPr lang="fr-FR" dirty="0"/>
              <a:t> avec </a:t>
            </a:r>
            <a:r>
              <a:rPr lang="fr-FR" dirty="0" err="1"/>
              <a:t>TruncatedSVD</a:t>
            </a:r>
            <a:r>
              <a:rPr lang="fr-FR" dirty="0"/>
              <a:t> de </a:t>
            </a:r>
            <a:r>
              <a:rPr lang="fr-FR" dirty="0" err="1"/>
              <a:t>sklearn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750 composantes expliquent 87,57% du bag of </a:t>
            </a:r>
            <a:r>
              <a:rPr lang="fr-FR" dirty="0" err="1"/>
              <a:t>words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04992A-4906-4DCF-81FA-ADA193C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2EBA0B-B62D-42F7-84CF-C33C8C73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1DB1A-7171-4E8D-99CC-BE7271DD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65253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333E1-438D-4B74-8088-D9DCEC51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4544"/>
            <a:ext cx="4385181" cy="4938729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Kmeans</a:t>
            </a:r>
            <a:r>
              <a:rPr lang="fr-FR" dirty="0"/>
              <a:t> sur le bag of </a:t>
            </a:r>
            <a:r>
              <a:rPr lang="fr-FR" dirty="0" err="1"/>
              <a:t>words</a:t>
            </a:r>
            <a:r>
              <a:rPr lang="fr-FR" dirty="0"/>
              <a:t> réduit:</a:t>
            </a:r>
          </a:p>
          <a:p>
            <a:pPr lvl="1"/>
            <a:r>
              <a:rPr lang="fr-FR" dirty="0"/>
              <a:t>12 clusters mis en avant</a:t>
            </a:r>
          </a:p>
          <a:p>
            <a:r>
              <a:rPr lang="fr-FR" dirty="0"/>
              <a:t>TSNE sur le bag of </a:t>
            </a:r>
            <a:r>
              <a:rPr lang="fr-FR" dirty="0" err="1"/>
              <a:t>words</a:t>
            </a:r>
            <a:r>
              <a:rPr lang="fr-FR" dirty="0"/>
              <a:t> initial pour un affichage en 2D utilisant les labels issus du </a:t>
            </a:r>
            <a:r>
              <a:rPr lang="fr-FR" dirty="0" err="1"/>
              <a:t>Kmeans</a:t>
            </a:r>
            <a:r>
              <a:rPr lang="fr-FR" dirty="0"/>
              <a:t> pour colorer les clusters</a:t>
            </a:r>
          </a:p>
          <a:p>
            <a:r>
              <a:rPr lang="fr-FR" dirty="0"/>
              <a:t>Silhouette score valant 0,138 =&gt; clusters relativement bien prédit mais points proches des frontières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28074C-E3E4-4002-888E-64270150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688B13-712B-42BF-B166-70CCA998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5B0FCA-8588-416A-92CE-EE62AAA8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52125"/>
            <a:ext cx="492511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EE26D-C4A7-4EA5-9364-0378AE74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7578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EE9C9F8-4489-441A-A8DC-58C2E8BE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456" y="1104900"/>
            <a:ext cx="4865914" cy="46863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4C18C-A91F-472F-AA8E-823B9D2B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47A7C-FC72-4D44-9547-CD1D1AF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1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55B9F-CF0B-4466-85FE-4A7D8A98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Tags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648EF6-99F4-4869-814A-BCFA726F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006BE-8390-4B06-A812-56C1D466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D62-489F-4B05-B5D7-065955663C4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D0E51-29BB-46CB-B043-8F30A5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E200-A8B2-4870-B298-674FDCA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01575-3BD6-4A32-B2B1-90C492F9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Développer un système de suggestion de tags pour les questions posées sur le site stackoverflow.com</a:t>
            </a:r>
          </a:p>
          <a:p>
            <a:r>
              <a:rPr lang="fr-FR" dirty="0"/>
              <a:t>Analyser des données textuelles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87D9B-BBBD-47E2-8510-4AA6762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D49C-1FD5-4242-94B1-474DD716087C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97E7E6-2914-4AE9-B39D-976DCB19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428E2-B6DC-46CC-932B-F68E3194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 de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07D3D-AA58-4C96-B5C8-8C9AD66D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d’un échantillon de 10000 individus</a:t>
            </a:r>
          </a:p>
          <a:p>
            <a:r>
              <a:rPr lang="fr-FR" dirty="0"/>
              <a:t>Transformation des tags en bag of tags</a:t>
            </a:r>
          </a:p>
          <a:p>
            <a:r>
              <a:rPr lang="fr-FR" dirty="0"/>
              <a:t>4272 tags uniques</a:t>
            </a:r>
          </a:p>
          <a:p>
            <a:r>
              <a:rPr lang="fr-FR" dirty="0"/>
              <a:t>« </a:t>
            </a:r>
            <a:r>
              <a:rPr lang="fr-FR" dirty="0" err="1"/>
              <a:t>c#</a:t>
            </a:r>
            <a:r>
              <a:rPr lang="fr-FR" dirty="0"/>
              <a:t> » est le tags le plus fréquent avec 1379 apparitions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31E1C-672F-48E1-B00B-9E2B2FD9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BDDDBC-78A0-4169-A128-89725DF5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8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A0E9-CB37-448E-8A98-EB391B35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Nuage de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024BE-E771-4228-89E4-214A5C31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4274649" cy="3694113"/>
          </a:xfrm>
        </p:spPr>
        <p:txBody>
          <a:bodyPr>
            <a:normAutofit/>
          </a:bodyPr>
          <a:lstStyle/>
          <a:p>
            <a:r>
              <a:rPr lang="fr-FR" dirty="0"/>
              <a:t>Les tags les plus fréquents sont « C », « JAVA », « ASP » et « NET » selon le nuage de tags</a:t>
            </a:r>
          </a:p>
          <a:p>
            <a:r>
              <a:rPr lang="fr-FR" dirty="0"/>
              <a:t>Le rho de la corrélation de Spearman sur les tags pris dans leur ensemble vaut 0,02 =&gt; pas de corrélation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39456-F576-4C0C-8A43-04527424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A0171-9D47-4535-BD9F-B67F00E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E14AB2-EA2A-4376-B181-5EAEBB88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33040"/>
            <a:ext cx="4951410" cy="48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21D4B-54C3-4FD7-94CD-2ABD21C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Clusters de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08A69-DE8E-43BD-982C-DBB99B36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8704"/>
            <a:ext cx="4525858" cy="3982498"/>
          </a:xfrm>
        </p:spPr>
        <p:txBody>
          <a:bodyPr/>
          <a:lstStyle/>
          <a:p>
            <a:r>
              <a:rPr lang="fr-FR" dirty="0"/>
              <a:t>Réduction de dimension du bag of tags via un PCA:</a:t>
            </a:r>
          </a:p>
          <a:p>
            <a:pPr lvl="1"/>
            <a:r>
              <a:rPr lang="fr-FR" dirty="0"/>
              <a:t>200 composantes expliquent 82,8% du jeu initial</a:t>
            </a:r>
          </a:p>
          <a:p>
            <a:r>
              <a:rPr lang="fr-FR" dirty="0" err="1"/>
              <a:t>KMeans</a:t>
            </a:r>
            <a:r>
              <a:rPr lang="fr-FR" dirty="0"/>
              <a:t> sur le jeu réduit</a:t>
            </a:r>
          </a:p>
          <a:p>
            <a:pPr lvl="1"/>
            <a:r>
              <a:rPr lang="fr-FR" dirty="0"/>
              <a:t>9 clusters mis en avant</a:t>
            </a:r>
          </a:p>
          <a:p>
            <a:r>
              <a:rPr lang="fr-FR" dirty="0"/>
              <a:t>Silhouette score valant 0,154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E15F4-213F-4711-B0C3-C11B92B4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EF682F-5200-40C4-874E-B09D52C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AE3CC7-B14A-42FE-9F24-FD3A1E9A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15" y="1714994"/>
            <a:ext cx="5609100" cy="36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111AE-239E-4D37-8323-2A2C4EB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6512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45D5479-36AE-4908-9CB3-D9072D4C8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815" y="983643"/>
            <a:ext cx="4917647" cy="473612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852BA-BCC7-4F23-B940-3D2F89E6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4BCDB5-CAAF-4ACF-9B87-342A6FF3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5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1A828-9DE4-41A1-BCA5-BDFC6D6B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741"/>
            <a:ext cx="5118710" cy="1175657"/>
          </a:xfrm>
        </p:spPr>
        <p:txBody>
          <a:bodyPr>
            <a:normAutofit/>
          </a:bodyPr>
          <a:lstStyle/>
          <a:p>
            <a:r>
              <a:rPr lang="fr-FR" dirty="0"/>
              <a:t>Corrélation entre les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48631-7492-4A8E-8FFE-5F6B3E4F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842570" cy="3541714"/>
          </a:xfrm>
        </p:spPr>
        <p:txBody>
          <a:bodyPr/>
          <a:lstStyle/>
          <a:p>
            <a:r>
              <a:rPr lang="fr-FR" dirty="0"/>
              <a:t>Tags non corrélés si pris dans leur ensemble</a:t>
            </a:r>
          </a:p>
          <a:p>
            <a:r>
              <a:rPr lang="fr-FR" dirty="0"/>
              <a:t>Tri des tags par cluster</a:t>
            </a:r>
          </a:p>
          <a:p>
            <a:r>
              <a:rPr lang="fr-FR" dirty="0"/>
              <a:t>Apparition de carrés plus clairs donc corrélation entre tags faisant parti du même cluster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9D92D1-0B33-4B74-BEA9-31DCC8EF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A3F6B5-6302-4149-8764-5BE23803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F5A3AD-C404-4E36-8414-FF13D1FB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29" y="515816"/>
            <a:ext cx="4988081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6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24FA4-3F95-4A23-A1C5-C400B4D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CFE5F-F398-4F35-A26B-E379D7F1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E8EBC-6902-4044-93D1-2B75088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D62-489F-4B05-B5D7-065955663C4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F07D6F-102B-4580-BDDD-362AD4B8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AC4C6-32C2-4089-9A6C-82EECBB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choisi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2B450-9A05-4A9E-8AB3-9CA04E80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‘Tags’ est la </a:t>
            </a:r>
            <a:r>
              <a:rPr lang="fr-FR" dirty="0" err="1"/>
              <a:t>feature</a:t>
            </a:r>
            <a:r>
              <a:rPr lang="fr-FR" dirty="0"/>
              <a:t> cible</a:t>
            </a:r>
          </a:p>
          <a:p>
            <a:pPr lvl="1"/>
            <a:r>
              <a:rPr lang="fr-FR" dirty="0"/>
              <a:t>Elle est composée de 1 ou plusieurs tags uniques:</a:t>
            </a:r>
          </a:p>
          <a:p>
            <a:pPr lvl="2"/>
            <a:r>
              <a:rPr lang="fr-FR" dirty="0"/>
              <a:t>Chaque tag est présent 0 ou 1 fois par individu =&gt; classification binaire. Modèles possibles:</a:t>
            </a:r>
          </a:p>
          <a:p>
            <a:pPr lvl="3"/>
            <a:r>
              <a:rPr lang="fr-FR" dirty="0"/>
              <a:t>Régression logistique</a:t>
            </a:r>
          </a:p>
          <a:p>
            <a:pPr lvl="3"/>
            <a:r>
              <a:rPr lang="fr-FR" dirty="0"/>
              <a:t>SVM (Support </a:t>
            </a:r>
            <a:r>
              <a:rPr lang="fr-FR" dirty="0" err="1"/>
              <a:t>Vector</a:t>
            </a:r>
            <a:r>
              <a:rPr lang="fr-FR" dirty="0"/>
              <a:t> Machine)</a:t>
            </a:r>
          </a:p>
          <a:p>
            <a:pPr lvl="2"/>
            <a:r>
              <a:rPr lang="fr-FR" dirty="0"/>
              <a:t>Multiples tags par individus =&gt; classification </a:t>
            </a:r>
            <a:r>
              <a:rPr lang="fr-FR" dirty="0" err="1"/>
              <a:t>multiclasse</a:t>
            </a:r>
            <a:r>
              <a:rPr lang="fr-FR" dirty="0"/>
              <a:t>. Stratégies possibles:</a:t>
            </a:r>
          </a:p>
          <a:p>
            <a:pPr lvl="3"/>
            <a:r>
              <a:rPr lang="fr-FR" dirty="0" err="1"/>
              <a:t>OneVsRest</a:t>
            </a:r>
            <a:endParaRPr lang="fr-FR" dirty="0"/>
          </a:p>
          <a:p>
            <a:pPr lvl="3"/>
            <a:r>
              <a:rPr lang="fr-FR" dirty="0" err="1"/>
              <a:t>OneVsOne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3F534-FE6C-4B29-9EB8-88EF3F19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083DE-E477-451E-B973-8CEDC075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ED580-4865-4793-923C-46FDF94E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26027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34663-5769-4B81-91E3-6B2B66E2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5222"/>
            <a:ext cx="9905999" cy="4705979"/>
          </a:xfrm>
        </p:spPr>
        <p:txBody>
          <a:bodyPr/>
          <a:lstStyle/>
          <a:p>
            <a:r>
              <a:rPr lang="fr-FR" dirty="0"/>
              <a:t>Choix posé sur </a:t>
            </a:r>
            <a:r>
              <a:rPr lang="fr-FR" dirty="0" err="1"/>
              <a:t>SGDClassifier</a:t>
            </a:r>
            <a:r>
              <a:rPr lang="fr-FR" dirty="0"/>
              <a:t> et </a:t>
            </a:r>
            <a:r>
              <a:rPr lang="fr-FR" dirty="0" err="1"/>
              <a:t>OneVsRest</a:t>
            </a:r>
            <a:endParaRPr lang="fr-FR" dirty="0"/>
          </a:p>
          <a:p>
            <a:r>
              <a:rPr lang="fr-FR" dirty="0" err="1"/>
              <a:t>SGDClassifier</a:t>
            </a:r>
            <a:r>
              <a:rPr lang="fr-FR" dirty="0"/>
              <a:t> prend en charge:</a:t>
            </a:r>
          </a:p>
          <a:p>
            <a:pPr lvl="1"/>
            <a:r>
              <a:rPr lang="fr-FR" dirty="0"/>
              <a:t>La régression logistique avec l’hyperparamètre ‘</a:t>
            </a:r>
            <a:r>
              <a:rPr lang="fr-FR" dirty="0" err="1"/>
              <a:t>loss</a:t>
            </a:r>
            <a:r>
              <a:rPr lang="fr-FR" dirty="0"/>
              <a:t>’ = ‘log’</a:t>
            </a:r>
          </a:p>
          <a:p>
            <a:pPr lvl="1"/>
            <a:r>
              <a:rPr lang="fr-FR" dirty="0"/>
              <a:t>Le SVM avec l’hyperparamètre ‘</a:t>
            </a:r>
            <a:r>
              <a:rPr lang="fr-FR" dirty="0" err="1"/>
              <a:t>loss</a:t>
            </a:r>
            <a:r>
              <a:rPr lang="fr-FR" dirty="0"/>
              <a:t>’ = ‘</a:t>
            </a:r>
            <a:r>
              <a:rPr lang="fr-FR" dirty="0" err="1"/>
              <a:t>modified_huber</a:t>
            </a:r>
            <a:r>
              <a:rPr lang="fr-FR" dirty="0"/>
              <a:t>’</a:t>
            </a:r>
          </a:p>
          <a:p>
            <a:r>
              <a:rPr lang="fr-FR" dirty="0" err="1"/>
              <a:t>SGDClassifier</a:t>
            </a:r>
            <a:r>
              <a:rPr lang="fr-FR" dirty="0"/>
              <a:t> optimise le temps d’entraînement grâce à sa composante </a:t>
            </a:r>
            <a:r>
              <a:rPr lang="fr-FR" dirty="0" err="1"/>
              <a:t>probabilite</a:t>
            </a:r>
            <a:endParaRPr lang="fr-FR" dirty="0"/>
          </a:p>
          <a:p>
            <a:r>
              <a:rPr lang="fr-FR" dirty="0" err="1"/>
              <a:t>OneVsRest</a:t>
            </a:r>
            <a:r>
              <a:rPr lang="fr-FR" dirty="0"/>
              <a:t> plus efficient que </a:t>
            </a:r>
            <a:r>
              <a:rPr lang="fr-FR" dirty="0" err="1"/>
              <a:t>OneVsOne</a:t>
            </a:r>
            <a:endParaRPr lang="fr-FR" dirty="0"/>
          </a:p>
          <a:p>
            <a:r>
              <a:rPr lang="fr-FR" dirty="0" err="1"/>
              <a:t>OneVsRest</a:t>
            </a:r>
            <a:r>
              <a:rPr lang="fr-FR" dirty="0"/>
              <a:t> plus facilement interprétable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E3636-0646-46F2-9C15-827C418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C4EC13-9621-4D69-AB82-369639D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12CBC-FA48-44DF-AB3A-F54AB57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159B2-242A-4E9F-B7B1-E15E7511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761806" cy="3541714"/>
          </a:xfrm>
        </p:spPr>
        <p:txBody>
          <a:bodyPr/>
          <a:lstStyle/>
          <a:p>
            <a:r>
              <a:rPr lang="fr-FR" dirty="0"/>
              <a:t>Sur les données observées:</a:t>
            </a:r>
          </a:p>
          <a:p>
            <a:pPr lvl="1"/>
            <a:r>
              <a:rPr lang="fr-FR" dirty="0"/>
              <a:t>Transformation du corpus en Tf-</a:t>
            </a:r>
            <a:r>
              <a:rPr lang="fr-FR" dirty="0" err="1"/>
              <a:t>idf</a:t>
            </a:r>
            <a:r>
              <a:rPr lang="fr-FR" dirty="0"/>
              <a:t> via </a:t>
            </a:r>
            <a:r>
              <a:rPr lang="fr-FR" dirty="0" err="1"/>
              <a:t>TfidfVectorizer</a:t>
            </a:r>
            <a:endParaRPr lang="fr-FR" dirty="0"/>
          </a:p>
          <a:p>
            <a:pPr lvl="1"/>
            <a:r>
              <a:rPr lang="fr-FR" dirty="0"/>
              <a:t>Mise sous forme de matrice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Réduction du nombre de </a:t>
            </a:r>
            <a:r>
              <a:rPr lang="fr-FR" dirty="0" err="1"/>
              <a:t>features</a:t>
            </a:r>
            <a:r>
              <a:rPr lang="fr-FR" dirty="0"/>
              <a:t> via PCA</a:t>
            </a:r>
          </a:p>
          <a:p>
            <a:r>
              <a:rPr lang="fr-FR" dirty="0"/>
              <a:t>Sur les données cibles:</a:t>
            </a:r>
          </a:p>
          <a:p>
            <a:pPr lvl="1"/>
            <a:r>
              <a:rPr lang="fr-FR" dirty="0"/>
              <a:t>Transformation des tags en bag of </a:t>
            </a:r>
            <a:r>
              <a:rPr lang="fr-FR" dirty="0" err="1"/>
              <a:t>words</a:t>
            </a:r>
            <a:r>
              <a:rPr lang="fr-FR" dirty="0"/>
              <a:t> via </a:t>
            </a:r>
            <a:r>
              <a:rPr lang="fr-FR" dirty="0" err="1"/>
              <a:t>CountVectorizer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41C1D-9D9F-43BB-83CF-87205277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77FB0-4C81-4D26-97B8-FC62114B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919212-6D2D-4C24-BB2D-E448905D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91" y="2490656"/>
            <a:ext cx="429637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9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30B43-D68E-460D-9AC7-AA9009E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d’évaluation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87CC7-CA15-4131-B832-E0030FB0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235"/>
            <a:ext cx="6043158" cy="3871966"/>
          </a:xfrm>
        </p:spPr>
        <p:txBody>
          <a:bodyPr/>
          <a:lstStyle/>
          <a:p>
            <a:r>
              <a:rPr lang="fr-FR" dirty="0"/>
              <a:t>Vu la grande quantité de 0 dans les variables cibles, la probabilité d’obtenir 1 comme résultat avec </a:t>
            </a:r>
            <a:r>
              <a:rPr lang="fr-FR" dirty="0" err="1"/>
              <a:t>clf.predict</a:t>
            </a:r>
            <a:r>
              <a:rPr lang="fr-FR" dirty="0"/>
              <a:t>() est extrêmement faible</a:t>
            </a:r>
          </a:p>
          <a:p>
            <a:r>
              <a:rPr lang="fr-FR" dirty="0"/>
              <a:t>Choix porté sur </a:t>
            </a:r>
            <a:r>
              <a:rPr lang="fr-FR" dirty="0" err="1"/>
              <a:t>clf.predict_proba</a:t>
            </a:r>
            <a:r>
              <a:rPr lang="fr-FR" dirty="0"/>
              <a:t>() et définition d’un seuil de probabilité:</a:t>
            </a:r>
          </a:p>
          <a:p>
            <a:pPr lvl="1"/>
            <a:r>
              <a:rPr lang="fr-FR" dirty="0"/>
              <a:t>Valeur à 1 si supérieure au seuil</a:t>
            </a:r>
          </a:p>
          <a:p>
            <a:pPr lvl="1"/>
            <a:r>
              <a:rPr lang="fr-FR" dirty="0"/>
              <a:t>Sinon valeur à 0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D71AC-EB70-44EF-838E-F1672015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790B1-5D7A-42AF-9E46-3198095A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58C40F-E698-4566-9716-E24FDDA4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39" y="2712242"/>
            <a:ext cx="469648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6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A97D-F64E-4D3F-B457-C91E5D7B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673AC-08AC-485C-BDFF-32001CEC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œuvre une approche non supervisée</a:t>
            </a:r>
          </a:p>
          <a:p>
            <a:r>
              <a:rPr lang="fr-FR" dirty="0"/>
              <a:t>Appliquer des méthodes d’extraction de </a:t>
            </a:r>
            <a:r>
              <a:rPr lang="fr-FR" dirty="0" err="1"/>
              <a:t>features</a:t>
            </a:r>
            <a:r>
              <a:rPr lang="fr-FR" dirty="0"/>
              <a:t> spécifiques à des données textuelles</a:t>
            </a:r>
          </a:p>
          <a:p>
            <a:r>
              <a:rPr lang="fr-FR" dirty="0"/>
              <a:t>Mettre en place une méthode d’évaluation propre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5F72D-E19D-444C-A251-2F7BB2D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36E3-F6A3-4A81-AA3E-7870D2AC36B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3C74C1-7527-4F10-9D30-30B2136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6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009FA-0B9C-4322-9BC1-A9987DD9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55979"/>
            <a:ext cx="9905998" cy="987180"/>
          </a:xfrm>
        </p:spPr>
        <p:txBody>
          <a:bodyPr/>
          <a:lstStyle/>
          <a:p>
            <a:r>
              <a:rPr lang="fr-FR" dirty="0"/>
              <a:t>Choix des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F0210-77F1-4AEF-BF18-2DBCB5C5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413"/>
            <a:ext cx="9781145" cy="4042788"/>
          </a:xfrm>
        </p:spPr>
        <p:txBody>
          <a:bodyPr>
            <a:normAutofit/>
          </a:bodyPr>
          <a:lstStyle/>
          <a:p>
            <a:r>
              <a:rPr lang="fr-FR" dirty="0" err="1"/>
              <a:t>GridSearchCV</a:t>
            </a:r>
            <a:r>
              <a:rPr lang="fr-FR" dirty="0"/>
              <a:t> inefficace pour définir le choix des hyperparamètres à cause de son hyperparamètre ‘CV’:</a:t>
            </a:r>
          </a:p>
          <a:p>
            <a:pPr lvl="1"/>
            <a:r>
              <a:rPr lang="fr-FR" dirty="0"/>
              <a:t>Appel automatique de </a:t>
            </a:r>
            <a:r>
              <a:rPr lang="fr-FR" dirty="0" err="1"/>
              <a:t>StratifiedFold</a:t>
            </a:r>
            <a:r>
              <a:rPr lang="fr-FR" dirty="0"/>
              <a:t> =&gt; manque de données dans le jeu d’entraînement</a:t>
            </a:r>
          </a:p>
          <a:p>
            <a:pPr lvl="1"/>
            <a:r>
              <a:rPr lang="fr-FR" dirty="0"/>
              <a:t>Non prise en charge de la méthode de </a:t>
            </a:r>
            <a:r>
              <a:rPr lang="fr-FR" dirty="0" err="1"/>
              <a:t>scoring</a:t>
            </a:r>
            <a:endParaRPr lang="fr-FR" dirty="0"/>
          </a:p>
          <a:p>
            <a:r>
              <a:rPr lang="fr-FR" dirty="0"/>
              <a:t>Réécriture d’une fonction équivalente:</a:t>
            </a:r>
          </a:p>
          <a:p>
            <a:pPr lvl="1"/>
            <a:r>
              <a:rPr lang="fr-FR" dirty="0"/>
              <a:t>Utilisation de </a:t>
            </a:r>
            <a:r>
              <a:rPr lang="fr-FR" dirty="0" err="1"/>
              <a:t>ShuffleSplit</a:t>
            </a:r>
            <a:r>
              <a:rPr lang="fr-FR" dirty="0"/>
              <a:t> pour la cross validation</a:t>
            </a:r>
          </a:p>
          <a:p>
            <a:pPr lvl="1"/>
            <a:r>
              <a:rPr lang="fr-FR" dirty="0"/>
              <a:t>Prise en charge de la méthode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43D7F-A25A-478E-9069-F721A76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98DB9A-596C-4E57-A8A0-7F4F190C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34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59A05-F479-4AEA-98C5-2CC1CAC0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6342"/>
            <a:ext cx="9905998" cy="84867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3A3239C-551E-4F61-BEEC-3867F741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80" y="819272"/>
            <a:ext cx="5344840" cy="2796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E0B5B3-787C-4107-9E67-580D48D7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CA7BB2-D905-4ECC-9BB4-7E847C0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F40F2A-6EDE-4F08-A89E-646836B7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59" y="1514208"/>
            <a:ext cx="6445082" cy="8447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7206960-EFF2-407C-B9BB-6B334E81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44" y="2964263"/>
            <a:ext cx="5899271" cy="204793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51A8546-E219-4EF6-B3EA-D3681C357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60" y="2964263"/>
            <a:ext cx="5073521" cy="20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479E3-839F-45D6-9BC1-95067F03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1C364-25DE-47BC-A03F-2227CED89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9D9E6-C193-4CCA-B850-E7EA3F4C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EE6B-080B-4D88-A2FA-CECBF67F11F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D33073-550A-43B1-A748-E39C06A8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8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EE2CE-B71B-45A9-9CE6-E33B26A4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49AAD-02E9-498D-B79C-7CB9A0F2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module python Dash</a:t>
            </a:r>
          </a:p>
          <a:p>
            <a:r>
              <a:rPr lang="fr-FR" dirty="0"/>
              <a:t>Fonctionnement:</a:t>
            </a:r>
          </a:p>
          <a:p>
            <a:pPr lvl="1"/>
            <a:r>
              <a:rPr lang="fr-FR" dirty="0"/>
              <a:t>Le titre et le post sont envoyés sur le serveur contenant le service de l’API via l’url (méthode HTTP </a:t>
            </a:r>
            <a:r>
              <a:rPr lang="fr-FR" dirty="0" err="1"/>
              <a:t>Get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Affichage de la réponse (tags) provenant de l’API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467D3-D67E-418C-8E96-E3198E76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0F0045-1BBF-493E-BD45-EA4E2A27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C7ACF-ED31-4A06-9A3F-132E25A8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716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3B5599F-05EB-46E2-A41A-9E4587C8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43898"/>
            <a:ext cx="4322705" cy="354171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ECB29-2869-49DE-9AF7-424FD98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B3E907-F0A9-49CB-9102-BDA7F529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CCA25F-109C-4C8F-9034-85588798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07" y="1438066"/>
            <a:ext cx="431542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5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77615-4728-4973-B030-A9C40AB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5D07D-BC08-41C7-AC6A-003DE21A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module python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Fonctionnement:</a:t>
            </a:r>
          </a:p>
          <a:p>
            <a:pPr lvl="1"/>
            <a:r>
              <a:rPr lang="fr-FR" dirty="0"/>
              <a:t>Récupération et extractions des données contenues dans l’url appelée par le frontend</a:t>
            </a:r>
          </a:p>
          <a:p>
            <a:pPr lvl="1"/>
            <a:r>
              <a:rPr lang="fr-FR" dirty="0"/>
              <a:t>Prédiction du/des tags</a:t>
            </a:r>
          </a:p>
          <a:p>
            <a:pPr lvl="1"/>
            <a:r>
              <a:rPr lang="fr-FR" dirty="0"/>
              <a:t>Envoi de la prédiction sur le serveur contenant le frontend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348AC-5813-4975-8958-8DF7E939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4DD106-1F60-49A5-B4D5-4553DF6A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4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198A7-9F71-477C-8A57-3A3546C4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64351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2D514C5-2BCA-4B30-AFF0-C81F8EF2F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87" y="1889443"/>
            <a:ext cx="8032026" cy="2313936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E643A-2C38-4602-8236-B1751C55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524064-5571-4EF7-B500-6A7D34CF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6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A797E-9A37-4B44-A159-370FDCC0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7E6892-1ED1-411B-B299-DB53A0CC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79673-7D68-43F0-9CE4-6A2E525A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0D62-489F-4B05-B5D7-065955663C4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DAC51B-208A-4D09-A2EC-77A812A0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96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62890-8B9C-433D-B329-EBE094C2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6622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15F68-75C7-463C-93A4-B0521007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5705"/>
            <a:ext cx="6315509" cy="46054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Utilisation de la stratégie </a:t>
            </a:r>
            <a:r>
              <a:rPr lang="fr-FR" dirty="0" err="1"/>
              <a:t>multiclasse</a:t>
            </a:r>
            <a:r>
              <a:rPr lang="fr-FR" dirty="0"/>
              <a:t> </a:t>
            </a:r>
            <a:r>
              <a:rPr lang="fr-FR" dirty="0" err="1"/>
              <a:t>OneVsRest</a:t>
            </a:r>
            <a:r>
              <a:rPr lang="fr-FR" dirty="0"/>
              <a:t> et du modèle </a:t>
            </a:r>
            <a:r>
              <a:rPr lang="fr-FR" dirty="0" err="1"/>
              <a:t>SGDClassifier</a:t>
            </a:r>
            <a:endParaRPr lang="fr-FR" dirty="0"/>
          </a:p>
          <a:p>
            <a:r>
              <a:rPr lang="fr-FR" dirty="0"/>
              <a:t>Hyperparamètres de </a:t>
            </a:r>
            <a:r>
              <a:rPr lang="fr-FR" dirty="0" err="1"/>
              <a:t>SGDClassifier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loss</a:t>
            </a:r>
            <a:r>
              <a:rPr lang="fr-FR" dirty="0"/>
              <a:t>’ = ‘</a:t>
            </a:r>
            <a:r>
              <a:rPr lang="fr-FR" dirty="0" err="1"/>
              <a:t>modified_huber</a:t>
            </a:r>
            <a:r>
              <a:rPr lang="fr-FR" dirty="0"/>
              <a:t>’ =&gt; utilisation du SVM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class_weight</a:t>
            </a:r>
            <a:r>
              <a:rPr lang="fr-FR" dirty="0"/>
              <a:t>’ = None =&gt; tous les poids valent 1</a:t>
            </a:r>
          </a:p>
          <a:p>
            <a:pPr lvl="1"/>
            <a:r>
              <a:rPr lang="fr-FR" dirty="0"/>
              <a:t>‘penalty’ = ‘l1’ =&gt; </a:t>
            </a:r>
            <a:r>
              <a:rPr lang="fr-FR" dirty="0" err="1"/>
              <a:t>features</a:t>
            </a:r>
            <a:r>
              <a:rPr lang="fr-FR" dirty="0"/>
              <a:t> corrélées supprimées sauf 1 choisie aléatoirement</a:t>
            </a:r>
          </a:p>
          <a:p>
            <a:pPr lvl="1"/>
            <a:r>
              <a:rPr lang="fr-FR" dirty="0"/>
              <a:t>‘alpha’ = 0,0001 =&gt; constante multiplicatrice du terme de régularisation</a:t>
            </a:r>
          </a:p>
          <a:p>
            <a:pPr lvl="1"/>
            <a:r>
              <a:rPr lang="fr-FR" dirty="0"/>
              <a:t>‘l1_ratio’ =&gt; pas pris en compte car ‘penalty’ vaut ‘l1’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D86A3-BA59-45BE-941F-0920CF2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E15B86-6582-485C-919A-08BEA445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8200DB-2529-483B-BB08-1DEAE854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22" y="1778558"/>
            <a:ext cx="3467588" cy="19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3C28E-0CCC-43D8-9ED4-8D0F6787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jeux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2594D-F245-491D-BBA5-AA3F8DF11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0024C-F25D-4160-93AD-38C114C3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63B9-2308-4760-9521-90E35D78B65E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4F0C48-1095-4120-8A43-6BACCA06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A16CC-CF8E-4C11-AD43-BC00B07E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forme des jeux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0A1AD-1349-4FB1-92C9-BA2D8875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jeux de données issus de la base de données de </a:t>
            </a:r>
            <a:r>
              <a:rPr lang="fr-FR" dirty="0" err="1"/>
              <a:t>stackoverflow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Posts</a:t>
            </a:r>
            <a:r>
              <a:rPr lang="fr-FR" dirty="0"/>
              <a:t>’ contenant les </a:t>
            </a:r>
            <a:r>
              <a:rPr lang="fr-FR" dirty="0" err="1"/>
              <a:t>posts</a:t>
            </a:r>
            <a:r>
              <a:rPr lang="fr-FR" dirty="0"/>
              <a:t> + autres informations (initialement 338395 individus par 23 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TagSynonyms</a:t>
            </a:r>
            <a:r>
              <a:rPr lang="fr-FR" dirty="0"/>
              <a:t>’ contenant les tags, les mots associés aux tags + autres informations (initialement 5365 individus par 10 </a:t>
            </a:r>
            <a:r>
              <a:rPr lang="fr-FR" dirty="0" err="1"/>
              <a:t>features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1EBBA-0128-45FE-BF37-86621F91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8B06-1A51-4CAD-B8AD-192886172434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33238B-54B4-4E8D-9E7E-2D72BC50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F63A-E47A-46F5-B02B-D048EA1E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Tagsynonyms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A0204-14A2-4915-8AD4-1A34A814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Réductions des </a:t>
            </a:r>
            <a:r>
              <a:rPr lang="fr-FR" dirty="0" err="1"/>
              <a:t>features</a:t>
            </a:r>
            <a:r>
              <a:rPr lang="fr-FR" dirty="0"/>
              <a:t> pour ne garder que ‘</a:t>
            </a:r>
            <a:r>
              <a:rPr lang="fr-FR" dirty="0" err="1"/>
              <a:t>SourceTagName</a:t>
            </a:r>
            <a:r>
              <a:rPr lang="fr-FR" dirty="0"/>
              <a:t>’ et ‘</a:t>
            </a:r>
            <a:r>
              <a:rPr lang="fr-FR" dirty="0" err="1"/>
              <a:t>TargetTagName</a:t>
            </a:r>
            <a:r>
              <a:rPr lang="fr-FR" dirty="0"/>
              <a:t>’: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SourceTagName</a:t>
            </a:r>
            <a:r>
              <a:rPr lang="fr-FR" dirty="0"/>
              <a:t>’ contient des mots classiques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TargetTagName</a:t>
            </a:r>
            <a:r>
              <a:rPr lang="fr-FR" dirty="0"/>
              <a:t>’ contient les tags associés aux mots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7EACB-4856-473E-B928-95E07BF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A6B-64DD-4E46-8C8F-DFDBEFB8F51A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5C5773-538D-4D28-A92F-6B808925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86D21-0140-4312-9292-E60738E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23636-4354-4AEC-829B-D7F4B21F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Réduction des </a:t>
            </a:r>
            <a:r>
              <a:rPr lang="fr-FR" dirty="0" err="1"/>
              <a:t>features</a:t>
            </a:r>
            <a:r>
              <a:rPr lang="fr-FR" dirty="0"/>
              <a:t> à:</a:t>
            </a:r>
          </a:p>
          <a:p>
            <a:pPr lvl="1"/>
            <a:r>
              <a:rPr lang="fr-FR" dirty="0"/>
              <a:t>‘Id’ =&gt; identifiant du post</a:t>
            </a:r>
          </a:p>
          <a:p>
            <a:pPr lvl="1"/>
            <a:r>
              <a:rPr lang="fr-FR" dirty="0"/>
              <a:t>‘Body’ =&gt; question posée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Title</a:t>
            </a:r>
            <a:r>
              <a:rPr lang="fr-FR" dirty="0"/>
              <a:t>’ =&gt; titre de la question</a:t>
            </a:r>
          </a:p>
          <a:p>
            <a:pPr lvl="1"/>
            <a:r>
              <a:rPr lang="fr-FR" dirty="0"/>
              <a:t>‘Tags’ =&gt; tags associés au post</a:t>
            </a:r>
          </a:p>
          <a:p>
            <a:pPr lvl="1"/>
            <a:r>
              <a:rPr lang="fr-FR" dirty="0"/>
              <a:t>‘Score’ =&gt; score du post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ViewCount</a:t>
            </a:r>
            <a:r>
              <a:rPr lang="fr-FR" dirty="0"/>
              <a:t>’ =&gt; nombre de vue du post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AnswerCount</a:t>
            </a:r>
            <a:r>
              <a:rPr lang="fr-FR" dirty="0"/>
              <a:t>’ =&gt; nombre de réponses au post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FavoriteCount</a:t>
            </a:r>
            <a:r>
              <a:rPr lang="fr-FR" dirty="0"/>
              <a:t>’ =&gt; nombre de fois où le post est en favori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3CC57-DCB3-4535-B87F-174EBF79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947-AB20-4FEC-B8BD-2502242CB86F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FA64F6-F75A-4D7F-8B2C-D6493169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16F3B-6ECB-4C7C-B086-998AC6EE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Retrait des balises Html de la </a:t>
            </a:r>
            <a:r>
              <a:rPr lang="fr-FR" dirty="0" err="1"/>
              <a:t>feature</a:t>
            </a:r>
            <a:r>
              <a:rPr lang="fr-FR" dirty="0"/>
              <a:t> ‘Body’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EE180-E450-4DCF-906F-79A15F75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550790" cy="251142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Les données de ‘Body’ sont au format html</a:t>
            </a:r>
          </a:p>
          <a:p>
            <a:r>
              <a:rPr lang="fr-FR" dirty="0"/>
              <a:t>Utilisation du module </a:t>
            </a:r>
            <a:r>
              <a:rPr lang="fr-FR" dirty="0" err="1"/>
              <a:t>BeautifulSoup</a:t>
            </a:r>
            <a:r>
              <a:rPr lang="fr-FR" dirty="0"/>
              <a:t> pour retirer les balises html</a:t>
            </a:r>
          </a:p>
          <a:p>
            <a:r>
              <a:rPr lang="fr-FR" dirty="0"/>
              <a:t>Concaténation de ‘Body’ transformée avec ‘</a:t>
            </a:r>
            <a:r>
              <a:rPr lang="fr-FR" dirty="0" err="1"/>
              <a:t>Title</a:t>
            </a:r>
            <a:r>
              <a:rPr lang="fr-FR" dirty="0"/>
              <a:t>’ pour former un unique texte dans une nouvelle </a:t>
            </a:r>
            <a:r>
              <a:rPr lang="fr-FR" dirty="0" err="1"/>
              <a:t>feature</a:t>
            </a:r>
            <a:r>
              <a:rPr lang="fr-FR" dirty="0"/>
              <a:t> nommée ‘</a:t>
            </a:r>
            <a:r>
              <a:rPr lang="fr-FR" dirty="0" err="1"/>
              <a:t>full_posts</a:t>
            </a:r>
            <a:r>
              <a:rPr lang="fr-FR" dirty="0"/>
              <a:t>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AA533E-4D1E-4AB2-BF65-54303DBD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601" y="2323945"/>
            <a:ext cx="2848008" cy="1405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F201F9E-EE09-4740-A152-79E57D27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884665"/>
            <a:ext cx="3972479" cy="8097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6BADDF-E857-4899-A235-DEB7DB56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01" y="4107655"/>
            <a:ext cx="2848008" cy="1586748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DF0DA24A-F670-4B2F-9A87-5CFC4C1E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0DBE6-B135-4491-AB3F-B3E35813C93E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18780CB-0191-41BE-9D2F-D2514A5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7B0B6-4E5F-49E2-B852-5A58827A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des </a:t>
            </a:r>
            <a:r>
              <a:rPr lang="fr-FR" dirty="0" err="1"/>
              <a:t>posts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C05C9-75A2-42B5-B7EC-B968C480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Seuls les </a:t>
            </a:r>
            <a:r>
              <a:rPr lang="fr-FR" dirty="0" err="1"/>
              <a:t>posts</a:t>
            </a:r>
            <a:r>
              <a:rPr lang="fr-FR" dirty="0"/>
              <a:t> avec des tags sont intéressants. De même, la pertinence du post peut être jaugée sur la quantité de favoris, de réponses, de vue et le score. Il faut donc:</a:t>
            </a:r>
          </a:p>
          <a:p>
            <a:pPr lvl="1"/>
            <a:r>
              <a:rPr lang="fr-FR" dirty="0"/>
              <a:t>‘Tags’ différent de </a:t>
            </a:r>
            <a:r>
              <a:rPr lang="fr-FR" dirty="0" err="1"/>
              <a:t>null</a:t>
            </a:r>
            <a:endParaRPr lang="fr-FR" dirty="0"/>
          </a:p>
          <a:p>
            <a:pPr lvl="1"/>
            <a:r>
              <a:rPr lang="fr-FR" dirty="0"/>
              <a:t>‘</a:t>
            </a:r>
            <a:r>
              <a:rPr lang="fr-FR" dirty="0" err="1"/>
              <a:t>FavoriteCount</a:t>
            </a:r>
            <a:r>
              <a:rPr lang="fr-FR" dirty="0"/>
              <a:t>’ différent de </a:t>
            </a:r>
            <a:r>
              <a:rPr lang="fr-FR" dirty="0" err="1"/>
              <a:t>null</a:t>
            </a:r>
            <a:r>
              <a:rPr lang="fr-FR" dirty="0"/>
              <a:t> et supérieur à 0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4EB52-E01A-43D8-A143-788D0670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93B-FC98-4E02-9E19-0BEBFA91D67B}" type="datetime1">
              <a:rPr lang="fr-FR" smtClean="0"/>
              <a:t>26/01/2022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584439-91DA-4B0D-9201-199C56E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1580</TotalTime>
  <Words>1346</Words>
  <Application>Microsoft Office PowerPoint</Application>
  <PresentationFormat>Grand écran</PresentationFormat>
  <Paragraphs>217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Circuit</vt:lpstr>
      <vt:lpstr>Catégorisation automatique de questions</vt:lpstr>
      <vt:lpstr>Problématique</vt:lpstr>
      <vt:lpstr>Contraintes</vt:lpstr>
      <vt:lpstr>Exploration des jeux de données</vt:lpstr>
      <vt:lpstr>Mise en forme des jeux de données</vt:lpstr>
      <vt:lpstr>Tagsynonyms</vt:lpstr>
      <vt:lpstr>Posts</vt:lpstr>
      <vt:lpstr>Retrait des balises Html de la feature ‘Body’</vt:lpstr>
      <vt:lpstr>Filtre des posts</vt:lpstr>
      <vt:lpstr>Présentation PowerPoint</vt:lpstr>
      <vt:lpstr>Transformation du texte</vt:lpstr>
      <vt:lpstr>Présentation PowerPoint</vt:lpstr>
      <vt:lpstr>Analyse des posts</vt:lpstr>
      <vt:lpstr>Filtre des mots les plus importants</vt:lpstr>
      <vt:lpstr>Nuage de mots</vt:lpstr>
      <vt:lpstr>Clusters de posts</vt:lpstr>
      <vt:lpstr>Présentation PowerPoint</vt:lpstr>
      <vt:lpstr>Présentation PowerPoint</vt:lpstr>
      <vt:lpstr>Analyse des Tags</vt:lpstr>
      <vt:lpstr>Nombre de tags</vt:lpstr>
      <vt:lpstr>Nuage de Tags</vt:lpstr>
      <vt:lpstr>Clusters de Tags</vt:lpstr>
      <vt:lpstr>Présentation PowerPoint</vt:lpstr>
      <vt:lpstr>Corrélation entre les tags</vt:lpstr>
      <vt:lpstr>Modèle de machine learning</vt:lpstr>
      <vt:lpstr>Modèle choisi</vt:lpstr>
      <vt:lpstr>Présentation PowerPoint</vt:lpstr>
      <vt:lpstr>Préparation des données</vt:lpstr>
      <vt:lpstr>Méthode d’évaluation</vt:lpstr>
      <vt:lpstr>Choix des hyperparamètres</vt:lpstr>
      <vt:lpstr>Présentation PowerPoint</vt:lpstr>
      <vt:lpstr>api</vt:lpstr>
      <vt:lpstr>Frontend</vt:lpstr>
      <vt:lpstr>Présentation PowerPoint</vt:lpstr>
      <vt:lpstr>Backend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Catégorisation automatique de questions</dc:title>
  <dc:creator>Alexandre BENARD</dc:creator>
  <cp:lastModifiedBy>Alexandre BENARD</cp:lastModifiedBy>
  <cp:revision>56</cp:revision>
  <dcterms:created xsi:type="dcterms:W3CDTF">2022-01-20T14:36:47Z</dcterms:created>
  <dcterms:modified xsi:type="dcterms:W3CDTF">2022-01-26T17:50:34Z</dcterms:modified>
</cp:coreProperties>
</file>