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8" r:id="rId22"/>
    <p:sldId id="289" r:id="rId23"/>
    <p:sldId id="276" r:id="rId24"/>
    <p:sldId id="277" r:id="rId25"/>
    <p:sldId id="278" r:id="rId26"/>
    <p:sldId id="286" r:id="rId27"/>
    <p:sldId id="279" r:id="rId28"/>
    <p:sldId id="280" r:id="rId29"/>
    <p:sldId id="281" r:id="rId30"/>
    <p:sldId id="290" r:id="rId31"/>
    <p:sldId id="282" r:id="rId32"/>
    <p:sldId id="287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BF5ED2F-B325-4ED6-86B1-790E1198705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8"/>
            <p14:sldId id="289"/>
            <p14:sldId id="276"/>
            <p14:sldId id="277"/>
            <p14:sldId id="278"/>
            <p14:sldId id="286"/>
            <p14:sldId id="279"/>
            <p14:sldId id="280"/>
            <p14:sldId id="281"/>
            <p14:sldId id="290"/>
            <p14:sldId id="282"/>
            <p14:sldId id="287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376E5-E0DA-47A8-A095-3A2411B76FE6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D2319-2A2F-4A74-88F5-8E73F8F5DC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21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9357B-CC31-418E-BEA3-9538A6B81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consommation totale d’énergie et émissions de co2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2871AA-3B9E-4C43-A445-C9BC8E249B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3 – Cursus ingénieur Machine </a:t>
            </a:r>
            <a:r>
              <a:rPr lang="fr-FR" dirty="0" err="1"/>
              <a:t>learning</a:t>
            </a:r>
            <a:endParaRPr lang="fr-FR" dirty="0"/>
          </a:p>
          <a:p>
            <a:r>
              <a:rPr lang="fr-FR" dirty="0"/>
              <a:t>Par Alexandre </a:t>
            </a:r>
            <a:r>
              <a:rPr lang="fr-FR" dirty="0" err="1"/>
              <a:t>benard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8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0F530-FAA8-47D6-8419-A6CB1E98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Catégorisation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DB7FEC-B8EA-4AB6-9496-68D84B88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Présences de plusieurs types de variables pour la prédiction: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Variables continues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Variables catégorielles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De type ordinal</a:t>
            </a:r>
            <a:br>
              <a:rPr lang="fr-FR" dirty="0"/>
            </a:br>
            <a:r>
              <a:rPr lang="fr-FR" dirty="0"/>
              <a:t>Hypothèse: transformation par </a:t>
            </a:r>
            <a:r>
              <a:rPr lang="fr-FR" dirty="0" err="1"/>
              <a:t>OrdinalEncoder</a:t>
            </a:r>
            <a:endParaRPr lang="fr-FR" dirty="0"/>
          </a:p>
          <a:p>
            <a:pPr marL="1371600" lvl="2" indent="-457200">
              <a:buFont typeface="+mj-lt"/>
              <a:buAutoNum type="arabicPeriod"/>
            </a:pPr>
            <a:r>
              <a:rPr lang="fr-FR" dirty="0"/>
              <a:t>De type nominal</a:t>
            </a:r>
            <a:br>
              <a:rPr lang="fr-FR" dirty="0"/>
            </a:br>
            <a:r>
              <a:rPr lang="fr-FR" dirty="0"/>
              <a:t>Hypothèse: transformation par </a:t>
            </a:r>
            <a:r>
              <a:rPr lang="fr-FR" dirty="0" err="1"/>
              <a:t>OneHotEncoder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216E77-1E00-4B61-BB85-5255D27C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154F97-F311-462D-B71E-8793653D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A207A-602F-47DE-A7C0-298EBDDE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4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4EA16-CF5F-4B64-AA28-DD8B94ED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/>
              <a:t>Variables continues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D6D8E-443A-4E72-9E8E-DB406DFD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38324" cy="3541714"/>
          </a:xfrm>
        </p:spPr>
        <p:txBody>
          <a:bodyPr>
            <a:normAutofit fontScale="92500"/>
          </a:bodyPr>
          <a:lstStyle/>
          <a:p>
            <a:r>
              <a:rPr lang="fr-FR" dirty="0"/>
              <a:t>Histogrammes des variables présentant tous des valeurs très concentrées sur la gauche du graphique</a:t>
            </a:r>
          </a:p>
          <a:p>
            <a:r>
              <a:rPr lang="fr-FR" dirty="0" err="1"/>
              <a:t>Skewness</a:t>
            </a:r>
            <a:r>
              <a:rPr lang="fr-FR" dirty="0"/>
              <a:t> et kurtosis très élevés</a:t>
            </a:r>
          </a:p>
          <a:p>
            <a:r>
              <a:rPr lang="fr-FR" dirty="0"/>
              <a:t>Hypothèse: le passage au log ou la normalisation permettrait de répartir les distributions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3D84C-ECD1-4A44-AF09-ACB3355D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6DE12F-1602-40C1-8C84-F9660729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469E62-19D8-499E-AAFB-F65447C7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6389DF4-7DF8-4E99-A096-DDFC04C3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979" y="2249487"/>
            <a:ext cx="288647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8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490E7-81FE-48B4-85C2-77BF80CC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FR" dirty="0"/>
              <a:t>Variables continues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614F0-686F-425A-A981-34A363C5B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887221" cy="3541714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Normalisation des variables via la classe ‘</a:t>
            </a:r>
            <a:r>
              <a:rPr lang="fr-FR" dirty="0" err="1"/>
              <a:t>QuantileTransformer</a:t>
            </a:r>
            <a:r>
              <a:rPr lang="fr-FR" dirty="0"/>
              <a:t>’ de </a:t>
            </a:r>
            <a:r>
              <a:rPr lang="fr-FR" dirty="0" err="1"/>
              <a:t>scikit-learn</a:t>
            </a:r>
            <a:endParaRPr lang="fr-FR" dirty="0"/>
          </a:p>
          <a:p>
            <a:r>
              <a:rPr lang="fr-FR" dirty="0"/>
              <a:t>La distribution est plus uniforme</a:t>
            </a:r>
          </a:p>
          <a:p>
            <a:r>
              <a:rPr lang="fr-FR" dirty="0"/>
              <a:t>Présence flagrante de </a:t>
            </a:r>
            <a:r>
              <a:rPr lang="fr-FR" dirty="0" err="1"/>
              <a:t>outliers</a:t>
            </a:r>
            <a:r>
              <a:rPr lang="fr-FR" dirty="0"/>
              <a:t> à +/- 4 écart-types</a:t>
            </a:r>
          </a:p>
          <a:p>
            <a:r>
              <a:rPr lang="fr-FR" dirty="0"/>
              <a:t>Possibilité de limiter l’écart-type à +/- 3, ce qui inclura 99,7% des valeurs</a:t>
            </a:r>
          </a:p>
          <a:p>
            <a:r>
              <a:rPr lang="fr-FR" dirty="0"/>
              <a:t>Hypothèse pour la prédiction: la normalisation permettrait de donner moins d’importance aux valeurs extrêmes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FAE598-009F-45FD-9F56-1A72920C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17DFD1-BE41-48B0-84E4-DAEEB0DD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F3C338-61F4-40EE-BAB6-368EF628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CC2BFE9-0305-42A5-9704-C297B6170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722" y="2249487"/>
            <a:ext cx="2781688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0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C695A-86E5-4104-8E48-9D9AF973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	Variables Catégorielles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AE4A3-CAF0-4347-A4E8-4DC9A753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Uniformisation des variables nominatives</a:t>
            </a:r>
          </a:p>
          <a:p>
            <a:pPr lvl="1"/>
            <a:r>
              <a:rPr lang="fr-FR" dirty="0"/>
              <a:t>Mise en minuscules</a:t>
            </a:r>
          </a:p>
          <a:p>
            <a:pPr lvl="1"/>
            <a:r>
              <a:rPr lang="fr-FR" dirty="0"/>
              <a:t>Retrait des caractères spéciaux et spécifications non nécessaires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505F03-EC32-43C1-AA2B-ABF91724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184A3-04FE-4658-ABD5-1B79D183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273341-2039-4427-A563-B6BA1F3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2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25306-7786-4074-9358-3BEC623F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 de la consommation totale D’énergie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BE2F7-576C-4A33-8BBF-7A531C99E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7FDC10-4F60-4E70-B8F2-73764842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11FDF2-4C7A-4A85-9B74-8336349D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E64904-1933-429C-B636-EFB8C680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1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06958-30E9-4EB0-A368-2A445BD0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nouvelles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5A044-74A9-487F-966E-F3786A8B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50724"/>
          </a:xfrm>
        </p:spPr>
        <p:txBody>
          <a:bodyPr/>
          <a:lstStyle/>
          <a:p>
            <a:r>
              <a:rPr lang="fr-FR" dirty="0"/>
              <a:t>Création de nouvelles variables pour combler la contrainte 2</a:t>
            </a:r>
          </a:p>
          <a:p>
            <a:r>
              <a:rPr lang="fr-FR" dirty="0"/>
              <a:t>Risque de data </a:t>
            </a:r>
            <a:r>
              <a:rPr lang="fr-FR" dirty="0" err="1"/>
              <a:t>leakage</a:t>
            </a:r>
            <a:r>
              <a:rPr lang="fr-FR" dirty="0"/>
              <a:t> écarté en regroupant les variables amenant ce risque par année de construction du bâtiment et par usage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DC0ABF-460D-4BB7-B4B5-42D13DE8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BC7DE-D22D-42BA-88E9-D1D495FB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6CA4E2-79B0-457E-989B-AD4AFB7E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D54E73-0D62-46D4-88E8-F89B587D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74" y="4335025"/>
            <a:ext cx="679227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0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C5E0C-C857-48DC-8831-3BBA3507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corrélation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E68B87-00CB-4901-8F5B-A7F1F98A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601410" cy="3541714"/>
          </a:xfrm>
        </p:spPr>
        <p:txBody>
          <a:bodyPr/>
          <a:lstStyle/>
          <a:p>
            <a:r>
              <a:rPr lang="fr-FR" dirty="0"/>
              <a:t>Analyse de la corrélation avec la variable à prédire pour écarter les variables trop corrélées pouvant apporter un biais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944F1D-B704-4817-8990-7C2365CA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B8C770-33FB-4B57-9973-13903749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D71AD-5E1E-4736-86A3-0DFCBCF4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026C8DF-0187-4954-8C6C-BEF1D283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2177"/>
            <a:ext cx="4951410" cy="36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9B518-E418-4904-9A2F-C9F5AABE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variable à prédire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C4F2D-9401-466E-99A5-877DF4174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411" y="2097088"/>
            <a:ext cx="5179001" cy="3548412"/>
          </a:xfrm>
        </p:spPr>
        <p:txBody>
          <a:bodyPr/>
          <a:lstStyle/>
          <a:p>
            <a:r>
              <a:rPr lang="fr-FR" dirty="0"/>
              <a:t>Histogramme très concentré à gauche</a:t>
            </a:r>
          </a:p>
          <a:p>
            <a:r>
              <a:rPr lang="fr-FR" dirty="0"/>
              <a:t>Reprise de l’hypothèse précédente</a:t>
            </a:r>
          </a:p>
          <a:p>
            <a:r>
              <a:rPr lang="fr-FR" dirty="0"/>
              <a:t>Mise en avant d’une meilleure distribution et de </a:t>
            </a:r>
            <a:r>
              <a:rPr lang="fr-FR" dirty="0" err="1"/>
              <a:t>outliers</a:t>
            </a:r>
            <a:endParaRPr lang="fr-FR" dirty="0"/>
          </a:p>
          <a:p>
            <a:r>
              <a:rPr lang="fr-FR" dirty="0"/>
              <a:t>Hypothèse: transformer la variable pour une meilleure prédiction dû à une meilleur distribution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DDC9D-A4BD-492F-84A0-143F9CB6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83487-E85B-40FD-B041-1A4FA4B8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DB98FF-19DF-4E00-B60E-3EC29BA5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535B719-EF12-4726-8E60-3B244E66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323" y="3536012"/>
            <a:ext cx="2568087" cy="21141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B73D67E-3170-46E6-8046-E82D3DBA7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25" y="2097088"/>
            <a:ext cx="2568087" cy="21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0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25153-1F9C-4764-A812-B7325C38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4F52E-0059-4F3D-93E2-FA37CB277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54003"/>
          </a:xfrm>
        </p:spPr>
        <p:txBody>
          <a:bodyPr/>
          <a:lstStyle/>
          <a:p>
            <a:r>
              <a:rPr lang="fr-FR" dirty="0"/>
              <a:t>Transformation des variables observées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4F83C-FB70-4953-BD07-B14DC960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61A2F1-A8BC-47AF-978F-E5E1759F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7470D8-BDE6-460F-943F-35560302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128A197-B2CE-4852-9525-DCAA7A3E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14" y="2803490"/>
            <a:ext cx="980259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3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F73A1-BCCB-4363-BD9F-34D014B6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4EB8B-9ADC-4B9D-9319-E0EB8B50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54003"/>
          </a:xfrm>
        </p:spPr>
        <p:txBody>
          <a:bodyPr/>
          <a:lstStyle/>
          <a:p>
            <a:r>
              <a:rPr lang="fr-FR" dirty="0"/>
              <a:t>Transformation de la variable à prédire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E1D40-3429-4756-8C10-72A90CA4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84B893-58D9-42E7-A306-D85688E0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9F39E8-1048-4092-9E49-83C44CA9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AE0212C-FB2F-4397-83C7-F6FDCE4C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32" y="2955889"/>
            <a:ext cx="6496957" cy="514422"/>
          </a:xfrm>
          <a:prstGeom prst="rect">
            <a:avLst/>
          </a:prstGeo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6CEA46CD-19D9-4748-A520-A4C2260EBAB8}"/>
              </a:ext>
            </a:extLst>
          </p:cNvPr>
          <p:cNvSpPr txBox="1">
            <a:spLocks/>
          </p:cNvSpPr>
          <p:nvPr/>
        </p:nvSpPr>
        <p:spPr>
          <a:xfrm>
            <a:off x="1141411" y="415295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‘</a:t>
            </a:r>
            <a:r>
              <a:rPr lang="fr-FR" dirty="0" err="1"/>
              <a:t>TransformedTargetRegressor</a:t>
            </a:r>
            <a:r>
              <a:rPr lang="fr-FR" dirty="0"/>
              <a:t>’ transforme la variable lors du ‘fit’ et l’ ‘inverse </a:t>
            </a:r>
            <a:r>
              <a:rPr lang="fr-FR" dirty="0" err="1"/>
              <a:t>transform</a:t>
            </a:r>
            <a:r>
              <a:rPr lang="fr-FR" dirty="0"/>
              <a:t>’ lors du ‘</a:t>
            </a:r>
            <a:r>
              <a:rPr lang="fr-FR" dirty="0" err="1"/>
              <a:t>predict</a:t>
            </a:r>
            <a:r>
              <a:rPr lang="fr-FR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65875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992DEB-6B95-46EE-AFDD-765E08CB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D05DC6-02FA-48C7-87EE-CC144BF4D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Prédire la consommation totale d’énergie des bâtiments non-résidentiels de la ville de Seattle</a:t>
            </a:r>
          </a:p>
          <a:p>
            <a:r>
              <a:rPr lang="fr-FR" dirty="0"/>
              <a:t>Prédire les émissions de CO</a:t>
            </a:r>
            <a:r>
              <a:rPr lang="fr-FR" sz="1600" dirty="0"/>
              <a:t>2 </a:t>
            </a:r>
            <a:r>
              <a:rPr lang="fr-FR" dirty="0"/>
              <a:t>pour ces mêmes bâtiments</a:t>
            </a:r>
          </a:p>
          <a:p>
            <a:r>
              <a:rPr lang="fr-FR" dirty="0"/>
              <a:t>Évaluer l’intérêt de l’utilisation de l’ Energy Star Score dans la prédiction des émissions de CO</a:t>
            </a:r>
            <a:r>
              <a:rPr lang="fr-FR" sz="1600" dirty="0"/>
              <a:t>2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82126C-7E9B-4E2A-AFE7-39954D6A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DB637-78D5-4472-8371-A72CD110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4E06B4-2C62-4668-A080-9E157CE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9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2F159-5FC0-45A8-8D06-F6C875D7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F075E-6C1A-4E6B-8056-C4866999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Plusieurs méthodes possibles</a:t>
            </a:r>
          </a:p>
          <a:p>
            <a:pPr lvl="1"/>
            <a:r>
              <a:rPr lang="fr-FR" dirty="0"/>
              <a:t>Méthodes </a:t>
            </a:r>
            <a:r>
              <a:rPr lang="fr-FR" dirty="0" err="1"/>
              <a:t>backward</a:t>
            </a:r>
            <a:r>
              <a:rPr lang="fr-FR" dirty="0"/>
              <a:t> et </a:t>
            </a:r>
            <a:r>
              <a:rPr lang="fr-FR" dirty="0" err="1"/>
              <a:t>forward</a:t>
            </a:r>
            <a:endParaRPr lang="fr-FR" dirty="0"/>
          </a:p>
          <a:p>
            <a:pPr lvl="1"/>
            <a:r>
              <a:rPr lang="fr-FR" dirty="0" err="1"/>
              <a:t>Recursive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elimination</a:t>
            </a:r>
            <a:endParaRPr lang="fr-FR" dirty="0"/>
          </a:p>
          <a:p>
            <a:r>
              <a:rPr lang="fr-FR" dirty="0"/>
              <a:t>Utilisation de la méthode </a:t>
            </a:r>
            <a:r>
              <a:rPr lang="fr-FR" dirty="0" err="1"/>
              <a:t>Recursive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Elimination (RFECV) qui inclut la cross-validation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27BC5-D6DF-499A-AE88-E3A5F043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AB2CD1-A325-4F80-B953-D9E5E140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FC7877-5E07-47E3-8F12-CF718386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A8C558-C18E-4153-BA08-BA3A82A5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586" y="4529402"/>
            <a:ext cx="7811590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3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28448-42ED-4088-AE94-16272810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303F7-B7D8-4705-A1B8-6B87B4BC8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053207" cy="3541714"/>
          </a:xfrm>
        </p:spPr>
        <p:txBody>
          <a:bodyPr/>
          <a:lstStyle/>
          <a:p>
            <a:r>
              <a:rPr lang="fr-FR" dirty="0"/>
              <a:t>RFECV restitue automatiquement les </a:t>
            </a:r>
            <a:r>
              <a:rPr lang="fr-FR" dirty="0" err="1"/>
              <a:t>features</a:t>
            </a:r>
            <a:r>
              <a:rPr lang="fr-FR" dirty="0"/>
              <a:t> menant au meilleur score et ayant le plus de poids (c’est-à-dire d’effet) pour la prédiction.</a:t>
            </a:r>
          </a:p>
          <a:p>
            <a:r>
              <a:rPr lang="fr-FR" dirty="0"/>
              <a:t>R2 issu de train très élevé ce qui peut laisser penser à de l’</a:t>
            </a:r>
            <a:r>
              <a:rPr lang="fr-FR" dirty="0" err="1"/>
              <a:t>overfitting</a:t>
            </a:r>
            <a:endParaRPr lang="fr-FR" dirty="0"/>
          </a:p>
          <a:p>
            <a:r>
              <a:rPr lang="fr-FR" dirty="0"/>
              <a:t>Néanmoins, c’est le meilleur score obtenu après de nombreux essais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8642AC-78A6-4415-B341-C166ADE3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EC0B1-D4E1-4508-89DC-852562F3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D509FD-1C09-4EBF-9E56-E8A586B0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2F3ED0-16BE-4D75-99E5-7114A50D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65" y="3080310"/>
            <a:ext cx="219105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51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B6125-14BA-4EA3-B5E3-727EC364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r>
              <a:rPr lang="fr-FR" dirty="0"/>
              <a:t> retenues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8D00781-C51D-4A76-B1A0-EFA329996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806270"/>
            <a:ext cx="5048374" cy="307700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AB975-4E65-4310-B334-804E1327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502A3C-EBE7-40FB-A4B3-9C94F584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41A7D-0FF4-4030-988C-4B468669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1B3C71C-39BD-492F-B13C-2EDD7567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68" y="3130165"/>
            <a:ext cx="5189139" cy="2429214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ACBBF5E-04F8-4966-AB6B-709CE35BADF8}"/>
              </a:ext>
            </a:extLst>
          </p:cNvPr>
          <p:cNvSpPr txBox="1">
            <a:spLocks/>
          </p:cNvSpPr>
          <p:nvPr/>
        </p:nvSpPr>
        <p:spPr>
          <a:xfrm>
            <a:off x="1141411" y="2097089"/>
            <a:ext cx="9905999" cy="70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48 </a:t>
            </a:r>
            <a:r>
              <a:rPr lang="fr-FR" dirty="0" err="1"/>
              <a:t>features</a:t>
            </a:r>
            <a:r>
              <a:rPr lang="fr-FR" dirty="0"/>
              <a:t> gardées sur 63 initialement </a:t>
            </a:r>
          </a:p>
        </p:txBody>
      </p:sp>
    </p:spTree>
    <p:extLst>
      <p:ext uri="{BB962C8B-B14F-4D97-AF65-F5344CB8AC3E}">
        <p14:creationId xmlns:p14="http://schemas.microsoft.com/office/powerpoint/2010/main" val="707301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10D7C-45B5-4AFA-B1E7-04693AC2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Pistes de 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805BF2-076B-4048-95B8-C4376221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modèles possibles pour effectuer la régression</a:t>
            </a:r>
          </a:p>
          <a:p>
            <a:pPr lvl="1"/>
            <a:r>
              <a:rPr lang="fr-FR" dirty="0"/>
              <a:t>Ridge</a:t>
            </a:r>
          </a:p>
          <a:p>
            <a:pPr lvl="1"/>
            <a:r>
              <a:rPr lang="fr-FR" dirty="0"/>
              <a:t>Régression Linéaire</a:t>
            </a:r>
          </a:p>
          <a:p>
            <a:pPr lvl="1"/>
            <a:r>
              <a:rPr lang="fr-FR" dirty="0"/>
              <a:t>Lasso</a:t>
            </a:r>
          </a:p>
          <a:p>
            <a:pPr lvl="1"/>
            <a:r>
              <a:rPr lang="fr-FR" dirty="0"/>
              <a:t>SVR</a:t>
            </a:r>
          </a:p>
          <a:p>
            <a:pPr lvl="1"/>
            <a:r>
              <a:rPr lang="fr-FR" dirty="0"/>
              <a:t>Gradient </a:t>
            </a:r>
            <a:r>
              <a:rPr lang="fr-FR" dirty="0" err="1"/>
              <a:t>Boosting</a:t>
            </a:r>
            <a:endParaRPr lang="fr-FR" dirty="0"/>
          </a:p>
          <a:p>
            <a:pPr lvl="1"/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C8EE76-A538-4F4D-92E8-8F8A70F9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87EA3-FCE1-48F8-A4EF-DC486BF6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40F59-C1A4-4744-95FE-E5F6ADEA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00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CF356-0449-4138-9251-6C8C68D3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hyperparamètres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FF9F7-8977-4351-8002-EB722B75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965986"/>
          </a:xfrm>
        </p:spPr>
        <p:txBody>
          <a:bodyPr/>
          <a:lstStyle/>
          <a:p>
            <a:r>
              <a:rPr lang="fr-FR" dirty="0"/>
              <a:t>Recherche des hyperparamètres optimaux pour chaque modèle avec ‘</a:t>
            </a:r>
            <a:r>
              <a:rPr lang="fr-FR" dirty="0" err="1"/>
              <a:t>GridSearchCV</a:t>
            </a:r>
            <a:r>
              <a:rPr lang="fr-FR" dirty="0"/>
              <a:t>’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D6722A-59EB-41C7-848E-540259F6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F0BCFB-6426-4D4A-94A6-DDD1ED6E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64EA9F-0379-43F7-9879-B74B8C30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709351-C2FD-4585-8BBB-22197C97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2" y="3215473"/>
            <a:ext cx="10050278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06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86CC6C-ECFE-4D42-92F3-AC3328E8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A244BB-5812-4230-914F-CDD35C8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521023" cy="3541714"/>
          </a:xfrm>
        </p:spPr>
        <p:txBody>
          <a:bodyPr/>
          <a:lstStyle/>
          <a:p>
            <a:r>
              <a:rPr lang="fr-FR" dirty="0"/>
              <a:t>Analyse des scores pour déterminer le modèle le plus performant et ayant le moins de risque d’</a:t>
            </a:r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12AEFA-C2E6-41EC-8488-CF34AE9E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9DC6CC-5ABC-4DB2-A789-7F69A0C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98A742-D772-4E63-B423-5605C39F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462A695-D0E9-41BC-AED2-5C54FF56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948835"/>
            <a:ext cx="3875354" cy="36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56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91FA4-95C1-4418-B690-4E72C266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27022-7674-4ACD-BE05-F88A6FF25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69" y="1877698"/>
            <a:ext cx="6100214" cy="400557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Deux modèles sortent du lot:</a:t>
            </a:r>
          </a:p>
          <a:p>
            <a:pPr lvl="1"/>
            <a:r>
              <a:rPr lang="fr-FR" dirty="0"/>
              <a:t>Ridge et Gradient </a:t>
            </a:r>
            <a:r>
              <a:rPr lang="fr-FR" dirty="0" err="1"/>
              <a:t>Boosting</a:t>
            </a:r>
            <a:endParaRPr lang="fr-FR" dirty="0"/>
          </a:p>
          <a:p>
            <a:r>
              <a:rPr lang="fr-FR" dirty="0"/>
              <a:t>Pas d’</a:t>
            </a:r>
            <a:r>
              <a:rPr lang="fr-FR" dirty="0" err="1"/>
              <a:t>overfitting</a:t>
            </a:r>
            <a:r>
              <a:rPr lang="fr-FR" dirty="0"/>
              <a:t> car pas d’écart significatif entre train et test scores</a:t>
            </a:r>
          </a:p>
          <a:p>
            <a:r>
              <a:rPr lang="fr-FR" dirty="0"/>
              <a:t>Train scores et test scores du même ordre de grandeur pour les deux modèles (0,7 et 0,6)</a:t>
            </a:r>
          </a:p>
          <a:p>
            <a:r>
              <a:rPr lang="fr-FR" dirty="0"/>
              <a:t>Scores légèrement plus élevés pour Gradient </a:t>
            </a:r>
            <a:r>
              <a:rPr lang="fr-FR" dirty="0" err="1"/>
              <a:t>Boosting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Test score: 0,632 contre 0,624</a:t>
            </a:r>
          </a:p>
          <a:p>
            <a:pPr lvl="1"/>
            <a:r>
              <a:rPr lang="fr-FR" dirty="0"/>
              <a:t>Train score: 0,762 contre 0,727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C460F-35E3-4451-A743-52724AA1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436A8-965C-46C8-8280-B8070A04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Alexandre BENARD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1714F2-CC1B-4E87-8D42-A71E2E2F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FA9F530-5268-4670-B442-4C600310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509" y="1103203"/>
            <a:ext cx="4457846" cy="43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4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2ED2F-7459-4C4B-A02B-4BC9228E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retenu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A21345-248A-4AD0-8F82-EF2928EEA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8607"/>
            <a:ext cx="9905999" cy="4002594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Le modèle retenu pour prédire la consommation totale d’énergie est </a:t>
            </a:r>
            <a:r>
              <a:rPr lang="fr-FR" dirty="0" err="1"/>
              <a:t>XGBRegressor</a:t>
            </a:r>
            <a:r>
              <a:rPr lang="fr-FR" dirty="0"/>
              <a:t> de XGBOOST avec les hyperparamètres suivants:</a:t>
            </a:r>
          </a:p>
          <a:p>
            <a:pPr lvl="1"/>
            <a:r>
              <a:rPr lang="fr-FR" b="0" i="0" dirty="0" err="1">
                <a:effectLst/>
              </a:rPr>
              <a:t>colsample_bytree</a:t>
            </a:r>
            <a:r>
              <a:rPr lang="fr-FR" b="0" i="0" dirty="0">
                <a:effectLst/>
              </a:rPr>
              <a:t>: 0,6</a:t>
            </a:r>
          </a:p>
          <a:p>
            <a:pPr lvl="1"/>
            <a:r>
              <a:rPr lang="fr-FR" b="0" i="0" dirty="0">
                <a:effectLst/>
              </a:rPr>
              <a:t>gamma: 0,01</a:t>
            </a:r>
          </a:p>
          <a:p>
            <a:pPr lvl="1"/>
            <a:r>
              <a:rPr lang="fr-FR" b="0" i="0" dirty="0" err="1">
                <a:effectLst/>
              </a:rPr>
              <a:t>max_depth</a:t>
            </a:r>
            <a:r>
              <a:rPr lang="fr-FR" b="0" i="0" dirty="0">
                <a:effectLst/>
              </a:rPr>
              <a:t>: 2</a:t>
            </a:r>
          </a:p>
          <a:p>
            <a:pPr lvl="1"/>
            <a:r>
              <a:rPr lang="fr-FR" b="0" i="0" dirty="0" err="1">
                <a:effectLst/>
              </a:rPr>
              <a:t>min_child_weight</a:t>
            </a:r>
            <a:r>
              <a:rPr lang="fr-FR" b="0" i="0" dirty="0">
                <a:effectLst/>
              </a:rPr>
              <a:t>: 1</a:t>
            </a:r>
          </a:p>
          <a:p>
            <a:pPr lvl="1"/>
            <a:r>
              <a:rPr lang="fr-FR" b="0" i="0" dirty="0" err="1">
                <a:effectLst/>
              </a:rPr>
              <a:t>n_estimators</a:t>
            </a:r>
            <a:r>
              <a:rPr lang="fr-FR" b="0" i="0" dirty="0">
                <a:effectLst/>
              </a:rPr>
              <a:t>: 138</a:t>
            </a:r>
          </a:p>
          <a:p>
            <a:pPr lvl="1"/>
            <a:r>
              <a:rPr lang="fr-FR" b="0" i="0" dirty="0">
                <a:effectLst/>
              </a:rPr>
              <a:t>objective: </a:t>
            </a:r>
            <a:r>
              <a:rPr lang="fr-FR" b="0" i="0" dirty="0" err="1">
                <a:effectLst/>
              </a:rPr>
              <a:t>reg:squarederror</a:t>
            </a:r>
            <a:endParaRPr lang="fr-FR" b="0" i="0" dirty="0">
              <a:effectLst/>
            </a:endParaRPr>
          </a:p>
          <a:p>
            <a:pPr lvl="1"/>
            <a:r>
              <a:rPr lang="fr-FR" b="0" i="0" dirty="0" err="1">
                <a:effectLst/>
              </a:rPr>
              <a:t>reg_alpha</a:t>
            </a:r>
            <a:r>
              <a:rPr lang="fr-FR" b="0" i="0" dirty="0">
                <a:effectLst/>
              </a:rPr>
              <a:t>: 1,0</a:t>
            </a:r>
          </a:p>
          <a:p>
            <a:pPr lvl="1"/>
            <a:r>
              <a:rPr lang="fr-FR" b="0" i="0" dirty="0" err="1">
                <a:effectLst/>
              </a:rPr>
              <a:t>reg_lambda</a:t>
            </a:r>
            <a:r>
              <a:rPr lang="fr-FR" b="0" i="0" dirty="0">
                <a:effectLst/>
              </a:rPr>
              <a:t>: 0,1</a:t>
            </a:r>
          </a:p>
          <a:p>
            <a:pPr lvl="1"/>
            <a:r>
              <a:rPr lang="fr-FR" b="0" i="0" dirty="0" err="1">
                <a:effectLst/>
              </a:rPr>
              <a:t>seed</a:t>
            </a:r>
            <a:r>
              <a:rPr lang="fr-FR" b="0" i="0" dirty="0">
                <a:effectLst/>
              </a:rPr>
              <a:t>: 42 </a:t>
            </a:r>
          </a:p>
          <a:p>
            <a:pPr lvl="1"/>
            <a:r>
              <a:rPr lang="fr-FR" b="0" i="0" dirty="0" err="1">
                <a:effectLst/>
              </a:rPr>
              <a:t>subsample</a:t>
            </a:r>
            <a:r>
              <a:rPr lang="fr-FR" b="0" i="0" dirty="0">
                <a:effectLst/>
              </a:rPr>
              <a:t>: 0,9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C2B1DA-4E1D-4AF1-AD3C-4B9801AB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B97A9-037C-47AB-ABA0-DE9F3B36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E0D05-B807-4F54-B6F0-97C76DE4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1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67FA1-245F-4404-8C2C-1804A083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 des émissions de CO</a:t>
            </a:r>
            <a:r>
              <a:rPr lang="fr-FR" sz="2000" dirty="0"/>
              <a:t>2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482EB5-C125-480C-93D3-07F526361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141CE-DB17-475A-B801-2134BD52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62F1CA-763C-4888-BB3F-A24CD56E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A6D62B-F24E-42ED-ACAB-D9F4101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57E07-AFEF-402F-A823-10B6192D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88FBE-0253-47D6-BD4F-C9434F2D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9905999" cy="3541714"/>
          </a:xfrm>
        </p:spPr>
        <p:txBody>
          <a:bodyPr/>
          <a:lstStyle/>
          <a:p>
            <a:r>
              <a:rPr lang="fr-FR" dirty="0"/>
              <a:t>Le processus suit la même procédure que précédemment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C1E6E-556A-4619-AA41-50CE07A4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8463A8-AAAF-40E0-9DB1-5FAFA6CF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6BBA7C-917B-481A-BE41-1F6B90BE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5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C4172-8B32-4EA5-B0F4-F4DD6B54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2E1CD-FD55-46E4-9DFC-26E69866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La prédiction doit se faire essentiellement sur les données déclaratives des bâtiments: taille, usage, date de construction, etc…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prédiction doit pouvoir se passer des relevés de consommation annuels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prédiction se concentre sur les bâtiments non-résidentiels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C6392-14E6-4999-85AB-CBE8315C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18D991-C112-4154-983C-75AE7A55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82CE3-3515-436A-AFBA-046FC965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93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5291E-D688-43B5-A53B-24474D35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4CDE9-9AC8-4685-9B91-BCF8F293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576100" cy="3541714"/>
          </a:xfrm>
        </p:spPr>
        <p:txBody>
          <a:bodyPr/>
          <a:lstStyle/>
          <a:p>
            <a:r>
              <a:rPr lang="fr-FR" dirty="0"/>
              <a:t>Utilisation de RFECV</a:t>
            </a:r>
          </a:p>
          <a:p>
            <a:r>
              <a:rPr lang="fr-FR" dirty="0"/>
              <a:t>Scores élevés, néanmoins écart relativement faible entre ces derniers</a:t>
            </a:r>
          </a:p>
          <a:p>
            <a:r>
              <a:rPr lang="fr-FR" dirty="0"/>
              <a:t>8 </a:t>
            </a:r>
            <a:r>
              <a:rPr lang="fr-FR" dirty="0" err="1"/>
              <a:t>features</a:t>
            </a:r>
            <a:r>
              <a:rPr lang="fr-FR" dirty="0"/>
              <a:t> retenues sur 63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4CBAF7-7C51-4FA7-B63A-409F73D6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E0F06B-CAC0-432E-B6FC-02B2CF53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59415-A9BA-4B2F-8390-F8F633C8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07ED20C-3A7A-4066-88CD-593C1E6A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4197177"/>
            <a:ext cx="5439534" cy="7144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3B3DDAA-5AAA-4A2C-9437-AAE8E4A6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686" y="2663335"/>
            <a:ext cx="228631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8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C5132-6B1E-4E6B-996F-50C3DFBB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EC9D0-135F-4B3B-B26F-28ED1C55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589" y="1964783"/>
            <a:ext cx="4877551" cy="3541714"/>
          </a:xfrm>
        </p:spPr>
        <p:txBody>
          <a:bodyPr>
            <a:normAutofit fontScale="92500"/>
          </a:bodyPr>
          <a:lstStyle/>
          <a:p>
            <a:r>
              <a:rPr lang="fr-FR" dirty="0"/>
              <a:t>Analyse des scores pour déterminer le meilleur modèle et éviter l’</a:t>
            </a:r>
            <a:r>
              <a:rPr lang="fr-FR" dirty="0" err="1"/>
              <a:t>overfitting</a:t>
            </a:r>
            <a:endParaRPr lang="fr-FR" dirty="0"/>
          </a:p>
          <a:p>
            <a:r>
              <a:rPr lang="fr-FR" dirty="0"/>
              <a:t>Le train score doit être supérieur au test score donc exclusion des modèles SVR, Régression Linéaire et Lasso</a:t>
            </a:r>
          </a:p>
          <a:p>
            <a:r>
              <a:rPr lang="fr-FR" dirty="0"/>
              <a:t>Exclusion de </a:t>
            </a:r>
            <a:r>
              <a:rPr lang="fr-FR" dirty="0" err="1"/>
              <a:t>Random</a:t>
            </a:r>
            <a:r>
              <a:rPr lang="fr-FR" dirty="0"/>
              <a:t> Forest </a:t>
            </a:r>
            <a:r>
              <a:rPr lang="fr-FR" dirty="0" err="1"/>
              <a:t>Regressor</a:t>
            </a:r>
            <a:r>
              <a:rPr lang="fr-FR" dirty="0"/>
              <a:t> pour scores trop bas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7647B-3095-408C-B82F-15A53094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CEBC96-E6EC-4A98-9582-EC7C1A6C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A0E152-6478-41A3-A3C2-ED37B898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63E8FF4-7DB1-4772-86CD-B185F0A5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664870"/>
            <a:ext cx="3995292" cy="38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08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894A9-50DB-4DBF-8A9D-E92F1D33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C7240F-9D4A-437A-98E1-3A461220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788607"/>
            <a:ext cx="5647173" cy="4002594"/>
          </a:xfrm>
        </p:spPr>
        <p:txBody>
          <a:bodyPr>
            <a:normAutofit/>
          </a:bodyPr>
          <a:lstStyle/>
          <a:p>
            <a:r>
              <a:rPr lang="fr-FR" dirty="0"/>
              <a:t>Les modèles Ridge et Gradient </a:t>
            </a:r>
            <a:r>
              <a:rPr lang="fr-FR" dirty="0" err="1"/>
              <a:t>Boosting</a:t>
            </a:r>
            <a:r>
              <a:rPr lang="fr-FR" dirty="0"/>
              <a:t> se démarquent</a:t>
            </a:r>
          </a:p>
          <a:p>
            <a:r>
              <a:rPr lang="fr-FR" dirty="0"/>
              <a:t>Scores élevés mais pas de présence d’</a:t>
            </a:r>
            <a:r>
              <a:rPr lang="fr-FR" dirty="0" err="1"/>
              <a:t>overfitting</a:t>
            </a:r>
            <a:r>
              <a:rPr lang="fr-FR" dirty="0"/>
              <a:t> car l’écart entre les train et test scores est faible</a:t>
            </a:r>
          </a:p>
          <a:p>
            <a:r>
              <a:rPr lang="fr-FR" dirty="0"/>
              <a:t>Ridge parait plus stable et mieux entraîné</a:t>
            </a:r>
          </a:p>
          <a:p>
            <a:pPr lvl="1"/>
            <a:r>
              <a:rPr lang="fr-FR" dirty="0"/>
              <a:t>Test score plus élevé: 0,949</a:t>
            </a:r>
          </a:p>
          <a:p>
            <a:pPr lvl="1"/>
            <a:r>
              <a:rPr lang="fr-FR" dirty="0"/>
              <a:t>Écart entre train score et test score plus faible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8BA0DE-67D6-4ECB-AB24-EAD468C9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7FF07-E3C2-4A27-ADAB-E74CF895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43869-B75D-432B-8147-442730D9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04340F-CD4D-4AD7-8C08-206B297C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451067"/>
            <a:ext cx="4385353" cy="41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13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36A78-B1C0-4F55-BCF5-57B2CCF3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retenu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8A6D8-7DD7-4BEB-AA45-A31198DB1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retenu pour la prédiction des émissions de CO</a:t>
            </a:r>
            <a:r>
              <a:rPr lang="fr-FR" sz="1600" dirty="0"/>
              <a:t>2 </a:t>
            </a:r>
            <a:r>
              <a:rPr lang="fr-FR" dirty="0"/>
              <a:t>est Ridge avec les hyperparamètres suivants:</a:t>
            </a:r>
          </a:p>
          <a:p>
            <a:pPr lvl="1"/>
            <a:r>
              <a:rPr lang="fr-FR" dirty="0"/>
              <a:t>Kernel: Poly</a:t>
            </a:r>
          </a:p>
          <a:p>
            <a:pPr lvl="1"/>
            <a:r>
              <a:rPr lang="fr-FR" dirty="0"/>
              <a:t>Alpha: 1,0</a:t>
            </a:r>
          </a:p>
          <a:p>
            <a:pPr lvl="1"/>
            <a:r>
              <a:rPr lang="fr-FR" dirty="0"/>
              <a:t>Gamma: 0,01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B0A962-1120-46EA-B969-059AA2D3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BCB6F-D869-4BAE-8F21-ADD1F05E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1BD46-CF23-447C-BCFD-5776E570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78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20D9F-9E2D-4336-8769-C054143F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Impact de l’</a:t>
            </a:r>
            <a:r>
              <a:rPr lang="fr-FR" dirty="0" err="1"/>
              <a:t>énergy</a:t>
            </a:r>
            <a:r>
              <a:rPr lang="fr-FR" dirty="0"/>
              <a:t> STAR Score sur la 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03422-7E72-4711-A0B6-4634D314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04115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La précision des résultats de la prédiction est moins bonne en intégrant la variable </a:t>
            </a:r>
            <a:r>
              <a:rPr lang="fr-FR" dirty="0" err="1"/>
              <a:t>ENERGYSTARScore</a:t>
            </a:r>
            <a:endParaRPr lang="fr-FR" dirty="0"/>
          </a:p>
          <a:p>
            <a:r>
              <a:rPr lang="fr-FR" dirty="0"/>
              <a:t>R2 de 0,949 sans l’Energy Star Score contre 0,917 avec</a:t>
            </a:r>
          </a:p>
          <a:p>
            <a:r>
              <a:rPr lang="fr-FR" dirty="0"/>
              <a:t>Il n’est pas nécessaire d’ajouter ce calcul fastidieux à l’avenir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32ED4-CF9A-4B6E-B1AB-D8838E26B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A3C7D-0E96-491F-8786-4FDA0913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924939-074A-4957-BBA1-5908F379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CCBC27-8A97-495C-80C6-BA729179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409" y="4453391"/>
            <a:ext cx="289600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36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4D74B-4CC0-4300-B973-BED5E706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 Questions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A8CBEF-AEF4-492C-854B-BD5228F2E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D1898E-4B9A-4D5C-9F82-4A967333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27CB8A-F517-4413-9F45-50DC0365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93D63-4940-4CBE-9A64-4CE0B4DD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490AC-7767-4A73-86F6-F7D54481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jeu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26688-92C1-47DC-810D-109714720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47E60-3018-42EE-895C-595A9E80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62703A-F045-4646-A816-96095640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15E962-F97F-4B26-B948-49B77FAA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1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A7124-B29D-4A00-861F-49338554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08482-D9B8-4B62-B512-BCC25530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est composé de deux fichiers csv:</a:t>
            </a:r>
          </a:p>
          <a:p>
            <a:pPr lvl="1"/>
            <a:r>
              <a:rPr lang="fr-FR" dirty="0"/>
              <a:t>Un comprenant les relevés de l’année 2015</a:t>
            </a:r>
          </a:p>
          <a:p>
            <a:pPr lvl="1"/>
            <a:r>
              <a:rPr lang="fr-FR" dirty="0"/>
              <a:t>L’autre pour les relevés de l’année 2016</a:t>
            </a:r>
          </a:p>
          <a:p>
            <a:r>
              <a:rPr lang="fr-FR" dirty="0"/>
              <a:t>La majorité des colonnes des deux fichiers sont communes</a:t>
            </a:r>
          </a:p>
          <a:p>
            <a:r>
              <a:rPr lang="fr-FR" dirty="0"/>
              <a:t>Traitement manuel des autres colonnes pour trouver les correspondances et les agréger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CD1687-14CC-439A-81EB-E286EF25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D59DE-A0D4-440A-84B7-8D3BCF16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2A045-7B74-439C-9AE4-A9C7D77B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6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FB0AAC-6093-4B21-BB19-4954922C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Présence de doublons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B1FBB-D034-482C-9DC0-B0C579F5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plupart des bâtiments sont présents à la fois sur les relevés de 2015 et de 2016</a:t>
            </a:r>
          </a:p>
          <a:p>
            <a:r>
              <a:rPr lang="fr-FR" dirty="0"/>
              <a:t>Ajout des bâtiments uniquement sur le relevé de 2016 à ceux de 2015</a:t>
            </a:r>
          </a:p>
          <a:p>
            <a:r>
              <a:rPr lang="fr-FR" dirty="0"/>
              <a:t>Création de colonnes prenant en compte les différences des relevés d’une année sur l’autre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B36CAB-3EA5-44F7-90D5-2C8B87B8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5D49B0-F18A-41B7-A1D4-CA8BE4A3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2020E8-62B5-4C70-8869-61D916EE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5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E1AD5-4A48-419F-95AA-28A24543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des bâtiments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2A9B50-3A75-413E-9AF5-2A0F86B4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Présence aléatoire de bâtiments de type résidentiel et non-résidentiel</a:t>
            </a:r>
          </a:p>
          <a:p>
            <a:r>
              <a:rPr lang="fr-FR" dirty="0"/>
              <a:t>Filtre et mise en réserve des bâtiments non-résidentiels et exclusion des bâtiments résidentiels en accord avec la contrainte 3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B37BED-DB96-42F9-BCB8-651D5923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3FCEAA-A58C-463E-9717-C2ADC389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81E16-D29F-4D88-B999-5A7EC8B3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3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981CA2-AFE1-46C8-89CA-2B68A71C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colonnes et des valeurs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112693-32F5-4B03-8AFF-8861968F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plus poussée des colonnes dont le nom n’est pas explicite grâce aux métadonnées et exclusion des colonnes non-pertinentes pour la prédiction</a:t>
            </a:r>
          </a:p>
          <a:p>
            <a:r>
              <a:rPr lang="fr-FR" dirty="0"/>
              <a:t>Analyse des valeurs des colonnes ‘Comment’ (commentaire) et ‘</a:t>
            </a:r>
            <a:r>
              <a:rPr lang="fr-FR" dirty="0" err="1"/>
              <a:t>ComplianceStatus</a:t>
            </a:r>
            <a:r>
              <a:rPr lang="fr-FR" dirty="0"/>
              <a:t>’ (état de conformité) en accord avec la contrainte 1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093E5E-E0BA-44C4-936D-3C6FFF03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2789EA-5B52-4EF1-9114-59044278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22DEBD-78CE-4D3A-8B27-5075F3B8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4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812A0-532F-4CA5-AFE9-4C564756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variables observées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D557CC-3579-4830-80F8-8E289661A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F02C0E-D277-4FB3-A3FA-85F3BD57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04/10/2021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4381B7-810A-4AF0-A49D-403F75E6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Alexandre BENARD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3FE571-3C67-4C1F-9166-2506F4A7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53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429</TotalTime>
  <Words>1182</Words>
  <Application>Microsoft Office PowerPoint</Application>
  <PresentationFormat>Grand écran</PresentationFormat>
  <Paragraphs>237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Tw Cen MT</vt:lpstr>
      <vt:lpstr>Circuit</vt:lpstr>
      <vt:lpstr>consommation totale d’énergie et émissions de co2</vt:lpstr>
      <vt:lpstr>Problématique</vt:lpstr>
      <vt:lpstr>Contraintes</vt:lpstr>
      <vt:lpstr>Exploration du jeu de données</vt:lpstr>
      <vt:lpstr>Jeu de données</vt:lpstr>
      <vt:lpstr>Présence de doublons</vt:lpstr>
      <vt:lpstr>Tri des bâtiments</vt:lpstr>
      <vt:lpstr>Analyse des colonnes et des valeurs</vt:lpstr>
      <vt:lpstr>Analyse des variables observées</vt:lpstr>
      <vt:lpstr>Catégorisation des variables</vt:lpstr>
      <vt:lpstr>Variables continues</vt:lpstr>
      <vt:lpstr>Variables continues</vt:lpstr>
      <vt:lpstr>2. Variables Catégorielles</vt:lpstr>
      <vt:lpstr>Prédiction de la consommation totale D’énergie</vt:lpstr>
      <vt:lpstr>Création de nouvelles variables</vt:lpstr>
      <vt:lpstr>Analyse de la corrélation</vt:lpstr>
      <vt:lpstr>Analyse de la variable à prédire</vt:lpstr>
      <vt:lpstr>Transformation des variables</vt:lpstr>
      <vt:lpstr>Transformation des Variables</vt:lpstr>
      <vt:lpstr>Choix des features</vt:lpstr>
      <vt:lpstr>Choix des Features</vt:lpstr>
      <vt:lpstr>Features retenues</vt:lpstr>
      <vt:lpstr>Pistes de modélisation</vt:lpstr>
      <vt:lpstr>Optimisation des hyperparamètres</vt:lpstr>
      <vt:lpstr>Analyse des scores</vt:lpstr>
      <vt:lpstr>Analyse des scores</vt:lpstr>
      <vt:lpstr>Modèle retenu</vt:lpstr>
      <vt:lpstr>Prédiction des émissions de CO2</vt:lpstr>
      <vt:lpstr>Procédure</vt:lpstr>
      <vt:lpstr>Choix des features</vt:lpstr>
      <vt:lpstr>Analyse des scores</vt:lpstr>
      <vt:lpstr>Analyse des scores</vt:lpstr>
      <vt:lpstr>Modèle retenu</vt:lpstr>
      <vt:lpstr>Impact de l’énergy STAR Score sur la prédiction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consommation totale d’énergie et émissions de co2</dc:title>
  <dc:creator>Alexandre BENARD</dc:creator>
  <cp:lastModifiedBy>Alexandre BENARD</cp:lastModifiedBy>
  <cp:revision>53</cp:revision>
  <dcterms:created xsi:type="dcterms:W3CDTF">2021-10-04T13:46:35Z</dcterms:created>
  <dcterms:modified xsi:type="dcterms:W3CDTF">2021-10-07T09:47:47Z</dcterms:modified>
</cp:coreProperties>
</file>