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58" r:id="rId4"/>
    <p:sldId id="259" r:id="rId5"/>
    <p:sldId id="260" r:id="rId6"/>
    <p:sldId id="261" r:id="rId7"/>
    <p:sldId id="272" r:id="rId8"/>
    <p:sldId id="273" r:id="rId9"/>
    <p:sldId id="263" r:id="rId10"/>
    <p:sldId id="269" r:id="rId11"/>
    <p:sldId id="265" r:id="rId12"/>
    <p:sldId id="271" r:id="rId13"/>
    <p:sldId id="274" r:id="rId14"/>
    <p:sldId id="270" r:id="rId15"/>
    <p:sldId id="268"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9" d="100"/>
          <a:sy n="89" d="100"/>
        </p:scale>
        <p:origin x="3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ni\Documents\DS-tools-usag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layout>
        <c:manualLayout>
          <c:xMode val="edge"/>
          <c:yMode val="edge"/>
          <c:x val="0.36195268702137695"/>
          <c:y val="3.020325036267682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41744405947592833"/>
          <c:y val="0.12480605542413253"/>
          <c:w val="0.52333437047500597"/>
          <c:h val="0.80956149171606007"/>
        </c:manualLayout>
      </c:layout>
      <c:barChart>
        <c:barDir val="bar"/>
        <c:grouping val="clustered"/>
        <c:varyColors val="0"/>
        <c:ser>
          <c:idx val="0"/>
          <c:order val="0"/>
          <c:tx>
            <c:strRef>
              <c:f>Sheet1!$B$1</c:f>
              <c:strCache>
                <c:ptCount val="1"/>
                <c:pt idx="0">
                  <c:v>DS Tools Usage</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overflow" horzOverflow="overflow" vert="horz" wrap="square" lIns="38100" tIns="19050" rIns="38100" bIns="19050" anchor="ctr" anchorCtr="1">
                <a:spAutoFit/>
              </a:bodyPr>
              <a:lstStyle/>
              <a:p>
                <a:pPr>
                  <a:defRPr sz="1197"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Sheet1!$A$2:$A$16</c:f>
              <c:strCache>
                <c:ptCount val="15"/>
                <c:pt idx="0">
                  <c:v>Python</c:v>
                </c:pt>
                <c:pt idx="1">
                  <c:v>R</c:v>
                </c:pt>
                <c:pt idx="2">
                  <c:v>SQL</c:v>
                </c:pt>
                <c:pt idx="3">
                  <c:v>Jupyter Notebooks </c:v>
                </c:pt>
                <c:pt idx="4">
                  <c:v>TensorFlow</c:v>
                </c:pt>
                <c:pt idx="5">
                  <c:v>Amazon Web Services</c:v>
                </c:pt>
                <c:pt idx="6">
                  <c:v>Unix Shell</c:v>
                </c:pt>
                <c:pt idx="7">
                  <c:v>Tableau</c:v>
                </c:pt>
                <c:pt idx="8">
                  <c:v>C/C++</c:v>
                </c:pt>
                <c:pt idx="9">
                  <c:v>NoSQL</c:v>
                </c:pt>
                <c:pt idx="10">
                  <c:v>MATLAB/Octave</c:v>
                </c:pt>
                <c:pt idx="11">
                  <c:v>Java</c:v>
                </c:pt>
                <c:pt idx="12">
                  <c:v>Hadoop/Hive/Pig</c:v>
                </c:pt>
                <c:pt idx="13">
                  <c:v>Spark/MLlib</c:v>
                </c:pt>
                <c:pt idx="14">
                  <c:v>Microsoft Excel Data Mining</c:v>
                </c:pt>
              </c:strCache>
            </c:strRef>
          </c:cat>
          <c:val>
            <c:numRef>
              <c:f>Sheet1!$B$2:$B$16</c:f>
              <c:numCache>
                <c:formatCode>0.00%</c:formatCode>
                <c:ptCount val="15"/>
                <c:pt idx="0">
                  <c:v>0.76300000000000001</c:v>
                </c:pt>
                <c:pt idx="1">
                  <c:v>0.59199999999999997</c:v>
                </c:pt>
                <c:pt idx="2">
                  <c:v>0.53600000000000003</c:v>
                </c:pt>
                <c:pt idx="3">
                  <c:v>0.40300000000000002</c:v>
                </c:pt>
                <c:pt idx="4">
                  <c:v>0.28399999999999997</c:v>
                </c:pt>
                <c:pt idx="5">
                  <c:v>0.23499999999999999</c:v>
                </c:pt>
                <c:pt idx="6">
                  <c:v>0.23300000000000001</c:v>
                </c:pt>
                <c:pt idx="7">
                  <c:v>0.20399999999999999</c:v>
                </c:pt>
                <c:pt idx="8">
                  <c:v>0.192</c:v>
                </c:pt>
                <c:pt idx="9">
                  <c:v>0.192</c:v>
                </c:pt>
                <c:pt idx="10">
                  <c:v>0.184</c:v>
                </c:pt>
                <c:pt idx="11">
                  <c:v>0.183</c:v>
                </c:pt>
                <c:pt idx="12">
                  <c:v>0.17299999999999999</c:v>
                </c:pt>
                <c:pt idx="13">
                  <c:v>0.17100000000000001</c:v>
                </c:pt>
                <c:pt idx="14">
                  <c:v>0.13700000000000001</c:v>
                </c:pt>
              </c:numCache>
            </c:numRef>
          </c:val>
          <c:extLst xmlns:c16r2="http://schemas.microsoft.com/office/drawing/2015/06/chart">
            <c:ext xmlns:c16="http://schemas.microsoft.com/office/drawing/2014/chart" uri="{C3380CC4-5D6E-409C-BE32-E72D297353CC}">
              <c16:uniqueId val="{00000000-EDD3-4312-9C0B-10169A9B3FB7}"/>
            </c:ext>
          </c:extLst>
        </c:ser>
        <c:dLbls>
          <c:dLblPos val="inEnd"/>
          <c:showLegendKey val="0"/>
          <c:showVal val="1"/>
          <c:showCatName val="0"/>
          <c:showSerName val="0"/>
          <c:showPercent val="0"/>
          <c:showBubbleSize val="0"/>
        </c:dLbls>
        <c:gapWidth val="65"/>
        <c:axId val="807347880"/>
        <c:axId val="807342000"/>
      </c:barChart>
      <c:catAx>
        <c:axId val="807347880"/>
        <c:scaling>
          <c:orientation val="maxMin"/>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807342000"/>
        <c:crosses val="autoZero"/>
        <c:auto val="1"/>
        <c:lblAlgn val="ctr"/>
        <c:lblOffset val="100"/>
        <c:noMultiLvlLbl val="0"/>
      </c:catAx>
      <c:valAx>
        <c:axId val="807342000"/>
        <c:scaling>
          <c:orientation val="minMax"/>
        </c:scaling>
        <c:delete val="1"/>
        <c:axPos val="t"/>
        <c:majorGridlines>
          <c:spPr>
            <a:ln w="9525" cap="flat" cmpd="sng" algn="ctr">
              <a:noFill/>
              <a:round/>
            </a:ln>
            <a:effectLst/>
          </c:spPr>
        </c:majorGridlines>
        <c:numFmt formatCode="0.00%" sourceLinked="1"/>
        <c:majorTickMark val="none"/>
        <c:minorTickMark val="none"/>
        <c:tickLblPos val="nextTo"/>
        <c:crossAx val="80734788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AD86E-F6F3-44B6-8226-D31B9D94D758}" type="datetimeFigureOut">
              <a:rPr lang="en-US" smtClean="0"/>
              <a:t>7/2/2018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860AA-2CC5-4C32-8641-47C999916A05}" type="slidenum">
              <a:rPr lang="en-US" smtClean="0"/>
              <a:t>‹#›</a:t>
            </a:fld>
            <a:endParaRPr lang="en-US"/>
          </a:p>
        </p:txBody>
      </p:sp>
    </p:spTree>
    <p:extLst>
      <p:ext uri="{BB962C8B-B14F-4D97-AF65-F5344CB8AC3E}">
        <p14:creationId xmlns:p14="http://schemas.microsoft.com/office/powerpoint/2010/main" val="201944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860AA-2CC5-4C32-8641-47C999916A05}" type="slidenum">
              <a:rPr lang="en-US" smtClean="0"/>
              <a:t>2</a:t>
            </a:fld>
            <a:endParaRPr lang="en-US"/>
          </a:p>
        </p:txBody>
      </p:sp>
    </p:spTree>
    <p:extLst>
      <p:ext uri="{BB962C8B-B14F-4D97-AF65-F5344CB8AC3E}">
        <p14:creationId xmlns:p14="http://schemas.microsoft.com/office/powerpoint/2010/main" val="1418209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860AA-2CC5-4C32-8641-47C999916A05}" type="slidenum">
              <a:rPr lang="en-US" smtClean="0"/>
              <a:t>3</a:t>
            </a:fld>
            <a:endParaRPr lang="en-US"/>
          </a:p>
        </p:txBody>
      </p:sp>
    </p:spTree>
    <p:extLst>
      <p:ext uri="{BB962C8B-B14F-4D97-AF65-F5344CB8AC3E}">
        <p14:creationId xmlns:p14="http://schemas.microsoft.com/office/powerpoint/2010/main" val="19103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860AA-2CC5-4C32-8641-47C999916A05}" type="slidenum">
              <a:rPr lang="en-US" smtClean="0"/>
              <a:t>8</a:t>
            </a:fld>
            <a:endParaRPr lang="en-US"/>
          </a:p>
        </p:txBody>
      </p:sp>
    </p:spTree>
    <p:extLst>
      <p:ext uri="{BB962C8B-B14F-4D97-AF65-F5344CB8AC3E}">
        <p14:creationId xmlns:p14="http://schemas.microsoft.com/office/powerpoint/2010/main" val="4175045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860AA-2CC5-4C32-8641-47C999916A05}" type="slidenum">
              <a:rPr lang="en-US" smtClean="0"/>
              <a:t>9</a:t>
            </a:fld>
            <a:endParaRPr lang="en-US"/>
          </a:p>
        </p:txBody>
      </p:sp>
    </p:spTree>
    <p:extLst>
      <p:ext uri="{BB962C8B-B14F-4D97-AF65-F5344CB8AC3E}">
        <p14:creationId xmlns:p14="http://schemas.microsoft.com/office/powerpoint/2010/main" val="423543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860AA-2CC5-4C32-8641-47C999916A05}" type="slidenum">
              <a:rPr lang="en-US" smtClean="0"/>
              <a:t>13</a:t>
            </a:fld>
            <a:endParaRPr lang="en-US"/>
          </a:p>
        </p:txBody>
      </p:sp>
    </p:spTree>
    <p:extLst>
      <p:ext uri="{BB962C8B-B14F-4D97-AF65-F5344CB8AC3E}">
        <p14:creationId xmlns:p14="http://schemas.microsoft.com/office/powerpoint/2010/main" val="328635726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01C15F-668A-47F9-84DD-C35A158E95CA}" type="datetime1">
              <a:rPr lang="en-US" smtClean="0"/>
              <a:t>7/2/2018</a:t>
            </a:fld>
            <a:endParaRPr lang="en-US" dirty="0"/>
          </a:p>
        </p:txBody>
      </p:sp>
      <p:sp>
        <p:nvSpPr>
          <p:cNvPr id="5" name="Footer Placeholder 4"/>
          <p:cNvSpPr>
            <a:spLocks noGrp="1"/>
          </p:cNvSpPr>
          <p:nvPr>
            <p:ph type="ftr" sz="quarter" idx="11"/>
          </p:nvPr>
        </p:nvSpPr>
        <p:spPr/>
        <p:txBody>
          <a:bodyPr/>
          <a:lstStyle/>
          <a:p>
            <a:r>
              <a:rPr lang="en-US" smtClean="0"/>
              <a:t>© Colaberry Inc.</a:t>
            </a:r>
            <a:endParaRPr lang="en-US" dirty="0"/>
          </a:p>
        </p:txBody>
      </p:sp>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91962" y="-84646"/>
            <a:ext cx="1899341" cy="1228985"/>
          </a:xfrm>
          <a:prstGeom prst="rect">
            <a:avLst/>
          </a:prstGeom>
        </p:spPr>
      </p:pic>
      <p:pic>
        <p:nvPicPr>
          <p:cNvPr id="10" name="Picture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16417" y="249276"/>
            <a:ext cx="2082085" cy="5611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568495-3B5B-41A1-A5DB-8C1C6C76C8D7}" type="datetime1">
              <a:rPr lang="en-US" smtClean="0"/>
              <a:t>7/2/2018</a:t>
            </a:fld>
            <a:endParaRPr lang="en-US" dirty="0"/>
          </a:p>
        </p:txBody>
      </p:sp>
      <p:sp>
        <p:nvSpPr>
          <p:cNvPr id="5" name="Footer Placeholder 4"/>
          <p:cNvSpPr>
            <a:spLocks noGrp="1"/>
          </p:cNvSpPr>
          <p:nvPr>
            <p:ph type="ftr" sz="quarter" idx="11"/>
          </p:nvPr>
        </p:nvSpPr>
        <p:spPr/>
        <p:txBody>
          <a:bodyPr/>
          <a:lstStyle/>
          <a:p>
            <a:r>
              <a:rPr lang="en-US" smtClean="0"/>
              <a:t>© Colaberry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81F325-6A2E-4100-B523-E149E32D17CA}" type="datetime1">
              <a:rPr lang="en-US" smtClean="0"/>
              <a:t>7/2/2018</a:t>
            </a:fld>
            <a:endParaRPr lang="en-US" dirty="0"/>
          </a:p>
        </p:txBody>
      </p:sp>
      <p:sp>
        <p:nvSpPr>
          <p:cNvPr id="5" name="Footer Placeholder 4"/>
          <p:cNvSpPr>
            <a:spLocks noGrp="1"/>
          </p:cNvSpPr>
          <p:nvPr>
            <p:ph type="ftr" sz="quarter" idx="11"/>
          </p:nvPr>
        </p:nvSpPr>
        <p:spPr/>
        <p:txBody>
          <a:bodyPr/>
          <a:lstStyle/>
          <a:p>
            <a:r>
              <a:rPr lang="en-US" smtClean="0"/>
              <a:t>© Colaberry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A0168F-F40F-4BF2-9DD8-5FA0BD3ACC83}" type="datetime1">
              <a:rPr lang="en-US" smtClean="0"/>
              <a:t>7/2/2018</a:t>
            </a:fld>
            <a:endParaRPr lang="en-US" dirty="0"/>
          </a:p>
        </p:txBody>
      </p:sp>
      <p:sp>
        <p:nvSpPr>
          <p:cNvPr id="5" name="Footer Placeholder 4"/>
          <p:cNvSpPr>
            <a:spLocks noGrp="1"/>
          </p:cNvSpPr>
          <p:nvPr>
            <p:ph type="ftr" sz="quarter" idx="11"/>
          </p:nvPr>
        </p:nvSpPr>
        <p:spPr/>
        <p:txBody>
          <a:bodyPr/>
          <a:lstStyle/>
          <a:p>
            <a:r>
              <a:rPr lang="en-US" dirty="0" smtClean="0"/>
              <a:t>© </a:t>
            </a:r>
            <a:r>
              <a:rPr lang="en-US" dirty="0" err="1" smtClean="0"/>
              <a:t>Colaberry</a:t>
            </a:r>
            <a:r>
              <a:rPr lang="en-US" dirty="0" smtClean="0"/>
              <a:t>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2577" y="-65166"/>
            <a:ext cx="1388479" cy="89842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A7D04520-36D9-47D9-9798-2EF363B21A97}" type="datetime1">
              <a:rPr lang="en-US" smtClean="0"/>
              <a:t>7/2/2018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r>
              <a:rPr lang="en-US" smtClean="0"/>
              <a:t>© Colaberry Inc.</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C8F7C5-8770-44A1-95EC-9D7D18895560}" type="datetime1">
              <a:rPr lang="en-US" smtClean="0"/>
              <a:t>7/2/2018</a:t>
            </a:fld>
            <a:endParaRPr lang="en-US" dirty="0"/>
          </a:p>
        </p:txBody>
      </p:sp>
      <p:sp>
        <p:nvSpPr>
          <p:cNvPr id="6" name="Footer Placeholder 5"/>
          <p:cNvSpPr>
            <a:spLocks noGrp="1"/>
          </p:cNvSpPr>
          <p:nvPr>
            <p:ph type="ftr" sz="quarter" idx="11"/>
          </p:nvPr>
        </p:nvSpPr>
        <p:spPr/>
        <p:txBody>
          <a:bodyPr/>
          <a:lstStyle/>
          <a:p>
            <a:r>
              <a:rPr lang="en-US" smtClean="0"/>
              <a:t>© Colaberry Inc.</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46DC34-D7B0-4E20-A18A-F55E76E8B678}" type="datetime1">
              <a:rPr lang="en-US" smtClean="0"/>
              <a:t>7/2/2018</a:t>
            </a:fld>
            <a:endParaRPr lang="en-US" dirty="0"/>
          </a:p>
        </p:txBody>
      </p:sp>
      <p:sp>
        <p:nvSpPr>
          <p:cNvPr id="8" name="Footer Placeholder 7"/>
          <p:cNvSpPr>
            <a:spLocks noGrp="1"/>
          </p:cNvSpPr>
          <p:nvPr>
            <p:ph type="ftr" sz="quarter" idx="11"/>
          </p:nvPr>
        </p:nvSpPr>
        <p:spPr/>
        <p:txBody>
          <a:bodyPr/>
          <a:lstStyle/>
          <a:p>
            <a:r>
              <a:rPr lang="en-US" smtClean="0"/>
              <a:t>© Colaberry Inc.</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EC1ED0-C612-448A-85B8-E6150730A26C}" type="datetime1">
              <a:rPr lang="en-US" smtClean="0"/>
              <a:t>7/2/2018</a:t>
            </a:fld>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86E75-D8FF-4584-9AF7-666F00DC86F2}" type="datetime1">
              <a:rPr lang="en-US" smtClean="0"/>
              <a:t>7/2/2018</a:t>
            </a:fld>
            <a:endParaRPr lang="en-US" dirty="0"/>
          </a:p>
        </p:txBody>
      </p:sp>
      <p:sp>
        <p:nvSpPr>
          <p:cNvPr id="3" name="Footer Placeholder 2"/>
          <p:cNvSpPr>
            <a:spLocks noGrp="1"/>
          </p:cNvSpPr>
          <p:nvPr>
            <p:ph type="ftr" sz="quarter" idx="11"/>
          </p:nvPr>
        </p:nvSpPr>
        <p:spPr/>
        <p:txBody>
          <a:bodyPr/>
          <a:lstStyle/>
          <a:p>
            <a:r>
              <a:rPr lang="en-US" smtClean="0"/>
              <a:t>© Colaberry Inc.</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8D40ED-8044-482D-89E5-B5E28F5D6DE9}" type="datetime1">
              <a:rPr lang="en-US" smtClean="0"/>
              <a:t>7/2/2018</a:t>
            </a:fld>
            <a:endParaRPr lang="en-US" dirty="0"/>
          </a:p>
        </p:txBody>
      </p:sp>
      <p:sp>
        <p:nvSpPr>
          <p:cNvPr id="6" name="Footer Placeholder 5"/>
          <p:cNvSpPr>
            <a:spLocks noGrp="1"/>
          </p:cNvSpPr>
          <p:nvPr>
            <p:ph type="ftr" sz="quarter" idx="11"/>
          </p:nvPr>
        </p:nvSpPr>
        <p:spPr/>
        <p:txBody>
          <a:bodyPr/>
          <a:lstStyle/>
          <a:p>
            <a:r>
              <a:rPr lang="en-US" smtClean="0"/>
              <a:t>© Colaberry Inc.</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94CCDB1D-5809-49E8-9CC5-D65D8DA30090}" type="datetime1">
              <a:rPr lang="en-US" smtClean="0"/>
              <a:t>7/2/2018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6DB23223-F432-4F70-A88F-CBCDC21292B4}" type="datetime1">
              <a:rPr lang="en-US" smtClean="0"/>
              <a:t>7/2/2018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r>
              <a:rPr lang="en-US" smtClean="0"/>
              <a:t>© Colaberry Inc.</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surveys/2017" TargetMode="Externa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2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jpeg"/><Relationship Id="rId25" Type="http://schemas.openxmlformats.org/officeDocument/2006/relationships/image" Target="../media/image54.png"/><Relationship Id="rId2" Type="http://schemas.openxmlformats.org/officeDocument/2006/relationships/image" Target="../media/image31.png"/><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jpe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56.png"/></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Data Science?</a:t>
            </a:r>
            <a:endParaRPr lang="en-US" dirty="0"/>
          </a:p>
        </p:txBody>
      </p:sp>
      <p:sp>
        <p:nvSpPr>
          <p:cNvPr id="3" name="Subtitle 2"/>
          <p:cNvSpPr>
            <a:spLocks noGrp="1"/>
          </p:cNvSpPr>
          <p:nvPr>
            <p:ph type="subTitle" idx="1"/>
          </p:nvPr>
        </p:nvSpPr>
        <p:spPr/>
        <p:txBody>
          <a:bodyPr/>
          <a:lstStyle/>
          <a:p>
            <a:r>
              <a:rPr lang="en-US" dirty="0" smtClean="0"/>
              <a:t>- A </a:t>
            </a:r>
            <a:r>
              <a:rPr lang="en-US" dirty="0" err="1" smtClean="0"/>
              <a:t>Colaberry</a:t>
            </a:r>
            <a:r>
              <a:rPr lang="en-US" dirty="0" smtClean="0"/>
              <a:t> Data Science Module</a:t>
            </a:r>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spTree>
    <p:extLst>
      <p:ext uri="{BB962C8B-B14F-4D97-AF65-F5344CB8AC3E}">
        <p14:creationId xmlns:p14="http://schemas.microsoft.com/office/powerpoint/2010/main" val="41641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tool usage survey</a:t>
            </a:r>
          </a:p>
        </p:txBody>
      </p:sp>
      <p:sp>
        <p:nvSpPr>
          <p:cNvPr id="4" name="Footer Placeholder 3"/>
          <p:cNvSpPr>
            <a:spLocks noGrp="1"/>
          </p:cNvSpPr>
          <p:nvPr>
            <p:ph type="ftr" sz="quarter" idx="11"/>
          </p:nvPr>
        </p:nvSpPr>
        <p:spPr/>
        <p:txBody>
          <a:bodyPr/>
          <a:lstStyle/>
          <a:p>
            <a:r>
              <a:rPr lang="en-US" smtClean="0"/>
              <a:t>© Colaberry Inc.</a:t>
            </a:r>
            <a:endParaRPr lang="en-US" dirty="0"/>
          </a:p>
        </p:txBody>
      </p:sp>
      <p:sp>
        <p:nvSpPr>
          <p:cNvPr id="5" name="Rounded Rectangle 4"/>
          <p:cNvSpPr/>
          <p:nvPr/>
        </p:nvSpPr>
        <p:spPr>
          <a:xfrm>
            <a:off x="9205678" y="5024842"/>
            <a:ext cx="1916534" cy="1014869"/>
          </a:xfrm>
          <a:prstGeom prst="roundRect">
            <a:avLst/>
          </a:prstGeom>
          <a:solidFill>
            <a:schemeClr val="bg1"/>
          </a:solidFill>
          <a:ln w="1270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211714" y="3561680"/>
            <a:ext cx="1916534" cy="1014869"/>
          </a:xfrm>
          <a:prstGeom prst="roundRect">
            <a:avLst/>
          </a:prstGeom>
          <a:solidFill>
            <a:schemeClr val="bg1"/>
          </a:solidFill>
          <a:ln w="1270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211714" y="2093976"/>
            <a:ext cx="1916534" cy="1014869"/>
          </a:xfrm>
          <a:prstGeom prst="roundRect">
            <a:avLst/>
          </a:prstGeom>
          <a:solidFill>
            <a:schemeClr val="bg1"/>
          </a:solidFill>
          <a:ln w="1270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D19A299-EFA9-42B1-B853-C1A5F6E894D8}"/>
              </a:ext>
            </a:extLst>
          </p:cNvPr>
          <p:cNvSpPr>
            <a:spLocks noChangeAspect="1" noChangeArrowheads="1"/>
          </p:cNvSpPr>
          <p:nvPr/>
        </p:nvSpPr>
        <p:spPr bwMode="auto">
          <a:xfrm>
            <a:off x="8708794" y="2103005"/>
            <a:ext cx="1005840" cy="1005840"/>
          </a:xfrm>
          <a:prstGeom prst="ellipse">
            <a:avLst/>
          </a:prstGeom>
          <a:solidFill>
            <a:schemeClr val="bg1"/>
          </a:solidFill>
          <a:ln w="127000">
            <a:solidFill>
              <a:schemeClr val="accent3"/>
            </a:solidFill>
            <a:round/>
            <a:headEnd/>
            <a:tailEnd/>
          </a:ln>
        </p:spPr>
        <p:txBody>
          <a:bodyPr wrap="none" anchor="ctr"/>
          <a:lstStyle/>
          <a:p>
            <a:pPr algn="ctr" eaLnBrk="0" hangingPunct="0">
              <a:defRPr/>
            </a:pPr>
            <a:endParaRPr lang="en-GB" sz="1600" b="1" kern="0" dirty="0">
              <a:solidFill>
                <a:sysClr val="windowText" lastClr="000000"/>
              </a:solidFill>
              <a:latin typeface="Trebuchet MS"/>
            </a:endParaRPr>
          </a:p>
        </p:txBody>
      </p:sp>
      <p:sp>
        <p:nvSpPr>
          <p:cNvPr id="9" name="Oval 8">
            <a:extLst>
              <a:ext uri="{FF2B5EF4-FFF2-40B4-BE49-F238E27FC236}">
                <a16:creationId xmlns:a16="http://schemas.microsoft.com/office/drawing/2014/main" xmlns="" id="{A483D696-F40A-4FCD-97EF-9E069ECFDBD5}"/>
              </a:ext>
            </a:extLst>
          </p:cNvPr>
          <p:cNvSpPr>
            <a:spLocks noChangeAspect="1" noChangeArrowheads="1"/>
          </p:cNvSpPr>
          <p:nvPr/>
        </p:nvSpPr>
        <p:spPr bwMode="auto">
          <a:xfrm>
            <a:off x="8708794" y="3570709"/>
            <a:ext cx="1005840" cy="1005840"/>
          </a:xfrm>
          <a:prstGeom prst="ellipse">
            <a:avLst/>
          </a:prstGeom>
          <a:solidFill>
            <a:schemeClr val="bg1"/>
          </a:solidFill>
          <a:ln w="127000">
            <a:solidFill>
              <a:schemeClr val="accent4"/>
            </a:solidFill>
            <a:round/>
            <a:headEnd/>
            <a:tailEnd/>
          </a:ln>
        </p:spPr>
        <p:txBody>
          <a:bodyPr wrap="none" anchor="ctr"/>
          <a:lstStyle/>
          <a:p>
            <a:pPr algn="ctr" eaLnBrk="0" hangingPunct="0">
              <a:defRPr/>
            </a:pPr>
            <a:endParaRPr lang="en-GB" sz="1600" b="1" kern="0" dirty="0">
              <a:solidFill>
                <a:sysClr val="windowText" lastClr="000000"/>
              </a:solidFill>
              <a:latin typeface="Trebuchet MS"/>
            </a:endParaRPr>
          </a:p>
        </p:txBody>
      </p:sp>
      <p:sp>
        <p:nvSpPr>
          <p:cNvPr id="10" name="Oval 9">
            <a:extLst>
              <a:ext uri="{FF2B5EF4-FFF2-40B4-BE49-F238E27FC236}">
                <a16:creationId xmlns:a16="http://schemas.microsoft.com/office/drawing/2014/main" xmlns="" id="{33E3D0F6-8781-424E-A343-8FD1B6391D99}"/>
              </a:ext>
            </a:extLst>
          </p:cNvPr>
          <p:cNvSpPr>
            <a:spLocks noChangeAspect="1" noChangeArrowheads="1"/>
          </p:cNvSpPr>
          <p:nvPr/>
        </p:nvSpPr>
        <p:spPr bwMode="auto">
          <a:xfrm>
            <a:off x="8708794" y="5033871"/>
            <a:ext cx="1005840" cy="1005840"/>
          </a:xfrm>
          <a:prstGeom prst="ellipse">
            <a:avLst/>
          </a:prstGeom>
          <a:solidFill>
            <a:schemeClr val="bg1"/>
          </a:solidFill>
          <a:ln w="127000">
            <a:solidFill>
              <a:schemeClr val="accent2"/>
            </a:solidFill>
            <a:round/>
            <a:headEnd/>
            <a:tailEnd/>
          </a:ln>
        </p:spPr>
        <p:txBody>
          <a:bodyPr wrap="none" anchor="ctr"/>
          <a:lstStyle/>
          <a:p>
            <a:pPr algn="ctr" eaLnBrk="0" hangingPunct="0">
              <a:defRPr/>
            </a:pPr>
            <a:endParaRPr lang="en-GB" sz="1600" b="1" kern="0" dirty="0">
              <a:solidFill>
                <a:sysClr val="windowText" lastClr="000000"/>
              </a:solidFill>
              <a:latin typeface="Trebuchet MS"/>
            </a:endParaRPr>
          </a:p>
        </p:txBody>
      </p:sp>
      <p:sp>
        <p:nvSpPr>
          <p:cNvPr id="11" name="Textfeld 23">
            <a:extLst>
              <a:ext uri="{FF2B5EF4-FFF2-40B4-BE49-F238E27FC236}">
                <a16:creationId xmlns:a16="http://schemas.microsoft.com/office/drawing/2014/main" xmlns="" id="{9D120901-37F9-4B9E-8A84-FE300B3A5F90}"/>
              </a:ext>
            </a:extLst>
          </p:cNvPr>
          <p:cNvSpPr txBox="1"/>
          <p:nvPr/>
        </p:nvSpPr>
        <p:spPr bwMode="auto">
          <a:xfrm>
            <a:off x="9706413" y="5056871"/>
            <a:ext cx="1327981" cy="954107"/>
          </a:xfrm>
          <a:prstGeom prst="rect">
            <a:avLst/>
          </a:prstGeom>
          <a:noFill/>
        </p:spPr>
        <p:txBody>
          <a:bodyPr wrap="square">
            <a:spAutoFit/>
          </a:bodyPr>
          <a:lstStyle/>
          <a:p>
            <a:pPr algn="ctr">
              <a:defRPr/>
            </a:pPr>
            <a:r>
              <a:rPr lang="en-US" sz="1400" b="1" kern="0" dirty="0">
                <a:solidFill>
                  <a:srgbClr val="7030A0"/>
                </a:solidFill>
                <a:effectLst>
                  <a:outerShdw blurRad="50800" dist="38100" dir="2700000" algn="tl" rotWithShape="0">
                    <a:prstClr val="black">
                      <a:alpha val="40000"/>
                    </a:prstClr>
                  </a:outerShdw>
                </a:effectLst>
                <a:latin typeface="Trebuchet MS"/>
              </a:rPr>
              <a:t>TensorFlow</a:t>
            </a:r>
          </a:p>
          <a:p>
            <a:pPr algn="ctr">
              <a:defRPr/>
            </a:pPr>
            <a:r>
              <a:rPr lang="en-US" sz="1400" b="1" kern="0" dirty="0">
                <a:solidFill>
                  <a:srgbClr val="7030A0"/>
                </a:solidFill>
                <a:effectLst>
                  <a:outerShdw blurRad="50800" dist="38100" dir="2700000" algn="tl" rotWithShape="0">
                    <a:prstClr val="black">
                      <a:alpha val="40000"/>
                    </a:prstClr>
                  </a:outerShdw>
                </a:effectLst>
                <a:latin typeface="Trebuchet MS"/>
              </a:rPr>
              <a:t>is the most </a:t>
            </a:r>
          </a:p>
          <a:p>
            <a:pPr algn="ctr">
              <a:defRPr/>
            </a:pPr>
            <a:r>
              <a:rPr lang="en-US" sz="1400" b="1" kern="0" dirty="0">
                <a:solidFill>
                  <a:srgbClr val="7030A0"/>
                </a:solidFill>
                <a:effectLst>
                  <a:outerShdw blurRad="50800" dist="38100" dir="2700000" algn="tl" rotWithShape="0">
                    <a:prstClr val="black">
                      <a:alpha val="40000"/>
                    </a:prstClr>
                  </a:outerShdw>
                </a:effectLst>
                <a:latin typeface="Trebuchet MS"/>
              </a:rPr>
              <a:t>popular</a:t>
            </a:r>
          </a:p>
          <a:p>
            <a:pPr algn="ctr">
              <a:defRPr/>
            </a:pPr>
            <a:r>
              <a:rPr lang="en-US" sz="1400" b="1" kern="0" dirty="0">
                <a:solidFill>
                  <a:srgbClr val="7030A0"/>
                </a:solidFill>
                <a:effectLst>
                  <a:outerShdw blurRad="50800" dist="38100" dir="2700000" algn="tl" rotWithShape="0">
                    <a:prstClr val="black">
                      <a:alpha val="40000"/>
                    </a:prstClr>
                  </a:outerShdw>
                </a:effectLst>
                <a:latin typeface="Trebuchet MS"/>
              </a:rPr>
              <a:t>framework</a:t>
            </a:r>
          </a:p>
        </p:txBody>
      </p:sp>
      <p:sp>
        <p:nvSpPr>
          <p:cNvPr id="12" name="Textfeld 23">
            <a:extLst>
              <a:ext uri="{FF2B5EF4-FFF2-40B4-BE49-F238E27FC236}">
                <a16:creationId xmlns:a16="http://schemas.microsoft.com/office/drawing/2014/main" xmlns="" id="{0797F0EA-8B62-48C4-AA7F-84B0035C9121}"/>
              </a:ext>
            </a:extLst>
          </p:cNvPr>
          <p:cNvSpPr txBox="1"/>
          <p:nvPr/>
        </p:nvSpPr>
        <p:spPr bwMode="auto">
          <a:xfrm>
            <a:off x="9205678" y="3589167"/>
            <a:ext cx="2329452" cy="954107"/>
          </a:xfrm>
          <a:prstGeom prst="rect">
            <a:avLst/>
          </a:prstGeom>
          <a:noFill/>
        </p:spPr>
        <p:txBody>
          <a:bodyPr wrap="square">
            <a:spAutoFit/>
          </a:bodyPr>
          <a:lstStyle/>
          <a:p>
            <a:pPr algn="ctr">
              <a:defRPr/>
            </a:pPr>
            <a:r>
              <a:rPr lang="en-US" sz="1400" b="1" kern="0" dirty="0">
                <a:solidFill>
                  <a:srgbClr val="002060"/>
                </a:solidFill>
                <a:effectLst>
                  <a:outerShdw blurRad="50800" dist="38100" dir="2700000" algn="tl" rotWithShape="0">
                    <a:prstClr val="black">
                      <a:alpha val="40000"/>
                    </a:prstClr>
                  </a:outerShdw>
                </a:effectLst>
                <a:latin typeface="Trebuchet MS"/>
              </a:rPr>
              <a:t>Jupyter </a:t>
            </a:r>
          </a:p>
          <a:p>
            <a:pPr algn="ctr">
              <a:defRPr/>
            </a:pPr>
            <a:r>
              <a:rPr lang="en-US" sz="1400" b="1" kern="0" dirty="0">
                <a:solidFill>
                  <a:srgbClr val="002060"/>
                </a:solidFill>
                <a:effectLst>
                  <a:outerShdw blurRad="50800" dist="38100" dir="2700000" algn="tl" rotWithShape="0">
                    <a:prstClr val="black">
                      <a:alpha val="40000"/>
                    </a:prstClr>
                  </a:outerShdw>
                </a:effectLst>
                <a:latin typeface="Trebuchet MS"/>
              </a:rPr>
              <a:t>Notebooks</a:t>
            </a:r>
          </a:p>
          <a:p>
            <a:pPr algn="ctr">
              <a:defRPr/>
            </a:pPr>
            <a:r>
              <a:rPr lang="en-US" sz="1400" b="1" kern="0" dirty="0">
                <a:solidFill>
                  <a:srgbClr val="002060"/>
                </a:solidFill>
                <a:effectLst>
                  <a:outerShdw blurRad="50800" dist="38100" dir="2700000" algn="tl" rotWithShape="0">
                    <a:prstClr val="black">
                      <a:alpha val="40000"/>
                    </a:prstClr>
                  </a:outerShdw>
                </a:effectLst>
                <a:latin typeface="Trebuchet MS"/>
              </a:rPr>
              <a:t>is the widely</a:t>
            </a:r>
          </a:p>
          <a:p>
            <a:pPr algn="ctr">
              <a:defRPr/>
            </a:pPr>
            <a:r>
              <a:rPr lang="en-US" sz="1400" b="1" kern="0" dirty="0">
                <a:solidFill>
                  <a:srgbClr val="002060"/>
                </a:solidFill>
                <a:effectLst>
                  <a:outerShdw blurRad="50800" dist="38100" dir="2700000" algn="tl" rotWithShape="0">
                    <a:prstClr val="black">
                      <a:alpha val="40000"/>
                    </a:prstClr>
                  </a:outerShdw>
                </a:effectLst>
                <a:latin typeface="Trebuchet MS"/>
              </a:rPr>
              <a:t>u</a:t>
            </a:r>
            <a:r>
              <a:rPr lang="en-US" sz="1400" b="1" kern="0" dirty="0" smtClean="0">
                <a:solidFill>
                  <a:srgbClr val="002060"/>
                </a:solidFill>
                <a:effectLst>
                  <a:outerShdw blurRad="50800" dist="38100" dir="2700000" algn="tl" rotWithShape="0">
                    <a:prstClr val="black">
                      <a:alpha val="40000"/>
                    </a:prstClr>
                  </a:outerShdw>
                </a:effectLst>
                <a:latin typeface="Trebuchet MS"/>
              </a:rPr>
              <a:t>sed IDE</a:t>
            </a:r>
            <a:endParaRPr lang="en-US" sz="1400" b="1" kern="0" dirty="0">
              <a:solidFill>
                <a:srgbClr val="002060"/>
              </a:solidFill>
              <a:effectLst>
                <a:outerShdw blurRad="50800" dist="38100" dir="2700000" algn="tl" rotWithShape="0">
                  <a:prstClr val="black">
                    <a:alpha val="40000"/>
                  </a:prstClr>
                </a:outerShdw>
              </a:effectLst>
              <a:latin typeface="Trebuchet MS"/>
            </a:endParaRPr>
          </a:p>
        </p:txBody>
      </p:sp>
      <p:sp>
        <p:nvSpPr>
          <p:cNvPr id="13" name="Textfeld 23">
            <a:extLst>
              <a:ext uri="{FF2B5EF4-FFF2-40B4-BE49-F238E27FC236}">
                <a16:creationId xmlns:a16="http://schemas.microsoft.com/office/drawing/2014/main" xmlns="" id="{AB02D68C-4FCB-41D9-827C-EF7C2F995A5A}"/>
              </a:ext>
            </a:extLst>
          </p:cNvPr>
          <p:cNvSpPr txBox="1"/>
          <p:nvPr/>
        </p:nvSpPr>
        <p:spPr bwMode="auto">
          <a:xfrm>
            <a:off x="9357497" y="2118192"/>
            <a:ext cx="2025811" cy="954107"/>
          </a:xfrm>
          <a:prstGeom prst="rect">
            <a:avLst/>
          </a:prstGeom>
          <a:noFill/>
        </p:spPr>
        <p:txBody>
          <a:bodyPr wrap="square">
            <a:spAutoFit/>
          </a:bodyPr>
          <a:lstStyle/>
          <a:p>
            <a:pPr algn="ctr">
              <a:defRPr/>
            </a:pPr>
            <a:r>
              <a:rPr lang="en-US" sz="1400" b="1" kern="0" dirty="0">
                <a:solidFill>
                  <a:srgbClr val="0070C0"/>
                </a:solidFill>
                <a:effectLst>
                  <a:outerShdw blurRad="50800" dist="38100" dir="2700000" algn="tl" rotWithShape="0">
                    <a:prstClr val="black">
                      <a:alpha val="40000"/>
                    </a:prstClr>
                  </a:outerShdw>
                </a:effectLst>
                <a:latin typeface="Trebuchet MS"/>
              </a:rPr>
              <a:t>Python </a:t>
            </a:r>
          </a:p>
          <a:p>
            <a:pPr algn="ctr">
              <a:defRPr/>
            </a:pPr>
            <a:r>
              <a:rPr lang="en-US" sz="1400" b="1" kern="0" dirty="0">
                <a:solidFill>
                  <a:srgbClr val="0070C0"/>
                </a:solidFill>
                <a:effectLst>
                  <a:outerShdw blurRad="50800" dist="38100" dir="2700000" algn="tl" rotWithShape="0">
                    <a:prstClr val="black">
                      <a:alpha val="40000"/>
                    </a:prstClr>
                  </a:outerShdw>
                </a:effectLst>
                <a:latin typeface="Trebuchet MS"/>
              </a:rPr>
              <a:t>is the most </a:t>
            </a:r>
          </a:p>
          <a:p>
            <a:pPr algn="ctr">
              <a:defRPr/>
            </a:pPr>
            <a:r>
              <a:rPr lang="en-US" sz="1400" b="1" kern="0" dirty="0">
                <a:solidFill>
                  <a:srgbClr val="0070C0"/>
                </a:solidFill>
                <a:effectLst>
                  <a:outerShdw blurRad="50800" dist="38100" dir="2700000" algn="tl" rotWithShape="0">
                    <a:prstClr val="black">
                      <a:alpha val="40000"/>
                    </a:prstClr>
                  </a:outerShdw>
                </a:effectLst>
                <a:latin typeface="Trebuchet MS"/>
              </a:rPr>
              <a:t>popular </a:t>
            </a:r>
          </a:p>
          <a:p>
            <a:pPr algn="ctr">
              <a:defRPr/>
            </a:pPr>
            <a:r>
              <a:rPr lang="en-US" sz="1400" b="1" kern="0" dirty="0">
                <a:solidFill>
                  <a:srgbClr val="0070C0"/>
                </a:solidFill>
                <a:effectLst>
                  <a:outerShdw blurRad="50800" dist="38100" dir="2700000" algn="tl" rotWithShape="0">
                    <a:prstClr val="black">
                      <a:alpha val="40000"/>
                    </a:prstClr>
                  </a:outerShdw>
                </a:effectLst>
                <a:latin typeface="Trebuchet MS"/>
              </a:rPr>
              <a:t>language</a:t>
            </a:r>
          </a:p>
        </p:txBody>
      </p:sp>
      <p:graphicFrame>
        <p:nvGraphicFramePr>
          <p:cNvPr id="14" name="Chart 13">
            <a:extLst>
              <a:ext uri="{FF2B5EF4-FFF2-40B4-BE49-F238E27FC236}">
                <a16:creationId xmlns:a16="http://schemas.microsoft.com/office/drawing/2014/main" xmlns="" id="{72B06536-A33D-4357-B825-5D42FD4BFED1}"/>
              </a:ext>
            </a:extLst>
          </p:cNvPr>
          <p:cNvGraphicFramePr>
            <a:graphicFrameLocks/>
          </p:cNvGraphicFramePr>
          <p:nvPr>
            <p:extLst>
              <p:ext uri="{D42A27DB-BD31-4B8C-83A1-F6EECF244321}">
                <p14:modId xmlns:p14="http://schemas.microsoft.com/office/powerpoint/2010/main" val="1297996825"/>
              </p:ext>
            </p:extLst>
          </p:nvPr>
        </p:nvGraphicFramePr>
        <p:xfrm>
          <a:off x="1569910" y="1851736"/>
          <a:ext cx="6832882" cy="4476083"/>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14">
            <a:extLst>
              <a:ext uri="{FF2B5EF4-FFF2-40B4-BE49-F238E27FC236}">
                <a16:creationId xmlns:a16="http://schemas.microsoft.com/office/drawing/2014/main" xmlns="" id="{37AB3299-90D6-4D1F-8756-E09900C14F04}"/>
              </a:ext>
            </a:extLst>
          </p:cNvPr>
          <p:cNvSpPr/>
          <p:nvPr/>
        </p:nvSpPr>
        <p:spPr>
          <a:xfrm>
            <a:off x="1647183" y="6107574"/>
            <a:ext cx="8020936" cy="369332"/>
          </a:xfrm>
          <a:prstGeom prst="rect">
            <a:avLst/>
          </a:prstGeom>
        </p:spPr>
        <p:txBody>
          <a:bodyPr wrap="square">
            <a:spAutoFit/>
          </a:bodyPr>
          <a:lstStyle/>
          <a:p>
            <a:r>
              <a:rPr lang="en-US" sz="900" dirty="0"/>
              <a:t>*Source : Kaggle 2017 the state of Data Science </a:t>
            </a:r>
            <a:r>
              <a:rPr lang="en-US" sz="900" dirty="0" smtClean="0"/>
              <a:t>Survey </a:t>
            </a:r>
            <a:r>
              <a:rPr lang="en-US" sz="900" dirty="0" smtClean="0">
                <a:hlinkClick r:id="rId3"/>
              </a:rPr>
              <a:t>https</a:t>
            </a:r>
            <a:r>
              <a:rPr lang="en-US" sz="900" dirty="0">
                <a:hlinkClick r:id="rId3"/>
              </a:rPr>
              <a:t>://www.kaggle.com/surveys/2017</a:t>
            </a:r>
            <a:endParaRPr lang="en-US" sz="900" dirty="0"/>
          </a:p>
          <a:p>
            <a:endParaRPr lang="en-US" sz="900" dirty="0"/>
          </a:p>
        </p:txBody>
      </p:sp>
      <p:pic>
        <p:nvPicPr>
          <p:cNvPr id="16" name="Picture 2" descr="Image result for pyth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7215" y="2304233"/>
            <a:ext cx="593964" cy="59396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jupyter notebook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3722" y="3701246"/>
            <a:ext cx="729948" cy="7299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result for tensorflow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7215" y="5223330"/>
            <a:ext cx="576472" cy="6165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51928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4" name="Footer Placeholder 3"/>
          <p:cNvSpPr>
            <a:spLocks noGrp="1"/>
          </p:cNvSpPr>
          <p:nvPr>
            <p:ph type="ftr" sz="quarter" idx="11"/>
          </p:nvPr>
        </p:nvSpPr>
        <p:spPr>
          <a:xfrm>
            <a:off x="1069848" y="6287019"/>
            <a:ext cx="6327648" cy="365125"/>
          </a:xfrm>
        </p:spPr>
        <p:txBody>
          <a:bodyPr/>
          <a:lstStyle/>
          <a:p>
            <a:r>
              <a:rPr lang="en-US" smtClean="0"/>
              <a:t>© Colaberry Inc.</a:t>
            </a:r>
            <a:endParaRPr lang="en-US" dirty="0"/>
          </a:p>
        </p:txBody>
      </p:sp>
      <p:sp>
        <p:nvSpPr>
          <p:cNvPr id="5" name="Rounded Rectangle 4"/>
          <p:cNvSpPr/>
          <p:nvPr/>
        </p:nvSpPr>
        <p:spPr>
          <a:xfrm>
            <a:off x="1599931" y="3466229"/>
            <a:ext cx="2963530" cy="7366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prstClr val="white"/>
              </a:solidFill>
              <a:latin typeface="Cambria" pitchFamily="18" charset="0"/>
            </a:endParaRPr>
          </a:p>
        </p:txBody>
      </p:sp>
      <p:sp>
        <p:nvSpPr>
          <p:cNvPr id="6" name="Rectangle 5"/>
          <p:cNvSpPr/>
          <p:nvPr/>
        </p:nvSpPr>
        <p:spPr>
          <a:xfrm>
            <a:off x="685531" y="3461503"/>
            <a:ext cx="1295399" cy="7413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Cambria" pitchFamily="18" charset="0"/>
              </a:rPr>
              <a:t>Cost of Ownership</a:t>
            </a:r>
          </a:p>
        </p:txBody>
      </p:sp>
      <p:sp>
        <p:nvSpPr>
          <p:cNvPr id="7" name="Rectangle 6"/>
          <p:cNvSpPr/>
          <p:nvPr/>
        </p:nvSpPr>
        <p:spPr>
          <a:xfrm>
            <a:off x="1904731" y="3486693"/>
            <a:ext cx="2587626" cy="461665"/>
          </a:xfrm>
          <a:prstGeom prst="rect">
            <a:avLst/>
          </a:prstGeom>
        </p:spPr>
        <p:txBody>
          <a:bodyPr wrap="square">
            <a:spAutoFit/>
          </a:bodyPr>
          <a:lstStyle/>
          <a:p>
            <a:pPr algn="ctr"/>
            <a:r>
              <a:rPr lang="en-US" sz="1200" dirty="0">
                <a:solidFill>
                  <a:prstClr val="black"/>
                </a:solidFill>
                <a:latin typeface="Cambria" pitchFamily="18" charset="0"/>
              </a:rPr>
              <a:t>Python is an open source software that is free to download.</a:t>
            </a:r>
          </a:p>
        </p:txBody>
      </p:sp>
      <p:sp>
        <p:nvSpPr>
          <p:cNvPr id="8" name="Rounded Rectangle 7"/>
          <p:cNvSpPr/>
          <p:nvPr/>
        </p:nvSpPr>
        <p:spPr>
          <a:xfrm>
            <a:off x="1599928" y="4368108"/>
            <a:ext cx="2963530" cy="7366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prstClr val="white"/>
              </a:solidFill>
              <a:latin typeface="Cambria" pitchFamily="18" charset="0"/>
            </a:endParaRPr>
          </a:p>
        </p:txBody>
      </p:sp>
      <p:sp>
        <p:nvSpPr>
          <p:cNvPr id="9" name="Rectangle 8"/>
          <p:cNvSpPr/>
          <p:nvPr/>
        </p:nvSpPr>
        <p:spPr>
          <a:xfrm>
            <a:off x="685531" y="4372833"/>
            <a:ext cx="1295399" cy="7318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Cambria" pitchFamily="18" charset="0"/>
              </a:rPr>
              <a:t>Versatility </a:t>
            </a:r>
          </a:p>
        </p:txBody>
      </p:sp>
      <p:sp>
        <p:nvSpPr>
          <p:cNvPr id="10" name="Rectangle 9"/>
          <p:cNvSpPr/>
          <p:nvPr/>
        </p:nvSpPr>
        <p:spPr>
          <a:xfrm>
            <a:off x="1980928" y="4388572"/>
            <a:ext cx="2574926" cy="461665"/>
          </a:xfrm>
          <a:prstGeom prst="rect">
            <a:avLst/>
          </a:prstGeom>
        </p:spPr>
        <p:txBody>
          <a:bodyPr wrap="square">
            <a:spAutoFit/>
          </a:bodyPr>
          <a:lstStyle/>
          <a:p>
            <a:pPr algn="ctr"/>
            <a:r>
              <a:rPr lang="en-US" sz="1200" dirty="0">
                <a:solidFill>
                  <a:prstClr val="black"/>
                </a:solidFill>
                <a:latin typeface="Cambria" pitchFamily="18" charset="0"/>
              </a:rPr>
              <a:t>Multi-purpose language that can be used to build an entire application</a:t>
            </a:r>
          </a:p>
        </p:txBody>
      </p:sp>
      <p:sp>
        <p:nvSpPr>
          <p:cNvPr id="11" name="TextBox 1"/>
          <p:cNvSpPr txBox="1">
            <a:spLocks noChangeArrowheads="1"/>
          </p:cNvSpPr>
          <p:nvPr/>
        </p:nvSpPr>
        <p:spPr bwMode="auto">
          <a:xfrm>
            <a:off x="685531" y="2077501"/>
            <a:ext cx="8031186" cy="646331"/>
          </a:xfrm>
          <a:prstGeom prst="rect">
            <a:avLst/>
          </a:prstGeom>
          <a:solidFill>
            <a:schemeClr val="tx1">
              <a:lumMod val="75000"/>
              <a:lumOff val="25000"/>
            </a:schemeClr>
          </a:solidFill>
          <a:ln>
            <a:noFill/>
          </a:ln>
        </p:spPr>
        <p:txBody>
          <a:bodyPr wrap="square" anchor="ctr">
            <a:spAutoFit/>
          </a:bodyPr>
          <a:lstStyle/>
          <a:p>
            <a:pPr algn="ctr">
              <a:defRPr/>
            </a:pPr>
            <a:r>
              <a:rPr lang="en-IN" dirty="0">
                <a:solidFill>
                  <a:prstClr val="white"/>
                </a:solidFill>
                <a:latin typeface="Cambria" pitchFamily="-103" charset="0"/>
                <a:ea typeface="ＭＳ Ｐゴシック" pitchFamily="-103" charset="-128"/>
                <a:cs typeface="ＭＳ Ｐゴシック" pitchFamily="-103" charset="-128"/>
              </a:rPr>
              <a:t>Python is a powerful, flexible, open-source language that is easy to learn, easy to use, and has powerful libraries for data manipulation and analysis</a:t>
            </a:r>
            <a:endParaRPr lang="en-US" dirty="0">
              <a:solidFill>
                <a:prstClr val="white"/>
              </a:solidFill>
              <a:latin typeface="Cambria" pitchFamily="-103" charset="0"/>
              <a:ea typeface="ＭＳ Ｐゴシック" pitchFamily="-103" charset="-128"/>
              <a:cs typeface="ＭＳ Ｐゴシック" pitchFamily="-103" charset="-128"/>
            </a:endParaRPr>
          </a:p>
        </p:txBody>
      </p:sp>
      <p:sp>
        <p:nvSpPr>
          <p:cNvPr id="12" name="TextBox 1"/>
          <p:cNvSpPr txBox="1">
            <a:spLocks noChangeArrowheads="1"/>
          </p:cNvSpPr>
          <p:nvPr/>
        </p:nvSpPr>
        <p:spPr bwMode="auto">
          <a:xfrm>
            <a:off x="685531" y="2957671"/>
            <a:ext cx="8040711" cy="338554"/>
          </a:xfrm>
          <a:prstGeom prst="rect">
            <a:avLst/>
          </a:prstGeom>
          <a:solidFill>
            <a:srgbClr val="19705D"/>
          </a:solidFill>
          <a:ln>
            <a:noFill/>
          </a:ln>
        </p:spPr>
        <p:txBody>
          <a:bodyPr wrap="square" anchor="ctr">
            <a:spAutoFit/>
          </a:bodyPr>
          <a:lstStyle/>
          <a:p>
            <a:pPr algn="ctr">
              <a:defRPr/>
            </a:pPr>
            <a:r>
              <a:rPr lang="en-US" sz="1600" dirty="0">
                <a:solidFill>
                  <a:prstClr val="white"/>
                </a:solidFill>
                <a:latin typeface="Cambria" pitchFamily="-103" charset="0"/>
                <a:ea typeface="ＭＳ Ｐゴシック" pitchFamily="-103" charset="-128"/>
                <a:cs typeface="ＭＳ Ｐゴシック" pitchFamily="-103" charset="-128"/>
              </a:rPr>
              <a:t>What are the reasons for its sudden popularity?</a:t>
            </a:r>
          </a:p>
        </p:txBody>
      </p:sp>
      <p:sp>
        <p:nvSpPr>
          <p:cNvPr id="13" name="Rectangle 12"/>
          <p:cNvSpPr/>
          <p:nvPr/>
        </p:nvSpPr>
        <p:spPr>
          <a:xfrm>
            <a:off x="4846391" y="3490604"/>
            <a:ext cx="3879851" cy="26566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prstClr val="black"/>
                </a:solidFill>
                <a:latin typeface="Cambria" pitchFamily="18" charset="0"/>
              </a:rPr>
              <a:t>A Data Scientists’ Dream</a:t>
            </a:r>
          </a:p>
        </p:txBody>
      </p:sp>
      <p:sp>
        <p:nvSpPr>
          <p:cNvPr id="14" name="Rectangle 13"/>
          <p:cNvSpPr/>
          <p:nvPr/>
        </p:nvSpPr>
        <p:spPr>
          <a:xfrm>
            <a:off x="4843215" y="3490610"/>
            <a:ext cx="3886198" cy="2780267"/>
          </a:xfrm>
          <a:prstGeom prst="rect">
            <a:avLst/>
          </a:prstGeom>
          <a:noFill/>
          <a:ln>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anchor="ctr"/>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endParaRPr lang="en-US" sz="1000" dirty="0">
              <a:solidFill>
                <a:prstClr val="black"/>
              </a:solidFill>
              <a:latin typeface="Cambria"/>
            </a:endParaRPr>
          </a:p>
        </p:txBody>
      </p:sp>
      <p:sp>
        <p:nvSpPr>
          <p:cNvPr id="15" name="Rectangle 14"/>
          <p:cNvSpPr/>
          <p:nvPr/>
        </p:nvSpPr>
        <p:spPr>
          <a:xfrm>
            <a:off x="4843215" y="3789553"/>
            <a:ext cx="3886198" cy="1754326"/>
          </a:xfrm>
          <a:prstGeom prst="rect">
            <a:avLst/>
          </a:prstGeom>
        </p:spPr>
        <p:txBody>
          <a:bodyPr wrap="square">
            <a:spAutoFit/>
          </a:bodyPr>
          <a:lstStyle/>
          <a:p>
            <a:r>
              <a:rPr lang="en-US" sz="1200" dirty="0">
                <a:solidFill>
                  <a:prstClr val="black"/>
                </a:solidFill>
                <a:latin typeface="Cambria" pitchFamily="18" charset="0"/>
              </a:rPr>
              <a:t>Python is particularly useful in data analytics because it  has a rich library for reading  and writing data, running calculations on the information and creating graphical representations of data sets.</a:t>
            </a:r>
          </a:p>
          <a:p>
            <a:endParaRPr lang="en-US" sz="1200" dirty="0">
              <a:solidFill>
                <a:prstClr val="black"/>
              </a:solidFill>
              <a:latin typeface="Cambria" pitchFamily="18" charset="0"/>
            </a:endParaRPr>
          </a:p>
          <a:p>
            <a:r>
              <a:rPr lang="en-US" sz="1200" dirty="0">
                <a:solidFill>
                  <a:prstClr val="black"/>
                </a:solidFill>
                <a:latin typeface="Cambria" pitchFamily="18" charset="0"/>
              </a:rPr>
              <a:t>We can write map reduce programs in python using </a:t>
            </a:r>
            <a:r>
              <a:rPr lang="en-US" sz="1200" dirty="0" err="1">
                <a:solidFill>
                  <a:prstClr val="black"/>
                </a:solidFill>
                <a:latin typeface="Cambria" pitchFamily="18" charset="0"/>
              </a:rPr>
              <a:t>PyDoop</a:t>
            </a:r>
            <a:r>
              <a:rPr lang="en-US" sz="1200" dirty="0">
                <a:solidFill>
                  <a:prstClr val="black"/>
                </a:solidFill>
                <a:latin typeface="Cambria" pitchFamily="18" charset="0"/>
              </a:rPr>
              <a:t>. Here is where Python scores over R. While R uses  in-memory processing, Python using  </a:t>
            </a:r>
            <a:r>
              <a:rPr lang="en-US" sz="1200" dirty="0" err="1">
                <a:solidFill>
                  <a:prstClr val="black"/>
                </a:solidFill>
                <a:latin typeface="Cambria" pitchFamily="18" charset="0"/>
              </a:rPr>
              <a:t>PyDoop</a:t>
            </a:r>
            <a:r>
              <a:rPr lang="en-US" sz="1200" dirty="0">
                <a:solidFill>
                  <a:prstClr val="black"/>
                </a:solidFill>
                <a:latin typeface="Cambria" pitchFamily="18" charset="0"/>
              </a:rPr>
              <a:t> can process </a:t>
            </a:r>
            <a:r>
              <a:rPr lang="en-US" sz="1200" dirty="0" smtClean="0">
                <a:solidFill>
                  <a:prstClr val="black"/>
                </a:solidFill>
                <a:latin typeface="Cambria" pitchFamily="18" charset="0"/>
              </a:rPr>
              <a:t>Peta Bytes </a:t>
            </a:r>
            <a:r>
              <a:rPr lang="en-US" sz="1200" dirty="0">
                <a:solidFill>
                  <a:prstClr val="black"/>
                </a:solidFill>
                <a:latin typeface="Cambria" pitchFamily="18" charset="0"/>
              </a:rPr>
              <a:t>of data</a:t>
            </a:r>
          </a:p>
        </p:txBody>
      </p:sp>
      <p:sp>
        <p:nvSpPr>
          <p:cNvPr id="16" name="Rectangle 15"/>
          <p:cNvSpPr/>
          <p:nvPr/>
        </p:nvSpPr>
        <p:spPr>
          <a:xfrm>
            <a:off x="9011991" y="1745254"/>
            <a:ext cx="2136776" cy="7459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prstClr val="white"/>
              </a:solidFill>
              <a:latin typeface="Cambria" pitchFamily="18" charset="0"/>
            </a:endParaRPr>
          </a:p>
          <a:p>
            <a:pPr algn="ctr">
              <a:defRPr/>
            </a:pPr>
            <a:r>
              <a:rPr lang="en-US" sz="1200" dirty="0">
                <a:solidFill>
                  <a:prstClr val="white"/>
                </a:solidFill>
                <a:latin typeface="Cambria" pitchFamily="18" charset="0"/>
              </a:rPr>
              <a:t>Python offers extensive analytics capabilities for Text &amp; Predictive Analytics. </a:t>
            </a:r>
          </a:p>
          <a:p>
            <a:pPr algn="ctr">
              <a:defRPr/>
            </a:pPr>
            <a:endParaRPr lang="en-US" sz="1200" dirty="0">
              <a:solidFill>
                <a:prstClr val="white"/>
              </a:solidFill>
              <a:latin typeface="Cambria" pitchFamily="18" charset="0"/>
            </a:endParaRPr>
          </a:p>
        </p:txBody>
      </p:sp>
      <p:sp>
        <p:nvSpPr>
          <p:cNvPr id="17" name="Rectangle 16"/>
          <p:cNvSpPr/>
          <p:nvPr/>
        </p:nvSpPr>
        <p:spPr>
          <a:xfrm>
            <a:off x="9018341" y="2550612"/>
            <a:ext cx="2124076" cy="61650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prstClr val="white"/>
                </a:solidFill>
                <a:latin typeface="Cambria" pitchFamily="18" charset="0"/>
              </a:rPr>
              <a:t>i</a:t>
            </a:r>
            <a:r>
              <a:rPr lang="en-US" sz="1200" dirty="0" err="1" smtClean="0">
                <a:solidFill>
                  <a:prstClr val="white"/>
                </a:solidFill>
                <a:latin typeface="Cambria" pitchFamily="18" charset="0"/>
              </a:rPr>
              <a:t>Python</a:t>
            </a:r>
            <a:r>
              <a:rPr lang="en-US" sz="1200" dirty="0" smtClean="0">
                <a:solidFill>
                  <a:prstClr val="white"/>
                </a:solidFill>
                <a:latin typeface="Cambria" pitchFamily="18" charset="0"/>
              </a:rPr>
              <a:t>  </a:t>
            </a:r>
            <a:r>
              <a:rPr lang="en-US" sz="1200" dirty="0">
                <a:solidFill>
                  <a:prstClr val="white"/>
                </a:solidFill>
                <a:latin typeface="Cambria" pitchFamily="18" charset="0"/>
              </a:rPr>
              <a:t>&amp; </a:t>
            </a:r>
            <a:r>
              <a:rPr lang="en-US" sz="1200" dirty="0" err="1">
                <a:solidFill>
                  <a:prstClr val="white"/>
                </a:solidFill>
                <a:latin typeface="Cambria" pitchFamily="18" charset="0"/>
              </a:rPr>
              <a:t>Spyder</a:t>
            </a:r>
            <a:r>
              <a:rPr lang="en-US" sz="1200" dirty="0">
                <a:solidFill>
                  <a:prstClr val="white"/>
                </a:solidFill>
                <a:latin typeface="Cambria" pitchFamily="18" charset="0"/>
              </a:rPr>
              <a:t> </a:t>
            </a:r>
            <a:r>
              <a:rPr lang="en-US" sz="1200" dirty="0" smtClean="0">
                <a:solidFill>
                  <a:prstClr val="white"/>
                </a:solidFill>
                <a:latin typeface="Cambria" pitchFamily="18" charset="0"/>
              </a:rPr>
              <a:t>IDEs are </a:t>
            </a:r>
            <a:r>
              <a:rPr lang="en-US" sz="1200" dirty="0">
                <a:solidFill>
                  <a:prstClr val="white"/>
                </a:solidFill>
                <a:latin typeface="Cambria" pitchFamily="18" charset="0"/>
              </a:rPr>
              <a:t>widely used for data mining.</a:t>
            </a:r>
          </a:p>
        </p:txBody>
      </p:sp>
      <p:sp>
        <p:nvSpPr>
          <p:cNvPr id="18" name="Rectangle 17"/>
          <p:cNvSpPr/>
          <p:nvPr/>
        </p:nvSpPr>
        <p:spPr>
          <a:xfrm>
            <a:off x="9005641" y="3238497"/>
            <a:ext cx="2136776" cy="57870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white"/>
                </a:solidFill>
                <a:latin typeface="Cambria" pitchFamily="18" charset="0"/>
              </a:rPr>
              <a:t>Big Data Analytics made possible by </a:t>
            </a:r>
            <a:r>
              <a:rPr lang="en-US" sz="1200" dirty="0" err="1">
                <a:solidFill>
                  <a:prstClr val="white"/>
                </a:solidFill>
                <a:latin typeface="Cambria" pitchFamily="18" charset="0"/>
              </a:rPr>
              <a:t>PyDoop</a:t>
            </a:r>
            <a:r>
              <a:rPr lang="en-US" sz="1200" dirty="0">
                <a:solidFill>
                  <a:prstClr val="white"/>
                </a:solidFill>
                <a:latin typeface="Cambria" pitchFamily="18" charset="0"/>
              </a:rPr>
              <a:t> and </a:t>
            </a:r>
            <a:r>
              <a:rPr lang="en-US" sz="1200" dirty="0" err="1">
                <a:solidFill>
                  <a:prstClr val="white"/>
                </a:solidFill>
                <a:latin typeface="Cambria" pitchFamily="18" charset="0"/>
              </a:rPr>
              <a:t>Scipy</a:t>
            </a:r>
            <a:endParaRPr lang="en-US" sz="1200" dirty="0">
              <a:solidFill>
                <a:prstClr val="white"/>
              </a:solidFill>
              <a:latin typeface="Cambria" pitchFamily="18" charset="0"/>
            </a:endParaRPr>
          </a:p>
        </p:txBody>
      </p:sp>
      <p:sp>
        <p:nvSpPr>
          <p:cNvPr id="19" name="Rounded Rectangle 18"/>
          <p:cNvSpPr/>
          <p:nvPr/>
        </p:nvSpPr>
        <p:spPr bwMode="auto">
          <a:xfrm>
            <a:off x="8945317" y="3900148"/>
            <a:ext cx="2209800" cy="2386871"/>
          </a:xfrm>
          <a:prstGeom prst="roundRect">
            <a:avLst/>
          </a:prstGeom>
          <a:solidFill>
            <a:schemeClr val="accent6">
              <a:lumMod val="40000"/>
              <a:lumOff val="60000"/>
            </a:schemeClr>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0" name="Rectangle 19"/>
          <p:cNvSpPr/>
          <p:nvPr/>
        </p:nvSpPr>
        <p:spPr>
          <a:xfrm>
            <a:off x="9021517" y="4295972"/>
            <a:ext cx="2133600" cy="1938992"/>
          </a:xfrm>
          <a:prstGeom prst="rect">
            <a:avLst/>
          </a:prstGeom>
        </p:spPr>
        <p:txBody>
          <a:bodyPr wrap="square">
            <a:spAutoFit/>
          </a:bodyPr>
          <a:lstStyle/>
          <a:p>
            <a:pPr algn="ctr"/>
            <a:r>
              <a:rPr lang="en-IN" sz="1200" dirty="0">
                <a:solidFill>
                  <a:prstClr val="black"/>
                </a:solidFill>
                <a:latin typeface="Cambria" pitchFamily="18" charset="0"/>
              </a:rPr>
              <a:t>In industry, the data science trend shows increasing popularity of Python. A Python-based application stack can more easily integrate a data scientist who writes Python code, since that eliminates a key hurdle in </a:t>
            </a:r>
            <a:r>
              <a:rPr lang="en-IN" sz="1200" dirty="0" smtClean="0">
                <a:solidFill>
                  <a:prstClr val="black"/>
                </a:solidFill>
                <a:latin typeface="Cambria" pitchFamily="18" charset="0"/>
              </a:rPr>
              <a:t>deploying a </a:t>
            </a:r>
            <a:r>
              <a:rPr lang="en-IN" sz="1200" dirty="0">
                <a:solidFill>
                  <a:prstClr val="black"/>
                </a:solidFill>
                <a:latin typeface="Cambria" pitchFamily="18" charset="0"/>
              </a:rPr>
              <a:t>data scientist's </a:t>
            </a:r>
            <a:r>
              <a:rPr lang="en-IN" sz="1200" dirty="0" smtClean="0">
                <a:solidFill>
                  <a:prstClr val="black"/>
                </a:solidFill>
                <a:latin typeface="Cambria" pitchFamily="18" charset="0"/>
              </a:rPr>
              <a:t>work to production server.</a:t>
            </a:r>
            <a:endParaRPr lang="en-US" sz="1200" dirty="0">
              <a:solidFill>
                <a:prstClr val="black"/>
              </a:solidFill>
              <a:latin typeface="Cambria" pitchFamily="18" charset="0"/>
            </a:endParaRPr>
          </a:p>
        </p:txBody>
      </p:sp>
      <p:sp>
        <p:nvSpPr>
          <p:cNvPr id="21" name="Rectangle 20"/>
          <p:cNvSpPr/>
          <p:nvPr/>
        </p:nvSpPr>
        <p:spPr>
          <a:xfrm>
            <a:off x="8716717" y="3945194"/>
            <a:ext cx="2587626" cy="307777"/>
          </a:xfrm>
          <a:prstGeom prst="rect">
            <a:avLst/>
          </a:prstGeom>
        </p:spPr>
        <p:txBody>
          <a:bodyPr wrap="square">
            <a:spAutoFit/>
          </a:bodyPr>
          <a:lstStyle/>
          <a:p>
            <a:pPr algn="ctr"/>
            <a:r>
              <a:rPr lang="en-US" sz="1400" b="1" dirty="0">
                <a:solidFill>
                  <a:prstClr val="black"/>
                </a:solidFill>
                <a:latin typeface="Cambria" pitchFamily="18" charset="0"/>
              </a:rPr>
              <a:t>Integration</a:t>
            </a:r>
          </a:p>
        </p:txBody>
      </p:sp>
      <p:sp>
        <p:nvSpPr>
          <p:cNvPr id="22" name="Rounded Rectangle 21"/>
          <p:cNvSpPr/>
          <p:nvPr/>
        </p:nvSpPr>
        <p:spPr>
          <a:xfrm>
            <a:off x="1307227" y="5320787"/>
            <a:ext cx="3248627" cy="92076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prstClr val="white"/>
              </a:solidFill>
              <a:latin typeface="Cambria" pitchFamily="18" charset="0"/>
            </a:endParaRPr>
          </a:p>
        </p:txBody>
      </p:sp>
      <p:sp>
        <p:nvSpPr>
          <p:cNvPr id="23" name="Rectangle 22"/>
          <p:cNvSpPr/>
          <p:nvPr/>
        </p:nvSpPr>
        <p:spPr>
          <a:xfrm>
            <a:off x="685531" y="5320787"/>
            <a:ext cx="1295397" cy="92076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latin typeface="Cambria" pitchFamily="18" charset="0"/>
              </a:rPr>
              <a:t>Big data compatibility</a:t>
            </a:r>
          </a:p>
        </p:txBody>
      </p:sp>
      <p:sp>
        <p:nvSpPr>
          <p:cNvPr id="24" name="Rectangle 23"/>
          <p:cNvSpPr/>
          <p:nvPr/>
        </p:nvSpPr>
        <p:spPr>
          <a:xfrm>
            <a:off x="2011355" y="5365670"/>
            <a:ext cx="2514072" cy="830997"/>
          </a:xfrm>
          <a:prstGeom prst="rect">
            <a:avLst/>
          </a:prstGeom>
        </p:spPr>
        <p:txBody>
          <a:bodyPr wrap="square">
            <a:spAutoFit/>
          </a:bodyPr>
          <a:lstStyle/>
          <a:p>
            <a:r>
              <a:rPr lang="en-IN" sz="1200" dirty="0">
                <a:solidFill>
                  <a:prstClr val="black"/>
                </a:solidFill>
                <a:latin typeface="Cambria" pitchFamily="18" charset="0"/>
              </a:rPr>
              <a:t>Python has become one of the big go-to languages for  big data processing due to its wide selection of libraries </a:t>
            </a:r>
            <a:endParaRPr lang="en-US" sz="1200" dirty="0">
              <a:solidFill>
                <a:prstClr val="black"/>
              </a:solidFill>
              <a:latin typeface="Cambria"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33087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Vs R</a:t>
            </a:r>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sp>
        <p:nvSpPr>
          <p:cNvPr id="8" name="Rounded Rectangle 7"/>
          <p:cNvSpPr/>
          <p:nvPr/>
        </p:nvSpPr>
        <p:spPr>
          <a:xfrm>
            <a:off x="6465066" y="2297696"/>
            <a:ext cx="4369329" cy="3814295"/>
          </a:xfrm>
          <a:prstGeom prst="roundRect">
            <a:avLst>
              <a:gd name="adj" fmla="val 5055"/>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mtClean="0">
              <a:solidFill>
                <a:schemeClr val="tx1"/>
              </a:solidFill>
            </a:endParaRPr>
          </a:p>
          <a:p>
            <a:pPr marL="285750" indent="-285750">
              <a:buFont typeface="Arial" panose="020B0604020202020204" pitchFamily="34" charset="0"/>
              <a:buChar char="•"/>
            </a:pPr>
            <a:r>
              <a:rPr lang="en-US" smtClean="0">
                <a:solidFill>
                  <a:schemeClr val="tx1"/>
                </a:solidFill>
              </a:rPr>
              <a:t>R </a:t>
            </a:r>
            <a:r>
              <a:rPr lang="en-US">
                <a:solidFill>
                  <a:schemeClr val="tx1"/>
                </a:solidFill>
              </a:rPr>
              <a:t>is built specifically for statistical data analysis</a:t>
            </a:r>
          </a:p>
          <a:p>
            <a:pPr marL="285750" indent="-285750">
              <a:buFont typeface="Arial" panose="020B0604020202020204" pitchFamily="34" charset="0"/>
              <a:buChar char="•"/>
            </a:pPr>
            <a:endParaRPr lang="en-US" smtClean="0">
              <a:solidFill>
                <a:schemeClr val="tx1"/>
              </a:solidFill>
            </a:endParaRPr>
          </a:p>
          <a:p>
            <a:pPr marL="285750" indent="-285750">
              <a:buFont typeface="Arial" panose="020B0604020202020204" pitchFamily="34" charset="0"/>
              <a:buChar char="•"/>
            </a:pPr>
            <a:r>
              <a:rPr lang="en-US" smtClean="0">
                <a:solidFill>
                  <a:schemeClr val="tx1"/>
                </a:solidFill>
              </a:rPr>
              <a:t>Statistical Models can be built in few lines of code</a:t>
            </a:r>
          </a:p>
          <a:p>
            <a:pPr marL="285750" indent="-285750">
              <a:buFont typeface="Arial" panose="020B0604020202020204" pitchFamily="34" charset="0"/>
              <a:buChar char="•"/>
            </a:pPr>
            <a:endParaRPr lang="en-US" smtClean="0">
              <a:solidFill>
                <a:schemeClr val="tx1"/>
              </a:solidFill>
            </a:endParaRPr>
          </a:p>
          <a:p>
            <a:pPr marL="285750" indent="-285750">
              <a:buFont typeface="Arial" panose="020B0604020202020204" pitchFamily="34" charset="0"/>
              <a:buChar char="•"/>
            </a:pPr>
            <a:r>
              <a:rPr lang="en-US" smtClean="0">
                <a:solidFill>
                  <a:schemeClr val="tx1"/>
                </a:solidFill>
              </a:rPr>
              <a:t>Superior number of statistical packages available</a:t>
            </a:r>
          </a:p>
          <a:p>
            <a:pPr marL="285750" indent="-285750">
              <a:buFont typeface="Arial" panose="020B0604020202020204" pitchFamily="34" charset="0"/>
              <a:buChar char="•"/>
            </a:pPr>
            <a:endParaRPr lang="en-US" smtClean="0">
              <a:solidFill>
                <a:schemeClr val="tx1"/>
              </a:solidFill>
            </a:endParaRPr>
          </a:p>
          <a:p>
            <a:pPr marL="285750" indent="-285750">
              <a:buFont typeface="Arial" panose="020B0604020202020204" pitchFamily="34" charset="0"/>
              <a:buChar char="•"/>
            </a:pPr>
            <a:r>
              <a:rPr lang="en-US" smtClean="0">
                <a:solidFill>
                  <a:schemeClr val="tx1"/>
                </a:solidFill>
              </a:rPr>
              <a:t>Can be made production ready</a:t>
            </a:r>
          </a:p>
          <a:p>
            <a:pPr marL="285750" indent="-285750">
              <a:buFont typeface="Arial" panose="020B0604020202020204" pitchFamily="34" charset="0"/>
              <a:buChar char="•"/>
            </a:pPr>
            <a:endParaRPr lang="en-US">
              <a:solidFill>
                <a:schemeClr val="tx1"/>
              </a:solidFill>
            </a:endParaRPr>
          </a:p>
        </p:txBody>
      </p:sp>
      <p:sp>
        <p:nvSpPr>
          <p:cNvPr id="6" name="Rectangle 5"/>
          <p:cNvSpPr/>
          <p:nvPr/>
        </p:nvSpPr>
        <p:spPr>
          <a:xfrm>
            <a:off x="6465066" y="1923243"/>
            <a:ext cx="1991932" cy="73409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607584" y="2297696"/>
            <a:ext cx="4369329" cy="3814295"/>
          </a:xfrm>
          <a:prstGeom prst="roundRect">
            <a:avLst>
              <a:gd name="adj" fmla="val 5055"/>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mtClean="0">
              <a:solidFill>
                <a:schemeClr val="tx1"/>
              </a:solidFill>
            </a:endParaRPr>
          </a:p>
          <a:p>
            <a:pPr marL="285750" indent="-285750">
              <a:buFont typeface="Arial" panose="020B0604020202020204" pitchFamily="34" charset="0"/>
              <a:buChar char="•"/>
            </a:pPr>
            <a:r>
              <a:rPr lang="en-US" smtClean="0">
                <a:solidFill>
                  <a:schemeClr val="tx1"/>
                </a:solidFill>
              </a:rPr>
              <a:t>General </a:t>
            </a:r>
            <a:r>
              <a:rPr lang="en-US">
                <a:solidFill>
                  <a:schemeClr val="tx1"/>
                </a:solidFill>
              </a:rPr>
              <a:t>purpose programming language</a:t>
            </a:r>
          </a:p>
          <a:p>
            <a:pPr marL="285750" indent="-285750">
              <a:buFont typeface="Arial" panose="020B0604020202020204" pitchFamily="34" charset="0"/>
              <a:buChar char="•"/>
            </a:pPr>
            <a:endParaRPr lang="en-US" smtClean="0">
              <a:solidFill>
                <a:schemeClr val="tx1"/>
              </a:solidFill>
            </a:endParaRPr>
          </a:p>
          <a:p>
            <a:pPr marL="285750" indent="-285750">
              <a:buFont typeface="Arial" panose="020B0604020202020204" pitchFamily="34" charset="0"/>
              <a:buChar char="•"/>
            </a:pPr>
            <a:r>
              <a:rPr lang="en-US" smtClean="0">
                <a:solidFill>
                  <a:schemeClr val="tx1"/>
                </a:solidFill>
              </a:rPr>
              <a:t>Longer code blocks with easy debugging features</a:t>
            </a:r>
          </a:p>
          <a:p>
            <a:pPr marL="285750" indent="-285750">
              <a:buFont typeface="Arial" panose="020B0604020202020204" pitchFamily="34" charset="0"/>
              <a:buChar char="•"/>
            </a:pPr>
            <a:endParaRPr lang="en-US" smtClean="0">
              <a:solidFill>
                <a:schemeClr val="tx1"/>
              </a:solidFill>
            </a:endParaRPr>
          </a:p>
          <a:p>
            <a:pPr marL="285750" indent="-285750">
              <a:buFont typeface="Arial" panose="020B0604020202020204" pitchFamily="34" charset="0"/>
              <a:buChar char="•"/>
            </a:pPr>
            <a:r>
              <a:rPr lang="en-US" smtClean="0">
                <a:solidFill>
                  <a:schemeClr val="tx1"/>
                </a:solidFill>
              </a:rPr>
              <a:t>A wide variety of packages are available </a:t>
            </a:r>
          </a:p>
          <a:p>
            <a:pPr marL="285750" indent="-285750">
              <a:buFont typeface="Arial" panose="020B0604020202020204" pitchFamily="34" charset="0"/>
              <a:buChar char="•"/>
            </a:pPr>
            <a:endParaRPr lang="en-US" smtClean="0">
              <a:solidFill>
                <a:schemeClr val="tx1"/>
              </a:solidFill>
            </a:endParaRPr>
          </a:p>
          <a:p>
            <a:pPr marL="285750" indent="-285750">
              <a:buFont typeface="Arial" panose="020B0604020202020204" pitchFamily="34" charset="0"/>
              <a:buChar char="•"/>
            </a:pPr>
            <a:r>
              <a:rPr lang="en-US" smtClean="0">
                <a:solidFill>
                  <a:schemeClr val="tx1"/>
                </a:solidFill>
              </a:rPr>
              <a:t> Production Ready</a:t>
            </a:r>
          </a:p>
          <a:p>
            <a:pPr marL="285750" indent="-285750">
              <a:buFont typeface="Arial" panose="020B0604020202020204" pitchFamily="34" charset="0"/>
              <a:buChar char="•"/>
            </a:pPr>
            <a:endParaRPr lang="en-US">
              <a:solidFill>
                <a:schemeClr val="tx1"/>
              </a:solidFill>
            </a:endParaRPr>
          </a:p>
        </p:txBody>
      </p:sp>
      <p:sp>
        <p:nvSpPr>
          <p:cNvPr id="5" name="Rectangle 4"/>
          <p:cNvSpPr/>
          <p:nvPr/>
        </p:nvSpPr>
        <p:spPr>
          <a:xfrm>
            <a:off x="1607584" y="1923244"/>
            <a:ext cx="1991932" cy="734095"/>
          </a:xfrm>
          <a:prstGeom prst="rect">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296" y="1999899"/>
            <a:ext cx="1946407" cy="6574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7131810" y="2049469"/>
            <a:ext cx="658443" cy="496453"/>
          </a:xfrm>
          <a:prstGeom prst="rect">
            <a:avLst/>
          </a:prstGeom>
        </p:spPr>
      </p:pic>
      <p:sp>
        <p:nvSpPr>
          <p:cNvPr id="11" name="Slide Number Placeholder 10"/>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04958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r>
              <a:rPr lang="en-US" dirty="0" err="1" smtClean="0"/>
              <a:t>Colaberry</a:t>
            </a:r>
            <a:r>
              <a:rPr lang="en-US" dirty="0" smtClean="0"/>
              <a:t> Inc.</a:t>
            </a:r>
            <a:endParaRPr lang="en-US" dirty="0"/>
          </a:p>
        </p:txBody>
      </p:sp>
      <p:pic>
        <p:nvPicPr>
          <p:cNvPr id="5" name="Picture 5"/>
          <p:cNvPicPr>
            <a:picLocks noChangeAspect="1" noChangeArrowheads="1"/>
          </p:cNvPicPr>
          <p:nvPr>
            <p:custDataLst>
              <p:tags r:id="rId1"/>
            </p:custDataLst>
          </p:nvPr>
        </p:nvPicPr>
        <p:blipFill>
          <a:blip r:embed="rId5"/>
          <a:srcRect b="4182"/>
          <a:stretch>
            <a:fillRect/>
          </a:stretch>
        </p:blipFill>
        <p:spPr bwMode="auto">
          <a:xfrm>
            <a:off x="2013397" y="912253"/>
            <a:ext cx="7937500" cy="5181600"/>
          </a:xfrm>
          <a:prstGeom prst="rect">
            <a:avLst/>
          </a:prstGeom>
          <a:noFill/>
          <a:ln w="9525" algn="ctr">
            <a:noFill/>
            <a:miter lim="800000"/>
            <a:headEnd/>
            <a:tailEnd/>
          </a:ln>
        </p:spPr>
      </p:pic>
      <p:sp>
        <p:nvSpPr>
          <p:cNvPr id="6" name="Rectangle 10"/>
          <p:cNvSpPr txBox="1">
            <a:spLocks noChangeArrowheads="1"/>
          </p:cNvSpPr>
          <p:nvPr>
            <p:custDataLst>
              <p:tags r:id="rId2"/>
            </p:custDataLst>
          </p:nvPr>
        </p:nvSpPr>
        <p:spPr bwMode="auto">
          <a:xfrm>
            <a:off x="4375597" y="2360053"/>
            <a:ext cx="4267200" cy="1103312"/>
          </a:xfrm>
          <a:prstGeom prst="rect">
            <a:avLst/>
          </a:prstGeom>
          <a:noFill/>
          <a:ln w="9525">
            <a:noFill/>
            <a:miter lim="800000"/>
            <a:headEnd/>
            <a:tailEnd/>
          </a:ln>
        </p:spPr>
        <p:txBody>
          <a:bodyPr lIns="82058" tIns="41029" rIns="82058" bIns="41029"/>
          <a:lstStyle/>
          <a:p>
            <a:pPr algn="ctr" defTabSz="455613" eaLnBrk="0" hangingPunct="0"/>
            <a:r>
              <a:rPr lang="en-US" sz="3600" b="1" smtClean="0">
                <a:solidFill>
                  <a:prstClr val="black"/>
                </a:solidFill>
                <a:latin typeface="Cambria" pitchFamily="18" charset="0"/>
                <a:ea typeface="MS PGothic" pitchFamily="34" charset="-128"/>
              </a:rPr>
              <a:t>Careers in Data Science</a:t>
            </a:r>
            <a:endParaRPr lang="en-US" sz="2000" b="1" dirty="0">
              <a:solidFill>
                <a:prstClr val="black"/>
              </a:solidFill>
              <a:latin typeface="Cambria" pitchFamily="18" charset="0"/>
              <a:ea typeface="MS PGothic" pitchFamily="34" charset="-128"/>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29143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8832028" y="2119042"/>
            <a:ext cx="2025858" cy="38851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14668" y="2128691"/>
            <a:ext cx="2025858" cy="38851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Comparison of various Data jobs</a:t>
            </a:r>
          </a:p>
        </p:txBody>
      </p:sp>
      <p:sp>
        <p:nvSpPr>
          <p:cNvPr id="4" name="Footer Placeholder 3"/>
          <p:cNvSpPr>
            <a:spLocks noGrp="1"/>
          </p:cNvSpPr>
          <p:nvPr>
            <p:ph type="ftr" sz="quarter" idx="11"/>
          </p:nvPr>
        </p:nvSpPr>
        <p:spPr/>
        <p:txBody>
          <a:bodyPr/>
          <a:lstStyle/>
          <a:p>
            <a:r>
              <a:rPr lang="en-US" smtClean="0"/>
              <a:t>© Colaberry Inc.</a:t>
            </a:r>
            <a:endParaRPr lang="en-US" dirty="0"/>
          </a:p>
        </p:txBody>
      </p:sp>
      <p:sp>
        <p:nvSpPr>
          <p:cNvPr id="5" name="Rounded Rectangle 4"/>
          <p:cNvSpPr/>
          <p:nvPr/>
        </p:nvSpPr>
        <p:spPr>
          <a:xfrm>
            <a:off x="1362772" y="2129307"/>
            <a:ext cx="2025858" cy="38851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40741" y="2286584"/>
            <a:ext cx="1743358" cy="369332"/>
          </a:xfrm>
          <a:prstGeom prst="rect">
            <a:avLst/>
          </a:prstGeom>
          <a:noFill/>
        </p:spPr>
        <p:txBody>
          <a:bodyPr wrap="square" rtlCol="0">
            <a:spAutoFit/>
          </a:bodyPr>
          <a:lstStyle/>
          <a:p>
            <a:r>
              <a:rPr lang="en-US" b="1" u="sng" dirty="0" smtClean="0"/>
              <a:t>Data Analyst</a:t>
            </a:r>
            <a:endParaRPr lang="en-US" b="1" u="sng" dirty="0"/>
          </a:p>
        </p:txBody>
      </p:sp>
      <p:pic>
        <p:nvPicPr>
          <p:cNvPr id="7" name="Picture 22" descr="Image result for exc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6028" y="3398573"/>
            <a:ext cx="534420" cy="5248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1221" y="3626877"/>
            <a:ext cx="2388959" cy="13437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0" descr="Image result for rapidmin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1384" y="5399846"/>
            <a:ext cx="1225390" cy="3063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2" descr="Image result for pyth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4109" y="3390545"/>
            <a:ext cx="540860" cy="5408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8" descr="Image result for qli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26241" y="4177433"/>
            <a:ext cx="1600742" cy="16007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sql server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9658" y="2763221"/>
            <a:ext cx="1740472" cy="4432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27482" y="2514417"/>
            <a:ext cx="1423949" cy="11124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605351" y="2286448"/>
            <a:ext cx="2210873" cy="369332"/>
          </a:xfrm>
          <a:prstGeom prst="rect">
            <a:avLst/>
          </a:prstGeom>
          <a:noFill/>
        </p:spPr>
        <p:txBody>
          <a:bodyPr wrap="square" rtlCol="0">
            <a:spAutoFit/>
          </a:bodyPr>
          <a:lstStyle/>
          <a:p>
            <a:r>
              <a:rPr lang="en-US" b="1" u="sng" dirty="0" smtClean="0"/>
              <a:t>Data Engineer</a:t>
            </a:r>
            <a:endParaRPr lang="en-US" b="1" u="sng" dirty="0"/>
          </a:p>
        </p:txBody>
      </p:sp>
      <p:pic>
        <p:nvPicPr>
          <p:cNvPr id="18" name="Picture 8"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15789" y="2363777"/>
            <a:ext cx="1457277" cy="14572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mage result for sql serv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75337" y="4032246"/>
            <a:ext cx="870109" cy="70075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Image result for mongod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03212" y="4797692"/>
            <a:ext cx="567528" cy="6650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70387" y="3865667"/>
            <a:ext cx="1257216" cy="9429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0" descr="Image result for hiv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67911" y="4870806"/>
            <a:ext cx="576516" cy="5188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4" descr="Image result for neo4j"/>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31361" y="5524497"/>
            <a:ext cx="820070" cy="427608"/>
          </a:xfrm>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3692750" y="2128691"/>
            <a:ext cx="2025858" cy="38851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scala 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59265" y="3322749"/>
            <a:ext cx="1477713" cy="73885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088136" y="1914659"/>
            <a:ext cx="4936902" cy="43058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228395" y="1918335"/>
            <a:ext cx="4936902" cy="43058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047776" y="2286448"/>
            <a:ext cx="1793816" cy="369332"/>
          </a:xfrm>
          <a:prstGeom prst="rect">
            <a:avLst/>
          </a:prstGeom>
          <a:noFill/>
        </p:spPr>
        <p:txBody>
          <a:bodyPr wrap="square" rtlCol="0">
            <a:spAutoFit/>
          </a:bodyPr>
          <a:lstStyle/>
          <a:p>
            <a:r>
              <a:rPr lang="en-US" b="1" u="sng" dirty="0" smtClean="0"/>
              <a:t>ML Engineer</a:t>
            </a:r>
            <a:endParaRPr lang="en-US" b="1" u="sng" dirty="0"/>
          </a:p>
        </p:txBody>
      </p:sp>
      <p:pic>
        <p:nvPicPr>
          <p:cNvPr id="33" name="Picture 32" descr="Image result for pyth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37957" y="2671409"/>
            <a:ext cx="659668" cy="65966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16"/>
          <a:stretch>
            <a:fillRect/>
          </a:stretch>
        </p:blipFill>
        <p:spPr>
          <a:xfrm>
            <a:off x="8979970" y="5354198"/>
            <a:ext cx="1062870" cy="503689"/>
          </a:xfrm>
          <a:prstGeom prst="rect">
            <a:avLst/>
          </a:prstGeom>
        </p:spPr>
      </p:pic>
      <p:pic>
        <p:nvPicPr>
          <p:cNvPr id="2054" name="Picture 6" descr="Image result for mxnet log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29385" y="3927343"/>
            <a:ext cx="1675915" cy="88592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8" descr="Image result for tensorflow"/>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979970" y="2779424"/>
            <a:ext cx="897726" cy="74825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52" descr="Image result for kera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947416" y="3666954"/>
            <a:ext cx="1062754" cy="30819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6" descr="Image result for h2o machine learni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058845" y="3408411"/>
            <a:ext cx="668088" cy="66808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2" descr="Image result for scikit learn pytho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986786" y="4445755"/>
            <a:ext cx="1101100" cy="11011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781390" y="2286448"/>
            <a:ext cx="2210873" cy="369332"/>
          </a:xfrm>
          <a:prstGeom prst="rect">
            <a:avLst/>
          </a:prstGeom>
          <a:noFill/>
        </p:spPr>
        <p:txBody>
          <a:bodyPr wrap="square" rtlCol="0">
            <a:spAutoFit/>
          </a:bodyPr>
          <a:lstStyle/>
          <a:p>
            <a:r>
              <a:rPr lang="en-US" b="1" u="sng" dirty="0" smtClean="0"/>
              <a:t>Data Scientist</a:t>
            </a:r>
            <a:endParaRPr lang="en-US" b="1" u="sng" dirty="0"/>
          </a:p>
        </p:txBody>
      </p:sp>
      <p:pic>
        <p:nvPicPr>
          <p:cNvPr id="51" name="Picture 32" descr="Image result for pyth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0824" y="2690179"/>
            <a:ext cx="834619" cy="83461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6" descr="Image result for 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952664" y="2763221"/>
            <a:ext cx="612212" cy="47446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38" descr="Related image"/>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877499" y="5546855"/>
            <a:ext cx="983587" cy="37198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4" descr="Image result for numpy python"/>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476930" y="3655986"/>
            <a:ext cx="1158575" cy="65169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2" descr="Image result for scikit learn pytho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763728" y="3153551"/>
            <a:ext cx="937287" cy="93728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0" descr="Image result for pandas python"/>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701702" y="4353598"/>
            <a:ext cx="2010264" cy="41880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lotly logo"/>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98991" y="4803378"/>
            <a:ext cx="702024" cy="7813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java logo"/>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32215" y="4967513"/>
            <a:ext cx="813816" cy="81381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Image result for java logo"/>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02460" y="4819392"/>
            <a:ext cx="969264" cy="96926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Image result for java logo"/>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885465" y="4609364"/>
            <a:ext cx="1127179" cy="112717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88420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options</a:t>
            </a:r>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sp>
        <p:nvSpPr>
          <p:cNvPr id="5" name="Rectangle 4"/>
          <p:cNvSpPr/>
          <p:nvPr/>
        </p:nvSpPr>
        <p:spPr>
          <a:xfrm>
            <a:off x="2461311" y="1955140"/>
            <a:ext cx="8532051" cy="4258996"/>
          </a:xfrm>
          <a:prstGeom prst="rect">
            <a:avLst/>
          </a:prstGeom>
          <a:noFill/>
          <a:ln>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anchor="ctr"/>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endParaRPr lang="en-US" sz="1000" dirty="0">
              <a:solidFill>
                <a:prstClr val="black"/>
              </a:solidFill>
              <a:latin typeface="Cambria"/>
            </a:endParaRPr>
          </a:p>
        </p:txBody>
      </p:sp>
      <p:cxnSp>
        <p:nvCxnSpPr>
          <p:cNvPr id="6" name="Straight Connector 39"/>
          <p:cNvCxnSpPr>
            <a:cxnSpLocks noChangeShapeType="1"/>
          </p:cNvCxnSpPr>
          <p:nvPr>
            <p:custDataLst>
              <p:tags r:id="rId1"/>
            </p:custDataLst>
          </p:nvPr>
        </p:nvCxnSpPr>
        <p:spPr bwMode="auto">
          <a:xfrm>
            <a:off x="2457018" y="4043662"/>
            <a:ext cx="8532050" cy="0"/>
          </a:xfrm>
          <a:prstGeom prst="line">
            <a:avLst/>
          </a:prstGeom>
          <a:noFill/>
          <a:ln w="12700" algn="ctr">
            <a:solidFill>
              <a:srgbClr val="A6A6A6"/>
            </a:solidFill>
            <a:prstDash val="dash"/>
            <a:round/>
            <a:headEnd/>
            <a:tailEnd/>
          </a:ln>
        </p:spPr>
      </p:cxnSp>
      <p:cxnSp>
        <p:nvCxnSpPr>
          <p:cNvPr id="7" name="Straight Connector 39"/>
          <p:cNvCxnSpPr>
            <a:cxnSpLocks noChangeShapeType="1"/>
          </p:cNvCxnSpPr>
          <p:nvPr>
            <p:custDataLst>
              <p:tags r:id="rId2"/>
            </p:custDataLst>
          </p:nvPr>
        </p:nvCxnSpPr>
        <p:spPr bwMode="auto">
          <a:xfrm>
            <a:off x="2463368" y="2427364"/>
            <a:ext cx="8525700" cy="0"/>
          </a:xfrm>
          <a:prstGeom prst="line">
            <a:avLst/>
          </a:prstGeom>
          <a:noFill/>
          <a:ln w="12700" algn="ctr">
            <a:solidFill>
              <a:srgbClr val="A6A6A6"/>
            </a:solidFill>
            <a:prstDash val="dash"/>
            <a:round/>
            <a:headEnd/>
            <a:tailEnd/>
          </a:ln>
        </p:spPr>
      </p:cxnSp>
      <p:sp>
        <p:nvSpPr>
          <p:cNvPr id="8" name="TextBox 7"/>
          <p:cNvSpPr txBox="1"/>
          <p:nvPr/>
        </p:nvSpPr>
        <p:spPr>
          <a:xfrm>
            <a:off x="2457018" y="1955140"/>
            <a:ext cx="1166052" cy="461665"/>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FIELDS IN ANALYTICS</a:t>
            </a:r>
          </a:p>
        </p:txBody>
      </p:sp>
      <p:sp>
        <p:nvSpPr>
          <p:cNvPr id="9" name="TextBox 8"/>
          <p:cNvSpPr txBox="1"/>
          <p:nvPr/>
        </p:nvSpPr>
        <p:spPr>
          <a:xfrm>
            <a:off x="2431617" y="4284073"/>
            <a:ext cx="1166052" cy="461665"/>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TARGET AUDIENCE</a:t>
            </a:r>
          </a:p>
        </p:txBody>
      </p:sp>
      <p:sp>
        <p:nvSpPr>
          <p:cNvPr id="10" name="TextBox 9"/>
          <p:cNvSpPr txBox="1"/>
          <p:nvPr/>
        </p:nvSpPr>
        <p:spPr>
          <a:xfrm>
            <a:off x="3673869" y="2457910"/>
            <a:ext cx="1600200" cy="1200329"/>
          </a:xfrm>
          <a:prstGeom prst="rect">
            <a:avLst/>
          </a:prstGeom>
          <a:noFill/>
        </p:spPr>
        <p:txBody>
          <a:bodyPr wrap="square" rtlCol="0">
            <a:spAutoFit/>
          </a:bodyPr>
          <a:lstStyle/>
          <a:p>
            <a:pPr marL="173038" indent="-173038">
              <a:buFont typeface="Arial" pitchFamily="34" charset="0"/>
              <a:buChar char="•"/>
            </a:pPr>
            <a:r>
              <a:rPr lang="en-US" sz="1200" dirty="0">
                <a:solidFill>
                  <a:srgbClr val="19705D"/>
                </a:solidFill>
                <a:latin typeface="Cambria" pitchFamily="18" charset="0"/>
              </a:rPr>
              <a:t>Data management </a:t>
            </a:r>
          </a:p>
          <a:p>
            <a:pPr marL="173038" indent="-173038">
              <a:buFont typeface="Arial" pitchFamily="34" charset="0"/>
              <a:buChar char="•"/>
            </a:pPr>
            <a:r>
              <a:rPr lang="en-US" sz="1200" dirty="0">
                <a:solidFill>
                  <a:srgbClr val="19705D"/>
                </a:solidFill>
                <a:latin typeface="Cambria" pitchFamily="18" charset="0"/>
              </a:rPr>
              <a:t>Data Exploration </a:t>
            </a:r>
          </a:p>
          <a:p>
            <a:pPr marL="173038" indent="-173038">
              <a:buFont typeface="Arial" pitchFamily="34" charset="0"/>
              <a:buChar char="•"/>
            </a:pPr>
            <a:r>
              <a:rPr lang="en-US" sz="1200" dirty="0">
                <a:solidFill>
                  <a:srgbClr val="19705D"/>
                </a:solidFill>
                <a:latin typeface="Cambria" pitchFamily="18" charset="0"/>
              </a:rPr>
              <a:t>MIS and report creation </a:t>
            </a:r>
          </a:p>
          <a:p>
            <a:pPr marL="173038" indent="-173038">
              <a:buFont typeface="Arial" pitchFamily="34" charset="0"/>
              <a:buChar char="•"/>
            </a:pPr>
            <a:r>
              <a:rPr lang="en-US" sz="1200" dirty="0">
                <a:solidFill>
                  <a:srgbClr val="19705D"/>
                </a:solidFill>
                <a:latin typeface="Cambria" pitchFamily="18" charset="0"/>
              </a:rPr>
              <a:t>Automation of reports</a:t>
            </a:r>
          </a:p>
        </p:txBody>
      </p:sp>
      <p:sp>
        <p:nvSpPr>
          <p:cNvPr id="11" name="TextBox 10"/>
          <p:cNvSpPr txBox="1"/>
          <p:nvPr/>
        </p:nvSpPr>
        <p:spPr>
          <a:xfrm>
            <a:off x="5502669" y="2427370"/>
            <a:ext cx="1600200" cy="1200329"/>
          </a:xfrm>
          <a:prstGeom prst="rect">
            <a:avLst/>
          </a:prstGeom>
          <a:noFill/>
        </p:spPr>
        <p:txBody>
          <a:bodyPr wrap="square" rtlCol="0">
            <a:spAutoFit/>
          </a:bodyPr>
          <a:lstStyle/>
          <a:p>
            <a:pPr marL="173038" indent="-173038">
              <a:buFont typeface="Arial" pitchFamily="34" charset="0"/>
              <a:buChar char="•"/>
            </a:pPr>
            <a:r>
              <a:rPr lang="en-US" sz="1200" dirty="0">
                <a:solidFill>
                  <a:srgbClr val="19705D"/>
                </a:solidFill>
                <a:latin typeface="Cambria" pitchFamily="18" charset="0"/>
              </a:rPr>
              <a:t>Segmentation </a:t>
            </a:r>
          </a:p>
          <a:p>
            <a:pPr marL="173038" indent="-173038">
              <a:buFont typeface="Arial" pitchFamily="34" charset="0"/>
              <a:buChar char="•"/>
            </a:pPr>
            <a:r>
              <a:rPr lang="en-US" sz="1200" dirty="0">
                <a:solidFill>
                  <a:srgbClr val="19705D"/>
                </a:solidFill>
                <a:latin typeface="Cambria" pitchFamily="18" charset="0"/>
              </a:rPr>
              <a:t>Customer profiling</a:t>
            </a:r>
          </a:p>
          <a:p>
            <a:pPr marL="173038" indent="-173038">
              <a:buFont typeface="Arial" pitchFamily="34" charset="0"/>
              <a:buChar char="•"/>
            </a:pPr>
            <a:r>
              <a:rPr lang="en-US" sz="1200" dirty="0">
                <a:solidFill>
                  <a:srgbClr val="19705D"/>
                </a:solidFill>
                <a:latin typeface="Cambria" pitchFamily="18" charset="0"/>
              </a:rPr>
              <a:t>Portfolio Analysis</a:t>
            </a:r>
          </a:p>
          <a:p>
            <a:pPr marL="173038" indent="-173038">
              <a:buFont typeface="Arial" pitchFamily="34" charset="0"/>
              <a:buChar char="•"/>
            </a:pPr>
            <a:r>
              <a:rPr lang="en-US" sz="1200" dirty="0">
                <a:solidFill>
                  <a:srgbClr val="19705D"/>
                </a:solidFill>
                <a:latin typeface="Cambria" pitchFamily="18" charset="0"/>
              </a:rPr>
              <a:t>Trend Analysis</a:t>
            </a:r>
          </a:p>
          <a:p>
            <a:pPr marL="173038" indent="-173038">
              <a:buFont typeface="Arial" pitchFamily="34" charset="0"/>
              <a:buChar char="•"/>
            </a:pPr>
            <a:r>
              <a:rPr lang="en-US" sz="1200" dirty="0">
                <a:solidFill>
                  <a:srgbClr val="19705D"/>
                </a:solidFill>
                <a:latin typeface="Cambria" pitchFamily="18" charset="0"/>
              </a:rPr>
              <a:t>Forecasting</a:t>
            </a:r>
          </a:p>
          <a:p>
            <a:pPr marL="342900" indent="-342900">
              <a:buFont typeface="Arial" pitchFamily="34" charset="0"/>
              <a:buChar char="•"/>
            </a:pPr>
            <a:endParaRPr lang="en-US" sz="1200" dirty="0">
              <a:solidFill>
                <a:srgbClr val="19705D"/>
              </a:solidFill>
              <a:latin typeface="Cambria" pitchFamily="18" charset="0"/>
            </a:endParaRPr>
          </a:p>
        </p:txBody>
      </p:sp>
      <p:sp>
        <p:nvSpPr>
          <p:cNvPr id="12" name="TextBox 11"/>
          <p:cNvSpPr txBox="1"/>
          <p:nvPr/>
        </p:nvSpPr>
        <p:spPr>
          <a:xfrm>
            <a:off x="7407669" y="2427370"/>
            <a:ext cx="1600200" cy="1200329"/>
          </a:xfrm>
          <a:prstGeom prst="rect">
            <a:avLst/>
          </a:prstGeom>
          <a:noFill/>
        </p:spPr>
        <p:txBody>
          <a:bodyPr wrap="square" rtlCol="0">
            <a:spAutoFit/>
          </a:bodyPr>
          <a:lstStyle/>
          <a:p>
            <a:pPr marL="173038" indent="-173038">
              <a:buFont typeface="Arial" pitchFamily="34" charset="0"/>
              <a:buChar char="•"/>
            </a:pPr>
            <a:r>
              <a:rPr lang="en-US" sz="1200" dirty="0">
                <a:solidFill>
                  <a:srgbClr val="19705D"/>
                </a:solidFill>
                <a:latin typeface="Cambria" pitchFamily="18" charset="0"/>
              </a:rPr>
              <a:t>Probability models</a:t>
            </a:r>
          </a:p>
          <a:p>
            <a:pPr marL="173038" indent="-173038">
              <a:buFont typeface="Arial" pitchFamily="34" charset="0"/>
              <a:buChar char="•"/>
            </a:pPr>
            <a:r>
              <a:rPr lang="en-US" sz="1200" dirty="0">
                <a:solidFill>
                  <a:srgbClr val="19705D"/>
                </a:solidFill>
                <a:latin typeface="Cambria" pitchFamily="18" charset="0"/>
              </a:rPr>
              <a:t>Classification and regression trees</a:t>
            </a:r>
          </a:p>
          <a:p>
            <a:pPr marL="173038" indent="-173038">
              <a:buFont typeface="Arial" pitchFamily="34" charset="0"/>
              <a:buChar char="•"/>
            </a:pPr>
            <a:r>
              <a:rPr lang="en-US" sz="1200" dirty="0">
                <a:solidFill>
                  <a:srgbClr val="19705D"/>
                </a:solidFill>
                <a:latin typeface="Cambria" pitchFamily="18" charset="0"/>
              </a:rPr>
              <a:t>Time series models</a:t>
            </a:r>
          </a:p>
          <a:p>
            <a:pPr marL="171450" indent="-171450">
              <a:buFont typeface="Arial" pitchFamily="34" charset="0"/>
              <a:buChar char="•"/>
            </a:pPr>
            <a:endParaRPr lang="en-US" sz="1200" dirty="0">
              <a:solidFill>
                <a:srgbClr val="19705D"/>
              </a:solidFill>
              <a:latin typeface="Cambria" pitchFamily="18" charset="0"/>
            </a:endParaRPr>
          </a:p>
        </p:txBody>
      </p:sp>
      <p:sp>
        <p:nvSpPr>
          <p:cNvPr id="13" name="TextBox 12"/>
          <p:cNvSpPr txBox="1"/>
          <p:nvPr/>
        </p:nvSpPr>
        <p:spPr>
          <a:xfrm>
            <a:off x="9312671" y="2427367"/>
            <a:ext cx="1676401" cy="1569660"/>
          </a:xfrm>
          <a:prstGeom prst="rect">
            <a:avLst/>
          </a:prstGeom>
          <a:noFill/>
        </p:spPr>
        <p:txBody>
          <a:bodyPr wrap="square" rtlCol="0">
            <a:spAutoFit/>
          </a:bodyPr>
          <a:lstStyle/>
          <a:p>
            <a:pPr marL="173038" indent="-173038">
              <a:buFont typeface="Arial" pitchFamily="34" charset="0"/>
              <a:buChar char="•"/>
            </a:pPr>
            <a:r>
              <a:rPr lang="en-US" sz="1200" dirty="0">
                <a:solidFill>
                  <a:srgbClr val="19705D"/>
                </a:solidFill>
                <a:latin typeface="Cambria" pitchFamily="18" charset="0"/>
              </a:rPr>
              <a:t>Neural networks</a:t>
            </a:r>
          </a:p>
          <a:p>
            <a:pPr marL="173038" indent="-173038">
              <a:buFont typeface="Arial" pitchFamily="34" charset="0"/>
              <a:buChar char="•"/>
            </a:pPr>
            <a:r>
              <a:rPr lang="en-US" sz="1200" dirty="0">
                <a:solidFill>
                  <a:srgbClr val="19705D"/>
                </a:solidFill>
                <a:latin typeface="Cambria" pitchFamily="18" charset="0"/>
              </a:rPr>
              <a:t>Multi-layer Perceptron</a:t>
            </a:r>
          </a:p>
          <a:p>
            <a:pPr marL="173038" indent="-173038">
              <a:buFont typeface="Arial" pitchFamily="34" charset="0"/>
              <a:buChar char="•"/>
            </a:pPr>
            <a:r>
              <a:rPr lang="en-US" sz="1200" dirty="0">
                <a:solidFill>
                  <a:srgbClr val="19705D"/>
                </a:solidFill>
                <a:latin typeface="Cambria" pitchFamily="18" charset="0"/>
              </a:rPr>
              <a:t>Geospatial models</a:t>
            </a:r>
          </a:p>
          <a:p>
            <a:pPr marL="173038" indent="-173038">
              <a:buFont typeface="Arial" pitchFamily="34" charset="0"/>
              <a:buChar char="•"/>
            </a:pPr>
            <a:r>
              <a:rPr lang="en-US" sz="1200" dirty="0">
                <a:solidFill>
                  <a:srgbClr val="19705D"/>
                </a:solidFill>
                <a:latin typeface="Cambria" pitchFamily="18" charset="0"/>
              </a:rPr>
              <a:t>Associative rule  learning</a:t>
            </a:r>
          </a:p>
          <a:p>
            <a:pPr marL="173038" indent="-173038">
              <a:buFont typeface="Arial" pitchFamily="34" charset="0"/>
              <a:buChar char="•"/>
            </a:pPr>
            <a:r>
              <a:rPr lang="en-US" sz="1200" dirty="0">
                <a:solidFill>
                  <a:srgbClr val="19705D"/>
                </a:solidFill>
                <a:latin typeface="Cambria" pitchFamily="18" charset="0"/>
              </a:rPr>
              <a:t>Inductive logic programming</a:t>
            </a:r>
          </a:p>
        </p:txBody>
      </p:sp>
      <p:cxnSp>
        <p:nvCxnSpPr>
          <p:cNvPr id="14" name="Straight Connector 39"/>
          <p:cNvCxnSpPr>
            <a:cxnSpLocks noChangeShapeType="1"/>
          </p:cNvCxnSpPr>
          <p:nvPr>
            <p:custDataLst>
              <p:tags r:id="rId3"/>
            </p:custDataLst>
          </p:nvPr>
        </p:nvCxnSpPr>
        <p:spPr bwMode="auto">
          <a:xfrm>
            <a:off x="2454670" y="5122267"/>
            <a:ext cx="8532050" cy="0"/>
          </a:xfrm>
          <a:prstGeom prst="line">
            <a:avLst/>
          </a:prstGeom>
          <a:noFill/>
          <a:ln w="12700" algn="ctr">
            <a:solidFill>
              <a:srgbClr val="A6A6A6"/>
            </a:solidFill>
            <a:prstDash val="dash"/>
            <a:round/>
            <a:headEnd/>
            <a:tailEnd/>
          </a:ln>
        </p:spPr>
      </p:cxnSp>
      <p:sp>
        <p:nvSpPr>
          <p:cNvPr id="15" name="TextBox 14"/>
          <p:cNvSpPr txBox="1"/>
          <p:nvPr/>
        </p:nvSpPr>
        <p:spPr>
          <a:xfrm>
            <a:off x="2454669" y="5440111"/>
            <a:ext cx="1166052" cy="461665"/>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INDICATIVE JOB ROLES</a:t>
            </a:r>
          </a:p>
        </p:txBody>
      </p:sp>
      <p:sp>
        <p:nvSpPr>
          <p:cNvPr id="16" name="TextBox 15"/>
          <p:cNvSpPr txBox="1"/>
          <p:nvPr/>
        </p:nvSpPr>
        <p:spPr>
          <a:xfrm>
            <a:off x="2431617" y="2988673"/>
            <a:ext cx="1166052" cy="461665"/>
          </a:xfrm>
          <a:prstGeom prst="rect">
            <a:avLst/>
          </a:prstGeom>
          <a:noFill/>
        </p:spPr>
        <p:txBody>
          <a:bodyPr wrap="square" rtlCol="0">
            <a:spAutoFit/>
          </a:bodyPr>
          <a:lstStyle/>
          <a:p>
            <a:pPr algn="ctr"/>
            <a:r>
              <a:rPr lang="en-US" sz="1200" b="1" dirty="0">
                <a:solidFill>
                  <a:srgbClr val="C0504D">
                    <a:lumMod val="75000"/>
                  </a:srgbClr>
                </a:solidFill>
                <a:latin typeface="Cambria" pitchFamily="18" charset="0"/>
              </a:rPr>
              <a:t>KEY FEATURES</a:t>
            </a:r>
          </a:p>
        </p:txBody>
      </p:sp>
      <p:sp>
        <p:nvSpPr>
          <p:cNvPr id="17" name="TextBox 16"/>
          <p:cNvSpPr txBox="1"/>
          <p:nvPr/>
        </p:nvSpPr>
        <p:spPr>
          <a:xfrm rot="5400000">
            <a:off x="-184365" y="3757582"/>
            <a:ext cx="3631763" cy="1205136"/>
          </a:xfrm>
          <a:prstGeom prst="rect">
            <a:avLst/>
          </a:prstGeom>
          <a:solidFill>
            <a:srgbClr val="19705D"/>
          </a:solidFill>
        </p:spPr>
        <p:txBody>
          <a:bodyPr vert="vert270" wrap="square" rtlCol="0">
            <a:spAutoFit/>
          </a:bodyPr>
          <a:lstStyle/>
          <a:p>
            <a:pPr algn="ctr"/>
            <a:r>
              <a:rPr lang="en-US" sz="1600" dirty="0">
                <a:solidFill>
                  <a:prstClr val="white"/>
                </a:solidFill>
                <a:latin typeface="Cambria" pitchFamily="18" charset="0"/>
              </a:rPr>
              <a:t>                          No matter what your educational background or aspirations, </a:t>
            </a:r>
            <a:r>
              <a:rPr lang="en-US" sz="1600" dirty="0" smtClean="0">
                <a:solidFill>
                  <a:prstClr val="white"/>
                </a:solidFill>
                <a:latin typeface="Cambria" pitchFamily="18" charset="0"/>
              </a:rPr>
              <a:t>                    </a:t>
            </a:r>
            <a:r>
              <a:rPr lang="en-US" sz="1600" dirty="0">
                <a:solidFill>
                  <a:prstClr val="white"/>
                </a:solidFill>
                <a:latin typeface="Cambria" pitchFamily="18" charset="0"/>
              </a:rPr>
              <a:t>you have a fulfilling career in one of the many fields of Business Analytics.</a:t>
            </a:r>
          </a:p>
        </p:txBody>
      </p:sp>
      <p:sp>
        <p:nvSpPr>
          <p:cNvPr id="18" name="Rectangle 17"/>
          <p:cNvSpPr/>
          <p:nvPr/>
        </p:nvSpPr>
        <p:spPr>
          <a:xfrm>
            <a:off x="3597669" y="1959607"/>
            <a:ext cx="17526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MIS </a:t>
            </a:r>
          </a:p>
          <a:p>
            <a:pPr algn="ctr">
              <a:defRPr/>
            </a:pPr>
            <a:r>
              <a:rPr lang="en-US" sz="1400" b="1" dirty="0">
                <a:solidFill>
                  <a:prstClr val="black"/>
                </a:solidFill>
                <a:latin typeface="Cambria"/>
                <a:cs typeface="Cambria"/>
              </a:rPr>
              <a:t>REPORTING</a:t>
            </a:r>
          </a:p>
        </p:txBody>
      </p:sp>
      <p:sp>
        <p:nvSpPr>
          <p:cNvPr id="19" name="Rectangle 18"/>
          <p:cNvSpPr/>
          <p:nvPr/>
        </p:nvSpPr>
        <p:spPr>
          <a:xfrm>
            <a:off x="5350271" y="1955140"/>
            <a:ext cx="1905001"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NON-PREDICTIVE ANALYTICS</a:t>
            </a:r>
          </a:p>
        </p:txBody>
      </p:sp>
      <p:cxnSp>
        <p:nvCxnSpPr>
          <p:cNvPr id="20" name="Straight Connector 39"/>
          <p:cNvCxnSpPr>
            <a:cxnSpLocks noChangeShapeType="1"/>
          </p:cNvCxnSpPr>
          <p:nvPr>
            <p:custDataLst>
              <p:tags r:id="rId4"/>
            </p:custDataLst>
          </p:nvPr>
        </p:nvCxnSpPr>
        <p:spPr bwMode="auto">
          <a:xfrm>
            <a:off x="5350269" y="1996225"/>
            <a:ext cx="1" cy="3126042"/>
          </a:xfrm>
          <a:prstGeom prst="line">
            <a:avLst/>
          </a:prstGeom>
          <a:noFill/>
          <a:ln w="12700" algn="ctr">
            <a:solidFill>
              <a:srgbClr val="A6A6A6"/>
            </a:solidFill>
            <a:prstDash val="dash"/>
            <a:round/>
            <a:headEnd/>
            <a:tailEnd/>
          </a:ln>
        </p:spPr>
      </p:cxnSp>
      <p:cxnSp>
        <p:nvCxnSpPr>
          <p:cNvPr id="21" name="Straight Connector 39"/>
          <p:cNvCxnSpPr>
            <a:cxnSpLocks noChangeShapeType="1"/>
          </p:cNvCxnSpPr>
          <p:nvPr>
            <p:custDataLst>
              <p:tags r:id="rId5"/>
            </p:custDataLst>
          </p:nvPr>
        </p:nvCxnSpPr>
        <p:spPr bwMode="auto">
          <a:xfrm>
            <a:off x="3597669" y="1955140"/>
            <a:ext cx="6350" cy="4258996"/>
          </a:xfrm>
          <a:prstGeom prst="line">
            <a:avLst/>
          </a:prstGeom>
          <a:noFill/>
          <a:ln w="12700" algn="ctr">
            <a:solidFill>
              <a:srgbClr val="A6A6A6"/>
            </a:solidFill>
            <a:prstDash val="dash"/>
            <a:round/>
            <a:headEnd/>
            <a:tailEnd/>
          </a:ln>
        </p:spPr>
      </p:cxnSp>
      <p:sp>
        <p:nvSpPr>
          <p:cNvPr id="22" name="Rectangle 21"/>
          <p:cNvSpPr/>
          <p:nvPr/>
        </p:nvSpPr>
        <p:spPr>
          <a:xfrm>
            <a:off x="7255272" y="1955140"/>
            <a:ext cx="1905001"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PREDICTIVE ANALYTICS</a:t>
            </a:r>
          </a:p>
        </p:txBody>
      </p:sp>
      <p:cxnSp>
        <p:nvCxnSpPr>
          <p:cNvPr id="23" name="Straight Connector 39"/>
          <p:cNvCxnSpPr>
            <a:cxnSpLocks noChangeShapeType="1"/>
          </p:cNvCxnSpPr>
          <p:nvPr>
            <p:custDataLst>
              <p:tags r:id="rId6"/>
            </p:custDataLst>
          </p:nvPr>
        </p:nvCxnSpPr>
        <p:spPr bwMode="auto">
          <a:xfrm>
            <a:off x="7255272" y="1955140"/>
            <a:ext cx="6350" cy="4258996"/>
          </a:xfrm>
          <a:prstGeom prst="line">
            <a:avLst/>
          </a:prstGeom>
          <a:noFill/>
          <a:ln w="12700" algn="ctr">
            <a:solidFill>
              <a:srgbClr val="A6A6A6"/>
            </a:solidFill>
            <a:prstDash val="dash"/>
            <a:round/>
            <a:headEnd/>
            <a:tailEnd/>
          </a:ln>
        </p:spPr>
      </p:cxnSp>
      <p:sp>
        <p:nvSpPr>
          <p:cNvPr id="24" name="Rectangle 23"/>
          <p:cNvSpPr/>
          <p:nvPr/>
        </p:nvSpPr>
        <p:spPr>
          <a:xfrm>
            <a:off x="9160270" y="1955140"/>
            <a:ext cx="1828800" cy="465139"/>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US" sz="1400" b="1" dirty="0">
                <a:solidFill>
                  <a:prstClr val="black"/>
                </a:solidFill>
                <a:latin typeface="Cambria"/>
                <a:cs typeface="Cambria"/>
              </a:rPr>
              <a:t>MACHINE LEARNING</a:t>
            </a:r>
          </a:p>
        </p:txBody>
      </p:sp>
      <p:cxnSp>
        <p:nvCxnSpPr>
          <p:cNvPr id="25" name="Straight Connector 24"/>
          <p:cNvCxnSpPr>
            <a:cxnSpLocks noChangeShapeType="1"/>
          </p:cNvCxnSpPr>
          <p:nvPr>
            <p:custDataLst>
              <p:tags r:id="rId7"/>
            </p:custDataLst>
          </p:nvPr>
        </p:nvCxnSpPr>
        <p:spPr bwMode="auto">
          <a:xfrm>
            <a:off x="9160270" y="1955140"/>
            <a:ext cx="0" cy="3243327"/>
          </a:xfrm>
          <a:prstGeom prst="line">
            <a:avLst/>
          </a:prstGeom>
          <a:noFill/>
          <a:ln w="12700" algn="ctr">
            <a:solidFill>
              <a:srgbClr val="A6A6A6"/>
            </a:solidFill>
            <a:prstDash val="dash"/>
            <a:round/>
            <a:headEnd/>
            <a:tailEnd/>
          </a:ln>
        </p:spPr>
      </p:cxnSp>
      <p:pic>
        <p:nvPicPr>
          <p:cNvPr id="26" name="Picture 6" descr="D:\D Data\Projects\Givaudan\Assets\Graphics\PSD\Phase4\Account Management\4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7538" y="1989980"/>
            <a:ext cx="927956" cy="92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750069" y="4055469"/>
            <a:ext cx="1600200" cy="646331"/>
          </a:xfrm>
          <a:prstGeom prst="rect">
            <a:avLst/>
          </a:prstGeom>
          <a:noFill/>
        </p:spPr>
        <p:txBody>
          <a:bodyPr wrap="square" rtlCol="0">
            <a:spAutoFit/>
          </a:bodyPr>
          <a:lstStyle/>
          <a:p>
            <a:pPr marL="171450" indent="-171450">
              <a:buFont typeface="Arial" pitchFamily="34" charset="0"/>
              <a:buChar char="•"/>
            </a:pPr>
            <a:r>
              <a:rPr lang="en-US" sz="1200" smtClean="0">
                <a:solidFill>
                  <a:srgbClr val="19705D"/>
                </a:solidFill>
                <a:latin typeface="Cambria" pitchFamily="18" charset="0"/>
              </a:rPr>
              <a:t>Undergrads (Science and other fields)</a:t>
            </a:r>
            <a:endParaRPr lang="en-US" sz="1200" dirty="0">
              <a:solidFill>
                <a:srgbClr val="19705D"/>
              </a:solidFill>
              <a:latin typeface="Cambria" pitchFamily="18" charset="0"/>
            </a:endParaRPr>
          </a:p>
        </p:txBody>
      </p:sp>
      <p:sp>
        <p:nvSpPr>
          <p:cNvPr id="28" name="TextBox 27"/>
          <p:cNvSpPr txBox="1"/>
          <p:nvPr/>
        </p:nvSpPr>
        <p:spPr>
          <a:xfrm>
            <a:off x="3731848" y="5167884"/>
            <a:ext cx="3428999" cy="1015663"/>
          </a:xfrm>
          <a:prstGeom prst="rect">
            <a:avLst/>
          </a:prstGeom>
          <a:noFill/>
        </p:spPr>
        <p:txBody>
          <a:bodyPr wrap="square" rtlCol="0">
            <a:spAutoFit/>
          </a:bodyPr>
          <a:lstStyle/>
          <a:p>
            <a:pPr algn="ctr"/>
            <a:r>
              <a:rPr lang="en-US" sz="1200" dirty="0">
                <a:solidFill>
                  <a:srgbClr val="19705D"/>
                </a:solidFill>
                <a:latin typeface="Cambria" pitchFamily="18" charset="0"/>
              </a:rPr>
              <a:t>MIS Analyst</a:t>
            </a:r>
          </a:p>
          <a:p>
            <a:pPr algn="ctr"/>
            <a:r>
              <a:rPr lang="en-US" sz="1200" dirty="0">
                <a:solidFill>
                  <a:srgbClr val="19705D"/>
                </a:solidFill>
                <a:latin typeface="Cambria" pitchFamily="18" charset="0"/>
              </a:rPr>
              <a:t>Data Analyst</a:t>
            </a:r>
          </a:p>
          <a:p>
            <a:pPr algn="ctr"/>
            <a:r>
              <a:rPr lang="en-US" sz="1200" dirty="0">
                <a:solidFill>
                  <a:srgbClr val="19705D"/>
                </a:solidFill>
                <a:latin typeface="Cambria" pitchFamily="18" charset="0"/>
              </a:rPr>
              <a:t>Strategy Analyst</a:t>
            </a:r>
          </a:p>
          <a:p>
            <a:pPr algn="ctr"/>
            <a:r>
              <a:rPr lang="en-US" sz="1200">
                <a:solidFill>
                  <a:srgbClr val="19705D"/>
                </a:solidFill>
                <a:latin typeface="Cambria" pitchFamily="18" charset="0"/>
              </a:rPr>
              <a:t>Cost </a:t>
            </a:r>
            <a:r>
              <a:rPr lang="en-US" sz="1200" smtClean="0">
                <a:solidFill>
                  <a:srgbClr val="19705D"/>
                </a:solidFill>
                <a:latin typeface="Cambria" pitchFamily="18" charset="0"/>
              </a:rPr>
              <a:t>Analyst</a:t>
            </a:r>
          </a:p>
          <a:p>
            <a:pPr algn="ctr"/>
            <a:r>
              <a:rPr lang="en-US" sz="1200" smtClean="0">
                <a:solidFill>
                  <a:srgbClr val="19705D"/>
                </a:solidFill>
                <a:latin typeface="Cambria" pitchFamily="18" charset="0"/>
              </a:rPr>
              <a:t>Pricing Analyst</a:t>
            </a:r>
            <a:endParaRPr lang="en-US" sz="1200" dirty="0">
              <a:solidFill>
                <a:srgbClr val="19705D"/>
              </a:solidFill>
              <a:latin typeface="Cambria" pitchFamily="18" charset="0"/>
            </a:endParaRPr>
          </a:p>
        </p:txBody>
      </p:sp>
      <p:sp>
        <p:nvSpPr>
          <p:cNvPr id="29" name="TextBox 28"/>
          <p:cNvSpPr txBox="1"/>
          <p:nvPr/>
        </p:nvSpPr>
        <p:spPr>
          <a:xfrm>
            <a:off x="7483870" y="5160369"/>
            <a:ext cx="3346450" cy="1015663"/>
          </a:xfrm>
          <a:prstGeom prst="rect">
            <a:avLst/>
          </a:prstGeom>
          <a:noFill/>
        </p:spPr>
        <p:txBody>
          <a:bodyPr wrap="square" rtlCol="0">
            <a:spAutoFit/>
          </a:bodyPr>
          <a:lstStyle/>
          <a:p>
            <a:pPr algn="ctr"/>
            <a:r>
              <a:rPr lang="en-US" sz="1200" dirty="0">
                <a:solidFill>
                  <a:srgbClr val="19705D"/>
                </a:solidFill>
                <a:latin typeface="Cambria" pitchFamily="18" charset="0"/>
              </a:rPr>
              <a:t>Data Scientist</a:t>
            </a:r>
          </a:p>
          <a:p>
            <a:pPr algn="ctr"/>
            <a:r>
              <a:rPr lang="en-US" sz="1200" dirty="0">
                <a:solidFill>
                  <a:srgbClr val="19705D"/>
                </a:solidFill>
                <a:latin typeface="Cambria" pitchFamily="18" charset="0"/>
              </a:rPr>
              <a:t>Statistician</a:t>
            </a:r>
          </a:p>
          <a:p>
            <a:pPr algn="ctr"/>
            <a:r>
              <a:rPr lang="en-US" sz="1200" smtClean="0">
                <a:solidFill>
                  <a:srgbClr val="19705D"/>
                </a:solidFill>
                <a:latin typeface="Cambria" pitchFamily="18" charset="0"/>
              </a:rPr>
              <a:t>Machine Learning Engineer</a:t>
            </a:r>
            <a:endParaRPr lang="en-US" sz="1200" dirty="0">
              <a:solidFill>
                <a:srgbClr val="19705D"/>
              </a:solidFill>
              <a:latin typeface="Cambria" pitchFamily="18" charset="0"/>
            </a:endParaRPr>
          </a:p>
          <a:p>
            <a:pPr algn="ctr"/>
            <a:r>
              <a:rPr lang="en-US" sz="1200" smtClean="0">
                <a:solidFill>
                  <a:srgbClr val="19705D"/>
                </a:solidFill>
                <a:latin typeface="Cambria" pitchFamily="18" charset="0"/>
              </a:rPr>
              <a:t>Research Scientist</a:t>
            </a:r>
            <a:endParaRPr lang="en-US" sz="1200" dirty="0">
              <a:solidFill>
                <a:srgbClr val="19705D"/>
              </a:solidFill>
              <a:latin typeface="Cambria" pitchFamily="18" charset="0"/>
            </a:endParaRPr>
          </a:p>
          <a:p>
            <a:pPr algn="ctr"/>
            <a:r>
              <a:rPr lang="en-US" sz="1200" smtClean="0">
                <a:solidFill>
                  <a:srgbClr val="19705D"/>
                </a:solidFill>
                <a:latin typeface="Cambria" pitchFamily="18" charset="0"/>
              </a:rPr>
              <a:t>Artificial Intelligence Developer</a:t>
            </a:r>
            <a:endParaRPr lang="en-US" sz="1200" dirty="0">
              <a:solidFill>
                <a:srgbClr val="19705D"/>
              </a:solidFill>
              <a:latin typeface="Cambria" pitchFamily="18" charset="0"/>
            </a:endParaRPr>
          </a:p>
        </p:txBody>
      </p:sp>
      <p:sp>
        <p:nvSpPr>
          <p:cNvPr id="30" name="TextBox 29"/>
          <p:cNvSpPr txBox="1"/>
          <p:nvPr/>
        </p:nvSpPr>
        <p:spPr>
          <a:xfrm>
            <a:off x="5578870" y="4055469"/>
            <a:ext cx="1600200" cy="1015663"/>
          </a:xfrm>
          <a:prstGeom prst="rect">
            <a:avLst/>
          </a:prstGeom>
          <a:noFill/>
        </p:spPr>
        <p:txBody>
          <a:bodyPr wrap="square" rtlCol="0">
            <a:spAutoFit/>
          </a:bodyPr>
          <a:lstStyle/>
          <a:p>
            <a:pPr marL="171450" indent="-171450">
              <a:buFont typeface="Arial" pitchFamily="34" charset="0"/>
              <a:buChar char="•"/>
            </a:pPr>
            <a:r>
              <a:rPr lang="en-US" sz="1200" smtClean="0">
                <a:solidFill>
                  <a:srgbClr val="19705D"/>
                </a:solidFill>
                <a:latin typeface="Cambria" pitchFamily="18" charset="0"/>
              </a:rPr>
              <a:t>Undergrads (Science and other)</a:t>
            </a:r>
          </a:p>
          <a:p>
            <a:pPr marL="171450" indent="-171450">
              <a:buFont typeface="Arial" pitchFamily="34" charset="0"/>
              <a:buChar char="•"/>
            </a:pPr>
            <a:r>
              <a:rPr lang="en-US" sz="1200" smtClean="0">
                <a:solidFill>
                  <a:srgbClr val="19705D"/>
                </a:solidFill>
                <a:latin typeface="Cambria" pitchFamily="18" charset="0"/>
              </a:rPr>
              <a:t>Masters (Science and ither</a:t>
            </a:r>
            <a:r>
              <a:rPr lang="en-US" sz="1200" dirty="0">
                <a:solidFill>
                  <a:srgbClr val="19705D"/>
                </a:solidFill>
                <a:latin typeface="Cambria" pitchFamily="18" charset="0"/>
              </a:rPr>
              <a:t>	</a:t>
            </a:r>
          </a:p>
        </p:txBody>
      </p:sp>
      <p:sp>
        <p:nvSpPr>
          <p:cNvPr id="31" name="TextBox 30"/>
          <p:cNvSpPr txBox="1"/>
          <p:nvPr/>
        </p:nvSpPr>
        <p:spPr>
          <a:xfrm>
            <a:off x="7483870" y="4055469"/>
            <a:ext cx="1600200" cy="1200329"/>
          </a:xfrm>
          <a:prstGeom prst="rect">
            <a:avLst/>
          </a:prstGeom>
          <a:noFill/>
        </p:spPr>
        <p:txBody>
          <a:bodyPr wrap="square" rtlCol="0">
            <a:spAutoFit/>
          </a:bodyPr>
          <a:lstStyle/>
          <a:p>
            <a:pPr marL="171450" indent="-171450">
              <a:buFont typeface="Arial" pitchFamily="34" charset="0"/>
              <a:buChar char="•"/>
            </a:pPr>
            <a:r>
              <a:rPr lang="en-US" sz="1200" smtClean="0">
                <a:solidFill>
                  <a:srgbClr val="19705D"/>
                </a:solidFill>
                <a:latin typeface="Cambria" pitchFamily="18" charset="0"/>
              </a:rPr>
              <a:t>Undergrad (Statistics)</a:t>
            </a:r>
          </a:p>
          <a:p>
            <a:pPr marL="171450" indent="-171450">
              <a:buFont typeface="Arial" pitchFamily="34" charset="0"/>
              <a:buChar char="•"/>
            </a:pPr>
            <a:r>
              <a:rPr lang="en-US" sz="1200" smtClean="0">
                <a:solidFill>
                  <a:srgbClr val="19705D"/>
                </a:solidFill>
                <a:latin typeface="Cambria" pitchFamily="18" charset="0"/>
              </a:rPr>
              <a:t>Masters (Science or Statistics)</a:t>
            </a:r>
          </a:p>
          <a:p>
            <a:pPr marL="171450" indent="-171450">
              <a:buFont typeface="Arial" pitchFamily="34" charset="0"/>
              <a:buChar char="•"/>
            </a:pPr>
            <a:r>
              <a:rPr lang="en-US" sz="1200" smtClean="0">
                <a:solidFill>
                  <a:srgbClr val="19705D"/>
                </a:solidFill>
                <a:latin typeface="Cambria" pitchFamily="18" charset="0"/>
              </a:rPr>
              <a:t>PhD (Statistics)</a:t>
            </a:r>
            <a:endParaRPr lang="en-US" sz="1200" dirty="0">
              <a:solidFill>
                <a:srgbClr val="19705D"/>
              </a:solidFill>
              <a:latin typeface="Cambria" pitchFamily="18" charset="0"/>
            </a:endParaRPr>
          </a:p>
          <a:p>
            <a:pPr marL="171450" indent="-171450">
              <a:buFont typeface="Arial" pitchFamily="34" charset="0"/>
              <a:buChar char="•"/>
            </a:pPr>
            <a:endParaRPr lang="en-US" sz="1200" dirty="0">
              <a:solidFill>
                <a:srgbClr val="19705D"/>
              </a:solidFill>
              <a:latin typeface="Cambria" pitchFamily="18" charset="0"/>
            </a:endParaRPr>
          </a:p>
        </p:txBody>
      </p:sp>
      <p:sp>
        <p:nvSpPr>
          <p:cNvPr id="32" name="TextBox 31"/>
          <p:cNvSpPr txBox="1"/>
          <p:nvPr/>
        </p:nvSpPr>
        <p:spPr>
          <a:xfrm>
            <a:off x="9312670" y="4074341"/>
            <a:ext cx="1600200" cy="1200329"/>
          </a:xfrm>
          <a:prstGeom prst="rect">
            <a:avLst/>
          </a:prstGeom>
          <a:noFill/>
        </p:spPr>
        <p:txBody>
          <a:bodyPr wrap="square" rtlCol="0">
            <a:spAutoFit/>
          </a:bodyPr>
          <a:lstStyle/>
          <a:p>
            <a:pPr marL="171450" indent="-171450">
              <a:buFont typeface="Arial" pitchFamily="34" charset="0"/>
              <a:buChar char="•"/>
            </a:pPr>
            <a:r>
              <a:rPr lang="en-US" sz="1200" smtClean="0">
                <a:solidFill>
                  <a:srgbClr val="19705D"/>
                </a:solidFill>
                <a:latin typeface="Cambria" pitchFamily="18" charset="0"/>
              </a:rPr>
              <a:t>Undergrad (Computers)</a:t>
            </a:r>
          </a:p>
          <a:p>
            <a:pPr marL="171450" indent="-171450">
              <a:buFont typeface="Arial" pitchFamily="34" charset="0"/>
              <a:buChar char="•"/>
            </a:pPr>
            <a:r>
              <a:rPr lang="en-US" sz="1200" smtClean="0">
                <a:solidFill>
                  <a:srgbClr val="19705D"/>
                </a:solidFill>
                <a:latin typeface="Cambria" pitchFamily="18" charset="0"/>
              </a:rPr>
              <a:t>Masters (Computers)</a:t>
            </a:r>
          </a:p>
          <a:p>
            <a:pPr marL="171450" indent="-171450">
              <a:buFont typeface="Arial" pitchFamily="34" charset="0"/>
              <a:buChar char="•"/>
            </a:pPr>
            <a:r>
              <a:rPr lang="en-US" sz="1200" smtClean="0">
                <a:solidFill>
                  <a:srgbClr val="19705D"/>
                </a:solidFill>
                <a:latin typeface="Cambria" pitchFamily="18" charset="0"/>
              </a:rPr>
              <a:t>PhD</a:t>
            </a:r>
            <a:endParaRPr lang="en-US" sz="1200" dirty="0">
              <a:solidFill>
                <a:srgbClr val="19705D"/>
              </a:solidFill>
              <a:latin typeface="Cambria" pitchFamily="18" charset="0"/>
            </a:endParaRPr>
          </a:p>
          <a:p>
            <a:pPr marL="171450" indent="-171450">
              <a:buFont typeface="Arial" pitchFamily="34" charset="0"/>
              <a:buChar char="•"/>
            </a:pPr>
            <a:endParaRPr lang="en-US" sz="1200" dirty="0">
              <a:solidFill>
                <a:srgbClr val="19705D"/>
              </a:solidFill>
              <a:latin typeface="Cambria"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6299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500"/>
                                        <p:tgtEl>
                                          <p:spTgt spid="6"/>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par>
                          <p:cTn id="82" fill="hold">
                            <p:stCondLst>
                              <p:cond delay="9000"/>
                            </p:stCondLst>
                            <p:childTnLst>
                              <p:par>
                                <p:cTn id="83" presetID="10" presetClass="entr" presetSubtype="0"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par>
                          <p:cTn id="90" fill="hold">
                            <p:stCondLst>
                              <p:cond delay="10000"/>
                            </p:stCondLst>
                            <p:childTnLst>
                              <p:par>
                                <p:cTn id="91" presetID="10" presetClass="entr" presetSubtype="0"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500"/>
                                        <p:tgtEl>
                                          <p:spTgt spid="14"/>
                                        </p:tgtEl>
                                      </p:cBhvr>
                                    </p:animEffect>
                                  </p:childTnLst>
                                </p:cTn>
                              </p:par>
                            </p:childTnLst>
                          </p:cTn>
                        </p:par>
                        <p:par>
                          <p:cTn id="98" fill="hold">
                            <p:stCondLst>
                              <p:cond delay="11000"/>
                            </p:stCondLst>
                            <p:childTnLst>
                              <p:par>
                                <p:cTn id="99" presetID="10" presetClass="entr" presetSubtype="0" fill="hold" grpId="0" nodeType="after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500"/>
                                        <p:tgtEl>
                                          <p:spTgt spid="15"/>
                                        </p:tgtEl>
                                      </p:cBhvr>
                                    </p:animEffect>
                                  </p:childTnLst>
                                </p:cTn>
                              </p:par>
                            </p:childTnLst>
                          </p:cTn>
                        </p:par>
                        <p:par>
                          <p:cTn id="102" fill="hold">
                            <p:stCondLst>
                              <p:cond delay="11500"/>
                            </p:stCondLst>
                            <p:childTnLst>
                              <p:par>
                                <p:cTn id="103" presetID="10" presetClass="entr" presetSubtype="0" fill="hold" grpId="0" nodeType="after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childTnLst>
                          </p:cTn>
                        </p:par>
                        <p:par>
                          <p:cTn id="106" fill="hold">
                            <p:stCondLst>
                              <p:cond delay="12000"/>
                            </p:stCondLst>
                            <p:childTnLst>
                              <p:par>
                                <p:cTn id="107" presetID="10" presetClass="entr" presetSubtype="0" fill="hold" grpId="0" nodeType="after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P spid="11" grpId="0"/>
      <p:bldP spid="12" grpId="0"/>
      <p:bldP spid="13" grpId="0"/>
      <p:bldP spid="15" grpId="0"/>
      <p:bldP spid="16" grpId="0"/>
      <p:bldP spid="17" grpId="0" animBg="1"/>
      <p:bldP spid="18" grpId="0" animBg="1"/>
      <p:bldP spid="19" grpId="0" animBg="1"/>
      <p:bldP spid="22" grpId="0" animBg="1"/>
      <p:bldP spid="24" grpId="0" animBg="1"/>
      <p:bldP spid="27" grpId="0"/>
      <p:bldP spid="28" grpId="0"/>
      <p:bldP spid="29" grpId="0"/>
      <p:bldP spid="30"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Job of 2018</a:t>
            </a:r>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sp>
        <p:nvSpPr>
          <p:cNvPr id="6" name="Rectangle 5"/>
          <p:cNvSpPr/>
          <p:nvPr/>
        </p:nvSpPr>
        <p:spPr>
          <a:xfrm>
            <a:off x="6233373" y="2115550"/>
            <a:ext cx="5029200" cy="335971"/>
          </a:xfrm>
          <a:prstGeom prst="rect">
            <a:avLst/>
          </a:prstGeom>
          <a:solidFill>
            <a:schemeClr val="tx1">
              <a:lumMod val="65000"/>
              <a:lumOff val="3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prstClr val="white"/>
                </a:solidFill>
                <a:latin typeface="Cambria"/>
              </a:rPr>
              <a:t>Data Scientist</a:t>
            </a:r>
            <a:endParaRPr lang="en-US" sz="2400" b="1" dirty="0">
              <a:solidFill>
                <a:prstClr val="white"/>
              </a:solidFill>
              <a:latin typeface="Cambria"/>
            </a:endParaRPr>
          </a:p>
        </p:txBody>
      </p:sp>
      <p:sp>
        <p:nvSpPr>
          <p:cNvPr id="8" name="Rectangle 24"/>
          <p:cNvSpPr>
            <a:spLocks noChangeArrowheads="1"/>
          </p:cNvSpPr>
          <p:nvPr/>
        </p:nvSpPr>
        <p:spPr bwMode="auto">
          <a:xfrm>
            <a:off x="6080973" y="2387377"/>
            <a:ext cx="5486400" cy="715089"/>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3600" b="1" dirty="0">
                <a:solidFill>
                  <a:prstClr val="black">
                    <a:lumMod val="65000"/>
                    <a:lumOff val="35000"/>
                  </a:prstClr>
                </a:solidFill>
                <a:latin typeface="Copperplate Gothic Light" pitchFamily="34" charset="0"/>
              </a:rPr>
              <a:t>The</a:t>
            </a:r>
            <a:endParaRPr lang="en-US" sz="4400" dirty="0">
              <a:solidFill>
                <a:prstClr val="black">
                  <a:lumMod val="65000"/>
                  <a:lumOff val="35000"/>
                </a:prstClr>
              </a:solidFill>
              <a:latin typeface="Copperplate Gothic Light" pitchFamily="34" charset="0"/>
            </a:endParaRPr>
          </a:p>
        </p:txBody>
      </p:sp>
      <p:sp>
        <p:nvSpPr>
          <p:cNvPr id="9" name="Rectangle 24"/>
          <p:cNvSpPr>
            <a:spLocks noChangeArrowheads="1"/>
          </p:cNvSpPr>
          <p:nvPr/>
        </p:nvSpPr>
        <p:spPr bwMode="auto">
          <a:xfrm>
            <a:off x="6004773" y="2744922"/>
            <a:ext cx="5486400" cy="1328023"/>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7200" b="1" dirty="0" smtClean="0">
                <a:solidFill>
                  <a:srgbClr val="C0504D">
                    <a:lumMod val="75000"/>
                  </a:srgbClr>
                </a:solidFill>
                <a:latin typeface="Copperplate Gothic Bold" pitchFamily="34" charset="0"/>
                <a:cs typeface="Courier New" pitchFamily="49" charset="0"/>
              </a:rPr>
              <a:t>Best</a:t>
            </a:r>
            <a:endParaRPr lang="en-US" sz="8200" dirty="0">
              <a:solidFill>
                <a:srgbClr val="C0504D">
                  <a:lumMod val="75000"/>
                </a:srgbClr>
              </a:solidFill>
              <a:latin typeface="Copperplate Gothic Bold" pitchFamily="34" charset="0"/>
              <a:cs typeface="Courier New" pitchFamily="49" charset="0"/>
            </a:endParaRPr>
          </a:p>
        </p:txBody>
      </p:sp>
      <p:sp>
        <p:nvSpPr>
          <p:cNvPr id="10" name="Rectangle 24"/>
          <p:cNvSpPr>
            <a:spLocks noChangeArrowheads="1"/>
          </p:cNvSpPr>
          <p:nvPr/>
        </p:nvSpPr>
        <p:spPr bwMode="auto">
          <a:xfrm>
            <a:off x="6881073" y="3600034"/>
            <a:ext cx="3733800" cy="146423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8000" b="1" dirty="0">
                <a:solidFill>
                  <a:srgbClr val="C0504D">
                    <a:lumMod val="75000"/>
                  </a:srgbClr>
                </a:solidFill>
                <a:latin typeface="Copperplate Gothic Bold" pitchFamily="34" charset="0"/>
                <a:cs typeface="Courier New" pitchFamily="49" charset="0"/>
              </a:rPr>
              <a:t>Job</a:t>
            </a:r>
            <a:endParaRPr lang="en-US" sz="8000" dirty="0">
              <a:solidFill>
                <a:srgbClr val="C0504D">
                  <a:lumMod val="75000"/>
                </a:srgbClr>
              </a:solidFill>
              <a:latin typeface="Copperplate Gothic Bold" pitchFamily="34" charset="0"/>
              <a:cs typeface="Courier New" pitchFamily="49" charset="0"/>
            </a:endParaRPr>
          </a:p>
        </p:txBody>
      </p:sp>
      <p:sp>
        <p:nvSpPr>
          <p:cNvPr id="11" name="Rectangle 24"/>
          <p:cNvSpPr>
            <a:spLocks noChangeArrowheads="1"/>
          </p:cNvSpPr>
          <p:nvPr/>
        </p:nvSpPr>
        <p:spPr bwMode="auto">
          <a:xfrm>
            <a:off x="6115582" y="4793246"/>
            <a:ext cx="3238500" cy="919401"/>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4800" b="1" dirty="0" smtClean="0">
                <a:solidFill>
                  <a:srgbClr val="C0504D">
                    <a:lumMod val="75000"/>
                  </a:srgbClr>
                </a:solidFill>
                <a:latin typeface="Copperplate Gothic Light" pitchFamily="34" charset="0"/>
              </a:rPr>
              <a:t>Of</a:t>
            </a:r>
            <a:endParaRPr lang="en-US" sz="6000" dirty="0">
              <a:solidFill>
                <a:srgbClr val="C0504D">
                  <a:lumMod val="75000"/>
                </a:srgbClr>
              </a:solidFill>
              <a:latin typeface="Copperplate Gothic Light" pitchFamily="34" charset="0"/>
            </a:endParaRPr>
          </a:p>
        </p:txBody>
      </p:sp>
      <p:sp>
        <p:nvSpPr>
          <p:cNvPr id="13" name="Rectangle 24"/>
          <p:cNvSpPr>
            <a:spLocks noChangeArrowheads="1"/>
          </p:cNvSpPr>
          <p:nvPr/>
        </p:nvSpPr>
        <p:spPr bwMode="auto">
          <a:xfrm>
            <a:off x="7020828" y="4742168"/>
            <a:ext cx="4953000" cy="102155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5400" b="1" dirty="0" smtClean="0">
                <a:solidFill>
                  <a:srgbClr val="C0504D">
                    <a:lumMod val="75000"/>
                  </a:srgbClr>
                </a:solidFill>
                <a:latin typeface="Copperplate Gothic Bold" pitchFamily="34" charset="0"/>
                <a:cs typeface="Courier New" pitchFamily="49" charset="0"/>
              </a:rPr>
              <a:t>2018</a:t>
            </a:r>
            <a:endParaRPr lang="en-US" sz="5400" dirty="0">
              <a:solidFill>
                <a:srgbClr val="C0504D">
                  <a:lumMod val="75000"/>
                </a:srgbClr>
              </a:solidFill>
              <a:latin typeface="Copperplate Gothic Bold" pitchFamily="34" charset="0"/>
              <a:cs typeface="Courier New" pitchFamily="49" charset="0"/>
            </a:endParaRPr>
          </a:p>
        </p:txBody>
      </p:sp>
      <p:grpSp>
        <p:nvGrpSpPr>
          <p:cNvPr id="16" name="Group 15"/>
          <p:cNvGrpSpPr/>
          <p:nvPr/>
        </p:nvGrpSpPr>
        <p:grpSpPr>
          <a:xfrm>
            <a:off x="6233373" y="5586194"/>
            <a:ext cx="5105400" cy="408623"/>
            <a:chOff x="3962400" y="6068377"/>
            <a:chExt cx="5105400" cy="408623"/>
          </a:xfrm>
        </p:grpSpPr>
        <p:sp>
          <p:nvSpPr>
            <p:cNvPr id="17" name="Rectangle 16"/>
            <p:cNvSpPr/>
            <p:nvPr/>
          </p:nvSpPr>
          <p:spPr>
            <a:xfrm>
              <a:off x="4114800" y="6144577"/>
              <a:ext cx="4876800" cy="304800"/>
            </a:xfrm>
            <a:prstGeom prst="rect">
              <a:avLst/>
            </a:prstGeom>
            <a:solidFill>
              <a:schemeClr val="tx1">
                <a:lumMod val="65000"/>
                <a:lumOff val="3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solidFill>
                  <a:prstClr val="white"/>
                </a:solidFill>
                <a:latin typeface="Cambria"/>
              </a:endParaRPr>
            </a:p>
          </p:txBody>
        </p:sp>
        <p:sp>
          <p:nvSpPr>
            <p:cNvPr id="18" name="Rectangle 24"/>
            <p:cNvSpPr>
              <a:spLocks noChangeArrowheads="1"/>
            </p:cNvSpPr>
            <p:nvPr/>
          </p:nvSpPr>
          <p:spPr bwMode="auto">
            <a:xfrm>
              <a:off x="3962400" y="6068377"/>
              <a:ext cx="5105400" cy="408623"/>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dirty="0" smtClean="0">
                  <a:solidFill>
                    <a:prstClr val="white"/>
                  </a:solidFill>
                  <a:latin typeface="Bookman Old Style" pitchFamily="18" charset="0"/>
                </a:rPr>
                <a:t>Glassdoor Jobs Review, 2018</a:t>
              </a:r>
              <a:endParaRPr lang="en-US" dirty="0">
                <a:solidFill>
                  <a:prstClr val="white"/>
                </a:solidFill>
                <a:latin typeface="Bookman Old Style" pitchFamily="18" charset="0"/>
              </a:endParaRPr>
            </a:p>
          </p:txBody>
        </p:sp>
      </p:grpSp>
      <p:sp>
        <p:nvSpPr>
          <p:cNvPr id="23" name="TextBox 22"/>
          <p:cNvSpPr txBox="1"/>
          <p:nvPr/>
        </p:nvSpPr>
        <p:spPr>
          <a:xfrm>
            <a:off x="1223493" y="2266682"/>
            <a:ext cx="4781280" cy="2585323"/>
          </a:xfrm>
          <a:prstGeom prst="rect">
            <a:avLst/>
          </a:prstGeom>
          <a:noFill/>
        </p:spPr>
        <p:txBody>
          <a:bodyPr wrap="square" rtlCol="0">
            <a:spAutoFit/>
          </a:bodyPr>
          <a:lstStyle/>
          <a:p>
            <a:r>
              <a:rPr lang="en-US" dirty="0" smtClean="0"/>
              <a:t>The top jobs in terms of median base salary, job satisfaction and available opportunities are Data Scientist and DevOps Engineer. Software Engineer has the highest number of available opportunities, but scores low on job satisfaction and pay scale.</a:t>
            </a:r>
          </a:p>
          <a:p>
            <a:endParaRPr lang="en-US" dirty="0" smtClean="0"/>
          </a:p>
          <a:p>
            <a:endParaRPr lang="en-US" dirty="0"/>
          </a:p>
        </p:txBody>
      </p:sp>
      <p:pic>
        <p:nvPicPr>
          <p:cNvPr id="24" name="Picture 23"/>
          <p:cNvPicPr>
            <a:picLocks noChangeAspect="1"/>
          </p:cNvPicPr>
          <p:nvPr/>
        </p:nvPicPr>
        <p:blipFill>
          <a:blip r:embed="rId2"/>
          <a:stretch>
            <a:fillRect/>
          </a:stretch>
        </p:blipFill>
        <p:spPr>
          <a:xfrm>
            <a:off x="1234739" y="4409373"/>
            <a:ext cx="4880843" cy="1141062"/>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6137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p:cTn id="11"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8">
                                            <p:txEl>
                                              <p:pRg st="0" end="0"/>
                                            </p:txEl>
                                          </p:spTgt>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Industry landscape</a:t>
            </a:r>
          </a:p>
          <a:p>
            <a:r>
              <a:rPr lang="en-US" dirty="0" smtClean="0"/>
              <a:t>What tools to use and when?</a:t>
            </a:r>
          </a:p>
          <a:p>
            <a:r>
              <a:rPr lang="en-US" dirty="0" smtClean="0"/>
              <a:t>Careers in Data Sciences</a:t>
            </a:r>
          </a:p>
          <a:p>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98343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r>
              <a:rPr lang="en-US" dirty="0" err="1" smtClean="0"/>
              <a:t>Colaberry</a:t>
            </a:r>
            <a:r>
              <a:rPr lang="en-US" dirty="0" smtClean="0"/>
              <a:t> Inc.</a:t>
            </a:r>
            <a:endParaRPr lang="en-US" dirty="0"/>
          </a:p>
        </p:txBody>
      </p:sp>
      <p:pic>
        <p:nvPicPr>
          <p:cNvPr id="5" name="Picture 5"/>
          <p:cNvPicPr>
            <a:picLocks noChangeAspect="1" noChangeArrowheads="1"/>
          </p:cNvPicPr>
          <p:nvPr>
            <p:custDataLst>
              <p:tags r:id="rId1"/>
            </p:custDataLst>
          </p:nvPr>
        </p:nvPicPr>
        <p:blipFill>
          <a:blip r:embed="rId5"/>
          <a:srcRect b="4182"/>
          <a:stretch>
            <a:fillRect/>
          </a:stretch>
        </p:blipFill>
        <p:spPr bwMode="auto">
          <a:xfrm>
            <a:off x="2013397" y="912253"/>
            <a:ext cx="7937500" cy="5181600"/>
          </a:xfrm>
          <a:prstGeom prst="rect">
            <a:avLst/>
          </a:prstGeom>
          <a:noFill/>
          <a:ln w="9525" algn="ctr">
            <a:noFill/>
            <a:miter lim="800000"/>
            <a:headEnd/>
            <a:tailEnd/>
          </a:ln>
        </p:spPr>
      </p:pic>
      <p:sp>
        <p:nvSpPr>
          <p:cNvPr id="6" name="Rectangle 10"/>
          <p:cNvSpPr txBox="1">
            <a:spLocks noChangeArrowheads="1"/>
          </p:cNvSpPr>
          <p:nvPr>
            <p:custDataLst>
              <p:tags r:id="rId2"/>
            </p:custDataLst>
          </p:nvPr>
        </p:nvSpPr>
        <p:spPr bwMode="auto">
          <a:xfrm>
            <a:off x="4375597" y="2360053"/>
            <a:ext cx="4267200" cy="1103312"/>
          </a:xfrm>
          <a:prstGeom prst="rect">
            <a:avLst/>
          </a:prstGeom>
          <a:noFill/>
          <a:ln w="9525">
            <a:noFill/>
            <a:miter lim="800000"/>
            <a:headEnd/>
            <a:tailEnd/>
          </a:ln>
        </p:spPr>
        <p:txBody>
          <a:bodyPr lIns="82058" tIns="41029" rIns="82058" bIns="41029"/>
          <a:lstStyle/>
          <a:p>
            <a:pPr algn="ctr" defTabSz="455613" eaLnBrk="0" hangingPunct="0"/>
            <a:r>
              <a:rPr lang="en-US" sz="3600" b="1" dirty="0">
                <a:solidFill>
                  <a:prstClr val="black"/>
                </a:solidFill>
                <a:latin typeface="Cambria" pitchFamily="18" charset="0"/>
                <a:ea typeface="MS PGothic" pitchFamily="34" charset="-128"/>
              </a:rPr>
              <a:t>Industry Landscape</a:t>
            </a:r>
            <a:endParaRPr lang="en-US" sz="2000" b="1" dirty="0">
              <a:solidFill>
                <a:prstClr val="black"/>
              </a:solidFill>
              <a:latin typeface="Cambria" pitchFamily="18" charset="0"/>
              <a:ea typeface="MS PGothic" pitchFamily="34" charset="-128"/>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52914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1624012" y="2093976"/>
            <a:ext cx="2052637" cy="162383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238850" y="1696926"/>
            <a:ext cx="822960" cy="82296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Data is Omnipresent!</a:t>
            </a:r>
            <a:endParaRPr lang="en-US" dirty="0"/>
          </a:p>
        </p:txBody>
      </p:sp>
      <p:sp>
        <p:nvSpPr>
          <p:cNvPr id="4" name="Footer Placeholder 3"/>
          <p:cNvSpPr>
            <a:spLocks noGrp="1"/>
          </p:cNvSpPr>
          <p:nvPr>
            <p:ph type="ftr" sz="quarter" idx="11"/>
          </p:nvPr>
        </p:nvSpPr>
        <p:spPr/>
        <p:txBody>
          <a:bodyPr/>
          <a:lstStyle/>
          <a:p>
            <a:r>
              <a:rPr lang="en-US" dirty="0" smtClean="0"/>
              <a:t>© </a:t>
            </a:r>
            <a:r>
              <a:rPr lang="en-US" dirty="0" err="1" smtClean="0"/>
              <a:t>Colaberry</a:t>
            </a:r>
            <a:r>
              <a:rPr lang="en-US" dirty="0" smtClean="0"/>
              <a:t> Inc.</a:t>
            </a:r>
            <a:endParaRPr lang="en-US" dirty="0"/>
          </a:p>
        </p:txBody>
      </p:sp>
      <p:sp>
        <p:nvSpPr>
          <p:cNvPr id="5" name="Rounded Rectangle 4"/>
          <p:cNvSpPr/>
          <p:nvPr/>
        </p:nvSpPr>
        <p:spPr>
          <a:xfrm rot="5400000">
            <a:off x="7520078" y="3056158"/>
            <a:ext cx="4374932" cy="1647825"/>
          </a:xfrm>
          <a:prstGeom prst="roundRect">
            <a:avLst/>
          </a:prstGeom>
          <a:noFill/>
          <a:ln>
            <a:solidFill>
              <a:schemeClr val="accent3">
                <a:lumMod val="50000"/>
              </a:schemeClr>
            </a:solid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pic>
        <p:nvPicPr>
          <p:cNvPr id="6" name="Picture 8" descr="https://cdn2.iconfinder.com/data/icons/pop-tab-bar-svg-icons-2/512/earth_world_globe_internet-1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7421" y="1931959"/>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4"/>
          <p:cNvSpPr>
            <a:spLocks noChangeArrowheads="1"/>
          </p:cNvSpPr>
          <p:nvPr/>
        </p:nvSpPr>
        <p:spPr bwMode="auto">
          <a:xfrm>
            <a:off x="8814462" y="3036760"/>
            <a:ext cx="1859100" cy="122586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6600" b="1" dirty="0" smtClean="0">
                <a:solidFill>
                  <a:prstClr val="black">
                    <a:lumMod val="65000"/>
                    <a:lumOff val="35000"/>
                  </a:prstClr>
                </a:solidFill>
                <a:latin typeface="Cambria" pitchFamily="18" charset="0"/>
              </a:rPr>
              <a:t>90</a:t>
            </a:r>
            <a:r>
              <a:rPr lang="en-US" sz="3200" b="1" dirty="0" smtClean="0">
                <a:solidFill>
                  <a:prstClr val="black">
                    <a:lumMod val="65000"/>
                    <a:lumOff val="35000"/>
                  </a:prstClr>
                </a:solidFill>
                <a:latin typeface="Cambria" pitchFamily="18" charset="0"/>
              </a:rPr>
              <a:t>%</a:t>
            </a:r>
            <a:endParaRPr lang="en-US" sz="6600" b="1" dirty="0">
              <a:solidFill>
                <a:prstClr val="black">
                  <a:lumMod val="65000"/>
                  <a:lumOff val="35000"/>
                </a:prstClr>
              </a:solidFill>
              <a:latin typeface="Cambria" pitchFamily="18" charset="0"/>
            </a:endParaRPr>
          </a:p>
        </p:txBody>
      </p:sp>
      <p:sp>
        <p:nvSpPr>
          <p:cNvPr id="9" name="Rectangle 24"/>
          <p:cNvSpPr>
            <a:spLocks noChangeArrowheads="1"/>
          </p:cNvSpPr>
          <p:nvPr/>
        </p:nvSpPr>
        <p:spPr bwMode="auto">
          <a:xfrm>
            <a:off x="8960500" y="4049658"/>
            <a:ext cx="1493042" cy="1956375"/>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dirty="0">
                <a:solidFill>
                  <a:srgbClr val="19705D"/>
                </a:solidFill>
                <a:latin typeface="Cambria" pitchFamily="18" charset="0"/>
              </a:rPr>
              <a:t>OF THE WORLD’S DATA WAS GENERATED IN THE </a:t>
            </a:r>
          </a:p>
          <a:p>
            <a:pPr marL="0" lvl="1" algn="ctr"/>
            <a:r>
              <a:rPr lang="en-US" sz="1600" b="1" dirty="0">
                <a:solidFill>
                  <a:srgbClr val="19705D"/>
                </a:solidFill>
                <a:latin typeface="Cambria" pitchFamily="18" charset="0"/>
              </a:rPr>
              <a:t>LAST TWO YEARS</a:t>
            </a:r>
          </a:p>
        </p:txBody>
      </p:sp>
      <p:sp>
        <p:nvSpPr>
          <p:cNvPr id="16" name="Rounded Rectangle 15"/>
          <p:cNvSpPr/>
          <p:nvPr/>
        </p:nvSpPr>
        <p:spPr>
          <a:xfrm>
            <a:off x="1589427" y="4367498"/>
            <a:ext cx="2052637" cy="1623837"/>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670889" y="4443699"/>
            <a:ext cx="2052637" cy="1623837"/>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670889" y="2108406"/>
            <a:ext cx="2052637" cy="16238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320313" y="1711435"/>
            <a:ext cx="822960" cy="8229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238850" y="3993436"/>
            <a:ext cx="822960" cy="82296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320313" y="3993436"/>
            <a:ext cx="822960" cy="822960"/>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815895" y="3576462"/>
            <a:ext cx="1681163" cy="1019175"/>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1"/>
                </a:solidFill>
              </a:rPr>
              <a:t>Data</a:t>
            </a:r>
            <a:endParaRPr lang="en-US" sz="2800" b="1" dirty="0">
              <a:solidFill>
                <a:schemeClr val="accent1"/>
              </a:solidFill>
            </a:endParaRPr>
          </a:p>
        </p:txBody>
      </p:sp>
      <p:sp>
        <p:nvSpPr>
          <p:cNvPr id="25" name="Rectangle 24"/>
          <p:cNvSpPr>
            <a:spLocks noChangeArrowheads="1"/>
          </p:cNvSpPr>
          <p:nvPr/>
        </p:nvSpPr>
        <p:spPr bwMode="auto">
          <a:xfrm>
            <a:off x="1523096" y="2528157"/>
            <a:ext cx="2254468" cy="1123712"/>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800" dirty="0">
                <a:solidFill>
                  <a:srgbClr val="00B0F0"/>
                </a:solidFill>
                <a:latin typeface="Cambria" pitchFamily="18" charset="0"/>
              </a:rPr>
              <a:t>400 </a:t>
            </a:r>
            <a:r>
              <a:rPr lang="en-US" sz="2800" dirty="0" smtClean="0">
                <a:solidFill>
                  <a:srgbClr val="00B0F0"/>
                </a:solidFill>
                <a:latin typeface="Cambria" pitchFamily="18" charset="0"/>
              </a:rPr>
              <a:t>Million</a:t>
            </a:r>
          </a:p>
          <a:p>
            <a:pPr marL="0" lvl="1" algn="ctr"/>
            <a:r>
              <a:rPr lang="en-US" sz="1600" dirty="0">
                <a:solidFill>
                  <a:prstClr val="black">
                    <a:lumMod val="75000"/>
                    <a:lumOff val="25000"/>
                  </a:prstClr>
                </a:solidFill>
                <a:latin typeface="Cambria" pitchFamily="18" charset="0"/>
              </a:rPr>
              <a:t>Number of tweets per day on </a:t>
            </a:r>
            <a:r>
              <a:rPr lang="en-US" sz="1600" dirty="0" smtClean="0">
                <a:solidFill>
                  <a:prstClr val="black">
                    <a:lumMod val="75000"/>
                    <a:lumOff val="25000"/>
                  </a:prstClr>
                </a:solidFill>
                <a:latin typeface="Cambria" pitchFamily="18" charset="0"/>
              </a:rPr>
              <a:t>Twitter</a:t>
            </a:r>
            <a:endParaRPr lang="en-US" sz="1600" dirty="0">
              <a:solidFill>
                <a:prstClr val="black">
                  <a:lumMod val="75000"/>
                  <a:lumOff val="25000"/>
                </a:prstClr>
              </a:solidFill>
              <a:latin typeface="Cambria" pitchFamily="18" charset="0"/>
            </a:endParaRPr>
          </a:p>
        </p:txBody>
      </p:sp>
      <p:pic>
        <p:nvPicPr>
          <p:cNvPr id="1026" name="Picture 2" descr="Image result for twit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902" y="1750963"/>
            <a:ext cx="714885" cy="71488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4"/>
          <p:cNvSpPr>
            <a:spLocks noChangeArrowheads="1"/>
          </p:cNvSpPr>
          <p:nvPr/>
        </p:nvSpPr>
        <p:spPr bwMode="auto">
          <a:xfrm>
            <a:off x="5566227" y="2528157"/>
            <a:ext cx="2254468" cy="1123712"/>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800" dirty="0">
                <a:latin typeface="Cambria" pitchFamily="18" charset="0"/>
              </a:rPr>
              <a:t>3 </a:t>
            </a:r>
            <a:r>
              <a:rPr lang="en-US" sz="2800" dirty="0" smtClean="0">
                <a:latin typeface="Cambria" pitchFamily="18" charset="0"/>
              </a:rPr>
              <a:t>Billion</a:t>
            </a:r>
          </a:p>
          <a:p>
            <a:pPr marL="0" lvl="1" algn="ctr"/>
            <a:r>
              <a:rPr lang="en-US" sz="1600" dirty="0">
                <a:solidFill>
                  <a:prstClr val="black">
                    <a:lumMod val="75000"/>
                    <a:lumOff val="25000"/>
                  </a:prstClr>
                </a:solidFill>
                <a:latin typeface="Cambria" pitchFamily="18" charset="0"/>
              </a:rPr>
              <a:t>Number of ‘Likes’ each day on </a:t>
            </a:r>
            <a:r>
              <a:rPr lang="en-US" sz="1600" dirty="0" smtClean="0">
                <a:solidFill>
                  <a:prstClr val="black">
                    <a:lumMod val="75000"/>
                    <a:lumOff val="25000"/>
                  </a:prstClr>
                </a:solidFill>
                <a:latin typeface="Cambria" pitchFamily="18" charset="0"/>
              </a:rPr>
              <a:t>Facebook</a:t>
            </a:r>
            <a:endParaRPr lang="en-US" sz="1600" dirty="0">
              <a:solidFill>
                <a:prstClr val="black">
                  <a:lumMod val="75000"/>
                  <a:lumOff val="25000"/>
                </a:prstClr>
              </a:solidFill>
              <a:latin typeface="Cambria" pitchFamily="18" charset="0"/>
            </a:endParaRPr>
          </a:p>
        </p:txBody>
      </p:sp>
      <p:pic>
        <p:nvPicPr>
          <p:cNvPr id="3" name="Picture 2" descr="Image result for faceboo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985" y="1880164"/>
            <a:ext cx="456484" cy="4564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4557" y="4151994"/>
            <a:ext cx="503645" cy="50364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4"/>
          <p:cNvSpPr>
            <a:spLocks noChangeArrowheads="1"/>
          </p:cNvSpPr>
          <p:nvPr/>
        </p:nvSpPr>
        <p:spPr bwMode="auto">
          <a:xfrm>
            <a:off x="1488511" y="4696896"/>
            <a:ext cx="2254468" cy="1396127"/>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800" dirty="0">
                <a:solidFill>
                  <a:srgbClr val="00B050"/>
                </a:solidFill>
                <a:latin typeface="Cambria" pitchFamily="18" charset="0"/>
              </a:rPr>
              <a:t>10 </a:t>
            </a:r>
            <a:r>
              <a:rPr lang="en-US" sz="2800" dirty="0" smtClean="0">
                <a:solidFill>
                  <a:srgbClr val="00B050"/>
                </a:solidFill>
                <a:latin typeface="Cambria" pitchFamily="18" charset="0"/>
              </a:rPr>
              <a:t>TB</a:t>
            </a:r>
          </a:p>
          <a:p>
            <a:pPr marL="0" lvl="1" algn="ctr"/>
            <a:r>
              <a:rPr lang="en-US" sz="1600" dirty="0">
                <a:solidFill>
                  <a:prstClr val="black">
                    <a:lumMod val="75000"/>
                    <a:lumOff val="25000"/>
                  </a:prstClr>
                </a:solidFill>
                <a:latin typeface="Cambria" pitchFamily="18" charset="0"/>
              </a:rPr>
              <a:t>Data generated in one flight from NY to </a:t>
            </a:r>
            <a:r>
              <a:rPr lang="en-US" sz="1600" dirty="0" smtClean="0">
                <a:solidFill>
                  <a:prstClr val="black">
                    <a:lumMod val="75000"/>
                    <a:lumOff val="25000"/>
                  </a:prstClr>
                </a:solidFill>
                <a:latin typeface="Cambria" pitchFamily="18" charset="0"/>
              </a:rPr>
              <a:t>London</a:t>
            </a:r>
            <a:endParaRPr lang="en-US" sz="1600" dirty="0">
              <a:solidFill>
                <a:srgbClr val="19705D"/>
              </a:solidFill>
              <a:latin typeface="Cambria" pitchFamily="18" charset="0"/>
            </a:endParaRPr>
          </a:p>
        </p:txBody>
      </p:sp>
      <p:sp>
        <p:nvSpPr>
          <p:cNvPr id="31" name="Rectangle 24"/>
          <p:cNvSpPr>
            <a:spLocks noChangeArrowheads="1"/>
          </p:cNvSpPr>
          <p:nvPr/>
        </p:nvSpPr>
        <p:spPr bwMode="auto">
          <a:xfrm>
            <a:off x="5604559" y="4700827"/>
            <a:ext cx="2254468" cy="1396127"/>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800" dirty="0">
                <a:solidFill>
                  <a:schemeClr val="accent4">
                    <a:lumMod val="75000"/>
                  </a:schemeClr>
                </a:solidFill>
                <a:latin typeface="Cambria" pitchFamily="18" charset="0"/>
              </a:rPr>
              <a:t>7 </a:t>
            </a:r>
            <a:r>
              <a:rPr lang="en-US" sz="2800" dirty="0" smtClean="0">
                <a:solidFill>
                  <a:schemeClr val="accent4">
                    <a:lumMod val="75000"/>
                  </a:schemeClr>
                </a:solidFill>
                <a:latin typeface="Cambria" pitchFamily="18" charset="0"/>
              </a:rPr>
              <a:t>Billion</a:t>
            </a:r>
          </a:p>
          <a:p>
            <a:pPr marL="0" lvl="1" algn="ctr"/>
            <a:r>
              <a:rPr lang="en-US" sz="1600" dirty="0" smtClean="0">
                <a:solidFill>
                  <a:prstClr val="black">
                    <a:lumMod val="75000"/>
                    <a:lumOff val="25000"/>
                  </a:prstClr>
                </a:solidFill>
                <a:latin typeface="Cambria" pitchFamily="18" charset="0"/>
              </a:rPr>
              <a:t>Shares </a:t>
            </a:r>
            <a:r>
              <a:rPr lang="en-US" sz="1600" dirty="0">
                <a:solidFill>
                  <a:prstClr val="black">
                    <a:lumMod val="75000"/>
                    <a:lumOff val="25000"/>
                  </a:prstClr>
                </a:solidFill>
                <a:latin typeface="Cambria" pitchFamily="18" charset="0"/>
              </a:rPr>
              <a:t>traded on US Stock Markets each </a:t>
            </a:r>
            <a:r>
              <a:rPr lang="en-US" sz="1600" dirty="0" smtClean="0">
                <a:solidFill>
                  <a:prstClr val="black">
                    <a:lumMod val="75000"/>
                    <a:lumOff val="25000"/>
                  </a:prstClr>
                </a:solidFill>
                <a:latin typeface="Cambria" pitchFamily="18" charset="0"/>
              </a:rPr>
              <a:t>day</a:t>
            </a:r>
            <a:endParaRPr lang="en-US" sz="1600" dirty="0">
              <a:solidFill>
                <a:srgbClr val="19705D"/>
              </a:solidFill>
              <a:latin typeface="Cambria" pitchFamily="18" charset="0"/>
            </a:endParaRPr>
          </a:p>
        </p:txBody>
      </p:sp>
      <p:pic>
        <p:nvPicPr>
          <p:cNvPr id="1030" name="Picture 6" descr="Related image"/>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73175" y="4128554"/>
            <a:ext cx="491899" cy="49189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9901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animEffect transition="in" filter="fade">
                                      <p:cBhvr>
                                        <p:cTn id="23" dur="500"/>
                                        <p:tgtEl>
                                          <p:spTgt spid="25">
                                            <p:txEl>
                                              <p:pRg st="0" end="0"/>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
                                            <p:txEl>
                                              <p:pRg st="1" end="1"/>
                                            </p:txEl>
                                          </p:spTgt>
                                        </p:tgtEl>
                                        <p:attrNameLst>
                                          <p:attrName>style.visibility</p:attrName>
                                        </p:attrNameLst>
                                      </p:cBhvr>
                                      <p:to>
                                        <p:strVal val="visible"/>
                                      </p:to>
                                    </p:set>
                                    <p:animEffect transition="in" filter="fade">
                                      <p:cBhvr>
                                        <p:cTn id="27" dur="500"/>
                                        <p:tgtEl>
                                          <p:spTgt spid="25">
                                            <p:txEl>
                                              <p:p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animEffect transition="in" filter="fade">
                                      <p:cBhvr>
                                        <p:cTn id="31" dur="500"/>
                                        <p:tgtEl>
                                          <p:spTgt spid="27">
                                            <p:txEl>
                                              <p:pRg st="0" end="0"/>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animEffect transition="in" filter="fade">
                                      <p:cBhvr>
                                        <p:cTn id="39" dur="500"/>
                                        <p:tgtEl>
                                          <p:spTgt spid="29">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9">
                                            <p:txEl>
                                              <p:pRg st="1" end="1"/>
                                            </p:txEl>
                                          </p:spTgt>
                                        </p:tgtEl>
                                        <p:attrNameLst>
                                          <p:attrName>style.visibility</p:attrName>
                                        </p:attrNameLst>
                                      </p:cBhvr>
                                      <p:to>
                                        <p:strVal val="visible"/>
                                      </p:to>
                                    </p:set>
                                    <p:animEffect transition="in" filter="fade">
                                      <p:cBhvr>
                                        <p:cTn id="43" dur="500"/>
                                        <p:tgtEl>
                                          <p:spTgt spid="29">
                                            <p:txEl>
                                              <p:pRg st="1" end="1"/>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Analysis</a:t>
            </a:r>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grpSp>
        <p:nvGrpSpPr>
          <p:cNvPr id="6" name="Group 5"/>
          <p:cNvGrpSpPr/>
          <p:nvPr/>
        </p:nvGrpSpPr>
        <p:grpSpPr>
          <a:xfrm>
            <a:off x="968566" y="2141315"/>
            <a:ext cx="3776227" cy="1062235"/>
            <a:chOff x="5698361" y="2219173"/>
            <a:chExt cx="3776227" cy="1062235"/>
          </a:xfrm>
        </p:grpSpPr>
        <p:sp>
          <p:nvSpPr>
            <p:cNvPr id="17" name="TextBox 16"/>
            <p:cNvSpPr txBox="1"/>
            <p:nvPr/>
          </p:nvSpPr>
          <p:spPr>
            <a:xfrm>
              <a:off x="6356680" y="2219173"/>
              <a:ext cx="2558008" cy="400110"/>
            </a:xfrm>
            <a:prstGeom prst="rect">
              <a:avLst/>
            </a:prstGeom>
            <a:noFill/>
          </p:spPr>
          <p:txBody>
            <a:bodyPr wrap="none" rtlCol="0">
              <a:spAutoFit/>
            </a:bodyPr>
            <a:lstStyle/>
            <a:p>
              <a:pPr eaLnBrk="0" fontAlgn="base" hangingPunct="0">
                <a:spcBef>
                  <a:spcPct val="0"/>
                </a:spcBef>
                <a:spcAft>
                  <a:spcPct val="0"/>
                </a:spcAft>
              </a:pPr>
              <a:r>
                <a:rPr lang="en-IN" sz="2000" b="1" dirty="0" smtClean="0">
                  <a:solidFill>
                    <a:srgbClr val="004C22"/>
                  </a:solidFill>
                  <a:latin typeface="Cambria" pitchFamily="18" charset="0"/>
                </a:rPr>
                <a:t>Descriptive </a:t>
              </a:r>
              <a:r>
                <a:rPr lang="en-IN" sz="2000" b="1" dirty="0">
                  <a:solidFill>
                    <a:srgbClr val="004C22"/>
                  </a:solidFill>
                  <a:latin typeface="Cambria" pitchFamily="18" charset="0"/>
                </a:rPr>
                <a:t>Analysis</a:t>
              </a:r>
            </a:p>
          </p:txBody>
        </p:sp>
        <p:sp>
          <p:nvSpPr>
            <p:cNvPr id="20" name="TextBox 19"/>
            <p:cNvSpPr txBox="1"/>
            <p:nvPr/>
          </p:nvSpPr>
          <p:spPr>
            <a:xfrm>
              <a:off x="5698361" y="2542744"/>
              <a:ext cx="3776227" cy="738664"/>
            </a:xfrm>
            <a:prstGeom prst="rect">
              <a:avLst/>
            </a:prstGeom>
            <a:noFill/>
          </p:spPr>
          <p:txBody>
            <a:bodyPr wrap="square" rtlCol="0">
              <a:spAutoFit/>
            </a:bodyPr>
            <a:lstStyle/>
            <a:p>
              <a:pPr algn="ctr" eaLnBrk="0" fontAlgn="base" hangingPunct="0">
                <a:spcBef>
                  <a:spcPct val="0"/>
                </a:spcBef>
                <a:spcAft>
                  <a:spcPct val="0"/>
                </a:spcAft>
              </a:pPr>
              <a:r>
                <a:rPr lang="en-US" sz="1400" b="1" dirty="0">
                  <a:solidFill>
                    <a:prstClr val="black"/>
                  </a:solidFill>
                  <a:latin typeface="Cambria" pitchFamily="18" charset="0"/>
                </a:rPr>
                <a:t>Mining data to provide</a:t>
              </a:r>
            </a:p>
            <a:p>
              <a:pPr algn="ctr" eaLnBrk="0" fontAlgn="base" hangingPunct="0">
                <a:spcBef>
                  <a:spcPct val="0"/>
                </a:spcBef>
                <a:spcAft>
                  <a:spcPct val="0"/>
                </a:spcAft>
              </a:pPr>
              <a:r>
                <a:rPr lang="en-US" sz="1400" b="1" dirty="0">
                  <a:solidFill>
                    <a:prstClr val="black"/>
                  </a:solidFill>
                  <a:latin typeface="Cambria" pitchFamily="18" charset="0"/>
                </a:rPr>
                <a:t> business insights</a:t>
              </a:r>
            </a:p>
            <a:p>
              <a:pPr algn="ctr" eaLnBrk="0" fontAlgn="base" hangingPunct="0">
                <a:spcBef>
                  <a:spcPct val="0"/>
                </a:spcBef>
                <a:spcAft>
                  <a:spcPct val="0"/>
                </a:spcAft>
              </a:pPr>
              <a:r>
                <a:rPr lang="en-US" sz="1400" dirty="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rPr>
                <a:t>What </a:t>
              </a:r>
              <a:r>
                <a:rPr lang="en-US" sz="1400" dirty="0" smtClean="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rPr>
                <a:t>happened?</a:t>
              </a:r>
              <a:endParaRPr lang="en-US" sz="1400" dirty="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5" name="Group 4"/>
          <p:cNvGrpSpPr/>
          <p:nvPr/>
        </p:nvGrpSpPr>
        <p:grpSpPr>
          <a:xfrm>
            <a:off x="7034322" y="2148454"/>
            <a:ext cx="3686907" cy="1056438"/>
            <a:chOff x="7358146" y="4730824"/>
            <a:chExt cx="3686907" cy="1056438"/>
          </a:xfrm>
        </p:grpSpPr>
        <p:sp>
          <p:nvSpPr>
            <p:cNvPr id="18" name="TextBox 17"/>
            <p:cNvSpPr txBox="1"/>
            <p:nvPr/>
          </p:nvSpPr>
          <p:spPr>
            <a:xfrm>
              <a:off x="7942056" y="4730824"/>
              <a:ext cx="2519088" cy="400110"/>
            </a:xfrm>
            <a:prstGeom prst="rect">
              <a:avLst/>
            </a:prstGeom>
            <a:noFill/>
          </p:spPr>
          <p:txBody>
            <a:bodyPr wrap="none" rtlCol="0">
              <a:spAutoFit/>
            </a:bodyPr>
            <a:lstStyle/>
            <a:p>
              <a:pPr eaLnBrk="0" fontAlgn="base" hangingPunct="0">
                <a:spcBef>
                  <a:spcPct val="0"/>
                </a:spcBef>
                <a:spcAft>
                  <a:spcPct val="0"/>
                </a:spcAft>
              </a:pPr>
              <a:r>
                <a:rPr lang="en-IN" sz="2000" b="1" dirty="0">
                  <a:solidFill>
                    <a:srgbClr val="004C22"/>
                  </a:solidFill>
                  <a:latin typeface="Cambria" pitchFamily="18" charset="0"/>
                </a:rPr>
                <a:t>Diagnostic Analysis </a:t>
              </a:r>
            </a:p>
          </p:txBody>
        </p:sp>
        <p:sp>
          <p:nvSpPr>
            <p:cNvPr id="21" name="TextBox 20"/>
            <p:cNvSpPr txBox="1"/>
            <p:nvPr/>
          </p:nvSpPr>
          <p:spPr>
            <a:xfrm>
              <a:off x="7358146" y="5048598"/>
              <a:ext cx="3686907" cy="738664"/>
            </a:xfrm>
            <a:prstGeom prst="rect">
              <a:avLst/>
            </a:prstGeom>
            <a:noFill/>
          </p:spPr>
          <p:txBody>
            <a:bodyPr wrap="square" rtlCol="0">
              <a:spAutoFit/>
            </a:bodyPr>
            <a:lstStyle/>
            <a:p>
              <a:pPr algn="ctr" eaLnBrk="0" fontAlgn="base" hangingPunct="0">
                <a:spcBef>
                  <a:spcPct val="0"/>
                </a:spcBef>
                <a:spcAft>
                  <a:spcPct val="0"/>
                </a:spcAft>
              </a:pPr>
              <a:r>
                <a:rPr lang="en-US" sz="1400" b="1" dirty="0">
                  <a:solidFill>
                    <a:srgbClr val="000000"/>
                  </a:solidFill>
                  <a:latin typeface="Cambria" panose="02040503050406030204" pitchFamily="18" charset="0"/>
                  <a:ea typeface="Times New Roman" panose="02020603050405020304" pitchFamily="18" charset="0"/>
                </a:rPr>
                <a:t>Understanding the root cause</a:t>
              </a:r>
            </a:p>
            <a:p>
              <a:pPr algn="ctr" eaLnBrk="0" fontAlgn="base" hangingPunct="0">
                <a:spcBef>
                  <a:spcPct val="0"/>
                </a:spcBef>
                <a:spcAft>
                  <a:spcPct val="0"/>
                </a:spcAft>
              </a:pPr>
              <a:r>
                <a:rPr lang="en-US" sz="1400" b="1" dirty="0">
                  <a:solidFill>
                    <a:srgbClr val="000000"/>
                  </a:solidFill>
                  <a:latin typeface="Cambria" panose="02040503050406030204" pitchFamily="18" charset="0"/>
                  <a:ea typeface="Times New Roman" panose="02020603050405020304" pitchFamily="18" charset="0"/>
                </a:rPr>
                <a:t>of a certain trend</a:t>
              </a:r>
            </a:p>
            <a:p>
              <a:pPr algn="ctr" eaLnBrk="0" fontAlgn="base" hangingPunct="0">
                <a:spcBef>
                  <a:spcPct val="0"/>
                </a:spcBef>
                <a:spcAft>
                  <a:spcPct val="0"/>
                </a:spcAft>
              </a:pPr>
              <a:r>
                <a:rPr lang="en-US" sz="1400" dirty="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rPr>
                <a:t>Why </a:t>
              </a:r>
              <a:r>
                <a:rPr lang="en-US" sz="1400" dirty="0" smtClean="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rPr>
                <a:t>did it happen?</a:t>
              </a:r>
              <a:endParaRPr lang="en-IN" sz="1400" b="1" dirty="0">
                <a:solidFill>
                  <a:srgbClr val="F79646">
                    <a:lumMod val="75000"/>
                  </a:srgbClr>
                </a:solidFill>
                <a:latin typeface="Cambria" pitchFamily="18" charset="0"/>
              </a:endParaRPr>
            </a:p>
          </p:txBody>
        </p:sp>
      </p:grpSp>
      <p:grpSp>
        <p:nvGrpSpPr>
          <p:cNvPr id="3" name="Group 2"/>
          <p:cNvGrpSpPr/>
          <p:nvPr/>
        </p:nvGrpSpPr>
        <p:grpSpPr>
          <a:xfrm>
            <a:off x="7314560" y="4588591"/>
            <a:ext cx="3126432" cy="1074917"/>
            <a:chOff x="750629" y="4730824"/>
            <a:chExt cx="3126432" cy="1074917"/>
          </a:xfrm>
        </p:grpSpPr>
        <p:sp>
          <p:nvSpPr>
            <p:cNvPr id="19" name="TextBox 18"/>
            <p:cNvSpPr txBox="1"/>
            <p:nvPr/>
          </p:nvSpPr>
          <p:spPr>
            <a:xfrm>
              <a:off x="1079212" y="4730824"/>
              <a:ext cx="2469266" cy="400110"/>
            </a:xfrm>
            <a:prstGeom prst="rect">
              <a:avLst/>
            </a:prstGeom>
            <a:noFill/>
          </p:spPr>
          <p:txBody>
            <a:bodyPr wrap="none" rtlCol="0">
              <a:spAutoFit/>
            </a:bodyPr>
            <a:lstStyle/>
            <a:p>
              <a:pPr eaLnBrk="0" fontAlgn="base" hangingPunct="0">
                <a:spcBef>
                  <a:spcPct val="0"/>
                </a:spcBef>
                <a:spcAft>
                  <a:spcPct val="0"/>
                </a:spcAft>
              </a:pPr>
              <a:r>
                <a:rPr lang="en-IN" sz="2000" b="1" dirty="0">
                  <a:solidFill>
                    <a:srgbClr val="004C22"/>
                  </a:solidFill>
                  <a:latin typeface="Cambria" pitchFamily="18" charset="0"/>
                </a:rPr>
                <a:t>Predictive A</a:t>
              </a:r>
              <a:r>
                <a:rPr lang="en-IN" sz="2000" b="1" dirty="0" smtClean="0">
                  <a:solidFill>
                    <a:srgbClr val="004C22"/>
                  </a:solidFill>
                  <a:latin typeface="Cambria" pitchFamily="18" charset="0"/>
                </a:rPr>
                <a:t>nalysis </a:t>
              </a:r>
              <a:endParaRPr lang="en-IN" sz="2000" b="1" dirty="0">
                <a:solidFill>
                  <a:srgbClr val="004C22"/>
                </a:solidFill>
                <a:latin typeface="Cambria" pitchFamily="18" charset="0"/>
              </a:endParaRPr>
            </a:p>
          </p:txBody>
        </p:sp>
        <p:sp>
          <p:nvSpPr>
            <p:cNvPr id="22" name="TextBox 21"/>
            <p:cNvSpPr txBox="1"/>
            <p:nvPr/>
          </p:nvSpPr>
          <p:spPr>
            <a:xfrm>
              <a:off x="750629" y="5067077"/>
              <a:ext cx="3126432" cy="738664"/>
            </a:xfrm>
            <a:prstGeom prst="rect">
              <a:avLst/>
            </a:prstGeom>
            <a:noFill/>
          </p:spPr>
          <p:txBody>
            <a:bodyPr wrap="square" rtlCol="0">
              <a:spAutoFit/>
            </a:bodyPr>
            <a:lstStyle/>
            <a:p>
              <a:pPr algn="ctr" eaLnBrk="0" fontAlgn="base" hangingPunct="0">
                <a:spcBef>
                  <a:spcPct val="0"/>
                </a:spcBef>
                <a:spcAft>
                  <a:spcPct val="0"/>
                </a:spcAft>
              </a:pPr>
              <a:r>
                <a:rPr lang="en-US" sz="1400" b="1" dirty="0">
                  <a:solidFill>
                    <a:srgbClr val="000000"/>
                  </a:solidFill>
                  <a:latin typeface="Cambria" panose="02040503050406030204" pitchFamily="18" charset="0"/>
                  <a:ea typeface="Times New Roman" panose="02020603050405020304" pitchFamily="18" charset="0"/>
                </a:rPr>
                <a:t>Predicting the future based on historical patterns</a:t>
              </a:r>
            </a:p>
            <a:p>
              <a:pPr algn="ctr" eaLnBrk="0" fontAlgn="base" hangingPunct="0">
                <a:spcBef>
                  <a:spcPct val="0"/>
                </a:spcBef>
                <a:spcAft>
                  <a:spcPct val="0"/>
                </a:spcAft>
              </a:pPr>
              <a:r>
                <a:rPr lang="en-US" sz="1400" dirty="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rPr>
                <a:t>What could happen?</a:t>
              </a:r>
              <a:endParaRPr lang="en-IN" sz="1400" dirty="0">
                <a:solidFill>
                  <a:srgbClr val="F79646">
                    <a:lumMod val="75000"/>
                  </a:srgbClr>
                </a:solidFill>
                <a:latin typeface="Cambria" pitchFamily="18" charset="0"/>
              </a:endParaRPr>
            </a:p>
          </p:txBody>
        </p:sp>
      </p:grpSp>
      <p:sp>
        <p:nvSpPr>
          <p:cNvPr id="23" name="Flowchart: Summing Junction 22"/>
          <p:cNvSpPr/>
          <p:nvPr/>
        </p:nvSpPr>
        <p:spPr>
          <a:xfrm>
            <a:off x="4318091" y="2589037"/>
            <a:ext cx="2926080" cy="2926080"/>
          </a:xfrm>
          <a:prstGeom prst="flowChartSummingJunct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uppieren 28"/>
          <p:cNvGrpSpPr>
            <a:grpSpLocks/>
          </p:cNvGrpSpPr>
          <p:nvPr/>
        </p:nvGrpSpPr>
        <p:grpSpPr bwMode="auto">
          <a:xfrm>
            <a:off x="5232491" y="3503437"/>
            <a:ext cx="1097280" cy="1097280"/>
            <a:chOff x="3773475" y="2971800"/>
            <a:chExt cx="1352101" cy="1355725"/>
          </a:xfrm>
        </p:grpSpPr>
        <p:sp>
          <p:nvSpPr>
            <p:cNvPr id="15" name="Oval 33"/>
            <p:cNvSpPr>
              <a:spLocks noChangeAspect="1" noChangeArrowheads="1"/>
            </p:cNvSpPr>
            <p:nvPr/>
          </p:nvSpPr>
          <p:spPr bwMode="auto">
            <a:xfrm>
              <a:off x="3773475" y="2971800"/>
              <a:ext cx="1352101" cy="1355725"/>
            </a:xfrm>
            <a:prstGeom prst="ellipse">
              <a:avLst/>
            </a:prstGeom>
            <a:solidFill>
              <a:schemeClr val="accent6">
                <a:lumMod val="75000"/>
              </a:schemeClr>
            </a:solidFill>
            <a:ln w="50800">
              <a:noFill/>
              <a:round/>
              <a:headEnd/>
              <a:tailEnd/>
            </a:ln>
          </p:spPr>
          <p:txBody>
            <a:bodyPr wrap="none" anchor="ctr"/>
            <a:lstStyle/>
            <a:p>
              <a:pPr algn="ctr" eaLnBrk="0" hangingPunct="0">
                <a:defRPr/>
              </a:pPr>
              <a:endParaRPr lang="en-GB" sz="1600" b="1" kern="0" dirty="0">
                <a:solidFill>
                  <a:sysClr val="windowText" lastClr="000000"/>
                </a:solidFill>
                <a:latin typeface="Trebuchet MS"/>
              </a:endParaRPr>
            </a:p>
          </p:txBody>
        </p:sp>
        <p:sp>
          <p:nvSpPr>
            <p:cNvPr id="16" name="Textfeld 23"/>
            <p:cNvSpPr txBox="1"/>
            <p:nvPr/>
          </p:nvSpPr>
          <p:spPr>
            <a:xfrm>
              <a:off x="3803416" y="3406730"/>
              <a:ext cx="1292221" cy="456322"/>
            </a:xfrm>
            <a:prstGeom prst="rect">
              <a:avLst/>
            </a:prstGeom>
            <a:noFill/>
          </p:spPr>
          <p:txBody>
            <a:bodyPr wrap="none">
              <a:spAutoFit/>
            </a:bodyPr>
            <a:lstStyle/>
            <a:p>
              <a:pPr algn="ctr">
                <a:defRPr/>
              </a:pPr>
              <a:r>
                <a:rPr lang="en-US" b="1" kern="0" dirty="0" smtClean="0">
                  <a:solidFill>
                    <a:prstClr val="white"/>
                  </a:solidFill>
                  <a:effectLst>
                    <a:outerShdw blurRad="50800" dist="38100" dir="2700000" algn="tl" rotWithShape="0">
                      <a:prstClr val="black">
                        <a:alpha val="40000"/>
                      </a:prstClr>
                    </a:outerShdw>
                  </a:effectLst>
                  <a:latin typeface="Trebuchet MS"/>
                </a:rPr>
                <a:t>Analysis</a:t>
              </a:r>
              <a:endParaRPr lang="en-US" sz="2400" b="1" kern="0" dirty="0">
                <a:solidFill>
                  <a:prstClr val="white"/>
                </a:solidFill>
                <a:effectLst>
                  <a:outerShdw blurRad="50800" dist="38100" dir="2700000" algn="tl" rotWithShape="0">
                    <a:prstClr val="black">
                      <a:alpha val="40000"/>
                    </a:prstClr>
                  </a:outerShdw>
                </a:effectLst>
                <a:latin typeface="Trebuchet MS"/>
              </a:endParaRPr>
            </a:p>
          </p:txBody>
        </p:sp>
      </p:grpSp>
      <p:sp>
        <p:nvSpPr>
          <p:cNvPr id="24" name="Oval 22"/>
          <p:cNvSpPr>
            <a:spLocks noChangeArrowheads="1"/>
          </p:cNvSpPr>
          <p:nvPr/>
        </p:nvSpPr>
        <p:spPr bwMode="auto">
          <a:xfrm>
            <a:off x="4090608" y="4712958"/>
            <a:ext cx="1097280" cy="1097280"/>
          </a:xfrm>
          <a:prstGeom prst="ellipse">
            <a:avLst/>
          </a:prstGeom>
          <a:solidFill>
            <a:srgbClr val="FFFFFF"/>
          </a:solidFill>
          <a:ln w="50800">
            <a:solidFill>
              <a:srgbClr val="004C22"/>
            </a:solidFill>
            <a:round/>
            <a:headEnd/>
            <a:tailEnd/>
          </a:ln>
        </p:spPr>
        <p:txBody>
          <a:bodyPr wrap="none" anchor="ctr"/>
          <a:lstStyle/>
          <a:p>
            <a:pPr algn="ctr" eaLnBrk="0" hangingPunct="0">
              <a:defRPr/>
            </a:pPr>
            <a:r>
              <a:rPr lang="en-GB" sz="3400" b="1" kern="0" dirty="0" smtClean="0">
                <a:solidFill>
                  <a:srgbClr val="F79646">
                    <a:lumMod val="75000"/>
                  </a:srgbClr>
                </a:solidFill>
                <a:latin typeface="Trebuchet MS"/>
              </a:rPr>
              <a:t>4</a:t>
            </a:r>
            <a:endParaRPr lang="en-GB" sz="3400" b="1" kern="0" dirty="0">
              <a:solidFill>
                <a:srgbClr val="F79646">
                  <a:lumMod val="75000"/>
                </a:srgbClr>
              </a:solidFill>
              <a:latin typeface="Trebuchet MS"/>
            </a:endParaRPr>
          </a:p>
        </p:txBody>
      </p:sp>
      <p:sp>
        <p:nvSpPr>
          <p:cNvPr id="11" name="Oval 21"/>
          <p:cNvSpPr>
            <a:spLocks noChangeArrowheads="1"/>
          </p:cNvSpPr>
          <p:nvPr/>
        </p:nvSpPr>
        <p:spPr bwMode="auto">
          <a:xfrm>
            <a:off x="4084752" y="2346039"/>
            <a:ext cx="1097280" cy="1097280"/>
          </a:xfrm>
          <a:prstGeom prst="ellipse">
            <a:avLst/>
          </a:prstGeom>
          <a:solidFill>
            <a:srgbClr val="FFFFFF"/>
          </a:solidFill>
          <a:ln w="50800">
            <a:solidFill>
              <a:srgbClr val="004C22"/>
            </a:solidFill>
            <a:round/>
            <a:headEnd/>
            <a:tailEnd/>
          </a:ln>
        </p:spPr>
        <p:txBody>
          <a:bodyPr wrap="none" anchor="ctr"/>
          <a:lstStyle/>
          <a:p>
            <a:pPr algn="ctr" eaLnBrk="0" hangingPunct="0">
              <a:defRPr/>
            </a:pPr>
            <a:r>
              <a:rPr lang="en-GB" sz="3400" b="1" kern="0" dirty="0">
                <a:solidFill>
                  <a:srgbClr val="F79646">
                    <a:lumMod val="75000"/>
                  </a:srgbClr>
                </a:solidFill>
                <a:latin typeface="Trebuchet MS"/>
              </a:rPr>
              <a:t>1</a:t>
            </a:r>
          </a:p>
        </p:txBody>
      </p:sp>
      <p:sp>
        <p:nvSpPr>
          <p:cNvPr id="13" name="Oval 23"/>
          <p:cNvSpPr>
            <a:spLocks noChangeArrowheads="1"/>
          </p:cNvSpPr>
          <p:nvPr/>
        </p:nvSpPr>
        <p:spPr bwMode="auto">
          <a:xfrm>
            <a:off x="6428747" y="2351586"/>
            <a:ext cx="1097280" cy="1097280"/>
          </a:xfrm>
          <a:prstGeom prst="ellipse">
            <a:avLst/>
          </a:prstGeom>
          <a:solidFill>
            <a:srgbClr val="FFFFFF"/>
          </a:solidFill>
          <a:ln w="50800">
            <a:solidFill>
              <a:srgbClr val="004C22"/>
            </a:solidFill>
            <a:round/>
            <a:headEnd/>
            <a:tailEnd/>
          </a:ln>
        </p:spPr>
        <p:txBody>
          <a:bodyPr wrap="none" anchor="ctr"/>
          <a:lstStyle/>
          <a:p>
            <a:pPr algn="ctr" eaLnBrk="0" hangingPunct="0">
              <a:defRPr/>
            </a:pPr>
            <a:r>
              <a:rPr lang="en-GB" sz="3400" b="1" kern="0" dirty="0">
                <a:solidFill>
                  <a:srgbClr val="F79646">
                    <a:lumMod val="75000"/>
                  </a:srgbClr>
                </a:solidFill>
                <a:latin typeface="Trebuchet MS"/>
              </a:rPr>
              <a:t>2</a:t>
            </a:r>
          </a:p>
        </p:txBody>
      </p:sp>
      <p:sp>
        <p:nvSpPr>
          <p:cNvPr id="12" name="Oval 22"/>
          <p:cNvSpPr>
            <a:spLocks noChangeArrowheads="1"/>
          </p:cNvSpPr>
          <p:nvPr/>
        </p:nvSpPr>
        <p:spPr bwMode="auto">
          <a:xfrm>
            <a:off x="6428747" y="4712958"/>
            <a:ext cx="1097280" cy="1097280"/>
          </a:xfrm>
          <a:prstGeom prst="ellipse">
            <a:avLst/>
          </a:prstGeom>
          <a:solidFill>
            <a:srgbClr val="FFFFFF"/>
          </a:solidFill>
          <a:ln w="50800">
            <a:solidFill>
              <a:srgbClr val="004C22"/>
            </a:solidFill>
            <a:round/>
            <a:headEnd/>
            <a:tailEnd/>
          </a:ln>
        </p:spPr>
        <p:txBody>
          <a:bodyPr wrap="none" anchor="ctr"/>
          <a:lstStyle/>
          <a:p>
            <a:pPr algn="ctr" eaLnBrk="0" hangingPunct="0">
              <a:defRPr/>
            </a:pPr>
            <a:r>
              <a:rPr lang="en-GB" sz="3400" b="1" kern="0" dirty="0">
                <a:solidFill>
                  <a:srgbClr val="F79646">
                    <a:lumMod val="75000"/>
                  </a:srgbClr>
                </a:solidFill>
                <a:latin typeface="Trebuchet MS"/>
              </a:rPr>
              <a:t>3</a:t>
            </a:r>
          </a:p>
        </p:txBody>
      </p:sp>
      <p:grpSp>
        <p:nvGrpSpPr>
          <p:cNvPr id="25" name="Group 24"/>
          <p:cNvGrpSpPr/>
          <p:nvPr/>
        </p:nvGrpSpPr>
        <p:grpSpPr>
          <a:xfrm>
            <a:off x="1175643" y="4615170"/>
            <a:ext cx="3126432" cy="1074917"/>
            <a:chOff x="750629" y="4730824"/>
            <a:chExt cx="3126432" cy="1074917"/>
          </a:xfrm>
        </p:grpSpPr>
        <p:sp>
          <p:nvSpPr>
            <p:cNvPr id="26" name="TextBox 25"/>
            <p:cNvSpPr txBox="1"/>
            <p:nvPr/>
          </p:nvSpPr>
          <p:spPr>
            <a:xfrm>
              <a:off x="1079212" y="4730824"/>
              <a:ext cx="2704908" cy="400110"/>
            </a:xfrm>
            <a:prstGeom prst="rect">
              <a:avLst/>
            </a:prstGeom>
            <a:noFill/>
          </p:spPr>
          <p:txBody>
            <a:bodyPr wrap="none" rtlCol="0">
              <a:spAutoFit/>
            </a:bodyPr>
            <a:lstStyle/>
            <a:p>
              <a:pPr eaLnBrk="0" fontAlgn="base" hangingPunct="0">
                <a:spcBef>
                  <a:spcPct val="0"/>
                </a:spcBef>
                <a:spcAft>
                  <a:spcPct val="0"/>
                </a:spcAft>
              </a:pPr>
              <a:r>
                <a:rPr lang="en-IN" sz="2000" b="1" dirty="0">
                  <a:solidFill>
                    <a:srgbClr val="004C22"/>
                  </a:solidFill>
                  <a:latin typeface="Cambria" pitchFamily="18" charset="0"/>
                </a:rPr>
                <a:t>Prescriptive Analysis </a:t>
              </a:r>
            </a:p>
          </p:txBody>
        </p:sp>
        <p:sp>
          <p:nvSpPr>
            <p:cNvPr id="27" name="TextBox 26"/>
            <p:cNvSpPr txBox="1"/>
            <p:nvPr/>
          </p:nvSpPr>
          <p:spPr>
            <a:xfrm>
              <a:off x="750629" y="5067077"/>
              <a:ext cx="3126432" cy="738664"/>
            </a:xfrm>
            <a:prstGeom prst="rect">
              <a:avLst/>
            </a:prstGeom>
            <a:noFill/>
          </p:spPr>
          <p:txBody>
            <a:bodyPr wrap="square" rtlCol="0">
              <a:spAutoFit/>
            </a:bodyPr>
            <a:lstStyle/>
            <a:p>
              <a:pPr algn="ctr" eaLnBrk="0" fontAlgn="base" hangingPunct="0">
                <a:spcBef>
                  <a:spcPct val="0"/>
                </a:spcBef>
                <a:spcAft>
                  <a:spcPct val="0"/>
                </a:spcAft>
              </a:pPr>
              <a:r>
                <a:rPr lang="en-US" sz="1400" b="1" dirty="0">
                  <a:solidFill>
                    <a:prstClr val="black"/>
                  </a:solidFill>
                  <a:latin typeface="Cambria" pitchFamily="18" charset="0"/>
                </a:rPr>
                <a:t>Enabling smart decisions </a:t>
              </a:r>
            </a:p>
            <a:p>
              <a:pPr algn="ctr" eaLnBrk="0" fontAlgn="base" hangingPunct="0">
                <a:spcBef>
                  <a:spcPct val="0"/>
                </a:spcBef>
                <a:spcAft>
                  <a:spcPct val="0"/>
                </a:spcAft>
              </a:pPr>
              <a:r>
                <a:rPr lang="en-US" sz="1400" b="1" dirty="0">
                  <a:solidFill>
                    <a:prstClr val="black"/>
                  </a:solidFill>
                  <a:latin typeface="Cambria" pitchFamily="18" charset="0"/>
                </a:rPr>
                <a:t>based on data</a:t>
              </a:r>
            </a:p>
            <a:p>
              <a:pPr algn="ctr" eaLnBrk="0" fontAlgn="base" hangingPunct="0">
                <a:spcBef>
                  <a:spcPct val="0"/>
                </a:spcBef>
                <a:spcAft>
                  <a:spcPct val="0"/>
                </a:spcAft>
              </a:pPr>
              <a:r>
                <a:rPr lang="en-US" sz="1400" dirty="0" smtClean="0">
                  <a:solidFill>
                    <a:srgbClr val="F79646">
                      <a:lumMod val="75000"/>
                    </a:srgbClr>
                  </a:solidFill>
                  <a:latin typeface="Arial" panose="020B0604020202020204" pitchFamily="34" charset="0"/>
                  <a:ea typeface="Times New Roman" panose="02020603050405020304" pitchFamily="18" charset="0"/>
                  <a:cs typeface="Times New Roman" panose="02020603050405020304" pitchFamily="18" charset="0"/>
                </a:rPr>
                <a:t>How to respond to future events?</a:t>
              </a:r>
              <a:endParaRPr lang="en-IN" sz="1400" dirty="0">
                <a:solidFill>
                  <a:srgbClr val="F79646">
                    <a:lumMod val="75000"/>
                  </a:srgbClr>
                </a:solidFill>
                <a:latin typeface="Cambria" pitchFamily="18" charset="0"/>
              </a:endParaRPr>
            </a:p>
          </p:txBody>
        </p:sp>
      </p:grpSp>
      <p:sp>
        <p:nvSpPr>
          <p:cNvPr id="38" name="Isosceles Triangle 37"/>
          <p:cNvSpPr/>
          <p:nvPr/>
        </p:nvSpPr>
        <p:spPr>
          <a:xfrm rot="6737835">
            <a:off x="6237231" y="2646862"/>
            <a:ext cx="254768" cy="126026"/>
          </a:xfrm>
          <a:prstGeom prst="triangl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12137835">
            <a:off x="6991036" y="4568523"/>
            <a:ext cx="254768" cy="126026"/>
          </a:xfrm>
          <a:prstGeom prst="triangl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17537835">
            <a:off x="5138932" y="5356535"/>
            <a:ext cx="254768" cy="126026"/>
          </a:xfrm>
          <a:prstGeom prst="triangl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rot="1337835">
            <a:off x="4296514" y="3445440"/>
            <a:ext cx="254768" cy="126026"/>
          </a:xfrm>
          <a:prstGeom prst="triangl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149045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Analysis – Examples</a:t>
            </a:r>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sp>
        <p:nvSpPr>
          <p:cNvPr id="8" name="Rectangle 7"/>
          <p:cNvSpPr/>
          <p:nvPr/>
        </p:nvSpPr>
        <p:spPr>
          <a:xfrm>
            <a:off x="8825981" y="4904400"/>
            <a:ext cx="2352881"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prstClr val="white"/>
                </a:solidFill>
                <a:latin typeface="Cambria" pitchFamily="18" charset="0"/>
              </a:rPr>
              <a:t>Prescriptive </a:t>
            </a:r>
            <a:r>
              <a:rPr lang="en-US" sz="2000" b="1" dirty="0" smtClean="0">
                <a:solidFill>
                  <a:prstClr val="white"/>
                </a:solidFill>
                <a:latin typeface="Cambria" pitchFamily="18" charset="0"/>
              </a:rPr>
              <a:t>Analysis</a:t>
            </a:r>
            <a:endParaRPr lang="en-US" sz="2000" b="1" dirty="0">
              <a:solidFill>
                <a:prstClr val="white"/>
              </a:solidFill>
              <a:latin typeface="Cambria" pitchFamily="18" charset="0"/>
            </a:endParaRPr>
          </a:p>
          <a:p>
            <a:pPr algn="ctr"/>
            <a:r>
              <a:rPr lang="en-US" sz="1400" dirty="0">
                <a:solidFill>
                  <a:srgbClr val="F79646">
                    <a:lumMod val="40000"/>
                    <a:lumOff val="60000"/>
                  </a:srgbClr>
                </a:solidFill>
                <a:latin typeface="Cambria" pitchFamily="18" charset="0"/>
              </a:rPr>
              <a:t>advice on possible outcomes</a:t>
            </a:r>
            <a:endParaRPr lang="en-US" sz="2000" dirty="0">
              <a:solidFill>
                <a:srgbClr val="F79646">
                  <a:lumMod val="40000"/>
                  <a:lumOff val="60000"/>
                </a:srgbClr>
              </a:solidFill>
              <a:latin typeface="Cambria" pitchFamily="18" charset="0"/>
            </a:endParaRPr>
          </a:p>
        </p:txBody>
      </p:sp>
      <p:sp>
        <p:nvSpPr>
          <p:cNvPr id="9" name="Rectangle 8"/>
          <p:cNvSpPr/>
          <p:nvPr/>
        </p:nvSpPr>
        <p:spPr>
          <a:xfrm>
            <a:off x="3589508" y="4904400"/>
            <a:ext cx="2352881"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solidFill>
                  <a:prstClr val="white"/>
                </a:solidFill>
                <a:latin typeface="Cambria" pitchFamily="18" charset="0"/>
              </a:rPr>
              <a:t>Diagnostic </a:t>
            </a:r>
            <a:endParaRPr lang="en-US" sz="2000" b="1" dirty="0">
              <a:solidFill>
                <a:prstClr val="white"/>
              </a:solidFill>
              <a:latin typeface="Cambria" pitchFamily="18" charset="0"/>
            </a:endParaRPr>
          </a:p>
          <a:p>
            <a:pPr algn="ctr"/>
            <a:r>
              <a:rPr lang="en-US" sz="2000" b="1" dirty="0" smtClean="0">
                <a:solidFill>
                  <a:prstClr val="white"/>
                </a:solidFill>
                <a:latin typeface="Cambria" pitchFamily="18" charset="0"/>
              </a:rPr>
              <a:t>Analysis</a:t>
            </a:r>
            <a:endParaRPr lang="en-US" sz="2000" b="1" dirty="0">
              <a:solidFill>
                <a:prstClr val="white"/>
              </a:solidFill>
              <a:latin typeface="Cambria" pitchFamily="18" charset="0"/>
            </a:endParaRPr>
          </a:p>
          <a:p>
            <a:pPr algn="ctr"/>
            <a:r>
              <a:rPr lang="en-US" sz="1400" dirty="0" smtClean="0">
                <a:solidFill>
                  <a:srgbClr val="F79646">
                    <a:lumMod val="40000"/>
                    <a:lumOff val="60000"/>
                  </a:srgbClr>
                </a:solidFill>
                <a:latin typeface="Cambria" pitchFamily="18" charset="0"/>
              </a:rPr>
              <a:t>Identify the root cause</a:t>
            </a:r>
            <a:endParaRPr lang="en-US" sz="1600" dirty="0">
              <a:solidFill>
                <a:srgbClr val="F79646">
                  <a:lumMod val="40000"/>
                  <a:lumOff val="60000"/>
                </a:srgbClr>
              </a:solidFill>
              <a:latin typeface="Cambria" pitchFamily="18" charset="0"/>
            </a:endParaRPr>
          </a:p>
        </p:txBody>
      </p:sp>
      <p:sp>
        <p:nvSpPr>
          <p:cNvPr id="10" name="Rectangle 9"/>
          <p:cNvSpPr/>
          <p:nvPr/>
        </p:nvSpPr>
        <p:spPr>
          <a:xfrm>
            <a:off x="971272" y="4904400"/>
            <a:ext cx="2352881"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prstClr val="white"/>
                </a:solidFill>
                <a:latin typeface="Cambria" pitchFamily="18" charset="0"/>
              </a:rPr>
              <a:t>Descriptive</a:t>
            </a:r>
          </a:p>
          <a:p>
            <a:pPr algn="ctr"/>
            <a:r>
              <a:rPr lang="en-US" sz="2000" b="1" dirty="0">
                <a:solidFill>
                  <a:prstClr val="white"/>
                </a:solidFill>
                <a:latin typeface="Cambria" pitchFamily="18" charset="0"/>
              </a:rPr>
              <a:t> </a:t>
            </a:r>
            <a:r>
              <a:rPr lang="en-US" sz="2000" b="1" dirty="0" smtClean="0">
                <a:solidFill>
                  <a:prstClr val="white"/>
                </a:solidFill>
                <a:latin typeface="Cambria" pitchFamily="18" charset="0"/>
              </a:rPr>
              <a:t>Analysis</a:t>
            </a:r>
            <a:endParaRPr lang="en-US" sz="2000" b="1" dirty="0">
              <a:solidFill>
                <a:prstClr val="white"/>
              </a:solidFill>
              <a:latin typeface="Cambria" pitchFamily="18" charset="0"/>
            </a:endParaRPr>
          </a:p>
          <a:p>
            <a:pPr algn="ctr"/>
            <a:r>
              <a:rPr lang="en-US" sz="1400" dirty="0">
                <a:solidFill>
                  <a:srgbClr val="F79646">
                    <a:lumMod val="40000"/>
                    <a:lumOff val="60000"/>
                  </a:srgbClr>
                </a:solidFill>
                <a:latin typeface="Cambria" pitchFamily="18" charset="0"/>
              </a:rPr>
              <a:t>insight into the past</a:t>
            </a:r>
          </a:p>
        </p:txBody>
      </p:sp>
      <p:sp>
        <p:nvSpPr>
          <p:cNvPr id="11" name="Rectangle 10"/>
          <p:cNvSpPr/>
          <p:nvPr/>
        </p:nvSpPr>
        <p:spPr>
          <a:xfrm>
            <a:off x="8675903" y="4040832"/>
            <a:ext cx="2641966" cy="619272"/>
          </a:xfrm>
          <a:prstGeom prst="rect">
            <a:avLst/>
          </a:prstGeom>
        </p:spPr>
        <p:txBody>
          <a:bodyPr wrap="square">
            <a:spAutoFit/>
          </a:bodyPr>
          <a:lstStyle/>
          <a:p>
            <a:pPr algn="ctr">
              <a:lnSpc>
                <a:spcPct val="107000"/>
              </a:lnSpc>
              <a:spcBef>
                <a:spcPts val="844"/>
              </a:spcBef>
              <a:spcAft>
                <a:spcPts val="338"/>
              </a:spcAft>
            </a:pPr>
            <a:r>
              <a:rPr lang="en-US" sz="1600" b="1" i="1" dirty="0">
                <a:solidFill>
                  <a:srgbClr val="F79646">
                    <a:lumMod val="75000"/>
                  </a:srgbClr>
                </a:solidFill>
                <a:latin typeface="Cambria" panose="02040503050406030204" pitchFamily="18" charset="0"/>
                <a:ea typeface="Times New Roman" panose="02020603050405020304" pitchFamily="18" charset="0"/>
              </a:rPr>
              <a:t>Why do airline prices change every hour?</a:t>
            </a:r>
          </a:p>
        </p:txBody>
      </p:sp>
      <p:sp>
        <p:nvSpPr>
          <p:cNvPr id="12" name="Rectangle 11"/>
          <p:cNvSpPr/>
          <p:nvPr/>
        </p:nvSpPr>
        <p:spPr>
          <a:xfrm>
            <a:off x="3449514" y="4040832"/>
            <a:ext cx="2641966" cy="882742"/>
          </a:xfrm>
          <a:prstGeom prst="rect">
            <a:avLst/>
          </a:prstGeom>
        </p:spPr>
        <p:txBody>
          <a:bodyPr wrap="square">
            <a:spAutoFit/>
          </a:bodyPr>
          <a:lstStyle/>
          <a:p>
            <a:pPr algn="ctr">
              <a:lnSpc>
                <a:spcPct val="107000"/>
              </a:lnSpc>
              <a:spcBef>
                <a:spcPts val="844"/>
              </a:spcBef>
              <a:spcAft>
                <a:spcPts val="338"/>
              </a:spcAft>
            </a:pPr>
            <a:r>
              <a:rPr lang="en-US" sz="1600" b="1" i="1" dirty="0" smtClean="0">
                <a:solidFill>
                  <a:srgbClr val="F79646">
                    <a:lumMod val="75000"/>
                  </a:srgbClr>
                </a:solidFill>
                <a:latin typeface="Cambria" panose="02040503050406030204" pitchFamily="18" charset="0"/>
                <a:ea typeface="Times New Roman" panose="02020603050405020304" pitchFamily="18" charset="0"/>
              </a:rPr>
              <a:t>Why did Samsung’s stock perform badly in the year 2016?</a:t>
            </a:r>
            <a:endParaRPr lang="en-US" sz="1600" b="1" i="1" dirty="0">
              <a:solidFill>
                <a:srgbClr val="F79646">
                  <a:lumMod val="75000"/>
                </a:srgbClr>
              </a:solidFill>
              <a:latin typeface="Cambria" panose="02040503050406030204" pitchFamily="18" charset="0"/>
              <a:ea typeface="Times New Roman" panose="02020603050405020304" pitchFamily="18" charset="0"/>
            </a:endParaRPr>
          </a:p>
        </p:txBody>
      </p:sp>
      <p:sp>
        <p:nvSpPr>
          <p:cNvPr id="13" name="Rectangle 12"/>
          <p:cNvSpPr/>
          <p:nvPr/>
        </p:nvSpPr>
        <p:spPr>
          <a:xfrm>
            <a:off x="826729" y="4021658"/>
            <a:ext cx="2641966" cy="882742"/>
          </a:xfrm>
          <a:prstGeom prst="rect">
            <a:avLst/>
          </a:prstGeom>
        </p:spPr>
        <p:txBody>
          <a:bodyPr wrap="square">
            <a:spAutoFit/>
          </a:bodyPr>
          <a:lstStyle/>
          <a:p>
            <a:pPr algn="ctr">
              <a:lnSpc>
                <a:spcPct val="107000"/>
              </a:lnSpc>
              <a:spcBef>
                <a:spcPts val="844"/>
              </a:spcBef>
              <a:spcAft>
                <a:spcPts val="338"/>
              </a:spcAft>
            </a:pPr>
            <a:r>
              <a:rPr lang="en-US" sz="1600" b="1" i="1" dirty="0" smtClean="0">
                <a:solidFill>
                  <a:srgbClr val="F79646">
                    <a:lumMod val="75000"/>
                  </a:srgbClr>
                </a:solidFill>
                <a:latin typeface="Cambria" panose="02040503050406030204" pitchFamily="18" charset="0"/>
                <a:ea typeface="Times New Roman" panose="02020603050405020304" pitchFamily="18" charset="0"/>
              </a:rPr>
              <a:t>How does Netflix frequently recommend just the right movie?</a:t>
            </a:r>
            <a:endParaRPr lang="en-US" sz="1600" b="1" i="1" dirty="0">
              <a:solidFill>
                <a:srgbClr val="F79646">
                  <a:lumMod val="75000"/>
                </a:srgbClr>
              </a:solidFill>
              <a:latin typeface="Cambria" panose="02040503050406030204" pitchFamily="18" charset="0"/>
              <a:ea typeface="Times New Roman" panose="02020603050405020304" pitchFamily="18" charset="0"/>
            </a:endParaRPr>
          </a:p>
        </p:txBody>
      </p:sp>
      <p:pic>
        <p:nvPicPr>
          <p:cNvPr id="1026" name="Picture 2" descr="Image result for netflix logo black and 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42" y="2825217"/>
            <a:ext cx="1867353" cy="63133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9114055" y="2563687"/>
            <a:ext cx="1765661" cy="1154396"/>
            <a:chOff x="9050750" y="2938641"/>
            <a:chExt cx="1765661" cy="1154396"/>
          </a:xfrm>
        </p:grpSpPr>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9541" y="3196167"/>
              <a:ext cx="896870" cy="89687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9050750" y="2938641"/>
              <a:ext cx="1706845" cy="1069248"/>
              <a:chOff x="9050750" y="2938641"/>
              <a:chExt cx="1706845" cy="1069248"/>
            </a:xfrm>
          </p:grpSpPr>
          <p:pic>
            <p:nvPicPr>
              <p:cNvPr id="3" name="Picture 2"/>
              <p:cNvPicPr>
                <a:picLocks noChangeAspect="1"/>
              </p:cNvPicPr>
              <p:nvPr/>
            </p:nvPicPr>
            <p:blipFill>
              <a:blip r:embed="rId4"/>
              <a:stretch>
                <a:fillRect/>
              </a:stretch>
            </p:blipFill>
            <p:spPr>
              <a:xfrm>
                <a:off x="9827854" y="3236940"/>
                <a:ext cx="929741" cy="625620"/>
              </a:xfrm>
              <a:prstGeom prst="rect">
                <a:avLst/>
              </a:prstGeom>
            </p:spPr>
          </p:pic>
          <p:pic>
            <p:nvPicPr>
              <p:cNvPr id="1032" name="Picture 8" descr="Image result for black and white airplan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0750" y="2938641"/>
                <a:ext cx="1069248" cy="106924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Rectangle 15"/>
          <p:cNvSpPr/>
          <p:nvPr/>
        </p:nvSpPr>
        <p:spPr>
          <a:xfrm>
            <a:off x="6207744" y="4904400"/>
            <a:ext cx="2352881"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prstClr val="white"/>
                </a:solidFill>
                <a:latin typeface="Cambria" pitchFamily="18" charset="0"/>
              </a:rPr>
              <a:t>Predictive </a:t>
            </a:r>
          </a:p>
          <a:p>
            <a:pPr algn="ctr"/>
            <a:r>
              <a:rPr lang="en-US" sz="2000" b="1" dirty="0" smtClean="0">
                <a:solidFill>
                  <a:prstClr val="white"/>
                </a:solidFill>
                <a:latin typeface="Cambria" pitchFamily="18" charset="0"/>
              </a:rPr>
              <a:t>Analysis</a:t>
            </a:r>
            <a:endParaRPr lang="en-US" sz="2000" b="1" dirty="0">
              <a:solidFill>
                <a:prstClr val="white"/>
              </a:solidFill>
              <a:latin typeface="Cambria" pitchFamily="18" charset="0"/>
            </a:endParaRPr>
          </a:p>
          <a:p>
            <a:pPr algn="ctr"/>
            <a:r>
              <a:rPr lang="en-US" sz="1400" dirty="0">
                <a:solidFill>
                  <a:srgbClr val="F79646">
                    <a:lumMod val="40000"/>
                    <a:lumOff val="60000"/>
                  </a:srgbClr>
                </a:solidFill>
                <a:latin typeface="Cambria" pitchFamily="18" charset="0"/>
              </a:rPr>
              <a:t>understanding the future</a:t>
            </a:r>
            <a:endParaRPr lang="en-US" sz="1600" dirty="0">
              <a:solidFill>
                <a:srgbClr val="F79646">
                  <a:lumMod val="40000"/>
                  <a:lumOff val="60000"/>
                </a:srgbClr>
              </a:solidFill>
              <a:latin typeface="Cambria" pitchFamily="18" charset="0"/>
            </a:endParaRPr>
          </a:p>
        </p:txBody>
      </p:sp>
      <p:sp>
        <p:nvSpPr>
          <p:cNvPr id="17" name="Rectangle 16"/>
          <p:cNvSpPr/>
          <p:nvPr/>
        </p:nvSpPr>
        <p:spPr>
          <a:xfrm>
            <a:off x="6072299" y="4040832"/>
            <a:ext cx="2641966" cy="882742"/>
          </a:xfrm>
          <a:prstGeom prst="rect">
            <a:avLst/>
          </a:prstGeom>
        </p:spPr>
        <p:txBody>
          <a:bodyPr wrap="square">
            <a:spAutoFit/>
          </a:bodyPr>
          <a:lstStyle/>
          <a:p>
            <a:pPr algn="ctr">
              <a:lnSpc>
                <a:spcPct val="107000"/>
              </a:lnSpc>
              <a:spcBef>
                <a:spcPts val="844"/>
              </a:spcBef>
              <a:spcAft>
                <a:spcPts val="338"/>
              </a:spcAft>
            </a:pPr>
            <a:r>
              <a:rPr lang="en-US" sz="1600" b="1" i="1" dirty="0">
                <a:solidFill>
                  <a:srgbClr val="F79646">
                    <a:lumMod val="75000"/>
                  </a:srgbClr>
                </a:solidFill>
                <a:latin typeface="Cambria" panose="02040503050406030204" pitchFamily="18" charset="0"/>
                <a:ea typeface="Times New Roman" panose="02020603050405020304" pitchFamily="18" charset="0"/>
              </a:rPr>
              <a:t>How do grocery cashiers know to hand you coupons you might actually use?</a:t>
            </a:r>
          </a:p>
        </p:txBody>
      </p:sp>
      <p:pic>
        <p:nvPicPr>
          <p:cNvPr id="18" name="Picture 6" descr="Image result for groceries black and white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1923" y="2363645"/>
            <a:ext cx="1554480" cy="15544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samsung black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1214" y="2683685"/>
            <a:ext cx="2150635" cy="9144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1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84308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Analysis - Python</a:t>
            </a:r>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sp>
        <p:nvSpPr>
          <p:cNvPr id="12" name="Rectangle 11"/>
          <p:cNvSpPr/>
          <p:nvPr/>
        </p:nvSpPr>
        <p:spPr>
          <a:xfrm>
            <a:off x="8775366" y="2121408"/>
            <a:ext cx="2352880" cy="3777116"/>
          </a:xfrm>
          <a:prstGeom prst="rect">
            <a:avLst/>
          </a:prstGeom>
          <a:noFill/>
          <a:ln w="12700">
            <a:solidFill>
              <a:schemeClr val="accent1">
                <a:lumMod val="50000"/>
              </a:schemeClr>
            </a:solid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b"/>
          <a:lstStyle/>
          <a:p>
            <a:r>
              <a:rPr lang="en-US" sz="1400" b="1" u="sng" dirty="0" smtClean="0">
                <a:solidFill>
                  <a:schemeClr val="tx1"/>
                </a:solidFill>
                <a:latin typeface="Cambria" pitchFamily="18" charset="0"/>
              </a:rPr>
              <a:t>Methods:</a:t>
            </a:r>
          </a:p>
          <a:p>
            <a:pPr marL="171450" indent="-171450">
              <a:buFont typeface="+mj-lt"/>
              <a:buAutoNum type="arabicPeriod"/>
            </a:pPr>
            <a:r>
              <a:rPr lang="en-US" sz="1400" dirty="0" smtClean="0">
                <a:solidFill>
                  <a:schemeClr val="tx1"/>
                </a:solidFill>
                <a:latin typeface="Cambria" pitchFamily="18" charset="0"/>
              </a:rPr>
              <a:t>Recommendation Engines</a:t>
            </a:r>
          </a:p>
          <a:p>
            <a:pPr marL="171450" indent="-171450">
              <a:buFont typeface="+mj-lt"/>
              <a:buAutoNum type="arabicPeriod"/>
            </a:pPr>
            <a:r>
              <a:rPr lang="en-US" sz="1400" dirty="0" smtClean="0">
                <a:solidFill>
                  <a:schemeClr val="tx1"/>
                </a:solidFill>
                <a:latin typeface="Cambria" pitchFamily="18" charset="0"/>
              </a:rPr>
              <a:t>Neural Networks</a:t>
            </a:r>
          </a:p>
          <a:p>
            <a:pPr marL="171450" indent="-171450">
              <a:buFont typeface="+mj-lt"/>
              <a:buAutoNum type="arabicPeriod"/>
            </a:pPr>
            <a:r>
              <a:rPr lang="en-US" sz="1400" dirty="0" smtClean="0">
                <a:solidFill>
                  <a:schemeClr val="tx1"/>
                </a:solidFill>
                <a:latin typeface="Cambria" pitchFamily="18" charset="0"/>
              </a:rPr>
              <a:t>Multiclass Classifiers</a:t>
            </a:r>
          </a:p>
          <a:p>
            <a:pPr marL="171450" indent="-171450">
              <a:buFont typeface="+mj-lt"/>
              <a:buAutoNum type="arabicPeriod"/>
            </a:pPr>
            <a:r>
              <a:rPr lang="en-US" sz="1400" dirty="0" smtClean="0">
                <a:solidFill>
                  <a:schemeClr val="tx1"/>
                </a:solidFill>
                <a:latin typeface="Cambria" pitchFamily="18" charset="0"/>
              </a:rPr>
              <a:t>Reinforcement Learning</a:t>
            </a:r>
          </a:p>
          <a:p>
            <a:endParaRPr lang="en-US" sz="1400" b="1" dirty="0" smtClean="0">
              <a:solidFill>
                <a:schemeClr val="tx1"/>
              </a:solidFill>
              <a:latin typeface="Cambria" pitchFamily="18" charset="0"/>
            </a:endParaRPr>
          </a:p>
          <a:p>
            <a:r>
              <a:rPr lang="en-US" sz="1400" b="1" u="sng" dirty="0" smtClean="0">
                <a:solidFill>
                  <a:schemeClr val="tx1"/>
                </a:solidFill>
                <a:latin typeface="Cambria" pitchFamily="18" charset="0"/>
              </a:rPr>
              <a:t>Libraries:</a:t>
            </a:r>
          </a:p>
          <a:p>
            <a:pPr marL="171450" indent="-171450">
              <a:buFont typeface="Arial" panose="020B0604020202020204" pitchFamily="34" charset="0"/>
              <a:buChar char="•"/>
            </a:pPr>
            <a:r>
              <a:rPr lang="en-US" sz="1400" dirty="0" err="1" smtClean="0">
                <a:solidFill>
                  <a:schemeClr val="tx1"/>
                </a:solidFill>
                <a:latin typeface="Cambria" pitchFamily="18" charset="0"/>
              </a:rPr>
              <a:t>Scikit</a:t>
            </a:r>
            <a:r>
              <a:rPr lang="en-US" sz="1400" dirty="0" smtClean="0">
                <a:solidFill>
                  <a:schemeClr val="tx1"/>
                </a:solidFill>
                <a:latin typeface="Cambria" pitchFamily="18" charset="0"/>
              </a:rPr>
              <a:t> Learn</a:t>
            </a:r>
          </a:p>
          <a:p>
            <a:pPr marL="171450" indent="-171450">
              <a:buFont typeface="Arial" panose="020B0604020202020204" pitchFamily="34" charset="0"/>
              <a:buChar char="•"/>
            </a:pPr>
            <a:r>
              <a:rPr lang="en-US" sz="1400" dirty="0" err="1" smtClean="0">
                <a:solidFill>
                  <a:schemeClr val="tx1"/>
                </a:solidFill>
                <a:latin typeface="Cambria" pitchFamily="18" charset="0"/>
              </a:rPr>
              <a:t>Scipy</a:t>
            </a:r>
            <a:endParaRPr lang="en-US" sz="1400" dirty="0" smtClean="0">
              <a:solidFill>
                <a:schemeClr val="tx1"/>
              </a:solidFill>
              <a:latin typeface="Cambria" pitchFamily="18" charset="0"/>
            </a:endParaRPr>
          </a:p>
          <a:p>
            <a:pPr marL="171450" indent="-171450">
              <a:buFont typeface="Arial" panose="020B0604020202020204" pitchFamily="34" charset="0"/>
              <a:buChar char="•"/>
            </a:pPr>
            <a:r>
              <a:rPr lang="en-US" sz="1400" dirty="0" err="1" smtClean="0">
                <a:solidFill>
                  <a:schemeClr val="tx1"/>
                </a:solidFill>
                <a:latin typeface="Cambria" pitchFamily="18" charset="0"/>
              </a:rPr>
              <a:t>Tensorflow</a:t>
            </a:r>
            <a:endParaRPr lang="en-US" sz="1400" dirty="0" smtClean="0">
              <a:solidFill>
                <a:schemeClr val="tx1"/>
              </a:solidFill>
              <a:latin typeface="Cambria" pitchFamily="18" charset="0"/>
            </a:endParaRPr>
          </a:p>
          <a:p>
            <a:pPr marL="171450" indent="-171450">
              <a:buFont typeface="Arial" panose="020B0604020202020204" pitchFamily="34" charset="0"/>
              <a:buChar char="•"/>
            </a:pPr>
            <a:r>
              <a:rPr lang="en-US" sz="1400" dirty="0" err="1" smtClean="0">
                <a:solidFill>
                  <a:schemeClr val="tx1"/>
                </a:solidFill>
                <a:latin typeface="Cambria" pitchFamily="18" charset="0"/>
              </a:rPr>
              <a:t>Theano</a:t>
            </a:r>
            <a:endParaRPr lang="en-US" sz="1400" dirty="0" smtClean="0">
              <a:solidFill>
                <a:schemeClr val="tx1"/>
              </a:solidFill>
              <a:latin typeface="Cambria" pitchFamily="18" charset="0"/>
            </a:endParaRPr>
          </a:p>
          <a:p>
            <a:pPr marL="171450" indent="-171450">
              <a:buFont typeface="Arial" panose="020B0604020202020204" pitchFamily="34" charset="0"/>
              <a:buChar char="•"/>
            </a:pPr>
            <a:r>
              <a:rPr lang="en-US" sz="1400" dirty="0" err="1" smtClean="0">
                <a:solidFill>
                  <a:schemeClr val="tx1"/>
                </a:solidFill>
                <a:latin typeface="Cambria" pitchFamily="18" charset="0"/>
              </a:rPr>
              <a:t>Keras</a:t>
            </a:r>
            <a:endParaRPr lang="en-US" sz="1400" dirty="0" smtClean="0">
              <a:solidFill>
                <a:schemeClr val="tx1"/>
              </a:solidFill>
              <a:latin typeface="Cambria" pitchFamily="18" charset="0"/>
            </a:endParaRPr>
          </a:p>
          <a:p>
            <a:endParaRPr lang="en-US" sz="1000" b="1" dirty="0" smtClean="0">
              <a:solidFill>
                <a:schemeClr val="tx1"/>
              </a:solidFill>
              <a:latin typeface="Cambria" pitchFamily="18" charset="0"/>
            </a:endParaRPr>
          </a:p>
        </p:txBody>
      </p:sp>
      <p:sp>
        <p:nvSpPr>
          <p:cNvPr id="5" name="Rectangle 4"/>
          <p:cNvSpPr/>
          <p:nvPr/>
        </p:nvSpPr>
        <p:spPr>
          <a:xfrm>
            <a:off x="8775367" y="2121408"/>
            <a:ext cx="2352881"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prstClr val="white"/>
                </a:solidFill>
                <a:latin typeface="Cambria" pitchFamily="18" charset="0"/>
              </a:rPr>
              <a:t>Prescriptive </a:t>
            </a:r>
            <a:r>
              <a:rPr lang="en-US" sz="2000" b="1" dirty="0" smtClean="0">
                <a:solidFill>
                  <a:prstClr val="white"/>
                </a:solidFill>
                <a:latin typeface="Cambria" pitchFamily="18" charset="0"/>
              </a:rPr>
              <a:t>Analysis</a:t>
            </a:r>
            <a:endParaRPr lang="en-US" sz="2000" b="1" dirty="0">
              <a:solidFill>
                <a:prstClr val="white"/>
              </a:solidFill>
              <a:latin typeface="Cambria" pitchFamily="18" charset="0"/>
            </a:endParaRPr>
          </a:p>
          <a:p>
            <a:pPr algn="ctr"/>
            <a:r>
              <a:rPr lang="en-US" sz="1400" dirty="0">
                <a:solidFill>
                  <a:srgbClr val="F79646">
                    <a:lumMod val="40000"/>
                    <a:lumOff val="60000"/>
                  </a:srgbClr>
                </a:solidFill>
                <a:latin typeface="Cambria" pitchFamily="18" charset="0"/>
              </a:rPr>
              <a:t>advice on possible outcomes</a:t>
            </a:r>
            <a:endParaRPr lang="en-US" sz="2000" dirty="0">
              <a:solidFill>
                <a:srgbClr val="F79646">
                  <a:lumMod val="40000"/>
                  <a:lumOff val="60000"/>
                </a:srgbClr>
              </a:solidFill>
              <a:latin typeface="Cambria" pitchFamily="18" charset="0"/>
            </a:endParaRPr>
          </a:p>
        </p:txBody>
      </p:sp>
      <p:sp>
        <p:nvSpPr>
          <p:cNvPr id="10" name="Rectangle 9"/>
          <p:cNvSpPr/>
          <p:nvPr/>
        </p:nvSpPr>
        <p:spPr>
          <a:xfrm>
            <a:off x="3643806" y="2121408"/>
            <a:ext cx="2352880" cy="3777116"/>
          </a:xfrm>
          <a:prstGeom prst="rect">
            <a:avLst/>
          </a:prstGeom>
          <a:noFill/>
          <a:ln w="12700">
            <a:solidFill>
              <a:schemeClr val="accent1">
                <a:lumMod val="50000"/>
              </a:schemeClr>
            </a:solid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b"/>
          <a:lstStyle/>
          <a:p>
            <a:r>
              <a:rPr lang="en-US" sz="1400" b="1" u="sng" dirty="0" smtClean="0">
                <a:solidFill>
                  <a:schemeClr val="tx1"/>
                </a:solidFill>
                <a:latin typeface="Cambria" pitchFamily="18" charset="0"/>
              </a:rPr>
              <a:t>Methods:</a:t>
            </a:r>
          </a:p>
          <a:p>
            <a:pPr marL="171450" indent="-171450">
              <a:buFont typeface="+mj-lt"/>
              <a:buAutoNum type="arabicPeriod"/>
            </a:pPr>
            <a:r>
              <a:rPr lang="en-US" sz="1400" dirty="0" smtClean="0">
                <a:solidFill>
                  <a:schemeClr val="tx1"/>
                </a:solidFill>
                <a:latin typeface="Cambria" pitchFamily="18" charset="0"/>
              </a:rPr>
              <a:t>Bayesian Models</a:t>
            </a:r>
          </a:p>
          <a:p>
            <a:pPr marL="171450" indent="-171450">
              <a:buFont typeface="+mj-lt"/>
              <a:buAutoNum type="arabicPeriod"/>
            </a:pPr>
            <a:r>
              <a:rPr lang="en-US" sz="1400" dirty="0" smtClean="0">
                <a:solidFill>
                  <a:schemeClr val="tx1"/>
                </a:solidFill>
                <a:latin typeface="Cambria" pitchFamily="18" charset="0"/>
              </a:rPr>
              <a:t>Bayesian Networks</a:t>
            </a:r>
          </a:p>
          <a:p>
            <a:pPr marL="171450" indent="-171450">
              <a:buFont typeface="+mj-lt"/>
              <a:buAutoNum type="arabicPeriod"/>
            </a:pPr>
            <a:r>
              <a:rPr lang="en-US" sz="1400" dirty="0" smtClean="0">
                <a:solidFill>
                  <a:schemeClr val="tx1"/>
                </a:solidFill>
                <a:latin typeface="Cambria" pitchFamily="18" charset="0"/>
              </a:rPr>
              <a:t>Graphical Models</a:t>
            </a:r>
          </a:p>
          <a:p>
            <a:endParaRPr lang="en-US" sz="1400" b="1" dirty="0" smtClean="0">
              <a:solidFill>
                <a:schemeClr val="tx1"/>
              </a:solidFill>
              <a:latin typeface="Cambria" pitchFamily="18" charset="0"/>
            </a:endParaRPr>
          </a:p>
          <a:p>
            <a:r>
              <a:rPr lang="en-US" sz="1400" b="1" u="sng" dirty="0" smtClean="0">
                <a:solidFill>
                  <a:schemeClr val="tx1"/>
                </a:solidFill>
                <a:latin typeface="Cambria" pitchFamily="18" charset="0"/>
              </a:rPr>
              <a:t>Libraries:</a:t>
            </a:r>
          </a:p>
          <a:p>
            <a:pPr marL="171450" indent="-171450">
              <a:buFont typeface="Arial" panose="020B0604020202020204" pitchFamily="34" charset="0"/>
              <a:buChar char="•"/>
            </a:pPr>
            <a:r>
              <a:rPr lang="en-US" sz="1400" dirty="0" smtClean="0">
                <a:solidFill>
                  <a:schemeClr val="tx1"/>
                </a:solidFill>
                <a:latin typeface="Cambria" pitchFamily="18" charset="0"/>
              </a:rPr>
              <a:t>PyMC3</a:t>
            </a:r>
          </a:p>
          <a:p>
            <a:pPr marL="171450" indent="-171450">
              <a:buFont typeface="Arial" panose="020B0604020202020204" pitchFamily="34" charset="0"/>
              <a:buChar char="•"/>
            </a:pPr>
            <a:r>
              <a:rPr lang="en-US" sz="1400" dirty="0" err="1" smtClean="0">
                <a:solidFill>
                  <a:schemeClr val="tx1"/>
                </a:solidFill>
                <a:latin typeface="Cambria" pitchFamily="18" charset="0"/>
              </a:rPr>
              <a:t>PgmPy</a:t>
            </a:r>
            <a:endParaRPr lang="en-US" sz="1400" dirty="0" smtClean="0">
              <a:solidFill>
                <a:schemeClr val="tx1"/>
              </a:solidFill>
              <a:latin typeface="Cambria" pitchFamily="18" charset="0"/>
            </a:endParaRPr>
          </a:p>
          <a:p>
            <a:pPr marL="171450" indent="-171450">
              <a:buFont typeface="Arial" panose="020B0604020202020204" pitchFamily="34" charset="0"/>
              <a:buChar char="•"/>
            </a:pPr>
            <a:r>
              <a:rPr lang="en-US" sz="1400" dirty="0" err="1" smtClean="0">
                <a:solidFill>
                  <a:schemeClr val="tx1"/>
                </a:solidFill>
                <a:latin typeface="Cambria" pitchFamily="18" charset="0"/>
              </a:rPr>
              <a:t>Scikit</a:t>
            </a:r>
            <a:r>
              <a:rPr lang="en-US" sz="1400" dirty="0" smtClean="0">
                <a:solidFill>
                  <a:schemeClr val="tx1"/>
                </a:solidFill>
                <a:latin typeface="Cambria" pitchFamily="18" charset="0"/>
              </a:rPr>
              <a:t> Learn</a:t>
            </a:r>
          </a:p>
          <a:p>
            <a:pPr marL="171450" indent="-171450">
              <a:buFont typeface="Arial" panose="020B0604020202020204" pitchFamily="34" charset="0"/>
              <a:buChar char="•"/>
            </a:pPr>
            <a:r>
              <a:rPr lang="en-US" sz="1400" dirty="0" smtClean="0">
                <a:solidFill>
                  <a:schemeClr val="tx1"/>
                </a:solidFill>
                <a:latin typeface="Cambria" pitchFamily="18" charset="0"/>
              </a:rPr>
              <a:t>Stats Models</a:t>
            </a:r>
          </a:p>
          <a:p>
            <a:pPr marL="171450" indent="-171450">
              <a:buFont typeface="Arial" panose="020B0604020202020204" pitchFamily="34" charset="0"/>
              <a:buChar char="•"/>
            </a:pPr>
            <a:r>
              <a:rPr lang="en-US" sz="1400" dirty="0" err="1" smtClean="0">
                <a:solidFill>
                  <a:schemeClr val="tx1"/>
                </a:solidFill>
                <a:latin typeface="Cambria" pitchFamily="18" charset="0"/>
              </a:rPr>
              <a:t>Numpy</a:t>
            </a:r>
            <a:endParaRPr lang="en-US" sz="1400" dirty="0" smtClean="0">
              <a:solidFill>
                <a:schemeClr val="tx1"/>
              </a:solidFill>
              <a:latin typeface="Cambria" pitchFamily="18" charset="0"/>
            </a:endParaRPr>
          </a:p>
          <a:p>
            <a:endParaRPr lang="en-US" sz="1400" b="1" dirty="0">
              <a:solidFill>
                <a:schemeClr val="tx1"/>
              </a:solidFill>
              <a:latin typeface="Cambria" pitchFamily="18" charset="0"/>
            </a:endParaRPr>
          </a:p>
          <a:p>
            <a:endParaRPr lang="en-US" sz="1000" b="1" dirty="0" smtClean="0">
              <a:solidFill>
                <a:schemeClr val="tx1"/>
              </a:solidFill>
              <a:latin typeface="Cambria" pitchFamily="18" charset="0"/>
            </a:endParaRPr>
          </a:p>
        </p:txBody>
      </p:sp>
      <p:sp>
        <p:nvSpPr>
          <p:cNvPr id="6" name="Rectangle 5"/>
          <p:cNvSpPr/>
          <p:nvPr/>
        </p:nvSpPr>
        <p:spPr>
          <a:xfrm>
            <a:off x="3635628" y="2121408"/>
            <a:ext cx="2352881"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solidFill>
                  <a:prstClr val="white"/>
                </a:solidFill>
                <a:latin typeface="Cambria" pitchFamily="18" charset="0"/>
              </a:rPr>
              <a:t>Diagnostic </a:t>
            </a:r>
            <a:endParaRPr lang="en-US" sz="2000" b="1" dirty="0">
              <a:solidFill>
                <a:prstClr val="white"/>
              </a:solidFill>
              <a:latin typeface="Cambria" pitchFamily="18" charset="0"/>
            </a:endParaRPr>
          </a:p>
          <a:p>
            <a:pPr algn="ctr"/>
            <a:r>
              <a:rPr lang="en-US" sz="2000" b="1" dirty="0" smtClean="0">
                <a:solidFill>
                  <a:prstClr val="white"/>
                </a:solidFill>
                <a:latin typeface="Cambria" pitchFamily="18" charset="0"/>
              </a:rPr>
              <a:t>Analysis</a:t>
            </a:r>
            <a:endParaRPr lang="en-US" sz="2000" b="1" dirty="0">
              <a:solidFill>
                <a:prstClr val="white"/>
              </a:solidFill>
              <a:latin typeface="Cambria" pitchFamily="18" charset="0"/>
            </a:endParaRPr>
          </a:p>
          <a:p>
            <a:pPr algn="ctr"/>
            <a:r>
              <a:rPr lang="en-US" sz="1400" dirty="0" smtClean="0">
                <a:solidFill>
                  <a:srgbClr val="F79646">
                    <a:lumMod val="40000"/>
                    <a:lumOff val="60000"/>
                  </a:srgbClr>
                </a:solidFill>
                <a:latin typeface="Cambria" pitchFamily="18" charset="0"/>
              </a:rPr>
              <a:t>Identify the root cause</a:t>
            </a:r>
            <a:endParaRPr lang="en-US" sz="1600" dirty="0">
              <a:solidFill>
                <a:srgbClr val="F79646">
                  <a:lumMod val="40000"/>
                  <a:lumOff val="60000"/>
                </a:srgbClr>
              </a:solidFill>
              <a:latin typeface="Cambria" pitchFamily="18" charset="0"/>
            </a:endParaRPr>
          </a:p>
        </p:txBody>
      </p:sp>
      <p:sp>
        <p:nvSpPr>
          <p:cNvPr id="9" name="Rectangle 8"/>
          <p:cNvSpPr/>
          <p:nvPr/>
        </p:nvSpPr>
        <p:spPr>
          <a:xfrm>
            <a:off x="1069849" y="2121408"/>
            <a:ext cx="2352880" cy="3777116"/>
          </a:xfrm>
          <a:prstGeom prst="rect">
            <a:avLst/>
          </a:prstGeom>
          <a:noFill/>
          <a:ln w="12700">
            <a:solidFill>
              <a:schemeClr val="accent1">
                <a:lumMod val="50000"/>
              </a:schemeClr>
            </a:solid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b"/>
          <a:lstStyle/>
          <a:p>
            <a:endParaRPr lang="en-US" sz="1400" b="1" dirty="0" smtClean="0">
              <a:solidFill>
                <a:schemeClr val="tx1"/>
              </a:solidFill>
              <a:latin typeface="Cambria" pitchFamily="18" charset="0"/>
            </a:endParaRPr>
          </a:p>
          <a:p>
            <a:endParaRPr lang="en-US" sz="1400" b="1" dirty="0">
              <a:solidFill>
                <a:schemeClr val="tx1"/>
              </a:solidFill>
              <a:latin typeface="Cambria" pitchFamily="18" charset="0"/>
            </a:endParaRPr>
          </a:p>
          <a:p>
            <a:endParaRPr lang="en-US" sz="1400" b="1" dirty="0" smtClean="0">
              <a:solidFill>
                <a:schemeClr val="tx1"/>
              </a:solidFill>
              <a:latin typeface="Cambria" pitchFamily="18" charset="0"/>
            </a:endParaRPr>
          </a:p>
          <a:p>
            <a:r>
              <a:rPr lang="en-US" sz="1400" b="1" u="sng" dirty="0" smtClean="0">
                <a:solidFill>
                  <a:schemeClr val="tx1"/>
                </a:solidFill>
                <a:latin typeface="Cambria" pitchFamily="18" charset="0"/>
              </a:rPr>
              <a:t>Methods:</a:t>
            </a:r>
          </a:p>
          <a:p>
            <a:pPr marL="171450" indent="-171450">
              <a:buFont typeface="+mj-lt"/>
              <a:buAutoNum type="arabicPeriod"/>
            </a:pPr>
            <a:r>
              <a:rPr lang="en-US" sz="1400" dirty="0" smtClean="0">
                <a:solidFill>
                  <a:schemeClr val="tx1"/>
                </a:solidFill>
                <a:latin typeface="Cambria" pitchFamily="18" charset="0"/>
              </a:rPr>
              <a:t>Exploratory Data Analysis</a:t>
            </a:r>
          </a:p>
          <a:p>
            <a:pPr marL="171450" indent="-171450">
              <a:buFont typeface="+mj-lt"/>
              <a:buAutoNum type="arabicPeriod"/>
            </a:pPr>
            <a:r>
              <a:rPr lang="en-US" sz="1400" dirty="0" smtClean="0">
                <a:solidFill>
                  <a:schemeClr val="tx1"/>
                </a:solidFill>
                <a:latin typeface="Cambria" pitchFamily="18" charset="0"/>
              </a:rPr>
              <a:t>Data Visualization</a:t>
            </a:r>
          </a:p>
          <a:p>
            <a:pPr marL="171450" indent="-171450">
              <a:buFont typeface="+mj-lt"/>
              <a:buAutoNum type="arabicPeriod"/>
            </a:pPr>
            <a:r>
              <a:rPr lang="en-US" sz="1400" dirty="0" smtClean="0">
                <a:solidFill>
                  <a:schemeClr val="tx1"/>
                </a:solidFill>
                <a:latin typeface="Cambria" pitchFamily="18" charset="0"/>
              </a:rPr>
              <a:t>Data Aggregations</a:t>
            </a:r>
          </a:p>
          <a:p>
            <a:endParaRPr lang="en-US" sz="1400" b="1" dirty="0" smtClean="0">
              <a:solidFill>
                <a:schemeClr val="tx1"/>
              </a:solidFill>
              <a:latin typeface="Cambria" pitchFamily="18" charset="0"/>
            </a:endParaRPr>
          </a:p>
          <a:p>
            <a:r>
              <a:rPr lang="en-US" sz="1400" b="1" u="sng" dirty="0" smtClean="0">
                <a:solidFill>
                  <a:schemeClr val="tx1"/>
                </a:solidFill>
                <a:latin typeface="Cambria" pitchFamily="18" charset="0"/>
              </a:rPr>
              <a:t>Libraries:</a:t>
            </a:r>
          </a:p>
          <a:p>
            <a:pPr marL="171450" indent="-171450">
              <a:buFont typeface="Arial" panose="020B0604020202020204" pitchFamily="34" charset="0"/>
              <a:buChar char="•"/>
            </a:pPr>
            <a:r>
              <a:rPr lang="en-US" sz="1400" dirty="0" err="1" smtClean="0">
                <a:solidFill>
                  <a:schemeClr val="tx1"/>
                </a:solidFill>
                <a:latin typeface="Cambria" pitchFamily="18" charset="0"/>
              </a:rPr>
              <a:t>Numpy</a:t>
            </a:r>
            <a:endParaRPr lang="en-US" sz="1400" dirty="0" smtClean="0">
              <a:solidFill>
                <a:schemeClr val="tx1"/>
              </a:solidFill>
              <a:latin typeface="Cambria" pitchFamily="18" charset="0"/>
            </a:endParaRPr>
          </a:p>
          <a:p>
            <a:pPr marL="171450" indent="-171450">
              <a:buFont typeface="Arial" panose="020B0604020202020204" pitchFamily="34" charset="0"/>
              <a:buChar char="•"/>
            </a:pPr>
            <a:r>
              <a:rPr lang="en-US" sz="1400" dirty="0" smtClean="0">
                <a:solidFill>
                  <a:schemeClr val="tx1"/>
                </a:solidFill>
                <a:latin typeface="Cambria" pitchFamily="18" charset="0"/>
              </a:rPr>
              <a:t>Pandas</a:t>
            </a:r>
          </a:p>
          <a:p>
            <a:pPr marL="171450" indent="-171450">
              <a:buFont typeface="Arial" panose="020B0604020202020204" pitchFamily="34" charset="0"/>
              <a:buChar char="•"/>
            </a:pPr>
            <a:r>
              <a:rPr lang="en-US" sz="1400" dirty="0" err="1" smtClean="0">
                <a:solidFill>
                  <a:schemeClr val="tx1"/>
                </a:solidFill>
                <a:latin typeface="Cambria" pitchFamily="18" charset="0"/>
              </a:rPr>
              <a:t>Matplotlib</a:t>
            </a:r>
            <a:endParaRPr lang="en-US" sz="1400" dirty="0" smtClean="0">
              <a:solidFill>
                <a:schemeClr val="tx1"/>
              </a:solidFill>
              <a:latin typeface="Cambria" pitchFamily="18" charset="0"/>
            </a:endParaRPr>
          </a:p>
          <a:p>
            <a:pPr marL="171450" indent="-171450">
              <a:buFont typeface="Arial" panose="020B0604020202020204" pitchFamily="34" charset="0"/>
              <a:buChar char="•"/>
            </a:pPr>
            <a:r>
              <a:rPr lang="en-US" sz="1400" dirty="0" err="1" smtClean="0">
                <a:solidFill>
                  <a:schemeClr val="tx1"/>
                </a:solidFill>
                <a:latin typeface="Cambria" pitchFamily="18" charset="0"/>
              </a:rPr>
              <a:t>Seaborn</a:t>
            </a:r>
            <a:endParaRPr lang="en-US" sz="1400" dirty="0" smtClean="0">
              <a:solidFill>
                <a:schemeClr val="tx1"/>
              </a:solidFill>
              <a:latin typeface="Cambria" pitchFamily="18" charset="0"/>
            </a:endParaRPr>
          </a:p>
          <a:p>
            <a:pPr marL="171450" indent="-171450">
              <a:buFont typeface="Arial" panose="020B0604020202020204" pitchFamily="34" charset="0"/>
              <a:buChar char="•"/>
            </a:pPr>
            <a:r>
              <a:rPr lang="en-US" sz="1400" dirty="0" err="1" smtClean="0">
                <a:solidFill>
                  <a:schemeClr val="tx1"/>
                </a:solidFill>
                <a:latin typeface="Cambria" pitchFamily="18" charset="0"/>
              </a:rPr>
              <a:t>Plotly</a:t>
            </a:r>
            <a:endParaRPr lang="en-US" sz="1400" dirty="0" smtClean="0">
              <a:solidFill>
                <a:schemeClr val="tx1"/>
              </a:solidFill>
              <a:latin typeface="Cambria" pitchFamily="18" charset="0"/>
            </a:endParaRPr>
          </a:p>
          <a:p>
            <a:pPr marL="171450" indent="-171450">
              <a:buFont typeface="Arial" panose="020B0604020202020204" pitchFamily="34" charset="0"/>
              <a:buChar char="•"/>
            </a:pPr>
            <a:r>
              <a:rPr lang="en-US" sz="1400" dirty="0" smtClean="0">
                <a:solidFill>
                  <a:schemeClr val="tx1"/>
                </a:solidFill>
                <a:latin typeface="Cambria" pitchFamily="18" charset="0"/>
              </a:rPr>
              <a:t>Stats Models</a:t>
            </a:r>
          </a:p>
          <a:p>
            <a:endParaRPr lang="en-US" sz="1000" b="1" dirty="0">
              <a:solidFill>
                <a:schemeClr val="tx1"/>
              </a:solidFill>
              <a:latin typeface="Cambria" pitchFamily="18" charset="0"/>
            </a:endParaRPr>
          </a:p>
        </p:txBody>
      </p:sp>
      <p:sp>
        <p:nvSpPr>
          <p:cNvPr id="7" name="Rectangle 6"/>
          <p:cNvSpPr/>
          <p:nvPr/>
        </p:nvSpPr>
        <p:spPr>
          <a:xfrm>
            <a:off x="1069848" y="2121408"/>
            <a:ext cx="2352881"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prstClr val="white"/>
                </a:solidFill>
                <a:latin typeface="Cambria" pitchFamily="18" charset="0"/>
              </a:rPr>
              <a:t>Descriptive</a:t>
            </a:r>
          </a:p>
          <a:p>
            <a:pPr algn="ctr"/>
            <a:r>
              <a:rPr lang="en-US" sz="2000" b="1" dirty="0">
                <a:solidFill>
                  <a:prstClr val="white"/>
                </a:solidFill>
                <a:latin typeface="Cambria" pitchFamily="18" charset="0"/>
              </a:rPr>
              <a:t> </a:t>
            </a:r>
            <a:r>
              <a:rPr lang="en-US" sz="2000" b="1" dirty="0" smtClean="0">
                <a:solidFill>
                  <a:prstClr val="white"/>
                </a:solidFill>
                <a:latin typeface="Cambria" pitchFamily="18" charset="0"/>
              </a:rPr>
              <a:t>Analysis</a:t>
            </a:r>
            <a:endParaRPr lang="en-US" sz="2000" b="1" dirty="0">
              <a:solidFill>
                <a:prstClr val="white"/>
              </a:solidFill>
              <a:latin typeface="Cambria" pitchFamily="18" charset="0"/>
            </a:endParaRPr>
          </a:p>
          <a:p>
            <a:pPr algn="ctr"/>
            <a:r>
              <a:rPr lang="en-US" sz="1400" dirty="0">
                <a:solidFill>
                  <a:srgbClr val="F79646">
                    <a:lumMod val="40000"/>
                    <a:lumOff val="60000"/>
                  </a:srgbClr>
                </a:solidFill>
                <a:latin typeface="Cambria" pitchFamily="18" charset="0"/>
              </a:rPr>
              <a:t>insight into the past</a:t>
            </a:r>
          </a:p>
        </p:txBody>
      </p:sp>
      <p:sp>
        <p:nvSpPr>
          <p:cNvPr id="11" name="Rectangle 10"/>
          <p:cNvSpPr/>
          <p:nvPr/>
        </p:nvSpPr>
        <p:spPr>
          <a:xfrm>
            <a:off x="6209585" y="2121408"/>
            <a:ext cx="2352880" cy="3777116"/>
          </a:xfrm>
          <a:prstGeom prst="rect">
            <a:avLst/>
          </a:prstGeom>
          <a:noFill/>
          <a:ln w="12700">
            <a:solidFill>
              <a:schemeClr val="accent1">
                <a:lumMod val="50000"/>
              </a:schemeClr>
            </a:solid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b"/>
          <a:lstStyle/>
          <a:p>
            <a:r>
              <a:rPr lang="en-US" sz="1400" b="1" u="sng" dirty="0" smtClean="0">
                <a:solidFill>
                  <a:schemeClr val="tx1"/>
                </a:solidFill>
                <a:latin typeface="Cambria" pitchFamily="18" charset="0"/>
              </a:rPr>
              <a:t>Methods:</a:t>
            </a:r>
          </a:p>
          <a:p>
            <a:pPr marL="171450" indent="-171450">
              <a:buFont typeface="+mj-lt"/>
              <a:buAutoNum type="arabicPeriod"/>
            </a:pPr>
            <a:r>
              <a:rPr lang="en-US" sz="1400" dirty="0" smtClean="0">
                <a:solidFill>
                  <a:schemeClr val="tx1"/>
                </a:solidFill>
                <a:latin typeface="Cambria" pitchFamily="18" charset="0"/>
              </a:rPr>
              <a:t>Regression</a:t>
            </a:r>
          </a:p>
          <a:p>
            <a:pPr marL="171450" indent="-171450">
              <a:buFont typeface="+mj-lt"/>
              <a:buAutoNum type="arabicPeriod"/>
            </a:pPr>
            <a:r>
              <a:rPr lang="en-US" sz="1400" dirty="0" smtClean="0">
                <a:solidFill>
                  <a:schemeClr val="tx1"/>
                </a:solidFill>
                <a:latin typeface="Cambria" pitchFamily="18" charset="0"/>
              </a:rPr>
              <a:t>Classification</a:t>
            </a:r>
          </a:p>
          <a:p>
            <a:pPr marL="171450" indent="-171450">
              <a:buFont typeface="+mj-lt"/>
              <a:buAutoNum type="arabicPeriod"/>
            </a:pPr>
            <a:r>
              <a:rPr lang="en-US" sz="1400" dirty="0" smtClean="0">
                <a:solidFill>
                  <a:schemeClr val="tx1"/>
                </a:solidFill>
                <a:latin typeface="Cambria" pitchFamily="18" charset="0"/>
              </a:rPr>
              <a:t>Unsupervised Learning Models</a:t>
            </a:r>
          </a:p>
          <a:p>
            <a:endParaRPr lang="en-US" sz="1400" b="1" dirty="0" smtClean="0">
              <a:solidFill>
                <a:schemeClr val="tx1"/>
              </a:solidFill>
              <a:latin typeface="Cambria" pitchFamily="18" charset="0"/>
            </a:endParaRPr>
          </a:p>
          <a:p>
            <a:r>
              <a:rPr lang="en-US" sz="1400" b="1" u="sng" dirty="0" smtClean="0">
                <a:solidFill>
                  <a:schemeClr val="tx1"/>
                </a:solidFill>
                <a:latin typeface="Cambria" pitchFamily="18" charset="0"/>
              </a:rPr>
              <a:t>Libraries:</a:t>
            </a:r>
          </a:p>
          <a:p>
            <a:pPr marL="171450" indent="-171450">
              <a:buFont typeface="Arial" panose="020B0604020202020204" pitchFamily="34" charset="0"/>
              <a:buChar char="•"/>
            </a:pPr>
            <a:r>
              <a:rPr lang="en-US" sz="1400" dirty="0" err="1" smtClean="0">
                <a:solidFill>
                  <a:schemeClr val="tx1"/>
                </a:solidFill>
                <a:latin typeface="Cambria" pitchFamily="18" charset="0"/>
              </a:rPr>
              <a:t>Scikit</a:t>
            </a:r>
            <a:r>
              <a:rPr lang="en-US" sz="1400" dirty="0" smtClean="0">
                <a:solidFill>
                  <a:schemeClr val="tx1"/>
                </a:solidFill>
                <a:latin typeface="Cambria" pitchFamily="18" charset="0"/>
              </a:rPr>
              <a:t> Learn</a:t>
            </a:r>
          </a:p>
          <a:p>
            <a:pPr marL="171450" indent="-171450">
              <a:buFont typeface="Arial" panose="020B0604020202020204" pitchFamily="34" charset="0"/>
              <a:buChar char="•"/>
            </a:pPr>
            <a:r>
              <a:rPr lang="en-US" sz="1400" dirty="0" err="1" smtClean="0">
                <a:solidFill>
                  <a:schemeClr val="tx1"/>
                </a:solidFill>
                <a:latin typeface="Cambria" pitchFamily="18" charset="0"/>
              </a:rPr>
              <a:t>Scipy</a:t>
            </a:r>
            <a:endParaRPr lang="en-US" sz="1400" dirty="0" smtClean="0">
              <a:solidFill>
                <a:schemeClr val="tx1"/>
              </a:solidFill>
              <a:latin typeface="Cambria" pitchFamily="18" charset="0"/>
            </a:endParaRPr>
          </a:p>
          <a:p>
            <a:pPr marL="171450" indent="-171450">
              <a:buFont typeface="Arial" panose="020B0604020202020204" pitchFamily="34" charset="0"/>
              <a:buChar char="•"/>
            </a:pPr>
            <a:r>
              <a:rPr lang="en-US" sz="1400" dirty="0" smtClean="0">
                <a:solidFill>
                  <a:schemeClr val="tx1"/>
                </a:solidFill>
                <a:latin typeface="Cambria" pitchFamily="18" charset="0"/>
              </a:rPr>
              <a:t>Stats Models</a:t>
            </a:r>
          </a:p>
          <a:p>
            <a:pPr marL="171450" indent="-171450">
              <a:buFont typeface="Arial" panose="020B0604020202020204" pitchFamily="34" charset="0"/>
              <a:buChar char="•"/>
            </a:pPr>
            <a:r>
              <a:rPr lang="en-US" sz="1400" dirty="0" smtClean="0">
                <a:solidFill>
                  <a:schemeClr val="tx1"/>
                </a:solidFill>
                <a:latin typeface="Cambria" pitchFamily="18" charset="0"/>
              </a:rPr>
              <a:t>NLTK</a:t>
            </a:r>
          </a:p>
          <a:p>
            <a:pPr marL="171450" indent="-171450">
              <a:buFont typeface="Arial" panose="020B0604020202020204" pitchFamily="34" charset="0"/>
              <a:buChar char="•"/>
            </a:pPr>
            <a:r>
              <a:rPr lang="en-US" sz="1400" dirty="0" err="1" smtClean="0">
                <a:solidFill>
                  <a:schemeClr val="tx1"/>
                </a:solidFill>
                <a:latin typeface="Cambria" pitchFamily="18" charset="0"/>
              </a:rPr>
              <a:t>Tensorflow</a:t>
            </a:r>
            <a:endParaRPr lang="en-US" sz="1400" dirty="0" smtClean="0">
              <a:solidFill>
                <a:schemeClr val="tx1"/>
              </a:solidFill>
              <a:latin typeface="Cambria" pitchFamily="18" charset="0"/>
            </a:endParaRPr>
          </a:p>
          <a:p>
            <a:endParaRPr lang="en-US" sz="1000" b="1" dirty="0">
              <a:solidFill>
                <a:schemeClr val="tx1"/>
              </a:solidFill>
              <a:latin typeface="Cambria" pitchFamily="18" charset="0"/>
            </a:endParaRPr>
          </a:p>
        </p:txBody>
      </p:sp>
      <p:sp>
        <p:nvSpPr>
          <p:cNvPr id="8" name="Rectangle 7"/>
          <p:cNvSpPr/>
          <p:nvPr/>
        </p:nvSpPr>
        <p:spPr>
          <a:xfrm>
            <a:off x="6209587" y="2121408"/>
            <a:ext cx="2352881" cy="990600"/>
          </a:xfrm>
          <a:prstGeom prst="rect">
            <a:avLst/>
          </a:prstGeom>
          <a:solidFill>
            <a:srgbClr val="035642"/>
          </a:solidFill>
          <a:ln>
            <a:noFill/>
          </a:ln>
          <a:effectLst>
            <a:outerShdw blurRad="50800" dist="38100" algn="l" rotWithShape="0">
              <a:prstClr val="black">
                <a:alpha val="40000"/>
              </a:prstClr>
            </a:out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prstClr val="white"/>
                </a:solidFill>
                <a:latin typeface="Cambria" pitchFamily="18" charset="0"/>
              </a:rPr>
              <a:t>Predictive </a:t>
            </a:r>
          </a:p>
          <a:p>
            <a:pPr algn="ctr"/>
            <a:r>
              <a:rPr lang="en-US" sz="2000" b="1" dirty="0" smtClean="0">
                <a:solidFill>
                  <a:prstClr val="white"/>
                </a:solidFill>
                <a:latin typeface="Cambria" pitchFamily="18" charset="0"/>
              </a:rPr>
              <a:t>Analysis</a:t>
            </a:r>
            <a:endParaRPr lang="en-US" sz="2000" b="1" dirty="0">
              <a:solidFill>
                <a:prstClr val="white"/>
              </a:solidFill>
              <a:latin typeface="Cambria" pitchFamily="18" charset="0"/>
            </a:endParaRPr>
          </a:p>
          <a:p>
            <a:pPr algn="ctr"/>
            <a:r>
              <a:rPr lang="en-US" sz="1400" dirty="0">
                <a:solidFill>
                  <a:srgbClr val="F79646">
                    <a:lumMod val="40000"/>
                    <a:lumOff val="60000"/>
                  </a:srgbClr>
                </a:solidFill>
                <a:latin typeface="Cambria" pitchFamily="18" charset="0"/>
              </a:rPr>
              <a:t>understanding the future</a:t>
            </a:r>
            <a:endParaRPr lang="en-US" sz="1600" dirty="0">
              <a:solidFill>
                <a:srgbClr val="F79646">
                  <a:lumMod val="40000"/>
                  <a:lumOff val="60000"/>
                </a:srgbClr>
              </a:solidFill>
              <a:latin typeface="Cambria"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103430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a:t>
            </a:r>
            <a:r>
              <a:rPr lang="en-US" dirty="0" err="1" smtClean="0"/>
              <a:t>Colaberry</a:t>
            </a:r>
            <a:r>
              <a:rPr lang="en-US" dirty="0" smtClean="0"/>
              <a:t> Inc.</a:t>
            </a:r>
            <a:endParaRPr lang="en-US" dirty="0"/>
          </a:p>
        </p:txBody>
      </p:sp>
      <p:pic>
        <p:nvPicPr>
          <p:cNvPr id="5" name="Picture 5"/>
          <p:cNvPicPr>
            <a:picLocks noChangeAspect="1" noChangeArrowheads="1"/>
          </p:cNvPicPr>
          <p:nvPr>
            <p:custDataLst>
              <p:tags r:id="rId1"/>
            </p:custDataLst>
          </p:nvPr>
        </p:nvPicPr>
        <p:blipFill>
          <a:blip r:embed="rId5"/>
          <a:srcRect b="4182"/>
          <a:stretch>
            <a:fillRect/>
          </a:stretch>
        </p:blipFill>
        <p:spPr bwMode="auto">
          <a:xfrm>
            <a:off x="2013397" y="912253"/>
            <a:ext cx="7937500" cy="5181600"/>
          </a:xfrm>
          <a:prstGeom prst="rect">
            <a:avLst/>
          </a:prstGeom>
          <a:noFill/>
          <a:ln w="9525" algn="ctr">
            <a:noFill/>
            <a:miter lim="800000"/>
            <a:headEnd/>
            <a:tailEnd/>
          </a:ln>
        </p:spPr>
      </p:pic>
      <p:sp>
        <p:nvSpPr>
          <p:cNvPr id="6" name="Rectangle 10"/>
          <p:cNvSpPr txBox="1">
            <a:spLocks noChangeArrowheads="1"/>
          </p:cNvSpPr>
          <p:nvPr>
            <p:custDataLst>
              <p:tags r:id="rId2"/>
            </p:custDataLst>
          </p:nvPr>
        </p:nvSpPr>
        <p:spPr bwMode="auto">
          <a:xfrm>
            <a:off x="4375597" y="2360053"/>
            <a:ext cx="4267200" cy="1103312"/>
          </a:xfrm>
          <a:prstGeom prst="rect">
            <a:avLst/>
          </a:prstGeom>
          <a:noFill/>
          <a:ln w="9525">
            <a:noFill/>
            <a:miter lim="800000"/>
            <a:headEnd/>
            <a:tailEnd/>
          </a:ln>
        </p:spPr>
        <p:txBody>
          <a:bodyPr lIns="82058" tIns="41029" rIns="82058" bIns="41029"/>
          <a:lstStyle/>
          <a:p>
            <a:pPr algn="ctr" defTabSz="455613" eaLnBrk="0" hangingPunct="0"/>
            <a:r>
              <a:rPr lang="en-US" sz="3600" b="1" smtClean="0">
                <a:solidFill>
                  <a:prstClr val="black"/>
                </a:solidFill>
                <a:latin typeface="Cambria" pitchFamily="18" charset="0"/>
                <a:ea typeface="MS PGothic" pitchFamily="34" charset="-128"/>
              </a:rPr>
              <a:t>What tools to use and when?</a:t>
            </a:r>
            <a:endParaRPr lang="en-US" sz="2000" b="1" dirty="0">
              <a:solidFill>
                <a:prstClr val="black"/>
              </a:solidFill>
              <a:latin typeface="Cambria" pitchFamily="18" charset="0"/>
              <a:ea typeface="MS PGothic" pitchFamily="34" charset="-128"/>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69584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in this program</a:t>
            </a:r>
            <a:endParaRPr lang="en-US" dirty="0"/>
          </a:p>
        </p:txBody>
      </p:sp>
      <p:sp>
        <p:nvSpPr>
          <p:cNvPr id="4" name="Footer Placeholder 3"/>
          <p:cNvSpPr>
            <a:spLocks noGrp="1"/>
          </p:cNvSpPr>
          <p:nvPr>
            <p:ph type="ftr" sz="quarter" idx="11"/>
          </p:nvPr>
        </p:nvSpPr>
        <p:spPr/>
        <p:txBody>
          <a:bodyPr/>
          <a:lstStyle/>
          <a:p>
            <a:r>
              <a:rPr lang="en-US" smtClean="0"/>
              <a:t>© Colaberry Inc.</a:t>
            </a:r>
            <a:endParaRPr lang="en-US" dirty="0"/>
          </a:p>
        </p:txBody>
      </p:sp>
      <p:pic>
        <p:nvPicPr>
          <p:cNvPr id="5" name="Picture 8" descr="https://i0.wp.com/jrogel.com/wp-content/uploads/2015/08/Jupyter.jpg?fit=1426%2C9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5108" y="2124486"/>
            <a:ext cx="2380236" cy="15990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www.enterrasolutions.com/media/Big-data-analytics-11.png"/>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8796" y="2394619"/>
            <a:ext cx="5052806" cy="377464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a:grpSpLocks/>
          </p:cNvGrpSpPr>
          <p:nvPr/>
        </p:nvGrpSpPr>
        <p:grpSpPr bwMode="auto">
          <a:xfrm>
            <a:off x="1120462" y="5585570"/>
            <a:ext cx="9952383" cy="523220"/>
            <a:chOff x="225" y="914401"/>
            <a:chExt cx="9143763" cy="718217"/>
          </a:xfrm>
        </p:grpSpPr>
        <p:sp>
          <p:nvSpPr>
            <p:cNvPr id="8" name="Rectangle 7"/>
            <p:cNvSpPr/>
            <p:nvPr/>
          </p:nvSpPr>
          <p:spPr>
            <a:xfrm>
              <a:off x="225" y="914401"/>
              <a:ext cx="9143763" cy="646029"/>
            </a:xfrm>
            <a:prstGeom prst="rect">
              <a:avLst/>
            </a:prstGeom>
            <a:solidFill>
              <a:schemeClr val="accent6">
                <a:lumMod val="75000"/>
                <a:alpha val="9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500">
                <a:solidFill>
                  <a:prstClr val="black">
                    <a:lumMod val="65000"/>
                    <a:lumOff val="35000"/>
                  </a:prstClr>
                </a:solidFill>
                <a:latin typeface="Cambria" pitchFamily="18" charset="0"/>
              </a:endParaRPr>
            </a:p>
          </p:txBody>
        </p:sp>
        <p:sp>
          <p:nvSpPr>
            <p:cNvPr id="9" name="Rectangle 3"/>
            <p:cNvSpPr>
              <a:spLocks noChangeArrowheads="1"/>
            </p:cNvSpPr>
            <p:nvPr/>
          </p:nvSpPr>
          <p:spPr bwMode="auto">
            <a:xfrm>
              <a:off x="76423" y="914401"/>
              <a:ext cx="9016767" cy="71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pPr>
              <a:r>
                <a:rPr lang="en-US" sz="1400" b="1" dirty="0">
                  <a:solidFill>
                    <a:prstClr val="white"/>
                  </a:solidFill>
                  <a:latin typeface="Cambria" pitchFamily="18" charset="0"/>
                  <a:cs typeface="Arial" pitchFamily="34" charset="0"/>
                </a:rPr>
                <a:t>The program is developed keeping in mind the needs of an evolving Analytics industry that requires individuals to be “job-ready” from Day 1. </a:t>
              </a:r>
            </a:p>
          </p:txBody>
        </p:sp>
      </p:grpSp>
      <p:pic>
        <p:nvPicPr>
          <p:cNvPr id="10" name="Picture 2" descr="https://s3-eu-west-1.amazonaws.com/s3.housseniawriting.com/wp-content/uploads/2015/11/langage-python.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1822" y="2340569"/>
            <a:ext cx="1728741" cy="11669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scikit learn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74774" y="3881654"/>
            <a:ext cx="2219475" cy="14873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Image result for matplotlib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20167" y="4179240"/>
            <a:ext cx="1190118" cy="11901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numpy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24864" y="2517623"/>
            <a:ext cx="2047981" cy="8127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Image result for plotly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77068" y="4091452"/>
            <a:ext cx="1227041" cy="136569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424034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2.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FONTNAME" val="Arial"/>
  <p:tag name="FONTSIZE" val="37"/>
  <p:tag name="FONTBOLD" val="0"/>
  <p:tag name="FONTITALIC" val="0"/>
  <p:tag name="FONTULINE" val="0"/>
  <p:tag name="FONTSHADOW" val="0"/>
  <p:tag name="FONTALIGNMENT" val="1"/>
  <p:tag name="FONTCOLOR" val="8421504"/>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3687680"/>
  <p:tag name="LINE_COLOR_SCHEME_INDEX" val="2"/>
  <p:tag name="LINE_COLOR_TYPE" val="2"/>
  <p:tag name="LINECOLORING" val="No Line"/>
  <p:tag name="IGNOREPOSITIONNONCOMPLIANCE" val="0"/>
  <p:tag name="POSITIONTOP" val="197.875"/>
  <p:tag name="POSITIONLEFT" val="59"/>
  <p:tag name="IGNORESIZENONCOMPLIANCE" val="0"/>
  <p:tag name="SIZEWIDTH" val="696.75"/>
  <p:tag name="SIZEHEIGHT" val="87.5"/>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FONTNAME" val="Arial"/>
  <p:tag name="FONTSIZE" val="37"/>
  <p:tag name="FONTBOLD" val="0"/>
  <p:tag name="FONTITALIC" val="0"/>
  <p:tag name="FONTULINE" val="0"/>
  <p:tag name="FONTSHADOW" val="0"/>
  <p:tag name="FONTALIGNMENT" val="1"/>
  <p:tag name="FONTCOLOR" val="8421504"/>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3687680"/>
  <p:tag name="LINE_COLOR_SCHEME_INDEX" val="2"/>
  <p:tag name="LINE_COLOR_TYPE" val="2"/>
  <p:tag name="LINECOLORING" val="No Line"/>
  <p:tag name="IGNOREPOSITIONNONCOMPLIANCE" val="0"/>
  <p:tag name="POSITIONTOP" val="197.875"/>
  <p:tag name="POSITIONLEFT" val="59"/>
  <p:tag name="IGNORESIZENONCOMPLIANCE" val="0"/>
  <p:tag name="SIZEWIDTH" val="696.75"/>
  <p:tag name="SIZEHEIGHT" val="87.5"/>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ENAME" val="MANAGED"/>
  <p:tag name="IGNOREFONTNONCOMPLIANCE" val="0"/>
  <p:tag name="FONTNAME" val="Arial"/>
  <p:tag name="FONTSIZE" val="37"/>
  <p:tag name="FONTBOLD" val="0"/>
  <p:tag name="FONTITALIC" val="0"/>
  <p:tag name="FONTULINE" val="0"/>
  <p:tag name="FONTSHADOW" val="0"/>
  <p:tag name="FONTALIGNMENT" val="1"/>
  <p:tag name="FONTCOLOR" val="8421504"/>
  <p:tag name="FONT_COLOR_TYPE" val="1"/>
  <p:tag name="FONT_COLOR_SCHEME_INDEX" val="0"/>
  <p:tag name="IGNORECOLORLINESNONCOMPLIANCE" val="0"/>
  <p:tag name="FILLVISIBLE" val="0"/>
  <p:tag name="FILLCOLOR" val="3687680"/>
  <p:tag name="FILL_COLOR_SCHEME_INDEX" val="5"/>
  <p:tag name="FILL_COLOR_TYPE" val="2"/>
  <p:tag name="FILLCOLORING" val="No Fill"/>
  <p:tag name="LINEVISIBLE" val="0"/>
  <p:tag name="LINECOLOR" val="3687680"/>
  <p:tag name="LINE_COLOR_SCHEME_INDEX" val="2"/>
  <p:tag name="LINE_COLOR_TYPE" val="2"/>
  <p:tag name="LINECOLORING" val="No Line"/>
  <p:tag name="IGNOREPOSITIONNONCOMPLIANCE" val="0"/>
  <p:tag name="POSITIONTOP" val="197.875"/>
  <p:tag name="POSITIONLEFT" val="59"/>
  <p:tag name="IGNORESIZENONCOMPLIANCE" val="0"/>
  <p:tag name="SIZEWIDTH" val="696.75"/>
  <p:tag name="SIZEHEIGHT" val="87.5"/>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1LYH_My8kK3AWgxhEN_b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4710</TotalTime>
  <Words>995</Words>
  <Application>Microsoft Office PowerPoint</Application>
  <PresentationFormat>Widescreen</PresentationFormat>
  <Paragraphs>270</Paragraphs>
  <Slides>16</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ＭＳ Ｐゴシック</vt:lpstr>
      <vt:lpstr>ＭＳ Ｐゴシック</vt:lpstr>
      <vt:lpstr>Arial</vt:lpstr>
      <vt:lpstr>Bookman Old Style</vt:lpstr>
      <vt:lpstr>Calibri</vt:lpstr>
      <vt:lpstr>Cambria</vt:lpstr>
      <vt:lpstr>Century Gothic</vt:lpstr>
      <vt:lpstr>Copperplate Gothic Bold</vt:lpstr>
      <vt:lpstr>Copperplate Gothic Light</vt:lpstr>
      <vt:lpstr>Courier New</vt:lpstr>
      <vt:lpstr>Times New Roman</vt:lpstr>
      <vt:lpstr>Trebuchet MS</vt:lpstr>
      <vt:lpstr>Wingdings</vt:lpstr>
      <vt:lpstr>Wood Type</vt:lpstr>
      <vt:lpstr>What is Data Science?</vt:lpstr>
      <vt:lpstr>Agenda</vt:lpstr>
      <vt:lpstr>PowerPoint Presentation</vt:lpstr>
      <vt:lpstr>Data is Omnipresent!</vt:lpstr>
      <vt:lpstr>Types of Analysis</vt:lpstr>
      <vt:lpstr>Types of Analysis – Examples</vt:lpstr>
      <vt:lpstr>Types of Analysis - Python</vt:lpstr>
      <vt:lpstr>PowerPoint Presentation</vt:lpstr>
      <vt:lpstr>Tools used in this program</vt:lpstr>
      <vt:lpstr>Data Science tool usage survey</vt:lpstr>
      <vt:lpstr>Why Python?</vt:lpstr>
      <vt:lpstr>Python Vs R</vt:lpstr>
      <vt:lpstr>PowerPoint Presentation</vt:lpstr>
      <vt:lpstr>Comparison of various Data jobs</vt:lpstr>
      <vt:lpstr>Career options</vt:lpstr>
      <vt:lpstr>Best Job of 2018</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Sathwik Mohan Vangari</dc:creator>
  <cp:lastModifiedBy>Sathwik Mohan Vangari</cp:lastModifiedBy>
  <cp:revision>47</cp:revision>
  <dcterms:created xsi:type="dcterms:W3CDTF">2018-06-28T02:00:31Z</dcterms:created>
  <dcterms:modified xsi:type="dcterms:W3CDTF">2018-07-02T13:47:23Z</dcterms:modified>
</cp:coreProperties>
</file>