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73" r:id="rId4"/>
    <p:sldId id="276" r:id="rId5"/>
    <p:sldId id="275" r:id="rId6"/>
    <p:sldId id="279" r:id="rId7"/>
    <p:sldId id="280" r:id="rId8"/>
    <p:sldId id="281" r:id="rId9"/>
    <p:sldId id="282" r:id="rId10"/>
    <p:sldId id="274" r:id="rId11"/>
    <p:sldId id="283" r:id="rId12"/>
    <p:sldId id="284" r:id="rId13"/>
    <p:sldId id="285" r:id="rId14"/>
    <p:sldId id="286" r:id="rId15"/>
    <p:sldId id="287" r:id="rId16"/>
    <p:sldId id="288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1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AD86E-F6F3-44B6-8226-D31B9D94D75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860AA-2CC5-4C32-8641-47C99991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9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15F-668A-47F9-84DD-C35A158E95C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0" y="-84646"/>
            <a:ext cx="1899341" cy="1228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589" y="249277"/>
            <a:ext cx="2082085" cy="561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8495-3B5B-41A1-A5DB-8C1C6C76C8D7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325-6A2E-4100-B523-E149E32D17C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168F-F40F-4BF2-9DD8-5FA0BD3ACC83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0" y="137160"/>
            <a:ext cx="1527048" cy="411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7D04520-36D9-47D9-9798-2EF363B21A97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Colaberry Inc.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F7C5-8770-44A1-95EC-9D7D18895560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C34-D7B0-4E20-A18A-F55E76E8B678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ED0-C612-448A-85B8-E6150730A26C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6E75-D8FF-4584-9AF7-666F00DC86F2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40ED-8044-482D-89E5-B5E28F5D6DE9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CCDB1D-5809-49E8-9CC5-D65D8DA30090}" type="datetime1">
              <a:rPr lang="en-US" smtClean="0"/>
              <a:t>7/12/2018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B23223-F432-4F70-A88F-CBCDC21292B4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Colaberry Inc.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do Data Science?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A </a:t>
            </a:r>
            <a:r>
              <a:rPr lang="en-US" dirty="0" err="1" smtClean="0"/>
              <a:t>Colaberry</a:t>
            </a:r>
            <a:r>
              <a:rPr lang="en-US" dirty="0" smtClean="0"/>
              <a:t> Data Science 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 smtClean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6 Steps to Data Science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3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 – EDA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22" name="Oval 21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evron 23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evron 29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34" name="Chevron 33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smtClean="0"/>
              <a:t>Exploratory Data Analysis (EDA):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Understanding the data you are going to work with is the first step</a:t>
            </a:r>
            <a:endParaRPr lang="en-IN" dirty="0"/>
          </a:p>
          <a:p>
            <a:pPr lvl="1"/>
            <a:r>
              <a:rPr lang="en-IN" smtClean="0"/>
              <a:t>Domain knowledge and a good data dictionary explain the meaning of various features of the dataset</a:t>
            </a:r>
          </a:p>
          <a:p>
            <a:pPr lvl="1"/>
            <a:r>
              <a:rPr lang="en-IN" smtClean="0"/>
              <a:t>Descriptive statistics is used to understand more about the data and the nature of various observations of each feature – central tendency, variations, distribution etc.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2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 – Problem Identification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Problem </a:t>
            </a:r>
            <a:r>
              <a:rPr lang="en-IN" dirty="0" smtClean="0"/>
              <a:t>Identification: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EDA helps us understand the type, context and nature of data we will work with. The question that we would like to answer gives us an idea of expected output.</a:t>
            </a:r>
          </a:p>
          <a:p>
            <a:pPr lvl="1"/>
            <a:r>
              <a:rPr lang="en-IN" smtClean="0"/>
              <a:t>With the combined information of input data and expected output, we can identify what class of models and what steps of data processing are required.</a:t>
            </a:r>
          </a:p>
          <a:p>
            <a:pPr lvl="1"/>
            <a:r>
              <a:rPr lang="en-IN" smtClean="0"/>
              <a:t>Problem identification helps understand which models are applicable</a:t>
            </a:r>
            <a:r>
              <a:rPr lang="en-IN" smtClean="0"/>
              <a:t> to the data.</a:t>
            </a:r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6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 – Apply Models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/>
          <a:lstStyle/>
          <a:p>
            <a:r>
              <a:rPr lang="en-IN" dirty="0" smtClean="0"/>
              <a:t>Apply Models:</a:t>
            </a:r>
            <a:endParaRPr lang="en-IN" dirty="0"/>
          </a:p>
          <a:p>
            <a:endParaRPr lang="en-IN" dirty="0"/>
          </a:p>
          <a:p>
            <a:pPr lvl="1"/>
            <a:r>
              <a:rPr lang="en-IN" dirty="0" smtClean="0"/>
              <a:t>This step in the process goes back to the previous phase of model building</a:t>
            </a:r>
          </a:p>
          <a:p>
            <a:pPr lvl="1"/>
            <a:r>
              <a:rPr lang="en-IN" dirty="0" smtClean="0"/>
              <a:t>Once step 1 (Problem Statement) is defined, steps 2 and 3 (Perform Modeling and Reporting Results) can be repeated for every model that would be applied</a:t>
            </a:r>
          </a:p>
          <a:p>
            <a:pPr lvl="1"/>
            <a:r>
              <a:rPr lang="en-IN" dirty="0" smtClean="0"/>
              <a:t>Step 4 (Operationalization) is carried out only for the best of the models</a:t>
            </a:r>
            <a:endParaRPr lang="en-IN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6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 – Model Selection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smtClean="0"/>
              <a:t>Model Selection: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Model Selection is performed based on Model Validation techniques</a:t>
            </a:r>
            <a:endParaRPr lang="en-IN" dirty="0"/>
          </a:p>
          <a:p>
            <a:pPr lvl="1"/>
            <a:r>
              <a:rPr lang="en-IN" smtClean="0"/>
              <a:t>Many statistical measures can be used to validate the models built</a:t>
            </a:r>
            <a:endParaRPr lang="en-IN" dirty="0"/>
          </a:p>
          <a:p>
            <a:pPr lvl="1"/>
            <a:r>
              <a:rPr lang="en-IN" smtClean="0"/>
              <a:t>For a given problem and data set, a single statistic may be consistently used to measure accuracy of multiple models</a:t>
            </a:r>
            <a:endParaRPr lang="en-IN" dirty="0"/>
          </a:p>
          <a:p>
            <a:pPr lvl="1"/>
            <a:r>
              <a:rPr lang="en-IN" smtClean="0"/>
              <a:t>The model with </a:t>
            </a:r>
            <a:r>
              <a:rPr lang="en-IN" b="1" smtClean="0"/>
              <a:t>optimal accuracy </a:t>
            </a:r>
            <a:r>
              <a:rPr lang="en-IN" smtClean="0"/>
              <a:t>if chosen as the one to be deployed</a:t>
            </a:r>
            <a:endParaRPr lang="en-IN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9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5 – Pipelining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/>
          <a:lstStyle/>
          <a:p>
            <a:r>
              <a:rPr lang="en-IN" smtClean="0"/>
              <a:t>Pipelining: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This is the process of defining information flows into the model built</a:t>
            </a:r>
          </a:p>
          <a:p>
            <a:pPr lvl="1"/>
            <a:r>
              <a:rPr lang="en-IN" smtClean="0"/>
              <a:t>New data is generated continuously and models may need to be executed periodically in order to generate new insights</a:t>
            </a:r>
          </a:p>
          <a:p>
            <a:pPr lvl="1"/>
            <a:r>
              <a:rPr lang="en-IN" smtClean="0"/>
              <a:t>This step defines the features which need to extracted as independent, dependent variables and the way they feed into the model</a:t>
            </a:r>
            <a:endParaRPr lang="en-IN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7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6 - Deployment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smtClean="0"/>
              <a:t>Deployment: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Deployment involves productionalizing the model built in a cloud environment</a:t>
            </a:r>
            <a:endParaRPr lang="en-IN" dirty="0"/>
          </a:p>
          <a:p>
            <a:pPr lvl="1"/>
            <a:r>
              <a:rPr lang="en-IN" smtClean="0"/>
              <a:t>Models have to be frequently maintained in order to stay relevant to changing business processes, programming language code, changes in data etc.</a:t>
            </a:r>
            <a:endParaRPr lang="en-IN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7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 smtClean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Appendix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9" y="484632"/>
            <a:ext cx="1746332" cy="160934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/>
              <a:t>DS Process Flow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35" y="319381"/>
            <a:ext cx="6174995" cy="60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 to Data Science</a:t>
            </a:r>
          </a:p>
          <a:p>
            <a:r>
              <a:rPr lang="en-US" dirty="0" smtClean="0"/>
              <a:t>4 Steps to Model Building</a:t>
            </a:r>
          </a:p>
          <a:p>
            <a:r>
              <a:rPr lang="en-US" dirty="0" smtClean="0"/>
              <a:t>6 Steps to Data Science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 smtClean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Our Approach to Data Science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Data Science Workflow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8136" y="2979318"/>
            <a:ext cx="1996225" cy="29063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Steps to Model Building</a:t>
            </a:r>
          </a:p>
          <a:p>
            <a:pPr algn="ctr"/>
            <a:endParaRPr lang="en-US" sz="1400" u="sng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4 key steps that need to be kept in mind while building a data science 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25610" y="2979313"/>
            <a:ext cx="1996225" cy="2906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Steps to Data Science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Additional steps like EDA, Model Selection, Pipelining get added to modeling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3086" y="2979317"/>
            <a:ext cx="1996225" cy="2906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Steps to a DS Project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This phase is ‘rinse and repeat’, where a project is taken up and solved from scratch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63695" y="4080721"/>
            <a:ext cx="682580" cy="6801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301170" y="4079812"/>
            <a:ext cx="682580" cy="6801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54728" y="2235643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4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29678" y="2235643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92202" y="2235639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6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9564796" y="3317661"/>
            <a:ext cx="1746332" cy="1731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u="sng" dirty="0" smtClean="0">
                <a:solidFill>
                  <a:srgbClr val="00B0F0"/>
                </a:solidFill>
              </a:rPr>
              <a:t>Click to see</a:t>
            </a:r>
          </a:p>
          <a:p>
            <a:endParaRPr lang="en-US" sz="1900" u="sng" dirty="0" smtClean="0">
              <a:solidFill>
                <a:srgbClr val="00B0F0"/>
              </a:solidFill>
            </a:endParaRPr>
          </a:p>
          <a:p>
            <a:r>
              <a:rPr lang="en-US" sz="3200" dirty="0" smtClean="0"/>
              <a:t>DS Process 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73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 smtClean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4 Steps to Model Building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Problem Statement:</a:t>
            </a:r>
          </a:p>
          <a:p>
            <a:endParaRPr lang="en-IN" dirty="0"/>
          </a:p>
          <a:p>
            <a:pPr lvl="1"/>
            <a:r>
              <a:rPr lang="en-IN" smtClean="0"/>
              <a:t>Define the </a:t>
            </a:r>
            <a:r>
              <a:rPr lang="en-IN" dirty="0"/>
              <a:t>problem you are trying </a:t>
            </a:r>
            <a:r>
              <a:rPr lang="en-IN"/>
              <a:t>to </a:t>
            </a:r>
            <a:r>
              <a:rPr lang="en-IN" smtClean="0"/>
              <a:t>address/the process you are trying to improve</a:t>
            </a:r>
            <a:endParaRPr lang="en-IN" dirty="0"/>
          </a:p>
          <a:p>
            <a:pPr lvl="1"/>
            <a:r>
              <a:rPr lang="en-IN" dirty="0"/>
              <a:t>Have questions to be asked from </a:t>
            </a:r>
            <a:r>
              <a:rPr lang="en-IN"/>
              <a:t>the </a:t>
            </a:r>
            <a:r>
              <a:rPr lang="en-IN" smtClean="0"/>
              <a:t>data – A data scientist may not always have clear requirements and unexpected insights may be discovered by experimentation</a:t>
            </a:r>
          </a:p>
          <a:p>
            <a:pPr lvl="1"/>
            <a:r>
              <a:rPr lang="en-IN" smtClean="0"/>
              <a:t>How </a:t>
            </a:r>
            <a:r>
              <a:rPr lang="en-IN" dirty="0"/>
              <a:t>does it positively impact your business or what negative impact are you trying to avoid?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075" name="Oval 2074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Chevron 2075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hevron 8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hevron 8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hevron 8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7" name="TextBox 2076"/>
          <p:cNvSpPr txBox="1"/>
          <p:nvPr/>
        </p:nvSpPr>
        <p:spPr>
          <a:xfrm>
            <a:off x="1736374" y="2552184"/>
            <a:ext cx="11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Problem</a:t>
            </a:r>
            <a:r>
              <a:rPr lang="en-US" sz="1400" dirty="0"/>
              <a:t> </a:t>
            </a: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 Modeling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Reporting Results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154733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Operation-</a:t>
            </a:r>
            <a:r>
              <a:rPr lang="en-US" sz="1400" b="1" dirty="0" err="1" smtClean="0"/>
              <a:t>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8460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Perform </a:t>
            </a:r>
            <a:r>
              <a:rPr lang="en-US" dirty="0" smtClean="0"/>
              <a:t>Modeling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Performing Modelling</a:t>
            </a:r>
          </a:p>
          <a:p>
            <a:endParaRPr lang="en-IN" dirty="0"/>
          </a:p>
          <a:p>
            <a:pPr lvl="1"/>
            <a:r>
              <a:rPr lang="en-IN" dirty="0"/>
              <a:t>Perform analysis on </a:t>
            </a:r>
            <a:r>
              <a:rPr lang="en-IN"/>
              <a:t>the </a:t>
            </a:r>
            <a:r>
              <a:rPr lang="en-IN" smtClean="0"/>
              <a:t>data – feature selection involves identification of independent and dependent various for model building</a:t>
            </a:r>
            <a:endParaRPr lang="en-IN" dirty="0"/>
          </a:p>
          <a:p>
            <a:pPr lvl="1"/>
            <a:r>
              <a:rPr lang="en-IN" smtClean="0"/>
              <a:t>Fit a model to the features so as to achieve a certain outcome</a:t>
            </a:r>
          </a:p>
          <a:p>
            <a:pPr lvl="1"/>
            <a:r>
              <a:rPr lang="en-IN" smtClean="0"/>
              <a:t>Are </a:t>
            </a:r>
            <a:r>
              <a:rPr lang="en-IN" dirty="0"/>
              <a:t>your questions </a:t>
            </a:r>
            <a:r>
              <a:rPr lang="en-IN"/>
              <a:t>answered</a:t>
            </a:r>
            <a:r>
              <a:rPr lang="en-IN" smtClean="0"/>
              <a:t>?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736374" y="2552184"/>
            <a:ext cx="11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Problem</a:t>
            </a:r>
            <a:r>
              <a:rPr lang="en-US" sz="1400" dirty="0"/>
              <a:t> </a:t>
            </a: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 Modeling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Reporting Results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154733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Operation-</a:t>
            </a:r>
            <a:r>
              <a:rPr lang="en-US" sz="1400" b="1" dirty="0" err="1" smtClean="0"/>
              <a:t>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85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Reporting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Reporting Results</a:t>
            </a:r>
          </a:p>
          <a:p>
            <a:endParaRPr lang="en-IN" dirty="0"/>
          </a:p>
          <a:p>
            <a:pPr lvl="1"/>
            <a:r>
              <a:rPr lang="en-IN" smtClean="0"/>
              <a:t>Make new predictions using trained models, interpret model results</a:t>
            </a:r>
          </a:p>
          <a:p>
            <a:pPr lvl="1"/>
            <a:r>
              <a:rPr lang="en-IN" smtClean="0"/>
              <a:t>Make </a:t>
            </a:r>
            <a:r>
              <a:rPr lang="en-IN"/>
              <a:t>visualisations to present the results graphically</a:t>
            </a:r>
          </a:p>
          <a:p>
            <a:pPr lvl="1"/>
            <a:r>
              <a:rPr lang="en-IN" smtClean="0"/>
              <a:t>Present </a:t>
            </a:r>
            <a:r>
              <a:rPr lang="en-IN" dirty="0"/>
              <a:t>the results of analysis to </a:t>
            </a:r>
            <a:r>
              <a:rPr lang="en-IN"/>
              <a:t>business </a:t>
            </a:r>
            <a:r>
              <a:rPr lang="en-IN" smtClean="0"/>
              <a:t>users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10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6374" y="2552184"/>
            <a:ext cx="11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Problem</a:t>
            </a:r>
            <a:r>
              <a:rPr lang="en-US" sz="1400" dirty="0"/>
              <a:t> </a:t>
            </a: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 Modeling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Reporting Results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54733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Operation-</a:t>
            </a:r>
            <a:r>
              <a:rPr lang="en-US" sz="1400" b="1" dirty="0" err="1" smtClean="0"/>
              <a:t>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362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Operationalization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Operationalization</a:t>
            </a:r>
          </a:p>
          <a:p>
            <a:pPr lvl="1"/>
            <a:endParaRPr lang="en-IN" dirty="0"/>
          </a:p>
          <a:p>
            <a:pPr lvl="1"/>
            <a:r>
              <a:rPr lang="en-IN" smtClean="0"/>
              <a:t>Operationalize </a:t>
            </a:r>
            <a:r>
              <a:rPr lang="en-IN" dirty="0"/>
              <a:t>and deploy the models </a:t>
            </a:r>
            <a:r>
              <a:rPr lang="en-IN"/>
              <a:t>to </a:t>
            </a:r>
            <a:r>
              <a:rPr lang="en-IN" smtClean="0"/>
              <a:t>a cloud environment for easy distribution and maintenance</a:t>
            </a:r>
          </a:p>
          <a:p>
            <a:pPr lvl="1"/>
            <a:r>
              <a:rPr lang="en-IN" smtClean="0"/>
              <a:t>Ensure </a:t>
            </a:r>
            <a:r>
              <a:rPr lang="en-IN" dirty="0"/>
              <a:t>the models are maintainable and updated as the business </a:t>
            </a:r>
            <a:r>
              <a:rPr lang="en-IN"/>
              <a:t>environment </a:t>
            </a:r>
            <a:r>
              <a:rPr lang="en-IN" smtClean="0"/>
              <a:t>changes</a:t>
            </a:r>
          </a:p>
          <a:p>
            <a:pPr lvl="1"/>
            <a:r>
              <a:rPr lang="en-IN" smtClean="0"/>
              <a:t>Optimize </a:t>
            </a:r>
            <a:r>
              <a:rPr lang="en-IN"/>
              <a:t>the models to meet changing business needs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10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6374" y="2552184"/>
            <a:ext cx="11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Problem</a:t>
            </a:r>
            <a:r>
              <a:rPr lang="en-US" sz="1400" dirty="0"/>
              <a:t> </a:t>
            </a: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 Modeling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Reporting Results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54733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Operation-</a:t>
            </a:r>
            <a:r>
              <a:rPr lang="en-US" sz="1400" b="1" dirty="0" err="1" smtClean="0"/>
              <a:t>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42511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23126</TotalTime>
  <Words>853</Words>
  <Application>Microsoft Office PowerPoint</Application>
  <PresentationFormat>Widescreen</PresentationFormat>
  <Paragraphs>179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Bookman Old Style</vt:lpstr>
      <vt:lpstr>Calibri</vt:lpstr>
      <vt:lpstr>Cambria</vt:lpstr>
      <vt:lpstr>Century Gothic</vt:lpstr>
      <vt:lpstr>Wingdings</vt:lpstr>
      <vt:lpstr>Wood Type</vt:lpstr>
      <vt:lpstr>How to do Data Science?</vt:lpstr>
      <vt:lpstr>Agenda</vt:lpstr>
      <vt:lpstr>PowerPoint Presentation</vt:lpstr>
      <vt:lpstr>Steps in Data Science Workflow</vt:lpstr>
      <vt:lpstr>PowerPoint Presentation</vt:lpstr>
      <vt:lpstr>Step 1 – Problem Statement</vt:lpstr>
      <vt:lpstr>Step 2 – Perform Modeling </vt:lpstr>
      <vt:lpstr>Step 3 – Reporting Results</vt:lpstr>
      <vt:lpstr>Step 4 - Operationalization</vt:lpstr>
      <vt:lpstr>PowerPoint Presentation</vt:lpstr>
      <vt:lpstr>Step 1 – EDA</vt:lpstr>
      <vt:lpstr>Step 2 – Problem Identification</vt:lpstr>
      <vt:lpstr>Step 3 – Apply Models</vt:lpstr>
      <vt:lpstr>Step 4 – Model Selection</vt:lpstr>
      <vt:lpstr>Step 5 – Pipelining</vt:lpstr>
      <vt:lpstr>Step 6 - Deployment</vt:lpstr>
      <vt:lpstr>PowerPoint Presentation</vt:lpstr>
      <vt:lpstr>DS Process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Science?</dc:title>
  <dc:creator>Sathwik Mohan Vangari</dc:creator>
  <cp:lastModifiedBy>Sathwik Mohan Vangari</cp:lastModifiedBy>
  <cp:revision>67</cp:revision>
  <dcterms:created xsi:type="dcterms:W3CDTF">2018-06-28T02:00:31Z</dcterms:created>
  <dcterms:modified xsi:type="dcterms:W3CDTF">2018-07-17T13:34:05Z</dcterms:modified>
</cp:coreProperties>
</file>