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1" r:id="rId18"/>
    <p:sldId id="282" r:id="rId19"/>
    <p:sldId id="283" r:id="rId20"/>
    <p:sldId id="256" r:id="rId21"/>
    <p:sldId id="257" r:id="rId22"/>
    <p:sldId id="277" r:id="rId23"/>
    <p:sldId id="278" r:id="rId24"/>
    <p:sldId id="276" r:id="rId25"/>
    <p:sldId id="259" r:id="rId26"/>
    <p:sldId id="279" r:id="rId27"/>
    <p:sldId id="280" r:id="rId28"/>
    <p:sldId id="286" r:id="rId29"/>
    <p:sldId id="287" r:id="rId30"/>
    <p:sldId id="284" r:id="rId31"/>
    <p:sldId id="285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1" r:id="rId43"/>
    <p:sldId id="298" r:id="rId44"/>
    <p:sldId id="299" r:id="rId45"/>
    <p:sldId id="300" r:id="rId46"/>
    <p:sldId id="302" r:id="rId47"/>
    <p:sldId id="303" r:id="rId48"/>
    <p:sldId id="304" r:id="rId49"/>
    <p:sldId id="305" r:id="rId50"/>
  </p:sldIdLst>
  <p:sldSz cx="125285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1E5D0"/>
    <a:srgbClr val="F4C8C7"/>
    <a:srgbClr val="D7E5FB"/>
    <a:srgbClr val="CCCCFF"/>
    <a:srgbClr val="FFCCFF"/>
    <a:srgbClr val="FAFAFA"/>
    <a:srgbClr val="F8F8F8"/>
    <a:srgbClr val="DDDDDD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>
      <p:cViewPr varScale="1">
        <p:scale>
          <a:sx n="70" d="100"/>
          <a:sy n="70" d="100"/>
        </p:scale>
        <p:origin x="468" y="52"/>
      </p:cViewPr>
      <p:guideLst>
        <p:guide orient="horz" pos="2160"/>
        <p:guide pos="39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C5D53-245E-4264-BF63-59C172EAE7A9}" type="datetimeFigureOut">
              <a:rPr lang="zh-CN" altLang="en-US" smtClean="0"/>
              <a:pPr/>
              <a:t>2023/1/5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685800"/>
            <a:ext cx="6264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9344E-EC8F-4D9A-969F-E6AD47D566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863" y="685800"/>
            <a:ext cx="62642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9344E-EC8F-4D9A-969F-E6AD47D566A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9642" y="2130429"/>
            <a:ext cx="1064926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9284" y="3886200"/>
            <a:ext cx="87699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3199" y="274642"/>
            <a:ext cx="2818924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6428" y="274642"/>
            <a:ext cx="824796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670" y="4406904"/>
            <a:ext cx="1064926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670" y="2906713"/>
            <a:ext cx="10649268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6428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68679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535113"/>
            <a:ext cx="55356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29" y="2174875"/>
            <a:ext cx="5535619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4330" y="1535113"/>
            <a:ext cx="553779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4330" y="2174875"/>
            <a:ext cx="5537793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28" y="273050"/>
            <a:ext cx="4121807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17" y="273054"/>
            <a:ext cx="7003808" cy="5853113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6428" y="1435103"/>
            <a:ext cx="4121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5683" y="4800600"/>
            <a:ext cx="751713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55683" y="612775"/>
            <a:ext cx="751713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799"/>
            </a:lvl2pPr>
            <a:lvl3pPr marL="914322" indent="0">
              <a:buNone/>
              <a:defRPr sz="2400"/>
            </a:lvl3pPr>
            <a:lvl4pPr marL="1371484" indent="0">
              <a:buNone/>
              <a:defRPr sz="1999"/>
            </a:lvl4pPr>
            <a:lvl5pPr marL="1828646" indent="0">
              <a:buNone/>
              <a:defRPr sz="1999"/>
            </a:lvl5pPr>
            <a:lvl6pPr marL="2285806" indent="0">
              <a:buNone/>
              <a:defRPr sz="1999"/>
            </a:lvl6pPr>
            <a:lvl7pPr marL="2742968" indent="0">
              <a:buNone/>
              <a:defRPr sz="1999"/>
            </a:lvl7pPr>
            <a:lvl8pPr marL="3200129" indent="0">
              <a:buNone/>
              <a:defRPr sz="1999"/>
            </a:lvl8pPr>
            <a:lvl9pPr marL="3657290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55683" y="5367338"/>
            <a:ext cx="751713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6429" y="274638"/>
            <a:ext cx="1127569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600204"/>
            <a:ext cx="112756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6429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80589" y="6356354"/>
            <a:ext cx="39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78795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2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7" indent="-285726" algn="l" defTabSz="914322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3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5" indent="-228581" algn="l" defTabSz="914322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5" indent="-228581" algn="l" defTabSz="914322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7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1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9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2799" y="1131971"/>
            <a:ext cx="6576389" cy="2428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01726" y="170347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4" name="矩形 3"/>
          <p:cNvSpPr/>
          <p:nvPr/>
        </p:nvSpPr>
        <p:spPr>
          <a:xfrm>
            <a:off x="1801726" y="270360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5" name="矩形 4"/>
          <p:cNvSpPr/>
          <p:nvPr/>
        </p:nvSpPr>
        <p:spPr>
          <a:xfrm>
            <a:off x="4526231" y="3918054"/>
            <a:ext cx="4697421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14127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7720476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4714127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9" name="矩形 8"/>
          <p:cNvSpPr/>
          <p:nvPr/>
        </p:nvSpPr>
        <p:spPr>
          <a:xfrm>
            <a:off x="6217301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10" name="矩形 9"/>
          <p:cNvSpPr/>
          <p:nvPr/>
        </p:nvSpPr>
        <p:spPr>
          <a:xfrm>
            <a:off x="7720476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11" name="矩形 10"/>
          <p:cNvSpPr/>
          <p:nvPr/>
        </p:nvSpPr>
        <p:spPr>
          <a:xfrm>
            <a:off x="4714127" y="498962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12" name="矩形 11"/>
          <p:cNvSpPr/>
          <p:nvPr/>
        </p:nvSpPr>
        <p:spPr>
          <a:xfrm>
            <a:off x="3023055" y="484674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口令文件</a:t>
            </a:r>
          </a:p>
        </p:txBody>
      </p:sp>
      <p:cxnSp>
        <p:nvCxnSpPr>
          <p:cNvPr id="13" name="直接箭头连接符 12"/>
          <p:cNvCxnSpPr>
            <a:stCxn id="3" idx="2"/>
            <a:endCxn id="4" idx="0"/>
          </p:cNvCxnSpPr>
          <p:nvPr/>
        </p:nvCxnSpPr>
        <p:spPr>
          <a:xfrm rot="5400000">
            <a:off x="2066455" y="2310449"/>
            <a:ext cx="785818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</p:cNvCxnSpPr>
          <p:nvPr/>
        </p:nvCxnSpPr>
        <p:spPr>
          <a:xfrm>
            <a:off x="3117003" y="2810764"/>
            <a:ext cx="3757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50435" y="1632037"/>
            <a:ext cx="5355060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37"/>
          <p:cNvSpPr txBox="1"/>
          <p:nvPr/>
        </p:nvSpPr>
        <p:spPr>
          <a:xfrm>
            <a:off x="4150437" y="1346285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>
                <a:latin typeface="黑体" pitchFamily="49" charset="-122"/>
                <a:ea typeface="黑体" pitchFamily="49" charset="-122"/>
              </a:rPr>
              <a:t>内存结构</a:t>
            </a:r>
          </a:p>
        </p:txBody>
      </p:sp>
      <p:sp>
        <p:nvSpPr>
          <p:cNvPr id="17" name="TextBox 38"/>
          <p:cNvSpPr txBox="1"/>
          <p:nvPr/>
        </p:nvSpPr>
        <p:spPr>
          <a:xfrm>
            <a:off x="6217303" y="1131971"/>
            <a:ext cx="103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latin typeface="黑体" pitchFamily="49" charset="-122"/>
                <a:ea typeface="黑体" pitchFamily="49" charset="-122"/>
              </a:rPr>
              <a:t>实 例</a:t>
            </a:r>
          </a:p>
        </p:txBody>
      </p:sp>
      <p:sp>
        <p:nvSpPr>
          <p:cNvPr id="18" name="矩形 17"/>
          <p:cNvSpPr/>
          <p:nvPr/>
        </p:nvSpPr>
        <p:spPr>
          <a:xfrm>
            <a:off x="4526229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共享池</a:t>
            </a:r>
          </a:p>
        </p:txBody>
      </p:sp>
      <p:sp>
        <p:nvSpPr>
          <p:cNvPr id="19" name="矩形 18"/>
          <p:cNvSpPr/>
          <p:nvPr/>
        </p:nvSpPr>
        <p:spPr>
          <a:xfrm>
            <a:off x="6170326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数据缓冲区</a:t>
            </a:r>
          </a:p>
        </p:txBody>
      </p:sp>
      <p:sp>
        <p:nvSpPr>
          <p:cNvPr id="20" name="矩形 19"/>
          <p:cNvSpPr/>
          <p:nvPr/>
        </p:nvSpPr>
        <p:spPr>
          <a:xfrm>
            <a:off x="7814424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日志缓冲区</a:t>
            </a:r>
          </a:p>
        </p:txBody>
      </p:sp>
      <p:sp>
        <p:nvSpPr>
          <p:cNvPr id="21" name="矩形 20"/>
          <p:cNvSpPr/>
          <p:nvPr/>
        </p:nvSpPr>
        <p:spPr>
          <a:xfrm>
            <a:off x="4526229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Large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2" name="矩形 21"/>
          <p:cNvSpPr/>
          <p:nvPr/>
        </p:nvSpPr>
        <p:spPr>
          <a:xfrm>
            <a:off x="6170326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Stream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3" name="矩形 22"/>
          <p:cNvSpPr/>
          <p:nvPr/>
        </p:nvSpPr>
        <p:spPr>
          <a:xfrm>
            <a:off x="7814424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4" name="TextBox 39"/>
          <p:cNvSpPr txBox="1"/>
          <p:nvPr/>
        </p:nvSpPr>
        <p:spPr>
          <a:xfrm>
            <a:off x="6593095" y="1703475"/>
            <a:ext cx="563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黑体" pitchFamily="49" charset="-122"/>
                <a:ea typeface="黑体" pitchFamily="49" charset="-122"/>
              </a:rPr>
              <a:t>SGA</a:t>
            </a:r>
            <a:endParaRPr lang="zh-CN" altLang="en-US" sz="11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7301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26" name="矩形 25"/>
          <p:cNvSpPr/>
          <p:nvPr/>
        </p:nvSpPr>
        <p:spPr>
          <a:xfrm>
            <a:off x="3023055" y="427524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参数文件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6321595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00000" flipV="1">
            <a:off x="6791337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150435" y="3203673"/>
            <a:ext cx="5355060" cy="285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黑体" pitchFamily="49" charset="-122"/>
                <a:ea typeface="黑体" pitchFamily="49" charset="-122"/>
              </a:rPr>
              <a:t>   PMON     SMON     DBWR     LGWR     CKPT     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其他</a:t>
            </a:r>
            <a:endParaRPr lang="zh-CN" altLang="en-US" sz="1100"/>
          </a:p>
        </p:txBody>
      </p:sp>
      <p:sp>
        <p:nvSpPr>
          <p:cNvPr id="30" name="TextBox 48"/>
          <p:cNvSpPr txBox="1"/>
          <p:nvPr/>
        </p:nvSpPr>
        <p:spPr>
          <a:xfrm>
            <a:off x="4150437" y="2917921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31" name="矩形 30"/>
          <p:cNvSpPr/>
          <p:nvPr/>
        </p:nvSpPr>
        <p:spPr>
          <a:xfrm>
            <a:off x="2459366" y="3132235"/>
            <a:ext cx="657639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>
                <a:latin typeface="黑体" pitchFamily="49" charset="-122"/>
                <a:ea typeface="黑体" pitchFamily="49" charset="-122"/>
              </a:rPr>
              <a:t>PGA</a:t>
            </a:r>
            <a:endParaRPr lang="zh-CN" altLang="en-US" sz="1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17600" y="4203805"/>
            <a:ext cx="1409226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1">
                <a:latin typeface="黑体" pitchFamily="49" charset="-122"/>
                <a:ea typeface="黑体" pitchFamily="49" charset="-122"/>
              </a:rPr>
              <a:t>归档日志文件</a:t>
            </a:r>
          </a:p>
        </p:txBody>
      </p:sp>
      <p:sp>
        <p:nvSpPr>
          <p:cNvPr id="33" name="TextBox 51"/>
          <p:cNvSpPr txBox="1"/>
          <p:nvPr/>
        </p:nvSpPr>
        <p:spPr>
          <a:xfrm>
            <a:off x="4526231" y="5418254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46537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3868" y="1805691"/>
            <a:ext cx="54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双链表结构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6229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rot="16200000" flipH="1">
            <a:off x="5004228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200000" flipH="1">
            <a:off x="5567919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5183868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data</a:t>
            </a:r>
            <a:endParaRPr lang="zh-CN" altLang="en-US" sz="1050"/>
          </a:p>
        </p:txBody>
      </p:sp>
      <p:sp>
        <p:nvSpPr>
          <p:cNvPr id="7" name="TextBox 7"/>
          <p:cNvSpPr txBox="1"/>
          <p:nvPr/>
        </p:nvSpPr>
        <p:spPr>
          <a:xfrm>
            <a:off x="5778779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>
                <a:solidFill>
                  <a:srgbClr val="7030A0"/>
                </a:solidFill>
              </a:rPr>
              <a:t>0x2345</a:t>
            </a:r>
            <a:endParaRPr lang="zh-CN" altLang="en-US" sz="1050">
              <a:solidFill>
                <a:srgbClr val="7030A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600613" y="3234451"/>
            <a:ext cx="6555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0x1111</a:t>
            </a:r>
            <a:endParaRPr lang="zh-CN" altLang="en-US" sz="1050"/>
          </a:p>
        </p:txBody>
      </p:sp>
      <p:sp>
        <p:nvSpPr>
          <p:cNvPr id="9" name="矩形 8"/>
          <p:cNvSpPr/>
          <p:nvPr/>
        </p:nvSpPr>
        <p:spPr>
          <a:xfrm>
            <a:off x="6968888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rot="16200000" flipH="1">
            <a:off x="7446887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8010578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7626527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data</a:t>
            </a:r>
            <a:endParaRPr lang="zh-CN" altLang="en-US" sz="1050"/>
          </a:p>
        </p:txBody>
      </p:sp>
      <p:sp>
        <p:nvSpPr>
          <p:cNvPr id="13" name="TextBox 13"/>
          <p:cNvSpPr txBox="1"/>
          <p:nvPr/>
        </p:nvSpPr>
        <p:spPr>
          <a:xfrm>
            <a:off x="8227051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0x9999</a:t>
            </a:r>
            <a:endParaRPr lang="zh-CN" altLang="en-US" sz="1050"/>
          </a:p>
        </p:txBody>
      </p:sp>
      <p:sp>
        <p:nvSpPr>
          <p:cNvPr id="14" name="TextBox 14"/>
          <p:cNvSpPr txBox="1"/>
          <p:nvPr/>
        </p:nvSpPr>
        <p:spPr>
          <a:xfrm>
            <a:off x="7002915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>
                <a:solidFill>
                  <a:srgbClr val="00B050"/>
                </a:solidFill>
              </a:rPr>
              <a:t>0x1234</a:t>
            </a:r>
            <a:endParaRPr lang="zh-CN" altLang="en-US" sz="105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11547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rot="16200000" flipH="1">
            <a:off x="9889546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H="1">
            <a:off x="10453237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8"/>
          <p:cNvSpPr txBox="1"/>
          <p:nvPr/>
        </p:nvSpPr>
        <p:spPr>
          <a:xfrm>
            <a:off x="10069186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data</a:t>
            </a:r>
            <a:endParaRPr lang="zh-CN" altLang="en-US" sz="1050"/>
          </a:p>
        </p:txBody>
      </p:sp>
      <p:sp>
        <p:nvSpPr>
          <p:cNvPr id="19" name="TextBox 19"/>
          <p:cNvSpPr txBox="1"/>
          <p:nvPr/>
        </p:nvSpPr>
        <p:spPr>
          <a:xfrm>
            <a:off x="10726824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null</a:t>
            </a:r>
            <a:endParaRPr lang="zh-CN" altLang="en-US" sz="1050"/>
          </a:p>
        </p:txBody>
      </p:sp>
      <p:sp>
        <p:nvSpPr>
          <p:cNvPr id="20" name="TextBox 20"/>
          <p:cNvSpPr txBox="1"/>
          <p:nvPr/>
        </p:nvSpPr>
        <p:spPr>
          <a:xfrm>
            <a:off x="9451187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>
                <a:solidFill>
                  <a:srgbClr val="7030A0"/>
                </a:solidFill>
              </a:rPr>
              <a:t>0x2345</a:t>
            </a:r>
            <a:endParaRPr lang="zh-CN" altLang="en-US" sz="105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89622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rot="16200000" flipH="1">
            <a:off x="2467621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031312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30"/>
          <p:cNvSpPr txBox="1"/>
          <p:nvPr/>
        </p:nvSpPr>
        <p:spPr>
          <a:xfrm>
            <a:off x="2647261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data</a:t>
            </a:r>
            <a:endParaRPr lang="zh-CN" altLang="en-US" sz="1050"/>
          </a:p>
        </p:txBody>
      </p:sp>
      <p:sp>
        <p:nvSpPr>
          <p:cNvPr id="25" name="TextBox 31"/>
          <p:cNvSpPr txBox="1"/>
          <p:nvPr/>
        </p:nvSpPr>
        <p:spPr>
          <a:xfrm>
            <a:off x="3258499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>
                <a:solidFill>
                  <a:srgbClr val="00B050"/>
                </a:solidFill>
              </a:rPr>
              <a:t>0x1234</a:t>
            </a:r>
            <a:endParaRPr lang="zh-CN" altLang="en-US" sz="1050">
              <a:solidFill>
                <a:srgbClr val="00B050"/>
              </a:solidFill>
            </a:endParaRPr>
          </a:p>
        </p:txBody>
      </p:sp>
      <p:sp>
        <p:nvSpPr>
          <p:cNvPr id="26" name="TextBox 32"/>
          <p:cNvSpPr txBox="1"/>
          <p:nvPr/>
        </p:nvSpPr>
        <p:spPr>
          <a:xfrm>
            <a:off x="2083570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null</a:t>
            </a:r>
            <a:endParaRPr lang="zh-CN" altLang="en-US" sz="1050"/>
          </a:p>
        </p:txBody>
      </p:sp>
      <p:sp>
        <p:nvSpPr>
          <p:cNvPr id="27" name="TextBox 33"/>
          <p:cNvSpPr txBox="1"/>
          <p:nvPr/>
        </p:nvSpPr>
        <p:spPr>
          <a:xfrm>
            <a:off x="2553312" y="4234584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头结点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9975237" y="2877262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anose="02010609060101010101" pitchFamily="49" charset="-122"/>
                <a:ea typeface="黑体" panose="02010609060101010101" pitchFamily="49" charset="-122"/>
              </a:rPr>
              <a:t>尾结点</a:t>
            </a:r>
            <a:endParaRPr lang="zh-CN" altLang="en-US" sz="1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4995971" y="2877262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首元结点</a:t>
            </a:r>
          </a:p>
        </p:txBody>
      </p:sp>
      <p:cxnSp>
        <p:nvCxnSpPr>
          <p:cNvPr id="30" name="直接箭头连接符 29"/>
          <p:cNvCxnSpPr>
            <a:stCxn id="25" idx="0"/>
          </p:cNvCxnSpPr>
          <p:nvPr/>
        </p:nvCxnSpPr>
        <p:spPr>
          <a:xfrm rot="5400000" flipH="1" flipV="1">
            <a:off x="4136825" y="3064646"/>
            <a:ext cx="357190" cy="126830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41"/>
          <p:cNvSpPr txBox="1"/>
          <p:nvPr/>
        </p:nvSpPr>
        <p:spPr>
          <a:xfrm>
            <a:off x="1817280" y="2916791"/>
            <a:ext cx="1127381" cy="2462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anose="02010609060101010101" pitchFamily="49" charset="-122"/>
                <a:ea typeface="黑体" panose="02010609060101010101" pitchFamily="49" charset="-122"/>
              </a:rPr>
              <a:t>头指针 </a:t>
            </a:r>
            <a:r>
              <a:rPr lang="en-US" altLang="zh-CN" sz="1000" smtClean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endParaRPr lang="zh-CN" altLang="en-US" sz="1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肘形连接符 31"/>
          <p:cNvCxnSpPr>
            <a:stCxn id="31" idx="2"/>
            <a:endCxn id="21" idx="0"/>
          </p:cNvCxnSpPr>
          <p:nvPr/>
        </p:nvCxnSpPr>
        <p:spPr>
          <a:xfrm rot="16200000" flipH="1">
            <a:off x="2333567" y="3210415"/>
            <a:ext cx="642943" cy="5481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3492802" y="3448765"/>
            <a:ext cx="1221325" cy="35719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288148" y="3416929"/>
            <a:ext cx="680740" cy="38902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386096" y="3333649"/>
            <a:ext cx="849656" cy="5437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519037" y="3234451"/>
            <a:ext cx="892510" cy="64294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8847856" y="3448765"/>
            <a:ext cx="676414" cy="4286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69"/>
          <p:cNvSpPr txBox="1"/>
          <p:nvPr/>
        </p:nvSpPr>
        <p:spPr>
          <a:xfrm>
            <a:off x="1238034" y="4806088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anose="02010609060101010101" pitchFamily="49" charset="-122"/>
                <a:ea typeface="黑体" panose="02010609060101010101" pitchFamily="49" charset="-122"/>
              </a:rPr>
              <a:t>首元结点的地址是：</a:t>
            </a:r>
            <a:r>
              <a:rPr lang="en-US" altLang="zh-CN" sz="10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0x1234</a:t>
            </a:r>
            <a:endParaRPr lang="zh-CN" altLang="en-US" sz="100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18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0952" y="1464455"/>
            <a:ext cx="2066865" cy="471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211107" y="4464851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3210952" y="1893083"/>
            <a:ext cx="206686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211107" y="4036223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211107" y="489347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11107" y="532210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211107" y="575073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11107" y="360759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11107" y="317896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11107" y="275033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10952" y="2321711"/>
            <a:ext cx="2066865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04900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3" idx="0"/>
            <a:endCxn id="13" idx="2"/>
          </p:cNvCxnSpPr>
          <p:nvPr/>
        </p:nvCxnSpPr>
        <p:spPr>
          <a:xfrm rot="16200000" flipH="1">
            <a:off x="4101508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3632810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H="1">
            <a:off x="4572295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04900" y="1964521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7" idx="0"/>
            <a:endCxn id="17" idx="2"/>
          </p:cNvCxnSpPr>
          <p:nvPr/>
        </p:nvCxnSpPr>
        <p:spPr>
          <a:xfrm rot="16200000" flipH="1">
            <a:off x="4101508" y="210714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H="1">
            <a:off x="3632810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>
            <a:off x="4572295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04900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1" idx="0"/>
            <a:endCxn id="21" idx="2"/>
          </p:cNvCxnSpPr>
          <p:nvPr/>
        </p:nvCxnSpPr>
        <p:spPr>
          <a:xfrm rot="16200000" flipH="1">
            <a:off x="4101508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632810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4572295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04900" y="325040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0"/>
            <a:endCxn id="25" idx="2"/>
          </p:cNvCxnSpPr>
          <p:nvPr/>
        </p:nvCxnSpPr>
        <p:spPr>
          <a:xfrm rot="16200000" flipH="1">
            <a:off x="4101508" y="339303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 flipH="1">
            <a:off x="3632810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4572295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04900" y="582217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9" idx="0"/>
            <a:endCxn id="29" idx="2"/>
          </p:cNvCxnSpPr>
          <p:nvPr/>
        </p:nvCxnSpPr>
        <p:spPr>
          <a:xfrm rot="16200000" flipH="1">
            <a:off x="4101508" y="596479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6200000" flipH="1">
            <a:off x="3632810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4572295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04900" y="539354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3" idx="0"/>
            <a:endCxn id="33" idx="2"/>
          </p:cNvCxnSpPr>
          <p:nvPr/>
        </p:nvCxnSpPr>
        <p:spPr>
          <a:xfrm rot="16200000" flipH="1">
            <a:off x="4101508" y="553617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3632810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4572295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04900" y="4536289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37" idx="0"/>
            <a:endCxn id="37" idx="2"/>
          </p:cNvCxnSpPr>
          <p:nvPr/>
        </p:nvCxnSpPr>
        <p:spPr>
          <a:xfrm rot="16200000" flipH="1">
            <a:off x="4101508" y="467891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H="1">
            <a:off x="3632810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 flipH="1">
            <a:off x="4572295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119"/>
          <p:cNvSpPr txBox="1"/>
          <p:nvPr/>
        </p:nvSpPr>
        <p:spPr>
          <a:xfrm rot="5400000">
            <a:off x="415646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2" name="TextBox 120"/>
          <p:cNvSpPr txBox="1"/>
          <p:nvPr/>
        </p:nvSpPr>
        <p:spPr>
          <a:xfrm>
            <a:off x="3492797" y="1107266"/>
            <a:ext cx="15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>
                <a:solidFill>
                  <a:srgbClr val="FF0000"/>
                </a:solidFill>
              </a:rPr>
              <a:t>Entry[]  table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43" name="TextBox 121"/>
          <p:cNvSpPr txBox="1"/>
          <p:nvPr/>
        </p:nvSpPr>
        <p:spPr>
          <a:xfrm>
            <a:off x="3261306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50" name="TextBox 133"/>
          <p:cNvSpPr txBox="1"/>
          <p:nvPr/>
        </p:nvSpPr>
        <p:spPr>
          <a:xfrm>
            <a:off x="2835158" y="153589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0</a:t>
            </a:r>
            <a:endParaRPr lang="zh-CN" altLang="en-US" sz="1400"/>
          </a:p>
        </p:txBody>
      </p:sp>
      <p:sp>
        <p:nvSpPr>
          <p:cNvPr id="51" name="TextBox 142"/>
          <p:cNvSpPr txBox="1"/>
          <p:nvPr/>
        </p:nvSpPr>
        <p:spPr>
          <a:xfrm>
            <a:off x="2835158" y="1964522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1</a:t>
            </a:r>
            <a:endParaRPr lang="zh-CN" altLang="en-US" sz="1400"/>
          </a:p>
        </p:txBody>
      </p:sp>
      <p:sp>
        <p:nvSpPr>
          <p:cNvPr id="52" name="TextBox 143"/>
          <p:cNvSpPr txBox="1"/>
          <p:nvPr/>
        </p:nvSpPr>
        <p:spPr>
          <a:xfrm>
            <a:off x="2835158" y="2393150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2</a:t>
            </a:r>
            <a:endParaRPr lang="zh-CN" altLang="en-US" sz="1400"/>
          </a:p>
        </p:txBody>
      </p:sp>
      <p:sp>
        <p:nvSpPr>
          <p:cNvPr id="53" name="TextBox 144"/>
          <p:cNvSpPr txBox="1"/>
          <p:nvPr/>
        </p:nvSpPr>
        <p:spPr>
          <a:xfrm>
            <a:off x="2835158" y="2821778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3</a:t>
            </a:r>
            <a:endParaRPr lang="zh-CN" altLang="en-US" sz="1400"/>
          </a:p>
        </p:txBody>
      </p:sp>
      <p:sp>
        <p:nvSpPr>
          <p:cNvPr id="54" name="TextBox 145"/>
          <p:cNvSpPr txBox="1"/>
          <p:nvPr/>
        </p:nvSpPr>
        <p:spPr>
          <a:xfrm>
            <a:off x="2835158" y="3250406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4</a:t>
            </a:r>
            <a:endParaRPr lang="zh-CN" altLang="en-US" sz="1400"/>
          </a:p>
        </p:txBody>
      </p:sp>
      <p:sp>
        <p:nvSpPr>
          <p:cNvPr id="55" name="TextBox 147"/>
          <p:cNvSpPr txBox="1"/>
          <p:nvPr/>
        </p:nvSpPr>
        <p:spPr>
          <a:xfrm>
            <a:off x="2835158" y="367903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5</a:t>
            </a:r>
            <a:endParaRPr lang="zh-CN" altLang="en-US" sz="1400"/>
          </a:p>
        </p:txBody>
      </p:sp>
      <p:sp>
        <p:nvSpPr>
          <p:cNvPr id="56" name="TextBox 153"/>
          <p:cNvSpPr txBox="1"/>
          <p:nvPr/>
        </p:nvSpPr>
        <p:spPr>
          <a:xfrm rot="5400000">
            <a:off x="293513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747559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57" idx="0"/>
            <a:endCxn id="57" idx="2"/>
          </p:cNvCxnSpPr>
          <p:nvPr/>
        </p:nvCxnSpPr>
        <p:spPr>
          <a:xfrm rot="16200000" flipH="1">
            <a:off x="6544167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6200000" flipH="1">
            <a:off x="6075469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6200000" flipH="1">
            <a:off x="7014953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190218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62" idx="0"/>
            <a:endCxn id="62" idx="2"/>
          </p:cNvCxnSpPr>
          <p:nvPr/>
        </p:nvCxnSpPr>
        <p:spPr>
          <a:xfrm rot="16200000" flipH="1">
            <a:off x="8986826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6200000" flipH="1">
            <a:off x="8518128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200000" flipH="1">
            <a:off x="9457612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5084746" y="1666698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7532579" y="1678769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747559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stCxn id="69" idx="0"/>
            <a:endCxn id="69" idx="2"/>
          </p:cNvCxnSpPr>
          <p:nvPr/>
        </p:nvCxnSpPr>
        <p:spPr>
          <a:xfrm rot="16200000" flipH="1">
            <a:off x="6544167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200000" flipH="1">
            <a:off x="6075469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200000" flipH="1">
            <a:off x="7014953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190218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5" name="直接连接符 74"/>
          <p:cNvCxnSpPr>
            <a:stCxn id="74" idx="0"/>
            <a:endCxn id="74" idx="2"/>
          </p:cNvCxnSpPr>
          <p:nvPr/>
        </p:nvCxnSpPr>
        <p:spPr>
          <a:xfrm rot="16200000" flipH="1">
            <a:off x="8986826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16200000" flipH="1">
            <a:off x="8518128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200000" flipH="1">
            <a:off x="9457612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084746" y="2952582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532579" y="2964653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5752733" y="4536290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1" idx="0"/>
            <a:endCxn id="81" idx="2"/>
          </p:cNvCxnSpPr>
          <p:nvPr/>
        </p:nvCxnSpPr>
        <p:spPr>
          <a:xfrm rot="16200000" flipH="1">
            <a:off x="6549341" y="4678916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16200000" flipH="1">
            <a:off x="6080643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16200000" flipH="1">
            <a:off x="7020127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5089920" y="4667095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215"/>
          <p:cNvSpPr txBox="1"/>
          <p:nvPr/>
        </p:nvSpPr>
        <p:spPr>
          <a:xfrm>
            <a:off x="2365416" y="3321844"/>
            <a:ext cx="56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00B050"/>
                </a:solidFill>
              </a:rPr>
              <a:t>数</a:t>
            </a:r>
            <a:endParaRPr lang="en-US" altLang="zh-CN" smtClean="0">
              <a:solidFill>
                <a:srgbClr val="00B050"/>
              </a:solidFill>
            </a:endParaRPr>
          </a:p>
          <a:p>
            <a:r>
              <a:rPr lang="zh-CN" altLang="en-US" smtClean="0">
                <a:solidFill>
                  <a:srgbClr val="00B050"/>
                </a:solidFill>
              </a:rPr>
              <a:t>组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88" name="TextBox 220"/>
          <p:cNvSpPr txBox="1"/>
          <p:nvPr/>
        </p:nvSpPr>
        <p:spPr>
          <a:xfrm>
            <a:off x="6129252" y="1187460"/>
            <a:ext cx="150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00B050"/>
                </a:solidFill>
              </a:rPr>
              <a:t>单链表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89" name="TextBox 221"/>
          <p:cNvSpPr txBox="1"/>
          <p:nvPr/>
        </p:nvSpPr>
        <p:spPr>
          <a:xfrm>
            <a:off x="5416152" y="393841"/>
            <a:ext cx="300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</a:rPr>
              <a:t>HashMap</a:t>
            </a:r>
            <a:r>
              <a:rPr lang="zh-CN" altLang="en-US" smtClean="0">
                <a:solidFill>
                  <a:srgbClr val="FF0000"/>
                </a:solidFill>
              </a:rPr>
              <a:t>存储结构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TextBox 121"/>
          <p:cNvSpPr txBox="1"/>
          <p:nvPr/>
        </p:nvSpPr>
        <p:spPr>
          <a:xfrm>
            <a:off x="3265910" y="583220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1" name="TextBox 121"/>
          <p:cNvSpPr txBox="1"/>
          <p:nvPr/>
        </p:nvSpPr>
        <p:spPr>
          <a:xfrm>
            <a:off x="3257925" y="54293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2" name="TextBox 121"/>
          <p:cNvSpPr txBox="1"/>
          <p:nvPr/>
        </p:nvSpPr>
        <p:spPr>
          <a:xfrm>
            <a:off x="3261306" y="4556947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3" name="TextBox 121"/>
          <p:cNvSpPr txBox="1"/>
          <p:nvPr/>
        </p:nvSpPr>
        <p:spPr>
          <a:xfrm>
            <a:off x="8136482" y="28448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4" name="TextBox 121"/>
          <p:cNvSpPr txBox="1"/>
          <p:nvPr/>
        </p:nvSpPr>
        <p:spPr>
          <a:xfrm>
            <a:off x="3257926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5" name="TextBox 121"/>
          <p:cNvSpPr txBox="1"/>
          <p:nvPr/>
        </p:nvSpPr>
        <p:spPr>
          <a:xfrm>
            <a:off x="8136483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6" name="TextBox 121"/>
          <p:cNvSpPr txBox="1"/>
          <p:nvPr/>
        </p:nvSpPr>
        <p:spPr>
          <a:xfrm>
            <a:off x="5688211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7" name="TextBox 121"/>
          <p:cNvSpPr txBox="1"/>
          <p:nvPr/>
        </p:nvSpPr>
        <p:spPr>
          <a:xfrm>
            <a:off x="3257926" y="198888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8" name="TextBox 121"/>
          <p:cNvSpPr txBox="1"/>
          <p:nvPr/>
        </p:nvSpPr>
        <p:spPr>
          <a:xfrm>
            <a:off x="5698497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9" name="TextBox 121"/>
          <p:cNvSpPr txBox="1"/>
          <p:nvPr/>
        </p:nvSpPr>
        <p:spPr>
          <a:xfrm>
            <a:off x="5698497" y="4559680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217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>
            <a:stCxn id="7" idx="3"/>
            <a:endCxn id="3" idx="1"/>
          </p:cNvCxnSpPr>
          <p:nvPr/>
        </p:nvCxnSpPr>
        <p:spPr>
          <a:xfrm>
            <a:off x="3076305" y="2231230"/>
            <a:ext cx="1691071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767376" y="2052635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哈希码</a:t>
            </a:r>
            <a:endParaRPr lang="zh-CN" altLang="en-US" sz="11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7376" y="3409957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</a:t>
            </a:r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值</a:t>
            </a:r>
            <a:endParaRPr lang="zh-CN" altLang="en-US" sz="11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0035" y="3267081"/>
            <a:ext cx="3557488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673428" y="4552965"/>
            <a:ext cx="1315278" cy="9286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hash:</a:t>
            </a:r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下标</a:t>
            </a:r>
            <a:endParaRPr lang="en-US" altLang="zh-CN" sz="110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key</a:t>
            </a:r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：键</a:t>
            </a:r>
            <a:endParaRPr lang="en-US" altLang="zh-CN" sz="110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value</a:t>
            </a:r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：值</a:t>
            </a:r>
            <a:endParaRPr lang="en-US" altLang="zh-CN" sz="110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next</a:t>
            </a:r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null</a:t>
            </a:r>
          </a:p>
        </p:txBody>
      </p:sp>
      <p:sp>
        <p:nvSpPr>
          <p:cNvPr id="7" name="矩形 6"/>
          <p:cNvSpPr/>
          <p:nvPr/>
        </p:nvSpPr>
        <p:spPr>
          <a:xfrm>
            <a:off x="1761027" y="2052635"/>
            <a:ext cx="131527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&lt;key,value&gt;</a:t>
            </a:r>
            <a:endParaRPr lang="zh-CN" altLang="en-US" sz="11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 rot="5400000">
            <a:off x="4831001" y="2909641"/>
            <a:ext cx="1000132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rot="5400000">
            <a:off x="4938158" y="4159806"/>
            <a:ext cx="785818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3"/>
            <a:endCxn id="5" idx="1"/>
          </p:cNvCxnSpPr>
          <p:nvPr/>
        </p:nvCxnSpPr>
        <p:spPr>
          <a:xfrm flipV="1">
            <a:off x="5988706" y="4464850"/>
            <a:ext cx="1221329" cy="552462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243467" y="2981330"/>
            <a:ext cx="9916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/>
              <a:t>Entry[]  table</a:t>
            </a:r>
            <a:endParaRPr lang="zh-CN" altLang="en-US" sz="1200"/>
          </a:p>
        </p:txBody>
      </p:sp>
      <p:sp>
        <p:nvSpPr>
          <p:cNvPr id="12" name="TextBox 221"/>
          <p:cNvSpPr txBox="1"/>
          <p:nvPr/>
        </p:nvSpPr>
        <p:spPr>
          <a:xfrm>
            <a:off x="3076305" y="1981197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对象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.hashcode()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4"/>
          <p:cNvSpPr txBox="1"/>
          <p:nvPr/>
        </p:nvSpPr>
        <p:spPr>
          <a:xfrm>
            <a:off x="5988706" y="1838321"/>
            <a:ext cx="1878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重写的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返回的是非定长值；使用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Object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中的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返回定长值。</a:t>
            </a:r>
          </a:p>
        </p:txBody>
      </p:sp>
      <p:sp>
        <p:nvSpPr>
          <p:cNvPr id="14" name="TextBox 225"/>
          <p:cNvSpPr txBox="1"/>
          <p:nvPr/>
        </p:nvSpPr>
        <p:spPr>
          <a:xfrm>
            <a:off x="4015789" y="2624139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hash()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计算出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值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26"/>
          <p:cNvSpPr txBox="1"/>
          <p:nvPr/>
        </p:nvSpPr>
        <p:spPr>
          <a:xfrm>
            <a:off x="4015789" y="3938541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值对应出数组位置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27"/>
          <p:cNvSpPr txBox="1"/>
          <p:nvPr/>
        </p:nvSpPr>
        <p:spPr>
          <a:xfrm>
            <a:off x="3733944" y="1195380"/>
            <a:ext cx="300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存储键值对的过程</a:t>
            </a:r>
          </a:p>
        </p:txBody>
      </p:sp>
      <p:sp>
        <p:nvSpPr>
          <p:cNvPr id="17" name="TextBox 228"/>
          <p:cNvSpPr txBox="1"/>
          <p:nvPr/>
        </p:nvSpPr>
        <p:spPr>
          <a:xfrm>
            <a:off x="3921840" y="3449489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数组下标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29"/>
          <p:cNvSpPr txBox="1"/>
          <p:nvPr/>
        </p:nvSpPr>
        <p:spPr>
          <a:xfrm>
            <a:off x="6082654" y="3910023"/>
            <a:ext cx="103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哈希冲突使用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equals()</a:t>
            </a:r>
            <a:endParaRPr lang="zh-CN" altLang="en-US" sz="1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4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1099" y="3464719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91099" y="3036091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91099" y="2607463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91099" y="3893347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91099" y="432197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91099" y="217883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>
            <a:off x="2691099" y="3463132"/>
            <a:ext cx="5918750" cy="1589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>
            <a:off x="2691099" y="3034504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0800000">
            <a:off x="2691099" y="26058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0800000">
            <a:off x="2691099" y="2177246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800000">
            <a:off x="2691099" y="4750603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0800000">
            <a:off x="2691099" y="3893347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>
            <a:off x="2691099" y="43219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0"/>
          <p:cNvSpPr txBox="1"/>
          <p:nvPr/>
        </p:nvSpPr>
        <p:spPr>
          <a:xfrm>
            <a:off x="5227706" y="217883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A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798911" y="3428081"/>
            <a:ext cx="3785420" cy="1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1099" y="5321313"/>
            <a:ext cx="6576389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33"/>
          <p:cNvSpPr txBox="1"/>
          <p:nvPr/>
        </p:nvSpPr>
        <p:spPr>
          <a:xfrm>
            <a:off x="5227706" y="4393413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19" name="TextBox 36"/>
          <p:cNvSpPr txBox="1"/>
          <p:nvPr/>
        </p:nvSpPr>
        <p:spPr>
          <a:xfrm>
            <a:off x="5227706" y="2678901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20" name="TextBox 37"/>
          <p:cNvSpPr txBox="1"/>
          <p:nvPr/>
        </p:nvSpPr>
        <p:spPr>
          <a:xfrm>
            <a:off x="5227706" y="396478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21" name="TextBox 40"/>
          <p:cNvSpPr txBox="1"/>
          <p:nvPr/>
        </p:nvSpPr>
        <p:spPr>
          <a:xfrm>
            <a:off x="5227706" y="3107529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22" name="TextBox 41"/>
          <p:cNvSpPr txBox="1"/>
          <p:nvPr/>
        </p:nvSpPr>
        <p:spPr>
          <a:xfrm>
            <a:off x="5227706" y="3536157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23" name="TextBox 42"/>
          <p:cNvSpPr txBox="1"/>
          <p:nvPr/>
        </p:nvSpPr>
        <p:spPr>
          <a:xfrm>
            <a:off x="2221357" y="2035959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3σ</a:t>
            </a:r>
            <a:endParaRPr lang="zh-CN" altLang="en-US" sz="1300"/>
          </a:p>
        </p:txBody>
      </p:sp>
      <p:sp>
        <p:nvSpPr>
          <p:cNvPr id="24" name="TextBox 43"/>
          <p:cNvSpPr txBox="1"/>
          <p:nvPr/>
        </p:nvSpPr>
        <p:spPr>
          <a:xfrm>
            <a:off x="2221357" y="291735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1σ</a:t>
            </a:r>
            <a:endParaRPr lang="zh-CN" altLang="en-US" sz="1300"/>
          </a:p>
        </p:txBody>
      </p:sp>
      <p:sp>
        <p:nvSpPr>
          <p:cNvPr id="25" name="TextBox 44"/>
          <p:cNvSpPr txBox="1"/>
          <p:nvPr/>
        </p:nvSpPr>
        <p:spPr>
          <a:xfrm>
            <a:off x="2221357" y="246458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2σ</a:t>
            </a:r>
            <a:endParaRPr lang="zh-CN" altLang="en-US" sz="1300"/>
          </a:p>
        </p:txBody>
      </p:sp>
      <p:sp>
        <p:nvSpPr>
          <p:cNvPr id="26" name="TextBox 45"/>
          <p:cNvSpPr txBox="1"/>
          <p:nvPr/>
        </p:nvSpPr>
        <p:spPr>
          <a:xfrm>
            <a:off x="2315305" y="3321843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μ</a:t>
            </a:r>
            <a:endParaRPr lang="zh-CN" altLang="en-US" sz="1300"/>
          </a:p>
        </p:txBody>
      </p:sp>
      <p:sp>
        <p:nvSpPr>
          <p:cNvPr id="27" name="TextBox 46"/>
          <p:cNvSpPr txBox="1"/>
          <p:nvPr/>
        </p:nvSpPr>
        <p:spPr>
          <a:xfrm>
            <a:off x="2127408" y="375047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-1σ</a:t>
            </a:r>
            <a:endParaRPr lang="zh-CN" altLang="en-US" sz="1300"/>
          </a:p>
        </p:txBody>
      </p:sp>
      <p:sp>
        <p:nvSpPr>
          <p:cNvPr id="28" name="TextBox 47"/>
          <p:cNvSpPr txBox="1"/>
          <p:nvPr/>
        </p:nvSpPr>
        <p:spPr>
          <a:xfrm>
            <a:off x="2127408" y="460109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-3σ</a:t>
            </a:r>
            <a:endParaRPr lang="zh-CN" altLang="en-US" sz="1300"/>
          </a:p>
        </p:txBody>
      </p:sp>
      <p:sp>
        <p:nvSpPr>
          <p:cNvPr id="29" name="TextBox 48"/>
          <p:cNvSpPr txBox="1"/>
          <p:nvPr/>
        </p:nvSpPr>
        <p:spPr>
          <a:xfrm>
            <a:off x="2127408" y="4179099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-2σ</a:t>
            </a:r>
            <a:endParaRPr lang="zh-CN" altLang="en-US" sz="1300"/>
          </a:p>
        </p:txBody>
      </p:sp>
      <p:sp>
        <p:nvSpPr>
          <p:cNvPr id="30" name="TextBox 49"/>
          <p:cNvSpPr txBox="1"/>
          <p:nvPr/>
        </p:nvSpPr>
        <p:spPr>
          <a:xfrm>
            <a:off x="8609849" y="2035959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smtClean="0">
                <a:latin typeface="黑体" pitchFamily="49" charset="-122"/>
                <a:ea typeface="黑体" pitchFamily="49" charset="-122"/>
              </a:rPr>
              <a:t>控制上限</a:t>
            </a:r>
            <a:endParaRPr lang="zh-CN" altLang="en-US" sz="13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8609849" y="4607727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smtClean="0">
                <a:latin typeface="黑体" pitchFamily="49" charset="-122"/>
                <a:ea typeface="黑体" pitchFamily="49" charset="-122"/>
              </a:rPr>
              <a:t>控制下限</a:t>
            </a:r>
            <a:endParaRPr lang="zh-CN" altLang="en-US" sz="13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51"/>
          <p:cNvSpPr txBox="1"/>
          <p:nvPr/>
        </p:nvSpPr>
        <p:spPr>
          <a:xfrm>
            <a:off x="8609849" y="3321843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smtClean="0">
                <a:latin typeface="黑体" pitchFamily="49" charset="-122"/>
                <a:ea typeface="黑体" pitchFamily="49" charset="-122"/>
              </a:rPr>
              <a:t>平均值</a:t>
            </a:r>
            <a:endParaRPr lang="zh-CN" altLang="en-US" sz="13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818871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160842" y="291893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30584" y="313324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946252" y="363331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6119" y="377619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851913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15604" y="299037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885346" y="360759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261139" y="406194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730881" y="349043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294572" y="306181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361828" y="253602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764314" y="332184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173931" y="367903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3" idx="1"/>
            <a:endCxn id="34" idx="7"/>
          </p:cNvCxnSpPr>
          <p:nvPr/>
        </p:nvCxnSpPr>
        <p:spPr>
          <a:xfrm rot="5400000" flipH="1" flipV="1">
            <a:off x="2841323" y="2911981"/>
            <a:ext cx="357190" cy="384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5" idx="2"/>
            <a:endCxn id="34" idx="6"/>
          </p:cNvCxnSpPr>
          <p:nvPr/>
        </p:nvCxnSpPr>
        <p:spPr>
          <a:xfrm rot="10800000">
            <a:off x="3220968" y="2941794"/>
            <a:ext cx="409617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5" idx="3"/>
            <a:endCxn id="36" idx="0"/>
          </p:cNvCxnSpPr>
          <p:nvPr/>
        </p:nvCxnSpPr>
        <p:spPr>
          <a:xfrm rot="16200000" flipH="1">
            <a:off x="3577330" y="3234330"/>
            <a:ext cx="461042" cy="33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7" idx="3"/>
          </p:cNvCxnSpPr>
          <p:nvPr/>
        </p:nvCxnSpPr>
        <p:spPr>
          <a:xfrm>
            <a:off x="4006377" y="3679034"/>
            <a:ext cx="478547" cy="136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7" idx="3"/>
            <a:endCxn id="38" idx="3"/>
          </p:cNvCxnSpPr>
          <p:nvPr/>
        </p:nvCxnSpPr>
        <p:spPr>
          <a:xfrm rot="5400000" flipH="1" flipV="1">
            <a:off x="4422787" y="3377284"/>
            <a:ext cx="500066" cy="37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9" idx="3"/>
            <a:endCxn id="38" idx="6"/>
          </p:cNvCxnSpPr>
          <p:nvPr/>
        </p:nvCxnSpPr>
        <p:spPr>
          <a:xfrm rot="5400000">
            <a:off x="5033428" y="2908005"/>
            <a:ext cx="269588" cy="51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9" idx="4"/>
            <a:endCxn id="40" idx="1"/>
          </p:cNvCxnSpPr>
          <p:nvPr/>
        </p:nvCxnSpPr>
        <p:spPr>
          <a:xfrm rot="16200000" flipH="1">
            <a:off x="5380809" y="3100949"/>
            <a:ext cx="578199" cy="44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0" idx="3"/>
            <a:endCxn id="41" idx="4"/>
          </p:cNvCxnSpPr>
          <p:nvPr/>
        </p:nvCxnSpPr>
        <p:spPr>
          <a:xfrm rot="16200000" flipH="1">
            <a:off x="5862154" y="3678614"/>
            <a:ext cx="461042" cy="397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1" idx="2"/>
            <a:endCxn id="42" idx="3"/>
          </p:cNvCxnSpPr>
          <p:nvPr/>
        </p:nvCxnSpPr>
        <p:spPr>
          <a:xfrm rot="10800000" flipH="1">
            <a:off x="6261138" y="3529462"/>
            <a:ext cx="478547" cy="555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6"/>
            <a:endCxn id="43" idx="2"/>
          </p:cNvCxnSpPr>
          <p:nvPr/>
        </p:nvCxnSpPr>
        <p:spPr>
          <a:xfrm flipV="1">
            <a:off x="6791007" y="3084670"/>
            <a:ext cx="503565" cy="428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43" idx="5"/>
          </p:cNvCxnSpPr>
          <p:nvPr/>
        </p:nvCxnSpPr>
        <p:spPr>
          <a:xfrm rot="10800000">
            <a:off x="7345892" y="3100836"/>
            <a:ext cx="418421" cy="22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6" idx="0"/>
            <a:endCxn id="45" idx="5"/>
          </p:cNvCxnSpPr>
          <p:nvPr/>
        </p:nvCxnSpPr>
        <p:spPr>
          <a:xfrm rot="16200000" flipV="1">
            <a:off x="7850731" y="3325771"/>
            <a:ext cx="318166" cy="38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4" idx="4"/>
            <a:endCxn id="46" idx="7"/>
          </p:cNvCxnSpPr>
          <p:nvPr/>
        </p:nvCxnSpPr>
        <p:spPr>
          <a:xfrm rot="5400000">
            <a:off x="7756578" y="3050417"/>
            <a:ext cx="1103984" cy="16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8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03759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06338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2506338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03759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硬盘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5822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5822" y="421481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67449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61397" y="4500570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>
            <a:off x="4479255" y="4429132"/>
            <a:ext cx="3382143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  <a:endCxn id="6" idx="3"/>
          </p:cNvCxnSpPr>
          <p:nvPr/>
        </p:nvCxnSpPr>
        <p:spPr>
          <a:xfrm rot="10800000">
            <a:off x="4479254" y="3429000"/>
            <a:ext cx="328819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12985" y="385762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5418739" y="285749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读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(read)</a:t>
            </a:r>
          </a:p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输入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(input)</a:t>
            </a:r>
          </a:p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输入流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(InputStream)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5418739" y="464344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写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(write)</a:t>
            </a:r>
          </a:p>
          <a:p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(output)</a:t>
            </a:r>
          </a:p>
          <a:p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输出流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(OutputStream)</a:t>
            </a:r>
            <a:endParaRPr lang="zh-CN" altLang="en-US" sz="1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4"/>
          <p:cNvSpPr txBox="1"/>
          <p:nvPr/>
        </p:nvSpPr>
        <p:spPr>
          <a:xfrm>
            <a:off x="5418739" y="1643050"/>
            <a:ext cx="103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流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5"/>
          <p:cNvSpPr txBox="1"/>
          <p:nvPr/>
        </p:nvSpPr>
        <p:spPr>
          <a:xfrm>
            <a:off x="6170326" y="1643050"/>
            <a:ext cx="197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I:input</a:t>
            </a: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O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4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9622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68888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83868" y="4393413"/>
            <a:ext cx="2442659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04900" y="2536025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/>
              <a:t>aaaa.txt</a:t>
            </a:r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989623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smtClean="0"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8889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smtClean="0"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2321" y="267890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/>
              <a:t>aaaa.txt</a:t>
            </a:r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5841507" y="482204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/>
              <a:t>aaaa.txt</a:t>
            </a:r>
            <a:endParaRPr lang="zh-CN" altLang="en-US" sz="1400"/>
          </a:p>
        </p:txBody>
      </p:sp>
      <p:cxnSp>
        <p:nvCxnSpPr>
          <p:cNvPr id="10" name="直接箭头连接符 9"/>
          <p:cNvCxnSpPr>
            <a:stCxn id="5" idx="2"/>
          </p:cNvCxnSpPr>
          <p:nvPr/>
        </p:nvCxnSpPr>
        <p:spPr>
          <a:xfrm rot="16200000" flipH="1">
            <a:off x="3890636" y="2871170"/>
            <a:ext cx="1928826" cy="197291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2"/>
          </p:cNvCxnSpPr>
          <p:nvPr/>
        </p:nvCxnSpPr>
        <p:spPr>
          <a:xfrm rot="5400000" flipH="1" flipV="1">
            <a:off x="6874475" y="3130504"/>
            <a:ext cx="1785950" cy="15971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5"/>
          <p:cNvSpPr txBox="1"/>
          <p:nvPr/>
        </p:nvSpPr>
        <p:spPr>
          <a:xfrm>
            <a:off x="6029404" y="4107661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4338333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读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7814424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写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4902023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输入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7062837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输出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4432281" y="3536158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Input</a:t>
            </a:r>
            <a:endParaRPr lang="zh-CN" altLang="en-US" sz="1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7156785" y="4036224"/>
            <a:ext cx="103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2647262" y="4893480"/>
            <a:ext cx="1878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一边读，一边写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4995972" y="1035827"/>
            <a:ext cx="2348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文件的拷贝原理</a:t>
            </a:r>
            <a:endParaRPr lang="zh-CN" altLang="en-US" sz="16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89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28108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7"/>
          <p:cNvSpPr txBox="1"/>
          <p:nvPr/>
        </p:nvSpPr>
        <p:spPr>
          <a:xfrm>
            <a:off x="2276786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124011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10772688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终止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32847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/>
              <a:t>就绪状态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034292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/>
              <a:t>执行状态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388382" y="969094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/>
              <a:t>阻塞状态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2" idx="5"/>
            <a:endCxn id="6" idx="1"/>
          </p:cNvCxnSpPr>
          <p:nvPr/>
        </p:nvCxnSpPr>
        <p:spPr>
          <a:xfrm>
            <a:off x="2981382" y="2904739"/>
            <a:ext cx="1751465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1207429" y="2634884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7" idx="3"/>
            <a:endCxn id="4" idx="3"/>
          </p:cNvCxnSpPr>
          <p:nvPr/>
        </p:nvCxnSpPr>
        <p:spPr>
          <a:xfrm flipV="1">
            <a:off x="9295202" y="2904739"/>
            <a:ext cx="1889421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1"/>
            <a:endCxn id="6" idx="3"/>
          </p:cNvCxnSpPr>
          <p:nvPr/>
        </p:nvCxnSpPr>
        <p:spPr>
          <a:xfrm flipH="1"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8" idx="2"/>
          </p:cNvCxnSpPr>
          <p:nvPr/>
        </p:nvCxnSpPr>
        <p:spPr>
          <a:xfrm flipH="1" flipV="1">
            <a:off x="7018837" y="1479232"/>
            <a:ext cx="1645910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6" idx="0"/>
          </p:cNvCxnSpPr>
          <p:nvPr/>
        </p:nvCxnSpPr>
        <p:spPr>
          <a:xfrm flipH="1">
            <a:off x="5363302" y="1479232"/>
            <a:ext cx="1655535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33"/>
          <p:cNvSpPr txBox="1"/>
          <p:nvPr/>
        </p:nvSpPr>
        <p:spPr>
          <a:xfrm>
            <a:off x="6502145" y="4661986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7787122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36"/>
          <p:cNvSpPr txBox="1"/>
          <p:nvPr/>
        </p:nvSpPr>
        <p:spPr>
          <a:xfrm>
            <a:off x="4940325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37"/>
          <p:cNvSpPr txBox="1"/>
          <p:nvPr/>
        </p:nvSpPr>
        <p:spPr>
          <a:xfrm>
            <a:off x="3822699" y="3475585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38"/>
          <p:cNvSpPr txBox="1"/>
          <p:nvPr/>
        </p:nvSpPr>
        <p:spPr>
          <a:xfrm>
            <a:off x="2888948" y="3783362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41"/>
          <p:cNvSpPr txBox="1"/>
          <p:nvPr/>
        </p:nvSpPr>
        <p:spPr>
          <a:xfrm>
            <a:off x="1877796" y="2157650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42"/>
          <p:cNvSpPr txBox="1"/>
          <p:nvPr/>
        </p:nvSpPr>
        <p:spPr>
          <a:xfrm>
            <a:off x="4064629" y="5110665"/>
            <a:ext cx="2597346" cy="14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43"/>
          <p:cNvSpPr txBox="1"/>
          <p:nvPr/>
        </p:nvSpPr>
        <p:spPr>
          <a:xfrm>
            <a:off x="7366074" y="5110665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44"/>
          <p:cNvSpPr txBox="1"/>
          <p:nvPr/>
        </p:nvSpPr>
        <p:spPr>
          <a:xfrm>
            <a:off x="5012084" y="308480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45"/>
          <p:cNvSpPr txBox="1"/>
          <p:nvPr/>
        </p:nvSpPr>
        <p:spPr>
          <a:xfrm>
            <a:off x="9016069" y="3501940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46"/>
          <p:cNvSpPr txBox="1"/>
          <p:nvPr/>
        </p:nvSpPr>
        <p:spPr>
          <a:xfrm>
            <a:off x="4546572" y="1690261"/>
            <a:ext cx="2237890" cy="8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7"/>
          <p:cNvSpPr txBox="1"/>
          <p:nvPr/>
        </p:nvSpPr>
        <p:spPr>
          <a:xfrm>
            <a:off x="10845411" y="2189456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9332" y="1245612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线程的五种基本状态及转换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79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锁池</a:t>
            </a:r>
            <a:r>
              <a:rPr lang="en-US" altLang="zh-CN"/>
              <a:t>lockpool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24620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锁池</a:t>
            </a:r>
            <a:r>
              <a:rPr lang="en-US" altLang="zh-CN"/>
              <a:t>lockpool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5759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锁池</a:t>
            </a:r>
            <a:r>
              <a:rPr lang="en-US" altLang="zh-CN"/>
              <a:t>lockpool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36795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3057" y="2000241"/>
            <a:ext cx="6482441" cy="285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4900" y="2143116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latin typeface="黑体" pitchFamily="49" charset="-122"/>
                <a:ea typeface="黑体" pitchFamily="49" charset="-122"/>
              </a:rPr>
              <a:t>计算机的整个内存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4150436" y="2786059"/>
            <a:ext cx="4509524" cy="15001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6311693" y="3535907"/>
            <a:ext cx="1500198" cy="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714129" y="3429000"/>
            <a:ext cx="1691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黑体" pitchFamily="49" charset="-122"/>
                <a:ea typeface="黑体" pitchFamily="49" charset="-122"/>
              </a:rPr>
              <a:t>SGA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（系统全局区）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65714" y="2786058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使用的内存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56787" y="335756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黑体" pitchFamily="49" charset="-122"/>
                <a:ea typeface="黑体" pitchFamily="49" charset="-122"/>
              </a:rPr>
              <a:t>     PGA</a:t>
            </a:r>
          </a:p>
          <a:p>
            <a:r>
              <a:rPr lang="zh-CN" altLang="en-US" sz="1100">
                <a:latin typeface="黑体" pitchFamily="49" charset="-122"/>
                <a:ea typeface="黑体" pitchFamily="49" charset="-122"/>
              </a:rPr>
              <a:t>（程序全局区）</a:t>
            </a:r>
          </a:p>
        </p:txBody>
      </p:sp>
    </p:spTree>
    <p:extLst>
      <p:ext uri="{BB962C8B-B14F-4D97-AF65-F5344CB8AC3E}">
        <p14:creationId xmlns:p14="http://schemas.microsoft.com/office/powerpoint/2010/main" val="129048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20805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216386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76434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35992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63880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3263880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835647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5835647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8407416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8407416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35120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黑体" pitchFamily="49" charset="-122"/>
                <a:ea typeface="黑体" pitchFamily="49" charset="-122"/>
              </a:rPr>
              <a:t>浏览器团队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7217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5449" y="178592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黑体" pitchFamily="49" charset="-122"/>
                <a:ea typeface="黑体" pitchFamily="49" charset="-122"/>
              </a:rPr>
              <a:t>Web server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50423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黑体" pitchFamily="49" charset="-122"/>
                <a:ea typeface="黑体" pitchFamily="49" charset="-122"/>
              </a:rPr>
              <a:t>数据库团队</a:t>
            </a:r>
          </a:p>
        </p:txBody>
      </p:sp>
      <p:cxnSp>
        <p:nvCxnSpPr>
          <p:cNvPr id="18" name="直接连接符 17"/>
          <p:cNvCxnSpPr>
            <a:stCxn id="2" idx="2"/>
          </p:cNvCxnSpPr>
          <p:nvPr/>
        </p:nvCxnSpPr>
        <p:spPr>
          <a:xfrm rot="16200000" flipH="1">
            <a:off x="2347091" y="2797965"/>
            <a:ext cx="1071570" cy="90488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" idx="2"/>
          </p:cNvCxnSpPr>
          <p:nvPr/>
        </p:nvCxnSpPr>
        <p:spPr>
          <a:xfrm rot="5400000">
            <a:off x="4037791" y="2797964"/>
            <a:ext cx="1071570" cy="90488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92441" y="378619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cxnSp>
        <p:nvCxnSpPr>
          <p:cNvPr id="23" name="直接连接符 22"/>
          <p:cNvCxnSpPr>
            <a:stCxn id="3" idx="2"/>
          </p:cNvCxnSpPr>
          <p:nvPr/>
        </p:nvCxnSpPr>
        <p:spPr>
          <a:xfrm rot="16200000" flipH="1">
            <a:off x="4966485" y="2774153"/>
            <a:ext cx="1071570" cy="95250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" idx="2"/>
          </p:cNvCxnSpPr>
          <p:nvPr/>
        </p:nvCxnSpPr>
        <p:spPr>
          <a:xfrm rot="5400000">
            <a:off x="6597652" y="2809874"/>
            <a:ext cx="1071572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92771" y="3782803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协议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(JavaEE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规范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)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7" name="直接连接符 36"/>
          <p:cNvCxnSpPr>
            <a:stCxn id="4" idx="2"/>
          </p:cNvCxnSpPr>
          <p:nvPr/>
        </p:nvCxnSpPr>
        <p:spPr>
          <a:xfrm rot="16200000" flipH="1">
            <a:off x="7490628" y="2797966"/>
            <a:ext cx="1071572" cy="90488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</p:cNvCxnSpPr>
          <p:nvPr/>
        </p:nvCxnSpPr>
        <p:spPr>
          <a:xfrm rot="5400000">
            <a:off x="9193233" y="2809874"/>
            <a:ext cx="1071573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35977" y="378619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JDBC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92244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黑体" pitchFamily="49" charset="-122"/>
                <a:ea typeface="黑体" pitchFamily="49" charset="-122"/>
              </a:rPr>
              <a:t>谷歌浏览器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3545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黑体" pitchFamily="49" charset="-122"/>
                <a:ea typeface="黑体" pitchFamily="49" charset="-122"/>
              </a:rPr>
              <a:t>Tomcat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3578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项目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7547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黑体" pitchFamily="49" charset="-122"/>
                <a:ea typeface="黑体" pitchFamily="49" charset="-122"/>
              </a:rPr>
              <a:t>mysql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6755" y="128586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黑体" pitchFamily="49" charset="-122"/>
                <a:ea typeface="黑体" pitchFamily="49" charset="-122"/>
              </a:rPr>
              <a:t>请求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06755" y="200024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黑体" pitchFamily="49" charset="-122"/>
                <a:ea typeface="黑体" pitchFamily="49" charset="-122"/>
              </a:rPr>
              <a:t>响应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24" y="1357298"/>
            <a:ext cx="1500198" cy="50006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92376" y="1460573"/>
            <a:ext cx="1214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buy()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9500" y="1000108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业务接口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Service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67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9367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图书功能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2441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92441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商品功能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5" idx="0"/>
            <a:endCxn id="2" idx="4"/>
          </p:cNvCxnSpPr>
          <p:nvPr/>
        </p:nvCxnSpPr>
        <p:spPr>
          <a:xfrm rot="5400000" flipH="1" flipV="1">
            <a:off x="2192309" y="1964521"/>
            <a:ext cx="1071570" cy="857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2" idx="4"/>
          </p:cNvCxnSpPr>
          <p:nvPr/>
        </p:nvCxnSpPr>
        <p:spPr>
          <a:xfrm rot="16200000" flipV="1">
            <a:off x="3013846" y="2000240"/>
            <a:ext cx="1071570" cy="785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63747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631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0805" y="4357694"/>
            <a:ext cx="13573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图书购买业务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BookServiceImpl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92441" y="4357694"/>
            <a:ext cx="14287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商品购买业务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ProductServiceImpl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121267" y="1071546"/>
            <a:ext cx="2857520" cy="4572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49895" y="1643051"/>
            <a:ext cx="2071702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Service target;  //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业务对象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 </a:t>
            </a:r>
            <a:r>
              <a:rPr lang="en-US" altLang="zh-CN" sz="105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;  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切面对象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Agent(Service target,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     AOP aop) {</a:t>
            </a:r>
            <a:br>
              <a:rPr lang="en-US" altLang="zh-CN" sz="1050">
                <a:latin typeface="黑体" pitchFamily="49" charset="-122"/>
                <a:ea typeface="黑体" pitchFamily="49" charset="-122"/>
              </a:rPr>
            </a:br>
            <a:r>
              <a:rPr lang="en-US" altLang="zh-CN" sz="1050">
                <a:latin typeface="黑体" pitchFamily="49" charset="-122"/>
                <a:ea typeface="黑体" pitchFamily="49" charset="-122"/>
              </a:rPr>
              <a:t>    this.target = target;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this.aop = aop;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1050">
                <a:latin typeface="黑体" pitchFamily="49" charset="-122"/>
                <a:ea typeface="黑体" pitchFamily="49" charset="-122"/>
              </a:rPr>
            </a:br>
            <a:r>
              <a:rPr lang="en-US" altLang="zh-CN" sz="105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@Override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void buy() {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>
                <a:latin typeface="黑体" pitchFamily="49" charset="-122"/>
                <a:ea typeface="黑体" pitchFamily="49" charset="-122"/>
              </a:rPr>
            </a:br>
            <a:r>
              <a:rPr lang="zh-CN" altLang="en-US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aop.before();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>
                <a:latin typeface="黑体" pitchFamily="49" charset="-122"/>
                <a:ea typeface="黑体" pitchFamily="49" charset="-122"/>
              </a:rPr>
            </a:br>
            <a:r>
              <a:rPr lang="zh-CN" altLang="en-US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target.buy();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>
                <a:latin typeface="黑体" pitchFamily="49" charset="-122"/>
                <a:ea typeface="黑体" pitchFamily="49" charset="-122"/>
              </a:rPr>
            </a:br>
            <a:r>
              <a:rPr lang="zh-CN" altLang="en-US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aop.after();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//sout(“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aop.exception();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9050357" y="1142985"/>
            <a:ext cx="1714512" cy="72751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336109" y="1190139"/>
            <a:ext cx="1357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</a:t>
            </a:r>
          </a:p>
          <a:p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36110" y="785795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切面接口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193101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8193101" y="2571746"/>
            <a:ext cx="171451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sp>
        <p:nvSpPr>
          <p:cNvPr id="69" name="矩形 68"/>
          <p:cNvSpPr/>
          <p:nvPr/>
        </p:nvSpPr>
        <p:spPr>
          <a:xfrm>
            <a:off x="9907613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979053" y="2780483"/>
            <a:ext cx="16858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可以只实现一个接口</a:t>
            </a:r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给接口的抽象方法中</a:t>
            </a:r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添加</a:t>
            </a:r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日志输出！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cxnSp>
        <p:nvCxnSpPr>
          <p:cNvPr id="71" name="直接箭头连接符 70"/>
          <p:cNvCxnSpPr>
            <a:stCxn id="67" idx="0"/>
            <a:endCxn id="64" idx="4"/>
          </p:cNvCxnSpPr>
          <p:nvPr/>
        </p:nvCxnSpPr>
        <p:spPr>
          <a:xfrm rot="5400000" flipH="1" flipV="1">
            <a:off x="9110500" y="1774633"/>
            <a:ext cx="701250" cy="892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0"/>
            <a:endCxn id="64" idx="4"/>
          </p:cNvCxnSpPr>
          <p:nvPr/>
        </p:nvCxnSpPr>
        <p:spPr>
          <a:xfrm rot="16200000" flipV="1">
            <a:off x="9967757" y="1810352"/>
            <a:ext cx="701250" cy="821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50357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36241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07415" y="4728014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事务切面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TransAop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979051" y="4728015"/>
            <a:ext cx="1428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日志切面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LogAop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35648" y="714356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代理对象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Agent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6" name="直接箭头连接符 95"/>
          <p:cNvCxnSpPr>
            <a:endCxn id="3" idx="3"/>
          </p:cNvCxnSpPr>
          <p:nvPr/>
        </p:nvCxnSpPr>
        <p:spPr>
          <a:xfrm flipH="1" flipV="1">
            <a:off x="3906823" y="1587531"/>
            <a:ext cx="1643073" cy="1983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478325" y="1389134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103" name="矩形 102"/>
          <p:cNvSpPr/>
          <p:nvPr/>
        </p:nvSpPr>
        <p:spPr>
          <a:xfrm>
            <a:off x="1263615" y="642918"/>
            <a:ext cx="6786610" cy="5929354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049697" y="357167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黑体" pitchFamily="49" charset="-122"/>
                <a:ea typeface="黑体" pitchFamily="49" charset="-122"/>
              </a:rPr>
              <a:t>静态代理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92244" y="5357826"/>
            <a:ext cx="3500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latin typeface="黑体" pitchFamily="49" charset="-122"/>
                <a:ea typeface="黑体" pitchFamily="49" charset="-122"/>
              </a:rPr>
              <a:t>注意：静态代理只与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切面接口实现区别是代理对象实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现了功能接口。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50">
                <a:latin typeface="黑体" pitchFamily="49" charset="-122"/>
                <a:ea typeface="黑体" pitchFamily="49" charset="-122"/>
              </a:rPr>
              <a:t>目的：当用户使用代理对象时，必须实现目标对象的方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法。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21267" y="71415"/>
            <a:ext cx="285752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9">
                <a:latin typeface="黑体" pitchFamily="49" charset="-122"/>
                <a:ea typeface="黑体" pitchFamily="49" charset="-122"/>
              </a:rPr>
              <a:t>静态代理</a:t>
            </a:r>
            <a:r>
              <a:rPr lang="en-US" altLang="zh-CN" sz="1999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999">
                <a:latin typeface="黑体" pitchFamily="49" charset="-122"/>
                <a:ea typeface="黑体" pitchFamily="49" charset="-122"/>
              </a:rPr>
              <a:t>切面实现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3371036" y="1411653"/>
            <a:ext cx="4572032" cy="10715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远程库</a:t>
            </a:r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&gt;</a:t>
            </a:r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085284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800060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3299598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7085812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箭头连接符 6"/>
          <p:cNvCxnSpPr>
            <a:stCxn id="3" idx="0"/>
          </p:cNvCxnSpPr>
          <p:nvPr/>
        </p:nvCxnSpPr>
        <p:spPr>
          <a:xfrm rot="5400000" flipH="1" flipV="1">
            <a:off x="3442474" y="4840677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3585350" y="4054859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曲线连接符 8"/>
          <p:cNvCxnSpPr>
            <a:stCxn id="8" idx="0"/>
          </p:cNvCxnSpPr>
          <p:nvPr/>
        </p:nvCxnSpPr>
        <p:spPr>
          <a:xfrm rot="5400000" flipH="1" flipV="1">
            <a:off x="3674648" y="2643960"/>
            <a:ext cx="1643072" cy="117872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H="1">
            <a:off x="7158044" y="4839883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1"/>
          <p:cNvSpPr txBox="1"/>
          <p:nvPr/>
        </p:nvSpPr>
        <p:spPr>
          <a:xfrm>
            <a:off x="7228688" y="405485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曲线连接符 11"/>
          <p:cNvCxnSpPr>
            <a:endCxn id="11" idx="0"/>
          </p:cNvCxnSpPr>
          <p:nvPr/>
        </p:nvCxnSpPr>
        <p:spPr>
          <a:xfrm rot="16200000" flipH="1">
            <a:off x="6139260" y="2572522"/>
            <a:ext cx="1714510" cy="1250163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形状 30"/>
          <p:cNvCxnSpPr>
            <a:stCxn id="4" idx="3"/>
          </p:cNvCxnSpPr>
          <p:nvPr/>
        </p:nvCxnSpPr>
        <p:spPr>
          <a:xfrm flipV="1">
            <a:off x="8371696" y="3840545"/>
            <a:ext cx="642942" cy="175023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31"/>
          <p:cNvSpPr txBox="1"/>
          <p:nvPr/>
        </p:nvSpPr>
        <p:spPr>
          <a:xfrm>
            <a:off x="865744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形状 33"/>
          <p:cNvCxnSpPr>
            <a:stCxn id="14" idx="0"/>
            <a:endCxn id="2" idx="0"/>
          </p:cNvCxnSpPr>
          <p:nvPr/>
        </p:nvCxnSpPr>
        <p:spPr>
          <a:xfrm rot="16200000" flipV="1">
            <a:off x="7691131" y="2195566"/>
            <a:ext cx="1535917" cy="103966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形状 34"/>
          <p:cNvCxnSpPr>
            <a:stCxn id="2" idx="2"/>
            <a:endCxn id="17" idx="0"/>
          </p:cNvCxnSpPr>
          <p:nvPr/>
        </p:nvCxnSpPr>
        <p:spPr>
          <a:xfrm rot="10800000" flipV="1">
            <a:off x="2192310" y="1947437"/>
            <a:ext cx="1192909" cy="153591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38"/>
          <p:cNvSpPr txBox="1"/>
          <p:nvPr/>
        </p:nvSpPr>
        <p:spPr>
          <a:xfrm>
            <a:off x="187083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形状 40"/>
          <p:cNvCxnSpPr>
            <a:stCxn id="17" idx="2"/>
            <a:endCxn id="3" idx="1"/>
          </p:cNvCxnSpPr>
          <p:nvPr/>
        </p:nvCxnSpPr>
        <p:spPr>
          <a:xfrm rot="16200000" flipH="1">
            <a:off x="1769752" y="4275243"/>
            <a:ext cx="1738089" cy="8929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3"/>
          <p:cNvSpPr txBox="1"/>
          <p:nvPr/>
        </p:nvSpPr>
        <p:spPr>
          <a:xfrm>
            <a:off x="4085416" y="312616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44"/>
          <p:cNvSpPr txBox="1"/>
          <p:nvPr/>
        </p:nvSpPr>
        <p:spPr>
          <a:xfrm>
            <a:off x="7157250" y="319760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45"/>
          <p:cNvSpPr txBox="1"/>
          <p:nvPr/>
        </p:nvSpPr>
        <p:spPr>
          <a:xfrm>
            <a:off x="8800324" y="426917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46"/>
          <p:cNvSpPr txBox="1"/>
          <p:nvPr/>
        </p:nvSpPr>
        <p:spPr>
          <a:xfrm>
            <a:off x="2085152" y="276897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47"/>
          <p:cNvSpPr txBox="1"/>
          <p:nvPr/>
        </p:nvSpPr>
        <p:spPr>
          <a:xfrm>
            <a:off x="9228952" y="3464719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实习开发想要上传需要权限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48"/>
          <p:cNvSpPr txBox="1"/>
          <p:nvPr/>
        </p:nvSpPr>
        <p:spPr>
          <a:xfrm>
            <a:off x="4656920" y="464323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团队内协作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29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1942276" y="1759525"/>
            <a:ext cx="8643998" cy="142876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70970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3085284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193235" y="3294648"/>
            <a:ext cx="92869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22"/>
          <p:cNvSpPr txBox="1"/>
          <p:nvPr/>
        </p:nvSpPr>
        <p:spPr>
          <a:xfrm>
            <a:off x="5299862" y="1402335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85284" y="2402467"/>
            <a:ext cx="1143008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25"/>
          <p:cNvSpPr txBox="1"/>
          <p:nvPr/>
        </p:nvSpPr>
        <p:spPr>
          <a:xfrm>
            <a:off x="3085284" y="245188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我的远程库</a:t>
            </a:r>
            <a:endParaRPr lang="en-US" altLang="zh-CN" sz="14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14440" y="2424492"/>
            <a:ext cx="1285884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27"/>
          <p:cNvSpPr txBox="1"/>
          <p:nvPr/>
        </p:nvSpPr>
        <p:spPr>
          <a:xfrm>
            <a:off x="7514440" y="2473905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大佬的远程库</a:t>
            </a:r>
            <a:endParaRPr lang="en-US" altLang="zh-CN" sz="140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1" name="直接箭头连接符 10"/>
          <p:cNvCxnSpPr>
            <a:stCxn id="8" idx="3"/>
          </p:cNvCxnSpPr>
          <p:nvPr/>
        </p:nvCxnSpPr>
        <p:spPr>
          <a:xfrm>
            <a:off x="4228292" y="2605769"/>
            <a:ext cx="1357322" cy="1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32"/>
          <p:cNvSpPr txBox="1"/>
          <p:nvPr/>
        </p:nvSpPr>
        <p:spPr>
          <a:xfrm>
            <a:off x="5514176" y="2402467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smtClean="0">
                <a:latin typeface="黑体" pitchFamily="49" charset="-122"/>
                <a:ea typeface="黑体" pitchFamily="49" charset="-122"/>
              </a:rPr>
              <a:t>fork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3" name="直接箭头连接符 12"/>
          <p:cNvCxnSpPr>
            <a:endCxn id="10" idx="1"/>
          </p:cNvCxnSpPr>
          <p:nvPr/>
        </p:nvCxnSpPr>
        <p:spPr>
          <a:xfrm>
            <a:off x="6085680" y="2616781"/>
            <a:ext cx="1428760" cy="1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形状 54"/>
          <p:cNvCxnSpPr>
            <a:stCxn id="9" idx="0"/>
          </p:cNvCxnSpPr>
          <p:nvPr/>
        </p:nvCxnSpPr>
        <p:spPr>
          <a:xfrm rot="16200000" flipV="1">
            <a:off x="7753461" y="2020571"/>
            <a:ext cx="236339" cy="5715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5"/>
          <p:cNvSpPr txBox="1"/>
          <p:nvPr/>
        </p:nvSpPr>
        <p:spPr>
          <a:xfrm>
            <a:off x="6228556" y="1992475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smtClean="0">
                <a:latin typeface="黑体" pitchFamily="49" charset="-122"/>
                <a:ea typeface="黑体" pitchFamily="49" charset="-122"/>
              </a:rPr>
              <a:t>Pull request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10800000">
            <a:off x="5728490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58"/>
          <p:cNvSpPr txBox="1"/>
          <p:nvPr/>
        </p:nvSpPr>
        <p:spPr>
          <a:xfrm>
            <a:off x="522842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审核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10800000">
            <a:off x="4728358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62"/>
          <p:cNvSpPr txBox="1"/>
          <p:nvPr/>
        </p:nvSpPr>
        <p:spPr>
          <a:xfrm>
            <a:off x="415685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合并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0" name="形状 64"/>
          <p:cNvCxnSpPr>
            <a:stCxn id="19" idx="1"/>
            <a:endCxn id="7" idx="0"/>
          </p:cNvCxnSpPr>
          <p:nvPr/>
        </p:nvCxnSpPr>
        <p:spPr>
          <a:xfrm rot="10800000" flipV="1">
            <a:off x="3656788" y="2161751"/>
            <a:ext cx="500066" cy="240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68"/>
          <p:cNvSpPr txBox="1"/>
          <p:nvPr/>
        </p:nvSpPr>
        <p:spPr>
          <a:xfrm>
            <a:off x="3371036" y="3688351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5400000">
            <a:off x="3191647" y="4581326"/>
            <a:ext cx="929488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371564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73"/>
          <p:cNvSpPr txBox="1"/>
          <p:nvPr/>
        </p:nvSpPr>
        <p:spPr>
          <a:xfrm>
            <a:off x="7800192" y="5831491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大佬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箭头连接符 24"/>
          <p:cNvCxnSpPr>
            <a:stCxn id="9" idx="2"/>
          </p:cNvCxnSpPr>
          <p:nvPr/>
        </p:nvCxnSpPr>
        <p:spPr>
          <a:xfrm rot="5400000">
            <a:off x="7703254" y="3306454"/>
            <a:ext cx="907463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81"/>
          <p:cNvSpPr txBox="1"/>
          <p:nvPr/>
        </p:nvSpPr>
        <p:spPr>
          <a:xfrm>
            <a:off x="7800192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7" name="直接箭头连接符 26"/>
          <p:cNvCxnSpPr>
            <a:endCxn id="23" idx="0"/>
          </p:cNvCxnSpPr>
          <p:nvPr/>
        </p:nvCxnSpPr>
        <p:spPr>
          <a:xfrm rot="5400000">
            <a:off x="7668328" y="4555825"/>
            <a:ext cx="978902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42540" y="3902665"/>
            <a:ext cx="1643074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5013316" y="4474169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799796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113"/>
          <p:cNvSpPr txBox="1"/>
          <p:nvPr/>
        </p:nvSpPr>
        <p:spPr>
          <a:xfrm>
            <a:off x="5014110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形状 114"/>
          <p:cNvCxnSpPr>
            <a:stCxn id="23" idx="3"/>
          </p:cNvCxnSpPr>
          <p:nvPr/>
        </p:nvCxnSpPr>
        <p:spPr>
          <a:xfrm flipV="1">
            <a:off x="8943200" y="4045541"/>
            <a:ext cx="857256" cy="132160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17"/>
          <p:cNvSpPr txBox="1"/>
          <p:nvPr/>
        </p:nvSpPr>
        <p:spPr>
          <a:xfrm>
            <a:off x="9514704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4" name="形状 120"/>
          <p:cNvCxnSpPr>
            <a:endCxn id="10" idx="3"/>
          </p:cNvCxnSpPr>
          <p:nvPr/>
        </p:nvCxnSpPr>
        <p:spPr>
          <a:xfrm rot="16200000" flipV="1">
            <a:off x="8734393" y="2693726"/>
            <a:ext cx="1131995" cy="100013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124"/>
          <p:cNvSpPr txBox="1"/>
          <p:nvPr/>
        </p:nvSpPr>
        <p:spPr>
          <a:xfrm>
            <a:off x="5196695" y="47667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跨团队协作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23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笑脸 1"/>
          <p:cNvSpPr/>
          <p:nvPr/>
        </p:nvSpPr>
        <p:spPr>
          <a:xfrm>
            <a:off x="1620805" y="2750339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笑脸 2"/>
          <p:cNvSpPr/>
          <p:nvPr/>
        </p:nvSpPr>
        <p:spPr>
          <a:xfrm>
            <a:off x="1620805" y="3393281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1620805" y="4036223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1906557" y="353615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形状 13"/>
          <p:cNvCxnSpPr>
            <a:stCxn id="2" idx="6"/>
          </p:cNvCxnSpPr>
          <p:nvPr/>
        </p:nvCxnSpPr>
        <p:spPr>
          <a:xfrm>
            <a:off x="1906557" y="2893215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形状 14"/>
          <p:cNvCxnSpPr>
            <a:stCxn id="4" idx="6"/>
          </p:cNvCxnSpPr>
          <p:nvPr/>
        </p:nvCxnSpPr>
        <p:spPr>
          <a:xfrm flipV="1">
            <a:off x="1906557" y="3536157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92375" y="3321843"/>
            <a:ext cx="1000132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TextBox 19"/>
          <p:cNvSpPr txBox="1"/>
          <p:nvPr/>
        </p:nvSpPr>
        <p:spPr>
          <a:xfrm>
            <a:off x="2692375" y="3393281"/>
            <a:ext cx="100013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企业防火墙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形状 26"/>
          <p:cNvCxnSpPr>
            <a:stCxn id="9" idx="3"/>
          </p:cNvCxnSpPr>
          <p:nvPr/>
        </p:nvCxnSpPr>
        <p:spPr>
          <a:xfrm flipV="1">
            <a:off x="3692507" y="2964653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形状 29"/>
          <p:cNvCxnSpPr>
            <a:stCxn id="9" idx="3"/>
          </p:cNvCxnSpPr>
          <p:nvPr/>
        </p:nvCxnSpPr>
        <p:spPr>
          <a:xfrm>
            <a:off x="3692507" y="3536157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06821" y="296465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906821" y="410766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192573" y="2750339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TextBox 41"/>
          <p:cNvSpPr txBox="1"/>
          <p:nvPr/>
        </p:nvSpPr>
        <p:spPr>
          <a:xfrm>
            <a:off x="4192573" y="2821777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负载均衡主机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92573" y="3893347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TextBox 43"/>
          <p:cNvSpPr txBox="1"/>
          <p:nvPr/>
        </p:nvSpPr>
        <p:spPr>
          <a:xfrm>
            <a:off x="4192573" y="3964785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负载均衡备用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78523" y="2035959"/>
            <a:ext cx="1000132" cy="428628"/>
            <a:chOff x="5584028" y="2000240"/>
            <a:chExt cx="1000132" cy="428628"/>
          </a:xfrm>
        </p:grpSpPr>
        <p:sp>
          <p:nvSpPr>
            <p:cNvPr id="80" name="矩形 7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78523" y="4607727"/>
            <a:ext cx="1000132" cy="428628"/>
            <a:chOff x="5584028" y="2000240"/>
            <a:chExt cx="1000132" cy="428628"/>
          </a:xfrm>
        </p:grpSpPr>
        <p:sp>
          <p:nvSpPr>
            <p:cNvPr id="78" name="矩形 7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9" name="TextBox 53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78523" y="3321843"/>
            <a:ext cx="1000132" cy="428628"/>
            <a:chOff x="5584028" y="2000240"/>
            <a:chExt cx="1000132" cy="428628"/>
          </a:xfrm>
        </p:grpSpPr>
        <p:sp>
          <p:nvSpPr>
            <p:cNvPr id="76" name="矩形 75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TextBox 5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1" name="直接箭头连接符 20"/>
          <p:cNvCxnSpPr>
            <a:stCxn id="17" idx="3"/>
            <a:endCxn id="81" idx="1"/>
          </p:cNvCxnSpPr>
          <p:nvPr/>
        </p:nvCxnSpPr>
        <p:spPr>
          <a:xfrm flipV="1">
            <a:off x="5335581" y="2250273"/>
            <a:ext cx="642942" cy="18530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79" idx="1"/>
          </p:cNvCxnSpPr>
          <p:nvPr/>
        </p:nvCxnSpPr>
        <p:spPr>
          <a:xfrm>
            <a:off x="5335581" y="4107661"/>
            <a:ext cx="642942" cy="7143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3"/>
            <a:endCxn id="77" idx="1"/>
          </p:cNvCxnSpPr>
          <p:nvPr/>
        </p:nvCxnSpPr>
        <p:spPr>
          <a:xfrm flipV="1">
            <a:off x="5335581" y="3536157"/>
            <a:ext cx="642942" cy="5671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81" idx="1"/>
          </p:cNvCxnSpPr>
          <p:nvPr/>
        </p:nvCxnSpPr>
        <p:spPr>
          <a:xfrm flipV="1">
            <a:off x="5335581" y="2250273"/>
            <a:ext cx="642942" cy="710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79" idx="1"/>
          </p:cNvCxnSpPr>
          <p:nvPr/>
        </p:nvCxnSpPr>
        <p:spPr>
          <a:xfrm>
            <a:off x="5335581" y="2960277"/>
            <a:ext cx="642942" cy="186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  <a:endCxn id="77" idx="1"/>
          </p:cNvCxnSpPr>
          <p:nvPr/>
        </p:nvCxnSpPr>
        <p:spPr>
          <a:xfrm>
            <a:off x="5335581" y="2960277"/>
            <a:ext cx="642942" cy="57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907349" y="1250141"/>
            <a:ext cx="1000132" cy="285752"/>
            <a:chOff x="5584028" y="2071678"/>
            <a:chExt cx="1000132" cy="285752"/>
          </a:xfrm>
        </p:grpSpPr>
        <p:sp>
          <p:nvSpPr>
            <p:cNvPr id="74" name="矩形 7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TextBox 7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907349" y="2107397"/>
            <a:ext cx="1000132" cy="285752"/>
            <a:chOff x="5584028" y="2071678"/>
            <a:chExt cx="1000132" cy="285752"/>
          </a:xfrm>
        </p:grpSpPr>
        <p:sp>
          <p:nvSpPr>
            <p:cNvPr id="72" name="矩形 71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TextBox 8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07349" y="2964653"/>
            <a:ext cx="1000132" cy="285752"/>
            <a:chOff x="5584028" y="2071678"/>
            <a:chExt cx="1000132" cy="285752"/>
          </a:xfrm>
        </p:grpSpPr>
        <p:sp>
          <p:nvSpPr>
            <p:cNvPr id="70" name="矩形 69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TextBox 85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907349" y="3821909"/>
            <a:ext cx="1000132" cy="285752"/>
            <a:chOff x="5584028" y="2071678"/>
            <a:chExt cx="1000132" cy="285752"/>
          </a:xfrm>
        </p:grpSpPr>
        <p:sp>
          <p:nvSpPr>
            <p:cNvPr id="68" name="矩形 67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TextBox 8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7349" y="4679165"/>
            <a:ext cx="1000132" cy="285752"/>
            <a:chOff x="5584028" y="2071678"/>
            <a:chExt cx="1000132" cy="285752"/>
          </a:xfrm>
        </p:grpSpPr>
        <p:sp>
          <p:nvSpPr>
            <p:cNvPr id="66" name="矩形 65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TextBox 91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5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07349" y="5536421"/>
            <a:ext cx="1000132" cy="285752"/>
            <a:chOff x="5584028" y="2071678"/>
            <a:chExt cx="1000132" cy="285752"/>
          </a:xfrm>
        </p:grpSpPr>
        <p:sp>
          <p:nvSpPr>
            <p:cNvPr id="64" name="矩形 6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" name="TextBox 9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6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33" name="直接箭头连接符 32"/>
          <p:cNvCxnSpPr>
            <a:stCxn id="77" idx="3"/>
            <a:endCxn id="75" idx="1"/>
          </p:cNvCxnSpPr>
          <p:nvPr/>
        </p:nvCxnSpPr>
        <p:spPr>
          <a:xfrm flipV="1">
            <a:off x="6978655" y="139301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7" idx="3"/>
            <a:endCxn id="69" idx="1"/>
          </p:cNvCxnSpPr>
          <p:nvPr/>
        </p:nvCxnSpPr>
        <p:spPr>
          <a:xfrm>
            <a:off x="6978655" y="3536157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7" idx="3"/>
            <a:endCxn id="67" idx="1"/>
          </p:cNvCxnSpPr>
          <p:nvPr/>
        </p:nvCxnSpPr>
        <p:spPr>
          <a:xfrm>
            <a:off x="6978655" y="3536157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7" idx="3"/>
            <a:endCxn id="73" idx="1"/>
          </p:cNvCxnSpPr>
          <p:nvPr/>
        </p:nvCxnSpPr>
        <p:spPr>
          <a:xfrm flipV="1">
            <a:off x="6978655" y="2250273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7" idx="3"/>
            <a:endCxn id="71" idx="1"/>
          </p:cNvCxnSpPr>
          <p:nvPr/>
        </p:nvCxnSpPr>
        <p:spPr>
          <a:xfrm flipV="1">
            <a:off x="6978655" y="3107529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7" idx="3"/>
            <a:endCxn id="65" idx="1"/>
          </p:cNvCxnSpPr>
          <p:nvPr/>
        </p:nvCxnSpPr>
        <p:spPr>
          <a:xfrm>
            <a:off x="6978655" y="353615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9621861" y="607199"/>
            <a:ext cx="1000132" cy="428628"/>
            <a:chOff x="5584028" y="2000240"/>
            <a:chExt cx="1000132" cy="428628"/>
          </a:xfrm>
        </p:grpSpPr>
        <p:sp>
          <p:nvSpPr>
            <p:cNvPr id="62" name="矩形 6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TextBox 11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缓存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50423" y="1382812"/>
            <a:ext cx="1357322" cy="428628"/>
            <a:chOff x="5531391" y="2000240"/>
            <a:chExt cx="1000132" cy="428628"/>
          </a:xfrm>
        </p:grpSpPr>
        <p:sp>
          <p:nvSpPr>
            <p:cNvPr id="60" name="矩形 59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TextBox 121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移动信息服务器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621861" y="2158425"/>
            <a:ext cx="1000132" cy="428628"/>
            <a:chOff x="5584028" y="2000240"/>
            <a:chExt cx="1000132" cy="428628"/>
          </a:xfrm>
        </p:grpSpPr>
        <p:sp>
          <p:nvSpPr>
            <p:cNvPr id="58" name="矩形 5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" name="TextBox 12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Hadoop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集群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550423" y="2934038"/>
            <a:ext cx="1357322" cy="428628"/>
            <a:chOff x="5531391" y="2000240"/>
            <a:chExt cx="1000132" cy="428628"/>
          </a:xfrm>
        </p:grpSpPr>
        <p:sp>
          <p:nvSpPr>
            <p:cNvPr id="56" name="矩形 55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TextBox 130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实时通信服务器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621861" y="3709651"/>
            <a:ext cx="1143009" cy="428628"/>
            <a:chOff x="5584033" y="2000240"/>
            <a:chExt cx="842218" cy="428628"/>
          </a:xfrm>
        </p:grpSpPr>
        <p:sp>
          <p:nvSpPr>
            <p:cNvPr id="54" name="矩形 53"/>
            <p:cNvSpPr/>
            <p:nvPr/>
          </p:nvSpPr>
          <p:spPr>
            <a:xfrm>
              <a:off x="5584033" y="2000240"/>
              <a:ext cx="842218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" name="TextBox 133"/>
            <p:cNvSpPr txBox="1"/>
            <p:nvPr/>
          </p:nvSpPr>
          <p:spPr>
            <a:xfrm>
              <a:off x="5584033" y="2071679"/>
              <a:ext cx="842217" cy="285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流媒体服务器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621861" y="4485264"/>
            <a:ext cx="1000132" cy="428628"/>
            <a:chOff x="5584028" y="2000240"/>
            <a:chExt cx="1000132" cy="428628"/>
          </a:xfrm>
        </p:grpSpPr>
        <p:sp>
          <p:nvSpPr>
            <p:cNvPr id="52" name="矩形 5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" name="TextBox 13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群发服务器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621861" y="5260877"/>
            <a:ext cx="1000132" cy="428628"/>
            <a:chOff x="5584028" y="2000240"/>
            <a:chExt cx="1000132" cy="428628"/>
          </a:xfrm>
        </p:grpSpPr>
        <p:sp>
          <p:nvSpPr>
            <p:cNvPr id="50" name="矩形 4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TextBox 13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文件服务器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621861" y="6036487"/>
            <a:ext cx="1000132" cy="428628"/>
            <a:chOff x="5584028" y="2000240"/>
            <a:chExt cx="1000132" cy="428628"/>
          </a:xfrm>
        </p:grpSpPr>
        <p:sp>
          <p:nvSpPr>
            <p:cNvPr id="48" name="矩形 4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14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图片服务器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7" name="TextBox 143"/>
          <p:cNvSpPr txBox="1"/>
          <p:nvPr/>
        </p:nvSpPr>
        <p:spPr>
          <a:xfrm>
            <a:off x="4764077" y="392885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一个基本的互联网项目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03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6887" y="66211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网络连接的三种模式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21069" y="2876696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21333" y="344820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公司网络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77929" y="2090878"/>
            <a:ext cx="2928958" cy="1643074"/>
            <a:chOff x="1297748" y="1643050"/>
            <a:chExt cx="2928958" cy="1643074"/>
          </a:xfrm>
        </p:grpSpPr>
        <p:sp>
          <p:nvSpPr>
            <p:cNvPr id="32" name="矩形 3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TextBox 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张三主机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654938" y="2071678"/>
              <a:ext cx="2000264" cy="8572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TextBox 7"/>
            <p:cNvSpPr txBox="1"/>
            <p:nvPr/>
          </p:nvSpPr>
          <p:spPr>
            <a:xfrm>
              <a:off x="1654938" y="2071678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192.168.0.80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121663" y="2090878"/>
            <a:ext cx="2928958" cy="1643074"/>
            <a:chOff x="1297748" y="1643050"/>
            <a:chExt cx="2928958" cy="1643074"/>
          </a:xfrm>
        </p:grpSpPr>
        <p:sp>
          <p:nvSpPr>
            <p:cNvPr id="28" name="矩形 27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1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李四主机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55070" y="2143116"/>
              <a:ext cx="1500198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TextBox 17"/>
            <p:cNvSpPr txBox="1"/>
            <p:nvPr/>
          </p:nvSpPr>
          <p:spPr>
            <a:xfrm>
              <a:off x="2655070" y="2143116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192.168.10.88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78391" y="4376894"/>
            <a:ext cx="2571768" cy="1357322"/>
            <a:chOff x="1297748" y="1643050"/>
            <a:chExt cx="2571768" cy="1357322"/>
          </a:xfrm>
        </p:grpSpPr>
        <p:sp>
          <p:nvSpPr>
            <p:cNvPr id="24" name="矩形 23"/>
            <p:cNvSpPr/>
            <p:nvPr/>
          </p:nvSpPr>
          <p:spPr>
            <a:xfrm>
              <a:off x="1297748" y="1643050"/>
              <a:ext cx="2571768" cy="135732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TextBox 20"/>
            <p:cNvSpPr txBox="1"/>
            <p:nvPr/>
          </p:nvSpPr>
          <p:spPr>
            <a:xfrm>
              <a:off x="1297748" y="1643050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王五主机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ip:192.168.0.40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012128" y="2214554"/>
              <a:ext cx="1428760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2012128" y="221455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192.168.1.111</a:t>
              </a:r>
            </a:p>
          </p:txBody>
        </p:sp>
      </p:grpSp>
      <p:sp>
        <p:nvSpPr>
          <p:cNvPr id="8" name="TextBox 23"/>
          <p:cNvSpPr txBox="1"/>
          <p:nvPr/>
        </p:nvSpPr>
        <p:spPr>
          <a:xfrm>
            <a:off x="3049565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ip:192.168.0.20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5407019" y="3826285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网段：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192.168.0.**</a:t>
            </a:r>
          </a:p>
        </p:txBody>
      </p:sp>
      <p:sp>
        <p:nvSpPr>
          <p:cNvPr id="10" name="TextBox 25"/>
          <p:cNvSpPr txBox="1"/>
          <p:nvPr/>
        </p:nvSpPr>
        <p:spPr>
          <a:xfrm>
            <a:off x="8121663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ip:192.168.0.30</a:t>
            </a:r>
          </a:p>
        </p:txBody>
      </p:sp>
      <p:sp>
        <p:nvSpPr>
          <p:cNvPr id="11" name="TextBox 26"/>
          <p:cNvSpPr txBox="1"/>
          <p:nvPr/>
        </p:nvSpPr>
        <p:spPr>
          <a:xfrm>
            <a:off x="8121663" y="269090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虚拟网卡：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192.168.10.3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9050357" y="2876696"/>
            <a:ext cx="35719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30"/>
          <p:cNvSpPr txBox="1"/>
          <p:nvPr/>
        </p:nvSpPr>
        <p:spPr>
          <a:xfrm>
            <a:off x="1477929" y="1629213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桥接模式：虚拟系统可以和外部系统通讯，但容易造成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35581" y="2448068"/>
            <a:ext cx="2000264" cy="642942"/>
            <a:chOff x="1297748" y="1643050"/>
            <a:chExt cx="2928958" cy="1643074"/>
          </a:xfrm>
        </p:grpSpPr>
        <p:sp>
          <p:nvSpPr>
            <p:cNvPr id="22" name="矩形 2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TextBox 33"/>
            <p:cNvSpPr txBox="1"/>
            <p:nvPr/>
          </p:nvSpPr>
          <p:spPr>
            <a:xfrm>
              <a:off x="1297748" y="1643050"/>
              <a:ext cx="2092113" cy="1179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其他主机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ip:192.168.0.110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V="1">
            <a:off x="2906689" y="2805258"/>
            <a:ext cx="2500330" cy="7143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764341" y="2805258"/>
            <a:ext cx="1500198" cy="71438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40"/>
          <p:cNvSpPr txBox="1"/>
          <p:nvPr/>
        </p:nvSpPr>
        <p:spPr>
          <a:xfrm>
            <a:off x="8121663" y="3091010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8121663" y="1259881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2.NAT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模式：网络地址转换模式，虚拟系统可以和外部系统通讯，不造成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注意：实际使用本机代理通讯，但是只能往外通讯，外部不能访问虚拟系统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cxnSp>
        <p:nvCxnSpPr>
          <p:cNvPr id="19" name="直接箭头连接符 18"/>
          <p:cNvCxnSpPr>
            <a:stCxn id="11" idx="2"/>
            <a:endCxn id="10" idx="0"/>
          </p:cNvCxnSpPr>
          <p:nvPr/>
        </p:nvCxnSpPr>
        <p:spPr>
          <a:xfrm rot="16200000" flipH="1">
            <a:off x="8532431" y="3180307"/>
            <a:ext cx="357190" cy="178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51"/>
          <p:cNvSpPr txBox="1"/>
          <p:nvPr/>
        </p:nvSpPr>
        <p:spPr>
          <a:xfrm>
            <a:off x="4978391" y="573421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主机模式：独立的系统，不与外界通讯。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52"/>
          <p:cNvSpPr txBox="1"/>
          <p:nvPr/>
        </p:nvSpPr>
        <p:spPr>
          <a:xfrm>
            <a:off x="3763945" y="2590944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同网段通讯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003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6920" y="4143380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85746" y="484561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局域网络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800324" y="2571744"/>
            <a:ext cx="1857388" cy="857256"/>
            <a:chOff x="835281" y="730231"/>
            <a:chExt cx="4008048" cy="2190765"/>
          </a:xfrm>
        </p:grpSpPr>
        <p:sp>
          <p:nvSpPr>
            <p:cNvPr id="29" name="矩形 28"/>
            <p:cNvSpPr/>
            <p:nvPr/>
          </p:nvSpPr>
          <p:spPr>
            <a:xfrm>
              <a:off x="835281" y="730231"/>
              <a:ext cx="4008048" cy="219076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835281" y="730231"/>
              <a:ext cx="2774802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互联网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www.baidu.com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14308" y="3714752"/>
            <a:ext cx="1071570" cy="571504"/>
            <a:chOff x="1143592" y="1643050"/>
            <a:chExt cx="2312335" cy="1460510"/>
          </a:xfrm>
        </p:grpSpPr>
        <p:sp>
          <p:nvSpPr>
            <p:cNvPr id="27" name="矩形 26"/>
            <p:cNvSpPr/>
            <p:nvPr/>
          </p:nvSpPr>
          <p:spPr>
            <a:xfrm>
              <a:off x="1143592" y="1643050"/>
              <a:ext cx="2312335" cy="14605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1760215" y="2008177"/>
              <a:ext cx="1079090" cy="730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网关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656656" y="3000372"/>
            <a:ext cx="2643206" cy="2000264"/>
            <a:chOff x="1077525" y="1643050"/>
            <a:chExt cx="2444469" cy="2405546"/>
          </a:xfrm>
        </p:grpSpPr>
        <p:sp>
          <p:nvSpPr>
            <p:cNvPr id="25" name="矩形 24"/>
            <p:cNvSpPr/>
            <p:nvPr/>
          </p:nvSpPr>
          <p:spPr>
            <a:xfrm>
              <a:off x="1143592" y="1643050"/>
              <a:ext cx="2378402" cy="240554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TextBox 12"/>
            <p:cNvSpPr txBox="1"/>
            <p:nvPr/>
          </p:nvSpPr>
          <p:spPr>
            <a:xfrm>
              <a:off x="1077525" y="1653577"/>
              <a:ext cx="991000" cy="333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win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个人主机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728094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15"/>
          <p:cNvSpPr txBox="1"/>
          <p:nvPr/>
        </p:nvSpPr>
        <p:spPr>
          <a:xfrm>
            <a:off x="2656656" y="3356767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Linux</a:t>
            </a:r>
          </a:p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虚拟机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192.168.0.12</a:t>
            </a:r>
          </a:p>
        </p:txBody>
      </p:sp>
      <p:sp>
        <p:nvSpPr>
          <p:cNvPr id="9" name="矩形 8"/>
          <p:cNvSpPr/>
          <p:nvPr/>
        </p:nvSpPr>
        <p:spPr>
          <a:xfrm>
            <a:off x="4228292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18"/>
          <p:cNvSpPr txBox="1"/>
          <p:nvPr/>
        </p:nvSpPr>
        <p:spPr>
          <a:xfrm>
            <a:off x="4228292" y="3356767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vmnet8</a:t>
            </a:r>
          </a:p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 192.168.0.1</a:t>
            </a:r>
          </a:p>
        </p:txBody>
      </p:sp>
      <p:cxnSp>
        <p:nvCxnSpPr>
          <p:cNvPr id="11" name="曲线连接符 10"/>
          <p:cNvCxnSpPr>
            <a:stCxn id="9" idx="2"/>
            <a:endCxn id="7" idx="2"/>
          </p:cNvCxnSpPr>
          <p:nvPr/>
        </p:nvCxnSpPr>
        <p:spPr>
          <a:xfrm rot="5400000">
            <a:off x="4013978" y="3321048"/>
            <a:ext cx="1588" cy="1500198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H="1" flipV="1">
            <a:off x="4049697" y="2641593"/>
            <a:ext cx="1588" cy="1571636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28292" y="4500570"/>
            <a:ext cx="1071570" cy="5000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TextBox 29"/>
          <p:cNvSpPr txBox="1"/>
          <p:nvPr/>
        </p:nvSpPr>
        <p:spPr>
          <a:xfrm>
            <a:off x="4228292" y="450057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    无线网卡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192.168.16.6</a:t>
            </a:r>
          </a:p>
        </p:txBody>
      </p:sp>
      <p:cxnSp>
        <p:nvCxnSpPr>
          <p:cNvPr id="15" name="曲线连接符 14"/>
          <p:cNvCxnSpPr>
            <a:stCxn id="9" idx="2"/>
            <a:endCxn id="14" idx="0"/>
          </p:cNvCxnSpPr>
          <p:nvPr/>
        </p:nvCxnSpPr>
        <p:spPr>
          <a:xfrm rot="16200000" flipH="1">
            <a:off x="4585085" y="4250139"/>
            <a:ext cx="429423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27" idx="1"/>
          </p:cNvCxnSpPr>
          <p:nvPr/>
        </p:nvCxnSpPr>
        <p:spPr>
          <a:xfrm flipV="1">
            <a:off x="5299864" y="4000504"/>
            <a:ext cx="1214444" cy="7858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27" idx="0"/>
            <a:endCxn id="29" idx="1"/>
          </p:cNvCxnSpPr>
          <p:nvPr/>
        </p:nvCxnSpPr>
        <p:spPr>
          <a:xfrm rot="5400000" flipH="1" flipV="1">
            <a:off x="7568018" y="2482447"/>
            <a:ext cx="714380" cy="175023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51"/>
          <p:cNvSpPr txBox="1"/>
          <p:nvPr/>
        </p:nvSpPr>
        <p:spPr>
          <a:xfrm>
            <a:off x="3799664" y="300037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sp>
        <p:nvSpPr>
          <p:cNvPr id="19" name="TextBox 52"/>
          <p:cNvSpPr txBox="1"/>
          <p:nvPr/>
        </p:nvSpPr>
        <p:spPr>
          <a:xfrm>
            <a:off x="3799664" y="421481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cxnSp>
        <p:nvCxnSpPr>
          <p:cNvPr id="20" name="直接箭头连接符 19"/>
          <p:cNvCxnSpPr>
            <a:stCxn id="21" idx="2"/>
          </p:cNvCxnSpPr>
          <p:nvPr/>
        </p:nvCxnSpPr>
        <p:spPr>
          <a:xfrm rot="5400000">
            <a:off x="2744616" y="2945455"/>
            <a:ext cx="824219" cy="14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7"/>
          <p:cNvSpPr txBox="1"/>
          <p:nvPr/>
        </p:nvSpPr>
        <p:spPr>
          <a:xfrm>
            <a:off x="1870838" y="2143116"/>
            <a:ext cx="2714644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虚拟机的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不是固定的，重新启动可能就会变成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192.168.2.101&lt;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网段不变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22" name="TextBox 63"/>
          <p:cNvSpPr txBox="1"/>
          <p:nvPr/>
        </p:nvSpPr>
        <p:spPr>
          <a:xfrm>
            <a:off x="4585482" y="692696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latin typeface="黑体" pitchFamily="49" charset="-122"/>
                <a:ea typeface="黑体" pitchFamily="49" charset="-122"/>
              </a:rPr>
              <a:t>NAT</a:t>
            </a:r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网络配置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99664" y="3786190"/>
            <a:ext cx="428628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68"/>
          <p:cNvSpPr txBox="1"/>
          <p:nvPr/>
        </p:nvSpPr>
        <p:spPr>
          <a:xfrm>
            <a:off x="4656920" y="4182911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090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711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70970" y="3571876"/>
            <a:ext cx="428628" cy="357190"/>
            <a:chOff x="2155004" y="3429000"/>
            <a:chExt cx="428628" cy="357190"/>
          </a:xfrm>
        </p:grpSpPr>
        <p:sp>
          <p:nvSpPr>
            <p:cNvPr id="142" name="矩形 14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3" name="TextBox 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70970" y="4214818"/>
            <a:ext cx="428628" cy="357190"/>
            <a:chOff x="2155004" y="3429000"/>
            <a:chExt cx="428628" cy="357190"/>
          </a:xfrm>
        </p:grpSpPr>
        <p:sp>
          <p:nvSpPr>
            <p:cNvPr id="140" name="矩形 13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1" name="TextBox 11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70970" y="4857760"/>
            <a:ext cx="428628" cy="357190"/>
            <a:chOff x="2155004" y="3429000"/>
            <a:chExt cx="428628" cy="357190"/>
          </a:xfrm>
        </p:grpSpPr>
        <p:sp>
          <p:nvSpPr>
            <p:cNvPr id="138" name="矩形 13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9" name="TextBox 14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70970" y="5500702"/>
            <a:ext cx="428628" cy="357190"/>
            <a:chOff x="2155004" y="3429000"/>
            <a:chExt cx="428628" cy="357190"/>
          </a:xfrm>
        </p:grpSpPr>
        <p:sp>
          <p:nvSpPr>
            <p:cNvPr id="136" name="矩形 13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7" name="TextBox 1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70970" y="6143644"/>
            <a:ext cx="428628" cy="357190"/>
            <a:chOff x="2155004" y="3429000"/>
            <a:chExt cx="428628" cy="357190"/>
          </a:xfrm>
        </p:grpSpPr>
        <p:sp>
          <p:nvSpPr>
            <p:cNvPr id="134" name="矩形 13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5" name="TextBox 20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>
          <a:xfrm rot="5400000">
            <a:off x="2942408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2942408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2942408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2942408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855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17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999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143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286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30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38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574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567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567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7116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992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143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286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5744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0862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7116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9992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718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46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0862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0" name="直接箭头连接符 29"/>
          <p:cNvCxnSpPr>
            <a:endCxn id="18" idx="1"/>
          </p:cNvCxnSpPr>
          <p:nvPr/>
        </p:nvCxnSpPr>
        <p:spPr>
          <a:xfrm>
            <a:off x="32995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3"/>
            <a:endCxn id="2" idx="1"/>
          </p:cNvCxnSpPr>
          <p:nvPr/>
        </p:nvCxnSpPr>
        <p:spPr>
          <a:xfrm>
            <a:off x="40139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" idx="3"/>
            <a:endCxn id="12" idx="1"/>
          </p:cNvCxnSpPr>
          <p:nvPr/>
        </p:nvCxnSpPr>
        <p:spPr>
          <a:xfrm>
            <a:off x="47283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13" idx="1"/>
          </p:cNvCxnSpPr>
          <p:nvPr/>
        </p:nvCxnSpPr>
        <p:spPr>
          <a:xfrm>
            <a:off x="54427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3"/>
            <a:endCxn id="14" idx="1"/>
          </p:cNvCxnSpPr>
          <p:nvPr/>
        </p:nvCxnSpPr>
        <p:spPr>
          <a:xfrm>
            <a:off x="61571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1"/>
            <a:endCxn id="14" idx="3"/>
          </p:cNvCxnSpPr>
          <p:nvPr/>
        </p:nvCxnSpPr>
        <p:spPr>
          <a:xfrm rot="10800000">
            <a:off x="68714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3"/>
            <a:endCxn id="16" idx="1"/>
          </p:cNvCxnSpPr>
          <p:nvPr/>
        </p:nvCxnSpPr>
        <p:spPr>
          <a:xfrm>
            <a:off x="75858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3"/>
            <a:endCxn id="28" idx="1"/>
          </p:cNvCxnSpPr>
          <p:nvPr/>
        </p:nvCxnSpPr>
        <p:spPr>
          <a:xfrm>
            <a:off x="90146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1"/>
            <a:endCxn id="16" idx="3"/>
          </p:cNvCxnSpPr>
          <p:nvPr/>
        </p:nvCxnSpPr>
        <p:spPr>
          <a:xfrm rot="10800000">
            <a:off x="83002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3"/>
            <a:endCxn id="29" idx="1"/>
          </p:cNvCxnSpPr>
          <p:nvPr/>
        </p:nvCxnSpPr>
        <p:spPr>
          <a:xfrm>
            <a:off x="97290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0800588" y="6143644"/>
            <a:ext cx="428628" cy="357190"/>
            <a:chOff x="2155004" y="3429000"/>
            <a:chExt cx="428628" cy="357190"/>
          </a:xfrm>
        </p:grpSpPr>
        <p:sp>
          <p:nvSpPr>
            <p:cNvPr id="132" name="矩形 13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" name="TextBox 10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1" name="直接箭头连接符 40"/>
          <p:cNvCxnSpPr>
            <a:endCxn id="29" idx="3"/>
          </p:cNvCxnSpPr>
          <p:nvPr/>
        </p:nvCxnSpPr>
        <p:spPr>
          <a:xfrm rot="10800000">
            <a:off x="104433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0800588" y="5500702"/>
            <a:ext cx="428628" cy="357190"/>
            <a:chOff x="2155004" y="3429000"/>
            <a:chExt cx="428628" cy="357190"/>
          </a:xfrm>
        </p:grpSpPr>
        <p:sp>
          <p:nvSpPr>
            <p:cNvPr id="130" name="矩形 12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" name="TextBox 113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800588" y="4857760"/>
            <a:ext cx="428628" cy="357190"/>
            <a:chOff x="2155004" y="3429000"/>
            <a:chExt cx="428628" cy="357190"/>
          </a:xfrm>
        </p:grpSpPr>
        <p:sp>
          <p:nvSpPr>
            <p:cNvPr id="128" name="矩形 12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TextBox 11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800588" y="4214818"/>
            <a:ext cx="428628" cy="357190"/>
            <a:chOff x="2155004" y="3429000"/>
            <a:chExt cx="428628" cy="357190"/>
          </a:xfrm>
        </p:grpSpPr>
        <p:sp>
          <p:nvSpPr>
            <p:cNvPr id="126" name="矩形 12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TextBox 119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800588" y="3571876"/>
            <a:ext cx="428628" cy="357190"/>
            <a:chOff x="2155004" y="3429000"/>
            <a:chExt cx="428628" cy="357190"/>
          </a:xfrm>
        </p:grpSpPr>
        <p:sp>
          <p:nvSpPr>
            <p:cNvPr id="124" name="矩形 12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TextBox 122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 rot="5400000">
            <a:off x="10872026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10872026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5400000">
            <a:off x="10872026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5400000">
            <a:off x="10871232" y="5357826"/>
            <a:ext cx="286546" cy="794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138"/>
          <p:cNvSpPr txBox="1"/>
          <p:nvPr/>
        </p:nvSpPr>
        <p:spPr>
          <a:xfrm>
            <a:off x="5085548" y="437357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跳表</a:t>
            </a:r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1" name="直接箭头连接符 50"/>
          <p:cNvCxnSpPr>
            <a:stCxn id="18" idx="0"/>
            <a:endCxn id="19" idx="2"/>
          </p:cNvCxnSpPr>
          <p:nvPr/>
        </p:nvCxnSpPr>
        <p:spPr>
          <a:xfrm rot="5400000" flipH="1" flipV="1">
            <a:off x="36925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73" idx="1"/>
          </p:cNvCxnSpPr>
          <p:nvPr/>
        </p:nvCxnSpPr>
        <p:spPr>
          <a:xfrm>
            <a:off x="3299598" y="3750471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72" idx="1"/>
          </p:cNvCxnSpPr>
          <p:nvPr/>
        </p:nvCxnSpPr>
        <p:spPr>
          <a:xfrm>
            <a:off x="3299598" y="4393413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26" idx="1"/>
          </p:cNvCxnSpPr>
          <p:nvPr/>
        </p:nvCxnSpPr>
        <p:spPr>
          <a:xfrm>
            <a:off x="329959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19" idx="1"/>
          </p:cNvCxnSpPr>
          <p:nvPr/>
        </p:nvCxnSpPr>
        <p:spPr>
          <a:xfrm>
            <a:off x="32995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9" idx="3"/>
            <a:endCxn id="20" idx="1"/>
          </p:cNvCxnSpPr>
          <p:nvPr/>
        </p:nvCxnSpPr>
        <p:spPr>
          <a:xfrm>
            <a:off x="401397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6" idx="3"/>
            <a:endCxn id="27" idx="1"/>
          </p:cNvCxnSpPr>
          <p:nvPr/>
        </p:nvCxnSpPr>
        <p:spPr>
          <a:xfrm>
            <a:off x="472835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0" idx="3"/>
            <a:endCxn id="21" idx="1"/>
          </p:cNvCxnSpPr>
          <p:nvPr/>
        </p:nvCxnSpPr>
        <p:spPr>
          <a:xfrm>
            <a:off x="472835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7" idx="3"/>
            <a:endCxn id="74" idx="1"/>
          </p:cNvCxnSpPr>
          <p:nvPr/>
        </p:nvCxnSpPr>
        <p:spPr>
          <a:xfrm>
            <a:off x="615711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1" idx="3"/>
            <a:endCxn id="22" idx="1"/>
          </p:cNvCxnSpPr>
          <p:nvPr/>
        </p:nvCxnSpPr>
        <p:spPr>
          <a:xfrm>
            <a:off x="615711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2" idx="3"/>
            <a:endCxn id="23" idx="1"/>
          </p:cNvCxnSpPr>
          <p:nvPr/>
        </p:nvCxnSpPr>
        <p:spPr>
          <a:xfrm>
            <a:off x="68714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3" idx="3"/>
            <a:endCxn id="24" idx="1"/>
          </p:cNvCxnSpPr>
          <p:nvPr/>
        </p:nvCxnSpPr>
        <p:spPr>
          <a:xfrm>
            <a:off x="758587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4" idx="3"/>
            <a:endCxn id="25" idx="1"/>
          </p:cNvCxnSpPr>
          <p:nvPr/>
        </p:nvCxnSpPr>
        <p:spPr>
          <a:xfrm>
            <a:off x="901463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6" idx="0"/>
            <a:endCxn id="77" idx="2"/>
          </p:cNvCxnSpPr>
          <p:nvPr/>
        </p:nvCxnSpPr>
        <p:spPr>
          <a:xfrm rot="5400000" flipH="1" flipV="1">
            <a:off x="1012192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75" idx="0"/>
            <a:endCxn id="76" idx="2"/>
          </p:cNvCxnSpPr>
          <p:nvPr/>
        </p:nvCxnSpPr>
        <p:spPr>
          <a:xfrm rot="5400000" flipH="1" flipV="1">
            <a:off x="1012192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5" idx="0"/>
            <a:endCxn id="75" idx="2"/>
          </p:cNvCxnSpPr>
          <p:nvPr/>
        </p:nvCxnSpPr>
        <p:spPr>
          <a:xfrm rot="5400000" flipH="1" flipV="1">
            <a:off x="1012192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7" idx="3"/>
          </p:cNvCxnSpPr>
          <p:nvPr/>
        </p:nvCxnSpPr>
        <p:spPr>
          <a:xfrm>
            <a:off x="10443398" y="3750471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6" idx="3"/>
          </p:cNvCxnSpPr>
          <p:nvPr/>
        </p:nvCxnSpPr>
        <p:spPr>
          <a:xfrm>
            <a:off x="10443398" y="4393413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5" idx="3"/>
          </p:cNvCxnSpPr>
          <p:nvPr/>
        </p:nvCxnSpPr>
        <p:spPr>
          <a:xfrm>
            <a:off x="10443398" y="5036355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5" idx="3"/>
          </p:cNvCxnSpPr>
          <p:nvPr/>
        </p:nvCxnSpPr>
        <p:spPr>
          <a:xfrm>
            <a:off x="104433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22868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7116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37116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22868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08620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08620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08620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8" name="直接箭头连接符 77"/>
          <p:cNvCxnSpPr>
            <a:stCxn id="72" idx="0"/>
            <a:endCxn id="73" idx="2"/>
          </p:cNvCxnSpPr>
          <p:nvPr/>
        </p:nvCxnSpPr>
        <p:spPr>
          <a:xfrm rot="5400000" flipH="1" flipV="1">
            <a:off x="440688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0" idx="0"/>
            <a:endCxn id="26" idx="2"/>
          </p:cNvCxnSpPr>
          <p:nvPr/>
        </p:nvCxnSpPr>
        <p:spPr>
          <a:xfrm rot="5400000" flipH="1" flipV="1">
            <a:off x="440688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20" idx="2"/>
            <a:endCxn id="2" idx="0"/>
          </p:cNvCxnSpPr>
          <p:nvPr/>
        </p:nvCxnSpPr>
        <p:spPr>
          <a:xfrm rot="5400000">
            <a:off x="440688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1" idx="0"/>
            <a:endCxn id="27" idx="2"/>
          </p:cNvCxnSpPr>
          <p:nvPr/>
        </p:nvCxnSpPr>
        <p:spPr>
          <a:xfrm rot="5400000" flipH="1" flipV="1">
            <a:off x="583564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3" idx="0"/>
            <a:endCxn id="21" idx="2"/>
          </p:cNvCxnSpPr>
          <p:nvPr/>
        </p:nvCxnSpPr>
        <p:spPr>
          <a:xfrm rot="5400000" flipH="1" flipV="1">
            <a:off x="583564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4" idx="0"/>
            <a:endCxn id="22" idx="2"/>
          </p:cNvCxnSpPr>
          <p:nvPr/>
        </p:nvCxnSpPr>
        <p:spPr>
          <a:xfrm rot="5400000" flipH="1" flipV="1">
            <a:off x="65500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4" idx="0"/>
            <a:endCxn id="71" idx="2"/>
          </p:cNvCxnSpPr>
          <p:nvPr/>
        </p:nvCxnSpPr>
        <p:spPr>
          <a:xfrm rot="5400000" flipH="1" flipV="1">
            <a:off x="726440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2"/>
            <a:endCxn id="23" idx="0"/>
          </p:cNvCxnSpPr>
          <p:nvPr/>
        </p:nvCxnSpPr>
        <p:spPr>
          <a:xfrm rot="5400000">
            <a:off x="726440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5" idx="0"/>
            <a:endCxn id="23" idx="2"/>
          </p:cNvCxnSpPr>
          <p:nvPr/>
        </p:nvCxnSpPr>
        <p:spPr>
          <a:xfrm rot="5400000" flipH="1" flipV="1">
            <a:off x="72644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7" idx="0"/>
            <a:endCxn id="24" idx="2"/>
          </p:cNvCxnSpPr>
          <p:nvPr/>
        </p:nvCxnSpPr>
        <p:spPr>
          <a:xfrm rot="5400000" flipH="1" flipV="1">
            <a:off x="869316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5" idx="2"/>
            <a:endCxn id="29" idx="0"/>
          </p:cNvCxnSpPr>
          <p:nvPr/>
        </p:nvCxnSpPr>
        <p:spPr>
          <a:xfrm rot="5400000">
            <a:off x="101219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4" idx="3"/>
            <a:endCxn id="75" idx="1"/>
          </p:cNvCxnSpPr>
          <p:nvPr/>
        </p:nvCxnSpPr>
        <p:spPr>
          <a:xfrm>
            <a:off x="7585878" y="5036355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6" idx="0"/>
            <a:endCxn id="72" idx="2"/>
          </p:cNvCxnSpPr>
          <p:nvPr/>
        </p:nvCxnSpPr>
        <p:spPr>
          <a:xfrm rot="5400000" flipH="1" flipV="1">
            <a:off x="440688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71" idx="3"/>
            <a:endCxn id="76" idx="1"/>
          </p:cNvCxnSpPr>
          <p:nvPr/>
        </p:nvCxnSpPr>
        <p:spPr>
          <a:xfrm>
            <a:off x="758587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2" idx="3"/>
            <a:endCxn id="71" idx="1"/>
          </p:cNvCxnSpPr>
          <p:nvPr/>
        </p:nvCxnSpPr>
        <p:spPr>
          <a:xfrm>
            <a:off x="472835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870970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" name="TextBox 258"/>
          <p:cNvSpPr txBox="1"/>
          <p:nvPr/>
        </p:nvSpPr>
        <p:spPr>
          <a:xfrm>
            <a:off x="2870970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head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657712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6" name="TextBox 260"/>
          <p:cNvSpPr txBox="1"/>
          <p:nvPr/>
        </p:nvSpPr>
        <p:spPr>
          <a:xfrm>
            <a:off x="10657712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tail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7" name="直接箭头连接符 96"/>
          <p:cNvCxnSpPr>
            <a:stCxn id="93" idx="2"/>
          </p:cNvCxnSpPr>
          <p:nvPr/>
        </p:nvCxnSpPr>
        <p:spPr>
          <a:xfrm rot="5400000">
            <a:off x="272809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5" idx="2"/>
          </p:cNvCxnSpPr>
          <p:nvPr/>
        </p:nvCxnSpPr>
        <p:spPr>
          <a:xfrm rot="16200000" flipH="1">
            <a:off x="1058627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3" idx="3"/>
            <a:endCxn id="77" idx="1"/>
          </p:cNvCxnSpPr>
          <p:nvPr/>
        </p:nvCxnSpPr>
        <p:spPr>
          <a:xfrm>
            <a:off x="4728358" y="3750471"/>
            <a:ext cx="535785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269"/>
          <p:cNvSpPr txBox="1"/>
          <p:nvPr/>
        </p:nvSpPr>
        <p:spPr>
          <a:xfrm>
            <a:off x="2156590" y="3650938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第一层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1" name="TextBox 270"/>
          <p:cNvSpPr txBox="1"/>
          <p:nvPr/>
        </p:nvSpPr>
        <p:spPr>
          <a:xfrm>
            <a:off x="2156590" y="4325787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第二层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" name="TextBox 271"/>
          <p:cNvSpPr txBox="1"/>
          <p:nvPr/>
        </p:nvSpPr>
        <p:spPr>
          <a:xfrm>
            <a:off x="2156590" y="4968729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第三层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" name="TextBox 272"/>
          <p:cNvSpPr txBox="1"/>
          <p:nvPr/>
        </p:nvSpPr>
        <p:spPr>
          <a:xfrm>
            <a:off x="2156590" y="5611671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第四层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4" name="TextBox 273"/>
          <p:cNvSpPr txBox="1"/>
          <p:nvPr/>
        </p:nvSpPr>
        <p:spPr>
          <a:xfrm>
            <a:off x="2156590" y="625461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第五层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" name="TextBox 274"/>
          <p:cNvSpPr txBox="1"/>
          <p:nvPr/>
        </p:nvSpPr>
        <p:spPr>
          <a:xfrm>
            <a:off x="4228292" y="1928802"/>
            <a:ext cx="57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 从第一层的第一个元素开始找，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大于负无穷，依次向后查找，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，此时找到一个大于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的数，向后退一步到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第二层此时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，依次向后查找第一个大于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的数，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 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，后退一步到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31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依次向后遍历并向下直至找到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 …</a:t>
            </a:r>
          </a:p>
        </p:txBody>
      </p:sp>
      <p:sp>
        <p:nvSpPr>
          <p:cNvPr id="106" name="TextBox 275"/>
          <p:cNvSpPr txBox="1"/>
          <p:nvPr/>
        </p:nvSpPr>
        <p:spPr>
          <a:xfrm>
            <a:off x="6871498" y="794547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-- 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有序链表中查找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元素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299334" y="714356"/>
            <a:ext cx="1643074" cy="1857388"/>
            <a:chOff x="297616" y="500042"/>
            <a:chExt cx="1643074" cy="1857388"/>
          </a:xfrm>
        </p:grpSpPr>
        <p:grpSp>
          <p:nvGrpSpPr>
            <p:cNvPr id="109" name="组合 108"/>
            <p:cNvGrpSpPr/>
            <p:nvPr/>
          </p:nvGrpSpPr>
          <p:grpSpPr>
            <a:xfrm>
              <a:off x="726244" y="500042"/>
              <a:ext cx="642942" cy="1428760"/>
              <a:chOff x="583368" y="214290"/>
              <a:chExt cx="642942" cy="1428760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583368" y="214290"/>
                <a:ext cx="642942" cy="142876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120" name="直接连接符 119"/>
              <p:cNvCxnSpPr/>
              <p:nvPr/>
            </p:nvCxnSpPr>
            <p:spPr>
              <a:xfrm>
                <a:off x="583368" y="498454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583368" y="784206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583368" y="1069958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583368" y="1355710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285"/>
            <p:cNvSpPr txBox="1"/>
            <p:nvPr/>
          </p:nvSpPr>
          <p:spPr>
            <a:xfrm>
              <a:off x="797682" y="500042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data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1" name="TextBox 290"/>
            <p:cNvSpPr txBox="1"/>
            <p:nvPr/>
          </p:nvSpPr>
          <p:spPr>
            <a:xfrm>
              <a:off x="797682" y="785794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prev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2" name="TextBox 291"/>
            <p:cNvSpPr txBox="1"/>
            <p:nvPr/>
          </p:nvSpPr>
          <p:spPr>
            <a:xfrm>
              <a:off x="797682" y="1071546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next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3" name="TextBox 292"/>
            <p:cNvSpPr txBox="1"/>
            <p:nvPr/>
          </p:nvSpPr>
          <p:spPr>
            <a:xfrm>
              <a:off x="797682" y="1357298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up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4" name="TextBox 293"/>
            <p:cNvSpPr txBox="1"/>
            <p:nvPr/>
          </p:nvSpPr>
          <p:spPr>
            <a:xfrm>
              <a:off x="797682" y="1643050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down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flipH="1">
              <a:off x="297616" y="928670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rot="16200000" flipH="1">
              <a:off x="1048509" y="2106603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rot="10800000" flipH="1">
              <a:off x="1297748" y="1214422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形状 300"/>
            <p:cNvCxnSpPr>
              <a:stCxn id="113" idx="3"/>
            </p:cNvCxnSpPr>
            <p:nvPr/>
          </p:nvCxnSpPr>
          <p:spPr>
            <a:xfrm flipV="1">
              <a:off x="1297748" y="857232"/>
              <a:ext cx="642942" cy="642942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302"/>
          <p:cNvSpPr txBox="1"/>
          <p:nvPr/>
        </p:nvSpPr>
        <p:spPr>
          <a:xfrm>
            <a:off x="1513648" y="357166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smtClean="0">
                <a:latin typeface="黑体" pitchFamily="49" charset="-122"/>
                <a:ea typeface="黑体" pitchFamily="49" charset="-122"/>
              </a:rPr>
              <a:t>跳表节点</a:t>
            </a:r>
            <a:r>
              <a:rPr lang="en-US" altLang="zh-CN" sz="1200" b="1" smtClean="0">
                <a:latin typeface="黑体" pitchFamily="49" charset="-122"/>
                <a:ea typeface="黑体" pitchFamily="49" charset="-122"/>
              </a:rPr>
              <a:t>Node</a:t>
            </a:r>
            <a:endParaRPr lang="zh-CN" altLang="en-US" sz="1200" b="1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348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3">
            <a:extLst>
              <a:ext uri="{FF2B5EF4-FFF2-40B4-BE49-F238E27FC236}">
                <a16:creationId xmlns:a16="http://schemas.microsoft.com/office/drawing/2014/main" id="{FF764105-586D-4938-BA27-CD6AC316FD7A}"/>
              </a:ext>
            </a:extLst>
          </p:cNvPr>
          <p:cNvSpPr/>
          <p:nvPr/>
        </p:nvSpPr>
        <p:spPr>
          <a:xfrm>
            <a:off x="1583755" y="3719300"/>
            <a:ext cx="9703294" cy="2734322"/>
          </a:xfrm>
          <a:prstGeom prst="roundRect">
            <a:avLst>
              <a:gd name="adj" fmla="val 488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AD2B26"/>
                </a:solidFill>
              </a:rPr>
              <a:t>eureka-client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2935744" y="4092022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584730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11">
            <a:extLst>
              <a:ext uri="{FF2B5EF4-FFF2-40B4-BE49-F238E27FC236}">
                <a16:creationId xmlns:a16="http://schemas.microsoft.com/office/drawing/2014/main" id="{AECD5EBB-31DE-4FFB-A63A-CDAD8A979935}"/>
              </a:ext>
            </a:extLst>
          </p:cNvPr>
          <p:cNvSpPr/>
          <p:nvPr/>
        </p:nvSpPr>
        <p:spPr>
          <a:xfrm>
            <a:off x="8584729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20903833-862C-4D9F-8AC4-5274B097E734}"/>
              </a:ext>
            </a:extLst>
          </p:cNvPr>
          <p:cNvSpPr/>
          <p:nvPr/>
        </p:nvSpPr>
        <p:spPr>
          <a:xfrm>
            <a:off x="8584728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5477335" y="1352726"/>
            <a:ext cx="1643271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eureka-server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H="1" flipV="1">
            <a:off x="7120606" y="1673678"/>
            <a:ext cx="2147410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611E408-A33D-495D-A300-ED44CAF9C55E}"/>
              </a:ext>
            </a:extLst>
          </p:cNvPr>
          <p:cNvSpPr/>
          <p:nvPr/>
        </p:nvSpPr>
        <p:spPr>
          <a:xfrm>
            <a:off x="7602054" y="3909076"/>
            <a:ext cx="3331923" cy="24214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33CAD-CE72-4D99-B557-9BD400EB6B1D}"/>
              </a:ext>
            </a:extLst>
          </p:cNvPr>
          <p:cNvSpPr/>
          <p:nvPr/>
        </p:nvSpPr>
        <p:spPr>
          <a:xfrm>
            <a:off x="1991392" y="3909076"/>
            <a:ext cx="3331923" cy="24214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flipH="1">
            <a:off x="3657354" y="1673678"/>
            <a:ext cx="1819981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8428772" y="2791377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）注册服务信息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2750185" y="2575934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）拉取服务</a:t>
            </a:r>
            <a:endParaRPr lang="en-US" altLang="zh-CN" sz="1400">
              <a:solidFill>
                <a:srgbClr val="00B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624C42-301A-4064-BFA0-4A46C9A14E57}"/>
              </a:ext>
            </a:extLst>
          </p:cNvPr>
          <p:cNvSpPr txBox="1"/>
          <p:nvPr/>
        </p:nvSpPr>
        <p:spPr>
          <a:xfrm>
            <a:off x="3602911" y="491687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）负载均衡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320236" y="4412973"/>
            <a:ext cx="4264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5871668" y="453930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）远程调用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6298971" y="1994629"/>
            <a:ext cx="1890886" cy="1914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6786557" y="3341725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心跳续约，每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</a:p>
        </p:txBody>
      </p:sp>
      <p:sp>
        <p:nvSpPr>
          <p:cNvPr id="23" name="思想气泡: 云 6">
            <a:extLst>
              <a:ext uri="{FF2B5EF4-FFF2-40B4-BE49-F238E27FC236}">
                <a16:creationId xmlns:a16="http://schemas.microsoft.com/office/drawing/2014/main" id="{2DAD1606-ED1E-4D66-9CDB-B22CEDDB23B9}"/>
              </a:ext>
            </a:extLst>
          </p:cNvPr>
          <p:cNvSpPr/>
          <p:nvPr/>
        </p:nvSpPr>
        <p:spPr>
          <a:xfrm>
            <a:off x="5041416" y="908720"/>
            <a:ext cx="2862231" cy="1720459"/>
          </a:xfrm>
          <a:prstGeom prst="cloudCallout">
            <a:avLst>
              <a:gd name="adj1" fmla="val -78327"/>
              <a:gd name="adj2" fmla="val -6369"/>
            </a:avLst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9032639" y="2992693"/>
            <a:ext cx="3204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提供者启动时向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信息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3430355" y="3012235"/>
            <a:ext cx="376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消费者根据服务名称向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811192" y="5163773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服务消费者利用负载均衡算法，从服务列表中挑选一个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6057188" y="4790900"/>
            <a:ext cx="4095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负载均衡替换请求路径后使用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风格地址发送远程调用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TextBox 138"/>
          <p:cNvSpPr txBox="1"/>
          <p:nvPr/>
        </p:nvSpPr>
        <p:spPr>
          <a:xfrm>
            <a:off x="4629154" y="22057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Eureka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4653658" y="3536137"/>
            <a:ext cx="3666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服务提供者向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发送心跳，报告服务健康状态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0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681 0.146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7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737 0.1467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293 -0.0097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10" grpId="0" animBg="1"/>
      <p:bldP spid="12" grpId="0" animBg="1"/>
      <p:bldP spid="14" grpId="0"/>
      <p:bldP spid="15" grpId="0"/>
      <p:bldP spid="16" grpId="0"/>
      <p:bldP spid="19" grpId="0"/>
      <p:bldP spid="21" grpId="0"/>
      <p:bldP spid="23" grpId="0" animBg="1"/>
      <p:bldP spid="23" grpId="1" animBg="1"/>
      <p:bldP spid="24" grpId="0"/>
      <p:bldP spid="26" grpId="0"/>
      <p:bldP spid="27" grpId="0"/>
      <p:bldP spid="28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3845687" y="4586412"/>
            <a:ext cx="2065379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sp>
        <p:nvSpPr>
          <p:cNvPr id="3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10175560" y="4586411"/>
            <a:ext cx="2065379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4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7170562" y="1847116"/>
            <a:ext cx="1384492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nacos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8555054" y="2168068"/>
            <a:ext cx="3344133" cy="2418343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flipV="1">
            <a:off x="4878377" y="2168068"/>
            <a:ext cx="2292185" cy="2418344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10436923" y="3306882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注册服务信息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5227427" y="300569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定时拉取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911066" y="4907363"/>
            <a:ext cx="4264494" cy="1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7462498" y="5033697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7862808" y="2489019"/>
            <a:ext cx="2312752" cy="2097392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8039246" y="3445381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采用心跳监测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C689EA-53AD-4E43-B36A-835CF4372E5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328247" y="2455002"/>
            <a:ext cx="2880003" cy="213140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EE80B96-B3F9-4C3A-B0D1-8166AF4E4B91}"/>
              </a:ext>
            </a:extLst>
          </p:cNvPr>
          <p:cNvSpPr txBox="1"/>
          <p:nvPr/>
        </p:nvSpPr>
        <p:spPr>
          <a:xfrm>
            <a:off x="9399031" y="3522961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主动询问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7C3294B-73EC-4037-BDDB-2044814EE586}"/>
              </a:ext>
            </a:extLst>
          </p:cNvPr>
          <p:cNvCxnSpPr>
            <a:cxnSpLocks/>
          </p:cNvCxnSpPr>
          <p:nvPr/>
        </p:nvCxnSpPr>
        <p:spPr>
          <a:xfrm flipH="1">
            <a:off x="5729830" y="2510801"/>
            <a:ext cx="1708024" cy="2075610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DE9E250-48BE-4FEE-B0AF-ACDA7D33BEFE}"/>
              </a:ext>
            </a:extLst>
          </p:cNvPr>
          <p:cNvSpPr txBox="1"/>
          <p:nvPr/>
        </p:nvSpPr>
        <p:spPr>
          <a:xfrm>
            <a:off x="6331222" y="3660057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主动推送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变更消息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219EC9D-F45E-4EC2-924D-64A343F1D956}"/>
              </a:ext>
            </a:extLst>
          </p:cNvPr>
          <p:cNvGrpSpPr/>
          <p:nvPr/>
        </p:nvGrpSpPr>
        <p:grpSpPr>
          <a:xfrm>
            <a:off x="3334075" y="5405876"/>
            <a:ext cx="1190879" cy="1119468"/>
            <a:chOff x="473916" y="4971213"/>
            <a:chExt cx="1190879" cy="1119468"/>
          </a:xfrm>
        </p:grpSpPr>
        <p:sp>
          <p:nvSpPr>
            <p:cNvPr id="18" name="矩形: 圆角 6">
              <a:extLst>
                <a:ext uri="{FF2B5EF4-FFF2-40B4-BE49-F238E27FC236}">
                  <a16:creationId xmlns:a16="http://schemas.microsoft.com/office/drawing/2014/main" id="{A135AB9D-37DF-4452-BFF8-9F84909E169E}"/>
                </a:ext>
              </a:extLst>
            </p:cNvPr>
            <p:cNvSpPr/>
            <p:nvPr/>
          </p:nvSpPr>
          <p:spPr>
            <a:xfrm>
              <a:off x="473916" y="4971213"/>
              <a:ext cx="1190879" cy="11194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>
                  <a:solidFill>
                    <a:schemeClr val="accent6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服务列表缓存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F9EE878-1560-40CA-9051-696D7309CD92}"/>
                </a:ext>
              </a:extLst>
            </p:cNvPr>
            <p:cNvSpPr txBox="1"/>
            <p:nvPr/>
          </p:nvSpPr>
          <p:spPr>
            <a:xfrm>
              <a:off x="548640" y="5027332"/>
              <a:ext cx="110959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user-service: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localhost:8081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...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TextBox 138"/>
          <p:cNvSpPr txBox="1"/>
          <p:nvPr/>
        </p:nvSpPr>
        <p:spPr>
          <a:xfrm>
            <a:off x="6795225" y="23783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Nacos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-54242" y="-46073"/>
            <a:ext cx="6532558" cy="3157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1.nacos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中心感知服务健康状态时分为临时实例与非临时实例感知。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临时：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服务向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服务被动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主动关闭后，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接收的心跳信息异常，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直接下线对应服务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非临时：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主动获取服务心跳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发现服务异常关闭，处于不健康状态，则不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会将服务删除下线，只会标记不健康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&lt;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非临时实例需要配置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2.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消费者服务会拉取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服务列表，并形成缓存，不会每次请求都要回去列表。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服务列表缓存会定时进行更新。更新分为两种：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消费者定时拉取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中的服务列表。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中的服务发生变更，主动向消费者服务发送变更信息，及时更新缓存列表。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3.nacos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集群默认采用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，当集群中存在非临时实例时，采用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CP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eureka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只有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49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/>
      <p:bldP spid="8" grpId="0"/>
      <p:bldP spid="10" grpId="0"/>
      <p:bldP spid="12" grpId="0"/>
      <p:bldP spid="14" grpId="0"/>
      <p:bldP spid="16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18741" y="275033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实例进程</a:t>
            </a:r>
          </a:p>
        </p:txBody>
      </p:sp>
      <p:sp>
        <p:nvSpPr>
          <p:cNvPr id="3" name="矩形 2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7" name="矩形 6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8" name="矩形 7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cxnSp>
        <p:nvCxnSpPr>
          <p:cNvPr id="9" name="肘形连接符 8"/>
          <p:cNvCxnSpPr>
            <a:stCxn id="2" idx="2"/>
            <a:endCxn id="8" idx="0"/>
          </p:cNvCxnSpPr>
          <p:nvPr/>
        </p:nvCxnSpPr>
        <p:spPr>
          <a:xfrm rot="16200000" flipH="1">
            <a:off x="6904798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" idx="2"/>
            <a:endCxn id="7" idx="0"/>
          </p:cNvCxnSpPr>
          <p:nvPr/>
        </p:nvCxnSpPr>
        <p:spPr>
          <a:xfrm rot="5400000">
            <a:off x="4837933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H="1">
            <a:off x="6049962" y="3607345"/>
            <a:ext cx="428628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1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1" y="3995602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825496" y="1884618"/>
            <a:ext cx="1576910" cy="629927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流程图: 决策 3">
            <a:hlinkClick r:id="" action="ppaction://noaction"/>
            <a:extLst>
              <a:ext uri="{FF2B5EF4-FFF2-40B4-BE49-F238E27FC236}">
                <a16:creationId xmlns:a16="http://schemas.microsoft.com/office/drawing/2014/main" id="{E37E1E31-D4F3-445E-8552-591902494C55}"/>
              </a:ext>
            </a:extLst>
          </p:cNvPr>
          <p:cNvSpPr/>
          <p:nvPr/>
        </p:nvSpPr>
        <p:spPr>
          <a:xfrm>
            <a:off x="4763004" y="3842644"/>
            <a:ext cx="1795272" cy="823105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</a:p>
        </p:txBody>
      </p:sp>
      <p:sp>
        <p:nvSpPr>
          <p:cNvPr id="5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9565237" y="3356221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9565237" y="4473612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rot="16200000" flipV="1">
            <a:off x="4421537" y="2603541"/>
            <a:ext cx="1643062" cy="835144"/>
          </a:xfrm>
          <a:prstGeom prst="bentConnector4">
            <a:avLst>
              <a:gd name="adj1" fmla="val 40415"/>
              <a:gd name="adj2" fmla="val 172276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5660640" y="2199582"/>
            <a:ext cx="741766" cy="1643062"/>
          </a:xfrm>
          <a:prstGeom prst="bentConnector4">
            <a:avLst>
              <a:gd name="adj1" fmla="val -69828"/>
              <a:gd name="adj2" fmla="val 59585"/>
            </a:avLst>
          </a:prstGeom>
          <a:ln>
            <a:headEnd type="oval"/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558276" y="3698011"/>
            <a:ext cx="3006961" cy="556186"/>
          </a:xfrm>
          <a:prstGeom prst="bentConnector3">
            <a:avLst/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558276" y="4254197"/>
            <a:ext cx="3006961" cy="561205"/>
          </a:xfrm>
          <a:prstGeom prst="bentConnector3">
            <a:avLst/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2831271" y="4395581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3061353" y="23251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7093819" y="225068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8183399" y="4119301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轮询到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699146" y="4254197"/>
            <a:ext cx="2063858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38"/>
          <p:cNvSpPr txBox="1"/>
          <p:nvPr/>
        </p:nvSpPr>
        <p:spPr>
          <a:xfrm>
            <a:off x="4224872" y="1103337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205712" y="37280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消费者服务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32664" y="4232121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65237" y="3125700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4781939" y="1628800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0" y="5401550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前端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21" idx="1"/>
            <a:endCxn id="2" idx="1"/>
          </p:cNvCxnSpPr>
          <p:nvPr/>
        </p:nvCxnSpPr>
        <p:spPr>
          <a:xfrm rot="10800000" flipH="1">
            <a:off x="1282579" y="4254197"/>
            <a:ext cx="1" cy="1405948"/>
          </a:xfrm>
          <a:prstGeom prst="bentConnector3">
            <a:avLst>
              <a:gd name="adj1" fmla="val -22860000000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051472" y="4805633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3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 animBg="1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863134" y="4153412"/>
            <a:ext cx="1206356" cy="4295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161056" y="1426493"/>
            <a:ext cx="1367038" cy="461665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10508857" y="3346596"/>
            <a:ext cx="1156017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10508857" y="4941704"/>
            <a:ext cx="1156018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18" idx="0"/>
            <a:endCxn id="3" idx="1"/>
          </p:cNvCxnSpPr>
          <p:nvPr/>
        </p:nvCxnSpPr>
        <p:spPr>
          <a:xfrm rot="16200000" flipV="1">
            <a:off x="4026292" y="1792090"/>
            <a:ext cx="953048" cy="683519"/>
          </a:xfrm>
          <a:prstGeom prst="bentConnector4">
            <a:avLst>
              <a:gd name="adj1" fmla="val 37890"/>
              <a:gd name="adj2" fmla="val 145165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flipH="1">
            <a:off x="4844575" y="1657326"/>
            <a:ext cx="683519" cy="953048"/>
          </a:xfrm>
          <a:prstGeom prst="bentConnector4">
            <a:avLst>
              <a:gd name="adj1" fmla="val -33445"/>
              <a:gd name="adj2" fmla="val 62110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7217087" y="3560728"/>
            <a:ext cx="3291770" cy="80516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7217087" y="4365897"/>
            <a:ext cx="3291770" cy="78993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178976" y="4616470"/>
            <a:ext cx="18389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2812488" y="1724866"/>
            <a:ext cx="1063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5783893" y="1603016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9554778" y="4257609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2069490" y="4368190"/>
            <a:ext cx="996535" cy="1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: 圆角 84">
            <a:extLst>
              <a:ext uri="{FF2B5EF4-FFF2-40B4-BE49-F238E27FC236}">
                <a16:creationId xmlns:a16="http://schemas.microsoft.com/office/drawing/2014/main" id="{F5050A96-3CEA-4F68-B522-EEBFB8CF36E4}"/>
              </a:ext>
            </a:extLst>
          </p:cNvPr>
          <p:cNvSpPr/>
          <p:nvPr/>
        </p:nvSpPr>
        <p:spPr>
          <a:xfrm>
            <a:off x="3066025" y="2532393"/>
            <a:ext cx="5810491" cy="3671595"/>
          </a:xfrm>
          <a:prstGeom prst="roundRect">
            <a:avLst>
              <a:gd name="adj" fmla="val 7394"/>
            </a:avLst>
          </a:prstGeom>
          <a:noFill/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LoadBalancerInterceptor</a:t>
            </a:r>
            <a:r>
              <a:rPr lang="zh-CN" altLang="en-US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负载均衡拦截器</a:t>
            </a:r>
          </a:p>
        </p:txBody>
      </p:sp>
      <p:sp>
        <p:nvSpPr>
          <p:cNvPr id="16" name="矩形: 圆角 97">
            <a:extLst>
              <a:ext uri="{FF2B5EF4-FFF2-40B4-BE49-F238E27FC236}">
                <a16:creationId xmlns:a16="http://schemas.microsoft.com/office/drawing/2014/main" id="{94FA8774-6A44-4791-BA79-8F9604750711}"/>
              </a:ext>
            </a:extLst>
          </p:cNvPr>
          <p:cNvSpPr/>
          <p:nvPr/>
        </p:nvSpPr>
        <p:spPr>
          <a:xfrm>
            <a:off x="4736534" y="4165842"/>
            <a:ext cx="2480553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RibbonLoadBanlancerClient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06010E-3258-483E-94BF-985956851360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flipV="1">
            <a:off x="3066025" y="4365897"/>
            <a:ext cx="1670509" cy="2294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: 圆角 105">
            <a:extLst>
              <a:ext uri="{FF2B5EF4-FFF2-40B4-BE49-F238E27FC236}">
                <a16:creationId xmlns:a16="http://schemas.microsoft.com/office/drawing/2014/main" id="{D5F32639-6082-4625-AE9C-6ECBDFAA47D4}"/>
              </a:ext>
            </a:extLst>
          </p:cNvPr>
          <p:cNvSpPr/>
          <p:nvPr/>
        </p:nvSpPr>
        <p:spPr>
          <a:xfrm>
            <a:off x="3701566" y="2610374"/>
            <a:ext cx="2286018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DynamicServerListLoadBalancer</a:t>
            </a:r>
          </a:p>
        </p:txBody>
      </p:sp>
      <p:cxnSp>
        <p:nvCxnSpPr>
          <p:cNvPr id="19" name="连接符: 肘形 108">
            <a:extLst>
              <a:ext uri="{FF2B5EF4-FFF2-40B4-BE49-F238E27FC236}">
                <a16:creationId xmlns:a16="http://schemas.microsoft.com/office/drawing/2014/main" id="{60112C4A-3879-4B3D-A293-2604288C5D37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16200000" flipV="1">
            <a:off x="4161483" y="2350513"/>
            <a:ext cx="1355413" cy="2275245"/>
          </a:xfrm>
          <a:prstGeom prst="bentConnector4">
            <a:avLst>
              <a:gd name="adj1" fmla="val 42620"/>
              <a:gd name="adj2" fmla="val 110047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F9629BD-75FD-4BFD-B639-4FBE79DC41D8}"/>
              </a:ext>
            </a:extLst>
          </p:cNvPr>
          <p:cNvSpPr txBox="1"/>
          <p:nvPr/>
        </p:nvSpPr>
        <p:spPr>
          <a:xfrm>
            <a:off x="3466102" y="356774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zh-CN" altLang="en-US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14">
            <a:extLst>
              <a:ext uri="{FF2B5EF4-FFF2-40B4-BE49-F238E27FC236}">
                <a16:creationId xmlns:a16="http://schemas.microsoft.com/office/drawing/2014/main" id="{D0612E4E-A8F7-4ABA-A4BD-CE1DA70F0ABB}"/>
              </a:ext>
            </a:extLst>
          </p:cNvPr>
          <p:cNvSpPr/>
          <p:nvPr/>
        </p:nvSpPr>
        <p:spPr>
          <a:xfrm>
            <a:off x="7334493" y="2598274"/>
            <a:ext cx="882995" cy="424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D7A7C6-0507-404E-B7A7-F9BB04ED2967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987584" y="2810429"/>
            <a:ext cx="1346909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61565C1-1663-4368-9343-970C1D86820B}"/>
              </a:ext>
            </a:extLst>
          </p:cNvPr>
          <p:cNvSpPr txBox="1"/>
          <p:nvPr/>
        </p:nvSpPr>
        <p:spPr>
          <a:xfrm>
            <a:off x="6041485" y="2610374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服务负载均衡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156">
            <a:extLst>
              <a:ext uri="{FF2B5EF4-FFF2-40B4-BE49-F238E27FC236}">
                <a16:creationId xmlns:a16="http://schemas.microsoft.com/office/drawing/2014/main" id="{263A881B-7EAF-4DF8-8E4C-8030F4B4C212}"/>
              </a:ext>
            </a:extLst>
          </p:cNvPr>
          <p:cNvCxnSpPr>
            <a:cxnSpLocks/>
            <a:stCxn id="21" idx="3"/>
            <a:endCxn id="16" idx="0"/>
          </p:cNvCxnSpPr>
          <p:nvPr/>
        </p:nvCxnSpPr>
        <p:spPr>
          <a:xfrm flipH="1">
            <a:off x="5976811" y="2810429"/>
            <a:ext cx="2240677" cy="1355413"/>
          </a:xfrm>
          <a:prstGeom prst="bentConnector4">
            <a:avLst>
              <a:gd name="adj1" fmla="val -10202"/>
              <a:gd name="adj2" fmla="val 57826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D3C62C5-317E-4DF2-B3DA-32451A8ED4E3}"/>
              </a:ext>
            </a:extLst>
          </p:cNvPr>
          <p:cNvSpPr txBox="1"/>
          <p:nvPr/>
        </p:nvSpPr>
        <p:spPr>
          <a:xfrm>
            <a:off x="6798686" y="340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选择某个服务：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507D8E-3190-4F4C-BDA2-FDE3C48325EF}"/>
              </a:ext>
            </a:extLst>
          </p:cNvPr>
          <p:cNvSpPr txBox="1"/>
          <p:nvPr/>
        </p:nvSpPr>
        <p:spPr>
          <a:xfrm>
            <a:off x="7484114" y="4426319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，发起请求：</a:t>
            </a:r>
            <a:endParaRPr lang="en-US" altLang="zh-CN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138"/>
          <p:cNvSpPr txBox="1"/>
          <p:nvPr/>
        </p:nvSpPr>
        <p:spPr>
          <a:xfrm>
            <a:off x="4180719" y="37398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&gt;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15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 animBg="1"/>
      <p:bldP spid="15" grpId="1" animBg="1"/>
      <p:bldP spid="16" grpId="0" animBg="1"/>
      <p:bldP spid="18" grpId="0" animBg="1"/>
      <p:bldP spid="20" grpId="0"/>
      <p:bldP spid="21" grpId="0" animBg="1"/>
      <p:bldP spid="21" grpId="1" animBg="1"/>
      <p:bldP spid="23" grpId="0"/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>
            <a:extLst>
              <a:ext uri="{FF2B5EF4-FFF2-40B4-BE49-F238E27FC236}">
                <a16:creationId xmlns:a16="http://schemas.microsoft.com/office/drawing/2014/main" id="{CFABBC19-2B0A-470D-A304-65BEE7BC5765}"/>
              </a:ext>
            </a:extLst>
          </p:cNvPr>
          <p:cNvSpPr/>
          <p:nvPr/>
        </p:nvSpPr>
        <p:spPr>
          <a:xfrm>
            <a:off x="4163157" y="4552544"/>
            <a:ext cx="3098800" cy="1462176"/>
          </a:xfrm>
          <a:prstGeom prst="roundRect">
            <a:avLst>
              <a:gd name="adj" fmla="val 870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/>
              <a:t>Local</a:t>
            </a:r>
            <a:r>
              <a:rPr lang="zh-CN" altLang="en-US" sz="1400"/>
              <a:t>（本地）</a:t>
            </a:r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14663330-0051-468A-B383-18D7D9CCEBE3}"/>
              </a:ext>
            </a:extLst>
          </p:cNvPr>
          <p:cNvSpPr/>
          <p:nvPr/>
        </p:nvSpPr>
        <p:spPr>
          <a:xfrm>
            <a:off x="3949797" y="1521203"/>
            <a:ext cx="3647440" cy="914400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Docker Registry</a:t>
            </a:r>
          </a:p>
          <a:p>
            <a:pPr algn="ctr"/>
            <a:r>
              <a:rPr lang="zh-CN" altLang="en-US" sz="1400"/>
              <a:t>镜像服务器</a:t>
            </a:r>
          </a:p>
        </p:txBody>
      </p:sp>
      <p:sp>
        <p:nvSpPr>
          <p:cNvPr id="5" name="任意多边形: 形状 11">
            <a:extLst>
              <a:ext uri="{FF2B5EF4-FFF2-40B4-BE49-F238E27FC236}">
                <a16:creationId xmlns:a16="http://schemas.microsoft.com/office/drawing/2014/main" id="{BE43CF2D-838D-4186-B640-879727DDA085}"/>
              </a:ext>
            </a:extLst>
          </p:cNvPr>
          <p:cNvSpPr/>
          <p:nvPr/>
        </p:nvSpPr>
        <p:spPr>
          <a:xfrm rot="5236253">
            <a:off x="8266874" y="3719915"/>
            <a:ext cx="534841" cy="2472448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0BF7D-A53F-4ECB-870E-04DD082B7ABF}"/>
              </a:ext>
            </a:extLst>
          </p:cNvPr>
          <p:cNvSpPr txBox="1"/>
          <p:nvPr/>
        </p:nvSpPr>
        <p:spPr>
          <a:xfrm>
            <a:off x="3549172" y="3167390"/>
            <a:ext cx="141897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push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推送镜像到服务</a:t>
            </a:r>
          </a:p>
        </p:txBody>
      </p:sp>
      <p:sp>
        <p:nvSpPr>
          <p:cNvPr id="7" name="任意多边形: 形状 13">
            <a:extLst>
              <a:ext uri="{FF2B5EF4-FFF2-40B4-BE49-F238E27FC236}">
                <a16:creationId xmlns:a16="http://schemas.microsoft.com/office/drawing/2014/main" id="{BF5D5AF9-5682-49AF-A21A-15EF998717E9}"/>
              </a:ext>
            </a:extLst>
          </p:cNvPr>
          <p:cNvSpPr/>
          <p:nvPr/>
        </p:nvSpPr>
        <p:spPr>
          <a:xfrm rot="10800000">
            <a:off x="5822719" y="2519680"/>
            <a:ext cx="540435" cy="198120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495603 w 495603"/>
              <a:gd name="connsiteY0" fmla="*/ 1981200 h 1981200"/>
              <a:gd name="connsiteX1" fmla="*/ 222 w 495603"/>
              <a:gd name="connsiteY1" fmla="*/ 1069927 h 1981200"/>
              <a:gd name="connsiteX2" fmla="*/ 454963 w 495603"/>
              <a:gd name="connsiteY2" fmla="*/ 0 h 1981200"/>
              <a:gd name="connsiteX0" fmla="*/ 542700 w 542700"/>
              <a:gd name="connsiteY0" fmla="*/ 1981200 h 1981200"/>
              <a:gd name="connsiteX1" fmla="*/ 170 w 542700"/>
              <a:gd name="connsiteY1" fmla="*/ 1069927 h 1981200"/>
              <a:gd name="connsiteX2" fmla="*/ 502060 w 542700"/>
              <a:gd name="connsiteY2" fmla="*/ 0 h 1981200"/>
              <a:gd name="connsiteX0" fmla="*/ 564660 w 564660"/>
              <a:gd name="connsiteY0" fmla="*/ 1981200 h 1981200"/>
              <a:gd name="connsiteX1" fmla="*/ 22130 w 564660"/>
              <a:gd name="connsiteY1" fmla="*/ 1069927 h 1981200"/>
              <a:gd name="connsiteX2" fmla="*/ 524020 w 564660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386" h="1981200">
                <a:moveTo>
                  <a:pt x="543386" y="1981200"/>
                </a:moveTo>
                <a:cubicBezTo>
                  <a:pt x="216572" y="1602740"/>
                  <a:pt x="-15946" y="1517358"/>
                  <a:pt x="856" y="1069927"/>
                </a:cubicBezTo>
                <a:cubicBezTo>
                  <a:pt x="17657" y="599050"/>
                  <a:pt x="189479" y="281940"/>
                  <a:pt x="502746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CC6081-699A-4EB4-8F6E-211F468DB619}"/>
              </a:ext>
            </a:extLst>
          </p:cNvPr>
          <p:cNvSpPr txBox="1"/>
          <p:nvPr/>
        </p:nvSpPr>
        <p:spPr>
          <a:xfrm>
            <a:off x="6363154" y="331260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从服务拉取镜像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7CB26A-7732-4E55-B4F4-D25DBEF444D2}"/>
              </a:ext>
            </a:extLst>
          </p:cNvPr>
          <p:cNvSpPr txBox="1"/>
          <p:nvPr/>
        </p:nvSpPr>
        <p:spPr>
          <a:xfrm>
            <a:off x="4323177" y="480200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docker images	</a:t>
            </a:r>
            <a:r>
              <a:rPr lang="zh-CN" altLang="en-US" sz="1400">
                <a:solidFill>
                  <a:schemeClr val="bg1"/>
                </a:solidFill>
                <a:latin typeface="+mn-lt"/>
                <a:ea typeface="+mn-ea"/>
              </a:rPr>
              <a:t>查看镜像</a:t>
            </a:r>
            <a:endParaRPr lang="en-US" altLang="zh-CN" sz="1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FA8ED6-7458-424A-8C16-1BEF83B69B65}"/>
              </a:ext>
            </a:extLst>
          </p:cNvPr>
          <p:cNvSpPr txBox="1"/>
          <p:nvPr/>
        </p:nvSpPr>
        <p:spPr>
          <a:xfrm>
            <a:off x="4323177" y="509472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docker rmi	</a:t>
            </a:r>
            <a:r>
              <a:rPr lang="zh-CN" altLang="en-US" sz="1400">
                <a:solidFill>
                  <a:schemeClr val="bg1"/>
                </a:solidFill>
              </a:rPr>
              <a:t>删除镜像</a:t>
            </a:r>
            <a:endParaRPr lang="zh-CN" altLang="en-US" sz="140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425778-6657-4958-AAE6-73C58081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8" t="6538" r="8205" b="4356"/>
          <a:stretch>
            <a:fillRect/>
          </a:stretch>
        </p:blipFill>
        <p:spPr>
          <a:xfrm>
            <a:off x="1023397" y="4813577"/>
            <a:ext cx="744856" cy="937083"/>
          </a:xfrm>
          <a:custGeom>
            <a:avLst/>
            <a:gdLst>
              <a:gd name="connsiteX0" fmla="*/ 0 w 744856"/>
              <a:gd name="connsiteY0" fmla="*/ 0 h 937083"/>
              <a:gd name="connsiteX1" fmla="*/ 681991 w 744856"/>
              <a:gd name="connsiteY1" fmla="*/ 0 h 937083"/>
              <a:gd name="connsiteX2" fmla="*/ 681991 w 744856"/>
              <a:gd name="connsiteY2" fmla="*/ 85548 h 937083"/>
              <a:gd name="connsiteX3" fmla="*/ 744856 w 744856"/>
              <a:gd name="connsiteY3" fmla="*/ 85548 h 937083"/>
              <a:gd name="connsiteX4" fmla="*/ 744856 w 744856"/>
              <a:gd name="connsiteY4" fmla="*/ 937083 h 937083"/>
              <a:gd name="connsiteX5" fmla="*/ 57150 w 744856"/>
              <a:gd name="connsiteY5" fmla="*/ 937083 h 937083"/>
              <a:gd name="connsiteX6" fmla="*/ 57150 w 744856"/>
              <a:gd name="connsiteY6" fmla="*/ 853614 h 937083"/>
              <a:gd name="connsiteX7" fmla="*/ 0 w 744856"/>
              <a:gd name="connsiteY7" fmla="*/ 853614 h 93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856" h="937083">
                <a:moveTo>
                  <a:pt x="0" y="0"/>
                </a:moveTo>
                <a:lnTo>
                  <a:pt x="681991" y="0"/>
                </a:lnTo>
                <a:lnTo>
                  <a:pt x="681991" y="85548"/>
                </a:lnTo>
                <a:lnTo>
                  <a:pt x="744856" y="85548"/>
                </a:lnTo>
                <a:lnTo>
                  <a:pt x="744856" y="937083"/>
                </a:lnTo>
                <a:lnTo>
                  <a:pt x="57150" y="937083"/>
                </a:lnTo>
                <a:lnTo>
                  <a:pt x="57150" y="853614"/>
                </a:lnTo>
                <a:lnTo>
                  <a:pt x="0" y="853614"/>
                </a:lnTo>
                <a:close/>
              </a:path>
            </a:pathLst>
          </a:cu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84670E4-F715-48D1-B6DF-F252E71CA956}"/>
              </a:ext>
            </a:extLst>
          </p:cNvPr>
          <p:cNvCxnSpPr>
            <a:endCxn id="3" idx="1"/>
          </p:cNvCxnSpPr>
          <p:nvPr/>
        </p:nvCxnSpPr>
        <p:spPr>
          <a:xfrm>
            <a:off x="1801348" y="5283631"/>
            <a:ext cx="236180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32F9DBA-E3E1-464C-A9A2-760DF7D4A3D6}"/>
              </a:ext>
            </a:extLst>
          </p:cNvPr>
          <p:cNvSpPr txBox="1"/>
          <p:nvPr/>
        </p:nvSpPr>
        <p:spPr>
          <a:xfrm>
            <a:off x="838621" y="583920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Dockerfile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B2C2A4-DAB5-4000-938C-CECE42BC3602}"/>
              </a:ext>
            </a:extLst>
          </p:cNvPr>
          <p:cNvSpPr txBox="1"/>
          <p:nvPr/>
        </p:nvSpPr>
        <p:spPr>
          <a:xfrm>
            <a:off x="2257502" y="4689447"/>
            <a:ext cx="149592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build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构建镜像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0DB3E31-BA8D-474F-A18B-AA80FECF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58537" y="4624516"/>
            <a:ext cx="1114408" cy="1315203"/>
          </a:xfrm>
          <a:custGeom>
            <a:avLst/>
            <a:gdLst>
              <a:gd name="connsiteX0" fmla="*/ 0 w 1114408"/>
              <a:gd name="connsiteY0" fmla="*/ 0 h 1315203"/>
              <a:gd name="connsiteX1" fmla="*/ 1114408 w 1114408"/>
              <a:gd name="connsiteY1" fmla="*/ 0 h 1315203"/>
              <a:gd name="connsiteX2" fmla="*/ 1114408 w 1114408"/>
              <a:gd name="connsiteY2" fmla="*/ 1126144 h 1315203"/>
              <a:gd name="connsiteX3" fmla="*/ 774140 w 1114408"/>
              <a:gd name="connsiteY3" fmla="*/ 1126144 h 1315203"/>
              <a:gd name="connsiteX4" fmla="*/ 774140 w 1114408"/>
              <a:gd name="connsiteY4" fmla="*/ 1315203 h 1315203"/>
              <a:gd name="connsiteX5" fmla="*/ 0 w 1114408"/>
              <a:gd name="connsiteY5" fmla="*/ 1315203 h 131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08" h="1315203">
                <a:moveTo>
                  <a:pt x="0" y="0"/>
                </a:moveTo>
                <a:lnTo>
                  <a:pt x="1114408" y="0"/>
                </a:lnTo>
                <a:lnTo>
                  <a:pt x="1114408" y="1126144"/>
                </a:lnTo>
                <a:lnTo>
                  <a:pt x="774140" y="1126144"/>
                </a:lnTo>
                <a:lnTo>
                  <a:pt x="774140" y="1315203"/>
                </a:lnTo>
                <a:lnTo>
                  <a:pt x="0" y="1315203"/>
                </a:lnTo>
                <a:close/>
              </a:path>
            </a:pathLst>
          </a:cu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EC5FE67-F91B-4843-B7F7-5A23413E37AF}"/>
              </a:ext>
            </a:extLst>
          </p:cNvPr>
          <p:cNvSpPr txBox="1"/>
          <p:nvPr/>
        </p:nvSpPr>
        <p:spPr>
          <a:xfrm>
            <a:off x="7824257" y="4164822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save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保存镜像为一个压缩包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3D2737-A390-48FB-87AA-217E93038BED}"/>
              </a:ext>
            </a:extLst>
          </p:cNvPr>
          <p:cNvSpPr txBox="1"/>
          <p:nvPr/>
        </p:nvSpPr>
        <p:spPr>
          <a:xfrm>
            <a:off x="7844997" y="5977703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加载压缩包为镜像</a:t>
            </a:r>
          </a:p>
        </p:txBody>
      </p:sp>
      <p:sp>
        <p:nvSpPr>
          <p:cNvPr id="18" name="任意多边形: 形状 62">
            <a:extLst>
              <a:ext uri="{FF2B5EF4-FFF2-40B4-BE49-F238E27FC236}">
                <a16:creationId xmlns:a16="http://schemas.microsoft.com/office/drawing/2014/main" id="{D68D7555-067C-431A-B680-F831ECD50EB9}"/>
              </a:ext>
            </a:extLst>
          </p:cNvPr>
          <p:cNvSpPr/>
          <p:nvPr/>
        </p:nvSpPr>
        <p:spPr>
          <a:xfrm>
            <a:off x="5039772" y="2529468"/>
            <a:ext cx="639701" cy="192921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510823 w 510823"/>
              <a:gd name="connsiteY0" fmla="*/ 1981200 h 1981200"/>
              <a:gd name="connsiteX1" fmla="*/ 203 w 510823"/>
              <a:gd name="connsiteY1" fmla="*/ 942237 h 1981200"/>
              <a:gd name="connsiteX2" fmla="*/ 470183 w 510823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823" h="1981200">
                <a:moveTo>
                  <a:pt x="510823" y="1981200"/>
                </a:moveTo>
                <a:cubicBezTo>
                  <a:pt x="184009" y="1602740"/>
                  <a:pt x="6976" y="1272437"/>
                  <a:pt x="203" y="942237"/>
                </a:cubicBezTo>
                <a:cubicBezTo>
                  <a:pt x="-6570" y="612037"/>
                  <a:pt x="156916" y="281940"/>
                  <a:pt x="470183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63">
            <a:extLst>
              <a:ext uri="{FF2B5EF4-FFF2-40B4-BE49-F238E27FC236}">
                <a16:creationId xmlns:a16="http://schemas.microsoft.com/office/drawing/2014/main" id="{3E135700-ACBA-4970-9CF3-3F7200059FB8}"/>
              </a:ext>
            </a:extLst>
          </p:cNvPr>
          <p:cNvSpPr/>
          <p:nvPr/>
        </p:nvSpPr>
        <p:spPr>
          <a:xfrm rot="15888126">
            <a:off x="8242713" y="4382308"/>
            <a:ext cx="646810" cy="2445891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38"/>
          <p:cNvSpPr txBox="1"/>
          <p:nvPr/>
        </p:nvSpPr>
        <p:spPr>
          <a:xfrm>
            <a:off x="4180718" y="37398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镜像增删查相关命令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88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3" grpId="0"/>
      <p:bldP spid="14" grpId="0" animBg="1"/>
      <p:bldP spid="16" grpId="0"/>
      <p:bldP spid="17" grpId="0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>
            <a:extLst>
              <a:ext uri="{FF2B5EF4-FFF2-40B4-BE49-F238E27FC236}">
                <a16:creationId xmlns:a16="http://schemas.microsoft.com/office/drawing/2014/main" id="{B281C2EA-2351-4566-A38A-FEC9AA5B734F}"/>
              </a:ext>
            </a:extLst>
          </p:cNvPr>
          <p:cNvSpPr/>
          <p:nvPr/>
        </p:nvSpPr>
        <p:spPr>
          <a:xfrm>
            <a:off x="1606849" y="3495386"/>
            <a:ext cx="2349661" cy="106197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镜像</a:t>
            </a:r>
          </a:p>
        </p:txBody>
      </p:sp>
      <p:sp>
        <p:nvSpPr>
          <p:cNvPr id="4" name="矩形: 圆角 7">
            <a:extLst>
              <a:ext uri="{FF2B5EF4-FFF2-40B4-BE49-F238E27FC236}">
                <a16:creationId xmlns:a16="http://schemas.microsoft.com/office/drawing/2014/main" id="{C6FBA89A-5280-4AB1-A2CD-EBF8BC905323}"/>
              </a:ext>
            </a:extLst>
          </p:cNvPr>
          <p:cNvSpPr/>
          <p:nvPr/>
        </p:nvSpPr>
        <p:spPr>
          <a:xfrm>
            <a:off x="6407693" y="2242878"/>
            <a:ext cx="4375230" cy="3566995"/>
          </a:xfrm>
          <a:prstGeom prst="roundRect">
            <a:avLst>
              <a:gd name="adj" fmla="val 94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/>
              <a:t>容器</a:t>
            </a:r>
          </a:p>
        </p:txBody>
      </p:sp>
      <p:sp>
        <p:nvSpPr>
          <p:cNvPr id="5" name="矩形: 圆角 10">
            <a:extLst>
              <a:ext uri="{FF2B5EF4-FFF2-40B4-BE49-F238E27FC236}">
                <a16:creationId xmlns:a16="http://schemas.microsoft.com/office/drawing/2014/main" id="{8CFE04F1-9530-460F-85EE-F78A8EDE5AF4}"/>
              </a:ext>
            </a:extLst>
          </p:cNvPr>
          <p:cNvSpPr/>
          <p:nvPr/>
        </p:nvSpPr>
        <p:spPr>
          <a:xfrm>
            <a:off x="9463269" y="2553350"/>
            <a:ext cx="783529" cy="51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暂停</a:t>
            </a:r>
          </a:p>
        </p:txBody>
      </p:sp>
      <p:sp>
        <p:nvSpPr>
          <p:cNvPr id="6" name="矩形: 圆角 11">
            <a:extLst>
              <a:ext uri="{FF2B5EF4-FFF2-40B4-BE49-F238E27FC236}">
                <a16:creationId xmlns:a16="http://schemas.microsoft.com/office/drawing/2014/main" id="{4C58D78E-BADC-4B51-98D3-7339E6414C06}"/>
              </a:ext>
            </a:extLst>
          </p:cNvPr>
          <p:cNvSpPr/>
          <p:nvPr/>
        </p:nvSpPr>
        <p:spPr>
          <a:xfrm>
            <a:off x="7008390" y="3694147"/>
            <a:ext cx="848671" cy="59437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运行</a:t>
            </a:r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481A1A05-F225-4C72-8B0F-9082831B1DC6}"/>
              </a:ext>
            </a:extLst>
          </p:cNvPr>
          <p:cNvSpPr/>
          <p:nvPr/>
        </p:nvSpPr>
        <p:spPr>
          <a:xfrm>
            <a:off x="9462147" y="4898735"/>
            <a:ext cx="783529" cy="5171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停止</a:t>
            </a:r>
          </a:p>
        </p:txBody>
      </p:sp>
      <p:sp>
        <p:nvSpPr>
          <p:cNvPr id="8" name="任意多边形: 形状 22">
            <a:extLst>
              <a:ext uri="{FF2B5EF4-FFF2-40B4-BE49-F238E27FC236}">
                <a16:creationId xmlns:a16="http://schemas.microsoft.com/office/drawing/2014/main" id="{57437818-56DB-4C08-8BBD-E0EDF2CE5DA8}"/>
              </a:ext>
            </a:extLst>
          </p:cNvPr>
          <p:cNvSpPr/>
          <p:nvPr/>
        </p:nvSpPr>
        <p:spPr>
          <a:xfrm rot="6538567">
            <a:off x="7769605" y="2451072"/>
            <a:ext cx="1651407" cy="1494796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23">
            <a:extLst>
              <a:ext uri="{FF2B5EF4-FFF2-40B4-BE49-F238E27FC236}">
                <a16:creationId xmlns:a16="http://schemas.microsoft.com/office/drawing/2014/main" id="{4CEAF727-3901-4E8F-90C9-6E7828FB78E0}"/>
              </a:ext>
            </a:extLst>
          </p:cNvPr>
          <p:cNvSpPr/>
          <p:nvPr/>
        </p:nvSpPr>
        <p:spPr>
          <a:xfrm rot="17532776">
            <a:off x="7922398" y="2727493"/>
            <a:ext cx="1537138" cy="14671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21000">
                <a:srgbClr val="00B050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24">
            <a:extLst>
              <a:ext uri="{FF2B5EF4-FFF2-40B4-BE49-F238E27FC236}">
                <a16:creationId xmlns:a16="http://schemas.microsoft.com/office/drawing/2014/main" id="{BA16419E-67C9-4746-A388-48515AEAD72E}"/>
              </a:ext>
            </a:extLst>
          </p:cNvPr>
          <p:cNvSpPr/>
          <p:nvPr/>
        </p:nvSpPr>
        <p:spPr>
          <a:xfrm rot="9878450">
            <a:off x="7857142" y="3891260"/>
            <a:ext cx="1795777" cy="1267938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25">
            <a:extLst>
              <a:ext uri="{FF2B5EF4-FFF2-40B4-BE49-F238E27FC236}">
                <a16:creationId xmlns:a16="http://schemas.microsoft.com/office/drawing/2014/main" id="{81DAB172-6FF3-4C04-BE8E-1A74656C0ADA}"/>
              </a:ext>
            </a:extLst>
          </p:cNvPr>
          <p:cNvSpPr/>
          <p:nvPr/>
        </p:nvSpPr>
        <p:spPr>
          <a:xfrm rot="21408472">
            <a:off x="7562346" y="4182053"/>
            <a:ext cx="1936894" cy="12166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30000">
                <a:srgbClr val="00B05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60F1D5-E9F6-4459-9007-6F8E8F6EB1C7}"/>
              </a:ext>
            </a:extLst>
          </p:cNvPr>
          <p:cNvSpPr txBox="1"/>
          <p:nvPr/>
        </p:nvSpPr>
        <p:spPr>
          <a:xfrm>
            <a:off x="7245484" y="2613473"/>
            <a:ext cx="1300356" cy="27699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docker pause</a:t>
            </a:r>
            <a:endParaRPr lang="zh-CN" altLang="en-US" sz="1200" b="1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1A7B44-718F-4FB1-8BDD-B34FB09C1B39}"/>
              </a:ext>
            </a:extLst>
          </p:cNvPr>
          <p:cNvSpPr txBox="1"/>
          <p:nvPr/>
        </p:nvSpPr>
        <p:spPr>
          <a:xfrm>
            <a:off x="9184502" y="3425894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unpause</a:t>
            </a:r>
            <a:endParaRPr lang="zh-CN" altLang="en-US" sz="1200" b="1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5CA90A-1462-4444-B74D-E4F981CCF6D9}"/>
              </a:ext>
            </a:extLst>
          </p:cNvPr>
          <p:cNvSpPr txBox="1"/>
          <p:nvPr/>
        </p:nvSpPr>
        <p:spPr>
          <a:xfrm>
            <a:off x="4371346" y="37143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run</a:t>
            </a:r>
            <a:endParaRPr lang="zh-CN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36F9E5-0C8A-467C-9CF2-3AFA4893897C}"/>
              </a:ext>
            </a:extLst>
          </p:cNvPr>
          <p:cNvSpPr txBox="1"/>
          <p:nvPr/>
        </p:nvSpPr>
        <p:spPr>
          <a:xfrm>
            <a:off x="9038294" y="411505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FF0000"/>
                </a:solidFill>
                <a:latin typeface="+mn-lt"/>
                <a:ea typeface="+mn-ea"/>
              </a:rPr>
              <a:t>docker stop</a:t>
            </a:r>
            <a:endParaRPr lang="zh-CN" altLang="en-US" sz="12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5B6FAC-0CF9-4EBD-9035-E48E22CB1AC8}"/>
              </a:ext>
            </a:extLst>
          </p:cNvPr>
          <p:cNvSpPr txBox="1"/>
          <p:nvPr/>
        </p:nvSpPr>
        <p:spPr>
          <a:xfrm>
            <a:off x="7008390" y="49335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start</a:t>
            </a:r>
            <a:endParaRPr lang="zh-CN" altLang="en-US" sz="1200" b="1">
              <a:solidFill>
                <a:srgbClr val="00B050"/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714FC9D-FB6A-41FA-AC03-618BE29FB6AE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956510" y="4026375"/>
            <a:ext cx="2451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210BA87-1587-488F-9B53-EAE65D1C5C9C}"/>
              </a:ext>
            </a:extLst>
          </p:cNvPr>
          <p:cNvSpPr txBox="1"/>
          <p:nvPr/>
        </p:nvSpPr>
        <p:spPr>
          <a:xfrm>
            <a:off x="7360033" y="1863470"/>
            <a:ext cx="303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查看所有运行的容器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及状态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024BFB-ED82-4CF8-9082-A9930B337E5D}"/>
              </a:ext>
            </a:extLst>
          </p:cNvPr>
          <p:cNvSpPr txBox="1"/>
          <p:nvPr/>
        </p:nvSpPr>
        <p:spPr>
          <a:xfrm>
            <a:off x="7360033" y="1608065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logs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查看容器运行日志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F1CB1D-E13B-4D24-8A06-38EF2B001225}"/>
              </a:ext>
            </a:extLst>
          </p:cNvPr>
          <p:cNvSpPr txBox="1"/>
          <p:nvPr/>
        </p:nvSpPr>
        <p:spPr>
          <a:xfrm>
            <a:off x="7360032" y="1337197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exec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进入容器执行命令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9524F5-AB52-4061-B4C8-E4B397823019}"/>
              </a:ext>
            </a:extLst>
          </p:cNvPr>
          <p:cNvSpPr txBox="1"/>
          <p:nvPr/>
        </p:nvSpPr>
        <p:spPr>
          <a:xfrm>
            <a:off x="7312208" y="5908944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1200" b="1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rm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删除指定容器</a:t>
            </a:r>
          </a:p>
        </p:txBody>
      </p:sp>
      <p:sp>
        <p:nvSpPr>
          <p:cNvPr id="22" name="TextBox 138"/>
          <p:cNvSpPr txBox="1"/>
          <p:nvPr/>
        </p:nvSpPr>
        <p:spPr>
          <a:xfrm>
            <a:off x="4180718" y="37398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镜像启动运行相关命令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6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89">
            <a:extLst>
              <a:ext uri="{FF2B5EF4-FFF2-40B4-BE49-F238E27FC236}">
                <a16:creationId xmlns:a16="http://schemas.microsoft.com/office/drawing/2014/main" id="{4A2F4206-7AC7-4062-ACC3-F25AAAAF4EFC}"/>
              </a:ext>
            </a:extLst>
          </p:cNvPr>
          <p:cNvSpPr/>
          <p:nvPr/>
        </p:nvSpPr>
        <p:spPr>
          <a:xfrm>
            <a:off x="4155083" y="2719921"/>
            <a:ext cx="4876800" cy="3551769"/>
          </a:xfrm>
          <a:prstGeom prst="roundRect">
            <a:avLst>
              <a:gd name="adj" fmla="val 82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88">
            <a:extLst>
              <a:ext uri="{FF2B5EF4-FFF2-40B4-BE49-F238E27FC236}">
                <a16:creationId xmlns:a16="http://schemas.microsoft.com/office/drawing/2014/main" id="{24737F67-CDFB-4870-A020-7A1BD17C3D90}"/>
              </a:ext>
            </a:extLst>
          </p:cNvPr>
          <p:cNvSpPr/>
          <p:nvPr/>
        </p:nvSpPr>
        <p:spPr>
          <a:xfrm>
            <a:off x="4859933" y="3272457"/>
            <a:ext cx="3848100" cy="2022772"/>
          </a:xfrm>
          <a:prstGeom prst="roundRect">
            <a:avLst>
              <a:gd name="adj" fmla="val 10263"/>
            </a:avLst>
          </a:prstGeom>
          <a:gradFill flip="none" rotWithShape="1">
            <a:gsLst>
              <a:gs pos="0">
                <a:srgbClr val="57C5D2"/>
              </a:gs>
              <a:gs pos="70000">
                <a:srgbClr val="44A9C4"/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VirtualHost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" name="矩形: 圆角 87">
            <a:extLst>
              <a:ext uri="{FF2B5EF4-FFF2-40B4-BE49-F238E27FC236}">
                <a16:creationId xmlns:a16="http://schemas.microsoft.com/office/drawing/2014/main" id="{D41B5CB7-A204-42F3-A769-3817605D389C}"/>
              </a:ext>
            </a:extLst>
          </p:cNvPr>
          <p:cNvSpPr/>
          <p:nvPr/>
        </p:nvSpPr>
        <p:spPr>
          <a:xfrm>
            <a:off x="4536083" y="2924944"/>
            <a:ext cx="3848100" cy="2022772"/>
          </a:xfrm>
          <a:prstGeom prst="roundRect">
            <a:avLst>
              <a:gd name="adj" fmla="val 1026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VirtualHost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" name="矩形: 圆角 46">
            <a:extLst>
              <a:ext uri="{FF2B5EF4-FFF2-40B4-BE49-F238E27FC236}">
                <a16:creationId xmlns:a16="http://schemas.microsoft.com/office/drawing/2014/main" id="{25D75634-B243-4F73-A14A-2A37A2BDE9C1}"/>
              </a:ext>
            </a:extLst>
          </p:cNvPr>
          <p:cNvSpPr/>
          <p:nvPr/>
        </p:nvSpPr>
        <p:spPr>
          <a:xfrm>
            <a:off x="1633408" y="3845399"/>
            <a:ext cx="1099906" cy="758562"/>
          </a:xfrm>
          <a:prstGeom prst="roundRect">
            <a:avLst>
              <a:gd name="adj" fmla="val 1164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Publisher</a:t>
            </a:r>
            <a:endParaRPr lang="zh-CN" altLang="en-US" sz="1200"/>
          </a:p>
        </p:txBody>
      </p:sp>
      <p:sp>
        <p:nvSpPr>
          <p:cNvPr id="6" name="圆柱体 55">
            <a:extLst>
              <a:ext uri="{FF2B5EF4-FFF2-40B4-BE49-F238E27FC236}">
                <a16:creationId xmlns:a16="http://schemas.microsoft.com/office/drawing/2014/main" id="{9DFB2052-0E1E-4228-8F51-655C98F1F3EE}"/>
              </a:ext>
            </a:extLst>
          </p:cNvPr>
          <p:cNvSpPr/>
          <p:nvPr/>
        </p:nvSpPr>
        <p:spPr>
          <a:xfrm rot="16200000">
            <a:off x="7422776" y="2856764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7" name="圆柱体 56">
            <a:extLst>
              <a:ext uri="{FF2B5EF4-FFF2-40B4-BE49-F238E27FC236}">
                <a16:creationId xmlns:a16="http://schemas.microsoft.com/office/drawing/2014/main" id="{A7610C0F-D5B9-4F5C-A029-162019A21FCC}"/>
              </a:ext>
            </a:extLst>
          </p:cNvPr>
          <p:cNvSpPr/>
          <p:nvPr/>
        </p:nvSpPr>
        <p:spPr>
          <a:xfrm rot="16200000">
            <a:off x="7422776" y="3395843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8" name="圆柱体 57">
            <a:extLst>
              <a:ext uri="{FF2B5EF4-FFF2-40B4-BE49-F238E27FC236}">
                <a16:creationId xmlns:a16="http://schemas.microsoft.com/office/drawing/2014/main" id="{55A630AB-4FD3-4D18-B8A9-78E7DFA5F97F}"/>
              </a:ext>
            </a:extLst>
          </p:cNvPr>
          <p:cNvSpPr/>
          <p:nvPr/>
        </p:nvSpPr>
        <p:spPr>
          <a:xfrm rot="16200000">
            <a:off x="7422776" y="3934922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2BBAE96A-DF25-4447-B38A-C9AA14A12B74}"/>
              </a:ext>
            </a:extLst>
          </p:cNvPr>
          <p:cNvSpPr/>
          <p:nvPr/>
        </p:nvSpPr>
        <p:spPr>
          <a:xfrm>
            <a:off x="4864958" y="3447254"/>
            <a:ext cx="870012" cy="319596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exchange</a:t>
            </a:r>
            <a:endParaRPr lang="zh-CN" altLang="en-US" sz="1100"/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B1AF536F-C380-477C-B1ED-E75AA230FCDB}"/>
              </a:ext>
            </a:extLst>
          </p:cNvPr>
          <p:cNvSpPr/>
          <p:nvPr/>
        </p:nvSpPr>
        <p:spPr>
          <a:xfrm>
            <a:off x="4864958" y="3999484"/>
            <a:ext cx="870012" cy="319596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exchange</a:t>
            </a:r>
            <a:endParaRPr lang="zh-CN" altLang="en-US" sz="11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7639593-3B21-4A57-ACEB-4F67288C75DB}"/>
              </a:ext>
            </a:extLst>
          </p:cNvPr>
          <p:cNvCxnSpPr>
            <a:stCxn id="9" idx="4"/>
            <a:endCxn id="6" idx="1"/>
          </p:cNvCxnSpPr>
          <p:nvPr/>
        </p:nvCxnSpPr>
        <p:spPr>
          <a:xfrm flipV="1">
            <a:off x="5734970" y="3306321"/>
            <a:ext cx="1379183" cy="300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2FC5478-3FCB-4174-B4A1-FA323410C178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 flipV="1">
            <a:off x="5734970" y="3306321"/>
            <a:ext cx="1379183" cy="85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E340DF5-F262-48C2-90D8-C76C3CAD5E41}"/>
              </a:ext>
            </a:extLst>
          </p:cNvPr>
          <p:cNvCxnSpPr>
            <a:cxnSpLocks/>
            <a:stCxn id="10" idx="4"/>
            <a:endCxn id="7" idx="1"/>
          </p:cNvCxnSpPr>
          <p:nvPr/>
        </p:nvCxnSpPr>
        <p:spPr>
          <a:xfrm flipV="1">
            <a:off x="5734970" y="3845400"/>
            <a:ext cx="1379183" cy="313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B0FB233-8F3C-4336-91FC-86BD81E76AC8}"/>
              </a:ext>
            </a:extLst>
          </p:cNvPr>
          <p:cNvCxnSpPr>
            <a:cxnSpLocks/>
            <a:stCxn id="10" idx="4"/>
            <a:endCxn id="8" idx="1"/>
          </p:cNvCxnSpPr>
          <p:nvPr/>
        </p:nvCxnSpPr>
        <p:spPr>
          <a:xfrm>
            <a:off x="5734970" y="4159282"/>
            <a:ext cx="1379183" cy="225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0BF9C9A3-5B46-4F3B-907F-3A220FECE6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92" y="5566002"/>
            <a:ext cx="620956" cy="62095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6E67490-4CD2-43F8-90D1-30340569A683}"/>
              </a:ext>
            </a:extLst>
          </p:cNvPr>
          <p:cNvSpPr txBox="1"/>
          <p:nvPr/>
        </p:nvSpPr>
        <p:spPr>
          <a:xfrm>
            <a:off x="5927248" y="5656609"/>
            <a:ext cx="219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6600"/>
                </a:solidFill>
              </a:rPr>
              <a:t>RabbitMQ Server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6600"/>
                </a:solidFill>
                <a:latin typeface="+mn-lt"/>
                <a:ea typeface="+mn-ea"/>
              </a:rPr>
              <a:t>Broker</a:t>
            </a:r>
            <a:endParaRPr lang="zh-CN" altLang="en-US" sz="1400" b="1">
              <a:solidFill>
                <a:srgbClr val="FF6600"/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D653AF-64C3-46CB-9A0C-94C3629264E8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2733314" y="3607052"/>
            <a:ext cx="2131644" cy="617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5B19911-4E63-40FA-90DC-276A2FF94CD8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2733314" y="4159282"/>
            <a:ext cx="2131644" cy="6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矩形: 圆角 102">
            <a:extLst>
              <a:ext uri="{FF2B5EF4-FFF2-40B4-BE49-F238E27FC236}">
                <a16:creationId xmlns:a16="http://schemas.microsoft.com/office/drawing/2014/main" id="{52E41556-CFB7-4E03-BD1D-720D0FB2FE1E}"/>
              </a:ext>
            </a:extLst>
          </p:cNvPr>
          <p:cNvSpPr/>
          <p:nvPr/>
        </p:nvSpPr>
        <p:spPr>
          <a:xfrm>
            <a:off x="9934320" y="3106777"/>
            <a:ext cx="1043563" cy="6657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</a:t>
            </a:r>
            <a:endParaRPr lang="zh-CN" altLang="en-US" sz="1200"/>
          </a:p>
        </p:txBody>
      </p:sp>
      <p:sp>
        <p:nvSpPr>
          <p:cNvPr id="20" name="矩形: 圆角 103">
            <a:extLst>
              <a:ext uri="{FF2B5EF4-FFF2-40B4-BE49-F238E27FC236}">
                <a16:creationId xmlns:a16="http://schemas.microsoft.com/office/drawing/2014/main" id="{77F1D3FE-719E-46CF-9A8F-7D3F2F855748}"/>
              </a:ext>
            </a:extLst>
          </p:cNvPr>
          <p:cNvSpPr/>
          <p:nvPr/>
        </p:nvSpPr>
        <p:spPr>
          <a:xfrm>
            <a:off x="9934320" y="4218085"/>
            <a:ext cx="1043563" cy="6657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</a:t>
            </a:r>
            <a:endParaRPr lang="zh-CN" altLang="en-US" sz="120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F3992F3-CD03-4C21-91D1-F53A9FE60437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8013266" y="3306321"/>
            <a:ext cx="1921054" cy="13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261A4A4-F4FA-491C-963C-2B2D08618FF0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8013266" y="3845400"/>
            <a:ext cx="1921054" cy="705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34D4596-BB1D-418B-B319-DC601E26606C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8013266" y="4384479"/>
            <a:ext cx="1921054" cy="16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RabbitMQ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结构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2438" y="548464"/>
            <a:ext cx="5461752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1.Vhost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：可以理解为一个个逻辑空间，它们之间相互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隔离。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2.Exchange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：消息交换器。用来接收生产者发送的消息并将这些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给服务器中的队列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(queue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3.Queue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：消息的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载体。每个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消息都会被投到一个或多个队列，等待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费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者连接到这个队列将其取走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4.routing Key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：路由关键字。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exchange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根据这个关键字进行消息投递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5.binding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：用于消息队列和交换器之间的关联。把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exchange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queue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照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路由规则绑定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起来。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19378" y="3824567"/>
            <a:ext cx="893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routing Key</a:t>
            </a:r>
          </a:p>
        </p:txBody>
      </p:sp>
      <p:sp>
        <p:nvSpPr>
          <p:cNvPr id="28" name="矩形 27"/>
          <p:cNvSpPr/>
          <p:nvPr/>
        </p:nvSpPr>
        <p:spPr>
          <a:xfrm>
            <a:off x="5799577" y="3620203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Binding key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3792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66171"/>
              </p:ext>
            </p:extLst>
          </p:nvPr>
        </p:nvGraphicFramePr>
        <p:xfrm>
          <a:off x="791667" y="980728"/>
          <a:ext cx="11017223" cy="5427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1420280522"/>
                    </a:ext>
                  </a:extLst>
                </a:gridCol>
                <a:gridCol w="5472609">
                  <a:extLst>
                    <a:ext uri="{9D8B030D-6E8A-4147-A177-3AD203B41FA5}">
                      <a16:colId xmlns:a16="http://schemas.microsoft.com/office/drawing/2014/main" val="116249143"/>
                    </a:ext>
                  </a:extLst>
                </a:gridCol>
                <a:gridCol w="3960439">
                  <a:extLst>
                    <a:ext uri="{9D8B030D-6E8A-4147-A177-3AD203B41FA5}">
                      <a16:colId xmlns:a16="http://schemas.microsoft.com/office/drawing/2014/main" val="2478448903"/>
                    </a:ext>
                  </a:extLst>
                </a:gridCol>
              </a:tblGrid>
              <a:tr h="100811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无交换机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smtClean="0"/>
                        <a:t>基本消息队列&lt;BasicQueue&gt;</a:t>
                      </a:r>
                    </a:p>
                    <a:p>
                      <a:pPr algn="l"/>
                      <a:r>
                        <a:rPr lang="zh-CN" altLang="en-US" sz="1200" smtClean="0"/>
                        <a:t>        结构：生产者P、消息队列Queue、消费者C(单个消费者)</a:t>
                      </a:r>
                    </a:p>
                    <a:p>
                      <a:pPr algn="l"/>
                      <a:r>
                        <a:rPr lang="zh-CN" altLang="en-US" sz="1200" smtClean="0"/>
                        <a:t>        生产者P：消息发送者，将消息发送到队列Queue中</a:t>
                      </a:r>
                    </a:p>
                    <a:p>
                      <a:pPr algn="l"/>
                      <a:r>
                        <a:rPr lang="zh-CN" altLang="en-US" sz="1200" smtClean="0"/>
                        <a:t>        消息队列Queue：负责接收并缓存信息</a:t>
                      </a:r>
                    </a:p>
                    <a:p>
                      <a:pPr algn="l"/>
                      <a:r>
                        <a:rPr lang="zh-CN" altLang="en-US" sz="1200" smtClean="0"/>
                        <a:t>        消费者C：订阅队列，处理队列中的消息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149296"/>
                  </a:ext>
                </a:extLst>
              </a:tr>
              <a:tr h="83921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smtClean="0"/>
                        <a:t>工作消息队列&lt;WorkQueue&gt;</a:t>
                      </a:r>
                    </a:p>
                    <a:p>
                      <a:pPr algn="l"/>
                      <a:r>
                        <a:rPr lang="zh-CN" altLang="en-US" sz="1200" smtClean="0"/>
                        <a:t>        结构：生产者P、消息队列Queue、消费者C(多个消费者)</a:t>
                      </a:r>
                      <a:endParaRPr lang="en-US" altLang="zh-CN" sz="12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046650"/>
                  </a:ext>
                </a:extLst>
              </a:tr>
              <a:tr h="943088">
                <a:tc rowSpan="3">
                  <a:txBody>
                    <a:bodyPr/>
                    <a:lstStyle/>
                    <a:p>
                      <a:pPr marL="0" marR="0" lvl="0" indent="0" algn="ctr" defTabSz="9143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发布订阅&lt;Publish、Subscribe&gt;，根据交换机类型分为三种：</a:t>
                      </a:r>
                    </a:p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广播&lt;Fanout Exchange&gt;</a:t>
                      </a:r>
                    </a:p>
                    <a:p>
                      <a:r>
                        <a:rPr lang="zh-CN" altLang="en-US" sz="1200" smtClean="0"/>
                        <a:t>        结构：生产者P、交换机Exchange、消息队列Queue、消费者C(多个消费者)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845508"/>
                  </a:ext>
                </a:extLst>
              </a:tr>
              <a:tr h="133586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路由&lt;Direct Exchange&gt;</a:t>
                      </a:r>
                    </a:p>
                    <a:p>
                      <a:r>
                        <a:rPr lang="zh-CN" altLang="en-US" sz="1200" smtClean="0"/>
                        <a:t>        结构：生产者P、交换机Exchange、消息队列Queue、消费者C(多个消费者)</a:t>
                      </a:r>
                    </a:p>
                    <a:p>
                      <a:pPr algn="l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010785"/>
                  </a:ext>
                </a:extLst>
              </a:tr>
              <a:tr h="1301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主题&lt;Topic Exchange&gt;</a:t>
                      </a:r>
                    </a:p>
                    <a:p>
                      <a:r>
                        <a:rPr lang="zh-CN" altLang="en-US" sz="1200" smtClean="0"/>
                        <a:t>        结构：生产者P、交换机Exchange、消息队列Queue、消费者C(多个消费者)</a:t>
                      </a:r>
                    </a:p>
                    <a:p>
                      <a:pPr algn="l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935010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981" y="1412776"/>
            <a:ext cx="2801388" cy="5040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14" y="2064350"/>
            <a:ext cx="2448272" cy="7634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591" y="2933210"/>
            <a:ext cx="2633242" cy="7206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491" y="3854439"/>
            <a:ext cx="3373079" cy="11690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475" y="5157193"/>
            <a:ext cx="3620976" cy="1152128"/>
          </a:xfrm>
          <a:prstGeom prst="rect">
            <a:avLst/>
          </a:prstGeom>
        </p:spPr>
      </p:pic>
      <p:sp>
        <p:nvSpPr>
          <p:cNvPr id="10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RabbitMQ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常见</a:t>
            </a: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消息模型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788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事务状态转换图</a:t>
            </a:r>
            <a:endParaRPr lang="en-US" altLang="zh-CN" sz="200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39939" y="3645024"/>
            <a:ext cx="1008112" cy="1008112"/>
            <a:chOff x="2159819" y="2780928"/>
            <a:chExt cx="1008112" cy="1008112"/>
          </a:xfrm>
        </p:grpSpPr>
        <p:sp>
          <p:nvSpPr>
            <p:cNvPr id="4" name="椭圆 3"/>
            <p:cNvSpPr/>
            <p:nvPr/>
          </p:nvSpPr>
          <p:spPr>
            <a:xfrm>
              <a:off x="2159819" y="2780928"/>
              <a:ext cx="1008112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231827" y="3115707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活动的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412967" y="5335359"/>
            <a:ext cx="1008112" cy="1008112"/>
            <a:chOff x="8784555" y="2912760"/>
            <a:chExt cx="1008112" cy="1008112"/>
          </a:xfrm>
        </p:grpSpPr>
        <p:sp>
          <p:nvSpPr>
            <p:cNvPr id="6" name="椭圆 5"/>
            <p:cNvSpPr/>
            <p:nvPr/>
          </p:nvSpPr>
          <p:spPr>
            <a:xfrm>
              <a:off x="8784555" y="2912760"/>
              <a:ext cx="1008112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856563" y="3247539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中止的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23371" y="1954689"/>
            <a:ext cx="1316816" cy="1008112"/>
            <a:chOff x="4239195" y="1272466"/>
            <a:chExt cx="1316816" cy="1008112"/>
          </a:xfrm>
        </p:grpSpPr>
        <p:sp>
          <p:nvSpPr>
            <p:cNvPr id="10" name="椭圆 9"/>
            <p:cNvSpPr/>
            <p:nvPr/>
          </p:nvSpPr>
          <p:spPr>
            <a:xfrm>
              <a:off x="4239195" y="1272466"/>
              <a:ext cx="1316816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81107" y="1607245"/>
              <a:ext cx="1244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部分提交的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412967" y="1954689"/>
            <a:ext cx="1008112" cy="1008112"/>
            <a:chOff x="6192267" y="2933328"/>
            <a:chExt cx="1008112" cy="1008112"/>
          </a:xfrm>
        </p:grpSpPr>
        <p:sp>
          <p:nvSpPr>
            <p:cNvPr id="12" name="椭圆 11"/>
            <p:cNvSpPr/>
            <p:nvPr/>
          </p:nvSpPr>
          <p:spPr>
            <a:xfrm>
              <a:off x="6192267" y="2933328"/>
              <a:ext cx="1008112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64275" y="3268107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提交的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823371" y="5335359"/>
            <a:ext cx="1316816" cy="1008112"/>
            <a:chOff x="4281107" y="4653136"/>
            <a:chExt cx="1316816" cy="1008112"/>
          </a:xfrm>
        </p:grpSpPr>
        <p:sp>
          <p:nvSpPr>
            <p:cNvPr id="14" name="椭圆 13"/>
            <p:cNvSpPr/>
            <p:nvPr/>
          </p:nvSpPr>
          <p:spPr>
            <a:xfrm>
              <a:off x="4281107" y="4653136"/>
              <a:ext cx="1316816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323019" y="4987915"/>
              <a:ext cx="1244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失败的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2" name="直接箭头连接符 21"/>
          <p:cNvCxnSpPr>
            <a:stCxn id="4" idx="7"/>
            <a:endCxn id="10" idx="2"/>
          </p:cNvCxnSpPr>
          <p:nvPr/>
        </p:nvCxnSpPr>
        <p:spPr>
          <a:xfrm flipV="1">
            <a:off x="4100416" y="2458745"/>
            <a:ext cx="1722955" cy="1333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 rot="19311705">
            <a:off x="4082613" y="2855373"/>
            <a:ext cx="1676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最后一个操作执行完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箭头连接符 24"/>
          <p:cNvCxnSpPr>
            <a:stCxn id="4" idx="5"/>
            <a:endCxn id="14" idx="2"/>
          </p:cNvCxnSpPr>
          <p:nvPr/>
        </p:nvCxnSpPr>
        <p:spPr>
          <a:xfrm>
            <a:off x="4100416" y="4505501"/>
            <a:ext cx="1722955" cy="1333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2258482">
            <a:off x="4205262" y="4933974"/>
            <a:ext cx="1721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遇到了错误或手动停止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>
            <a:stCxn id="10" idx="4"/>
            <a:endCxn id="14" idx="0"/>
          </p:cNvCxnSpPr>
          <p:nvPr/>
        </p:nvCxnSpPr>
        <p:spPr>
          <a:xfrm>
            <a:off x="6481779" y="2962801"/>
            <a:ext cx="0" cy="23725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 rot="16200000">
            <a:off x="5411860" y="3998126"/>
            <a:ext cx="1871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刷新到磁盘遇到了错误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5" name="直接箭头连接符 34"/>
          <p:cNvCxnSpPr>
            <a:stCxn id="10" idx="6"/>
            <a:endCxn id="12" idx="2"/>
          </p:cNvCxnSpPr>
          <p:nvPr/>
        </p:nvCxnSpPr>
        <p:spPr>
          <a:xfrm>
            <a:off x="7140187" y="2458745"/>
            <a:ext cx="22727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632427" y="2143889"/>
            <a:ext cx="13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刷新到磁盘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9" name="直接箭头连接符 38"/>
          <p:cNvCxnSpPr>
            <a:stCxn id="14" idx="6"/>
            <a:endCxn id="6" idx="2"/>
          </p:cNvCxnSpPr>
          <p:nvPr/>
        </p:nvCxnSpPr>
        <p:spPr>
          <a:xfrm>
            <a:off x="7140187" y="5839415"/>
            <a:ext cx="22727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632427" y="5524558"/>
            <a:ext cx="13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回滚操作执行完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38660" y="1025843"/>
            <a:ext cx="388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活动的：事务中的数据库操作正在执行时处于活动状态；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部分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提交：事务执行完成，在内存中还未提交更新数据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</a:t>
            </a:r>
          </a:p>
          <a:p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库所在磁盘；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提交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的：事务执行完成，从内存更新到磁盘数据库中后；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失败的：事务在执行过程时遇到错误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人为无法继续执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行时的状态；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中止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的：处于失败状态后，回滚事务对数据库造成的影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响。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539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35883" y="2636912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事务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00179" y="2636912"/>
            <a:ext cx="18002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data buffer</a:t>
            </a:r>
          </a:p>
          <a:p>
            <a:pPr algn="ctr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redo log buffer</a:t>
            </a:r>
          </a:p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(redo</a:t>
            </a:r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缓冲区</a:t>
            </a:r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4515" y="2638080"/>
            <a:ext cx="18002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</a:p>
          <a:p>
            <a:pPr algn="ctr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redo log file</a:t>
            </a:r>
          </a:p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(redo</a:t>
            </a:r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日志文件区</a:t>
            </a:r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>
            <a:stCxn id="3" idx="3"/>
          </p:cNvCxnSpPr>
          <p:nvPr/>
        </p:nvCxnSpPr>
        <p:spPr>
          <a:xfrm>
            <a:off x="4176043" y="310496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7200379" y="292494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200379" y="3212976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68431" y="258863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200379" y="436510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V="1">
            <a:off x="5886279" y="3626976"/>
            <a:ext cx="82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668431" y="3230133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68431" y="406275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36283" y="3473087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59170" y="2272133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81648" y="226758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磁盘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138"/>
          <p:cNvSpPr txBox="1"/>
          <p:nvPr/>
        </p:nvSpPr>
        <p:spPr>
          <a:xfrm>
            <a:off x="4680099" y="544615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redo</a:t>
            </a: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的整体流程</a:t>
            </a:r>
          </a:p>
        </p:txBody>
      </p:sp>
    </p:spTree>
    <p:extLst>
      <p:ext uri="{BB962C8B-B14F-4D97-AF65-F5344CB8AC3E}">
        <p14:creationId xmlns:p14="http://schemas.microsoft.com/office/powerpoint/2010/main" val="4168493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8"/>
          <p:cNvSpPr txBox="1"/>
          <p:nvPr/>
        </p:nvSpPr>
        <p:spPr>
          <a:xfrm>
            <a:off x="4680099" y="544615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undo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存储结构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1836289" y="1628800"/>
            <a:ext cx="9289032" cy="4680520"/>
          </a:xfrm>
          <a:prstGeom prst="rect">
            <a:avLst/>
          </a:prstGeom>
          <a:noFill/>
          <a:ln>
            <a:solidFill>
              <a:srgbClr val="F4C8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852767" y="1681063"/>
            <a:ext cx="1747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undo </a:t>
            </a:r>
            <a:r>
              <a:rPr lang="en-US" altLang="zh-CN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tablespace</a:t>
            </a:r>
          </a:p>
          <a:p>
            <a:pPr algn="ctr"/>
            <a:r>
              <a:rPr lang="en-US" altLang="zh-CN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undo</a:t>
            </a:r>
            <a:r>
              <a:rPr lang="zh-CN" altLang="en-US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存储空间</a:t>
            </a:r>
            <a:endParaRPr lang="zh-CN" altLang="en-US" sz="1600" b="1">
              <a:solidFill>
                <a:schemeClr val="accent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76175" y="2492896"/>
            <a:ext cx="1476670" cy="3375992"/>
          </a:xfrm>
          <a:prstGeom prst="rect">
            <a:avLst/>
          </a:prstGeom>
          <a:noFill/>
          <a:ln>
            <a:solidFill>
              <a:srgbClr val="D1E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315389" y="3799783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1600" b="1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339333" y="2492896"/>
            <a:ext cx="1476670" cy="3375992"/>
            <a:chOff x="2339333" y="2492896"/>
            <a:chExt cx="1476670" cy="3375992"/>
          </a:xfrm>
        </p:grpSpPr>
        <p:grpSp>
          <p:nvGrpSpPr>
            <p:cNvPr id="27" name="组合 26"/>
            <p:cNvGrpSpPr/>
            <p:nvPr/>
          </p:nvGrpSpPr>
          <p:grpSpPr>
            <a:xfrm>
              <a:off x="2339333" y="2492896"/>
              <a:ext cx="1476670" cy="3375992"/>
              <a:chOff x="2267325" y="2281064"/>
              <a:chExt cx="1476670" cy="337599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267325" y="2281064"/>
                <a:ext cx="1476670" cy="3375992"/>
              </a:xfrm>
              <a:prstGeom prst="rect">
                <a:avLst/>
              </a:prstGeom>
              <a:noFill/>
              <a:ln>
                <a:solidFill>
                  <a:srgbClr val="D1E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397784" y="4367970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397784" y="2973524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397784" y="3670747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401806" y="5065192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2626261" y="2545159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rbk_seg1</a:t>
              </a:r>
            </a:p>
            <a:p>
              <a:pPr algn="ctr"/>
              <a:r>
                <a:rPr lang="zh-CN" altLang="en-US" sz="140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回滚段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2485197" y="3256592"/>
              <a:ext cx="1184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484019" y="3951263"/>
              <a:ext cx="11849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undo_log_seg2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368517" y="5348260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undo_log_seg1024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830182" y="465247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144595" y="2492896"/>
            <a:ext cx="1476670" cy="3375992"/>
            <a:chOff x="2339333" y="2492896"/>
            <a:chExt cx="1476670" cy="3375992"/>
          </a:xfrm>
        </p:grpSpPr>
        <p:grpSp>
          <p:nvGrpSpPr>
            <p:cNvPr id="75" name="组合 74"/>
            <p:cNvGrpSpPr/>
            <p:nvPr/>
          </p:nvGrpSpPr>
          <p:grpSpPr>
            <a:xfrm>
              <a:off x="2339333" y="2492896"/>
              <a:ext cx="1476670" cy="3375992"/>
              <a:chOff x="2267325" y="2281064"/>
              <a:chExt cx="1476670" cy="3375992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267325" y="2281064"/>
                <a:ext cx="1476670" cy="3375992"/>
              </a:xfrm>
              <a:prstGeom prst="rect">
                <a:avLst/>
              </a:prstGeom>
              <a:noFill/>
              <a:ln>
                <a:solidFill>
                  <a:srgbClr val="D1E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2397784" y="4367970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397784" y="2973524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397784" y="3670747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2401806" y="5065192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2536493" y="2545159"/>
              <a:ext cx="10823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rbk_seg128</a:t>
              </a:r>
            </a:p>
            <a:p>
              <a:pPr algn="ctr"/>
              <a:r>
                <a:rPr lang="zh-CN" altLang="en-US" sz="140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回滚段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2485197" y="3256592"/>
              <a:ext cx="1184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484019" y="3951263"/>
              <a:ext cx="11849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undo_log_seg2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368517" y="5348260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undo_log_seg1024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830182" y="465247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607753" y="2492896"/>
            <a:ext cx="1476670" cy="3375992"/>
            <a:chOff x="2339333" y="2492896"/>
            <a:chExt cx="1476670" cy="3375992"/>
          </a:xfrm>
        </p:grpSpPr>
        <p:grpSp>
          <p:nvGrpSpPr>
            <p:cNvPr id="87" name="组合 86"/>
            <p:cNvGrpSpPr/>
            <p:nvPr/>
          </p:nvGrpSpPr>
          <p:grpSpPr>
            <a:xfrm>
              <a:off x="2339333" y="2492896"/>
              <a:ext cx="1476670" cy="3375992"/>
              <a:chOff x="2267325" y="2281064"/>
              <a:chExt cx="1476670" cy="3375992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2267325" y="2281064"/>
                <a:ext cx="1476670" cy="3375992"/>
              </a:xfrm>
              <a:prstGeom prst="rect">
                <a:avLst/>
              </a:prstGeom>
              <a:noFill/>
              <a:ln>
                <a:solidFill>
                  <a:srgbClr val="D1E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2397784" y="4367970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2397784" y="2973524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397784" y="3670747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401806" y="5065192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2626261" y="2545159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rbk_seg2</a:t>
              </a:r>
            </a:p>
            <a:p>
              <a:pPr algn="ctr"/>
              <a:r>
                <a:rPr lang="zh-CN" altLang="en-US" sz="140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回滚段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2485197" y="3256592"/>
              <a:ext cx="1184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484019" y="3951263"/>
              <a:ext cx="11849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undo_log_seg2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368517" y="5348260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undo_log_seg1024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830182" y="465247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8" name="TextBox 138"/>
          <p:cNvSpPr txBox="1"/>
          <p:nvPr/>
        </p:nvSpPr>
        <p:spPr>
          <a:xfrm>
            <a:off x="3668960" y="2074944"/>
            <a:ext cx="165508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rollback segment</a:t>
            </a:r>
            <a:endParaRPr lang="zh-CN" altLang="en-US" sz="1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9" name="TextBox 138"/>
          <p:cNvSpPr txBox="1"/>
          <p:nvPr/>
        </p:nvSpPr>
        <p:spPr>
          <a:xfrm>
            <a:off x="5797492" y="2074944"/>
            <a:ext cx="165508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undo log segment</a:t>
            </a:r>
            <a:endParaRPr lang="zh-CN" altLang="en-US" sz="1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672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951907" y="1556792"/>
            <a:ext cx="5976664" cy="3205486"/>
            <a:chOff x="2303835" y="1178782"/>
            <a:chExt cx="5976664" cy="3205486"/>
          </a:xfrm>
        </p:grpSpPr>
        <p:sp>
          <p:nvSpPr>
            <p:cNvPr id="2" name="矩形 1"/>
            <p:cNvSpPr/>
            <p:nvPr/>
          </p:nvSpPr>
          <p:spPr>
            <a:xfrm>
              <a:off x="2303835" y="2348880"/>
              <a:ext cx="1728192" cy="504056"/>
            </a:xfrm>
            <a:prstGeom prst="rect">
              <a:avLst/>
            </a:prstGeom>
            <a:solidFill>
              <a:srgbClr val="D7E5FB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一条记录</a:t>
              </a:r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544195" y="1520788"/>
              <a:ext cx="2736304" cy="2160240"/>
            </a:xfrm>
            <a:prstGeom prst="rect">
              <a:avLst/>
            </a:prstGeom>
            <a:solidFill>
              <a:srgbClr val="F4C8C7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976872" y="1844824"/>
              <a:ext cx="1159611" cy="504056"/>
            </a:xfrm>
            <a:prstGeom prst="rect">
              <a:avLst/>
            </a:prstGeom>
            <a:solidFill>
              <a:srgbClr val="D1E5D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</a:t>
              </a:r>
              <a:r>
                <a:rPr lang="en-US" altLang="zh-CN" sz="160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T2</a:t>
              </a:r>
              <a:endParaRPr lang="zh-CN" alt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76872" y="2852936"/>
              <a:ext cx="1159611" cy="504056"/>
            </a:xfrm>
            <a:prstGeom prst="rect">
              <a:avLst/>
            </a:prstGeom>
            <a:solidFill>
              <a:srgbClr val="D1E5D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false</a:t>
              </a:r>
              <a:endParaRPr lang="zh-CN" alt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16202" y="1953198"/>
              <a:ext cx="1360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trx</a:t>
              </a:r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信息</a:t>
              </a: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16203" y="2935687"/>
              <a:ext cx="1360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is_waiting </a:t>
              </a:r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2" name="直接连接符 11"/>
            <p:cNvCxnSpPr>
              <a:stCxn id="2" idx="3"/>
              <a:endCxn id="3" idx="1"/>
            </p:cNvCxnSpPr>
            <p:nvPr/>
          </p:nvCxnSpPr>
          <p:spPr>
            <a:xfrm>
              <a:off x="4032027" y="2600908"/>
              <a:ext cx="151216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500171" y="1178782"/>
              <a:ext cx="824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锁结构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Rectangle 1"/>
            <p:cNvSpPr>
              <a:spLocks noChangeArrowheads="1"/>
            </p:cNvSpPr>
            <p:nvPr/>
          </p:nvSpPr>
          <p:spPr bwMode="auto">
            <a:xfrm rot="10800000" flipV="1">
              <a:off x="2303835" y="3861048"/>
              <a:ext cx="38884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trx信息</a:t>
              </a: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：代表这个锁结构是哪个事务生成的。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is_waiting</a:t>
              </a: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：代表当前事务是否在等待</a:t>
              </a: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。</a:t>
              </a:r>
              <a:endParaRPr kumimoji="0" lang="zh-C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"/>
            <p:cNvSpPr>
              <a:spLocks noChangeArrowheads="1"/>
            </p:cNvSpPr>
            <p:nvPr/>
          </p:nvSpPr>
          <p:spPr bwMode="auto">
            <a:xfrm rot="10800000" flipV="1">
              <a:off x="3963760" y="2231576"/>
              <a:ext cx="1616438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is_waiting=false</a:t>
              </a:r>
              <a:endParaRPr lang="en-US" altLang="zh-CN" sz="140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记录成功获取锁</a:t>
              </a:r>
              <a:endParaRPr kumimoji="0" lang="zh-CN" altLang="zh-CN" sz="14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TextBox 138"/>
          <p:cNvSpPr txBox="1"/>
          <p:nvPr/>
        </p:nvSpPr>
        <p:spPr>
          <a:xfrm>
            <a:off x="4680099" y="544615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记录获取锁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9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71766" y="2750339"/>
            <a:ext cx="1785020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物理结构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968890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逻辑结构</a:t>
            </a:r>
          </a:p>
        </p:txBody>
      </p:sp>
      <p:cxnSp>
        <p:nvCxnSpPr>
          <p:cNvPr id="6" name="肘形连接符 5"/>
          <p:cNvCxnSpPr>
            <a:stCxn id="2" idx="2"/>
            <a:endCxn id="5" idx="0"/>
          </p:cNvCxnSpPr>
          <p:nvPr/>
        </p:nvCxnSpPr>
        <p:spPr>
          <a:xfrm rot="16200000" flipH="1">
            <a:off x="6646440" y="2653928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2"/>
            <a:endCxn id="4" idx="0"/>
          </p:cNvCxnSpPr>
          <p:nvPr/>
        </p:nvCxnSpPr>
        <p:spPr>
          <a:xfrm rot="5400000">
            <a:off x="5096292" y="2653929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56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7174640" y="1628800"/>
            <a:ext cx="3096344" cy="4176464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64" y="0"/>
            <a:ext cx="1661928" cy="22647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655" y="2708920"/>
            <a:ext cx="2776887" cy="503542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653" y="1916575"/>
            <a:ext cx="1118730" cy="503799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654" y="3501008"/>
            <a:ext cx="2776887" cy="503542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653" y="4293096"/>
            <a:ext cx="2776887" cy="503542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653" y="5089736"/>
            <a:ext cx="1118730" cy="503799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6526568" y="1628800"/>
            <a:ext cx="648072" cy="4176464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数据页</a:t>
            </a:r>
            <a:r>
              <a:rPr lang="en-US" altLang="zh-CN" b="1" smtClean="0">
                <a:solidFill>
                  <a:schemeClr val="tx1"/>
                </a:solidFill>
              </a:rPr>
              <a:t>10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10198976" y="2708920"/>
            <a:ext cx="216024" cy="2087718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8" name="椭圆形标注 57"/>
          <p:cNvSpPr/>
          <p:nvPr/>
        </p:nvSpPr>
        <p:spPr>
          <a:xfrm>
            <a:off x="10559016" y="2837881"/>
            <a:ext cx="1800200" cy="914898"/>
          </a:xfrm>
          <a:prstGeom prst="wedgeEllipseCallout">
            <a:avLst>
              <a:gd name="adj1" fmla="val -55543"/>
              <a:gd name="adj2" fmla="val 47455"/>
            </a:avLst>
          </a:prstGeom>
          <a:solidFill>
            <a:srgbClr val="FFFFC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584755" y="306896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普通用户插入的记录</a:t>
            </a:r>
            <a:endParaRPr lang="en-US" altLang="zh-CN" sz="1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record_type=0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椭圆形标注 59"/>
          <p:cNvSpPr/>
          <p:nvPr/>
        </p:nvSpPr>
        <p:spPr>
          <a:xfrm>
            <a:off x="5158416" y="2996952"/>
            <a:ext cx="1260140" cy="595228"/>
          </a:xfrm>
          <a:prstGeom prst="wedgeEllipseCallout">
            <a:avLst>
              <a:gd name="adj1" fmla="val 55697"/>
              <a:gd name="adj2" fmla="val 42458"/>
            </a:avLst>
          </a:prstGeom>
          <a:solidFill>
            <a:srgbClr val="FFFFC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5236902" y="3140663"/>
            <a:ext cx="110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页页号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椭圆形标注 61"/>
          <p:cNvSpPr/>
          <p:nvPr/>
        </p:nvSpPr>
        <p:spPr>
          <a:xfrm>
            <a:off x="8149036" y="796256"/>
            <a:ext cx="1800200" cy="914898"/>
          </a:xfrm>
          <a:prstGeom prst="wedgeEllipseCallout">
            <a:avLst>
              <a:gd name="adj1" fmla="val -39289"/>
              <a:gd name="adj2" fmla="val 62447"/>
            </a:avLst>
          </a:prstGeom>
          <a:solidFill>
            <a:srgbClr val="FFFFC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8295340" y="994854"/>
            <a:ext cx="150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这是最小的记录</a:t>
            </a:r>
            <a:endParaRPr lang="en-US" altLang="zh-CN" sz="1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record_type=2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462672" y="204110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8149036" y="2194991"/>
            <a:ext cx="0" cy="5139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8146059" y="2996952"/>
            <a:ext cx="0" cy="5139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8146059" y="3779167"/>
            <a:ext cx="0" cy="5139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8146059" y="4591693"/>
            <a:ext cx="0" cy="5139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8146059" y="5373216"/>
            <a:ext cx="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椭圆形标注 73"/>
          <p:cNvSpPr/>
          <p:nvPr/>
        </p:nvSpPr>
        <p:spPr>
          <a:xfrm>
            <a:off x="7750704" y="5826470"/>
            <a:ext cx="1800200" cy="914898"/>
          </a:xfrm>
          <a:prstGeom prst="wedgeEllipseCallout">
            <a:avLst>
              <a:gd name="adj1" fmla="val -29130"/>
              <a:gd name="adj2" fmla="val -69481"/>
            </a:avLst>
          </a:prstGeom>
          <a:solidFill>
            <a:srgbClr val="FFFFC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7897008" y="6025068"/>
            <a:ext cx="150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这是最大的记录</a:t>
            </a:r>
            <a:endParaRPr lang="en-US" altLang="zh-CN" sz="1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record_type=3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462672" y="280459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462672" y="439097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462672" y="359889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466183" y="518774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436741" y="2806624"/>
            <a:ext cx="54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974840" y="2807694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qlj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550904" y="2828900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436741" y="3615335"/>
            <a:ext cx="54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974840" y="3616405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wzx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550904" y="3637611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444958" y="4391997"/>
            <a:ext cx="54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983057" y="4393067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xyq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559121" y="4414273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" name="TextBox 138"/>
          <p:cNvSpPr txBox="1"/>
          <p:nvPr/>
        </p:nvSpPr>
        <p:spPr>
          <a:xfrm>
            <a:off x="4271910" y="22433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数据页存储结构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1" name="图片 90"/>
          <p:cNvPicPr/>
          <p:nvPr/>
        </p:nvPicPr>
        <p:blipFill>
          <a:blip r:embed="rId5"/>
          <a:stretch>
            <a:fillRect/>
          </a:stretch>
        </p:blipFill>
        <p:spPr>
          <a:xfrm>
            <a:off x="695329" y="2392850"/>
            <a:ext cx="4074210" cy="19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1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61555" y="177750"/>
            <a:ext cx="2603634" cy="2902099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4902081" y="960983"/>
            <a:ext cx="3096344" cy="4176464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094" y="1248758"/>
            <a:ext cx="1118730" cy="50379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094" y="3625279"/>
            <a:ext cx="2776887" cy="503542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094" y="4421919"/>
            <a:ext cx="1118730" cy="503799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4254009" y="960983"/>
            <a:ext cx="648072" cy="4176464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数据页</a:t>
            </a:r>
            <a:r>
              <a:rPr lang="en-US" altLang="zh-CN" b="1" smtClean="0">
                <a:solidFill>
                  <a:schemeClr val="tx1"/>
                </a:solidFill>
              </a:rPr>
              <a:t>24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190113" y="137328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5873500" y="1527174"/>
            <a:ext cx="2977" cy="2091461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624315" y="4558753"/>
            <a:ext cx="0" cy="5139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873500" y="4705399"/>
            <a:ext cx="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90113" y="372316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193624" y="451992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172399" y="3724180"/>
            <a:ext cx="54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710498" y="3725250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wmz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286562" y="3746456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1295723" y="3079849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2159819" y="3079849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248020" y="3098367"/>
            <a:ext cx="93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双向链表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80" y="3471493"/>
            <a:ext cx="2609984" cy="2908449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717" y="5888015"/>
            <a:ext cx="2776887" cy="503542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4989736" y="5985897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972022" y="5986916"/>
            <a:ext cx="54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510121" y="5987986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xyq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086185" y="6009192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 rot="5400000">
            <a:off x="9330447" y="2150647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93607" y="3188637"/>
            <a:ext cx="653306" cy="389008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49336" y="3188637"/>
            <a:ext cx="653305" cy="389008"/>
          </a:xfrm>
          <a:prstGeom prst="rect">
            <a:avLst/>
          </a:prstGeom>
        </p:spPr>
      </p:pic>
      <p:sp>
        <p:nvSpPr>
          <p:cNvPr id="95" name="矩形 94"/>
          <p:cNvSpPr/>
          <p:nvPr/>
        </p:nvSpPr>
        <p:spPr>
          <a:xfrm>
            <a:off x="8589243" y="2513224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2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810431" y="2630716"/>
            <a:ext cx="1661414" cy="384776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3535" y="3061161"/>
            <a:ext cx="381708" cy="1326890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6804" y="3061161"/>
            <a:ext cx="381708" cy="132689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6137" y="3046349"/>
            <a:ext cx="381708" cy="1326890"/>
          </a:xfrm>
          <a:prstGeom prst="rect">
            <a:avLst/>
          </a:prstGeom>
        </p:spPr>
      </p:pic>
      <p:cxnSp>
        <p:nvCxnSpPr>
          <p:cNvPr id="94" name="直接箭头连接符 93"/>
          <p:cNvCxnSpPr/>
          <p:nvPr/>
        </p:nvCxnSpPr>
        <p:spPr>
          <a:xfrm rot="16200000" flipH="1">
            <a:off x="9166988" y="336878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9428979" y="305679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0651986" y="306403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0033013" y="30712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1267976" y="307121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 rot="16200000" flipH="1">
            <a:off x="9776804" y="336878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rot="16200000" flipH="1">
            <a:off x="10407364" y="336878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16200000" flipH="1">
            <a:off x="11018348" y="336878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8821546" y="305679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9274062" y="3727770"/>
            <a:ext cx="54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331587" y="4041350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9878625" y="3732789"/>
            <a:ext cx="55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0470615" y="3734746"/>
            <a:ext cx="57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9949596" y="4052787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10551698" y="4049601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" name="矩形 110"/>
          <p:cNvSpPr/>
          <p:nvPr/>
        </p:nvSpPr>
        <p:spPr>
          <a:xfrm rot="5400000">
            <a:off x="9334691" y="4396244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97851" y="5434234"/>
            <a:ext cx="653306" cy="389008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53580" y="5434234"/>
            <a:ext cx="653305" cy="389008"/>
          </a:xfrm>
          <a:prstGeom prst="rect">
            <a:avLst/>
          </a:prstGeom>
        </p:spPr>
      </p:pic>
      <p:sp>
        <p:nvSpPr>
          <p:cNvPr id="114" name="矩形 113"/>
          <p:cNvSpPr/>
          <p:nvPr/>
        </p:nvSpPr>
        <p:spPr>
          <a:xfrm>
            <a:off x="8593487" y="4758821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7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117" name="图片 1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0381" y="5291946"/>
            <a:ext cx="381708" cy="1326890"/>
          </a:xfrm>
          <a:prstGeom prst="rect">
            <a:avLst/>
          </a:prstGeom>
        </p:spPr>
      </p:pic>
      <p:cxnSp>
        <p:nvCxnSpPr>
          <p:cNvPr id="118" name="直接箭头连接符 117"/>
          <p:cNvCxnSpPr/>
          <p:nvPr/>
        </p:nvCxnSpPr>
        <p:spPr>
          <a:xfrm rot="16200000" flipH="1">
            <a:off x="9171232" y="5614380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9433223" y="530239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1272220" y="531681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>
            <a:off x="9601048" y="5794380"/>
            <a:ext cx="158468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8825790" y="530239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9254823" y="5966807"/>
            <a:ext cx="580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1035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335831" y="6286947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" name="矩形 133"/>
          <p:cNvSpPr/>
          <p:nvPr/>
        </p:nvSpPr>
        <p:spPr>
          <a:xfrm rot="5400000">
            <a:off x="9330447" y="-94950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5" name="图片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93607" y="943040"/>
            <a:ext cx="653306" cy="389008"/>
          </a:xfrm>
          <a:prstGeom prst="rect">
            <a:avLst/>
          </a:prstGeom>
        </p:spPr>
      </p:pic>
      <p:pic>
        <p:nvPicPr>
          <p:cNvPr id="136" name="图片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49336" y="943040"/>
            <a:ext cx="653305" cy="389008"/>
          </a:xfrm>
          <a:prstGeom prst="rect">
            <a:avLst/>
          </a:prstGeom>
        </p:spPr>
      </p:pic>
      <p:sp>
        <p:nvSpPr>
          <p:cNvPr id="137" name="矩形 136"/>
          <p:cNvSpPr/>
          <p:nvPr/>
        </p:nvSpPr>
        <p:spPr>
          <a:xfrm>
            <a:off x="8589243" y="267627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15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139" name="图片 1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6804" y="815564"/>
            <a:ext cx="381708" cy="1326890"/>
          </a:xfrm>
          <a:prstGeom prst="rect">
            <a:avLst/>
          </a:prstGeom>
        </p:spPr>
      </p:pic>
      <p:pic>
        <p:nvPicPr>
          <p:cNvPr id="140" name="图片 1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6137" y="800752"/>
            <a:ext cx="381708" cy="1326890"/>
          </a:xfrm>
          <a:prstGeom prst="rect">
            <a:avLst/>
          </a:prstGeom>
        </p:spPr>
      </p:pic>
      <p:cxnSp>
        <p:nvCxnSpPr>
          <p:cNvPr id="141" name="直接箭头连接符 140"/>
          <p:cNvCxnSpPr/>
          <p:nvPr/>
        </p:nvCxnSpPr>
        <p:spPr>
          <a:xfrm rot="16200000" flipH="1">
            <a:off x="9166988" y="1123186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9428979" y="8112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10033013" y="825617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11267976" y="82561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6" name="直接箭头连接符 145"/>
          <p:cNvCxnSpPr/>
          <p:nvPr/>
        </p:nvCxnSpPr>
        <p:spPr>
          <a:xfrm rot="16200000" flipH="1">
            <a:off x="9776804" y="1123186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10227364" y="1303186"/>
            <a:ext cx="95412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8821546" y="8112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9264131" y="1477226"/>
            <a:ext cx="54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9331587" y="1795753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9866472" y="1480875"/>
            <a:ext cx="545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1035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9949596" y="1807190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915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 rot="5400000">
            <a:off x="8506573" y="-209721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52317" y="640713"/>
            <a:ext cx="653306" cy="389008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308467" y="640713"/>
            <a:ext cx="653305" cy="389008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7848451" y="188640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7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rot="16200000" flipH="1">
            <a:off x="8423440" y="82595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0527107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080755" y="52744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88798" y="1136999"/>
            <a:ext cx="1631785" cy="39177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72854" y="1132477"/>
            <a:ext cx="1631785" cy="39177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15355" y="1132478"/>
            <a:ext cx="1631785" cy="391770"/>
          </a:xfrm>
          <a:prstGeom prst="rect">
            <a:avLst/>
          </a:prstGeom>
        </p:spPr>
      </p:pic>
      <p:cxnSp>
        <p:nvCxnSpPr>
          <p:cNvPr id="69" name="直接箭头连接符 68"/>
          <p:cNvCxnSpPr/>
          <p:nvPr/>
        </p:nvCxnSpPr>
        <p:spPr>
          <a:xfrm rot="16200000" flipH="1">
            <a:off x="9048987" y="825959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rot="16200000" flipH="1">
            <a:off x="9658443" y="825959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16200000" flipH="1">
            <a:off x="10267899" y="813121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685489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9294823" y="52101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922718" y="5274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524863" y="1160657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101531" y="1157267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761129" y="1160657"/>
            <a:ext cx="53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1004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680734" y="1833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290313" y="1833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916718" y="184062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603440" y="1494927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err="1" smtClean="0">
                <a:latin typeface="黑体" panose="02010609060101010101" pitchFamily="49" charset="-122"/>
                <a:ea typeface="黑体" panose="02010609060101010101" pitchFamily="49" charset="-122"/>
              </a:rPr>
              <a:t>zy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214711" y="1485738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qe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841268" y="1493201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ss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矩形 83"/>
          <p:cNvSpPr/>
          <p:nvPr/>
        </p:nvSpPr>
        <p:spPr>
          <a:xfrm rot="5400000">
            <a:off x="8510563" y="1982073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56307" y="2832507"/>
            <a:ext cx="653306" cy="389008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312457" y="2832507"/>
            <a:ext cx="653305" cy="38900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7852441" y="2380434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8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 rot="16200000" flipH="1">
            <a:off x="8427430" y="3017752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0531097" y="27171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084745" y="271923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92788" y="3328793"/>
            <a:ext cx="1631785" cy="391770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76844" y="3324271"/>
            <a:ext cx="1631785" cy="391770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19345" y="3324272"/>
            <a:ext cx="1631785" cy="391770"/>
          </a:xfrm>
          <a:prstGeom prst="rect">
            <a:avLst/>
          </a:prstGeom>
        </p:spPr>
      </p:pic>
      <p:cxnSp>
        <p:nvCxnSpPr>
          <p:cNvPr id="94" name="直接箭头连接符 93"/>
          <p:cNvCxnSpPr/>
          <p:nvPr/>
        </p:nvCxnSpPr>
        <p:spPr>
          <a:xfrm rot="16200000" flipH="1">
            <a:off x="9052977" y="301775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16200000" flipH="1">
            <a:off x="9662433" y="301775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16200000" flipH="1">
            <a:off x="10271889" y="3004915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689479" y="27171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9298813" y="271281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9926708" y="271923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528853" y="3352451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9105521" y="3349061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765119" y="3352451"/>
            <a:ext cx="53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8684724" y="402547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294303" y="402547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9920708" y="40324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607430" y="3686721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9218701" y="3677532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bw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9845258" y="3684995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zl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9" name="矩形 158"/>
          <p:cNvSpPr/>
          <p:nvPr/>
        </p:nvSpPr>
        <p:spPr>
          <a:xfrm rot="5400000">
            <a:off x="8505560" y="4227734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0" name="图片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51304" y="5078168"/>
            <a:ext cx="653306" cy="389008"/>
          </a:xfrm>
          <a:prstGeom prst="rect">
            <a:avLst/>
          </a:prstGeom>
        </p:spPr>
      </p:pic>
      <p:pic>
        <p:nvPicPr>
          <p:cNvPr id="161" name="图片 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307454" y="5078168"/>
            <a:ext cx="653305" cy="389008"/>
          </a:xfrm>
          <a:prstGeom prst="rect">
            <a:avLst/>
          </a:prstGeom>
        </p:spPr>
      </p:pic>
      <p:sp>
        <p:nvSpPr>
          <p:cNvPr id="162" name="矩形 161"/>
          <p:cNvSpPr/>
          <p:nvPr/>
        </p:nvSpPr>
        <p:spPr>
          <a:xfrm>
            <a:off x="7847438" y="4626095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12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163" name="直接箭头连接符 162"/>
          <p:cNvCxnSpPr/>
          <p:nvPr/>
        </p:nvCxnSpPr>
        <p:spPr>
          <a:xfrm rot="16200000" flipH="1">
            <a:off x="8422427" y="526341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本框 163"/>
          <p:cNvSpPr txBox="1"/>
          <p:nvPr/>
        </p:nvSpPr>
        <p:spPr>
          <a:xfrm>
            <a:off x="10526094" y="496277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8079742" y="496489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6" name="图片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87785" y="5574454"/>
            <a:ext cx="1631785" cy="391770"/>
          </a:xfrm>
          <a:prstGeom prst="rect">
            <a:avLst/>
          </a:prstGeom>
        </p:spPr>
      </p:pic>
      <p:pic>
        <p:nvPicPr>
          <p:cNvPr id="167" name="图片 1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71841" y="5569932"/>
            <a:ext cx="1631785" cy="391770"/>
          </a:xfrm>
          <a:prstGeom prst="rect">
            <a:avLst/>
          </a:prstGeom>
        </p:spPr>
      </p:pic>
      <p:pic>
        <p:nvPicPr>
          <p:cNvPr id="168" name="图片 1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14342" y="5569933"/>
            <a:ext cx="1631785" cy="391770"/>
          </a:xfrm>
          <a:prstGeom prst="rect">
            <a:avLst/>
          </a:prstGeom>
        </p:spPr>
      </p:pic>
      <p:cxnSp>
        <p:nvCxnSpPr>
          <p:cNvPr id="169" name="直接箭头连接符 168"/>
          <p:cNvCxnSpPr/>
          <p:nvPr/>
        </p:nvCxnSpPr>
        <p:spPr>
          <a:xfrm rot="16200000" flipH="1">
            <a:off x="9047974" y="526341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rot="16200000" flipH="1">
            <a:off x="9657430" y="526341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rot="16200000" flipH="1">
            <a:off x="10266886" y="5250576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文本框 171"/>
          <p:cNvSpPr txBox="1"/>
          <p:nvPr/>
        </p:nvSpPr>
        <p:spPr>
          <a:xfrm>
            <a:off x="8684476" y="496277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293810" y="495847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921705" y="496489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8523850" y="5598112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100518" y="5594722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9760116" y="5598112"/>
            <a:ext cx="53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8679721" y="62711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9289300" y="62711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9805384" y="6271139"/>
            <a:ext cx="41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8602427" y="5932382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zq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9213698" y="5923193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9840255" y="5930656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bj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" name="矩形 183"/>
          <p:cNvSpPr/>
          <p:nvPr/>
        </p:nvSpPr>
        <p:spPr>
          <a:xfrm rot="5400000">
            <a:off x="5098565" y="-209721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5" name="图片 1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44309" y="640713"/>
            <a:ext cx="653306" cy="389008"/>
          </a:xfrm>
          <a:prstGeom prst="rect">
            <a:avLst/>
          </a:prstGeom>
        </p:spPr>
      </p:pic>
      <p:pic>
        <p:nvPicPr>
          <p:cNvPr id="186" name="图片 1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00459" y="640713"/>
            <a:ext cx="653305" cy="389008"/>
          </a:xfrm>
          <a:prstGeom prst="rect">
            <a:avLst/>
          </a:prstGeom>
        </p:spPr>
      </p:pic>
      <p:sp>
        <p:nvSpPr>
          <p:cNvPr id="187" name="矩形 186"/>
          <p:cNvSpPr/>
          <p:nvPr/>
        </p:nvSpPr>
        <p:spPr>
          <a:xfrm>
            <a:off x="4440443" y="188640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21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188" name="直接箭头连接符 187"/>
          <p:cNvCxnSpPr/>
          <p:nvPr/>
        </p:nvCxnSpPr>
        <p:spPr>
          <a:xfrm rot="16200000" flipH="1">
            <a:off x="5015432" y="82595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文本框 188"/>
          <p:cNvSpPr txBox="1"/>
          <p:nvPr/>
        </p:nvSpPr>
        <p:spPr>
          <a:xfrm>
            <a:off x="7119099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4672747" y="52744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2" name="图片 1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64846" y="1132477"/>
            <a:ext cx="1631785" cy="391770"/>
          </a:xfrm>
          <a:prstGeom prst="rect">
            <a:avLst/>
          </a:prstGeom>
        </p:spPr>
      </p:pic>
      <p:cxnSp>
        <p:nvCxnSpPr>
          <p:cNvPr id="194" name="直接箭头连接符 193"/>
          <p:cNvCxnSpPr/>
          <p:nvPr/>
        </p:nvCxnSpPr>
        <p:spPr>
          <a:xfrm flipV="1">
            <a:off x="5460979" y="993121"/>
            <a:ext cx="1571628" cy="12838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>
            <a:off x="5277481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5116855" y="1160657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5184853" y="1823858"/>
            <a:ext cx="37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5195432" y="1494927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ws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1" name="矩形 260"/>
          <p:cNvSpPr/>
          <p:nvPr/>
        </p:nvSpPr>
        <p:spPr>
          <a:xfrm rot="5400000">
            <a:off x="978888" y="2001079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2" name="图片 2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4632" y="2851513"/>
            <a:ext cx="653306" cy="389008"/>
          </a:xfrm>
          <a:prstGeom prst="rect">
            <a:avLst/>
          </a:prstGeom>
        </p:spPr>
      </p:pic>
      <p:pic>
        <p:nvPicPr>
          <p:cNvPr id="263" name="图片 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80782" y="2851513"/>
            <a:ext cx="653305" cy="389008"/>
          </a:xfrm>
          <a:prstGeom prst="rect">
            <a:avLst/>
          </a:prstGeom>
        </p:spPr>
      </p:pic>
      <p:sp>
        <p:nvSpPr>
          <p:cNvPr id="264" name="矩形 263"/>
          <p:cNvSpPr/>
          <p:nvPr/>
        </p:nvSpPr>
        <p:spPr>
          <a:xfrm>
            <a:off x="320766" y="2399440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目录</a:t>
            </a:r>
            <a:r>
              <a:rPr lang="zh-CN" altLang="en-US" sz="1400" b="1" smtClean="0">
                <a:solidFill>
                  <a:schemeClr val="tx1"/>
                </a:solidFill>
              </a:rPr>
              <a:t>页</a:t>
            </a:r>
            <a:r>
              <a:rPr lang="en-US" altLang="zh-CN" sz="1400" b="1" smtClean="0">
                <a:solidFill>
                  <a:schemeClr val="tx1"/>
                </a:solidFill>
              </a:rPr>
              <a:t>6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265" name="直接箭头连接符 264"/>
          <p:cNvCxnSpPr/>
          <p:nvPr/>
        </p:nvCxnSpPr>
        <p:spPr>
          <a:xfrm rot="16200000" flipH="1">
            <a:off x="895755" y="303675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文本框 265"/>
          <p:cNvSpPr txBox="1"/>
          <p:nvPr/>
        </p:nvSpPr>
        <p:spPr>
          <a:xfrm>
            <a:off x="2999422" y="27361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553070" y="273824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8" name="图片 2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5169" y="3343277"/>
            <a:ext cx="1631785" cy="391770"/>
          </a:xfrm>
          <a:prstGeom prst="rect">
            <a:avLst/>
          </a:prstGeom>
        </p:spPr>
      </p:pic>
      <p:cxnSp>
        <p:nvCxnSpPr>
          <p:cNvPr id="269" name="直接箭头连接符 268"/>
          <p:cNvCxnSpPr/>
          <p:nvPr/>
        </p:nvCxnSpPr>
        <p:spPr>
          <a:xfrm flipV="1">
            <a:off x="1341302" y="3203921"/>
            <a:ext cx="1571628" cy="12838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文本框 269"/>
          <p:cNvSpPr txBox="1"/>
          <p:nvPr/>
        </p:nvSpPr>
        <p:spPr>
          <a:xfrm>
            <a:off x="1157804" y="27361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1" name="文本框 270"/>
          <p:cNvSpPr txBox="1"/>
          <p:nvPr/>
        </p:nvSpPr>
        <p:spPr>
          <a:xfrm>
            <a:off x="997178" y="3371457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2" name="文本框 271"/>
          <p:cNvSpPr txBox="1"/>
          <p:nvPr/>
        </p:nvSpPr>
        <p:spPr>
          <a:xfrm>
            <a:off x="1065176" y="4034658"/>
            <a:ext cx="37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1075755" y="3705727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ws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4" name="矩形 273"/>
          <p:cNvSpPr/>
          <p:nvPr/>
        </p:nvSpPr>
        <p:spPr>
          <a:xfrm rot="5400000">
            <a:off x="978888" y="-209721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5" name="图片 2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4632" y="640713"/>
            <a:ext cx="653306" cy="389008"/>
          </a:xfrm>
          <a:prstGeom prst="rect">
            <a:avLst/>
          </a:prstGeom>
        </p:spPr>
      </p:pic>
      <p:pic>
        <p:nvPicPr>
          <p:cNvPr id="276" name="图片 2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80782" y="640713"/>
            <a:ext cx="653305" cy="389008"/>
          </a:xfrm>
          <a:prstGeom prst="rect">
            <a:avLst/>
          </a:prstGeom>
        </p:spPr>
      </p:pic>
      <p:sp>
        <p:nvSpPr>
          <p:cNvPr id="277" name="矩形 276"/>
          <p:cNvSpPr/>
          <p:nvPr/>
        </p:nvSpPr>
        <p:spPr>
          <a:xfrm>
            <a:off x="320766" y="188640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9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278" name="直接箭头连接符 277"/>
          <p:cNvCxnSpPr/>
          <p:nvPr/>
        </p:nvCxnSpPr>
        <p:spPr>
          <a:xfrm rot="16200000" flipH="1">
            <a:off x="895755" y="82595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文本框 278"/>
          <p:cNvSpPr txBox="1"/>
          <p:nvPr/>
        </p:nvSpPr>
        <p:spPr>
          <a:xfrm>
            <a:off x="2999422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553070" y="52744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81" name="图片 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61113" y="1136999"/>
            <a:ext cx="1631785" cy="391770"/>
          </a:xfrm>
          <a:prstGeom prst="rect">
            <a:avLst/>
          </a:prstGeom>
        </p:spPr>
      </p:pic>
      <p:pic>
        <p:nvPicPr>
          <p:cNvPr id="282" name="图片 2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5169" y="1132477"/>
            <a:ext cx="1631785" cy="391770"/>
          </a:xfrm>
          <a:prstGeom prst="rect">
            <a:avLst/>
          </a:prstGeom>
        </p:spPr>
      </p:pic>
      <p:pic>
        <p:nvPicPr>
          <p:cNvPr id="283" name="图片 2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87670" y="1132478"/>
            <a:ext cx="1631785" cy="391770"/>
          </a:xfrm>
          <a:prstGeom prst="rect">
            <a:avLst/>
          </a:prstGeom>
        </p:spPr>
      </p:pic>
      <p:cxnSp>
        <p:nvCxnSpPr>
          <p:cNvPr id="284" name="直接箭头连接符 283"/>
          <p:cNvCxnSpPr/>
          <p:nvPr/>
        </p:nvCxnSpPr>
        <p:spPr>
          <a:xfrm rot="16200000" flipH="1">
            <a:off x="1521302" y="825959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/>
          <p:nvPr/>
        </p:nvCxnSpPr>
        <p:spPr>
          <a:xfrm rot="16200000" flipH="1">
            <a:off x="2130758" y="825959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/>
          <p:nvPr/>
        </p:nvCxnSpPr>
        <p:spPr>
          <a:xfrm rot="16200000" flipH="1">
            <a:off x="2740214" y="813121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文本框 286"/>
          <p:cNvSpPr txBox="1"/>
          <p:nvPr/>
        </p:nvSpPr>
        <p:spPr>
          <a:xfrm>
            <a:off x="1157804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8" name="文本框 287"/>
          <p:cNvSpPr txBox="1"/>
          <p:nvPr/>
        </p:nvSpPr>
        <p:spPr>
          <a:xfrm>
            <a:off x="1767138" y="52101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9" name="文本框 288"/>
          <p:cNvSpPr txBox="1"/>
          <p:nvPr/>
        </p:nvSpPr>
        <p:spPr>
          <a:xfrm>
            <a:off x="2395033" y="5274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0" name="文本框 289"/>
          <p:cNvSpPr txBox="1"/>
          <p:nvPr/>
        </p:nvSpPr>
        <p:spPr>
          <a:xfrm>
            <a:off x="997178" y="1160657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1573846" y="1157267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2233444" y="1160657"/>
            <a:ext cx="53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3" name="文本框 292"/>
          <p:cNvSpPr txBox="1"/>
          <p:nvPr/>
        </p:nvSpPr>
        <p:spPr>
          <a:xfrm>
            <a:off x="1153049" y="1833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1762628" y="1833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2310758" y="1823834"/>
            <a:ext cx="378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075755" y="1494927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zy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1687026" y="1485738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2313583" y="1493201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zq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9" name="矩形 298"/>
          <p:cNvSpPr/>
          <p:nvPr/>
        </p:nvSpPr>
        <p:spPr>
          <a:xfrm rot="5400000">
            <a:off x="978888" y="4226279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0" name="图片 2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4632" y="5076713"/>
            <a:ext cx="653306" cy="389008"/>
          </a:xfrm>
          <a:prstGeom prst="rect">
            <a:avLst/>
          </a:prstGeom>
        </p:spPr>
      </p:pic>
      <p:pic>
        <p:nvPicPr>
          <p:cNvPr id="301" name="图片 3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80782" y="5076713"/>
            <a:ext cx="653305" cy="389008"/>
          </a:xfrm>
          <a:prstGeom prst="rect">
            <a:avLst/>
          </a:prstGeom>
        </p:spPr>
      </p:pic>
      <p:sp>
        <p:nvSpPr>
          <p:cNvPr id="302" name="矩形 301"/>
          <p:cNvSpPr/>
          <p:nvPr/>
        </p:nvSpPr>
        <p:spPr>
          <a:xfrm>
            <a:off x="320766" y="4624640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11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 rot="16200000" flipH="1">
            <a:off x="895755" y="526195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文本框 303"/>
          <p:cNvSpPr txBox="1"/>
          <p:nvPr/>
        </p:nvSpPr>
        <p:spPr>
          <a:xfrm>
            <a:off x="2999422" y="4961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553070" y="496344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6" name="图片 3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61113" y="5572999"/>
            <a:ext cx="1631785" cy="391770"/>
          </a:xfrm>
          <a:prstGeom prst="rect">
            <a:avLst/>
          </a:prstGeom>
        </p:spPr>
      </p:pic>
      <p:pic>
        <p:nvPicPr>
          <p:cNvPr id="307" name="图片 3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5169" y="5568477"/>
            <a:ext cx="1631785" cy="391770"/>
          </a:xfrm>
          <a:prstGeom prst="rect">
            <a:avLst/>
          </a:prstGeom>
        </p:spPr>
      </p:pic>
      <p:cxnSp>
        <p:nvCxnSpPr>
          <p:cNvPr id="309" name="直接箭头连接符 308"/>
          <p:cNvCxnSpPr/>
          <p:nvPr/>
        </p:nvCxnSpPr>
        <p:spPr>
          <a:xfrm rot="16200000" flipH="1">
            <a:off x="1521302" y="5261959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 flipV="1">
            <a:off x="1950758" y="5441958"/>
            <a:ext cx="969456" cy="1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文本框 311"/>
          <p:cNvSpPr txBox="1"/>
          <p:nvPr/>
        </p:nvSpPr>
        <p:spPr>
          <a:xfrm>
            <a:off x="1157804" y="4961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1767138" y="495701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5" name="文本框 314"/>
          <p:cNvSpPr txBox="1"/>
          <p:nvPr/>
        </p:nvSpPr>
        <p:spPr>
          <a:xfrm>
            <a:off x="997178" y="5596657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6" name="文本框 315"/>
          <p:cNvSpPr txBox="1"/>
          <p:nvPr/>
        </p:nvSpPr>
        <p:spPr>
          <a:xfrm>
            <a:off x="1573846" y="5593267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1153049" y="6269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9" name="文本框 318"/>
          <p:cNvSpPr txBox="1"/>
          <p:nvPr/>
        </p:nvSpPr>
        <p:spPr>
          <a:xfrm>
            <a:off x="1762628" y="6269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1" name="文本框 320"/>
          <p:cNvSpPr txBox="1"/>
          <p:nvPr/>
        </p:nvSpPr>
        <p:spPr>
          <a:xfrm>
            <a:off x="1075755" y="5930927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zy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2" name="文本框 321"/>
          <p:cNvSpPr txBox="1"/>
          <p:nvPr/>
        </p:nvSpPr>
        <p:spPr>
          <a:xfrm>
            <a:off x="1687026" y="5921738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ws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804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5" y="177750"/>
            <a:ext cx="2603634" cy="2902099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1295723" y="3079849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159819" y="3079849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248020" y="3098367"/>
            <a:ext cx="93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双向链表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0" y="3471493"/>
            <a:ext cx="2609984" cy="29084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051" y="177750"/>
            <a:ext cx="2609984" cy="29084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051" y="3471492"/>
            <a:ext cx="2609984" cy="290844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5087842" y="3083813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951938" y="3083813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040139" y="3102331"/>
            <a:ext cx="93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双向链表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18377" y="3187832"/>
            <a:ext cx="864096" cy="193168"/>
          </a:xfrm>
          <a:prstGeom prst="rightArrow">
            <a:avLst/>
          </a:prstGeom>
          <a:solidFill>
            <a:srgbClr val="FFFFCC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181228" y="2867902"/>
            <a:ext cx="93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记录移动</a:t>
            </a:r>
            <a:endParaRPr lang="zh-CN" altLang="en-US" sz="1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 rot="5400000">
            <a:off x="9330447" y="2139062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593607" y="3177052"/>
            <a:ext cx="653306" cy="38900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1049336" y="3177052"/>
            <a:ext cx="653305" cy="38900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89243" y="2501639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12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3535" y="3049576"/>
            <a:ext cx="381708" cy="132689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6804" y="3049576"/>
            <a:ext cx="381708" cy="13268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6137" y="3034764"/>
            <a:ext cx="381708" cy="132689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rot="16200000" flipH="1">
            <a:off x="9166988" y="335719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428979" y="30452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651986" y="305245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033013" y="305962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267976" y="305962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9776804" y="335719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H="1">
            <a:off x="10407364" y="335719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6200000" flipH="1">
            <a:off x="11018348" y="335719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821546" y="30452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235553" y="3704514"/>
            <a:ext cx="591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331587" y="4029765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850346" y="3701139"/>
            <a:ext cx="60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1021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477902" y="3715984"/>
            <a:ext cx="57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1025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949596" y="4041202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551698" y="4038016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9330447" y="-19396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593607" y="1018594"/>
            <a:ext cx="653306" cy="389008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1049336" y="1018594"/>
            <a:ext cx="653305" cy="389008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8589243" y="343181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13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6137" y="876306"/>
            <a:ext cx="381708" cy="1326890"/>
          </a:xfrm>
          <a:prstGeom prst="rect">
            <a:avLst/>
          </a:prstGeom>
        </p:spPr>
      </p:pic>
      <p:cxnSp>
        <p:nvCxnSpPr>
          <p:cNvPr id="45" name="直接箭头连接符 44"/>
          <p:cNvCxnSpPr/>
          <p:nvPr/>
        </p:nvCxnSpPr>
        <p:spPr>
          <a:xfrm rot="16200000" flipH="1">
            <a:off x="9166988" y="1198740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9428979" y="88675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267976" y="90117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9596804" y="1378740"/>
            <a:ext cx="158468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821546" y="88675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35553" y="1546056"/>
            <a:ext cx="591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1035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331587" y="1871307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448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136" y="4626980"/>
            <a:ext cx="8185571" cy="1695537"/>
          </a:xfrm>
          <a:prstGeom prst="rect">
            <a:avLst/>
          </a:prstGeom>
        </p:spPr>
      </p:pic>
      <p:cxnSp>
        <p:nvCxnSpPr>
          <p:cNvPr id="64" name="直接箭头连接符 63"/>
          <p:cNvCxnSpPr/>
          <p:nvPr/>
        </p:nvCxnSpPr>
        <p:spPr>
          <a:xfrm flipH="1">
            <a:off x="5843897" y="3278260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5855568" y="3526533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112" y="2837898"/>
            <a:ext cx="1778402" cy="114550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037" y="2839391"/>
            <a:ext cx="1782997" cy="1153704"/>
          </a:xfrm>
          <a:prstGeom prst="rect">
            <a:avLst/>
          </a:prstGeom>
        </p:spPr>
      </p:pic>
      <p:cxnSp>
        <p:nvCxnSpPr>
          <p:cNvPr id="71" name="直接箭头连接符 70"/>
          <p:cNvCxnSpPr/>
          <p:nvPr/>
        </p:nvCxnSpPr>
        <p:spPr>
          <a:xfrm>
            <a:off x="6860690" y="3932838"/>
            <a:ext cx="2720354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958274" y="3926332"/>
            <a:ext cx="11066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5357124" y="3932838"/>
            <a:ext cx="1788450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903240" y="3926332"/>
            <a:ext cx="1656184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任意多边形 86"/>
          <p:cNvSpPr/>
          <p:nvPr/>
        </p:nvSpPr>
        <p:spPr>
          <a:xfrm>
            <a:off x="1871787" y="2780928"/>
            <a:ext cx="6231247" cy="3693024"/>
          </a:xfrm>
          <a:custGeom>
            <a:avLst/>
            <a:gdLst>
              <a:gd name="connsiteX0" fmla="*/ 0 w 6231247"/>
              <a:gd name="connsiteY0" fmla="*/ 0 h 3693024"/>
              <a:gd name="connsiteX1" fmla="*/ 4154947 w 6231247"/>
              <a:gd name="connsiteY1" fmla="*/ 0 h 3693024"/>
              <a:gd name="connsiteX2" fmla="*/ 4154947 w 6231247"/>
              <a:gd name="connsiteY2" fmla="*/ 1719180 h 3693024"/>
              <a:gd name="connsiteX3" fmla="*/ 6231247 w 6231247"/>
              <a:gd name="connsiteY3" fmla="*/ 1719180 h 3693024"/>
              <a:gd name="connsiteX4" fmla="*/ 6231247 w 6231247"/>
              <a:gd name="connsiteY4" fmla="*/ 3672408 h 3693024"/>
              <a:gd name="connsiteX5" fmla="*/ 4154947 w 6231247"/>
              <a:gd name="connsiteY5" fmla="*/ 3672408 h 3693024"/>
              <a:gd name="connsiteX6" fmla="*/ 4154947 w 6231247"/>
              <a:gd name="connsiteY6" fmla="*/ 3693024 h 3693024"/>
              <a:gd name="connsiteX7" fmla="*/ 0 w 6231247"/>
              <a:gd name="connsiteY7" fmla="*/ 3693024 h 369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31247" h="3693024">
                <a:moveTo>
                  <a:pt x="0" y="0"/>
                </a:moveTo>
                <a:lnTo>
                  <a:pt x="4154947" y="0"/>
                </a:lnTo>
                <a:lnTo>
                  <a:pt x="4154947" y="1719180"/>
                </a:lnTo>
                <a:lnTo>
                  <a:pt x="6231247" y="1719180"/>
                </a:lnTo>
                <a:lnTo>
                  <a:pt x="6231247" y="3672408"/>
                </a:lnTo>
                <a:lnTo>
                  <a:pt x="4154947" y="3672408"/>
                </a:lnTo>
                <a:lnTo>
                  <a:pt x="4154947" y="3693024"/>
                </a:lnTo>
                <a:lnTo>
                  <a:pt x="0" y="3693024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801369" y="853728"/>
            <a:ext cx="8351338" cy="5743624"/>
          </a:xfrm>
          <a:prstGeom prst="rect">
            <a:avLst/>
          </a:prstGeom>
          <a:noFill/>
          <a:ln w="12700">
            <a:solidFill>
              <a:srgbClr val="00B05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840110" y="2732392"/>
            <a:ext cx="8312597" cy="3789176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2550419" y="3768351"/>
            <a:ext cx="118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第一次迭代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579296" y="3504547"/>
            <a:ext cx="118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第二次迭代</a:t>
            </a:r>
            <a:endParaRPr lang="zh-CN" altLang="en-US" sz="1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303549" y="1477321"/>
            <a:ext cx="118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第三次迭代</a:t>
            </a:r>
            <a:endParaRPr lang="zh-CN" altLang="en-US" sz="140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TextBox 138"/>
          <p:cNvSpPr txBox="1"/>
          <p:nvPr/>
        </p:nvSpPr>
        <p:spPr>
          <a:xfrm>
            <a:off x="4271910" y="224332"/>
            <a:ext cx="383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B+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树的迭代演变过程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聚簇索引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220" y="912951"/>
            <a:ext cx="1785135" cy="1155087"/>
          </a:xfrm>
          <a:prstGeom prst="rect">
            <a:avLst/>
          </a:prstGeom>
        </p:spPr>
      </p:pic>
      <p:cxnSp>
        <p:nvCxnSpPr>
          <p:cNvPr id="77" name="直接箭头连接符 76"/>
          <p:cNvCxnSpPr/>
          <p:nvPr/>
        </p:nvCxnSpPr>
        <p:spPr>
          <a:xfrm>
            <a:off x="6093072" y="1983913"/>
            <a:ext cx="1116110" cy="86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4969340" y="1960127"/>
            <a:ext cx="742213" cy="88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5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/>
          <p:nvPr/>
        </p:nvCxnSpPr>
        <p:spPr>
          <a:xfrm flipH="1">
            <a:off x="5843897" y="3278260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855568" y="3526533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53" y="4626980"/>
            <a:ext cx="1766574" cy="113788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67" y="4629847"/>
            <a:ext cx="1757668" cy="113214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275" y="4626980"/>
            <a:ext cx="1757317" cy="113191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151" y="4626980"/>
            <a:ext cx="1761556" cy="1134649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/>
        </p:nvCxnSpPr>
        <p:spPr>
          <a:xfrm>
            <a:off x="8015155" y="5007713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8021592" y="5214124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888279" y="5001466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5894716" y="5207877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770571" y="4995219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3777008" y="5201630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947" y="2851480"/>
            <a:ext cx="1757317" cy="1131918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283" y="2849168"/>
            <a:ext cx="1752901" cy="113423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1613" y="897287"/>
            <a:ext cx="1749328" cy="1131918"/>
          </a:xfrm>
          <a:prstGeom prst="rect">
            <a:avLst/>
          </a:prstGeom>
        </p:spPr>
      </p:pic>
      <p:cxnSp>
        <p:nvCxnSpPr>
          <p:cNvPr id="7" name="直接箭头连接符 6"/>
          <p:cNvCxnSpPr>
            <a:endCxn id="24" idx="0"/>
          </p:cNvCxnSpPr>
          <p:nvPr/>
        </p:nvCxnSpPr>
        <p:spPr>
          <a:xfrm>
            <a:off x="6860690" y="3932838"/>
            <a:ext cx="2411239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903240" y="3926332"/>
            <a:ext cx="1656184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958274" y="3926332"/>
            <a:ext cx="11066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357124" y="3932838"/>
            <a:ext cx="1788450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4969340" y="1960127"/>
            <a:ext cx="742213" cy="88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35" idx="0"/>
          </p:cNvCxnSpPr>
          <p:nvPr/>
        </p:nvCxnSpPr>
        <p:spPr>
          <a:xfrm>
            <a:off x="6076277" y="1964812"/>
            <a:ext cx="1136457" cy="88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943795" y="5373216"/>
            <a:ext cx="50405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453915" y="5291335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2195823" y="5644989"/>
            <a:ext cx="252028" cy="20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799779" y="5805264"/>
            <a:ext cx="828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主键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4032682" y="3639974"/>
            <a:ext cx="50405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542802" y="3558093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4368474" y="3897368"/>
            <a:ext cx="252028" cy="20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972430" y="4057643"/>
            <a:ext cx="828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页号</a:t>
            </a:r>
          </a:p>
        </p:txBody>
      </p:sp>
      <p:sp>
        <p:nvSpPr>
          <p:cNvPr id="53" name="TextBox 138"/>
          <p:cNvSpPr txBox="1"/>
          <p:nvPr/>
        </p:nvSpPr>
        <p:spPr>
          <a:xfrm>
            <a:off x="4270465" y="174288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二级索引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493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 flipH="1">
            <a:off x="6220921" y="3556438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6246380" y="3774161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334612" y="5281178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8334612" y="5487589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246380" y="5274931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6246380" y="5481342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184724" y="5268684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191161" y="5475095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5383493" y="2233592"/>
            <a:ext cx="742213" cy="88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184724" y="5268684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4191161" y="5475095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47" y="4893107"/>
            <a:ext cx="1724523" cy="113615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117" y="4897345"/>
            <a:ext cx="1710454" cy="1131918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76" y="4891703"/>
            <a:ext cx="1739924" cy="1146303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577" y="4900445"/>
            <a:ext cx="1713385" cy="112881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5977" y="3116889"/>
            <a:ext cx="1713385" cy="1128818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H="1">
            <a:off x="3317393" y="4199797"/>
            <a:ext cx="1656184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72427" y="4199797"/>
            <a:ext cx="11066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771277" y="4206303"/>
            <a:ext cx="1788450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图片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390" y="3116889"/>
            <a:ext cx="1705770" cy="1128818"/>
          </a:xfrm>
          <a:prstGeom prst="rect">
            <a:avLst/>
          </a:prstGeom>
        </p:spPr>
      </p:pic>
      <p:cxnSp>
        <p:nvCxnSpPr>
          <p:cNvPr id="17" name="直接箭头连接符 16"/>
          <p:cNvCxnSpPr>
            <a:endCxn id="63" idx="0"/>
          </p:cNvCxnSpPr>
          <p:nvPr/>
        </p:nvCxnSpPr>
        <p:spPr>
          <a:xfrm>
            <a:off x="7356246" y="4206303"/>
            <a:ext cx="2199024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图片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6203" y="1124744"/>
            <a:ext cx="1726655" cy="1137561"/>
          </a:xfrm>
          <a:prstGeom prst="rect">
            <a:avLst/>
          </a:prstGeom>
        </p:spPr>
      </p:pic>
      <p:cxnSp>
        <p:nvCxnSpPr>
          <p:cNvPr id="50" name="直接箭头连接符 49"/>
          <p:cNvCxnSpPr/>
          <p:nvPr/>
        </p:nvCxnSpPr>
        <p:spPr>
          <a:xfrm flipH="1">
            <a:off x="5383493" y="2233592"/>
            <a:ext cx="742213" cy="88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490430" y="2238277"/>
            <a:ext cx="1136457" cy="88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2292821" y="5545537"/>
            <a:ext cx="563918" cy="3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802941" y="5430657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2730725" y="5962314"/>
            <a:ext cx="252028" cy="20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357948" y="6130992"/>
            <a:ext cx="718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主键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2388557" y="5732425"/>
            <a:ext cx="480477" cy="21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900583" y="5896200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4346408" y="3731110"/>
            <a:ext cx="563918" cy="3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3848116" y="3625139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4775900" y="4156796"/>
            <a:ext cx="252028" cy="20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03123" y="4325474"/>
            <a:ext cx="718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页号</a:t>
            </a: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4433732" y="3926907"/>
            <a:ext cx="480477" cy="21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945758" y="4090682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</a:p>
        </p:txBody>
      </p:sp>
      <p:sp>
        <p:nvSpPr>
          <p:cNvPr id="79" name="TextBox 138"/>
          <p:cNvSpPr txBox="1"/>
          <p:nvPr/>
        </p:nvSpPr>
        <p:spPr>
          <a:xfrm>
            <a:off x="4270465" y="174288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联合索引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二级索引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214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箭头连接符 74"/>
          <p:cNvCxnSpPr/>
          <p:nvPr/>
        </p:nvCxnSpPr>
        <p:spPr>
          <a:xfrm flipV="1">
            <a:off x="5804666" y="4791355"/>
            <a:ext cx="62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 flipV="1">
            <a:off x="5804666" y="5016270"/>
            <a:ext cx="62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 rot="5400000">
            <a:off x="3468392" y="3618388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31552" y="4656378"/>
            <a:ext cx="653306" cy="389008"/>
          </a:xfrm>
          <a:prstGeom prst="rect">
            <a:avLst/>
          </a:prstGeom>
        </p:spPr>
      </p:pic>
      <p:pic>
        <p:nvPicPr>
          <p:cNvPr id="157" name="图片 1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87281" y="4656378"/>
            <a:ext cx="653305" cy="389008"/>
          </a:xfrm>
          <a:prstGeom prst="rect">
            <a:avLst/>
          </a:prstGeom>
        </p:spPr>
      </p:pic>
      <p:sp>
        <p:nvSpPr>
          <p:cNvPr id="158" name="矩形 157"/>
          <p:cNvSpPr/>
          <p:nvPr/>
        </p:nvSpPr>
        <p:spPr>
          <a:xfrm>
            <a:off x="2727188" y="3980965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2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159" name="图片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480" y="4528902"/>
            <a:ext cx="381708" cy="1326890"/>
          </a:xfrm>
          <a:prstGeom prst="rect">
            <a:avLst/>
          </a:prstGeom>
        </p:spPr>
      </p:pic>
      <p:pic>
        <p:nvPicPr>
          <p:cNvPr id="160" name="图片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749" y="4528902"/>
            <a:ext cx="381708" cy="1326890"/>
          </a:xfrm>
          <a:prstGeom prst="rect">
            <a:avLst/>
          </a:prstGeom>
        </p:spPr>
      </p:pic>
      <p:pic>
        <p:nvPicPr>
          <p:cNvPr id="161" name="图片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082" y="4514090"/>
            <a:ext cx="381708" cy="1326890"/>
          </a:xfrm>
          <a:prstGeom prst="rect">
            <a:avLst/>
          </a:prstGeom>
        </p:spPr>
      </p:pic>
      <p:cxnSp>
        <p:nvCxnSpPr>
          <p:cNvPr id="162" name="直接箭头连接符 161"/>
          <p:cNvCxnSpPr/>
          <p:nvPr/>
        </p:nvCxnSpPr>
        <p:spPr>
          <a:xfrm rot="16200000" flipH="1">
            <a:off x="3304933" y="483652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3566924" y="45245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4789931" y="4531777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4170958" y="453895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5405921" y="453895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 rot="16200000" flipH="1">
            <a:off x="3914749" y="483652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rot="16200000" flipH="1">
            <a:off x="4545309" y="483652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rot="16200000" flipH="1">
            <a:off x="5156293" y="483652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2959491" y="45245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3412007" y="5195511"/>
            <a:ext cx="54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3469532" y="5509091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4016570" y="5200530"/>
            <a:ext cx="55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4608560" y="5202487"/>
            <a:ext cx="57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087541" y="5520528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4689643" y="5517342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7" name="矩形 176"/>
          <p:cNvSpPr/>
          <p:nvPr/>
        </p:nvSpPr>
        <p:spPr>
          <a:xfrm rot="5400000">
            <a:off x="7158447" y="3618388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8" name="图片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21607" y="4656378"/>
            <a:ext cx="653306" cy="389008"/>
          </a:xfrm>
          <a:prstGeom prst="rect">
            <a:avLst/>
          </a:prstGeom>
        </p:spPr>
      </p:pic>
      <p:pic>
        <p:nvPicPr>
          <p:cNvPr id="179" name="图片 1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877336" y="4656378"/>
            <a:ext cx="653305" cy="389008"/>
          </a:xfrm>
          <a:prstGeom prst="rect">
            <a:avLst/>
          </a:prstGeom>
        </p:spPr>
      </p:pic>
      <p:sp>
        <p:nvSpPr>
          <p:cNvPr id="180" name="矩形 179"/>
          <p:cNvSpPr/>
          <p:nvPr/>
        </p:nvSpPr>
        <p:spPr>
          <a:xfrm>
            <a:off x="6417243" y="3980965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7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181" name="图片 1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137" y="4514090"/>
            <a:ext cx="381708" cy="1326890"/>
          </a:xfrm>
          <a:prstGeom prst="rect">
            <a:avLst/>
          </a:prstGeom>
        </p:spPr>
      </p:pic>
      <p:cxnSp>
        <p:nvCxnSpPr>
          <p:cNvPr id="182" name="直接箭头连接符 181"/>
          <p:cNvCxnSpPr/>
          <p:nvPr/>
        </p:nvCxnSpPr>
        <p:spPr>
          <a:xfrm rot="16200000" flipH="1">
            <a:off x="6994988" y="483652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文本框 182"/>
          <p:cNvSpPr txBox="1"/>
          <p:nvPr/>
        </p:nvSpPr>
        <p:spPr>
          <a:xfrm>
            <a:off x="7256979" y="45245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9095976" y="453895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7424804" y="5016524"/>
            <a:ext cx="158468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文本框 185"/>
          <p:cNvSpPr txBox="1"/>
          <p:nvPr/>
        </p:nvSpPr>
        <p:spPr>
          <a:xfrm>
            <a:off x="6649546" y="45245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7078579" y="5188951"/>
            <a:ext cx="580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7159587" y="5509091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3" name="矩形 212"/>
          <p:cNvSpPr/>
          <p:nvPr/>
        </p:nvSpPr>
        <p:spPr>
          <a:xfrm rot="5400000">
            <a:off x="5256370" y="859063"/>
            <a:ext cx="1804127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4" name="图片 2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612426" y="1699186"/>
            <a:ext cx="653306" cy="389008"/>
          </a:xfrm>
          <a:prstGeom prst="rect">
            <a:avLst/>
          </a:prstGeom>
        </p:spPr>
      </p:pic>
      <p:pic>
        <p:nvPicPr>
          <p:cNvPr id="215" name="图片 2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68576" y="1699186"/>
            <a:ext cx="653305" cy="389008"/>
          </a:xfrm>
          <a:prstGeom prst="rect">
            <a:avLst/>
          </a:prstGeom>
        </p:spPr>
      </p:pic>
      <p:sp>
        <p:nvSpPr>
          <p:cNvPr id="216" name="矩形 215"/>
          <p:cNvSpPr/>
          <p:nvPr/>
        </p:nvSpPr>
        <p:spPr>
          <a:xfrm>
            <a:off x="4608560" y="1247113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15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217" name="直接箭头连接符 216"/>
          <p:cNvCxnSpPr/>
          <p:nvPr/>
        </p:nvCxnSpPr>
        <p:spPr>
          <a:xfrm rot="16200000" flipH="1">
            <a:off x="5183549" y="1884431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7287216" y="158379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4840864" y="15859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20" name="图片 2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348907" y="2195472"/>
            <a:ext cx="1631785" cy="391770"/>
          </a:xfrm>
          <a:prstGeom prst="rect">
            <a:avLst/>
          </a:prstGeom>
        </p:spPr>
      </p:pic>
      <p:pic>
        <p:nvPicPr>
          <p:cNvPr id="221" name="图片 2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732963" y="2190950"/>
            <a:ext cx="1631785" cy="391770"/>
          </a:xfrm>
          <a:prstGeom prst="rect">
            <a:avLst/>
          </a:prstGeom>
        </p:spPr>
      </p:pic>
      <p:cxnSp>
        <p:nvCxnSpPr>
          <p:cNvPr id="222" name="直接箭头连接符 221"/>
          <p:cNvCxnSpPr/>
          <p:nvPr/>
        </p:nvCxnSpPr>
        <p:spPr>
          <a:xfrm rot="16200000" flipH="1">
            <a:off x="5809096" y="1884432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/>
          <p:nvPr/>
        </p:nvCxnSpPr>
        <p:spPr>
          <a:xfrm flipV="1">
            <a:off x="6238552" y="2064431"/>
            <a:ext cx="969456" cy="1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5445598" y="158379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6054932" y="157949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6" name="文本框 225"/>
          <p:cNvSpPr txBox="1"/>
          <p:nvPr/>
        </p:nvSpPr>
        <p:spPr>
          <a:xfrm>
            <a:off x="5284972" y="2219130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5861640" y="2215740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5440843" y="289215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6050422" y="289215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0" name="文本框 229"/>
          <p:cNvSpPr txBox="1"/>
          <p:nvPr/>
        </p:nvSpPr>
        <p:spPr>
          <a:xfrm>
            <a:off x="5363549" y="2553400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5974820" y="2544211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2" name="直接箭头连接符 231"/>
          <p:cNvCxnSpPr/>
          <p:nvPr/>
        </p:nvCxnSpPr>
        <p:spPr>
          <a:xfrm flipV="1">
            <a:off x="2970438" y="5390461"/>
            <a:ext cx="50405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3" name="文本框 232"/>
          <p:cNvSpPr txBox="1"/>
          <p:nvPr/>
        </p:nvSpPr>
        <p:spPr>
          <a:xfrm>
            <a:off x="2480558" y="5308580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4" name="直接箭头连接符 233"/>
          <p:cNvCxnSpPr/>
          <p:nvPr/>
        </p:nvCxnSpPr>
        <p:spPr>
          <a:xfrm flipV="1">
            <a:off x="3222466" y="5662234"/>
            <a:ext cx="252028" cy="20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5" name="文本框 234"/>
          <p:cNvSpPr txBox="1"/>
          <p:nvPr/>
        </p:nvSpPr>
        <p:spPr>
          <a:xfrm>
            <a:off x="2826422" y="5822509"/>
            <a:ext cx="828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主键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6" name="直接箭头连接符 235"/>
          <p:cNvCxnSpPr/>
          <p:nvPr/>
        </p:nvCxnSpPr>
        <p:spPr>
          <a:xfrm flipV="1">
            <a:off x="4857721" y="2389654"/>
            <a:ext cx="50405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7" name="文本框 236"/>
          <p:cNvSpPr txBox="1"/>
          <p:nvPr/>
        </p:nvSpPr>
        <p:spPr>
          <a:xfrm>
            <a:off x="4402941" y="2335328"/>
            <a:ext cx="55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8" name="直接箭头连接符 237"/>
          <p:cNvCxnSpPr/>
          <p:nvPr/>
        </p:nvCxnSpPr>
        <p:spPr>
          <a:xfrm flipV="1">
            <a:off x="4932911" y="3031977"/>
            <a:ext cx="408840" cy="17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9" name="文本框 238"/>
          <p:cNvSpPr txBox="1"/>
          <p:nvPr/>
        </p:nvSpPr>
        <p:spPr>
          <a:xfrm>
            <a:off x="4447042" y="3192403"/>
            <a:ext cx="661768" cy="31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页号</a:t>
            </a:r>
          </a:p>
        </p:txBody>
      </p:sp>
      <p:cxnSp>
        <p:nvCxnSpPr>
          <p:cNvPr id="97" name="直接箭头连接符 96"/>
          <p:cNvCxnSpPr>
            <a:stCxn id="228" idx="2"/>
            <a:endCxn id="158" idx="0"/>
          </p:cNvCxnSpPr>
          <p:nvPr/>
        </p:nvCxnSpPr>
        <p:spPr>
          <a:xfrm flipH="1">
            <a:off x="4277062" y="3199935"/>
            <a:ext cx="1271793" cy="78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229" idx="2"/>
            <a:endCxn id="180" idx="0"/>
          </p:cNvCxnSpPr>
          <p:nvPr/>
        </p:nvCxnSpPr>
        <p:spPr>
          <a:xfrm>
            <a:off x="6158434" y="3199935"/>
            <a:ext cx="1808683" cy="78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V="1">
            <a:off x="4864729" y="2731311"/>
            <a:ext cx="468744" cy="16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文本框 247"/>
          <p:cNvSpPr txBox="1"/>
          <p:nvPr/>
        </p:nvSpPr>
        <p:spPr>
          <a:xfrm>
            <a:off x="4132049" y="2799059"/>
            <a:ext cx="76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主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610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/>
          <p:cNvGrpSpPr/>
          <p:nvPr/>
        </p:nvGrpSpPr>
        <p:grpSpPr>
          <a:xfrm>
            <a:off x="3239729" y="907592"/>
            <a:ext cx="4968123" cy="947652"/>
            <a:chOff x="3283974" y="907592"/>
            <a:chExt cx="4968123" cy="947652"/>
          </a:xfrm>
        </p:grpSpPr>
        <p:sp>
          <p:nvSpPr>
            <p:cNvPr id="2" name="矩形 1"/>
            <p:cNvSpPr/>
            <p:nvPr/>
          </p:nvSpPr>
          <p:spPr>
            <a:xfrm>
              <a:off x="3283974" y="1279180"/>
              <a:ext cx="4320480" cy="576064"/>
            </a:xfrm>
            <a:prstGeom prst="rect">
              <a:avLst/>
            </a:prstGeom>
            <a:solidFill>
              <a:srgbClr val="D7E5FB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004054" y="1279180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724134" y="1279180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444214" y="1279180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164294" y="1279180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884374" y="1279180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463994" y="138254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111866" y="1369336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xyq</a:t>
              </a:r>
              <a:endParaRPr lang="zh-CN" altLang="en-US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31945" y="1382546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23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79815" y="1369336"/>
              <a:ext cx="647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xian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90409" y="1383558"/>
              <a:ext cx="46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15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57878" y="908720"/>
              <a:ext cx="57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col1</a:t>
              </a:r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095759" y="908720"/>
              <a:ext cx="57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col2</a:t>
              </a:r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815838" y="908720"/>
              <a:ext cx="57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col3</a:t>
              </a:r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516424" y="908720"/>
              <a:ext cx="57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col4</a:t>
              </a:r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164294" y="908720"/>
              <a:ext cx="752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trx_id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917821" y="907592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roll_pointer</a:t>
              </a:r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239729" y="5301208"/>
            <a:ext cx="4320480" cy="576064"/>
            <a:chOff x="647651" y="5085184"/>
            <a:chExt cx="4320480" cy="576064"/>
          </a:xfrm>
          <a:solidFill>
            <a:srgbClr val="D1E5D0"/>
          </a:solidFill>
        </p:grpSpPr>
        <p:sp>
          <p:nvSpPr>
            <p:cNvPr id="52" name="矩形 51"/>
            <p:cNvSpPr/>
            <p:nvPr/>
          </p:nvSpPr>
          <p:spPr>
            <a:xfrm>
              <a:off x="647651" y="5085184"/>
              <a:ext cx="4320480" cy="576064"/>
            </a:xfrm>
            <a:prstGeom prst="rect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1367731" y="5085184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2087811" y="5085184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2807891" y="5085184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3527971" y="5085184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248051" y="5085184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827671" y="5188550"/>
              <a:ext cx="36004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475543" y="5175340"/>
              <a:ext cx="5400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qlj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195622" y="5188550"/>
              <a:ext cx="5400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23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843492" y="5175340"/>
              <a:ext cx="64787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xian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654086" y="5189562"/>
              <a:ext cx="4678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239729" y="2276872"/>
            <a:ext cx="4320480" cy="576064"/>
            <a:chOff x="1195952" y="3429000"/>
            <a:chExt cx="4320480" cy="576064"/>
          </a:xfrm>
          <a:solidFill>
            <a:srgbClr val="D1E5D0"/>
          </a:solidFill>
        </p:grpSpPr>
        <p:sp>
          <p:nvSpPr>
            <p:cNvPr id="74" name="矩形 73"/>
            <p:cNvSpPr/>
            <p:nvPr/>
          </p:nvSpPr>
          <p:spPr>
            <a:xfrm>
              <a:off x="1195952" y="3429000"/>
              <a:ext cx="4320480" cy="576064"/>
            </a:xfrm>
            <a:prstGeom prst="rect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直接连接符 74"/>
            <p:cNvCxnSpPr/>
            <p:nvPr/>
          </p:nvCxnSpPr>
          <p:spPr>
            <a:xfrm>
              <a:off x="1916032" y="3429000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2636112" y="3429000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356192" y="3429000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076272" y="3429000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4796352" y="3429000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1375972" y="3532366"/>
              <a:ext cx="36004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023844" y="3519156"/>
              <a:ext cx="5400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py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743923" y="3532366"/>
              <a:ext cx="5400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23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391793" y="3519156"/>
              <a:ext cx="64787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xian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202387" y="3533378"/>
              <a:ext cx="4678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15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239729" y="3284984"/>
            <a:ext cx="4320480" cy="576064"/>
            <a:chOff x="1187308" y="4086364"/>
            <a:chExt cx="4320480" cy="576064"/>
          </a:xfrm>
          <a:solidFill>
            <a:srgbClr val="D1E5D0"/>
          </a:solidFill>
        </p:grpSpPr>
        <p:sp>
          <p:nvSpPr>
            <p:cNvPr id="86" name="矩形 85"/>
            <p:cNvSpPr/>
            <p:nvPr/>
          </p:nvSpPr>
          <p:spPr>
            <a:xfrm>
              <a:off x="1187308" y="4086364"/>
              <a:ext cx="4320480" cy="576064"/>
            </a:xfrm>
            <a:prstGeom prst="rect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1907388" y="4086364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2627468" y="4086364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347548" y="4086364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067628" y="4086364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787708" y="4086364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1367328" y="4189730"/>
              <a:ext cx="36004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2015200" y="4176520"/>
              <a:ext cx="5400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xjq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2735279" y="4189730"/>
              <a:ext cx="5400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23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3383149" y="4176520"/>
              <a:ext cx="64787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xian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193743" y="4190742"/>
              <a:ext cx="4678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3239729" y="4293096"/>
            <a:ext cx="4320480" cy="576064"/>
            <a:chOff x="1187308" y="4959316"/>
            <a:chExt cx="4320480" cy="576064"/>
          </a:xfrm>
          <a:solidFill>
            <a:srgbClr val="D1E5D0"/>
          </a:solidFill>
        </p:grpSpPr>
        <p:sp>
          <p:nvSpPr>
            <p:cNvPr id="98" name="矩形 97"/>
            <p:cNvSpPr/>
            <p:nvPr/>
          </p:nvSpPr>
          <p:spPr>
            <a:xfrm>
              <a:off x="1187308" y="4959316"/>
              <a:ext cx="4320480" cy="576064"/>
            </a:xfrm>
            <a:prstGeom prst="rect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9" name="直接连接符 98"/>
            <p:cNvCxnSpPr/>
            <p:nvPr/>
          </p:nvCxnSpPr>
          <p:spPr>
            <a:xfrm>
              <a:off x="1907388" y="4959316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2627468" y="4959316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3347548" y="4959316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067628" y="4959316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4787708" y="4959316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/>
            <p:cNvSpPr txBox="1"/>
            <p:nvPr/>
          </p:nvSpPr>
          <p:spPr>
            <a:xfrm>
              <a:off x="1367328" y="5062682"/>
              <a:ext cx="36004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015200" y="5049472"/>
              <a:ext cx="5400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wzx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2735279" y="5062682"/>
              <a:ext cx="5400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23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3383149" y="5049472"/>
              <a:ext cx="64787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xian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193743" y="5063694"/>
              <a:ext cx="4678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12" name="肘形连接符 111"/>
          <p:cNvCxnSpPr>
            <a:endCxn id="74" idx="1"/>
          </p:cNvCxnSpPr>
          <p:nvPr/>
        </p:nvCxnSpPr>
        <p:spPr>
          <a:xfrm rot="10800000" flipV="1">
            <a:off x="3239729" y="2078490"/>
            <a:ext cx="3960650" cy="486414"/>
          </a:xfrm>
          <a:prstGeom prst="bentConnector3">
            <a:avLst>
              <a:gd name="adj1" fmla="val 105772"/>
            </a:avLst>
          </a:prstGeom>
          <a:ln w="19050">
            <a:solidFill>
              <a:schemeClr val="dk1">
                <a:shade val="95000"/>
                <a:satMod val="10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肘形连接符 121"/>
          <p:cNvCxnSpPr/>
          <p:nvPr/>
        </p:nvCxnSpPr>
        <p:spPr>
          <a:xfrm>
            <a:off x="7200379" y="1628848"/>
            <a:ext cx="0" cy="432000"/>
          </a:xfrm>
          <a:prstGeom prst="straightConnector1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  <a:round/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肘形连接符 126"/>
          <p:cNvCxnSpPr/>
          <p:nvPr/>
        </p:nvCxnSpPr>
        <p:spPr>
          <a:xfrm rot="10800000" flipV="1">
            <a:off x="3236323" y="3068960"/>
            <a:ext cx="3960650" cy="486414"/>
          </a:xfrm>
          <a:prstGeom prst="bentConnector3">
            <a:avLst>
              <a:gd name="adj1" fmla="val 105772"/>
            </a:avLst>
          </a:prstGeom>
          <a:ln w="19050">
            <a:solidFill>
              <a:schemeClr val="dk1">
                <a:shade val="95000"/>
                <a:satMod val="10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肘形连接符 121"/>
          <p:cNvCxnSpPr/>
          <p:nvPr/>
        </p:nvCxnSpPr>
        <p:spPr>
          <a:xfrm>
            <a:off x="7196973" y="2644827"/>
            <a:ext cx="0" cy="432000"/>
          </a:xfrm>
          <a:prstGeom prst="straightConnector1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  <a:round/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肘形连接符 129"/>
          <p:cNvCxnSpPr/>
          <p:nvPr/>
        </p:nvCxnSpPr>
        <p:spPr>
          <a:xfrm rot="10800000" flipV="1">
            <a:off x="3239729" y="4094713"/>
            <a:ext cx="3960650" cy="486414"/>
          </a:xfrm>
          <a:prstGeom prst="bentConnector3">
            <a:avLst>
              <a:gd name="adj1" fmla="val 105772"/>
            </a:avLst>
          </a:prstGeom>
          <a:ln w="19050">
            <a:solidFill>
              <a:schemeClr val="dk1">
                <a:shade val="95000"/>
                <a:satMod val="10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肘形连接符 121"/>
          <p:cNvCxnSpPr/>
          <p:nvPr/>
        </p:nvCxnSpPr>
        <p:spPr>
          <a:xfrm>
            <a:off x="7200379" y="3672002"/>
            <a:ext cx="0" cy="432000"/>
          </a:xfrm>
          <a:prstGeom prst="straightConnector1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  <a:round/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肘形连接符 131"/>
          <p:cNvCxnSpPr/>
          <p:nvPr/>
        </p:nvCxnSpPr>
        <p:spPr>
          <a:xfrm rot="10800000" flipV="1">
            <a:off x="3236323" y="5093960"/>
            <a:ext cx="3960650" cy="486414"/>
          </a:xfrm>
          <a:prstGeom prst="bentConnector3">
            <a:avLst>
              <a:gd name="adj1" fmla="val 105772"/>
            </a:avLst>
          </a:prstGeom>
          <a:ln w="19050">
            <a:solidFill>
              <a:schemeClr val="dk1">
                <a:shade val="95000"/>
                <a:satMod val="10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肘形连接符 121"/>
          <p:cNvCxnSpPr/>
          <p:nvPr/>
        </p:nvCxnSpPr>
        <p:spPr>
          <a:xfrm>
            <a:off x="7196973" y="4657785"/>
            <a:ext cx="0" cy="432000"/>
          </a:xfrm>
          <a:prstGeom prst="straightConnector1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  <a:round/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左大括号 133"/>
          <p:cNvSpPr/>
          <p:nvPr/>
        </p:nvSpPr>
        <p:spPr>
          <a:xfrm>
            <a:off x="2516243" y="2596267"/>
            <a:ext cx="183427" cy="3015470"/>
          </a:xfrm>
          <a:prstGeom prst="leftBrace">
            <a:avLst/>
          </a:prstGeom>
          <a:ln w="19050">
            <a:headEnd type="none" w="med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右大括号 135"/>
          <p:cNvSpPr/>
          <p:nvPr/>
        </p:nvSpPr>
        <p:spPr>
          <a:xfrm>
            <a:off x="7917052" y="1544715"/>
            <a:ext cx="290800" cy="4044525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左大括号 136"/>
          <p:cNvSpPr/>
          <p:nvPr/>
        </p:nvSpPr>
        <p:spPr>
          <a:xfrm>
            <a:off x="2516243" y="1335256"/>
            <a:ext cx="183427" cy="463912"/>
          </a:xfrm>
          <a:prstGeom prst="leftBrace">
            <a:avLst/>
          </a:prstGeom>
          <a:ln w="19050">
            <a:headEnd type="none" w="med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形标注 137"/>
          <p:cNvSpPr/>
          <p:nvPr/>
        </p:nvSpPr>
        <p:spPr>
          <a:xfrm>
            <a:off x="791667" y="4127118"/>
            <a:ext cx="1544556" cy="643947"/>
          </a:xfrm>
          <a:prstGeom prst="wedgeEllipseCallout">
            <a:avLst>
              <a:gd name="adj1" fmla="val 48724"/>
              <a:gd name="adj2" fmla="val -44176"/>
            </a:avLst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这些是</a:t>
            </a:r>
            <a:r>
              <a:rPr lang="en-US" altLang="zh-CN" sz="1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undo</a:t>
            </a:r>
            <a:r>
              <a:rPr lang="zh-CN" altLang="en-US" sz="1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日志</a:t>
            </a:r>
            <a:endParaRPr lang="zh-CN" altLang="en-US" sz="1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" name="椭圆形标注 138"/>
          <p:cNvSpPr/>
          <p:nvPr/>
        </p:nvSpPr>
        <p:spPr>
          <a:xfrm>
            <a:off x="1245225" y="1628800"/>
            <a:ext cx="1130618" cy="643947"/>
          </a:xfrm>
          <a:prstGeom prst="wedgeEllipseCallout">
            <a:avLst>
              <a:gd name="adj1" fmla="val 48724"/>
              <a:gd name="adj2" fmla="val -44176"/>
            </a:avLst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这个是</a:t>
            </a:r>
            <a:r>
              <a:rPr lang="zh-CN" altLang="en-US" sz="1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当前最新记录</a:t>
            </a:r>
            <a:endParaRPr lang="zh-CN" altLang="en-US" sz="1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0" name="椭圆形标注 139"/>
          <p:cNvSpPr/>
          <p:nvPr/>
        </p:nvSpPr>
        <p:spPr>
          <a:xfrm>
            <a:off x="8352507" y="2929069"/>
            <a:ext cx="1544556" cy="643947"/>
          </a:xfrm>
          <a:prstGeom prst="wedgeEllipseCallout">
            <a:avLst>
              <a:gd name="adj1" fmla="val -47728"/>
              <a:gd name="adj2" fmla="val 46768"/>
            </a:avLst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串成一个</a:t>
            </a:r>
            <a:r>
              <a:rPr lang="zh-CN" altLang="en-US" sz="1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版本链</a:t>
            </a:r>
            <a:endParaRPr lang="zh-CN" altLang="en-US" sz="1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3" name="肘形连接符 121"/>
          <p:cNvCxnSpPr/>
          <p:nvPr/>
        </p:nvCxnSpPr>
        <p:spPr>
          <a:xfrm flipV="1">
            <a:off x="7196973" y="5611737"/>
            <a:ext cx="0" cy="0"/>
          </a:xfrm>
          <a:prstGeom prst="straightConnector1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  <a:round/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43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3239729" y="908720"/>
            <a:ext cx="2663862" cy="946524"/>
            <a:chOff x="3239729" y="908720"/>
            <a:chExt cx="2663862" cy="946524"/>
          </a:xfrm>
        </p:grpSpPr>
        <p:sp>
          <p:nvSpPr>
            <p:cNvPr id="79" name="矩形 78"/>
            <p:cNvSpPr/>
            <p:nvPr/>
          </p:nvSpPr>
          <p:spPr>
            <a:xfrm>
              <a:off x="3239729" y="1279180"/>
              <a:ext cx="2156853" cy="576064"/>
            </a:xfrm>
            <a:prstGeom prst="rect">
              <a:avLst/>
            </a:prstGeom>
            <a:solidFill>
              <a:srgbClr val="D7E5FB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3959809" y="1279180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679889" y="1279180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3419749" y="138254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4067621" y="1369336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313633" y="90872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latin typeface="黑体" panose="02010609060101010101" pitchFamily="49" charset="-122"/>
                  <a:ea typeface="黑体" panose="02010609060101010101" pitchFamily="49" charset="-122"/>
                </a:rPr>
                <a:t>记录</a:t>
              </a:r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982180" y="909848"/>
              <a:ext cx="670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/>
                <a:t>trx_id</a:t>
              </a:r>
              <a:endParaRPr lang="zh-CN" altLang="en-US" sz="160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4735707" y="908720"/>
              <a:ext cx="1167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/>
                <a:t>roll_pointer</a:t>
              </a:r>
              <a:endParaRPr lang="zh-CN" altLang="en-US" sz="1600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3232955" y="2132856"/>
            <a:ext cx="2163627" cy="576064"/>
            <a:chOff x="3232955" y="2132856"/>
            <a:chExt cx="2163627" cy="576064"/>
          </a:xfrm>
        </p:grpSpPr>
        <p:sp>
          <p:nvSpPr>
            <p:cNvPr id="97" name="矩形 96"/>
            <p:cNvSpPr/>
            <p:nvPr/>
          </p:nvSpPr>
          <p:spPr>
            <a:xfrm>
              <a:off x="3232955" y="2132856"/>
              <a:ext cx="2163627" cy="576064"/>
            </a:xfrm>
            <a:prstGeom prst="rect">
              <a:avLst/>
            </a:prstGeom>
            <a:solidFill>
              <a:srgbClr val="D1E5D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395642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67650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/>
            <p:cNvSpPr txBox="1"/>
            <p:nvPr/>
          </p:nvSpPr>
          <p:spPr>
            <a:xfrm>
              <a:off x="3271944" y="2223012"/>
              <a:ext cx="64787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4082538" y="2237234"/>
              <a:ext cx="46785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3232955" y="4725144"/>
            <a:ext cx="2163627" cy="576064"/>
            <a:chOff x="3232955" y="3140968"/>
            <a:chExt cx="2163627" cy="576064"/>
          </a:xfrm>
        </p:grpSpPr>
        <p:sp>
          <p:nvSpPr>
            <p:cNvPr id="108" name="矩形 107"/>
            <p:cNvSpPr/>
            <p:nvPr/>
          </p:nvSpPr>
          <p:spPr>
            <a:xfrm>
              <a:off x="3232955" y="3140968"/>
              <a:ext cx="2163627" cy="576064"/>
            </a:xfrm>
            <a:prstGeom prst="rect">
              <a:avLst/>
            </a:prstGeom>
            <a:solidFill>
              <a:srgbClr val="D1E5D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3956423" y="3140968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4676503" y="3140968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/>
            <p:cNvSpPr txBox="1"/>
            <p:nvPr/>
          </p:nvSpPr>
          <p:spPr>
            <a:xfrm>
              <a:off x="3271944" y="3231124"/>
              <a:ext cx="64787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4082538" y="3245346"/>
              <a:ext cx="46785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17" name="直接箭头连接符 116"/>
          <p:cNvCxnSpPr/>
          <p:nvPr/>
        </p:nvCxnSpPr>
        <p:spPr>
          <a:xfrm>
            <a:off x="5040139" y="1607405"/>
            <a:ext cx="0" cy="525451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5029742" y="2471501"/>
            <a:ext cx="0" cy="525451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5040139" y="5070871"/>
            <a:ext cx="0" cy="0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1" name="组合 120"/>
          <p:cNvGrpSpPr/>
          <p:nvPr/>
        </p:nvGrpSpPr>
        <p:grpSpPr>
          <a:xfrm>
            <a:off x="3232955" y="2996952"/>
            <a:ext cx="2163627" cy="576064"/>
            <a:chOff x="3232955" y="2132856"/>
            <a:chExt cx="2163627" cy="576064"/>
          </a:xfrm>
        </p:grpSpPr>
        <p:sp>
          <p:nvSpPr>
            <p:cNvPr id="122" name="矩形 121"/>
            <p:cNvSpPr/>
            <p:nvPr/>
          </p:nvSpPr>
          <p:spPr>
            <a:xfrm>
              <a:off x="3232955" y="2132856"/>
              <a:ext cx="2163627" cy="576064"/>
            </a:xfrm>
            <a:prstGeom prst="rect">
              <a:avLst/>
            </a:prstGeom>
            <a:solidFill>
              <a:srgbClr val="D1E5D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395642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467650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3271944" y="2223012"/>
              <a:ext cx="64787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4082538" y="2237234"/>
              <a:ext cx="46785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3232955" y="3861048"/>
            <a:ext cx="2163627" cy="576064"/>
            <a:chOff x="3232955" y="2132856"/>
            <a:chExt cx="2163627" cy="576064"/>
          </a:xfrm>
        </p:grpSpPr>
        <p:sp>
          <p:nvSpPr>
            <p:cNvPr id="129" name="矩形 128"/>
            <p:cNvSpPr/>
            <p:nvPr/>
          </p:nvSpPr>
          <p:spPr>
            <a:xfrm>
              <a:off x="3232955" y="2132856"/>
              <a:ext cx="2163627" cy="576064"/>
            </a:xfrm>
            <a:prstGeom prst="rect">
              <a:avLst/>
            </a:prstGeom>
            <a:solidFill>
              <a:srgbClr val="D1E5D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395642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467650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/>
            <p:cNvSpPr txBox="1"/>
            <p:nvPr/>
          </p:nvSpPr>
          <p:spPr>
            <a:xfrm>
              <a:off x="3271944" y="2223012"/>
              <a:ext cx="64787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4082538" y="2237234"/>
              <a:ext cx="46785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34" name="直接箭头连接符 133"/>
          <p:cNvCxnSpPr/>
          <p:nvPr/>
        </p:nvCxnSpPr>
        <p:spPr>
          <a:xfrm>
            <a:off x="5029742" y="4221088"/>
            <a:ext cx="0" cy="525451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5029742" y="3356992"/>
            <a:ext cx="0" cy="525451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/>
        </p:nvGrpSpPr>
        <p:grpSpPr>
          <a:xfrm>
            <a:off x="6801835" y="3861048"/>
            <a:ext cx="2163627" cy="576064"/>
            <a:chOff x="3232955" y="2132856"/>
            <a:chExt cx="2163627" cy="576064"/>
          </a:xfrm>
        </p:grpSpPr>
        <p:sp>
          <p:nvSpPr>
            <p:cNvPr id="136" name="矩形 135"/>
            <p:cNvSpPr/>
            <p:nvPr/>
          </p:nvSpPr>
          <p:spPr>
            <a:xfrm>
              <a:off x="3232955" y="2132856"/>
              <a:ext cx="2163627" cy="576064"/>
            </a:xfrm>
            <a:prstGeom prst="rect">
              <a:avLst/>
            </a:prstGeom>
            <a:solidFill>
              <a:srgbClr val="D1E5D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7" name="直接连接符 136"/>
            <p:cNvCxnSpPr/>
            <p:nvPr/>
          </p:nvCxnSpPr>
          <p:spPr>
            <a:xfrm>
              <a:off x="395642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467650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/>
            <p:cNvSpPr txBox="1"/>
            <p:nvPr/>
          </p:nvSpPr>
          <p:spPr>
            <a:xfrm>
              <a:off x="3271944" y="2223012"/>
              <a:ext cx="64787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082538" y="2237234"/>
              <a:ext cx="46785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6808610" y="908720"/>
            <a:ext cx="2663862" cy="946524"/>
            <a:chOff x="3239729" y="908720"/>
            <a:chExt cx="2663862" cy="946524"/>
          </a:xfrm>
        </p:grpSpPr>
        <p:sp>
          <p:nvSpPr>
            <p:cNvPr id="142" name="矩形 141"/>
            <p:cNvSpPr/>
            <p:nvPr/>
          </p:nvSpPr>
          <p:spPr>
            <a:xfrm>
              <a:off x="3239729" y="1279180"/>
              <a:ext cx="2156853" cy="576064"/>
            </a:xfrm>
            <a:prstGeom prst="rect">
              <a:avLst/>
            </a:prstGeom>
            <a:solidFill>
              <a:srgbClr val="D7E5FB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3" name="直接连接符 142"/>
            <p:cNvCxnSpPr/>
            <p:nvPr/>
          </p:nvCxnSpPr>
          <p:spPr>
            <a:xfrm>
              <a:off x="3959809" y="1279180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4679889" y="1279180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/>
            <p:cNvSpPr txBox="1"/>
            <p:nvPr/>
          </p:nvSpPr>
          <p:spPr>
            <a:xfrm>
              <a:off x="3419749" y="138254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067621" y="1369336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3313633" y="90872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latin typeface="黑体" panose="02010609060101010101" pitchFamily="49" charset="-122"/>
                  <a:ea typeface="黑体" panose="02010609060101010101" pitchFamily="49" charset="-122"/>
                </a:rPr>
                <a:t>记录</a:t>
              </a:r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3982180" y="909848"/>
              <a:ext cx="670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/>
                <a:t>trx_id</a:t>
              </a:r>
              <a:endParaRPr lang="zh-CN" altLang="en-US" sz="160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735707" y="908720"/>
              <a:ext cx="1167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/>
                <a:t>roll_pointer</a:t>
              </a:r>
              <a:endParaRPr lang="zh-CN" altLang="en-US" sz="1600"/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6801836" y="2132856"/>
            <a:ext cx="2163627" cy="576064"/>
            <a:chOff x="3232955" y="2132856"/>
            <a:chExt cx="2163627" cy="576064"/>
          </a:xfrm>
        </p:grpSpPr>
        <p:sp>
          <p:nvSpPr>
            <p:cNvPr id="151" name="矩形 150"/>
            <p:cNvSpPr/>
            <p:nvPr/>
          </p:nvSpPr>
          <p:spPr>
            <a:xfrm>
              <a:off x="3232955" y="2132856"/>
              <a:ext cx="2163627" cy="576064"/>
            </a:xfrm>
            <a:prstGeom prst="rect">
              <a:avLst/>
            </a:prstGeom>
            <a:solidFill>
              <a:srgbClr val="D1E5D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2" name="直接连接符 151"/>
            <p:cNvCxnSpPr/>
            <p:nvPr/>
          </p:nvCxnSpPr>
          <p:spPr>
            <a:xfrm>
              <a:off x="395642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467650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153"/>
            <p:cNvSpPr txBox="1"/>
            <p:nvPr/>
          </p:nvSpPr>
          <p:spPr>
            <a:xfrm>
              <a:off x="3271944" y="2223012"/>
              <a:ext cx="64787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082538" y="2237234"/>
              <a:ext cx="46785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6801836" y="5589240"/>
            <a:ext cx="2163627" cy="576064"/>
            <a:chOff x="3232955" y="3140968"/>
            <a:chExt cx="2163627" cy="576064"/>
          </a:xfrm>
        </p:grpSpPr>
        <p:sp>
          <p:nvSpPr>
            <p:cNvPr id="157" name="矩形 156"/>
            <p:cNvSpPr/>
            <p:nvPr/>
          </p:nvSpPr>
          <p:spPr>
            <a:xfrm>
              <a:off x="3232955" y="3140968"/>
              <a:ext cx="2163627" cy="576064"/>
            </a:xfrm>
            <a:prstGeom prst="rect">
              <a:avLst/>
            </a:prstGeom>
            <a:solidFill>
              <a:srgbClr val="D1E5D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8" name="直接连接符 157"/>
            <p:cNvCxnSpPr/>
            <p:nvPr/>
          </p:nvCxnSpPr>
          <p:spPr>
            <a:xfrm>
              <a:off x="3956423" y="3140968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4676503" y="3140968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/>
            <p:cNvSpPr txBox="1"/>
            <p:nvPr/>
          </p:nvSpPr>
          <p:spPr>
            <a:xfrm>
              <a:off x="3271944" y="3231124"/>
              <a:ext cx="64787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082538" y="3245346"/>
              <a:ext cx="46785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62" name="直接箭头连接符 161"/>
          <p:cNvCxnSpPr/>
          <p:nvPr/>
        </p:nvCxnSpPr>
        <p:spPr>
          <a:xfrm>
            <a:off x="8609020" y="1607405"/>
            <a:ext cx="0" cy="525451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>
            <a:off x="8598623" y="2471501"/>
            <a:ext cx="0" cy="525451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>
            <a:off x="8609020" y="5934967"/>
            <a:ext cx="0" cy="0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5" name="组合 164"/>
          <p:cNvGrpSpPr/>
          <p:nvPr/>
        </p:nvGrpSpPr>
        <p:grpSpPr>
          <a:xfrm>
            <a:off x="6801836" y="2996952"/>
            <a:ext cx="2163627" cy="576064"/>
            <a:chOff x="3232955" y="2132856"/>
            <a:chExt cx="2163627" cy="576064"/>
          </a:xfrm>
        </p:grpSpPr>
        <p:sp>
          <p:nvSpPr>
            <p:cNvPr id="166" name="矩形 165"/>
            <p:cNvSpPr/>
            <p:nvPr/>
          </p:nvSpPr>
          <p:spPr>
            <a:xfrm>
              <a:off x="3232955" y="2132856"/>
              <a:ext cx="2163627" cy="576064"/>
            </a:xfrm>
            <a:prstGeom prst="rect">
              <a:avLst/>
            </a:prstGeom>
            <a:solidFill>
              <a:srgbClr val="D1E5D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7" name="直接连接符 166"/>
            <p:cNvCxnSpPr/>
            <p:nvPr/>
          </p:nvCxnSpPr>
          <p:spPr>
            <a:xfrm>
              <a:off x="395642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467650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/>
            <p:cNvSpPr txBox="1"/>
            <p:nvPr/>
          </p:nvSpPr>
          <p:spPr>
            <a:xfrm>
              <a:off x="3271944" y="2223012"/>
              <a:ext cx="64787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4082538" y="2237234"/>
              <a:ext cx="46785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6801836" y="4725144"/>
            <a:ext cx="2163627" cy="576064"/>
            <a:chOff x="3232955" y="2132856"/>
            <a:chExt cx="2163627" cy="576064"/>
          </a:xfrm>
        </p:grpSpPr>
        <p:sp>
          <p:nvSpPr>
            <p:cNvPr id="172" name="矩形 171"/>
            <p:cNvSpPr/>
            <p:nvPr/>
          </p:nvSpPr>
          <p:spPr>
            <a:xfrm>
              <a:off x="3232955" y="2132856"/>
              <a:ext cx="2163627" cy="576064"/>
            </a:xfrm>
            <a:prstGeom prst="rect">
              <a:avLst/>
            </a:prstGeom>
            <a:solidFill>
              <a:srgbClr val="D1E5D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/>
            <p:cNvCxnSpPr/>
            <p:nvPr/>
          </p:nvCxnSpPr>
          <p:spPr>
            <a:xfrm>
              <a:off x="395642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467650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/>
            <p:cNvSpPr txBox="1"/>
            <p:nvPr/>
          </p:nvSpPr>
          <p:spPr>
            <a:xfrm>
              <a:off x="3271944" y="2223012"/>
              <a:ext cx="64787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4082538" y="2237234"/>
              <a:ext cx="46785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77" name="直接箭头连接符 176"/>
          <p:cNvCxnSpPr/>
          <p:nvPr/>
        </p:nvCxnSpPr>
        <p:spPr>
          <a:xfrm>
            <a:off x="8609020" y="5063789"/>
            <a:ext cx="0" cy="525451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>
            <a:off x="8598623" y="3356992"/>
            <a:ext cx="0" cy="525451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8598623" y="4199693"/>
            <a:ext cx="0" cy="525451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98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9773" y="1703475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09515" y="1917789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" name="直接箭头连接符 3"/>
          <p:cNvCxnSpPr>
            <a:stCxn id="3" idx="3"/>
          </p:cNvCxnSpPr>
          <p:nvPr/>
        </p:nvCxnSpPr>
        <p:spPr>
          <a:xfrm>
            <a:off x="5136895" y="2096384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170327" y="1417723"/>
            <a:ext cx="2818452" cy="3571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70326" y="1774913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1</a:t>
            </a:r>
          </a:p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PGA1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61400" y="1846352"/>
            <a:ext cx="1127381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3727669" y="5132502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黑体" pitchFamily="49" charset="-122"/>
                <a:ea typeface="黑体" pitchFamily="49" charset="-122"/>
              </a:rPr>
              <a:t>客户端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7015862" y="5132502"/>
            <a:ext cx="131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黑体" pitchFamily="49" charset="-122"/>
                <a:ea typeface="黑体" pitchFamily="49" charset="-122"/>
              </a:rPr>
              <a:t>服务器端</a:t>
            </a:r>
          </a:p>
        </p:txBody>
      </p:sp>
      <p:sp>
        <p:nvSpPr>
          <p:cNvPr id="10" name="矩形 9"/>
          <p:cNvSpPr/>
          <p:nvPr/>
        </p:nvSpPr>
        <p:spPr>
          <a:xfrm>
            <a:off x="3539773" y="2632169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09515" y="2846483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5136895" y="3025078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39773" y="3560863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09515" y="3775178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136895" y="3989491"/>
            <a:ext cx="1033433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170326" y="2703607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2</a:t>
            </a:r>
          </a:p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PGA2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70326" y="3703739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3</a:t>
            </a:r>
          </a:p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PGA3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>
            <a:stCxn id="3" idx="3"/>
            <a:endCxn id="16" idx="1"/>
          </p:cNvCxnSpPr>
          <p:nvPr/>
        </p:nvCxnSpPr>
        <p:spPr>
          <a:xfrm>
            <a:off x="5136895" y="2096385"/>
            <a:ext cx="1033433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  <a:endCxn id="17" idx="1"/>
          </p:cNvCxnSpPr>
          <p:nvPr/>
        </p:nvCxnSpPr>
        <p:spPr>
          <a:xfrm>
            <a:off x="5136895" y="3025079"/>
            <a:ext cx="1033433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97412" y="146445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4197412" y="237528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表空间</a:t>
            </a:r>
          </a:p>
        </p:txBody>
      </p:sp>
      <p:sp>
        <p:nvSpPr>
          <p:cNvPr id="4" name="矩形 3"/>
          <p:cNvSpPr/>
          <p:nvPr/>
        </p:nvSpPr>
        <p:spPr>
          <a:xfrm>
            <a:off x="4197412" y="328612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段</a:t>
            </a:r>
          </a:p>
        </p:txBody>
      </p:sp>
      <p:sp>
        <p:nvSpPr>
          <p:cNvPr id="5" name="矩形 4"/>
          <p:cNvSpPr/>
          <p:nvPr/>
        </p:nvSpPr>
        <p:spPr>
          <a:xfrm>
            <a:off x="4197412" y="4196957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区</a:t>
            </a:r>
          </a:p>
        </p:txBody>
      </p:sp>
      <p:sp>
        <p:nvSpPr>
          <p:cNvPr id="6" name="矩形 5"/>
          <p:cNvSpPr/>
          <p:nvPr/>
        </p:nvSpPr>
        <p:spPr>
          <a:xfrm>
            <a:off x="6640071" y="325040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4197412" y="510779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数据块</a:t>
            </a:r>
          </a:p>
        </p:txBody>
      </p:sp>
      <p:cxnSp>
        <p:nvCxnSpPr>
          <p:cNvPr id="8" name="直接箭头连接符 7"/>
          <p:cNvCxnSpPr>
            <a:stCxn id="2" idx="2"/>
            <a:endCxn id="3" idx="0"/>
          </p:cNvCxnSpPr>
          <p:nvPr/>
        </p:nvCxnSpPr>
        <p:spPr>
          <a:xfrm rot="5400000">
            <a:off x="4730405" y="2062499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4" idx="0"/>
          </p:cNvCxnSpPr>
          <p:nvPr/>
        </p:nvCxnSpPr>
        <p:spPr>
          <a:xfrm rot="5400000">
            <a:off x="4730405" y="2973333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 rot="5400000">
            <a:off x="4730405" y="3884167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rot="5400000">
            <a:off x="4730404" y="4795002"/>
            <a:ext cx="625084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5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44384" y="1142985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 </a:t>
            </a:r>
            <a:r>
              <a:rPr lang="en-US" altLang="zh-CN" sz="1400"/>
              <a:t>Object</a:t>
            </a:r>
            <a:endParaRPr lang="zh-CN" altLang="en-US" sz="1400"/>
          </a:p>
        </p:txBody>
      </p:sp>
      <p:sp>
        <p:nvSpPr>
          <p:cNvPr id="3" name="圆角矩形 2"/>
          <p:cNvSpPr/>
          <p:nvPr/>
        </p:nvSpPr>
        <p:spPr>
          <a:xfrm>
            <a:off x="4244384" y="2000241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Throwable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929106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 </a:t>
            </a:r>
            <a:r>
              <a:rPr lang="en-US" altLang="zh-CN" sz="1400"/>
              <a:t>Error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707778" y="342900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其他错误类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774642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 </a:t>
            </a:r>
            <a:r>
              <a:rPr lang="en-US" altLang="zh-CN" sz="1400"/>
              <a:t>ExceptionSubClass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5559663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 </a:t>
            </a:r>
            <a:r>
              <a:rPr lang="en-US" altLang="zh-CN" sz="1400"/>
              <a:t>Exception</a:t>
            </a:r>
            <a:endParaRPr lang="zh-CN" altLang="en-US" sz="1400"/>
          </a:p>
        </p:txBody>
      </p:sp>
      <p:cxnSp>
        <p:nvCxnSpPr>
          <p:cNvPr id="8" name="直接箭头连接符 7"/>
          <p:cNvCxnSpPr>
            <a:stCxn id="3" idx="0"/>
            <a:endCxn id="2" idx="2"/>
          </p:cNvCxnSpPr>
          <p:nvPr/>
        </p:nvCxnSpPr>
        <p:spPr>
          <a:xfrm rot="5400000" flipH="1" flipV="1">
            <a:off x="4698964" y="1749958"/>
            <a:ext cx="500066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rot="5400000" flipH="1" flipV="1">
            <a:off x="2844461" y="2639742"/>
            <a:ext cx="357190" cy="12213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0"/>
            <a:endCxn id="3" idx="2"/>
          </p:cNvCxnSpPr>
          <p:nvPr/>
        </p:nvCxnSpPr>
        <p:spPr>
          <a:xfrm rot="5400000" flipH="1" flipV="1">
            <a:off x="4112764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3" idx="2"/>
          </p:cNvCxnSpPr>
          <p:nvPr/>
        </p:nvCxnSpPr>
        <p:spPr>
          <a:xfrm rot="16200000" flipV="1">
            <a:off x="5428042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593095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RuntimeException</a:t>
            </a:r>
            <a:endParaRPr lang="zh-CN" altLang="en-US" sz="1400"/>
          </a:p>
        </p:txBody>
      </p:sp>
      <p:cxnSp>
        <p:nvCxnSpPr>
          <p:cNvPr id="13" name="直接箭头连接符 12"/>
          <p:cNvCxnSpPr>
            <a:stCxn id="6" idx="0"/>
            <a:endCxn id="7" idx="2"/>
          </p:cNvCxnSpPr>
          <p:nvPr/>
        </p:nvCxnSpPr>
        <p:spPr>
          <a:xfrm rot="5400000" flipH="1" flipV="1">
            <a:off x="5178008" y="2842799"/>
            <a:ext cx="857256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0"/>
            <a:endCxn id="7" idx="2"/>
          </p:cNvCxnSpPr>
          <p:nvPr/>
        </p:nvCxnSpPr>
        <p:spPr>
          <a:xfrm rot="16200000" flipV="1">
            <a:off x="6587234" y="2748853"/>
            <a:ext cx="857256" cy="150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244384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062837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cxnSp>
        <p:nvCxnSpPr>
          <p:cNvPr id="17" name="直接箭头连接符 16"/>
          <p:cNvCxnSpPr>
            <a:stCxn id="15" idx="0"/>
            <a:endCxn id="6" idx="2"/>
          </p:cNvCxnSpPr>
          <p:nvPr/>
        </p:nvCxnSpPr>
        <p:spPr>
          <a:xfrm rot="5400000" flipH="1" flipV="1">
            <a:off x="4448931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0"/>
            <a:endCxn id="12" idx="2"/>
          </p:cNvCxnSpPr>
          <p:nvPr/>
        </p:nvCxnSpPr>
        <p:spPr>
          <a:xfrm rot="5400000" flipH="1" flipV="1">
            <a:off x="7267384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89624" y="4429133"/>
            <a:ext cx="1597123" cy="128588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TextBox 39"/>
          <p:cNvSpPr txBox="1"/>
          <p:nvPr/>
        </p:nvSpPr>
        <p:spPr>
          <a:xfrm>
            <a:off x="1989624" y="4429134"/>
            <a:ext cx="1597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solidFill>
                  <a:srgbClr val="FF0000"/>
                </a:solidFill>
              </a:rPr>
              <a:t>编译时异常（可控）</a:t>
            </a:r>
            <a:r>
              <a:rPr lang="en-US" altLang="zh-CN" sz="1000"/>
              <a:t>Exception</a:t>
            </a:r>
            <a:r>
              <a:rPr lang="zh-CN" altLang="en-US" sz="1000"/>
              <a:t>类的直接子类</a:t>
            </a:r>
            <a:endParaRPr lang="en-US" altLang="zh-CN" sz="1000"/>
          </a:p>
          <a:p>
            <a:r>
              <a:rPr lang="zh-CN" altLang="en-US" sz="1000"/>
              <a:t>（表示必须在编写程序的时候预先堆这种异常进行处理，如果不处理，编译器报错）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 flipV="1">
            <a:off x="3233462" y="3887952"/>
            <a:ext cx="142876" cy="9394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23652" y="4457650"/>
            <a:ext cx="1597123" cy="5429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43"/>
          <p:cNvSpPr txBox="1"/>
          <p:nvPr/>
        </p:nvSpPr>
        <p:spPr>
          <a:xfrm>
            <a:off x="9223652" y="4457650"/>
            <a:ext cx="159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solidFill>
                  <a:srgbClr val="FF0000"/>
                </a:solidFill>
              </a:rPr>
              <a:t>运行时异常：</a:t>
            </a:r>
            <a:r>
              <a:rPr lang="zh-CN" altLang="en-US" sz="1000"/>
              <a:t>由程序逻辑运行错误引起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5400000" flipV="1">
            <a:off x="9349339" y="3784778"/>
            <a:ext cx="171394" cy="1174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48"/>
          <p:cNvSpPr txBox="1"/>
          <p:nvPr/>
        </p:nvSpPr>
        <p:spPr>
          <a:xfrm>
            <a:off x="8096269" y="1285862"/>
            <a:ext cx="178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/>
              <a:t>箭头：子类指向父类</a:t>
            </a:r>
          </a:p>
        </p:txBody>
      </p:sp>
    </p:spTree>
    <p:extLst>
      <p:ext uri="{BB962C8B-B14F-4D97-AF65-F5344CB8AC3E}">
        <p14:creationId xmlns:p14="http://schemas.microsoft.com/office/powerpoint/2010/main" val="194690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02023" y="497924"/>
            <a:ext cx="1785020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rot="10800000" flipH="1">
            <a:off x="4902023" y="92496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4"/>
          <p:cNvSpPr txBox="1"/>
          <p:nvPr/>
        </p:nvSpPr>
        <p:spPr>
          <a:xfrm>
            <a:off x="4902025" y="49566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Iterable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05199" y="64080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4902025" y="926552"/>
            <a:ext cx="1503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iterator()</a:t>
            </a:r>
          </a:p>
        </p:txBody>
      </p:sp>
      <p:sp>
        <p:nvSpPr>
          <p:cNvPr id="7" name="矩形 6"/>
          <p:cNvSpPr/>
          <p:nvPr/>
        </p:nvSpPr>
        <p:spPr>
          <a:xfrm>
            <a:off x="1989622" y="1569497"/>
            <a:ext cx="1785020" cy="106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 flipH="1">
            <a:off x="1989622" y="199653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9"/>
          <p:cNvSpPr txBox="1"/>
          <p:nvPr/>
        </p:nvSpPr>
        <p:spPr>
          <a:xfrm>
            <a:off x="1989624" y="156723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Iterator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92798" y="1712371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1989624" y="1998121"/>
            <a:ext cx="15031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hasNext()</a:t>
            </a:r>
            <a:br>
              <a:rPr lang="en-US" altLang="zh-CN" sz="1100">
                <a:latin typeface="楷体" pitchFamily="49" charset="-122"/>
                <a:ea typeface="楷体" pitchFamily="49" charset="-122"/>
              </a:rPr>
            </a:br>
            <a:r>
              <a:rPr lang="en-US" altLang="zh-CN" sz="1100">
                <a:latin typeface="楷体" pitchFamily="49" charset="-122"/>
                <a:ea typeface="楷体" pitchFamily="49" charset="-122"/>
              </a:rPr>
              <a:t>next()</a:t>
            </a:r>
          </a:p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remove()</a:t>
            </a:r>
          </a:p>
        </p:txBody>
      </p:sp>
      <p:sp>
        <p:nvSpPr>
          <p:cNvPr id="12" name="矩形 11"/>
          <p:cNvSpPr/>
          <p:nvPr/>
        </p:nvSpPr>
        <p:spPr>
          <a:xfrm>
            <a:off x="4902023" y="1926687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4902025" y="192442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Collection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405199" y="206956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2" idx="2"/>
          </p:cNvCxnSpPr>
          <p:nvPr/>
        </p:nvCxnSpPr>
        <p:spPr>
          <a:xfrm rot="16200000" flipV="1">
            <a:off x="5438477" y="1568364"/>
            <a:ext cx="712121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1"/>
            <a:endCxn id="7" idx="3"/>
          </p:cNvCxnSpPr>
          <p:nvPr/>
        </p:nvCxnSpPr>
        <p:spPr>
          <a:xfrm flipH="1" flipV="1">
            <a:off x="3774642" y="2104153"/>
            <a:ext cx="1127382" cy="35719"/>
          </a:xfrm>
          <a:prstGeom prst="straightConnector1">
            <a:avLst/>
          </a:prstGeom>
          <a:ln w="19050"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29107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TextBox 23"/>
          <p:cNvSpPr txBox="1"/>
          <p:nvPr/>
        </p:nvSpPr>
        <p:spPr>
          <a:xfrm>
            <a:off x="2929108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List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432283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56786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TextBox 26"/>
          <p:cNvSpPr txBox="1"/>
          <p:nvPr/>
        </p:nvSpPr>
        <p:spPr>
          <a:xfrm>
            <a:off x="7156787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Set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59962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868593" y="2353055"/>
            <a:ext cx="1972921" cy="78581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5841507" y="2353053"/>
            <a:ext cx="2254762" cy="78581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34"/>
          <p:cNvSpPr txBox="1"/>
          <p:nvPr/>
        </p:nvSpPr>
        <p:spPr>
          <a:xfrm>
            <a:off x="5747561" y="1424360"/>
            <a:ext cx="112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继承，泛化，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is a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35"/>
          <p:cNvSpPr txBox="1"/>
          <p:nvPr/>
        </p:nvSpPr>
        <p:spPr>
          <a:xfrm>
            <a:off x="7062839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7" name="TextBox 36"/>
          <p:cNvSpPr txBox="1"/>
          <p:nvPr/>
        </p:nvSpPr>
        <p:spPr>
          <a:xfrm>
            <a:off x="4244386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8" name="TextBox 37"/>
          <p:cNvSpPr txBox="1"/>
          <p:nvPr/>
        </p:nvSpPr>
        <p:spPr>
          <a:xfrm>
            <a:off x="4056490" y="1924425"/>
            <a:ext cx="75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"/>
              </a:spcAft>
            </a:pPr>
            <a:r>
              <a:rPr lang="zh-CN" altLang="en-US" sz="1000">
                <a:latin typeface="黑体" pitchFamily="49" charset="-122"/>
                <a:ea typeface="黑体" pitchFamily="49" charset="-122"/>
              </a:rPr>
              <a:t>关联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has a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38"/>
          <p:cNvSpPr txBox="1"/>
          <p:nvPr/>
        </p:nvSpPr>
        <p:spPr>
          <a:xfrm>
            <a:off x="1895676" y="1281486"/>
            <a:ext cx="206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集合的迭代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遍历器对象</a:t>
            </a:r>
          </a:p>
        </p:txBody>
      </p:sp>
      <p:sp>
        <p:nvSpPr>
          <p:cNvPr id="30" name="TextBox 48"/>
          <p:cNvSpPr txBox="1"/>
          <p:nvPr/>
        </p:nvSpPr>
        <p:spPr>
          <a:xfrm>
            <a:off x="392499" y="2924558"/>
            <a:ext cx="22547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有序可重复，存在元素下标。</a:t>
            </a:r>
            <a:endParaRPr lang="en-US" altLang="zh-CN" sz="1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有序指存进去的顺序与取出来的顺序一致，不是指大小顺序。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原因是因为存储着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集合的下标。</a:t>
            </a:r>
          </a:p>
        </p:txBody>
      </p:sp>
      <p:sp>
        <p:nvSpPr>
          <p:cNvPr id="31" name="TextBox 49"/>
          <p:cNvSpPr txBox="1"/>
          <p:nvPr/>
        </p:nvSpPr>
        <p:spPr>
          <a:xfrm>
            <a:off x="9129702" y="2781682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无序不可重复。</a:t>
            </a:r>
            <a:endParaRPr lang="en-US" altLang="zh-CN" sz="1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无序指存取出来不是按照存的顺序。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原因是未存储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集合下标。</a:t>
            </a:r>
          </a:p>
        </p:txBody>
      </p:sp>
      <p:sp>
        <p:nvSpPr>
          <p:cNvPr id="32" name="TextBox 50"/>
          <p:cNvSpPr txBox="1"/>
          <p:nvPr/>
        </p:nvSpPr>
        <p:spPr>
          <a:xfrm>
            <a:off x="6968888" y="1852988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所有集合继承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Iterable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接口的含义是：所有集合都是可迭代的（可遍历）</a:t>
            </a:r>
          </a:p>
          <a:p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51"/>
          <p:cNvSpPr txBox="1"/>
          <p:nvPr/>
        </p:nvSpPr>
        <p:spPr>
          <a:xfrm>
            <a:off x="6874940" y="495666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所有集合元素都是可迭代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遍历的。</a:t>
            </a:r>
          </a:p>
        </p:txBody>
      </p:sp>
      <p:sp>
        <p:nvSpPr>
          <p:cNvPr id="34" name="矩形 33"/>
          <p:cNvSpPr/>
          <p:nvPr/>
        </p:nvSpPr>
        <p:spPr>
          <a:xfrm>
            <a:off x="1801724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rot="10800000" flipH="1" flipV="1">
            <a:off x="1801724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57"/>
          <p:cNvSpPr txBox="1"/>
          <p:nvPr/>
        </p:nvSpPr>
        <p:spPr>
          <a:xfrm>
            <a:off x="1801725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ArrayList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10951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TextBox 61"/>
          <p:cNvSpPr txBox="1"/>
          <p:nvPr/>
        </p:nvSpPr>
        <p:spPr>
          <a:xfrm>
            <a:off x="3210951" y="4379718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LinkedList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20179" y="4355579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TextBox 69"/>
          <p:cNvSpPr txBox="1"/>
          <p:nvPr/>
        </p:nvSpPr>
        <p:spPr>
          <a:xfrm>
            <a:off x="4620179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Vector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>
            <a:stCxn id="34" idx="0"/>
            <a:endCxn id="17" idx="2"/>
          </p:cNvCxnSpPr>
          <p:nvPr/>
        </p:nvCxnSpPr>
        <p:spPr>
          <a:xfrm rot="5400000" flipH="1" flipV="1">
            <a:off x="2721834" y="3255796"/>
            <a:ext cx="790336" cy="1409229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0"/>
            <a:endCxn id="17" idx="2"/>
          </p:cNvCxnSpPr>
          <p:nvPr/>
        </p:nvCxnSpPr>
        <p:spPr>
          <a:xfrm rot="5400000" flipH="1" flipV="1">
            <a:off x="3426447" y="3960409"/>
            <a:ext cx="790336" cy="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0"/>
            <a:endCxn id="17" idx="2"/>
          </p:cNvCxnSpPr>
          <p:nvPr/>
        </p:nvCxnSpPr>
        <p:spPr>
          <a:xfrm rot="16200000" flipV="1">
            <a:off x="4131062" y="3255798"/>
            <a:ext cx="790336" cy="1409225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0800000" flipH="1" flipV="1">
            <a:off x="1801724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10800000" flipH="1" flipV="1">
            <a:off x="3210951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0800000" flipH="1" flipV="1">
            <a:off x="3210952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0800000" flipH="1" flipV="1">
            <a:off x="4620179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10800000" flipH="1" flipV="1">
            <a:off x="4620180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94"/>
          <p:cNvSpPr txBox="1"/>
          <p:nvPr/>
        </p:nvSpPr>
        <p:spPr>
          <a:xfrm>
            <a:off x="1707778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ArrayList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它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是非线程安全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103"/>
          <p:cNvSpPr txBox="1"/>
          <p:nvPr/>
        </p:nvSpPr>
        <p:spPr>
          <a:xfrm>
            <a:off x="3117004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LinkedList</a:t>
            </a: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双向链表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104"/>
          <p:cNvSpPr txBox="1"/>
          <p:nvPr/>
        </p:nvSpPr>
        <p:spPr>
          <a:xfrm>
            <a:off x="4526230" y="4853385"/>
            <a:ext cx="1409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它是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关键字修饰，所以线程安全，但效率较低，一般不用。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TextBox 107"/>
          <p:cNvSpPr txBox="1"/>
          <p:nvPr/>
        </p:nvSpPr>
        <p:spPr>
          <a:xfrm>
            <a:off x="3304902" y="3964221"/>
            <a:ext cx="1503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实现  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like a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378115" y="4067568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TextBox 111"/>
          <p:cNvSpPr txBox="1"/>
          <p:nvPr/>
        </p:nvSpPr>
        <p:spPr>
          <a:xfrm>
            <a:off x="8378116" y="406530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SortedSet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81290" y="4210442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687044" y="406982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TextBox 114"/>
          <p:cNvSpPr txBox="1"/>
          <p:nvPr/>
        </p:nvSpPr>
        <p:spPr>
          <a:xfrm>
            <a:off x="6687045" y="409396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HashSet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rot="10800000" flipH="1" flipV="1">
            <a:off x="6687044" y="435331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0800000" flipH="1" flipV="1">
            <a:off x="6687046" y="442475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6" idx="0"/>
          </p:cNvCxnSpPr>
          <p:nvPr/>
        </p:nvCxnSpPr>
        <p:spPr>
          <a:xfrm rot="5400000" flipH="1" flipV="1">
            <a:off x="7445829" y="3419383"/>
            <a:ext cx="502325" cy="798562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20" idx="2"/>
          </p:cNvCxnSpPr>
          <p:nvPr/>
        </p:nvCxnSpPr>
        <p:spPr>
          <a:xfrm rot="10800000">
            <a:off x="8049298" y="3565242"/>
            <a:ext cx="1268304" cy="5023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125"/>
          <p:cNvSpPr txBox="1"/>
          <p:nvPr/>
        </p:nvSpPr>
        <p:spPr>
          <a:xfrm>
            <a:off x="7062839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63" name="TextBox 126"/>
          <p:cNvSpPr txBox="1"/>
          <p:nvPr/>
        </p:nvSpPr>
        <p:spPr>
          <a:xfrm>
            <a:off x="8190220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64" name="矩形 63"/>
          <p:cNvSpPr/>
          <p:nvPr/>
        </p:nvSpPr>
        <p:spPr>
          <a:xfrm>
            <a:off x="9223653" y="504115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TextBox 128"/>
          <p:cNvSpPr txBox="1"/>
          <p:nvPr/>
        </p:nvSpPr>
        <p:spPr>
          <a:xfrm>
            <a:off x="9223652" y="506529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TreeSet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rot="10800000" flipH="1" flipV="1">
            <a:off x="9223653" y="532464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0800000" flipH="1" flipV="1">
            <a:off x="9223653" y="539608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4" idx="0"/>
            <a:endCxn id="53" idx="2"/>
          </p:cNvCxnSpPr>
          <p:nvPr/>
        </p:nvCxnSpPr>
        <p:spPr>
          <a:xfrm rot="16200000" flipV="1">
            <a:off x="9278860" y="4485699"/>
            <a:ext cx="547220" cy="563690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134"/>
          <p:cNvSpPr txBox="1"/>
          <p:nvPr/>
        </p:nvSpPr>
        <p:spPr>
          <a:xfrm>
            <a:off x="9693394" y="4567633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0" name="TextBox 135"/>
          <p:cNvSpPr txBox="1"/>
          <p:nvPr/>
        </p:nvSpPr>
        <p:spPr>
          <a:xfrm>
            <a:off x="6499146" y="4639070"/>
            <a:ext cx="2160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集合在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的时候，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</a:t>
            </a:r>
            <a:r>
              <a:rPr lang="en-US" altLang="zh-CN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了一个</a:t>
            </a:r>
            <a:r>
              <a:rPr lang="en-US" altLang="zh-CN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，向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集合中存储元素，实际上是存储在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部分中了。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集合是一个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92500" y="5392981"/>
            <a:ext cx="1127383" cy="1409106"/>
            <a:chOff x="71406" y="5397357"/>
            <a:chExt cx="857256" cy="1389229"/>
          </a:xfrm>
        </p:grpSpPr>
        <p:sp>
          <p:nvSpPr>
            <p:cNvPr id="77" name="椭圆 76"/>
            <p:cNvSpPr/>
            <p:nvPr/>
          </p:nvSpPr>
          <p:spPr>
            <a:xfrm>
              <a:off x="142844" y="5429264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TextBox 40"/>
            <p:cNvSpPr txBox="1"/>
            <p:nvPr/>
          </p:nvSpPr>
          <p:spPr>
            <a:xfrm>
              <a:off x="428596" y="5397357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>
                  <a:latin typeface="黑体" pitchFamily="49" charset="-122"/>
                  <a:ea typeface="黑体" pitchFamily="49" charset="-122"/>
                </a:rPr>
                <a:t>接口</a:t>
              </a:r>
            </a:p>
          </p:txBody>
        </p:sp>
        <p:cxnSp>
          <p:nvCxnSpPr>
            <p:cNvPr id="79" name="直接箭头连接符 78"/>
            <p:cNvCxnSpPr/>
            <p:nvPr/>
          </p:nvCxnSpPr>
          <p:spPr>
            <a:xfrm rot="5400000" flipH="1" flipV="1">
              <a:off x="107124" y="6076017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43"/>
            <p:cNvSpPr txBox="1"/>
            <p:nvPr/>
          </p:nvSpPr>
          <p:spPr>
            <a:xfrm>
              <a:off x="428596" y="5968861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>
                  <a:latin typeface="黑体" pitchFamily="49" charset="-122"/>
                  <a:ea typeface="黑体" pitchFamily="49" charset="-122"/>
                </a:rPr>
                <a:t>继承</a:t>
              </a:r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428596" y="6254613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>
                  <a:latin typeface="黑体" pitchFamily="49" charset="-122"/>
                  <a:ea typeface="黑体" pitchFamily="49" charset="-122"/>
                </a:rPr>
                <a:t>关联</a:t>
              </a:r>
            </a:p>
          </p:txBody>
        </p:sp>
        <p:sp>
          <p:nvSpPr>
            <p:cNvPr id="82" name="TextBox 75"/>
            <p:cNvSpPr txBox="1"/>
            <p:nvPr/>
          </p:nvSpPr>
          <p:spPr>
            <a:xfrm>
              <a:off x="428596" y="6540365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>
                  <a:latin typeface="黑体" pitchFamily="49" charset="-122"/>
                  <a:ea typeface="黑体" pitchFamily="49" charset="-122"/>
                </a:rPr>
                <a:t>实现</a:t>
              </a:r>
            </a:p>
          </p:txBody>
        </p:sp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5683109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4" name="TextBox 102"/>
            <p:cNvSpPr txBox="1"/>
            <p:nvPr/>
          </p:nvSpPr>
          <p:spPr>
            <a:xfrm>
              <a:off x="428596" y="5683109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>
                  <a:latin typeface="黑体" pitchFamily="49" charset="-122"/>
                  <a:ea typeface="黑体" pitchFamily="49" charset="-122"/>
                </a:rPr>
                <a:t>类</a:t>
              </a:r>
            </a:p>
          </p:txBody>
        </p:sp>
        <p:cxnSp>
          <p:nvCxnSpPr>
            <p:cNvPr id="85" name="直接箭头连接符 84"/>
            <p:cNvCxnSpPr/>
            <p:nvPr/>
          </p:nvCxnSpPr>
          <p:spPr>
            <a:xfrm rot="5400000" flipH="1" flipV="1">
              <a:off x="107919" y="6678635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 flipH="1" flipV="1">
              <a:off x="107919" y="6392883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142"/>
          <p:cNvSpPr txBox="1"/>
          <p:nvPr/>
        </p:nvSpPr>
        <p:spPr>
          <a:xfrm>
            <a:off x="5183869" y="4139003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>
                <a:latin typeface="黑体" pitchFamily="49" charset="-122"/>
                <a:ea typeface="黑体" pitchFamily="49" charset="-122"/>
              </a:rPr>
              <a:t>不常用</a:t>
            </a:r>
          </a:p>
        </p:txBody>
      </p:sp>
      <p:sp>
        <p:nvSpPr>
          <p:cNvPr id="73" name="TextBox 143"/>
          <p:cNvSpPr txBox="1"/>
          <p:nvPr/>
        </p:nvSpPr>
        <p:spPr>
          <a:xfrm>
            <a:off x="9129702" y="5541222"/>
            <a:ext cx="2254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底层实际上是</a:t>
            </a:r>
            <a:r>
              <a:rPr lang="en-US" altLang="zh-CN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往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集合存放数据时实际是往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存放。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集合采用了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TextBox 144"/>
          <p:cNvSpPr txBox="1"/>
          <p:nvPr/>
        </p:nvSpPr>
        <p:spPr>
          <a:xfrm>
            <a:off x="10257083" y="3996128"/>
            <a:ext cx="1878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存储特点：无序不可重复，但是放在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中的元素会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&gt;</a:t>
            </a:r>
          </a:p>
          <a:p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TextBox 145"/>
          <p:cNvSpPr txBox="1"/>
          <p:nvPr/>
        </p:nvSpPr>
        <p:spPr>
          <a:xfrm>
            <a:off x="4714127" y="75792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sp>
        <p:nvSpPr>
          <p:cNvPr id="76" name="TextBox 146"/>
          <p:cNvSpPr txBox="1"/>
          <p:nvPr/>
        </p:nvSpPr>
        <p:spPr>
          <a:xfrm>
            <a:off x="3680694" y="1710114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Iterator iterator();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66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8292" y="4556055"/>
            <a:ext cx="1127383" cy="1389229"/>
            <a:chOff x="71406" y="4214818"/>
            <a:chExt cx="857256" cy="1389229"/>
          </a:xfrm>
        </p:grpSpPr>
        <p:sp>
          <p:nvSpPr>
            <p:cNvPr id="38" name="椭圆 37"/>
            <p:cNvSpPr/>
            <p:nvPr/>
          </p:nvSpPr>
          <p:spPr>
            <a:xfrm>
              <a:off x="142844" y="4246725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TextBox 2"/>
            <p:cNvSpPr txBox="1"/>
            <p:nvPr/>
          </p:nvSpPr>
          <p:spPr>
            <a:xfrm>
              <a:off x="428596" y="4214818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latin typeface="黑体" pitchFamily="49" charset="-122"/>
                  <a:ea typeface="黑体" pitchFamily="49" charset="-122"/>
                </a:rPr>
                <a:t>接口</a:t>
              </a:r>
              <a:endParaRPr lang="zh-CN" altLang="en-US" sz="100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5400000" flipH="1" flipV="1">
              <a:off x="107124" y="4893478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"/>
            <p:cNvSpPr txBox="1"/>
            <p:nvPr/>
          </p:nvSpPr>
          <p:spPr>
            <a:xfrm>
              <a:off x="428596" y="4786322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latin typeface="黑体" pitchFamily="49" charset="-122"/>
                  <a:ea typeface="黑体" pitchFamily="49" charset="-122"/>
                </a:rPr>
                <a:t>继承</a:t>
              </a:r>
              <a:endParaRPr lang="zh-CN" altLang="en-US" sz="10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" name="TextBox 5"/>
            <p:cNvSpPr txBox="1"/>
            <p:nvPr/>
          </p:nvSpPr>
          <p:spPr>
            <a:xfrm>
              <a:off x="428596" y="5072074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latin typeface="黑体" pitchFamily="49" charset="-122"/>
                  <a:ea typeface="黑体" pitchFamily="49" charset="-122"/>
                </a:rPr>
                <a:t>关联</a:t>
              </a:r>
              <a:endParaRPr lang="zh-CN" altLang="en-US" sz="10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" name="TextBox 6"/>
            <p:cNvSpPr txBox="1"/>
            <p:nvPr/>
          </p:nvSpPr>
          <p:spPr>
            <a:xfrm>
              <a:off x="428596" y="5357826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latin typeface="黑体" pitchFamily="49" charset="-122"/>
                  <a:ea typeface="黑体" pitchFamily="49" charset="-122"/>
                </a:rPr>
                <a:t>实现</a:t>
              </a:r>
              <a:endParaRPr lang="zh-CN" altLang="en-US" sz="100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4500570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" name="TextBox 8"/>
            <p:cNvSpPr txBox="1"/>
            <p:nvPr/>
          </p:nvSpPr>
          <p:spPr>
            <a:xfrm>
              <a:off x="428596" y="4500570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latin typeface="黑体" pitchFamily="49" charset="-122"/>
                  <a:ea typeface="黑体" pitchFamily="49" charset="-122"/>
                </a:rPr>
                <a:t>类</a:t>
              </a:r>
              <a:endParaRPr lang="zh-CN" altLang="en-US" sz="100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107919" y="5496096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5400000" flipH="1" flipV="1">
              <a:off x="107919" y="5210344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5465713" y="1915108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12"/>
          <p:cNvSpPr txBox="1"/>
          <p:nvPr/>
        </p:nvSpPr>
        <p:spPr>
          <a:xfrm>
            <a:off x="5465713" y="191284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Map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4939" y="2057983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74641" y="2986678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Box 15"/>
          <p:cNvSpPr txBox="1"/>
          <p:nvPr/>
        </p:nvSpPr>
        <p:spPr>
          <a:xfrm>
            <a:off x="3774641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HashMap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10800000" flipH="1" flipV="1">
            <a:off x="3774641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H="1" flipV="1">
            <a:off x="3774642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18"/>
          <p:cNvSpPr txBox="1"/>
          <p:nvPr/>
        </p:nvSpPr>
        <p:spPr>
          <a:xfrm>
            <a:off x="8659959" y="912716"/>
            <a:ext cx="23487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集合与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Collection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集合无关。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集合以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键值对方式存储元素。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都是存储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对象的内存地址。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、所有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集合（包括子类）的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特点：无序不可重复。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集合存储元素的特点相同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47557" y="2986678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TextBox 20"/>
          <p:cNvSpPr txBox="1"/>
          <p:nvPr/>
        </p:nvSpPr>
        <p:spPr>
          <a:xfrm>
            <a:off x="5747557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Hashtable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 flipH="1" flipV="1">
            <a:off x="5747557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 flipH="1" flipV="1">
            <a:off x="5747559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626527" y="2984419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24"/>
          <p:cNvSpPr txBox="1"/>
          <p:nvPr/>
        </p:nvSpPr>
        <p:spPr>
          <a:xfrm>
            <a:off x="7626526" y="2982160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SortedMap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035753" y="3127294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284164" y="4201124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Box 27"/>
          <p:cNvSpPr txBox="1"/>
          <p:nvPr/>
        </p:nvSpPr>
        <p:spPr>
          <a:xfrm>
            <a:off x="8284164" y="4225265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TreeMap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rot="10800000" flipH="1" flipV="1">
            <a:off x="8284164" y="4484616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H="1" flipV="1">
            <a:off x="8284166" y="4556054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935454" y="4198865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35"/>
          <p:cNvSpPr txBox="1"/>
          <p:nvPr/>
        </p:nvSpPr>
        <p:spPr>
          <a:xfrm>
            <a:off x="5935454" y="4223006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Properties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rot="10800000" flipH="1" flipV="1">
            <a:off x="5935454" y="448235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 flipH="1" flipV="1">
            <a:off x="5935455" y="455379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0"/>
            <a:endCxn id="3" idx="2"/>
          </p:cNvCxnSpPr>
          <p:nvPr/>
        </p:nvCxnSpPr>
        <p:spPr>
          <a:xfrm rot="16200000" flipV="1">
            <a:off x="7070185" y="1582540"/>
            <a:ext cx="642942" cy="216081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0"/>
            <a:endCxn id="3" idx="2"/>
          </p:cNvCxnSpPr>
          <p:nvPr/>
        </p:nvCxnSpPr>
        <p:spPr>
          <a:xfrm rot="16200000" flipV="1">
            <a:off x="6012136" y="2640591"/>
            <a:ext cx="645201" cy="4697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0"/>
            <a:endCxn id="3" idx="2"/>
          </p:cNvCxnSpPr>
          <p:nvPr/>
        </p:nvCxnSpPr>
        <p:spPr>
          <a:xfrm rot="5400000" flipH="1" flipV="1">
            <a:off x="5025678" y="1701105"/>
            <a:ext cx="645201" cy="1925944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0"/>
            <a:endCxn id="11" idx="2"/>
          </p:cNvCxnSpPr>
          <p:nvPr/>
        </p:nvCxnSpPr>
        <p:spPr>
          <a:xfrm rot="16200000" flipV="1">
            <a:off x="6059261" y="3712007"/>
            <a:ext cx="785818" cy="1878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0"/>
            <a:endCxn id="15" idx="2"/>
          </p:cNvCxnSpPr>
          <p:nvPr/>
        </p:nvCxnSpPr>
        <p:spPr>
          <a:xfrm rot="16200000" flipV="1">
            <a:off x="8288278" y="3594572"/>
            <a:ext cx="790336" cy="422767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1"/>
          <p:cNvSpPr txBox="1"/>
          <p:nvPr/>
        </p:nvSpPr>
        <p:spPr>
          <a:xfrm>
            <a:off x="1425931" y="2984418"/>
            <a:ext cx="234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非线程安全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62"/>
          <p:cNvSpPr txBox="1"/>
          <p:nvPr/>
        </p:nvSpPr>
        <p:spPr>
          <a:xfrm>
            <a:off x="3398848" y="3622842"/>
            <a:ext cx="244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Hashtable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线程安全。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关键字修饰，所以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，但效率较低，一般不用。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63"/>
          <p:cNvSpPr txBox="1"/>
          <p:nvPr/>
        </p:nvSpPr>
        <p:spPr>
          <a:xfrm>
            <a:off x="9411547" y="2912980"/>
            <a:ext cx="234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存储元素特点：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，但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的元素会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34" name="TextBox 64"/>
          <p:cNvSpPr txBox="1"/>
          <p:nvPr/>
        </p:nvSpPr>
        <p:spPr>
          <a:xfrm>
            <a:off x="8190217" y="4770369"/>
            <a:ext cx="1972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底层是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endParaRPr lang="en-US" altLang="zh-CN" sz="100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TextBox 65"/>
          <p:cNvSpPr txBox="1"/>
          <p:nvPr/>
        </p:nvSpPr>
        <p:spPr>
          <a:xfrm>
            <a:off x="5559661" y="4765850"/>
            <a:ext cx="2160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的，以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形式存储元素，并且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只支持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String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类型</a:t>
            </a:r>
            <a:endParaRPr lang="en-US" altLang="zh-CN" sz="100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被称为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属性类</a:t>
            </a:r>
            <a:endParaRPr lang="en-US" altLang="zh-CN" sz="100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TextBox 66"/>
          <p:cNvSpPr txBox="1"/>
          <p:nvPr/>
        </p:nvSpPr>
        <p:spPr>
          <a:xfrm>
            <a:off x="6499146" y="2770104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smtClean="0">
                <a:latin typeface="黑体" pitchFamily="49" charset="-122"/>
                <a:ea typeface="黑体" pitchFamily="49" charset="-122"/>
              </a:rPr>
              <a:t>不常用</a:t>
            </a:r>
            <a:endParaRPr lang="zh-CN" altLang="en-US" sz="9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TextBox 67"/>
          <p:cNvSpPr txBox="1"/>
          <p:nvPr/>
        </p:nvSpPr>
        <p:spPr>
          <a:xfrm>
            <a:off x="5089920" y="1055593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1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24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headEnd type="oval" w="med" len="med"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10512</TotalTime>
  <Words>3921</Words>
  <Application>Microsoft Office PowerPoint</Application>
  <PresentationFormat>自定义</PresentationFormat>
  <Paragraphs>1107</Paragraphs>
  <Slides>49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阿里巴巴普惠体</vt:lpstr>
      <vt:lpstr>黑体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DELL</cp:lastModifiedBy>
  <cp:revision>145</cp:revision>
  <dcterms:created xsi:type="dcterms:W3CDTF">2022-05-12T01:51:39Z</dcterms:created>
  <dcterms:modified xsi:type="dcterms:W3CDTF">2023-01-05T10:05:32Z</dcterms:modified>
</cp:coreProperties>
</file>