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81" r:id="rId18"/>
    <p:sldId id="282" r:id="rId19"/>
    <p:sldId id="283" r:id="rId20"/>
    <p:sldId id="256" r:id="rId21"/>
    <p:sldId id="257" r:id="rId22"/>
    <p:sldId id="277" r:id="rId23"/>
    <p:sldId id="278" r:id="rId24"/>
    <p:sldId id="276" r:id="rId25"/>
    <p:sldId id="259" r:id="rId26"/>
    <p:sldId id="279" r:id="rId27"/>
    <p:sldId id="280" r:id="rId28"/>
    <p:sldId id="286" r:id="rId29"/>
    <p:sldId id="287" r:id="rId30"/>
    <p:sldId id="284" r:id="rId31"/>
    <p:sldId id="285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</p:sldIdLst>
  <p:sldSz cx="1252855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94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E5D0"/>
    <a:srgbClr val="F4F4F4"/>
    <a:srgbClr val="F4C8C7"/>
    <a:srgbClr val="D7E5FB"/>
    <a:srgbClr val="FFFFFF"/>
    <a:srgbClr val="9F9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>
      <p:cViewPr varScale="1">
        <p:scale>
          <a:sx n="62" d="100"/>
          <a:sy n="62" d="100"/>
        </p:scale>
        <p:origin x="44" y="216"/>
      </p:cViewPr>
      <p:guideLst>
        <p:guide orient="horz" pos="2160"/>
        <p:guide pos="394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C5D53-245E-4264-BF63-59C172EAE7A9}" type="datetimeFigureOut">
              <a:rPr lang="zh-CN" altLang="en-US" smtClean="0"/>
              <a:pPr/>
              <a:t>2022/11/4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6863" y="685800"/>
            <a:ext cx="62642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9344E-EC8F-4D9A-969F-E6AD47D566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6863" y="685800"/>
            <a:ext cx="62642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9344E-EC8F-4D9A-969F-E6AD47D566A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39642" y="2130429"/>
            <a:ext cx="10649268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79284" y="3886200"/>
            <a:ext cx="876998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83199" y="274642"/>
            <a:ext cx="2818924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6428" y="274642"/>
            <a:ext cx="8247962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9670" y="4406904"/>
            <a:ext cx="1064926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89670" y="2906713"/>
            <a:ext cx="10649268" cy="1500187"/>
          </a:xfrm>
        </p:spPr>
        <p:txBody>
          <a:bodyPr anchor="b"/>
          <a:lstStyle>
            <a:lvl1pPr marL="0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1pPr>
            <a:lvl2pPr marL="45716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2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0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6428" y="1600204"/>
            <a:ext cx="5533443" cy="4525963"/>
          </a:xfrm>
        </p:spPr>
        <p:txBody>
          <a:bodyPr/>
          <a:lstStyle>
            <a:lvl1pPr>
              <a:defRPr sz="2799"/>
            </a:lvl1pPr>
            <a:lvl2pPr>
              <a:defRPr sz="2400"/>
            </a:lvl2pPr>
            <a:lvl3pPr>
              <a:defRPr sz="1999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68679" y="1600204"/>
            <a:ext cx="5533443" cy="4525963"/>
          </a:xfrm>
        </p:spPr>
        <p:txBody>
          <a:bodyPr/>
          <a:lstStyle>
            <a:lvl1pPr>
              <a:defRPr sz="2799"/>
            </a:lvl1pPr>
            <a:lvl2pPr>
              <a:defRPr sz="2400"/>
            </a:lvl2pPr>
            <a:lvl3pPr>
              <a:defRPr sz="1999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6429" y="1535113"/>
            <a:ext cx="553561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2" indent="0">
              <a:buNone/>
              <a:defRPr sz="1999" b="1"/>
            </a:lvl2pPr>
            <a:lvl3pPr marL="914322" indent="0">
              <a:buNone/>
              <a:defRPr sz="1800" b="1"/>
            </a:lvl3pPr>
            <a:lvl4pPr marL="1371484" indent="0">
              <a:buNone/>
              <a:defRPr sz="1600" b="1"/>
            </a:lvl4pPr>
            <a:lvl5pPr marL="1828646" indent="0">
              <a:buNone/>
              <a:defRPr sz="1600" b="1"/>
            </a:lvl5pPr>
            <a:lvl6pPr marL="2285806" indent="0">
              <a:buNone/>
              <a:defRPr sz="1600" b="1"/>
            </a:lvl6pPr>
            <a:lvl7pPr marL="2742968" indent="0">
              <a:buNone/>
              <a:defRPr sz="1600" b="1"/>
            </a:lvl7pPr>
            <a:lvl8pPr marL="3200129" indent="0">
              <a:buNone/>
              <a:defRPr sz="1600" b="1"/>
            </a:lvl8pPr>
            <a:lvl9pPr marL="365729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6429" y="2174875"/>
            <a:ext cx="5535619" cy="3951288"/>
          </a:xfrm>
        </p:spPr>
        <p:txBody>
          <a:bodyPr/>
          <a:lstStyle>
            <a:lvl1pPr>
              <a:defRPr sz="2400"/>
            </a:lvl1pPr>
            <a:lvl2pPr>
              <a:defRPr sz="1999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64330" y="1535113"/>
            <a:ext cx="553779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2" indent="0">
              <a:buNone/>
              <a:defRPr sz="1999" b="1"/>
            </a:lvl2pPr>
            <a:lvl3pPr marL="914322" indent="0">
              <a:buNone/>
              <a:defRPr sz="1800" b="1"/>
            </a:lvl3pPr>
            <a:lvl4pPr marL="1371484" indent="0">
              <a:buNone/>
              <a:defRPr sz="1600" b="1"/>
            </a:lvl4pPr>
            <a:lvl5pPr marL="1828646" indent="0">
              <a:buNone/>
              <a:defRPr sz="1600" b="1"/>
            </a:lvl5pPr>
            <a:lvl6pPr marL="2285806" indent="0">
              <a:buNone/>
              <a:defRPr sz="1600" b="1"/>
            </a:lvl6pPr>
            <a:lvl7pPr marL="2742968" indent="0">
              <a:buNone/>
              <a:defRPr sz="1600" b="1"/>
            </a:lvl7pPr>
            <a:lvl8pPr marL="3200129" indent="0">
              <a:buNone/>
              <a:defRPr sz="1600" b="1"/>
            </a:lvl8pPr>
            <a:lvl9pPr marL="365729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64330" y="2174875"/>
            <a:ext cx="5537793" cy="3951288"/>
          </a:xfrm>
        </p:spPr>
        <p:txBody>
          <a:bodyPr/>
          <a:lstStyle>
            <a:lvl1pPr>
              <a:defRPr sz="2400"/>
            </a:lvl1pPr>
            <a:lvl2pPr>
              <a:defRPr sz="1999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6428" y="273050"/>
            <a:ext cx="4121807" cy="1162050"/>
          </a:xfrm>
        </p:spPr>
        <p:txBody>
          <a:bodyPr anchor="b"/>
          <a:lstStyle>
            <a:lvl1pPr algn="l">
              <a:defRPr sz="1999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98317" y="273054"/>
            <a:ext cx="7003808" cy="5853113"/>
          </a:xfrm>
        </p:spPr>
        <p:txBody>
          <a:bodyPr/>
          <a:lstStyle>
            <a:lvl1pPr>
              <a:defRPr sz="3200"/>
            </a:lvl1pPr>
            <a:lvl2pPr>
              <a:defRPr sz="2799"/>
            </a:lvl2pPr>
            <a:lvl3pPr>
              <a:defRPr sz="2400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6428" y="1435103"/>
            <a:ext cx="412180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62" indent="0">
              <a:buNone/>
              <a:defRPr sz="1200"/>
            </a:lvl2pPr>
            <a:lvl3pPr marL="914322" indent="0">
              <a:buNone/>
              <a:defRPr sz="1000"/>
            </a:lvl3pPr>
            <a:lvl4pPr marL="1371484" indent="0">
              <a:buNone/>
              <a:defRPr sz="900"/>
            </a:lvl4pPr>
            <a:lvl5pPr marL="1828646" indent="0">
              <a:buNone/>
              <a:defRPr sz="900"/>
            </a:lvl5pPr>
            <a:lvl6pPr marL="2285806" indent="0">
              <a:buNone/>
              <a:defRPr sz="900"/>
            </a:lvl6pPr>
            <a:lvl7pPr marL="2742968" indent="0">
              <a:buNone/>
              <a:defRPr sz="900"/>
            </a:lvl7pPr>
            <a:lvl8pPr marL="3200129" indent="0">
              <a:buNone/>
              <a:defRPr sz="900"/>
            </a:lvl8pPr>
            <a:lvl9pPr marL="365729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55683" y="4800600"/>
            <a:ext cx="7517130" cy="566738"/>
          </a:xfrm>
        </p:spPr>
        <p:txBody>
          <a:bodyPr anchor="b"/>
          <a:lstStyle>
            <a:lvl1pPr algn="l">
              <a:defRPr sz="1999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455683" y="612775"/>
            <a:ext cx="751713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2" indent="0">
              <a:buNone/>
              <a:defRPr sz="2799"/>
            </a:lvl2pPr>
            <a:lvl3pPr marL="914322" indent="0">
              <a:buNone/>
              <a:defRPr sz="2400"/>
            </a:lvl3pPr>
            <a:lvl4pPr marL="1371484" indent="0">
              <a:buNone/>
              <a:defRPr sz="1999"/>
            </a:lvl4pPr>
            <a:lvl5pPr marL="1828646" indent="0">
              <a:buNone/>
              <a:defRPr sz="1999"/>
            </a:lvl5pPr>
            <a:lvl6pPr marL="2285806" indent="0">
              <a:buNone/>
              <a:defRPr sz="1999"/>
            </a:lvl6pPr>
            <a:lvl7pPr marL="2742968" indent="0">
              <a:buNone/>
              <a:defRPr sz="1999"/>
            </a:lvl7pPr>
            <a:lvl8pPr marL="3200129" indent="0">
              <a:buNone/>
              <a:defRPr sz="1999"/>
            </a:lvl8pPr>
            <a:lvl9pPr marL="3657290" indent="0">
              <a:buNone/>
              <a:defRPr sz="1999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455683" y="5367338"/>
            <a:ext cx="751713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62" indent="0">
              <a:buNone/>
              <a:defRPr sz="1200"/>
            </a:lvl2pPr>
            <a:lvl3pPr marL="914322" indent="0">
              <a:buNone/>
              <a:defRPr sz="1000"/>
            </a:lvl3pPr>
            <a:lvl4pPr marL="1371484" indent="0">
              <a:buNone/>
              <a:defRPr sz="900"/>
            </a:lvl4pPr>
            <a:lvl5pPr marL="1828646" indent="0">
              <a:buNone/>
              <a:defRPr sz="900"/>
            </a:lvl5pPr>
            <a:lvl6pPr marL="2285806" indent="0">
              <a:buNone/>
              <a:defRPr sz="900"/>
            </a:lvl6pPr>
            <a:lvl7pPr marL="2742968" indent="0">
              <a:buNone/>
              <a:defRPr sz="900"/>
            </a:lvl7pPr>
            <a:lvl8pPr marL="3200129" indent="0">
              <a:buNone/>
              <a:defRPr sz="900"/>
            </a:lvl8pPr>
            <a:lvl9pPr marL="365729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6429" y="274638"/>
            <a:ext cx="1127569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6429" y="1600204"/>
            <a:ext cx="1127569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6429" y="6356354"/>
            <a:ext cx="29233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2022/11/4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80589" y="6356354"/>
            <a:ext cx="39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978795" y="6356354"/>
            <a:ext cx="29233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22" rtl="0" eaLnBrk="1" latinLnBrk="0" hangingPunct="1"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1" indent="-342871" algn="l" defTabSz="914322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87" indent="-285726" algn="l" defTabSz="914322" rtl="0" eaLnBrk="1" latinLnBrk="0" hangingPunct="1">
        <a:spcBef>
          <a:spcPct val="20000"/>
        </a:spcBef>
        <a:buFont typeface="Arial" pitchFamily="34" charset="0"/>
        <a:buChar char="–"/>
        <a:defRPr sz="27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903" indent="-228581" algn="l" defTabSz="91432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65" indent="-228581" algn="l" defTabSz="914322" rtl="0" eaLnBrk="1" latinLnBrk="0" hangingPunct="1">
        <a:spcBef>
          <a:spcPct val="20000"/>
        </a:spcBef>
        <a:buFont typeface="Arial" pitchFamily="34" charset="0"/>
        <a:buChar char="–"/>
        <a:defRPr sz="1999" kern="1200">
          <a:solidFill>
            <a:schemeClr val="tx1"/>
          </a:solidFill>
          <a:latin typeface="+mn-lt"/>
          <a:ea typeface="+mn-ea"/>
          <a:cs typeface="+mn-cs"/>
        </a:defRPr>
      </a:lvl4pPr>
      <a:lvl5pPr marL="2057225" indent="-228581" algn="l" defTabSz="914322" rtl="0" eaLnBrk="1" latinLnBrk="0" hangingPunct="1">
        <a:spcBef>
          <a:spcPct val="20000"/>
        </a:spcBef>
        <a:buFont typeface="Arial" pitchFamily="34" charset="0"/>
        <a:buChar char="»"/>
        <a:defRPr sz="1999" kern="1200">
          <a:solidFill>
            <a:schemeClr val="tx1"/>
          </a:solidFill>
          <a:latin typeface="+mn-lt"/>
          <a:ea typeface="+mn-ea"/>
          <a:cs typeface="+mn-cs"/>
        </a:defRPr>
      </a:lvl5pPr>
      <a:lvl6pPr marL="2514387" indent="-228581" algn="l" defTabSz="914322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549" indent="-228581" algn="l" defTabSz="914322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709" indent="-228581" algn="l" defTabSz="914322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871" indent="-228581" algn="l" defTabSz="914322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2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2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4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6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06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68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29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90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92799" y="1131971"/>
            <a:ext cx="6576389" cy="24288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801726" y="1703475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用户进程</a:t>
            </a:r>
          </a:p>
        </p:txBody>
      </p:sp>
      <p:sp>
        <p:nvSpPr>
          <p:cNvPr id="4" name="矩形 3"/>
          <p:cNvSpPr/>
          <p:nvPr/>
        </p:nvSpPr>
        <p:spPr>
          <a:xfrm>
            <a:off x="1801726" y="2703607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服务器进程</a:t>
            </a:r>
          </a:p>
        </p:txBody>
      </p:sp>
      <p:sp>
        <p:nvSpPr>
          <p:cNvPr id="5" name="矩形 4"/>
          <p:cNvSpPr/>
          <p:nvPr/>
        </p:nvSpPr>
        <p:spPr>
          <a:xfrm>
            <a:off x="4526231" y="3918054"/>
            <a:ext cx="4697421" cy="15001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714127" y="4132367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数据文件</a:t>
            </a:r>
          </a:p>
        </p:txBody>
      </p:sp>
      <p:sp>
        <p:nvSpPr>
          <p:cNvPr id="7" name="矩形 6"/>
          <p:cNvSpPr/>
          <p:nvPr/>
        </p:nvSpPr>
        <p:spPr>
          <a:xfrm>
            <a:off x="7720476" y="4132367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日志文件</a:t>
            </a:r>
          </a:p>
        </p:txBody>
      </p:sp>
      <p:sp>
        <p:nvSpPr>
          <p:cNvPr id="8" name="矩形 7"/>
          <p:cNvSpPr/>
          <p:nvPr/>
        </p:nvSpPr>
        <p:spPr>
          <a:xfrm>
            <a:off x="4714127" y="4560995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数据文件</a:t>
            </a:r>
          </a:p>
        </p:txBody>
      </p:sp>
      <p:sp>
        <p:nvSpPr>
          <p:cNvPr id="9" name="矩形 8"/>
          <p:cNvSpPr/>
          <p:nvPr/>
        </p:nvSpPr>
        <p:spPr>
          <a:xfrm>
            <a:off x="6217301" y="4560995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控制文件</a:t>
            </a:r>
          </a:p>
        </p:txBody>
      </p:sp>
      <p:sp>
        <p:nvSpPr>
          <p:cNvPr id="10" name="矩形 9"/>
          <p:cNvSpPr/>
          <p:nvPr/>
        </p:nvSpPr>
        <p:spPr>
          <a:xfrm>
            <a:off x="7720476" y="4560995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日志文件</a:t>
            </a:r>
          </a:p>
        </p:txBody>
      </p:sp>
      <p:sp>
        <p:nvSpPr>
          <p:cNvPr id="11" name="矩形 10"/>
          <p:cNvSpPr/>
          <p:nvPr/>
        </p:nvSpPr>
        <p:spPr>
          <a:xfrm>
            <a:off x="4714127" y="4989623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数据文件</a:t>
            </a:r>
          </a:p>
        </p:txBody>
      </p:sp>
      <p:sp>
        <p:nvSpPr>
          <p:cNvPr id="12" name="矩形 11"/>
          <p:cNvSpPr/>
          <p:nvPr/>
        </p:nvSpPr>
        <p:spPr>
          <a:xfrm>
            <a:off x="3023055" y="4846747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口令文件</a:t>
            </a:r>
          </a:p>
        </p:txBody>
      </p:sp>
      <p:cxnSp>
        <p:nvCxnSpPr>
          <p:cNvPr id="13" name="直接箭头连接符 12"/>
          <p:cNvCxnSpPr>
            <a:stCxn id="3" idx="2"/>
            <a:endCxn id="4" idx="0"/>
          </p:cNvCxnSpPr>
          <p:nvPr/>
        </p:nvCxnSpPr>
        <p:spPr>
          <a:xfrm rot="5400000">
            <a:off x="2066455" y="2310449"/>
            <a:ext cx="785818" cy="208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3"/>
          </p:cNvCxnSpPr>
          <p:nvPr/>
        </p:nvCxnSpPr>
        <p:spPr>
          <a:xfrm>
            <a:off x="3117003" y="2810764"/>
            <a:ext cx="375794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150435" y="1632037"/>
            <a:ext cx="5355060" cy="1214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TextBox 37"/>
          <p:cNvSpPr txBox="1"/>
          <p:nvPr/>
        </p:nvSpPr>
        <p:spPr>
          <a:xfrm>
            <a:off x="4150437" y="1346285"/>
            <a:ext cx="10334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1" dirty="0">
                <a:latin typeface="黑体" pitchFamily="49" charset="-122"/>
                <a:ea typeface="黑体" pitchFamily="49" charset="-122"/>
              </a:rPr>
              <a:t>内存结构</a:t>
            </a:r>
          </a:p>
        </p:txBody>
      </p:sp>
      <p:sp>
        <p:nvSpPr>
          <p:cNvPr id="17" name="TextBox 38"/>
          <p:cNvSpPr txBox="1"/>
          <p:nvPr/>
        </p:nvSpPr>
        <p:spPr>
          <a:xfrm>
            <a:off x="6217303" y="1131971"/>
            <a:ext cx="1033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>
                <a:latin typeface="黑体" pitchFamily="49" charset="-122"/>
                <a:ea typeface="黑体" pitchFamily="49" charset="-122"/>
              </a:rPr>
              <a:t>实 例</a:t>
            </a:r>
          </a:p>
        </p:txBody>
      </p:sp>
      <p:sp>
        <p:nvSpPr>
          <p:cNvPr id="18" name="矩形 17"/>
          <p:cNvSpPr/>
          <p:nvPr/>
        </p:nvSpPr>
        <p:spPr>
          <a:xfrm>
            <a:off x="4526229" y="2060665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共享池</a:t>
            </a:r>
          </a:p>
        </p:txBody>
      </p:sp>
      <p:sp>
        <p:nvSpPr>
          <p:cNvPr id="19" name="矩形 18"/>
          <p:cNvSpPr/>
          <p:nvPr/>
        </p:nvSpPr>
        <p:spPr>
          <a:xfrm>
            <a:off x="6170326" y="2060665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数据缓冲区</a:t>
            </a:r>
          </a:p>
        </p:txBody>
      </p:sp>
      <p:sp>
        <p:nvSpPr>
          <p:cNvPr id="20" name="矩形 19"/>
          <p:cNvSpPr/>
          <p:nvPr/>
        </p:nvSpPr>
        <p:spPr>
          <a:xfrm>
            <a:off x="7814424" y="2060665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日志缓冲区</a:t>
            </a:r>
          </a:p>
        </p:txBody>
      </p:sp>
      <p:sp>
        <p:nvSpPr>
          <p:cNvPr id="21" name="矩形 20"/>
          <p:cNvSpPr/>
          <p:nvPr/>
        </p:nvSpPr>
        <p:spPr>
          <a:xfrm>
            <a:off x="4526229" y="2489293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Large</a:t>
            </a:r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池</a:t>
            </a:r>
          </a:p>
        </p:txBody>
      </p:sp>
      <p:sp>
        <p:nvSpPr>
          <p:cNvPr id="22" name="矩形 21"/>
          <p:cNvSpPr/>
          <p:nvPr/>
        </p:nvSpPr>
        <p:spPr>
          <a:xfrm>
            <a:off x="6170326" y="2489293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Stream</a:t>
            </a:r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池</a:t>
            </a:r>
          </a:p>
        </p:txBody>
      </p:sp>
      <p:sp>
        <p:nvSpPr>
          <p:cNvPr id="23" name="矩形 22"/>
          <p:cNvSpPr/>
          <p:nvPr/>
        </p:nvSpPr>
        <p:spPr>
          <a:xfrm>
            <a:off x="7814424" y="2489293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JAVA</a:t>
            </a:r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池</a:t>
            </a:r>
          </a:p>
        </p:txBody>
      </p:sp>
      <p:sp>
        <p:nvSpPr>
          <p:cNvPr id="24" name="TextBox 39"/>
          <p:cNvSpPr txBox="1"/>
          <p:nvPr/>
        </p:nvSpPr>
        <p:spPr>
          <a:xfrm>
            <a:off x="6593095" y="1703475"/>
            <a:ext cx="563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 dirty="0">
                <a:latin typeface="黑体" pitchFamily="49" charset="-122"/>
                <a:ea typeface="黑体" pitchFamily="49" charset="-122"/>
              </a:rPr>
              <a:t>SGA</a:t>
            </a:r>
            <a:endParaRPr lang="zh-CN" altLang="en-US" sz="11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217301" y="4132367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控制文件</a:t>
            </a:r>
          </a:p>
        </p:txBody>
      </p:sp>
      <p:sp>
        <p:nvSpPr>
          <p:cNvPr id="26" name="矩形 25"/>
          <p:cNvSpPr/>
          <p:nvPr/>
        </p:nvSpPr>
        <p:spPr>
          <a:xfrm>
            <a:off x="3023055" y="4275243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参数文件</a:t>
            </a:r>
          </a:p>
        </p:txBody>
      </p:sp>
      <p:cxnSp>
        <p:nvCxnSpPr>
          <p:cNvPr id="27" name="直接箭头连接符 26"/>
          <p:cNvCxnSpPr/>
          <p:nvPr/>
        </p:nvCxnSpPr>
        <p:spPr>
          <a:xfrm rot="5400000">
            <a:off x="6321595" y="3738414"/>
            <a:ext cx="357190" cy="208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rot="16200000" flipV="1">
            <a:off x="6791337" y="3738414"/>
            <a:ext cx="357190" cy="208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4150435" y="3203673"/>
            <a:ext cx="5355060" cy="2857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   PMON     SMON     DBWR     LGWR     CKPT     </a:t>
            </a:r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其他</a:t>
            </a:r>
            <a:endParaRPr lang="zh-CN" altLang="en-US" sz="1100" dirty="0"/>
          </a:p>
        </p:txBody>
      </p:sp>
      <p:sp>
        <p:nvSpPr>
          <p:cNvPr id="30" name="TextBox 48"/>
          <p:cNvSpPr txBox="1"/>
          <p:nvPr/>
        </p:nvSpPr>
        <p:spPr>
          <a:xfrm>
            <a:off x="4150437" y="2917921"/>
            <a:ext cx="10334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1" dirty="0">
                <a:latin typeface="黑体" pitchFamily="49" charset="-122"/>
                <a:ea typeface="黑体" pitchFamily="49" charset="-122"/>
              </a:rPr>
              <a:t>后台进程</a:t>
            </a:r>
          </a:p>
        </p:txBody>
      </p:sp>
      <p:sp>
        <p:nvSpPr>
          <p:cNvPr id="31" name="矩形 30"/>
          <p:cNvSpPr/>
          <p:nvPr/>
        </p:nvSpPr>
        <p:spPr>
          <a:xfrm>
            <a:off x="2459366" y="3132235"/>
            <a:ext cx="657639" cy="214314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>
                <a:latin typeface="黑体" pitchFamily="49" charset="-122"/>
                <a:ea typeface="黑体" pitchFamily="49" charset="-122"/>
              </a:rPr>
              <a:t>PGA</a:t>
            </a:r>
            <a:endParaRPr lang="zh-CN" altLang="en-US" sz="1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317600" y="4203805"/>
            <a:ext cx="1409226" cy="214314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b="1" dirty="0">
                <a:latin typeface="黑体" pitchFamily="49" charset="-122"/>
                <a:ea typeface="黑体" pitchFamily="49" charset="-122"/>
              </a:rPr>
              <a:t>归档日志文件</a:t>
            </a:r>
          </a:p>
        </p:txBody>
      </p:sp>
      <p:sp>
        <p:nvSpPr>
          <p:cNvPr id="33" name="TextBox 51"/>
          <p:cNvSpPr txBox="1"/>
          <p:nvPr/>
        </p:nvSpPr>
        <p:spPr>
          <a:xfrm>
            <a:off x="4526231" y="5418254"/>
            <a:ext cx="1127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数据库</a:t>
            </a:r>
          </a:p>
        </p:txBody>
      </p:sp>
    </p:spTree>
    <p:extLst>
      <p:ext uri="{BB962C8B-B14F-4D97-AF65-F5344CB8AC3E}">
        <p14:creationId xmlns:p14="http://schemas.microsoft.com/office/powerpoint/2010/main" val="2465373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83868" y="1805691"/>
            <a:ext cx="5449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solidFill>
                  <a:srgbClr val="FF0000"/>
                </a:solidFill>
              </a:rPr>
              <a:t>双链表结构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26229" y="3163013"/>
            <a:ext cx="1878968" cy="3571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 rot="16200000" flipH="1">
            <a:off x="5004228" y="3341358"/>
            <a:ext cx="357190" cy="20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rot="16200000" flipH="1">
            <a:off x="5567919" y="3340565"/>
            <a:ext cx="357190" cy="20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6"/>
          <p:cNvSpPr txBox="1"/>
          <p:nvPr/>
        </p:nvSpPr>
        <p:spPr>
          <a:xfrm>
            <a:off x="5183868" y="3234451"/>
            <a:ext cx="5636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 smtClean="0"/>
              <a:t>data</a:t>
            </a:r>
            <a:endParaRPr lang="zh-CN" altLang="en-US" sz="1050" dirty="0"/>
          </a:p>
        </p:txBody>
      </p:sp>
      <p:sp>
        <p:nvSpPr>
          <p:cNvPr id="7" name="TextBox 7"/>
          <p:cNvSpPr txBox="1"/>
          <p:nvPr/>
        </p:nvSpPr>
        <p:spPr>
          <a:xfrm>
            <a:off x="5778779" y="3234451"/>
            <a:ext cx="8455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 smtClean="0">
                <a:solidFill>
                  <a:srgbClr val="7030A0"/>
                </a:solidFill>
              </a:rPr>
              <a:t>0x2345</a:t>
            </a:r>
            <a:endParaRPr lang="zh-CN" altLang="en-US" sz="1050" dirty="0">
              <a:solidFill>
                <a:srgbClr val="7030A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600613" y="3234451"/>
            <a:ext cx="6555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 smtClean="0"/>
              <a:t>0x1111</a:t>
            </a:r>
            <a:endParaRPr lang="zh-CN" altLang="en-US" sz="1050" dirty="0"/>
          </a:p>
        </p:txBody>
      </p:sp>
      <p:sp>
        <p:nvSpPr>
          <p:cNvPr id="9" name="矩形 8"/>
          <p:cNvSpPr/>
          <p:nvPr/>
        </p:nvSpPr>
        <p:spPr>
          <a:xfrm>
            <a:off x="6968888" y="3805955"/>
            <a:ext cx="1878968" cy="3571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 rot="16200000" flipH="1">
            <a:off x="7446887" y="3984300"/>
            <a:ext cx="357190" cy="20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16200000" flipH="1">
            <a:off x="8010578" y="3983507"/>
            <a:ext cx="357190" cy="20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2"/>
          <p:cNvSpPr txBox="1"/>
          <p:nvPr/>
        </p:nvSpPr>
        <p:spPr>
          <a:xfrm>
            <a:off x="7626527" y="3877393"/>
            <a:ext cx="5636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 smtClean="0"/>
              <a:t>data</a:t>
            </a:r>
            <a:endParaRPr lang="zh-CN" altLang="en-US" sz="1050" dirty="0"/>
          </a:p>
        </p:txBody>
      </p:sp>
      <p:sp>
        <p:nvSpPr>
          <p:cNvPr id="13" name="TextBox 13"/>
          <p:cNvSpPr txBox="1"/>
          <p:nvPr/>
        </p:nvSpPr>
        <p:spPr>
          <a:xfrm>
            <a:off x="8227051" y="3877393"/>
            <a:ext cx="8455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 smtClean="0"/>
              <a:t>0x9999</a:t>
            </a:r>
            <a:endParaRPr lang="zh-CN" altLang="en-US" sz="1050" dirty="0"/>
          </a:p>
        </p:txBody>
      </p:sp>
      <p:sp>
        <p:nvSpPr>
          <p:cNvPr id="14" name="TextBox 14"/>
          <p:cNvSpPr txBox="1"/>
          <p:nvPr/>
        </p:nvSpPr>
        <p:spPr>
          <a:xfrm>
            <a:off x="7002915" y="3877393"/>
            <a:ext cx="8455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 smtClean="0">
                <a:solidFill>
                  <a:srgbClr val="00B050"/>
                </a:solidFill>
              </a:rPr>
              <a:t>0x1234</a:t>
            </a:r>
            <a:endParaRPr lang="zh-CN" altLang="en-US" sz="1050" dirty="0">
              <a:solidFill>
                <a:srgbClr val="00B05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411547" y="3163013"/>
            <a:ext cx="1878968" cy="3571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 rot="16200000" flipH="1">
            <a:off x="9889546" y="3341358"/>
            <a:ext cx="357190" cy="20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rot="16200000" flipH="1">
            <a:off x="10453237" y="3340565"/>
            <a:ext cx="357190" cy="20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8"/>
          <p:cNvSpPr txBox="1"/>
          <p:nvPr/>
        </p:nvSpPr>
        <p:spPr>
          <a:xfrm>
            <a:off x="10069186" y="3234451"/>
            <a:ext cx="5636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 smtClean="0"/>
              <a:t>data</a:t>
            </a:r>
            <a:endParaRPr lang="zh-CN" altLang="en-US" sz="1050" dirty="0"/>
          </a:p>
        </p:txBody>
      </p:sp>
      <p:sp>
        <p:nvSpPr>
          <p:cNvPr id="19" name="TextBox 19"/>
          <p:cNvSpPr txBox="1"/>
          <p:nvPr/>
        </p:nvSpPr>
        <p:spPr>
          <a:xfrm>
            <a:off x="10726824" y="3234451"/>
            <a:ext cx="5636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 smtClean="0"/>
              <a:t>null</a:t>
            </a:r>
            <a:endParaRPr lang="zh-CN" altLang="en-US" sz="1050" dirty="0"/>
          </a:p>
        </p:txBody>
      </p:sp>
      <p:sp>
        <p:nvSpPr>
          <p:cNvPr id="20" name="TextBox 20"/>
          <p:cNvSpPr txBox="1"/>
          <p:nvPr/>
        </p:nvSpPr>
        <p:spPr>
          <a:xfrm>
            <a:off x="9451187" y="3234451"/>
            <a:ext cx="8455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 smtClean="0">
                <a:solidFill>
                  <a:srgbClr val="7030A0"/>
                </a:solidFill>
              </a:rPr>
              <a:t>0x2345</a:t>
            </a:r>
            <a:endParaRPr lang="zh-CN" altLang="en-US" sz="1050" dirty="0">
              <a:solidFill>
                <a:srgbClr val="7030A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989622" y="3805955"/>
            <a:ext cx="1878968" cy="3571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 rot="16200000" flipH="1">
            <a:off x="2467621" y="3984300"/>
            <a:ext cx="357190" cy="20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rot="16200000" flipH="1">
            <a:off x="3031312" y="3983507"/>
            <a:ext cx="357190" cy="20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30"/>
          <p:cNvSpPr txBox="1"/>
          <p:nvPr/>
        </p:nvSpPr>
        <p:spPr>
          <a:xfrm>
            <a:off x="2647261" y="3877393"/>
            <a:ext cx="5636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 smtClean="0"/>
              <a:t>data</a:t>
            </a:r>
            <a:endParaRPr lang="zh-CN" altLang="en-US" sz="1050" dirty="0"/>
          </a:p>
        </p:txBody>
      </p:sp>
      <p:sp>
        <p:nvSpPr>
          <p:cNvPr id="25" name="TextBox 31"/>
          <p:cNvSpPr txBox="1"/>
          <p:nvPr/>
        </p:nvSpPr>
        <p:spPr>
          <a:xfrm>
            <a:off x="3258499" y="3877393"/>
            <a:ext cx="8455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 smtClean="0">
                <a:solidFill>
                  <a:srgbClr val="00B050"/>
                </a:solidFill>
              </a:rPr>
              <a:t>0x1234</a:t>
            </a:r>
            <a:endParaRPr lang="zh-CN" altLang="en-US" sz="1050" dirty="0">
              <a:solidFill>
                <a:srgbClr val="00B050"/>
              </a:solidFill>
            </a:endParaRPr>
          </a:p>
        </p:txBody>
      </p:sp>
      <p:sp>
        <p:nvSpPr>
          <p:cNvPr id="26" name="TextBox 32"/>
          <p:cNvSpPr txBox="1"/>
          <p:nvPr/>
        </p:nvSpPr>
        <p:spPr>
          <a:xfrm>
            <a:off x="2083570" y="3877393"/>
            <a:ext cx="5636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 smtClean="0"/>
              <a:t>null</a:t>
            </a:r>
            <a:endParaRPr lang="zh-CN" altLang="en-US" sz="1050" dirty="0"/>
          </a:p>
        </p:txBody>
      </p:sp>
      <p:sp>
        <p:nvSpPr>
          <p:cNvPr id="27" name="TextBox 33"/>
          <p:cNvSpPr txBox="1"/>
          <p:nvPr/>
        </p:nvSpPr>
        <p:spPr>
          <a:xfrm>
            <a:off x="2553312" y="4234584"/>
            <a:ext cx="8455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头结点</a:t>
            </a:r>
          </a:p>
        </p:txBody>
      </p:sp>
      <p:sp>
        <p:nvSpPr>
          <p:cNvPr id="28" name="TextBox 34"/>
          <p:cNvSpPr txBox="1"/>
          <p:nvPr/>
        </p:nvSpPr>
        <p:spPr>
          <a:xfrm>
            <a:off x="9975237" y="2877262"/>
            <a:ext cx="8455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尾结点</a:t>
            </a:r>
            <a:endParaRPr lang="zh-CN" altLang="en-US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TextBox 35"/>
          <p:cNvSpPr txBox="1"/>
          <p:nvPr/>
        </p:nvSpPr>
        <p:spPr>
          <a:xfrm>
            <a:off x="4995971" y="2877262"/>
            <a:ext cx="939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首元结点</a:t>
            </a:r>
          </a:p>
        </p:txBody>
      </p:sp>
      <p:cxnSp>
        <p:nvCxnSpPr>
          <p:cNvPr id="30" name="直接箭头连接符 29"/>
          <p:cNvCxnSpPr>
            <a:stCxn id="25" idx="0"/>
          </p:cNvCxnSpPr>
          <p:nvPr/>
        </p:nvCxnSpPr>
        <p:spPr>
          <a:xfrm rot="5400000" flipH="1" flipV="1">
            <a:off x="4136825" y="3064646"/>
            <a:ext cx="357190" cy="126830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41"/>
          <p:cNvSpPr txBox="1"/>
          <p:nvPr/>
        </p:nvSpPr>
        <p:spPr>
          <a:xfrm>
            <a:off x="1817280" y="2916791"/>
            <a:ext cx="1127381" cy="24622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头指针 </a:t>
            </a:r>
            <a:r>
              <a:rPr lang="en-US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head</a:t>
            </a:r>
            <a:endParaRPr lang="zh-CN" altLang="en-US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2" name="肘形连接符 31"/>
          <p:cNvCxnSpPr>
            <a:stCxn id="31" idx="2"/>
            <a:endCxn id="21" idx="0"/>
          </p:cNvCxnSpPr>
          <p:nvPr/>
        </p:nvCxnSpPr>
        <p:spPr>
          <a:xfrm rot="16200000" flipH="1">
            <a:off x="2333567" y="3210415"/>
            <a:ext cx="642943" cy="54813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rot="10800000" flipV="1">
            <a:off x="3492802" y="3448765"/>
            <a:ext cx="1221325" cy="35719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6288148" y="3416929"/>
            <a:ext cx="680740" cy="38902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 flipV="1">
            <a:off x="6386096" y="3333649"/>
            <a:ext cx="849656" cy="543744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8519037" y="3234451"/>
            <a:ext cx="892510" cy="64294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H="1">
            <a:off x="8847856" y="3448765"/>
            <a:ext cx="676414" cy="4286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69"/>
          <p:cNvSpPr txBox="1"/>
          <p:nvPr/>
        </p:nvSpPr>
        <p:spPr>
          <a:xfrm>
            <a:off x="1238034" y="4806088"/>
            <a:ext cx="2254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首元结点的地址是：</a:t>
            </a:r>
            <a:r>
              <a:rPr lang="en-US" altLang="zh-CN" sz="1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0x1234</a:t>
            </a:r>
            <a:endParaRPr lang="zh-CN" altLang="en-US" sz="10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2184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10952" y="1464455"/>
            <a:ext cx="2066865" cy="471490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3211107" y="4464851"/>
            <a:ext cx="206671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V="1">
            <a:off x="3210952" y="1893083"/>
            <a:ext cx="2066865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3211107" y="4036223"/>
            <a:ext cx="206671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211107" y="4893479"/>
            <a:ext cx="206671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211107" y="5322107"/>
            <a:ext cx="206671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3211107" y="5750735"/>
            <a:ext cx="206671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211107" y="3607595"/>
            <a:ext cx="206671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211107" y="3178967"/>
            <a:ext cx="206671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211107" y="2750339"/>
            <a:ext cx="206671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3210952" y="2321711"/>
            <a:ext cx="2066865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304900" y="1535893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4" name="直接连接符 13"/>
          <p:cNvCxnSpPr>
            <a:stCxn id="13" idx="0"/>
            <a:endCxn id="13" idx="2"/>
          </p:cNvCxnSpPr>
          <p:nvPr/>
        </p:nvCxnSpPr>
        <p:spPr>
          <a:xfrm rot="16200000" flipH="1">
            <a:off x="4101508" y="1678519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rot="16200000" flipH="1">
            <a:off x="3632810" y="1677725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16200000" flipH="1">
            <a:off x="4572295" y="1677725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3304900" y="1964521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8" name="直接连接符 17"/>
          <p:cNvCxnSpPr>
            <a:stCxn id="17" idx="0"/>
            <a:endCxn id="17" idx="2"/>
          </p:cNvCxnSpPr>
          <p:nvPr/>
        </p:nvCxnSpPr>
        <p:spPr>
          <a:xfrm rot="16200000" flipH="1">
            <a:off x="4101508" y="2107147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rot="16200000" flipH="1">
            <a:off x="3632810" y="2106353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rot="16200000" flipH="1">
            <a:off x="4572295" y="2106353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3304900" y="2821777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22" name="直接连接符 21"/>
          <p:cNvCxnSpPr>
            <a:stCxn id="21" idx="0"/>
            <a:endCxn id="21" idx="2"/>
          </p:cNvCxnSpPr>
          <p:nvPr/>
        </p:nvCxnSpPr>
        <p:spPr>
          <a:xfrm rot="16200000" flipH="1">
            <a:off x="4101508" y="2964403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rot="16200000" flipH="1">
            <a:off x="3632810" y="2963609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rot="16200000" flipH="1">
            <a:off x="4572295" y="2963609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304900" y="3250405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26" name="直接连接符 25"/>
          <p:cNvCxnSpPr>
            <a:stCxn id="25" idx="0"/>
            <a:endCxn id="25" idx="2"/>
          </p:cNvCxnSpPr>
          <p:nvPr/>
        </p:nvCxnSpPr>
        <p:spPr>
          <a:xfrm rot="16200000" flipH="1">
            <a:off x="4101508" y="3393031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rot="16200000" flipH="1">
            <a:off x="3632810" y="3392237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16200000" flipH="1">
            <a:off x="4572295" y="3392237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304900" y="5822173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30" name="直接连接符 29"/>
          <p:cNvCxnSpPr>
            <a:stCxn id="29" idx="0"/>
            <a:endCxn id="29" idx="2"/>
          </p:cNvCxnSpPr>
          <p:nvPr/>
        </p:nvCxnSpPr>
        <p:spPr>
          <a:xfrm rot="16200000" flipH="1">
            <a:off x="4101508" y="5964799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16200000" flipH="1">
            <a:off x="3632810" y="5964005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16200000" flipH="1">
            <a:off x="4572295" y="5964005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304900" y="5393545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34" name="直接连接符 33"/>
          <p:cNvCxnSpPr>
            <a:stCxn id="33" idx="0"/>
            <a:endCxn id="33" idx="2"/>
          </p:cNvCxnSpPr>
          <p:nvPr/>
        </p:nvCxnSpPr>
        <p:spPr>
          <a:xfrm rot="16200000" flipH="1">
            <a:off x="4101508" y="5536171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rot="16200000" flipH="1">
            <a:off x="3632810" y="5535377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rot="16200000" flipH="1">
            <a:off x="4572295" y="5535377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3304900" y="4536289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38" name="直接连接符 37"/>
          <p:cNvCxnSpPr>
            <a:stCxn id="37" idx="0"/>
            <a:endCxn id="37" idx="2"/>
          </p:cNvCxnSpPr>
          <p:nvPr/>
        </p:nvCxnSpPr>
        <p:spPr>
          <a:xfrm rot="16200000" flipH="1">
            <a:off x="4101508" y="4678915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rot="16200000" flipH="1">
            <a:off x="3632810" y="4678121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rot="16200000" flipH="1">
            <a:off x="4572295" y="4678121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119"/>
          <p:cNvSpPr txBox="1"/>
          <p:nvPr/>
        </p:nvSpPr>
        <p:spPr>
          <a:xfrm rot="5400000">
            <a:off x="4156467" y="4065871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42" name="TextBox 120"/>
          <p:cNvSpPr txBox="1"/>
          <p:nvPr/>
        </p:nvSpPr>
        <p:spPr>
          <a:xfrm>
            <a:off x="3492797" y="1107266"/>
            <a:ext cx="1503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>
                <a:solidFill>
                  <a:srgbClr val="FF0000"/>
                </a:solidFill>
              </a:rPr>
              <a:t>Entry[]  table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43" name="TextBox 121"/>
          <p:cNvSpPr txBox="1"/>
          <p:nvPr/>
        </p:nvSpPr>
        <p:spPr>
          <a:xfrm>
            <a:off x="3261306" y="1556792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/>
              <a:t>hash        key        value      next</a:t>
            </a:r>
            <a:endParaRPr lang="zh-CN" altLang="en-US" sz="1100" dirty="0"/>
          </a:p>
        </p:txBody>
      </p:sp>
      <p:sp>
        <p:nvSpPr>
          <p:cNvPr id="50" name="TextBox 133"/>
          <p:cNvSpPr txBox="1"/>
          <p:nvPr/>
        </p:nvSpPr>
        <p:spPr>
          <a:xfrm>
            <a:off x="2835158" y="1535894"/>
            <a:ext cx="469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/>
              <a:t>0</a:t>
            </a:r>
            <a:endParaRPr lang="zh-CN" altLang="en-US" sz="1400" dirty="0"/>
          </a:p>
        </p:txBody>
      </p:sp>
      <p:sp>
        <p:nvSpPr>
          <p:cNvPr id="51" name="TextBox 142"/>
          <p:cNvSpPr txBox="1"/>
          <p:nvPr/>
        </p:nvSpPr>
        <p:spPr>
          <a:xfrm>
            <a:off x="2835158" y="1964522"/>
            <a:ext cx="469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52" name="TextBox 143"/>
          <p:cNvSpPr txBox="1"/>
          <p:nvPr/>
        </p:nvSpPr>
        <p:spPr>
          <a:xfrm>
            <a:off x="2835158" y="2393150"/>
            <a:ext cx="469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/>
              <a:t>2</a:t>
            </a:r>
            <a:endParaRPr lang="zh-CN" altLang="en-US" sz="1400" dirty="0"/>
          </a:p>
        </p:txBody>
      </p:sp>
      <p:sp>
        <p:nvSpPr>
          <p:cNvPr id="53" name="TextBox 144"/>
          <p:cNvSpPr txBox="1"/>
          <p:nvPr/>
        </p:nvSpPr>
        <p:spPr>
          <a:xfrm>
            <a:off x="2835158" y="2821778"/>
            <a:ext cx="469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/>
              <a:t>3</a:t>
            </a:r>
            <a:endParaRPr lang="zh-CN" altLang="en-US" sz="1400" dirty="0"/>
          </a:p>
        </p:txBody>
      </p:sp>
      <p:sp>
        <p:nvSpPr>
          <p:cNvPr id="54" name="TextBox 145"/>
          <p:cNvSpPr txBox="1"/>
          <p:nvPr/>
        </p:nvSpPr>
        <p:spPr>
          <a:xfrm>
            <a:off x="2835158" y="3250406"/>
            <a:ext cx="469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/>
              <a:t>4</a:t>
            </a:r>
            <a:endParaRPr lang="zh-CN" altLang="en-US" sz="1400" dirty="0"/>
          </a:p>
        </p:txBody>
      </p:sp>
      <p:sp>
        <p:nvSpPr>
          <p:cNvPr id="55" name="TextBox 147"/>
          <p:cNvSpPr txBox="1"/>
          <p:nvPr/>
        </p:nvSpPr>
        <p:spPr>
          <a:xfrm>
            <a:off x="2835158" y="3679034"/>
            <a:ext cx="469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/>
              <a:t>5</a:t>
            </a:r>
            <a:endParaRPr lang="zh-CN" altLang="en-US" sz="1400" dirty="0"/>
          </a:p>
        </p:txBody>
      </p:sp>
      <p:sp>
        <p:nvSpPr>
          <p:cNvPr id="56" name="TextBox 153"/>
          <p:cNvSpPr txBox="1"/>
          <p:nvPr/>
        </p:nvSpPr>
        <p:spPr>
          <a:xfrm rot="5400000">
            <a:off x="2935137" y="4065871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5747559" y="1535893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58" name="直接连接符 57"/>
          <p:cNvCxnSpPr>
            <a:stCxn id="57" idx="0"/>
            <a:endCxn id="57" idx="2"/>
          </p:cNvCxnSpPr>
          <p:nvPr/>
        </p:nvCxnSpPr>
        <p:spPr>
          <a:xfrm rot="16200000" flipH="1">
            <a:off x="6544167" y="1678519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rot="16200000" flipH="1">
            <a:off x="6075469" y="1677725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rot="16200000" flipH="1">
            <a:off x="7014953" y="1677725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8190218" y="1535893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63" name="直接连接符 62"/>
          <p:cNvCxnSpPr>
            <a:stCxn id="62" idx="0"/>
            <a:endCxn id="62" idx="2"/>
          </p:cNvCxnSpPr>
          <p:nvPr/>
        </p:nvCxnSpPr>
        <p:spPr>
          <a:xfrm rot="16200000" flipH="1">
            <a:off x="8986826" y="1678519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rot="16200000" flipH="1">
            <a:off x="8518128" y="1677725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rot="16200000" flipH="1">
            <a:off x="9457612" y="1677725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flipV="1">
            <a:off x="5084746" y="1666698"/>
            <a:ext cx="66281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flipV="1">
            <a:off x="7532579" y="1678769"/>
            <a:ext cx="66281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5747559" y="2821777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70" name="直接连接符 69"/>
          <p:cNvCxnSpPr>
            <a:stCxn id="69" idx="0"/>
            <a:endCxn id="69" idx="2"/>
          </p:cNvCxnSpPr>
          <p:nvPr/>
        </p:nvCxnSpPr>
        <p:spPr>
          <a:xfrm rot="16200000" flipH="1">
            <a:off x="6544167" y="2964403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rot="16200000" flipH="1">
            <a:off x="6075469" y="2963609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rot="16200000" flipH="1">
            <a:off x="7014953" y="2963609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8190218" y="2821777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75" name="直接连接符 74"/>
          <p:cNvCxnSpPr>
            <a:stCxn id="74" idx="0"/>
            <a:endCxn id="74" idx="2"/>
          </p:cNvCxnSpPr>
          <p:nvPr/>
        </p:nvCxnSpPr>
        <p:spPr>
          <a:xfrm rot="16200000" flipH="1">
            <a:off x="8986826" y="2964403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 rot="16200000" flipH="1">
            <a:off x="8518128" y="2963609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rot="16200000" flipH="1">
            <a:off x="9457612" y="2963609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 flipV="1">
            <a:off x="5084746" y="2952582"/>
            <a:ext cx="66281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 flipV="1">
            <a:off x="7532579" y="2964653"/>
            <a:ext cx="66281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5752733" y="4536290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82" name="直接连接符 81"/>
          <p:cNvCxnSpPr>
            <a:stCxn id="81" idx="0"/>
            <a:endCxn id="81" idx="2"/>
          </p:cNvCxnSpPr>
          <p:nvPr/>
        </p:nvCxnSpPr>
        <p:spPr>
          <a:xfrm rot="16200000" flipH="1">
            <a:off x="6549341" y="4678916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 rot="16200000" flipH="1">
            <a:off x="6080643" y="4678122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 rot="16200000" flipH="1">
            <a:off x="7020127" y="4678122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 flipV="1">
            <a:off x="5089920" y="4667095"/>
            <a:ext cx="66281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7" name="TextBox 215"/>
          <p:cNvSpPr txBox="1"/>
          <p:nvPr/>
        </p:nvSpPr>
        <p:spPr>
          <a:xfrm>
            <a:off x="2365416" y="3321844"/>
            <a:ext cx="563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rgbClr val="00B050"/>
                </a:solidFill>
              </a:rPr>
              <a:t>数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zh-CN" altLang="en-US" dirty="0" smtClean="0">
                <a:solidFill>
                  <a:srgbClr val="00B050"/>
                </a:solidFill>
              </a:rPr>
              <a:t>组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88" name="TextBox 220"/>
          <p:cNvSpPr txBox="1"/>
          <p:nvPr/>
        </p:nvSpPr>
        <p:spPr>
          <a:xfrm>
            <a:off x="6129252" y="1187460"/>
            <a:ext cx="150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rgbClr val="00B050"/>
                </a:solidFill>
              </a:rPr>
              <a:t>单链表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89" name="TextBox 221"/>
          <p:cNvSpPr txBox="1"/>
          <p:nvPr/>
        </p:nvSpPr>
        <p:spPr>
          <a:xfrm>
            <a:off x="5416152" y="393841"/>
            <a:ext cx="3006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</a:rPr>
              <a:t>HashMap</a:t>
            </a:r>
            <a:r>
              <a:rPr lang="zh-CN" altLang="en-US" dirty="0" smtClean="0">
                <a:solidFill>
                  <a:srgbClr val="FF0000"/>
                </a:solidFill>
              </a:rPr>
              <a:t>存储结构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0" name="TextBox 121"/>
          <p:cNvSpPr txBox="1"/>
          <p:nvPr/>
        </p:nvSpPr>
        <p:spPr>
          <a:xfrm>
            <a:off x="3265910" y="5832202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/>
              <a:t>hash        key        value      next</a:t>
            </a:r>
            <a:endParaRPr lang="zh-CN" altLang="en-US" sz="1100" dirty="0"/>
          </a:p>
        </p:txBody>
      </p:sp>
      <p:sp>
        <p:nvSpPr>
          <p:cNvPr id="91" name="TextBox 121"/>
          <p:cNvSpPr txBox="1"/>
          <p:nvPr/>
        </p:nvSpPr>
        <p:spPr>
          <a:xfrm>
            <a:off x="3257925" y="5429361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/>
              <a:t>hash        key        value      next</a:t>
            </a:r>
            <a:endParaRPr lang="zh-CN" altLang="en-US" sz="1100" dirty="0"/>
          </a:p>
        </p:txBody>
      </p:sp>
      <p:sp>
        <p:nvSpPr>
          <p:cNvPr id="92" name="TextBox 121"/>
          <p:cNvSpPr txBox="1"/>
          <p:nvPr/>
        </p:nvSpPr>
        <p:spPr>
          <a:xfrm>
            <a:off x="3261306" y="4556947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/>
              <a:t>hash        key        value      next</a:t>
            </a:r>
            <a:endParaRPr lang="zh-CN" altLang="en-US" sz="1100" dirty="0"/>
          </a:p>
        </p:txBody>
      </p:sp>
      <p:sp>
        <p:nvSpPr>
          <p:cNvPr id="93" name="TextBox 121"/>
          <p:cNvSpPr txBox="1"/>
          <p:nvPr/>
        </p:nvSpPr>
        <p:spPr>
          <a:xfrm>
            <a:off x="8136482" y="2844861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/>
              <a:t>hash        key        value      next</a:t>
            </a:r>
            <a:endParaRPr lang="zh-CN" altLang="en-US" sz="1100" dirty="0"/>
          </a:p>
        </p:txBody>
      </p:sp>
      <p:sp>
        <p:nvSpPr>
          <p:cNvPr id="94" name="TextBox 121"/>
          <p:cNvSpPr txBox="1"/>
          <p:nvPr/>
        </p:nvSpPr>
        <p:spPr>
          <a:xfrm>
            <a:off x="3257926" y="2845919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/>
              <a:t>hash        key        value      next</a:t>
            </a:r>
            <a:endParaRPr lang="zh-CN" altLang="en-US" sz="1100" dirty="0"/>
          </a:p>
        </p:txBody>
      </p:sp>
      <p:sp>
        <p:nvSpPr>
          <p:cNvPr id="95" name="TextBox 121"/>
          <p:cNvSpPr txBox="1"/>
          <p:nvPr/>
        </p:nvSpPr>
        <p:spPr>
          <a:xfrm>
            <a:off x="8136483" y="1556792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/>
              <a:t>hash        key        value      next</a:t>
            </a:r>
            <a:endParaRPr lang="zh-CN" altLang="en-US" sz="1100" dirty="0"/>
          </a:p>
        </p:txBody>
      </p:sp>
      <p:sp>
        <p:nvSpPr>
          <p:cNvPr id="96" name="TextBox 121"/>
          <p:cNvSpPr txBox="1"/>
          <p:nvPr/>
        </p:nvSpPr>
        <p:spPr>
          <a:xfrm>
            <a:off x="5688211" y="1556792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/>
              <a:t>hash        key        value      next</a:t>
            </a:r>
            <a:endParaRPr lang="zh-CN" altLang="en-US" sz="1100" dirty="0"/>
          </a:p>
        </p:txBody>
      </p:sp>
      <p:sp>
        <p:nvSpPr>
          <p:cNvPr id="97" name="TextBox 121"/>
          <p:cNvSpPr txBox="1"/>
          <p:nvPr/>
        </p:nvSpPr>
        <p:spPr>
          <a:xfrm>
            <a:off x="3257926" y="1988882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/>
              <a:t>hash        key        value      next</a:t>
            </a:r>
            <a:endParaRPr lang="zh-CN" altLang="en-US" sz="1100" dirty="0"/>
          </a:p>
        </p:txBody>
      </p:sp>
      <p:sp>
        <p:nvSpPr>
          <p:cNvPr id="98" name="TextBox 121"/>
          <p:cNvSpPr txBox="1"/>
          <p:nvPr/>
        </p:nvSpPr>
        <p:spPr>
          <a:xfrm>
            <a:off x="5698497" y="2845919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/>
              <a:t>hash        key        value      next</a:t>
            </a:r>
            <a:endParaRPr lang="zh-CN" altLang="en-US" sz="1100" dirty="0"/>
          </a:p>
        </p:txBody>
      </p:sp>
      <p:sp>
        <p:nvSpPr>
          <p:cNvPr id="99" name="TextBox 121"/>
          <p:cNvSpPr txBox="1"/>
          <p:nvPr/>
        </p:nvSpPr>
        <p:spPr>
          <a:xfrm>
            <a:off x="5698497" y="4559680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/>
              <a:t>hash        key        value      next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492177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箭头连接符 1"/>
          <p:cNvCxnSpPr>
            <a:stCxn id="7" idx="3"/>
            <a:endCxn id="3" idx="1"/>
          </p:cNvCxnSpPr>
          <p:nvPr/>
        </p:nvCxnSpPr>
        <p:spPr>
          <a:xfrm>
            <a:off x="3076305" y="2231230"/>
            <a:ext cx="1691071" cy="158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4767376" y="2052635"/>
            <a:ext cx="1127381" cy="3571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哈希码</a:t>
            </a:r>
            <a:endParaRPr lang="zh-CN" altLang="en-US" sz="11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67376" y="3409957"/>
            <a:ext cx="1127381" cy="3571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hash</a:t>
            </a:r>
            <a:r>
              <a:rPr lang="zh-CN" altLang="en-US" sz="11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值</a:t>
            </a:r>
            <a:endParaRPr lang="zh-CN" altLang="en-US" sz="11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10035" y="3267081"/>
            <a:ext cx="3557488" cy="239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4673428" y="4552965"/>
            <a:ext cx="1315278" cy="9286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hash:</a:t>
            </a:r>
            <a:r>
              <a:rPr lang="zh-CN" altLang="en-US" sz="11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下标</a:t>
            </a:r>
            <a:endParaRPr lang="en-US" altLang="zh-CN" sz="1100" dirty="0" smtClean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en-US" altLang="zh-CN" sz="11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key</a:t>
            </a:r>
            <a:r>
              <a:rPr lang="zh-CN" altLang="en-US" sz="11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：键</a:t>
            </a:r>
            <a:endParaRPr lang="en-US" altLang="zh-CN" sz="1100" dirty="0" smtClean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en-US" altLang="zh-CN" sz="11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value</a:t>
            </a:r>
            <a:r>
              <a:rPr lang="zh-CN" altLang="en-US" sz="11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：值</a:t>
            </a:r>
            <a:endParaRPr lang="en-US" altLang="zh-CN" sz="1100" dirty="0" smtClean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en-US" altLang="zh-CN" sz="11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next</a:t>
            </a:r>
            <a:r>
              <a:rPr lang="zh-CN" altLang="en-US" sz="11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：</a:t>
            </a:r>
            <a:r>
              <a:rPr lang="en-US" altLang="zh-CN" sz="11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null</a:t>
            </a:r>
          </a:p>
        </p:txBody>
      </p:sp>
      <p:sp>
        <p:nvSpPr>
          <p:cNvPr id="7" name="矩形 6"/>
          <p:cNvSpPr/>
          <p:nvPr/>
        </p:nvSpPr>
        <p:spPr>
          <a:xfrm>
            <a:off x="1761027" y="2052635"/>
            <a:ext cx="1315278" cy="3571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&lt;key,value&gt;</a:t>
            </a:r>
            <a:endParaRPr lang="zh-CN" altLang="en-US" sz="11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cxnSp>
        <p:nvCxnSpPr>
          <p:cNvPr id="8" name="直接箭头连接符 7"/>
          <p:cNvCxnSpPr>
            <a:stCxn id="3" idx="2"/>
            <a:endCxn id="4" idx="0"/>
          </p:cNvCxnSpPr>
          <p:nvPr/>
        </p:nvCxnSpPr>
        <p:spPr>
          <a:xfrm rot="5400000">
            <a:off x="4831001" y="2909641"/>
            <a:ext cx="1000132" cy="208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4" idx="2"/>
            <a:endCxn id="6" idx="0"/>
          </p:cNvCxnSpPr>
          <p:nvPr/>
        </p:nvCxnSpPr>
        <p:spPr>
          <a:xfrm rot="5400000">
            <a:off x="4938158" y="4159806"/>
            <a:ext cx="785818" cy="208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6" idx="3"/>
            <a:endCxn id="5" idx="1"/>
          </p:cNvCxnSpPr>
          <p:nvPr/>
        </p:nvCxnSpPr>
        <p:spPr>
          <a:xfrm flipV="1">
            <a:off x="5988706" y="4464850"/>
            <a:ext cx="1221329" cy="552462"/>
          </a:xfrm>
          <a:prstGeom prst="bentConnector3">
            <a:avLst>
              <a:gd name="adj1" fmla="val 50000"/>
            </a:avLst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8243467" y="2981330"/>
            <a:ext cx="991682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smtClean="0"/>
              <a:t>Entry[]  table</a:t>
            </a:r>
            <a:endParaRPr lang="zh-CN" altLang="en-US" sz="1200" dirty="0"/>
          </a:p>
        </p:txBody>
      </p:sp>
      <p:sp>
        <p:nvSpPr>
          <p:cNvPr id="12" name="TextBox 221"/>
          <p:cNvSpPr txBox="1"/>
          <p:nvPr/>
        </p:nvSpPr>
        <p:spPr>
          <a:xfrm>
            <a:off x="3076305" y="1981197"/>
            <a:ext cx="2254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key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对象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.hashcode()</a:t>
            </a:r>
            <a:endParaRPr lang="zh-CN" altLang="en-US" sz="1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TextBox 224"/>
          <p:cNvSpPr txBox="1"/>
          <p:nvPr/>
        </p:nvSpPr>
        <p:spPr>
          <a:xfrm>
            <a:off x="5988706" y="1838321"/>
            <a:ext cx="18789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重写的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hashcode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返回的是非定长值；使用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Object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中的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hashcode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返回定长值。</a:t>
            </a:r>
          </a:p>
        </p:txBody>
      </p:sp>
      <p:sp>
        <p:nvSpPr>
          <p:cNvPr id="14" name="TextBox 225"/>
          <p:cNvSpPr txBox="1"/>
          <p:nvPr/>
        </p:nvSpPr>
        <p:spPr>
          <a:xfrm>
            <a:off x="4015789" y="2624139"/>
            <a:ext cx="1315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使用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hash()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计算出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hash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值</a:t>
            </a:r>
            <a:endParaRPr lang="zh-CN" altLang="en-US" sz="1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" name="TextBox 226"/>
          <p:cNvSpPr txBox="1"/>
          <p:nvPr/>
        </p:nvSpPr>
        <p:spPr>
          <a:xfrm>
            <a:off x="4015789" y="3938541"/>
            <a:ext cx="1315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使用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hash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值对应出数组位置</a:t>
            </a:r>
            <a:endParaRPr lang="zh-CN" altLang="en-US" sz="1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TextBox 227"/>
          <p:cNvSpPr txBox="1"/>
          <p:nvPr/>
        </p:nvSpPr>
        <p:spPr>
          <a:xfrm>
            <a:off x="3733944" y="1195380"/>
            <a:ext cx="3006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HashMap</a:t>
            </a:r>
            <a:r>
              <a:rPr lang="zh-CN" altLang="en-US" sz="1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存储键值对的过程</a:t>
            </a:r>
          </a:p>
        </p:txBody>
      </p:sp>
      <p:sp>
        <p:nvSpPr>
          <p:cNvPr id="17" name="TextBox 228"/>
          <p:cNvSpPr txBox="1"/>
          <p:nvPr/>
        </p:nvSpPr>
        <p:spPr>
          <a:xfrm>
            <a:off x="3921840" y="3449489"/>
            <a:ext cx="939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数组下标</a:t>
            </a:r>
            <a:endParaRPr lang="zh-CN" altLang="en-US" sz="1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TextBox 229"/>
          <p:cNvSpPr txBox="1"/>
          <p:nvPr/>
        </p:nvSpPr>
        <p:spPr>
          <a:xfrm>
            <a:off x="6082654" y="3910023"/>
            <a:ext cx="1033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哈希冲突使用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equals()</a:t>
            </a:r>
            <a:endParaRPr lang="zh-CN" altLang="en-US" sz="1000" dirty="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9541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91099" y="3464719"/>
            <a:ext cx="5918750" cy="4286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691099" y="3036091"/>
            <a:ext cx="5918750" cy="4286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691099" y="2607463"/>
            <a:ext cx="5918750" cy="4286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691099" y="3893347"/>
            <a:ext cx="5918750" cy="4286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691099" y="4321975"/>
            <a:ext cx="5918750" cy="4286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691099" y="2178835"/>
            <a:ext cx="5918750" cy="4286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 rot="10800000">
            <a:off x="2691099" y="3463132"/>
            <a:ext cx="5918750" cy="1589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10800000">
            <a:off x="2691099" y="3034504"/>
            <a:ext cx="591875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rot="10800000">
            <a:off x="2691099" y="2605876"/>
            <a:ext cx="591875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10800000">
            <a:off x="2691099" y="2177246"/>
            <a:ext cx="5918750" cy="1588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10800000">
            <a:off x="2691099" y="4750603"/>
            <a:ext cx="5918750" cy="1588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10800000">
            <a:off x="2691099" y="3893347"/>
            <a:ext cx="591875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rot="10800000">
            <a:off x="2691099" y="4321976"/>
            <a:ext cx="591875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30"/>
          <p:cNvSpPr txBox="1"/>
          <p:nvPr/>
        </p:nvSpPr>
        <p:spPr>
          <a:xfrm>
            <a:off x="5227706" y="2178835"/>
            <a:ext cx="56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 rot="5400000" flipH="1" flipV="1">
            <a:off x="798911" y="3428081"/>
            <a:ext cx="3785420" cy="10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2691099" y="5321313"/>
            <a:ext cx="6576389" cy="7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33"/>
          <p:cNvSpPr txBox="1"/>
          <p:nvPr/>
        </p:nvSpPr>
        <p:spPr>
          <a:xfrm>
            <a:off x="5227706" y="4393413"/>
            <a:ext cx="56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9" name="TextBox 36"/>
          <p:cNvSpPr txBox="1"/>
          <p:nvPr/>
        </p:nvSpPr>
        <p:spPr>
          <a:xfrm>
            <a:off x="5227706" y="2678901"/>
            <a:ext cx="56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20" name="TextBox 37"/>
          <p:cNvSpPr txBox="1"/>
          <p:nvPr/>
        </p:nvSpPr>
        <p:spPr>
          <a:xfrm>
            <a:off x="5227706" y="3964785"/>
            <a:ext cx="56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21" name="TextBox 40"/>
          <p:cNvSpPr txBox="1"/>
          <p:nvPr/>
        </p:nvSpPr>
        <p:spPr>
          <a:xfrm>
            <a:off x="5227706" y="3107529"/>
            <a:ext cx="56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22" name="TextBox 41"/>
          <p:cNvSpPr txBox="1"/>
          <p:nvPr/>
        </p:nvSpPr>
        <p:spPr>
          <a:xfrm>
            <a:off x="5227706" y="3536157"/>
            <a:ext cx="56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23" name="TextBox 42"/>
          <p:cNvSpPr txBox="1"/>
          <p:nvPr/>
        </p:nvSpPr>
        <p:spPr>
          <a:xfrm>
            <a:off x="2221357" y="2035959"/>
            <a:ext cx="46974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00" dirty="0" smtClean="0"/>
              <a:t>3σ</a:t>
            </a:r>
            <a:endParaRPr lang="zh-CN" altLang="en-US" sz="1300" dirty="0"/>
          </a:p>
        </p:txBody>
      </p:sp>
      <p:sp>
        <p:nvSpPr>
          <p:cNvPr id="24" name="TextBox 43"/>
          <p:cNvSpPr txBox="1"/>
          <p:nvPr/>
        </p:nvSpPr>
        <p:spPr>
          <a:xfrm>
            <a:off x="2221357" y="2917357"/>
            <a:ext cx="46974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00" dirty="0" smtClean="0"/>
              <a:t>1σ</a:t>
            </a:r>
            <a:endParaRPr lang="zh-CN" altLang="en-US" sz="1300" dirty="0"/>
          </a:p>
        </p:txBody>
      </p:sp>
      <p:sp>
        <p:nvSpPr>
          <p:cNvPr id="25" name="TextBox 44"/>
          <p:cNvSpPr txBox="1"/>
          <p:nvPr/>
        </p:nvSpPr>
        <p:spPr>
          <a:xfrm>
            <a:off x="2221357" y="2464587"/>
            <a:ext cx="46974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00" dirty="0" smtClean="0"/>
              <a:t>2σ</a:t>
            </a:r>
            <a:endParaRPr lang="zh-CN" altLang="en-US" sz="1300" dirty="0"/>
          </a:p>
        </p:txBody>
      </p:sp>
      <p:sp>
        <p:nvSpPr>
          <p:cNvPr id="26" name="TextBox 45"/>
          <p:cNvSpPr txBox="1"/>
          <p:nvPr/>
        </p:nvSpPr>
        <p:spPr>
          <a:xfrm>
            <a:off x="2315305" y="3321843"/>
            <a:ext cx="46974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00" dirty="0" smtClean="0"/>
              <a:t>μ</a:t>
            </a:r>
            <a:endParaRPr lang="zh-CN" altLang="en-US" sz="1300" dirty="0"/>
          </a:p>
        </p:txBody>
      </p:sp>
      <p:sp>
        <p:nvSpPr>
          <p:cNvPr id="27" name="TextBox 46"/>
          <p:cNvSpPr txBox="1"/>
          <p:nvPr/>
        </p:nvSpPr>
        <p:spPr>
          <a:xfrm>
            <a:off x="2127408" y="3750471"/>
            <a:ext cx="56369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00" dirty="0" smtClean="0"/>
              <a:t>-1σ</a:t>
            </a:r>
            <a:endParaRPr lang="zh-CN" altLang="en-US" sz="1300" dirty="0"/>
          </a:p>
        </p:txBody>
      </p:sp>
      <p:sp>
        <p:nvSpPr>
          <p:cNvPr id="28" name="TextBox 47"/>
          <p:cNvSpPr txBox="1"/>
          <p:nvPr/>
        </p:nvSpPr>
        <p:spPr>
          <a:xfrm>
            <a:off x="2127408" y="4601091"/>
            <a:ext cx="56369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00" dirty="0" smtClean="0"/>
              <a:t>-3σ</a:t>
            </a:r>
            <a:endParaRPr lang="zh-CN" altLang="en-US" sz="1300" dirty="0"/>
          </a:p>
        </p:txBody>
      </p:sp>
      <p:sp>
        <p:nvSpPr>
          <p:cNvPr id="29" name="TextBox 48"/>
          <p:cNvSpPr txBox="1"/>
          <p:nvPr/>
        </p:nvSpPr>
        <p:spPr>
          <a:xfrm>
            <a:off x="2127408" y="4179099"/>
            <a:ext cx="56369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00" dirty="0" smtClean="0"/>
              <a:t>-2σ</a:t>
            </a:r>
            <a:endParaRPr lang="zh-CN" altLang="en-US" sz="1300" dirty="0"/>
          </a:p>
        </p:txBody>
      </p:sp>
      <p:sp>
        <p:nvSpPr>
          <p:cNvPr id="30" name="TextBox 49"/>
          <p:cNvSpPr txBox="1"/>
          <p:nvPr/>
        </p:nvSpPr>
        <p:spPr>
          <a:xfrm>
            <a:off x="8609849" y="2035959"/>
            <a:ext cx="17912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300" dirty="0" smtClean="0">
                <a:latin typeface="黑体" pitchFamily="49" charset="-122"/>
                <a:ea typeface="黑体" pitchFamily="49" charset="-122"/>
              </a:rPr>
              <a:t>控制上限</a:t>
            </a:r>
            <a:endParaRPr lang="zh-CN" altLang="en-US" sz="13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1" name="TextBox 50"/>
          <p:cNvSpPr txBox="1"/>
          <p:nvPr/>
        </p:nvSpPr>
        <p:spPr>
          <a:xfrm>
            <a:off x="8609849" y="4607727"/>
            <a:ext cx="17912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300" dirty="0" smtClean="0">
                <a:latin typeface="黑体" pitchFamily="49" charset="-122"/>
                <a:ea typeface="黑体" pitchFamily="49" charset="-122"/>
              </a:rPr>
              <a:t>控制下限</a:t>
            </a:r>
            <a:endParaRPr lang="zh-CN" altLang="en-US" sz="13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2" name="TextBox 51"/>
          <p:cNvSpPr txBox="1"/>
          <p:nvPr/>
        </p:nvSpPr>
        <p:spPr>
          <a:xfrm>
            <a:off x="8609849" y="3321843"/>
            <a:ext cx="17912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300" dirty="0" smtClean="0">
                <a:latin typeface="黑体" pitchFamily="49" charset="-122"/>
                <a:ea typeface="黑体" pitchFamily="49" charset="-122"/>
              </a:rPr>
              <a:t>平均值</a:t>
            </a:r>
            <a:endParaRPr lang="zh-CN" altLang="en-US" sz="13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2818871" y="3276125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3160842" y="2918935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3630584" y="3133249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3946252" y="3633315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4476119" y="3776191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4851913" y="3276125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5415604" y="2990373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5885346" y="3607596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6261139" y="4061943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6730881" y="3490439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7294572" y="3061811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8361828" y="2536026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7764314" y="3321844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8173931" y="3679034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47" name="直接连接符 46"/>
          <p:cNvCxnSpPr>
            <a:stCxn id="33" idx="1"/>
            <a:endCxn id="34" idx="7"/>
          </p:cNvCxnSpPr>
          <p:nvPr/>
        </p:nvCxnSpPr>
        <p:spPr>
          <a:xfrm rot="5400000" flipH="1" flipV="1">
            <a:off x="2841323" y="2911981"/>
            <a:ext cx="357190" cy="3844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35" idx="2"/>
            <a:endCxn id="34" idx="6"/>
          </p:cNvCxnSpPr>
          <p:nvPr/>
        </p:nvCxnSpPr>
        <p:spPr>
          <a:xfrm rot="10800000">
            <a:off x="3220968" y="2941794"/>
            <a:ext cx="409617" cy="2143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35" idx="3"/>
            <a:endCxn id="36" idx="0"/>
          </p:cNvCxnSpPr>
          <p:nvPr/>
        </p:nvCxnSpPr>
        <p:spPr>
          <a:xfrm rot="16200000" flipH="1">
            <a:off x="3577330" y="3234330"/>
            <a:ext cx="461042" cy="3369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endCxn id="37" idx="3"/>
          </p:cNvCxnSpPr>
          <p:nvPr/>
        </p:nvCxnSpPr>
        <p:spPr>
          <a:xfrm>
            <a:off x="4006377" y="3679034"/>
            <a:ext cx="478547" cy="1361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37" idx="3"/>
            <a:endCxn id="38" idx="3"/>
          </p:cNvCxnSpPr>
          <p:nvPr/>
        </p:nvCxnSpPr>
        <p:spPr>
          <a:xfrm rot="5400000" flipH="1" flipV="1">
            <a:off x="4422787" y="3377284"/>
            <a:ext cx="500066" cy="375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39" idx="3"/>
            <a:endCxn id="38" idx="6"/>
          </p:cNvCxnSpPr>
          <p:nvPr/>
        </p:nvCxnSpPr>
        <p:spPr>
          <a:xfrm rot="5400000">
            <a:off x="5033428" y="2908005"/>
            <a:ext cx="269588" cy="512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39" idx="4"/>
            <a:endCxn id="40" idx="1"/>
          </p:cNvCxnSpPr>
          <p:nvPr/>
        </p:nvCxnSpPr>
        <p:spPr>
          <a:xfrm rot="16200000" flipH="1">
            <a:off x="5380809" y="3100949"/>
            <a:ext cx="578199" cy="4484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40" idx="3"/>
            <a:endCxn id="41" idx="4"/>
          </p:cNvCxnSpPr>
          <p:nvPr/>
        </p:nvCxnSpPr>
        <p:spPr>
          <a:xfrm rot="16200000" flipH="1">
            <a:off x="5862154" y="3678614"/>
            <a:ext cx="461042" cy="3970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41" idx="2"/>
            <a:endCxn id="42" idx="3"/>
          </p:cNvCxnSpPr>
          <p:nvPr/>
        </p:nvCxnSpPr>
        <p:spPr>
          <a:xfrm rot="10800000" flipH="1">
            <a:off x="6261138" y="3529462"/>
            <a:ext cx="478547" cy="5553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42" idx="6"/>
            <a:endCxn id="43" idx="2"/>
          </p:cNvCxnSpPr>
          <p:nvPr/>
        </p:nvCxnSpPr>
        <p:spPr>
          <a:xfrm flipV="1">
            <a:off x="6791007" y="3084670"/>
            <a:ext cx="503565" cy="4286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endCxn id="43" idx="5"/>
          </p:cNvCxnSpPr>
          <p:nvPr/>
        </p:nvCxnSpPr>
        <p:spPr>
          <a:xfrm rot="10800000">
            <a:off x="7345892" y="3100836"/>
            <a:ext cx="418421" cy="221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46" idx="0"/>
            <a:endCxn id="45" idx="5"/>
          </p:cNvCxnSpPr>
          <p:nvPr/>
        </p:nvCxnSpPr>
        <p:spPr>
          <a:xfrm rot="16200000" flipV="1">
            <a:off x="7850731" y="3325771"/>
            <a:ext cx="318166" cy="3883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44" idx="4"/>
            <a:endCxn id="46" idx="7"/>
          </p:cNvCxnSpPr>
          <p:nvPr/>
        </p:nvCxnSpPr>
        <p:spPr>
          <a:xfrm rot="5400000">
            <a:off x="7756578" y="3050417"/>
            <a:ext cx="1103984" cy="1666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381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203759" y="2714620"/>
            <a:ext cx="2818452" cy="2500330"/>
          </a:xfrm>
          <a:prstGeom prst="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06338" y="2714620"/>
            <a:ext cx="2818452" cy="2500330"/>
          </a:xfrm>
          <a:prstGeom prst="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2506338" y="2406844"/>
            <a:ext cx="845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内存</a:t>
            </a:r>
            <a:endParaRPr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203759" y="2406844"/>
            <a:ext cx="845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硬盘</a:t>
            </a:r>
            <a:endParaRPr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45822" y="3214686"/>
            <a:ext cx="1033433" cy="42862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文件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1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45822" y="4214818"/>
            <a:ext cx="1033433" cy="42862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文件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x</a:t>
            </a:r>
            <a:endParaRPr lang="zh-CN" altLang="en-US" sz="1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767449" y="3214686"/>
            <a:ext cx="1033433" cy="42862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文件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1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861397" y="4500570"/>
            <a:ext cx="1033433" cy="42862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文件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x</a:t>
            </a:r>
            <a:endParaRPr lang="zh-CN" altLang="en-US" sz="120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0" name="直接箭头连接符 9"/>
          <p:cNvCxnSpPr>
            <a:stCxn id="7" idx="3"/>
            <a:endCxn id="9" idx="1"/>
          </p:cNvCxnSpPr>
          <p:nvPr/>
        </p:nvCxnSpPr>
        <p:spPr>
          <a:xfrm>
            <a:off x="4479255" y="4429132"/>
            <a:ext cx="3382143" cy="28575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8" idx="1"/>
            <a:endCxn id="6" idx="3"/>
          </p:cNvCxnSpPr>
          <p:nvPr/>
        </p:nvCxnSpPr>
        <p:spPr>
          <a:xfrm rot="10800000">
            <a:off x="4479254" y="3429000"/>
            <a:ext cx="3288195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8612985" y="3857628"/>
            <a:ext cx="1033433" cy="42862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文件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2</a:t>
            </a:r>
            <a:endParaRPr lang="zh-CN" altLang="en-US" sz="1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TextBox 22"/>
          <p:cNvSpPr txBox="1"/>
          <p:nvPr/>
        </p:nvSpPr>
        <p:spPr>
          <a:xfrm>
            <a:off x="5418739" y="2857496"/>
            <a:ext cx="19729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读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(read)</a:t>
            </a:r>
          </a:p>
          <a:p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输入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(input)</a:t>
            </a:r>
          </a:p>
          <a:p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输入流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(InputStream)</a:t>
            </a:r>
            <a:endParaRPr lang="zh-CN" altLang="en-US" sz="1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TextBox 23"/>
          <p:cNvSpPr txBox="1"/>
          <p:nvPr/>
        </p:nvSpPr>
        <p:spPr>
          <a:xfrm>
            <a:off x="5418739" y="4643446"/>
            <a:ext cx="19729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写</a:t>
            </a:r>
            <a:r>
              <a:rPr lang="en-US" altLang="zh-CN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(write)</a:t>
            </a:r>
          </a:p>
          <a:p>
            <a:r>
              <a:rPr lang="zh-CN" altLang="en-US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输出</a:t>
            </a:r>
            <a:r>
              <a:rPr lang="en-US" altLang="zh-CN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(output)</a:t>
            </a:r>
          </a:p>
          <a:p>
            <a:r>
              <a:rPr lang="zh-CN" altLang="en-US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输出流</a:t>
            </a:r>
            <a:r>
              <a:rPr lang="en-US" altLang="zh-CN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(OutputStream)</a:t>
            </a:r>
            <a:endParaRPr lang="zh-CN" altLang="en-US" sz="10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" name="TextBox 24"/>
          <p:cNvSpPr txBox="1"/>
          <p:nvPr/>
        </p:nvSpPr>
        <p:spPr>
          <a:xfrm>
            <a:off x="5418739" y="1643050"/>
            <a:ext cx="103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IO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流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TextBox 25"/>
          <p:cNvSpPr txBox="1"/>
          <p:nvPr/>
        </p:nvSpPr>
        <p:spPr>
          <a:xfrm>
            <a:off x="6170326" y="1643050"/>
            <a:ext cx="1972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I:input</a:t>
            </a:r>
          </a:p>
          <a:p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O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output</a:t>
            </a:r>
            <a:endParaRPr lang="zh-CN" altLang="en-US" sz="10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6465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89622" y="2178835"/>
            <a:ext cx="3570040" cy="1428760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968888" y="2178835"/>
            <a:ext cx="3570040" cy="1428760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183868" y="4393413"/>
            <a:ext cx="2442659" cy="1428760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304900" y="2536025"/>
            <a:ext cx="1127381" cy="35719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aaaa.txt</a:t>
            </a:r>
            <a:endParaRPr lang="zh-CN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989623" y="1821646"/>
            <a:ext cx="939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硬盘</a:t>
            </a:r>
            <a:r>
              <a:rPr lang="en-US" altLang="zh-CN" sz="1400" dirty="0" smtClean="0">
                <a:latin typeface="黑体" pitchFamily="49" charset="-122"/>
                <a:ea typeface="黑体" pitchFamily="49" charset="-122"/>
              </a:rPr>
              <a:t>C</a:t>
            </a:r>
            <a:endParaRPr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8889" y="1821646"/>
            <a:ext cx="939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硬盘</a:t>
            </a:r>
            <a:r>
              <a:rPr lang="en-US" altLang="zh-CN" sz="1400" dirty="0" smtClean="0">
                <a:latin typeface="黑体" pitchFamily="49" charset="-122"/>
                <a:ea typeface="黑体" pitchFamily="49" charset="-122"/>
              </a:rPr>
              <a:t>D</a:t>
            </a:r>
            <a:endParaRPr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002321" y="2678901"/>
            <a:ext cx="1127381" cy="35719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aaaa.txt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5841507" y="4822041"/>
            <a:ext cx="1127381" cy="35719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aaaa.txt</a:t>
            </a:r>
            <a:endParaRPr lang="zh-CN" altLang="en-US" sz="1400" dirty="0"/>
          </a:p>
        </p:txBody>
      </p:sp>
      <p:cxnSp>
        <p:nvCxnSpPr>
          <p:cNvPr id="10" name="直接箭头连接符 9"/>
          <p:cNvCxnSpPr>
            <a:stCxn id="5" idx="2"/>
          </p:cNvCxnSpPr>
          <p:nvPr/>
        </p:nvCxnSpPr>
        <p:spPr>
          <a:xfrm rot="16200000" flipH="1">
            <a:off x="3890636" y="2871170"/>
            <a:ext cx="1928826" cy="1972917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8" idx="2"/>
          </p:cNvCxnSpPr>
          <p:nvPr/>
        </p:nvCxnSpPr>
        <p:spPr>
          <a:xfrm rot="5400000" flipH="1" flipV="1">
            <a:off x="6874475" y="3130504"/>
            <a:ext cx="1785950" cy="159712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5"/>
          <p:cNvSpPr txBox="1"/>
          <p:nvPr/>
        </p:nvSpPr>
        <p:spPr>
          <a:xfrm>
            <a:off x="6029404" y="4107661"/>
            <a:ext cx="939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内存</a:t>
            </a:r>
            <a:endParaRPr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TextBox 16"/>
          <p:cNvSpPr txBox="1"/>
          <p:nvPr/>
        </p:nvSpPr>
        <p:spPr>
          <a:xfrm>
            <a:off x="4338333" y="3750471"/>
            <a:ext cx="563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读</a:t>
            </a:r>
            <a:endParaRPr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TextBox 17"/>
          <p:cNvSpPr txBox="1"/>
          <p:nvPr/>
        </p:nvSpPr>
        <p:spPr>
          <a:xfrm>
            <a:off x="7814424" y="3750471"/>
            <a:ext cx="563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写</a:t>
            </a:r>
            <a:endParaRPr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" name="TextBox 18"/>
          <p:cNvSpPr txBox="1"/>
          <p:nvPr/>
        </p:nvSpPr>
        <p:spPr>
          <a:xfrm>
            <a:off x="4902023" y="3750471"/>
            <a:ext cx="845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输入</a:t>
            </a:r>
            <a:endParaRPr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TextBox 19"/>
          <p:cNvSpPr txBox="1"/>
          <p:nvPr/>
        </p:nvSpPr>
        <p:spPr>
          <a:xfrm>
            <a:off x="7062837" y="3750471"/>
            <a:ext cx="845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输出</a:t>
            </a:r>
            <a:endParaRPr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TextBox 20"/>
          <p:cNvSpPr txBox="1"/>
          <p:nvPr/>
        </p:nvSpPr>
        <p:spPr>
          <a:xfrm>
            <a:off x="4432281" y="3536158"/>
            <a:ext cx="845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Input</a:t>
            </a:r>
            <a:endParaRPr lang="zh-CN" altLang="en-US" sz="14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TextBox 21"/>
          <p:cNvSpPr txBox="1"/>
          <p:nvPr/>
        </p:nvSpPr>
        <p:spPr>
          <a:xfrm>
            <a:off x="7156785" y="4036224"/>
            <a:ext cx="1033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Output</a:t>
            </a:r>
            <a:endParaRPr lang="zh-CN" altLang="en-US" sz="14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" name="TextBox 22"/>
          <p:cNvSpPr txBox="1"/>
          <p:nvPr/>
        </p:nvSpPr>
        <p:spPr>
          <a:xfrm>
            <a:off x="2647262" y="4893480"/>
            <a:ext cx="1878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一边读，一边写</a:t>
            </a:r>
            <a:endParaRPr lang="zh-CN" altLang="en-US" sz="1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" name="TextBox 23"/>
          <p:cNvSpPr txBox="1"/>
          <p:nvPr/>
        </p:nvSpPr>
        <p:spPr>
          <a:xfrm>
            <a:off x="4995972" y="1035827"/>
            <a:ext cx="2348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文件的拷贝原理</a:t>
            </a:r>
            <a:endParaRPr lang="zh-CN" altLang="en-US" sz="16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9893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628108" y="2551465"/>
            <a:ext cx="413886" cy="413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文本框 7"/>
          <p:cNvSpPr txBox="1"/>
          <p:nvPr/>
        </p:nvSpPr>
        <p:spPr>
          <a:xfrm>
            <a:off x="2276786" y="2965351"/>
            <a:ext cx="111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创建状态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1124011" y="2551465"/>
            <a:ext cx="413886" cy="413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文本框 9"/>
          <p:cNvSpPr txBox="1"/>
          <p:nvPr/>
        </p:nvSpPr>
        <p:spPr>
          <a:xfrm>
            <a:off x="10772688" y="2965351"/>
            <a:ext cx="111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终止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状态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732847" y="4406917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就绪状态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8034292" y="4406917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执行状态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6388382" y="969094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阻塞状态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2" idx="5"/>
            <a:endCxn id="6" idx="1"/>
          </p:cNvCxnSpPr>
          <p:nvPr/>
        </p:nvCxnSpPr>
        <p:spPr>
          <a:xfrm>
            <a:off x="2981382" y="2904739"/>
            <a:ext cx="1751465" cy="17572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11207429" y="2634884"/>
            <a:ext cx="247049" cy="247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stCxn id="7" idx="3"/>
            <a:endCxn id="4" idx="3"/>
          </p:cNvCxnSpPr>
          <p:nvPr/>
        </p:nvCxnSpPr>
        <p:spPr>
          <a:xfrm flipV="1">
            <a:off x="9295202" y="2904739"/>
            <a:ext cx="1889421" cy="17572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3"/>
            <a:endCxn id="7" idx="1"/>
          </p:cNvCxnSpPr>
          <p:nvPr/>
        </p:nvCxnSpPr>
        <p:spPr>
          <a:xfrm>
            <a:off x="5993757" y="4661986"/>
            <a:ext cx="20405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1"/>
            <a:endCxn id="6" idx="3"/>
          </p:cNvCxnSpPr>
          <p:nvPr/>
        </p:nvCxnSpPr>
        <p:spPr>
          <a:xfrm flipH="1">
            <a:off x="5993757" y="4661986"/>
            <a:ext cx="20405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0"/>
            <a:endCxn id="8" idx="2"/>
          </p:cNvCxnSpPr>
          <p:nvPr/>
        </p:nvCxnSpPr>
        <p:spPr>
          <a:xfrm flipH="1" flipV="1">
            <a:off x="7018837" y="1479232"/>
            <a:ext cx="1645910" cy="29276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8" idx="2"/>
            <a:endCxn id="6" idx="0"/>
          </p:cNvCxnSpPr>
          <p:nvPr/>
        </p:nvCxnSpPr>
        <p:spPr>
          <a:xfrm flipH="1">
            <a:off x="5363302" y="1479232"/>
            <a:ext cx="1655535" cy="29276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33"/>
          <p:cNvSpPr txBox="1"/>
          <p:nvPr/>
        </p:nvSpPr>
        <p:spPr>
          <a:xfrm>
            <a:off x="6502145" y="4661986"/>
            <a:ext cx="1014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JVM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调度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文本框 34"/>
          <p:cNvSpPr txBox="1"/>
          <p:nvPr/>
        </p:nvSpPr>
        <p:spPr>
          <a:xfrm>
            <a:off x="7787122" y="2868564"/>
            <a:ext cx="1350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遇到阻塞事件</a:t>
            </a:r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请求）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文本框 36"/>
          <p:cNvSpPr txBox="1"/>
          <p:nvPr/>
        </p:nvSpPr>
        <p:spPr>
          <a:xfrm>
            <a:off x="4940325" y="2868564"/>
            <a:ext cx="1350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阻塞解除</a:t>
            </a:r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完成）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文本框 37"/>
          <p:cNvSpPr txBox="1"/>
          <p:nvPr/>
        </p:nvSpPr>
        <p:spPr>
          <a:xfrm>
            <a:off x="3822699" y="3475585"/>
            <a:ext cx="723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start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文本框 38"/>
          <p:cNvSpPr txBox="1"/>
          <p:nvPr/>
        </p:nvSpPr>
        <p:spPr>
          <a:xfrm>
            <a:off x="2888948" y="3783362"/>
            <a:ext cx="1196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调用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start()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文本框 41"/>
          <p:cNvSpPr txBox="1"/>
          <p:nvPr/>
        </p:nvSpPr>
        <p:spPr>
          <a:xfrm>
            <a:off x="1877796" y="2157650"/>
            <a:ext cx="1914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刚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new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出来的线程对象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文本框 42"/>
          <p:cNvSpPr txBox="1"/>
          <p:nvPr/>
        </p:nvSpPr>
        <p:spPr>
          <a:xfrm>
            <a:off x="4064629" y="5110665"/>
            <a:ext cx="2597346" cy="1401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就绪状态又称可运行状态，表示当前线程可以抢夺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时间片的权利，当抢夺到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时间片，开始执行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方法，开始执行意味着线程进入执行状态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文本框 43"/>
          <p:cNvSpPr txBox="1"/>
          <p:nvPr/>
        </p:nvSpPr>
        <p:spPr>
          <a:xfrm>
            <a:off x="7366074" y="5110665"/>
            <a:ext cx="2597346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方法开始执行线程就进入执行状态，当抢夺的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时间片用完，则重新回到就绪状态，当再次抢夺到时间片，重新执行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方法进入执行状态。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文本框 44"/>
          <p:cNvSpPr txBox="1"/>
          <p:nvPr/>
        </p:nvSpPr>
        <p:spPr>
          <a:xfrm>
            <a:off x="5012084" y="308480"/>
            <a:ext cx="399425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当线程遇到阻塞事件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如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请求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，此时停止执行，线程进入阻塞状态，并且放弃之前占有的时间片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文本框 45"/>
          <p:cNvSpPr txBox="1"/>
          <p:nvPr/>
        </p:nvSpPr>
        <p:spPr>
          <a:xfrm>
            <a:off x="9016069" y="3501940"/>
            <a:ext cx="1350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执行结束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文本框 46"/>
          <p:cNvSpPr txBox="1"/>
          <p:nvPr/>
        </p:nvSpPr>
        <p:spPr>
          <a:xfrm>
            <a:off x="4546572" y="1690261"/>
            <a:ext cx="2237890" cy="863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请求完成后，解除阻塞，线程重新进入就绪状态，试图抢夺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时间片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文本框 47"/>
          <p:cNvSpPr txBox="1"/>
          <p:nvPr/>
        </p:nvSpPr>
        <p:spPr>
          <a:xfrm>
            <a:off x="10845411" y="2189456"/>
            <a:ext cx="946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线程死亡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39332" y="1245612"/>
            <a:ext cx="738664" cy="37691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线程的五种基本状态及转换</a:t>
            </a:r>
            <a:endParaRPr lang="zh-CN" altLang="en-US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2797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/>
          <p:cNvSpPr txBox="1"/>
          <p:nvPr/>
        </p:nvSpPr>
        <p:spPr>
          <a:xfrm>
            <a:off x="5180891" y="5712026"/>
            <a:ext cx="4075119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找共享对象的对象锁。线程进入寻找对象锁时会释放之前占有的时间片，找到后重新进入就绪状态抢夺时间片，没找到就在锁池内等待</a:t>
            </a:r>
          </a:p>
        </p:txBody>
      </p:sp>
      <p:sp>
        <p:nvSpPr>
          <p:cNvPr id="6" name="椭圆 5"/>
          <p:cNvSpPr/>
          <p:nvPr/>
        </p:nvSpPr>
        <p:spPr>
          <a:xfrm>
            <a:off x="2535015" y="2087698"/>
            <a:ext cx="413886" cy="413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183693" y="2501584"/>
            <a:ext cx="111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创建状态</a:t>
            </a:r>
          </a:p>
        </p:txBody>
      </p:sp>
      <p:sp>
        <p:nvSpPr>
          <p:cNvPr id="9" name="椭圆 8"/>
          <p:cNvSpPr/>
          <p:nvPr/>
        </p:nvSpPr>
        <p:spPr>
          <a:xfrm>
            <a:off x="11030918" y="2087698"/>
            <a:ext cx="413886" cy="413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679595" y="2501584"/>
            <a:ext cx="111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终止状态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4639754" y="3760270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就绪状态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7941199" y="3760270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执行状态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6295289" y="770503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阻塞状态</a:t>
            </a:r>
          </a:p>
        </p:txBody>
      </p:sp>
      <p:cxnSp>
        <p:nvCxnSpPr>
          <p:cNvPr id="15" name="直接箭头连接符 14"/>
          <p:cNvCxnSpPr>
            <a:stCxn id="6" idx="5"/>
            <a:endCxn id="11" idx="1"/>
          </p:cNvCxnSpPr>
          <p:nvPr/>
        </p:nvCxnSpPr>
        <p:spPr>
          <a:xfrm>
            <a:off x="2888290" y="2440973"/>
            <a:ext cx="1751465" cy="15743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11114337" y="2171118"/>
            <a:ext cx="247049" cy="247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>
            <a:stCxn id="12" idx="3"/>
            <a:endCxn id="9" idx="3"/>
          </p:cNvCxnSpPr>
          <p:nvPr/>
        </p:nvCxnSpPr>
        <p:spPr>
          <a:xfrm flipV="1">
            <a:off x="9202110" y="2440973"/>
            <a:ext cx="1889421" cy="15743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1" idx="3"/>
            <a:endCxn id="12" idx="1"/>
          </p:cNvCxnSpPr>
          <p:nvPr/>
        </p:nvCxnSpPr>
        <p:spPr>
          <a:xfrm>
            <a:off x="5900665" y="4015339"/>
            <a:ext cx="20405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2" idx="1"/>
            <a:endCxn id="11" idx="3"/>
          </p:cNvCxnSpPr>
          <p:nvPr/>
        </p:nvCxnSpPr>
        <p:spPr>
          <a:xfrm flipH="1">
            <a:off x="5900665" y="4015339"/>
            <a:ext cx="20405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2" idx="0"/>
            <a:endCxn id="13" idx="2"/>
          </p:cNvCxnSpPr>
          <p:nvPr/>
        </p:nvCxnSpPr>
        <p:spPr>
          <a:xfrm flipH="1" flipV="1">
            <a:off x="6925744" y="1280642"/>
            <a:ext cx="1645910" cy="24796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3" idx="2"/>
            <a:endCxn id="11" idx="0"/>
          </p:cNvCxnSpPr>
          <p:nvPr/>
        </p:nvCxnSpPr>
        <p:spPr>
          <a:xfrm flipH="1">
            <a:off x="5270210" y="1280642"/>
            <a:ext cx="1655535" cy="24796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6509911" y="3749278"/>
            <a:ext cx="1014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JVM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调度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7694030" y="2404797"/>
            <a:ext cx="1350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遇到阻塞事件</a:t>
            </a: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请求）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4801513" y="2532813"/>
            <a:ext cx="1350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阻塞解除</a:t>
            </a: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完成）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3729607" y="3011819"/>
            <a:ext cx="723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start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795855" y="3319595"/>
            <a:ext cx="1196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调用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start()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1784703" y="1693884"/>
            <a:ext cx="1914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刚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new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出来的线程对象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2015704" y="4232937"/>
            <a:ext cx="2597346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就绪状态又称可运行状态，表示当前线程可以抢夺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时间片的权利，当抢夺到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时间片，开始执行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方法，开始执行意味着线程进入执行状态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9255517" y="4213358"/>
            <a:ext cx="2597346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方法开始执行线程就进入执行状态，当抢夺的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时间片用完，则重新回到就绪状态，当再次抢夺到时间片，重新执行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方法进入执行状态。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4928618" y="99643"/>
            <a:ext cx="399425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当线程遇到阻塞事件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如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请求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，此时停止执行，线程进入阻塞状态，并且放弃之前占有的时间片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7511906" y="4532584"/>
            <a:ext cx="1350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synchronized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453479" y="1372798"/>
            <a:ext cx="223789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请求完成后，解除阻塞，线程重新进入就绪状态，试图抢夺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时间片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10752318" y="1725690"/>
            <a:ext cx="946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线程死亡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546237" y="1330485"/>
            <a:ext cx="738664" cy="37691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线程的三种基本状态及转换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6205124" y="5136076"/>
            <a:ext cx="1623704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锁池</a:t>
            </a:r>
            <a:r>
              <a:rPr lang="en-US" altLang="zh-CN" dirty="0"/>
              <a:t>lockpool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12" idx="2"/>
            <a:endCxn id="30" idx="0"/>
          </p:cNvCxnSpPr>
          <p:nvPr/>
        </p:nvCxnSpPr>
        <p:spPr>
          <a:xfrm flipH="1">
            <a:off x="7016976" y="4270408"/>
            <a:ext cx="1554678" cy="8656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30" idx="0"/>
            <a:endCxn id="11" idx="2"/>
          </p:cNvCxnSpPr>
          <p:nvPr/>
        </p:nvCxnSpPr>
        <p:spPr>
          <a:xfrm flipH="1" flipV="1">
            <a:off x="5270210" y="4270408"/>
            <a:ext cx="1746767" cy="8656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9075377" y="3190574"/>
            <a:ext cx="1350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执行结束</a:t>
            </a:r>
          </a:p>
        </p:txBody>
      </p:sp>
    </p:spTree>
    <p:extLst>
      <p:ext uri="{BB962C8B-B14F-4D97-AF65-F5344CB8AC3E}">
        <p14:creationId xmlns:p14="http://schemas.microsoft.com/office/powerpoint/2010/main" val="246206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/>
          <p:cNvSpPr txBox="1"/>
          <p:nvPr/>
        </p:nvSpPr>
        <p:spPr>
          <a:xfrm>
            <a:off x="5180891" y="5712026"/>
            <a:ext cx="4075119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找共享对象的对象锁。线程进入寻找对象锁时会释放之前占有的时间片，找到后重新进入就绪状态抢夺时间片，没找到就在锁池内等待</a:t>
            </a:r>
          </a:p>
        </p:txBody>
      </p:sp>
      <p:sp>
        <p:nvSpPr>
          <p:cNvPr id="6" name="椭圆 5"/>
          <p:cNvSpPr/>
          <p:nvPr/>
        </p:nvSpPr>
        <p:spPr>
          <a:xfrm>
            <a:off x="2535015" y="2087698"/>
            <a:ext cx="413886" cy="413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183693" y="2501584"/>
            <a:ext cx="111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创建状态</a:t>
            </a:r>
          </a:p>
        </p:txBody>
      </p:sp>
      <p:sp>
        <p:nvSpPr>
          <p:cNvPr id="9" name="椭圆 8"/>
          <p:cNvSpPr/>
          <p:nvPr/>
        </p:nvSpPr>
        <p:spPr>
          <a:xfrm>
            <a:off x="11030918" y="2087698"/>
            <a:ext cx="413886" cy="413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679595" y="2501584"/>
            <a:ext cx="111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终止状态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4639754" y="3760270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就绪状态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7941199" y="3760270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执行状态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6295289" y="770503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阻塞状态</a:t>
            </a:r>
          </a:p>
        </p:txBody>
      </p:sp>
      <p:cxnSp>
        <p:nvCxnSpPr>
          <p:cNvPr id="15" name="直接箭头连接符 14"/>
          <p:cNvCxnSpPr>
            <a:stCxn id="6" idx="5"/>
            <a:endCxn id="11" idx="1"/>
          </p:cNvCxnSpPr>
          <p:nvPr/>
        </p:nvCxnSpPr>
        <p:spPr>
          <a:xfrm>
            <a:off x="2888290" y="2440973"/>
            <a:ext cx="1751465" cy="15743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11114337" y="2171118"/>
            <a:ext cx="247049" cy="247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>
            <a:stCxn id="12" idx="3"/>
            <a:endCxn id="9" idx="3"/>
          </p:cNvCxnSpPr>
          <p:nvPr/>
        </p:nvCxnSpPr>
        <p:spPr>
          <a:xfrm flipV="1">
            <a:off x="9202110" y="2440973"/>
            <a:ext cx="1889421" cy="15743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1" idx="3"/>
            <a:endCxn id="12" idx="1"/>
          </p:cNvCxnSpPr>
          <p:nvPr/>
        </p:nvCxnSpPr>
        <p:spPr>
          <a:xfrm>
            <a:off x="5900665" y="4015339"/>
            <a:ext cx="20405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2" idx="1"/>
            <a:endCxn id="11" idx="3"/>
          </p:cNvCxnSpPr>
          <p:nvPr/>
        </p:nvCxnSpPr>
        <p:spPr>
          <a:xfrm flipH="1">
            <a:off x="5900665" y="4015339"/>
            <a:ext cx="20405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2" idx="0"/>
            <a:endCxn id="13" idx="2"/>
          </p:cNvCxnSpPr>
          <p:nvPr/>
        </p:nvCxnSpPr>
        <p:spPr>
          <a:xfrm flipH="1" flipV="1">
            <a:off x="6925744" y="1280642"/>
            <a:ext cx="1645910" cy="24796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3" idx="2"/>
            <a:endCxn id="11" idx="0"/>
          </p:cNvCxnSpPr>
          <p:nvPr/>
        </p:nvCxnSpPr>
        <p:spPr>
          <a:xfrm flipH="1">
            <a:off x="5270210" y="1280642"/>
            <a:ext cx="1655535" cy="24796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6509911" y="3749278"/>
            <a:ext cx="1014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JVM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调度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7694030" y="2404797"/>
            <a:ext cx="1350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遇到阻塞事件</a:t>
            </a: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请求）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4801513" y="2532813"/>
            <a:ext cx="1350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阻塞解除</a:t>
            </a: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完成）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3729607" y="3011819"/>
            <a:ext cx="723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start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795855" y="3319595"/>
            <a:ext cx="1196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调用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start()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1784703" y="1693884"/>
            <a:ext cx="1914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刚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new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出来的线程对象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2015704" y="4232937"/>
            <a:ext cx="2597346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就绪状态又称可运行状态，表示当前线程可以抢夺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时间片的权利，当抢夺到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时间片，开始执行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方法，开始执行意味着线程进入执行状态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9255517" y="4213358"/>
            <a:ext cx="2597346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方法开始执行线程就进入执行状态，当抢夺的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时间片用完，则重新回到就绪状态，当再次抢夺到时间片，重新执行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方法进入执行状态。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4928618" y="99643"/>
            <a:ext cx="399425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当线程遇到阻塞事件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如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请求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，此时停止执行，线程进入阻塞状态，并且放弃之前占有的时间片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7511906" y="4532584"/>
            <a:ext cx="1350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synchronized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453479" y="1372798"/>
            <a:ext cx="223789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请求完成后，解除阻塞，线程重新进入就绪状态，试图抢夺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时间片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10752318" y="1725690"/>
            <a:ext cx="946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线程死亡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546237" y="1330485"/>
            <a:ext cx="738664" cy="37691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线程的三种基本状态及转换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6205124" y="5136076"/>
            <a:ext cx="1623704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锁池</a:t>
            </a:r>
            <a:r>
              <a:rPr lang="en-US" altLang="zh-CN" dirty="0"/>
              <a:t>lockpool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12" idx="2"/>
            <a:endCxn id="30" idx="0"/>
          </p:cNvCxnSpPr>
          <p:nvPr/>
        </p:nvCxnSpPr>
        <p:spPr>
          <a:xfrm flipH="1">
            <a:off x="7016976" y="4270408"/>
            <a:ext cx="1554678" cy="8656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30" idx="0"/>
            <a:endCxn id="11" idx="2"/>
          </p:cNvCxnSpPr>
          <p:nvPr/>
        </p:nvCxnSpPr>
        <p:spPr>
          <a:xfrm flipH="1" flipV="1">
            <a:off x="5270210" y="4270408"/>
            <a:ext cx="1746767" cy="8656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9075377" y="3190574"/>
            <a:ext cx="1350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执行结束</a:t>
            </a:r>
          </a:p>
        </p:txBody>
      </p:sp>
    </p:spTree>
    <p:extLst>
      <p:ext uri="{BB962C8B-B14F-4D97-AF65-F5344CB8AC3E}">
        <p14:creationId xmlns:p14="http://schemas.microsoft.com/office/powerpoint/2010/main" val="57590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/>
          <p:cNvSpPr txBox="1"/>
          <p:nvPr/>
        </p:nvSpPr>
        <p:spPr>
          <a:xfrm>
            <a:off x="5180891" y="5712026"/>
            <a:ext cx="4075119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找共享对象的对象锁。线程进入寻找对象锁时会释放之前占有的时间片，找到后重新进入就绪状态抢夺时间片，没找到就在锁池内等待</a:t>
            </a:r>
          </a:p>
        </p:txBody>
      </p:sp>
      <p:sp>
        <p:nvSpPr>
          <p:cNvPr id="6" name="椭圆 5"/>
          <p:cNvSpPr/>
          <p:nvPr/>
        </p:nvSpPr>
        <p:spPr>
          <a:xfrm>
            <a:off x="2535015" y="2087698"/>
            <a:ext cx="413886" cy="413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183693" y="2501584"/>
            <a:ext cx="111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创建状态</a:t>
            </a:r>
          </a:p>
        </p:txBody>
      </p:sp>
      <p:sp>
        <p:nvSpPr>
          <p:cNvPr id="9" name="椭圆 8"/>
          <p:cNvSpPr/>
          <p:nvPr/>
        </p:nvSpPr>
        <p:spPr>
          <a:xfrm>
            <a:off x="11030918" y="2087698"/>
            <a:ext cx="413886" cy="413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679595" y="2501584"/>
            <a:ext cx="111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终止状态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4639754" y="3760270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就绪状态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7941199" y="3760270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执行状态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6295289" y="770503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阻塞状态</a:t>
            </a:r>
          </a:p>
        </p:txBody>
      </p:sp>
      <p:cxnSp>
        <p:nvCxnSpPr>
          <p:cNvPr id="15" name="直接箭头连接符 14"/>
          <p:cNvCxnSpPr>
            <a:stCxn id="6" idx="5"/>
            <a:endCxn id="11" idx="1"/>
          </p:cNvCxnSpPr>
          <p:nvPr/>
        </p:nvCxnSpPr>
        <p:spPr>
          <a:xfrm>
            <a:off x="2888290" y="2440973"/>
            <a:ext cx="1751465" cy="15743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11114337" y="2171118"/>
            <a:ext cx="247049" cy="247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>
            <a:stCxn id="12" idx="3"/>
            <a:endCxn id="9" idx="3"/>
          </p:cNvCxnSpPr>
          <p:nvPr/>
        </p:nvCxnSpPr>
        <p:spPr>
          <a:xfrm flipV="1">
            <a:off x="9202110" y="2440973"/>
            <a:ext cx="1889421" cy="15743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1" idx="3"/>
            <a:endCxn id="12" idx="1"/>
          </p:cNvCxnSpPr>
          <p:nvPr/>
        </p:nvCxnSpPr>
        <p:spPr>
          <a:xfrm>
            <a:off x="5900665" y="4015339"/>
            <a:ext cx="20405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2" idx="1"/>
            <a:endCxn id="11" idx="3"/>
          </p:cNvCxnSpPr>
          <p:nvPr/>
        </p:nvCxnSpPr>
        <p:spPr>
          <a:xfrm flipH="1">
            <a:off x="5900665" y="4015339"/>
            <a:ext cx="20405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2" idx="0"/>
            <a:endCxn id="13" idx="2"/>
          </p:cNvCxnSpPr>
          <p:nvPr/>
        </p:nvCxnSpPr>
        <p:spPr>
          <a:xfrm flipH="1" flipV="1">
            <a:off x="6925744" y="1280642"/>
            <a:ext cx="1645910" cy="24796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3" idx="2"/>
            <a:endCxn id="11" idx="0"/>
          </p:cNvCxnSpPr>
          <p:nvPr/>
        </p:nvCxnSpPr>
        <p:spPr>
          <a:xfrm flipH="1">
            <a:off x="5270210" y="1280642"/>
            <a:ext cx="1655535" cy="24796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6509911" y="3749278"/>
            <a:ext cx="1014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JVM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调度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7694030" y="2404797"/>
            <a:ext cx="1350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遇到阻塞事件</a:t>
            </a: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请求）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4801513" y="2532813"/>
            <a:ext cx="1350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阻塞解除</a:t>
            </a: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完成）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3729607" y="3011819"/>
            <a:ext cx="723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start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795855" y="3319595"/>
            <a:ext cx="1196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调用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start()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1784703" y="1693884"/>
            <a:ext cx="1914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刚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new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出来的线程对象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2015704" y="4232937"/>
            <a:ext cx="2597346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就绪状态又称可运行状态，表示当前线程可以抢夺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时间片的权利，当抢夺到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时间片，开始执行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方法，开始执行意味着线程进入执行状态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9255517" y="4213358"/>
            <a:ext cx="2597346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方法开始执行线程就进入执行状态，当抢夺的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时间片用完，则重新回到就绪状态，当再次抢夺到时间片，重新执行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方法进入执行状态。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4928618" y="99643"/>
            <a:ext cx="399425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当线程遇到阻塞事件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如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请求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，此时停止执行，线程进入阻塞状态，并且放弃之前占有的时间片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7511906" y="4532584"/>
            <a:ext cx="1350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synchronized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453479" y="1372798"/>
            <a:ext cx="223789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请求完成后，解除阻塞，线程重新进入就绪状态，试图抢夺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时间片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10752318" y="1725690"/>
            <a:ext cx="946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线程死亡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546237" y="1330485"/>
            <a:ext cx="738664" cy="37691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线程的三种基本状态及转换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6205124" y="5136076"/>
            <a:ext cx="1623704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锁池</a:t>
            </a:r>
            <a:r>
              <a:rPr lang="en-US" altLang="zh-CN" dirty="0"/>
              <a:t>lockpool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12" idx="2"/>
            <a:endCxn id="30" idx="0"/>
          </p:cNvCxnSpPr>
          <p:nvPr/>
        </p:nvCxnSpPr>
        <p:spPr>
          <a:xfrm flipH="1">
            <a:off x="7016976" y="4270408"/>
            <a:ext cx="1554678" cy="8656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30" idx="0"/>
            <a:endCxn id="11" idx="2"/>
          </p:cNvCxnSpPr>
          <p:nvPr/>
        </p:nvCxnSpPr>
        <p:spPr>
          <a:xfrm flipH="1" flipV="1">
            <a:off x="5270210" y="4270408"/>
            <a:ext cx="1746767" cy="8656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9075377" y="3190574"/>
            <a:ext cx="1350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执行结束</a:t>
            </a:r>
          </a:p>
        </p:txBody>
      </p:sp>
    </p:spTree>
    <p:extLst>
      <p:ext uri="{BB962C8B-B14F-4D97-AF65-F5344CB8AC3E}">
        <p14:creationId xmlns:p14="http://schemas.microsoft.com/office/powerpoint/2010/main" val="367959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23057" y="2000241"/>
            <a:ext cx="6482441" cy="2857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304900" y="2143116"/>
            <a:ext cx="17850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计算机的整个内存</a:t>
            </a:r>
          </a:p>
        </p:txBody>
      </p:sp>
      <p:sp>
        <p:nvSpPr>
          <p:cNvPr id="4" name="矩形 3"/>
          <p:cNvSpPr/>
          <p:nvPr/>
        </p:nvSpPr>
        <p:spPr>
          <a:xfrm>
            <a:off x="4150436" y="2786059"/>
            <a:ext cx="4509524" cy="150019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 rot="5400000">
            <a:off x="6311693" y="3535907"/>
            <a:ext cx="1500198" cy="2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6"/>
          <p:cNvSpPr txBox="1"/>
          <p:nvPr/>
        </p:nvSpPr>
        <p:spPr>
          <a:xfrm>
            <a:off x="4714129" y="3429000"/>
            <a:ext cx="16910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SGA</a:t>
            </a:r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（系统全局区）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465714" y="2786058"/>
            <a:ext cx="17850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Oracle</a:t>
            </a:r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使用的内存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156787" y="3357565"/>
            <a:ext cx="1503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     PGA</a:t>
            </a:r>
          </a:p>
          <a:p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（程序全局区）</a:t>
            </a:r>
          </a:p>
        </p:txBody>
      </p:sp>
    </p:spTree>
    <p:extLst>
      <p:ext uri="{BB962C8B-B14F-4D97-AF65-F5344CB8AC3E}">
        <p14:creationId xmlns:p14="http://schemas.microsoft.com/office/powerpoint/2010/main" val="1290485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620805" y="1285860"/>
            <a:ext cx="1619262" cy="14287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4216386" y="1285860"/>
            <a:ext cx="1619262" cy="14287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6764341" y="1285860"/>
            <a:ext cx="1619262" cy="14287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9359921" y="1285860"/>
            <a:ext cx="1619262" cy="14287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3263880" y="1500174"/>
            <a:ext cx="928694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 rot="10800000">
            <a:off x="3263880" y="2214554"/>
            <a:ext cx="928694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5835647" y="1500174"/>
            <a:ext cx="928694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 rot="10800000">
            <a:off x="5835647" y="2214554"/>
            <a:ext cx="928694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8407416" y="1500174"/>
            <a:ext cx="928694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 rot="10800000">
            <a:off x="8407416" y="2214554"/>
            <a:ext cx="928694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835120" y="178592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浏览器团队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07217" y="178592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黑体" pitchFamily="49" charset="-122"/>
                <a:ea typeface="黑体" pitchFamily="49" charset="-122"/>
              </a:rPr>
              <a:t>webapp</a:t>
            </a:r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团队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35449" y="1785928"/>
            <a:ext cx="1500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黑体" pitchFamily="49" charset="-122"/>
                <a:ea typeface="黑体" pitchFamily="49" charset="-122"/>
              </a:rPr>
              <a:t>Web server</a:t>
            </a:r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团队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550423" y="178592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数据库团队</a:t>
            </a:r>
          </a:p>
        </p:txBody>
      </p:sp>
      <p:cxnSp>
        <p:nvCxnSpPr>
          <p:cNvPr id="18" name="直接连接符 17"/>
          <p:cNvCxnSpPr>
            <a:stCxn id="2" idx="2"/>
          </p:cNvCxnSpPr>
          <p:nvPr/>
        </p:nvCxnSpPr>
        <p:spPr>
          <a:xfrm rot="16200000" flipH="1">
            <a:off x="2347091" y="2797965"/>
            <a:ext cx="1071570" cy="904881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3" idx="2"/>
          </p:cNvCxnSpPr>
          <p:nvPr/>
        </p:nvCxnSpPr>
        <p:spPr>
          <a:xfrm rot="5400000">
            <a:off x="4037791" y="2797964"/>
            <a:ext cx="1071570" cy="904882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192441" y="3786191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http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协议</a:t>
            </a:r>
          </a:p>
        </p:txBody>
      </p:sp>
      <p:cxnSp>
        <p:nvCxnSpPr>
          <p:cNvPr id="23" name="直接连接符 22"/>
          <p:cNvCxnSpPr>
            <a:stCxn id="3" idx="2"/>
          </p:cNvCxnSpPr>
          <p:nvPr/>
        </p:nvCxnSpPr>
        <p:spPr>
          <a:xfrm rot="16200000" flipH="1">
            <a:off x="4966485" y="2774153"/>
            <a:ext cx="1071570" cy="952506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4" idx="2"/>
          </p:cNvCxnSpPr>
          <p:nvPr/>
        </p:nvCxnSpPr>
        <p:spPr>
          <a:xfrm rot="5400000">
            <a:off x="6597652" y="2809874"/>
            <a:ext cx="1071572" cy="881069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692771" y="3782803"/>
            <a:ext cx="1500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servlet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协议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(JavaEE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规范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)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37" name="直接连接符 36"/>
          <p:cNvCxnSpPr>
            <a:stCxn id="4" idx="2"/>
          </p:cNvCxnSpPr>
          <p:nvPr/>
        </p:nvCxnSpPr>
        <p:spPr>
          <a:xfrm rot="16200000" flipH="1">
            <a:off x="7490628" y="2797966"/>
            <a:ext cx="1071572" cy="904883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5" idx="2"/>
          </p:cNvCxnSpPr>
          <p:nvPr/>
        </p:nvCxnSpPr>
        <p:spPr>
          <a:xfrm rot="5400000">
            <a:off x="9193233" y="2809874"/>
            <a:ext cx="1071573" cy="881069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335977" y="3786191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JDBC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协议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692244" y="1000110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黑体" pitchFamily="49" charset="-122"/>
                <a:ea typeface="黑体" pitchFamily="49" charset="-122"/>
              </a:rPr>
              <a:t>谷歌浏览器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335450" y="1000110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黑体" pitchFamily="49" charset="-122"/>
                <a:ea typeface="黑体" pitchFamily="49" charset="-122"/>
              </a:rPr>
              <a:t>Tomcat</a:t>
            </a:r>
            <a:endParaRPr lang="zh-CN" altLang="en-US" sz="1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835780" y="1000110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黑体" pitchFamily="49" charset="-122"/>
                <a:ea typeface="黑体" pitchFamily="49" charset="-122"/>
              </a:rPr>
              <a:t>webapp</a:t>
            </a:r>
            <a:r>
              <a:rPr lang="zh-CN" altLang="en-US" sz="1200" dirty="0">
                <a:latin typeface="黑体" pitchFamily="49" charset="-122"/>
                <a:ea typeface="黑体" pitchFamily="49" charset="-122"/>
              </a:rPr>
              <a:t>项目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407547" y="1000110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黑体" pitchFamily="49" charset="-122"/>
                <a:ea typeface="黑体" pitchFamily="49" charset="-122"/>
              </a:rPr>
              <a:t>mysql</a:t>
            </a:r>
            <a:endParaRPr lang="zh-CN" altLang="en-US" sz="1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406755" y="1285862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黑体" pitchFamily="49" charset="-122"/>
                <a:ea typeface="黑体" pitchFamily="49" charset="-122"/>
              </a:rPr>
              <a:t>请求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406755" y="2000241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黑体" pitchFamily="49" charset="-122"/>
                <a:ea typeface="黑体" pitchFamily="49" charset="-122"/>
              </a:rPr>
              <a:t>响应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406624" y="1357298"/>
            <a:ext cx="1500198" cy="500066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692376" y="1460573"/>
            <a:ext cx="12144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Void buy()</a:t>
            </a:r>
            <a:endParaRPr lang="zh-CN" altLang="en-US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49500" y="1000108"/>
            <a:ext cx="15716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业务接口 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Service</a:t>
            </a:r>
            <a:endParaRPr lang="zh-CN" altLang="en-US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49367" y="2928934"/>
            <a:ext cx="1500198" cy="1357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549367" y="3143249"/>
            <a:ext cx="14287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Public void buy(){</a:t>
            </a: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图书功能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…</a:t>
            </a:r>
          </a:p>
          <a:p>
            <a:endParaRPr lang="en-US" altLang="zh-CN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}</a:t>
            </a:r>
            <a:endParaRPr lang="zh-CN" altLang="en-US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92441" y="2928934"/>
            <a:ext cx="1500198" cy="1357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192441" y="3143249"/>
            <a:ext cx="14287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Public void buy(){</a:t>
            </a: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商品功能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…</a:t>
            </a:r>
          </a:p>
          <a:p>
            <a:endParaRPr lang="en-US" altLang="zh-CN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}</a:t>
            </a:r>
            <a:endParaRPr lang="zh-CN" altLang="en-US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2" name="直接箭头连接符 11"/>
          <p:cNvCxnSpPr>
            <a:stCxn id="5" idx="0"/>
            <a:endCxn id="2" idx="4"/>
          </p:cNvCxnSpPr>
          <p:nvPr/>
        </p:nvCxnSpPr>
        <p:spPr>
          <a:xfrm rot="5400000" flipH="1" flipV="1">
            <a:off x="2192309" y="1964521"/>
            <a:ext cx="1071570" cy="8572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8" idx="0"/>
            <a:endCxn id="2" idx="4"/>
          </p:cNvCxnSpPr>
          <p:nvPr/>
        </p:nvCxnSpPr>
        <p:spPr>
          <a:xfrm rot="16200000" flipV="1">
            <a:off x="3013846" y="2000240"/>
            <a:ext cx="1071570" cy="7858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63747" y="2285993"/>
            <a:ext cx="5715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实现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49631" y="2285993"/>
            <a:ext cx="5715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实现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20805" y="4357694"/>
            <a:ext cx="135732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图书购买业务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BookServiceImpl</a:t>
            </a:r>
            <a:endParaRPr lang="zh-CN" altLang="en-US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92441" y="4357694"/>
            <a:ext cx="14287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商品购买业务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ProductServiceImpl</a:t>
            </a:r>
            <a:endParaRPr lang="zh-CN" altLang="en-US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5121267" y="1071546"/>
            <a:ext cx="2857520" cy="45720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549895" y="1643051"/>
            <a:ext cx="2071702" cy="3485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Service target;  //</a:t>
            </a:r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>业务对象</a:t>
            </a:r>
            <a:endParaRPr lang="en-US" altLang="zh-CN" sz="1050" dirty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AOP </a:t>
            </a:r>
            <a:r>
              <a:rPr lang="en-US" altLang="zh-CN" sz="1050" dirty="0" err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aop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;  </a:t>
            </a:r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//</a:t>
            </a:r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>切面对象</a:t>
            </a:r>
            <a:endParaRPr lang="en-US" altLang="zh-CN" sz="105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1050" dirty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Agent(Service target,</a:t>
            </a:r>
          </a:p>
          <a:p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       AOP aop) {</a:t>
            </a:r>
            <a:br>
              <a:rPr lang="en-US" altLang="zh-CN" sz="1050" dirty="0">
                <a:latin typeface="黑体" pitchFamily="49" charset="-122"/>
                <a:ea typeface="黑体" pitchFamily="49" charset="-122"/>
              </a:rPr>
            </a:br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    this.target = target;</a:t>
            </a:r>
          </a:p>
          <a:p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    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this.aop = aop;</a:t>
            </a:r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/>
            </a:r>
            <a:br>
              <a:rPr lang="en-US" altLang="zh-CN" sz="1050" dirty="0">
                <a:latin typeface="黑体" pitchFamily="49" charset="-122"/>
                <a:ea typeface="黑体" pitchFamily="49" charset="-122"/>
              </a:rPr>
            </a:br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}</a:t>
            </a:r>
          </a:p>
          <a:p>
            <a:endParaRPr lang="en-US" altLang="zh-CN" sz="1050" dirty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@Override</a:t>
            </a:r>
          </a:p>
          <a:p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void buy() {</a:t>
            </a:r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/>
            </a:r>
            <a:br>
              <a:rPr lang="zh-CN" altLang="en-US" sz="1050" dirty="0">
                <a:latin typeface="黑体" pitchFamily="49" charset="-122"/>
                <a:ea typeface="黑体" pitchFamily="49" charset="-122"/>
              </a:rPr>
            </a:br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//sout(“</a:t>
            </a:r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>事务开启！</a:t>
            </a:r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”);</a:t>
            </a:r>
          </a:p>
          <a:p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aop.before();</a:t>
            </a:r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/>
            </a:r>
            <a:br>
              <a:rPr lang="zh-CN" altLang="en-US" sz="1050" dirty="0">
                <a:latin typeface="黑体" pitchFamily="49" charset="-122"/>
                <a:ea typeface="黑体" pitchFamily="49" charset="-122"/>
              </a:rPr>
            </a:br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target.buy();</a:t>
            </a:r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/>
            </a:r>
            <a:br>
              <a:rPr lang="zh-CN" altLang="en-US" sz="1050" dirty="0">
                <a:latin typeface="黑体" pitchFamily="49" charset="-122"/>
                <a:ea typeface="黑体" pitchFamily="49" charset="-122"/>
              </a:rPr>
            </a:br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//sout(“</a:t>
            </a:r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>事务提交！</a:t>
            </a:r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”);</a:t>
            </a:r>
          </a:p>
          <a:p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aop.after();</a:t>
            </a:r>
          </a:p>
          <a:p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  //sout(“</a:t>
            </a:r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>事务回滚！</a:t>
            </a:r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”)</a:t>
            </a:r>
          </a:p>
          <a:p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aop.exception();</a:t>
            </a:r>
          </a:p>
          <a:p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}</a:t>
            </a:r>
          </a:p>
          <a:p>
            <a:endParaRPr lang="en-US" altLang="zh-CN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endParaRPr lang="zh-CN" altLang="en-US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9050357" y="1142985"/>
            <a:ext cx="1714512" cy="72751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9336109" y="1190139"/>
            <a:ext cx="13573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void before()</a:t>
            </a: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void after()</a:t>
            </a: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void exception()</a:t>
            </a:r>
          </a:p>
          <a:p>
            <a:endParaRPr lang="zh-CN" altLang="en-US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336110" y="785795"/>
            <a:ext cx="15716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切面接口 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AOP</a:t>
            </a:r>
            <a:endParaRPr lang="zh-CN" altLang="en-US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8193101" y="2571744"/>
            <a:ext cx="1643074" cy="20717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8193101" y="2571746"/>
            <a:ext cx="1714512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void before(){</a:t>
            </a: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 sout(“</a:t>
            </a:r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事务开启！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”)</a:t>
            </a: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}</a:t>
            </a:r>
          </a:p>
          <a:p>
            <a:endParaRPr lang="en-US" altLang="zh-CN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void after(){</a:t>
            </a: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 sout(“</a:t>
            </a:r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事务提交！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”)</a:t>
            </a: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}</a:t>
            </a:r>
          </a:p>
          <a:p>
            <a:endParaRPr lang="en-US" altLang="zh-CN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void exception(){</a:t>
            </a: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 sout(“</a:t>
            </a:r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事务回滚！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”)</a:t>
            </a: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}</a:t>
            </a:r>
          </a:p>
        </p:txBody>
      </p:sp>
      <p:sp>
        <p:nvSpPr>
          <p:cNvPr id="69" name="矩形 68"/>
          <p:cNvSpPr/>
          <p:nvPr/>
        </p:nvSpPr>
        <p:spPr>
          <a:xfrm>
            <a:off x="9907613" y="2571744"/>
            <a:ext cx="1643074" cy="20717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9979053" y="2780483"/>
            <a:ext cx="168589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// </a:t>
            </a:r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可以只实现一个接口</a:t>
            </a:r>
            <a:endParaRPr lang="en-US" altLang="zh-CN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// </a:t>
            </a:r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给接口的抽象方法中</a:t>
            </a:r>
            <a:endParaRPr lang="en-US" altLang="zh-CN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  </a:t>
            </a:r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添加</a:t>
            </a:r>
            <a:endParaRPr lang="en-US" altLang="zh-CN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void before(){</a:t>
            </a: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 sout(“</a:t>
            </a:r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日志输出！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”)</a:t>
            </a: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}</a:t>
            </a:r>
          </a:p>
        </p:txBody>
      </p:sp>
      <p:cxnSp>
        <p:nvCxnSpPr>
          <p:cNvPr id="71" name="直接箭头连接符 70"/>
          <p:cNvCxnSpPr>
            <a:stCxn id="67" idx="0"/>
            <a:endCxn id="64" idx="4"/>
          </p:cNvCxnSpPr>
          <p:nvPr/>
        </p:nvCxnSpPr>
        <p:spPr>
          <a:xfrm rot="5400000" flipH="1" flipV="1">
            <a:off x="9110500" y="1774633"/>
            <a:ext cx="701250" cy="8929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69" idx="0"/>
            <a:endCxn id="64" idx="4"/>
          </p:cNvCxnSpPr>
          <p:nvPr/>
        </p:nvCxnSpPr>
        <p:spPr>
          <a:xfrm rot="16200000" flipV="1">
            <a:off x="9967757" y="1810352"/>
            <a:ext cx="701250" cy="8215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9050357" y="2071678"/>
            <a:ext cx="5715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实现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336241" y="2071678"/>
            <a:ext cx="5715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实现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407415" y="4728014"/>
            <a:ext cx="13573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事务切面 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TransAop</a:t>
            </a:r>
            <a:endParaRPr lang="zh-CN" altLang="en-US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979051" y="4728015"/>
            <a:ext cx="14287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日志切面 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LogAop</a:t>
            </a:r>
            <a:endParaRPr lang="zh-CN" altLang="en-US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835648" y="714356"/>
            <a:ext cx="15716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代理对象 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Agent</a:t>
            </a:r>
            <a:endParaRPr lang="zh-CN" altLang="en-US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96" name="直接箭头连接符 95"/>
          <p:cNvCxnSpPr>
            <a:endCxn id="3" idx="3"/>
          </p:cNvCxnSpPr>
          <p:nvPr/>
        </p:nvCxnSpPr>
        <p:spPr>
          <a:xfrm flipH="1" flipV="1">
            <a:off x="3906823" y="1587531"/>
            <a:ext cx="1643073" cy="1983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4478325" y="1389134"/>
            <a:ext cx="5715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实现</a:t>
            </a:r>
          </a:p>
        </p:txBody>
      </p:sp>
      <p:sp>
        <p:nvSpPr>
          <p:cNvPr id="103" name="矩形 102"/>
          <p:cNvSpPr/>
          <p:nvPr/>
        </p:nvSpPr>
        <p:spPr>
          <a:xfrm>
            <a:off x="1263615" y="642918"/>
            <a:ext cx="6786610" cy="5929354"/>
          </a:xfrm>
          <a:prstGeom prst="rect">
            <a:avLst/>
          </a:prstGeom>
          <a:noFill/>
          <a:ln w="31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4049697" y="357167"/>
            <a:ext cx="1571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黑体" pitchFamily="49" charset="-122"/>
                <a:ea typeface="黑体" pitchFamily="49" charset="-122"/>
              </a:rPr>
              <a:t>静态代理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692244" y="5357826"/>
            <a:ext cx="35004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>注意：静态代理只与</a:t>
            </a:r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AOP</a:t>
            </a:r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>切面接口实现区别是代理对象实</a:t>
            </a:r>
            <a:endParaRPr lang="en-US" altLang="zh-CN" sz="1050" dirty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      </a:t>
            </a:r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>现了功能接口。</a:t>
            </a:r>
            <a:endParaRPr lang="en-US" altLang="zh-CN" sz="105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>目的：当用户使用代理对象时，必须实现目标对象的方</a:t>
            </a:r>
            <a:endParaRPr lang="en-US" altLang="zh-CN" sz="1050" dirty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      </a:t>
            </a:r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>法。</a:t>
            </a:r>
            <a:endParaRPr lang="en-US" altLang="zh-CN" sz="105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121267" y="71415"/>
            <a:ext cx="2857520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99" dirty="0">
                <a:latin typeface="黑体" pitchFamily="49" charset="-122"/>
                <a:ea typeface="黑体" pitchFamily="49" charset="-122"/>
              </a:rPr>
              <a:t>静态代理</a:t>
            </a:r>
            <a:r>
              <a:rPr lang="en-US" altLang="zh-CN" sz="1999" dirty="0">
                <a:latin typeface="黑体" pitchFamily="49" charset="-122"/>
                <a:ea typeface="黑体" pitchFamily="49" charset="-122"/>
              </a:rPr>
              <a:t>AOP</a:t>
            </a:r>
            <a:r>
              <a:rPr lang="zh-CN" altLang="en-US" sz="1999" dirty="0">
                <a:latin typeface="黑体" pitchFamily="49" charset="-122"/>
                <a:ea typeface="黑体" pitchFamily="49" charset="-122"/>
              </a:rPr>
              <a:t>切面实现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云形 1"/>
          <p:cNvSpPr/>
          <p:nvPr/>
        </p:nvSpPr>
        <p:spPr>
          <a:xfrm>
            <a:off x="3371036" y="1411653"/>
            <a:ext cx="4572032" cy="107157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代码托管中心</a:t>
            </a:r>
            <a:endParaRPr lang="en-US" altLang="zh-CN" b="1" dirty="0" smtClean="0">
              <a:latin typeface="黑体" pitchFamily="49" charset="-122"/>
              <a:ea typeface="黑体" pitchFamily="49" charset="-122"/>
            </a:endParaRPr>
          </a:p>
          <a:p>
            <a:pPr algn="ctr"/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&lt;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远程库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&gt;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085284" y="5269305"/>
            <a:ext cx="1571636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本地库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800060" y="5269305"/>
            <a:ext cx="1571636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本地库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8"/>
          <p:cNvSpPr txBox="1"/>
          <p:nvPr/>
        </p:nvSpPr>
        <p:spPr>
          <a:xfrm>
            <a:off x="3299598" y="6055123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主力开发</a:t>
            </a: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TextBox 9"/>
          <p:cNvSpPr txBox="1"/>
          <p:nvPr/>
        </p:nvSpPr>
        <p:spPr>
          <a:xfrm>
            <a:off x="7085812" y="6055123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实习开发</a:t>
            </a: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7" name="直接箭头连接符 6"/>
          <p:cNvCxnSpPr>
            <a:stCxn id="3" idx="0"/>
          </p:cNvCxnSpPr>
          <p:nvPr/>
        </p:nvCxnSpPr>
        <p:spPr>
          <a:xfrm rot="5400000" flipH="1" flipV="1">
            <a:off x="3442474" y="4840677"/>
            <a:ext cx="857256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12"/>
          <p:cNvSpPr txBox="1"/>
          <p:nvPr/>
        </p:nvSpPr>
        <p:spPr>
          <a:xfrm>
            <a:off x="3585350" y="4054859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push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9" name="曲线连接符 8"/>
          <p:cNvCxnSpPr>
            <a:stCxn id="8" idx="0"/>
          </p:cNvCxnSpPr>
          <p:nvPr/>
        </p:nvCxnSpPr>
        <p:spPr>
          <a:xfrm rot="5400000" flipH="1" flipV="1">
            <a:off x="3674648" y="2643960"/>
            <a:ext cx="1643072" cy="1178727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rot="16200000" flipH="1">
            <a:off x="7158044" y="4839883"/>
            <a:ext cx="857256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21"/>
          <p:cNvSpPr txBox="1"/>
          <p:nvPr/>
        </p:nvSpPr>
        <p:spPr>
          <a:xfrm>
            <a:off x="7228688" y="4054859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clone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2" name="曲线连接符 11"/>
          <p:cNvCxnSpPr>
            <a:endCxn id="11" idx="0"/>
          </p:cNvCxnSpPr>
          <p:nvPr/>
        </p:nvCxnSpPr>
        <p:spPr>
          <a:xfrm rot="16200000" flipH="1">
            <a:off x="6139260" y="2572522"/>
            <a:ext cx="1714510" cy="1250163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形状 30"/>
          <p:cNvCxnSpPr>
            <a:stCxn id="4" idx="3"/>
          </p:cNvCxnSpPr>
          <p:nvPr/>
        </p:nvCxnSpPr>
        <p:spPr>
          <a:xfrm flipV="1">
            <a:off x="8371696" y="3840545"/>
            <a:ext cx="642942" cy="1750231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31"/>
          <p:cNvSpPr txBox="1"/>
          <p:nvPr/>
        </p:nvSpPr>
        <p:spPr>
          <a:xfrm>
            <a:off x="8657448" y="3483355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push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5" name="形状 33"/>
          <p:cNvCxnSpPr>
            <a:stCxn id="14" idx="0"/>
            <a:endCxn id="2" idx="0"/>
          </p:cNvCxnSpPr>
          <p:nvPr/>
        </p:nvCxnSpPr>
        <p:spPr>
          <a:xfrm rot="16200000" flipV="1">
            <a:off x="7691131" y="2195566"/>
            <a:ext cx="1535917" cy="1039661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形状 34"/>
          <p:cNvCxnSpPr>
            <a:stCxn id="2" idx="2"/>
            <a:endCxn id="17" idx="0"/>
          </p:cNvCxnSpPr>
          <p:nvPr/>
        </p:nvCxnSpPr>
        <p:spPr>
          <a:xfrm rot="10800000" flipV="1">
            <a:off x="2192310" y="1947437"/>
            <a:ext cx="1192909" cy="1535917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38"/>
          <p:cNvSpPr txBox="1"/>
          <p:nvPr/>
        </p:nvSpPr>
        <p:spPr>
          <a:xfrm>
            <a:off x="1870838" y="3483355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pull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8" name="形状 40"/>
          <p:cNvCxnSpPr>
            <a:stCxn id="17" idx="2"/>
            <a:endCxn id="3" idx="1"/>
          </p:cNvCxnSpPr>
          <p:nvPr/>
        </p:nvCxnSpPr>
        <p:spPr>
          <a:xfrm rot="16200000" flipH="1">
            <a:off x="1769752" y="4275243"/>
            <a:ext cx="1738089" cy="892975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43"/>
          <p:cNvSpPr txBox="1"/>
          <p:nvPr/>
        </p:nvSpPr>
        <p:spPr>
          <a:xfrm>
            <a:off x="4085416" y="3126165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" name="TextBox 44"/>
          <p:cNvSpPr txBox="1"/>
          <p:nvPr/>
        </p:nvSpPr>
        <p:spPr>
          <a:xfrm>
            <a:off x="7157250" y="3197603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" name="TextBox 45"/>
          <p:cNvSpPr txBox="1"/>
          <p:nvPr/>
        </p:nvSpPr>
        <p:spPr>
          <a:xfrm>
            <a:off x="8800324" y="4269173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3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2" name="TextBox 46"/>
          <p:cNvSpPr txBox="1"/>
          <p:nvPr/>
        </p:nvSpPr>
        <p:spPr>
          <a:xfrm>
            <a:off x="2085152" y="2768975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4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" name="TextBox 47"/>
          <p:cNvSpPr txBox="1"/>
          <p:nvPr/>
        </p:nvSpPr>
        <p:spPr>
          <a:xfrm>
            <a:off x="9228952" y="3464719"/>
            <a:ext cx="1428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实习开发想要上传需要权限</a:t>
            </a:r>
            <a:endParaRPr lang="zh-CN" altLang="en-US" sz="1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" name="TextBox 48"/>
          <p:cNvSpPr txBox="1"/>
          <p:nvPr/>
        </p:nvSpPr>
        <p:spPr>
          <a:xfrm>
            <a:off x="4656920" y="464323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团队内协作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52975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云形 1"/>
          <p:cNvSpPr/>
          <p:nvPr/>
        </p:nvSpPr>
        <p:spPr>
          <a:xfrm>
            <a:off x="1942276" y="1759525"/>
            <a:ext cx="8643998" cy="1428760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870970" y="5045673"/>
            <a:ext cx="1571636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本地库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Box 8"/>
          <p:cNvSpPr txBox="1"/>
          <p:nvPr/>
        </p:nvSpPr>
        <p:spPr>
          <a:xfrm>
            <a:off x="3085284" y="5831491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主力开发</a:t>
            </a: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rot="5400000">
            <a:off x="3193235" y="3294648"/>
            <a:ext cx="928694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22"/>
          <p:cNvSpPr txBox="1"/>
          <p:nvPr/>
        </p:nvSpPr>
        <p:spPr>
          <a:xfrm>
            <a:off x="5299862" y="1402335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代码托管中心</a:t>
            </a:r>
            <a:endParaRPr lang="en-US" altLang="zh-CN" b="1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085284" y="2402467"/>
            <a:ext cx="1143008" cy="428628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TextBox 25"/>
          <p:cNvSpPr txBox="1"/>
          <p:nvPr/>
        </p:nvSpPr>
        <p:spPr>
          <a:xfrm>
            <a:off x="3085284" y="2451880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我的远程库</a:t>
            </a:r>
            <a:endParaRPr lang="en-US" altLang="zh-CN" sz="14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7514440" y="2424492"/>
            <a:ext cx="1285884" cy="428628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TextBox 27"/>
          <p:cNvSpPr txBox="1"/>
          <p:nvPr/>
        </p:nvSpPr>
        <p:spPr>
          <a:xfrm>
            <a:off x="7514440" y="2473905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大佬的远程库</a:t>
            </a:r>
            <a:endParaRPr lang="en-US" altLang="zh-CN" sz="1400" dirty="0" smtClean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1" name="直接箭头连接符 10"/>
          <p:cNvCxnSpPr>
            <a:stCxn id="8" idx="3"/>
          </p:cNvCxnSpPr>
          <p:nvPr/>
        </p:nvCxnSpPr>
        <p:spPr>
          <a:xfrm>
            <a:off x="4228292" y="2605769"/>
            <a:ext cx="1357322" cy="11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32"/>
          <p:cNvSpPr txBox="1"/>
          <p:nvPr/>
        </p:nvSpPr>
        <p:spPr>
          <a:xfrm>
            <a:off x="5514176" y="2402467"/>
            <a:ext cx="642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fork</a:t>
            </a: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3" name="直接箭头连接符 12"/>
          <p:cNvCxnSpPr>
            <a:endCxn id="10" idx="1"/>
          </p:cNvCxnSpPr>
          <p:nvPr/>
        </p:nvCxnSpPr>
        <p:spPr>
          <a:xfrm>
            <a:off x="6085680" y="2616781"/>
            <a:ext cx="1428760" cy="11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形状 54"/>
          <p:cNvCxnSpPr>
            <a:stCxn id="9" idx="0"/>
          </p:cNvCxnSpPr>
          <p:nvPr/>
        </p:nvCxnSpPr>
        <p:spPr>
          <a:xfrm rot="16200000" flipV="1">
            <a:off x="7753461" y="2020571"/>
            <a:ext cx="236339" cy="57150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55"/>
          <p:cNvSpPr txBox="1"/>
          <p:nvPr/>
        </p:nvSpPr>
        <p:spPr>
          <a:xfrm>
            <a:off x="6228556" y="1992475"/>
            <a:ext cx="142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Pull request</a:t>
            </a: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rot="10800000">
            <a:off x="5728490" y="2188153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58"/>
          <p:cNvSpPr txBox="1"/>
          <p:nvPr/>
        </p:nvSpPr>
        <p:spPr>
          <a:xfrm>
            <a:off x="5228424" y="1992475"/>
            <a:ext cx="642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审核</a:t>
            </a: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rot="10800000">
            <a:off x="4728358" y="2188153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62"/>
          <p:cNvSpPr txBox="1"/>
          <p:nvPr/>
        </p:nvSpPr>
        <p:spPr>
          <a:xfrm>
            <a:off x="4156854" y="1992475"/>
            <a:ext cx="642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合并</a:t>
            </a: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20" name="形状 64"/>
          <p:cNvCxnSpPr>
            <a:stCxn id="19" idx="1"/>
            <a:endCxn id="7" idx="0"/>
          </p:cNvCxnSpPr>
          <p:nvPr/>
        </p:nvCxnSpPr>
        <p:spPr>
          <a:xfrm rot="10800000" flipV="1">
            <a:off x="3656788" y="2161751"/>
            <a:ext cx="500066" cy="24071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68"/>
          <p:cNvSpPr txBox="1"/>
          <p:nvPr/>
        </p:nvSpPr>
        <p:spPr>
          <a:xfrm>
            <a:off x="3371036" y="3688351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pull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rot="5400000">
            <a:off x="3191647" y="4581326"/>
            <a:ext cx="929488" cy="7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7371564" y="5045673"/>
            <a:ext cx="1571636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本地库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" name="TextBox 73"/>
          <p:cNvSpPr txBox="1"/>
          <p:nvPr/>
        </p:nvSpPr>
        <p:spPr>
          <a:xfrm>
            <a:off x="7800192" y="5831491"/>
            <a:ext cx="642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大佬</a:t>
            </a: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25" name="直接箭头连接符 24"/>
          <p:cNvCxnSpPr>
            <a:stCxn id="9" idx="2"/>
          </p:cNvCxnSpPr>
          <p:nvPr/>
        </p:nvCxnSpPr>
        <p:spPr>
          <a:xfrm rot="5400000">
            <a:off x="7703254" y="3306454"/>
            <a:ext cx="907463" cy="7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81"/>
          <p:cNvSpPr txBox="1"/>
          <p:nvPr/>
        </p:nvSpPr>
        <p:spPr>
          <a:xfrm>
            <a:off x="7800192" y="3688351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clone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27" name="直接箭头连接符 26"/>
          <p:cNvCxnSpPr>
            <a:endCxn id="23" idx="0"/>
          </p:cNvCxnSpPr>
          <p:nvPr/>
        </p:nvCxnSpPr>
        <p:spPr>
          <a:xfrm rot="5400000">
            <a:off x="7668328" y="4555825"/>
            <a:ext cx="978902" cy="7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3942540" y="3902665"/>
            <a:ext cx="1643074" cy="158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rot="5400000">
            <a:off x="5013316" y="4474169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4799796" y="5045673"/>
            <a:ext cx="1571636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本地库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1" name="TextBox 113"/>
          <p:cNvSpPr txBox="1"/>
          <p:nvPr/>
        </p:nvSpPr>
        <p:spPr>
          <a:xfrm>
            <a:off x="5014110" y="5831491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实习开发</a:t>
            </a: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32" name="形状 114"/>
          <p:cNvCxnSpPr>
            <a:stCxn id="23" idx="3"/>
          </p:cNvCxnSpPr>
          <p:nvPr/>
        </p:nvCxnSpPr>
        <p:spPr>
          <a:xfrm flipV="1">
            <a:off x="8943200" y="4045541"/>
            <a:ext cx="857256" cy="1321603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117"/>
          <p:cNvSpPr txBox="1"/>
          <p:nvPr/>
        </p:nvSpPr>
        <p:spPr>
          <a:xfrm>
            <a:off x="9514704" y="3688351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push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34" name="形状 120"/>
          <p:cNvCxnSpPr>
            <a:endCxn id="10" idx="3"/>
          </p:cNvCxnSpPr>
          <p:nvPr/>
        </p:nvCxnSpPr>
        <p:spPr>
          <a:xfrm rot="16200000" flipV="1">
            <a:off x="8734393" y="2693726"/>
            <a:ext cx="1131995" cy="1000132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124"/>
          <p:cNvSpPr txBox="1"/>
          <p:nvPr/>
        </p:nvSpPr>
        <p:spPr>
          <a:xfrm>
            <a:off x="5196695" y="476672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跨团队协作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0230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笑脸 1"/>
          <p:cNvSpPr/>
          <p:nvPr/>
        </p:nvSpPr>
        <p:spPr>
          <a:xfrm>
            <a:off x="1620805" y="2750339"/>
            <a:ext cx="285752" cy="28575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笑脸 2"/>
          <p:cNvSpPr/>
          <p:nvPr/>
        </p:nvSpPr>
        <p:spPr>
          <a:xfrm>
            <a:off x="1620805" y="3393281"/>
            <a:ext cx="285752" cy="28575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笑脸 3"/>
          <p:cNvSpPr/>
          <p:nvPr/>
        </p:nvSpPr>
        <p:spPr>
          <a:xfrm>
            <a:off x="1620805" y="4036223"/>
            <a:ext cx="285752" cy="28575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5" name="直接箭头连接符 4"/>
          <p:cNvCxnSpPr>
            <a:stCxn id="3" idx="6"/>
          </p:cNvCxnSpPr>
          <p:nvPr/>
        </p:nvCxnSpPr>
        <p:spPr>
          <a:xfrm>
            <a:off x="1906557" y="3536157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形状 13"/>
          <p:cNvCxnSpPr>
            <a:stCxn id="2" idx="6"/>
          </p:cNvCxnSpPr>
          <p:nvPr/>
        </p:nvCxnSpPr>
        <p:spPr>
          <a:xfrm>
            <a:off x="1906557" y="2893215"/>
            <a:ext cx="428628" cy="64294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形状 14"/>
          <p:cNvCxnSpPr>
            <a:stCxn id="4" idx="6"/>
          </p:cNvCxnSpPr>
          <p:nvPr/>
        </p:nvCxnSpPr>
        <p:spPr>
          <a:xfrm flipV="1">
            <a:off x="1906557" y="3536157"/>
            <a:ext cx="428628" cy="64294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692375" y="3321843"/>
            <a:ext cx="1000132" cy="42862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" name="TextBox 19"/>
          <p:cNvSpPr txBox="1"/>
          <p:nvPr/>
        </p:nvSpPr>
        <p:spPr>
          <a:xfrm>
            <a:off x="2692375" y="3393281"/>
            <a:ext cx="1000132" cy="28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企业防火墙</a:t>
            </a:r>
            <a:endParaRPr lang="zh-CN" altLang="en-US" sz="120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0" name="形状 26"/>
          <p:cNvCxnSpPr>
            <a:stCxn id="9" idx="3"/>
          </p:cNvCxnSpPr>
          <p:nvPr/>
        </p:nvCxnSpPr>
        <p:spPr>
          <a:xfrm flipV="1">
            <a:off x="3692507" y="2964653"/>
            <a:ext cx="214314" cy="57150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形状 29"/>
          <p:cNvCxnSpPr>
            <a:stCxn id="9" idx="3"/>
          </p:cNvCxnSpPr>
          <p:nvPr/>
        </p:nvCxnSpPr>
        <p:spPr>
          <a:xfrm>
            <a:off x="3692507" y="3536157"/>
            <a:ext cx="214314" cy="57150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3906821" y="2964653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3906821" y="4107661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192573" y="2750339"/>
            <a:ext cx="1143008" cy="42862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" name="TextBox 41"/>
          <p:cNvSpPr txBox="1"/>
          <p:nvPr/>
        </p:nvSpPr>
        <p:spPr>
          <a:xfrm>
            <a:off x="4192573" y="2821777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负载均衡主机</a:t>
            </a:r>
            <a:endParaRPr lang="zh-CN" altLang="en-US" sz="1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192573" y="3893347"/>
            <a:ext cx="1143008" cy="42862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" name="TextBox 43"/>
          <p:cNvSpPr txBox="1"/>
          <p:nvPr/>
        </p:nvSpPr>
        <p:spPr>
          <a:xfrm>
            <a:off x="4192573" y="3964785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负载均衡备用</a:t>
            </a:r>
            <a:endParaRPr lang="zh-CN" altLang="en-US" sz="120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5978523" y="2035959"/>
            <a:ext cx="1000132" cy="428628"/>
            <a:chOff x="5584028" y="2000240"/>
            <a:chExt cx="1000132" cy="428628"/>
          </a:xfrm>
        </p:grpSpPr>
        <p:sp>
          <p:nvSpPr>
            <p:cNvPr id="80" name="矩形 79"/>
            <p:cNvSpPr/>
            <p:nvPr/>
          </p:nvSpPr>
          <p:spPr>
            <a:xfrm>
              <a:off x="5584028" y="2000240"/>
              <a:ext cx="1000132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1" name="TextBox 47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APP</a:t>
              </a:r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服务器</a:t>
              </a:r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1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978523" y="4607727"/>
            <a:ext cx="1000132" cy="428628"/>
            <a:chOff x="5584028" y="2000240"/>
            <a:chExt cx="1000132" cy="428628"/>
          </a:xfrm>
        </p:grpSpPr>
        <p:sp>
          <p:nvSpPr>
            <p:cNvPr id="78" name="矩形 77"/>
            <p:cNvSpPr/>
            <p:nvPr/>
          </p:nvSpPr>
          <p:spPr>
            <a:xfrm>
              <a:off x="5584028" y="2000240"/>
              <a:ext cx="1000132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9" name="TextBox 53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APP</a:t>
              </a:r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服务器</a:t>
              </a:r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3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978523" y="3321843"/>
            <a:ext cx="1000132" cy="428628"/>
            <a:chOff x="5584028" y="2000240"/>
            <a:chExt cx="1000132" cy="428628"/>
          </a:xfrm>
        </p:grpSpPr>
        <p:sp>
          <p:nvSpPr>
            <p:cNvPr id="76" name="矩形 75"/>
            <p:cNvSpPr/>
            <p:nvPr/>
          </p:nvSpPr>
          <p:spPr>
            <a:xfrm>
              <a:off x="5584028" y="2000240"/>
              <a:ext cx="1000132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7" name="TextBox 56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APP</a:t>
              </a:r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服务器</a:t>
              </a:r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2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cxnSp>
        <p:nvCxnSpPr>
          <p:cNvPr id="21" name="直接箭头连接符 20"/>
          <p:cNvCxnSpPr>
            <a:stCxn id="17" idx="3"/>
            <a:endCxn id="81" idx="1"/>
          </p:cNvCxnSpPr>
          <p:nvPr/>
        </p:nvCxnSpPr>
        <p:spPr>
          <a:xfrm flipV="1">
            <a:off x="5335581" y="2250273"/>
            <a:ext cx="642942" cy="185301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6" idx="3"/>
            <a:endCxn id="79" idx="1"/>
          </p:cNvCxnSpPr>
          <p:nvPr/>
        </p:nvCxnSpPr>
        <p:spPr>
          <a:xfrm>
            <a:off x="5335581" y="4107661"/>
            <a:ext cx="642942" cy="71438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7" idx="3"/>
            <a:endCxn id="77" idx="1"/>
          </p:cNvCxnSpPr>
          <p:nvPr/>
        </p:nvCxnSpPr>
        <p:spPr>
          <a:xfrm flipV="1">
            <a:off x="5335581" y="3536157"/>
            <a:ext cx="642942" cy="56712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5" idx="3"/>
            <a:endCxn id="81" idx="1"/>
          </p:cNvCxnSpPr>
          <p:nvPr/>
        </p:nvCxnSpPr>
        <p:spPr>
          <a:xfrm flipV="1">
            <a:off x="5335581" y="2250273"/>
            <a:ext cx="642942" cy="710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5" idx="3"/>
            <a:endCxn id="79" idx="1"/>
          </p:cNvCxnSpPr>
          <p:nvPr/>
        </p:nvCxnSpPr>
        <p:spPr>
          <a:xfrm>
            <a:off x="5335581" y="2960277"/>
            <a:ext cx="642942" cy="1861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5" idx="3"/>
            <a:endCxn id="77" idx="1"/>
          </p:cNvCxnSpPr>
          <p:nvPr/>
        </p:nvCxnSpPr>
        <p:spPr>
          <a:xfrm>
            <a:off x="5335581" y="2960277"/>
            <a:ext cx="642942" cy="575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7907349" y="1250141"/>
            <a:ext cx="1000132" cy="285752"/>
            <a:chOff x="5584028" y="2071678"/>
            <a:chExt cx="1000132" cy="285752"/>
          </a:xfrm>
        </p:grpSpPr>
        <p:sp>
          <p:nvSpPr>
            <p:cNvPr id="74" name="矩形 73"/>
            <p:cNvSpPr/>
            <p:nvPr/>
          </p:nvSpPr>
          <p:spPr>
            <a:xfrm>
              <a:off x="5584028" y="2071678"/>
              <a:ext cx="928694" cy="28575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5" name="TextBox 79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MySql</a:t>
              </a:r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实例</a:t>
              </a:r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1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907349" y="2107397"/>
            <a:ext cx="1000132" cy="285752"/>
            <a:chOff x="5584028" y="2071678"/>
            <a:chExt cx="1000132" cy="285752"/>
          </a:xfrm>
        </p:grpSpPr>
        <p:sp>
          <p:nvSpPr>
            <p:cNvPr id="72" name="矩形 71"/>
            <p:cNvSpPr/>
            <p:nvPr/>
          </p:nvSpPr>
          <p:spPr>
            <a:xfrm>
              <a:off x="5584028" y="2071678"/>
              <a:ext cx="928694" cy="28575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3" name="TextBox 82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MySql</a:t>
              </a:r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实例</a:t>
              </a:r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2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7907349" y="2964653"/>
            <a:ext cx="1000132" cy="285752"/>
            <a:chOff x="5584028" y="2071678"/>
            <a:chExt cx="1000132" cy="285752"/>
          </a:xfrm>
        </p:grpSpPr>
        <p:sp>
          <p:nvSpPr>
            <p:cNvPr id="70" name="矩形 69"/>
            <p:cNvSpPr/>
            <p:nvPr/>
          </p:nvSpPr>
          <p:spPr>
            <a:xfrm>
              <a:off x="5584028" y="2071678"/>
              <a:ext cx="928694" cy="28575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1" name="TextBox 85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MySql</a:t>
              </a:r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实例</a:t>
              </a:r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3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907349" y="3821909"/>
            <a:ext cx="1000132" cy="285752"/>
            <a:chOff x="5584028" y="2071678"/>
            <a:chExt cx="1000132" cy="285752"/>
          </a:xfrm>
        </p:grpSpPr>
        <p:sp>
          <p:nvSpPr>
            <p:cNvPr id="68" name="矩形 67"/>
            <p:cNvSpPr/>
            <p:nvPr/>
          </p:nvSpPr>
          <p:spPr>
            <a:xfrm>
              <a:off x="5584028" y="2071678"/>
              <a:ext cx="928694" cy="28575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9" name="TextBox 88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MySql</a:t>
              </a:r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实例</a:t>
              </a:r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4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7907349" y="4679165"/>
            <a:ext cx="1000132" cy="285752"/>
            <a:chOff x="5584028" y="2071678"/>
            <a:chExt cx="1000132" cy="285752"/>
          </a:xfrm>
        </p:grpSpPr>
        <p:sp>
          <p:nvSpPr>
            <p:cNvPr id="66" name="矩形 65"/>
            <p:cNvSpPr/>
            <p:nvPr/>
          </p:nvSpPr>
          <p:spPr>
            <a:xfrm>
              <a:off x="5584028" y="2071678"/>
              <a:ext cx="928694" cy="28575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7" name="TextBox 91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MySql</a:t>
              </a:r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实例</a:t>
              </a:r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5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7907349" y="5536421"/>
            <a:ext cx="1000132" cy="285752"/>
            <a:chOff x="5584028" y="2071678"/>
            <a:chExt cx="1000132" cy="285752"/>
          </a:xfrm>
        </p:grpSpPr>
        <p:sp>
          <p:nvSpPr>
            <p:cNvPr id="64" name="矩形 63"/>
            <p:cNvSpPr/>
            <p:nvPr/>
          </p:nvSpPr>
          <p:spPr>
            <a:xfrm>
              <a:off x="5584028" y="2071678"/>
              <a:ext cx="928694" cy="28575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5" name="TextBox 94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MySql</a:t>
              </a:r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实例</a:t>
              </a:r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6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cxnSp>
        <p:nvCxnSpPr>
          <p:cNvPr id="33" name="直接箭头连接符 32"/>
          <p:cNvCxnSpPr>
            <a:stCxn id="77" idx="3"/>
            <a:endCxn id="75" idx="1"/>
          </p:cNvCxnSpPr>
          <p:nvPr/>
        </p:nvCxnSpPr>
        <p:spPr>
          <a:xfrm flipV="1">
            <a:off x="6978655" y="1393017"/>
            <a:ext cx="928694" cy="2143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77" idx="3"/>
            <a:endCxn id="69" idx="1"/>
          </p:cNvCxnSpPr>
          <p:nvPr/>
        </p:nvCxnSpPr>
        <p:spPr>
          <a:xfrm>
            <a:off x="6978655" y="3536157"/>
            <a:ext cx="928694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77" idx="3"/>
            <a:endCxn id="67" idx="1"/>
          </p:cNvCxnSpPr>
          <p:nvPr/>
        </p:nvCxnSpPr>
        <p:spPr>
          <a:xfrm>
            <a:off x="6978655" y="3536157"/>
            <a:ext cx="928694" cy="1285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77" idx="3"/>
            <a:endCxn id="73" idx="1"/>
          </p:cNvCxnSpPr>
          <p:nvPr/>
        </p:nvCxnSpPr>
        <p:spPr>
          <a:xfrm flipV="1">
            <a:off x="6978655" y="2250273"/>
            <a:ext cx="928694" cy="1285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77" idx="3"/>
            <a:endCxn id="71" idx="1"/>
          </p:cNvCxnSpPr>
          <p:nvPr/>
        </p:nvCxnSpPr>
        <p:spPr>
          <a:xfrm flipV="1">
            <a:off x="6978655" y="3107529"/>
            <a:ext cx="928694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77" idx="3"/>
            <a:endCxn id="65" idx="1"/>
          </p:cNvCxnSpPr>
          <p:nvPr/>
        </p:nvCxnSpPr>
        <p:spPr>
          <a:xfrm>
            <a:off x="6978655" y="3536157"/>
            <a:ext cx="928694" cy="2143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/>
        </p:nvGrpSpPr>
        <p:grpSpPr>
          <a:xfrm>
            <a:off x="9621861" y="607199"/>
            <a:ext cx="1000132" cy="428628"/>
            <a:chOff x="5584028" y="2000240"/>
            <a:chExt cx="1000132" cy="428628"/>
          </a:xfrm>
        </p:grpSpPr>
        <p:sp>
          <p:nvSpPr>
            <p:cNvPr id="62" name="矩形 61"/>
            <p:cNvSpPr/>
            <p:nvPr/>
          </p:nvSpPr>
          <p:spPr>
            <a:xfrm>
              <a:off x="5584028" y="2000240"/>
              <a:ext cx="1000132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3" name="TextBox 118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缓存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9550423" y="1382812"/>
            <a:ext cx="1357322" cy="428628"/>
            <a:chOff x="5531391" y="2000240"/>
            <a:chExt cx="1000132" cy="428628"/>
          </a:xfrm>
        </p:grpSpPr>
        <p:sp>
          <p:nvSpPr>
            <p:cNvPr id="60" name="矩形 59"/>
            <p:cNvSpPr/>
            <p:nvPr/>
          </p:nvSpPr>
          <p:spPr>
            <a:xfrm>
              <a:off x="5584029" y="2000240"/>
              <a:ext cx="894855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1" name="TextBox 121"/>
            <p:cNvSpPr txBox="1"/>
            <p:nvPr/>
          </p:nvSpPr>
          <p:spPr>
            <a:xfrm>
              <a:off x="5531391" y="2071679"/>
              <a:ext cx="10001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移动信息服务器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9621861" y="2158425"/>
            <a:ext cx="1000132" cy="428628"/>
            <a:chOff x="5584028" y="2000240"/>
            <a:chExt cx="1000132" cy="428628"/>
          </a:xfrm>
        </p:grpSpPr>
        <p:sp>
          <p:nvSpPr>
            <p:cNvPr id="58" name="矩形 57"/>
            <p:cNvSpPr/>
            <p:nvPr/>
          </p:nvSpPr>
          <p:spPr>
            <a:xfrm>
              <a:off x="5584028" y="2000240"/>
              <a:ext cx="1000132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9" name="TextBox 124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Hadoop</a:t>
              </a:r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集群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9550423" y="2934038"/>
            <a:ext cx="1357322" cy="428628"/>
            <a:chOff x="5531391" y="2000240"/>
            <a:chExt cx="1000132" cy="428628"/>
          </a:xfrm>
        </p:grpSpPr>
        <p:sp>
          <p:nvSpPr>
            <p:cNvPr id="56" name="矩形 55"/>
            <p:cNvSpPr/>
            <p:nvPr/>
          </p:nvSpPr>
          <p:spPr>
            <a:xfrm>
              <a:off x="5584029" y="2000240"/>
              <a:ext cx="894855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7" name="TextBox 130"/>
            <p:cNvSpPr txBox="1"/>
            <p:nvPr/>
          </p:nvSpPr>
          <p:spPr>
            <a:xfrm>
              <a:off x="5531391" y="2071679"/>
              <a:ext cx="10001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实时通信服务器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9621861" y="3709651"/>
            <a:ext cx="1143009" cy="428628"/>
            <a:chOff x="5584033" y="2000240"/>
            <a:chExt cx="842218" cy="428628"/>
          </a:xfrm>
        </p:grpSpPr>
        <p:sp>
          <p:nvSpPr>
            <p:cNvPr id="54" name="矩形 53"/>
            <p:cNvSpPr/>
            <p:nvPr/>
          </p:nvSpPr>
          <p:spPr>
            <a:xfrm>
              <a:off x="5584033" y="2000240"/>
              <a:ext cx="842218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5" name="TextBox 133"/>
            <p:cNvSpPr txBox="1"/>
            <p:nvPr/>
          </p:nvSpPr>
          <p:spPr>
            <a:xfrm>
              <a:off x="5584033" y="2071679"/>
              <a:ext cx="842217" cy="285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流媒体服务器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9621861" y="4485264"/>
            <a:ext cx="1000132" cy="428628"/>
            <a:chOff x="5584028" y="2000240"/>
            <a:chExt cx="1000132" cy="428628"/>
          </a:xfrm>
        </p:grpSpPr>
        <p:sp>
          <p:nvSpPr>
            <p:cNvPr id="52" name="矩形 51"/>
            <p:cNvSpPr/>
            <p:nvPr/>
          </p:nvSpPr>
          <p:spPr>
            <a:xfrm>
              <a:off x="5584028" y="2000240"/>
              <a:ext cx="1000132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3" name="TextBox 136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群发服务器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9621861" y="5260877"/>
            <a:ext cx="1000132" cy="428628"/>
            <a:chOff x="5584028" y="2000240"/>
            <a:chExt cx="1000132" cy="428628"/>
          </a:xfrm>
        </p:grpSpPr>
        <p:sp>
          <p:nvSpPr>
            <p:cNvPr id="50" name="矩形 49"/>
            <p:cNvSpPr/>
            <p:nvPr/>
          </p:nvSpPr>
          <p:spPr>
            <a:xfrm>
              <a:off x="5584028" y="2000240"/>
              <a:ext cx="1000132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1" name="TextBox 139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文件服务器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9621861" y="6036487"/>
            <a:ext cx="1000132" cy="428628"/>
            <a:chOff x="5584028" y="2000240"/>
            <a:chExt cx="1000132" cy="428628"/>
          </a:xfrm>
        </p:grpSpPr>
        <p:sp>
          <p:nvSpPr>
            <p:cNvPr id="48" name="矩形 47"/>
            <p:cNvSpPr/>
            <p:nvPr/>
          </p:nvSpPr>
          <p:spPr>
            <a:xfrm>
              <a:off x="5584028" y="2000240"/>
              <a:ext cx="1000132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9" name="TextBox 142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图片服务器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47" name="TextBox 143"/>
          <p:cNvSpPr txBox="1"/>
          <p:nvPr/>
        </p:nvSpPr>
        <p:spPr>
          <a:xfrm>
            <a:off x="4764077" y="392885"/>
            <a:ext cx="2928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一个基本的互联网项目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6038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06887" y="662118"/>
            <a:ext cx="32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Linux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网络连接的三种模式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3621069" y="2876696"/>
            <a:ext cx="5214974" cy="17859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621333" y="3448200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公司网络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477929" y="2090878"/>
            <a:ext cx="2928958" cy="1643074"/>
            <a:chOff x="1297748" y="1643050"/>
            <a:chExt cx="2928958" cy="1643074"/>
          </a:xfrm>
        </p:grpSpPr>
        <p:sp>
          <p:nvSpPr>
            <p:cNvPr id="32" name="矩形 31"/>
            <p:cNvSpPr/>
            <p:nvPr/>
          </p:nvSpPr>
          <p:spPr>
            <a:xfrm>
              <a:off x="1297748" y="1643050"/>
              <a:ext cx="2928958" cy="1643074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3" name="TextBox 5"/>
            <p:cNvSpPr txBox="1"/>
            <p:nvPr/>
          </p:nvSpPr>
          <p:spPr>
            <a:xfrm>
              <a:off x="1297748" y="1643050"/>
              <a:ext cx="11430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张三主机</a:t>
              </a:r>
              <a:endParaRPr lang="en-US" altLang="zh-CN" sz="1200" dirty="0" smtClean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654938" y="2071678"/>
              <a:ext cx="2000264" cy="85725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5" name="TextBox 7"/>
            <p:cNvSpPr txBox="1"/>
            <p:nvPr/>
          </p:nvSpPr>
          <p:spPr>
            <a:xfrm>
              <a:off x="1654938" y="2071678"/>
              <a:ext cx="1428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虚拟系统</a:t>
              </a:r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Linux</a:t>
              </a:r>
            </a:p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192.168.0.80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121663" y="2090878"/>
            <a:ext cx="2928958" cy="1643074"/>
            <a:chOff x="1297748" y="1643050"/>
            <a:chExt cx="2928958" cy="1643074"/>
          </a:xfrm>
        </p:grpSpPr>
        <p:sp>
          <p:nvSpPr>
            <p:cNvPr id="28" name="矩形 27"/>
            <p:cNvSpPr/>
            <p:nvPr/>
          </p:nvSpPr>
          <p:spPr>
            <a:xfrm>
              <a:off x="1297748" y="1643050"/>
              <a:ext cx="2928958" cy="1643074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9" name="TextBox 15"/>
            <p:cNvSpPr txBox="1"/>
            <p:nvPr/>
          </p:nvSpPr>
          <p:spPr>
            <a:xfrm>
              <a:off x="1297748" y="1643050"/>
              <a:ext cx="11430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李四主机</a:t>
              </a:r>
              <a:endParaRPr lang="en-US" altLang="zh-CN" sz="1200" dirty="0" smtClean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2655070" y="2143116"/>
              <a:ext cx="1500198" cy="57150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1" name="TextBox 17"/>
            <p:cNvSpPr txBox="1"/>
            <p:nvPr/>
          </p:nvSpPr>
          <p:spPr>
            <a:xfrm>
              <a:off x="2655070" y="2143116"/>
              <a:ext cx="1428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虚拟系统</a:t>
              </a:r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Linux</a:t>
              </a:r>
            </a:p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192.168.10.88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978391" y="4376894"/>
            <a:ext cx="2571768" cy="1357322"/>
            <a:chOff x="1297748" y="1643050"/>
            <a:chExt cx="2571768" cy="1357322"/>
          </a:xfrm>
        </p:grpSpPr>
        <p:sp>
          <p:nvSpPr>
            <p:cNvPr id="24" name="矩形 23"/>
            <p:cNvSpPr/>
            <p:nvPr/>
          </p:nvSpPr>
          <p:spPr>
            <a:xfrm>
              <a:off x="1297748" y="1643050"/>
              <a:ext cx="2571768" cy="135732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5" name="TextBox 20"/>
            <p:cNvSpPr txBox="1"/>
            <p:nvPr/>
          </p:nvSpPr>
          <p:spPr>
            <a:xfrm>
              <a:off x="1297748" y="1643050"/>
              <a:ext cx="13573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王五主机</a:t>
              </a:r>
              <a:endParaRPr lang="en-US" altLang="zh-CN" sz="1200" dirty="0" smtClean="0">
                <a:latin typeface="黑体" pitchFamily="49" charset="-122"/>
                <a:ea typeface="黑体" pitchFamily="49" charset="-122"/>
              </a:endParaRPr>
            </a:p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ip:192.168.0.40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2012128" y="2214554"/>
              <a:ext cx="1428760" cy="57150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7" name="TextBox 22"/>
            <p:cNvSpPr txBox="1"/>
            <p:nvPr/>
          </p:nvSpPr>
          <p:spPr>
            <a:xfrm>
              <a:off x="2012128" y="2214554"/>
              <a:ext cx="1428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虚拟系统</a:t>
              </a:r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Linux</a:t>
              </a:r>
            </a:p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192.168.1.111</a:t>
              </a:r>
            </a:p>
          </p:txBody>
        </p:sp>
      </p:grpSp>
      <p:sp>
        <p:nvSpPr>
          <p:cNvPr id="8" name="TextBox 23"/>
          <p:cNvSpPr txBox="1"/>
          <p:nvPr/>
        </p:nvSpPr>
        <p:spPr>
          <a:xfrm>
            <a:off x="3049565" y="3448200"/>
            <a:ext cx="1357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ip:192.168.0.20</a:t>
            </a:r>
          </a:p>
        </p:txBody>
      </p:sp>
      <p:sp>
        <p:nvSpPr>
          <p:cNvPr id="9" name="TextBox 24"/>
          <p:cNvSpPr txBox="1"/>
          <p:nvPr/>
        </p:nvSpPr>
        <p:spPr>
          <a:xfrm>
            <a:off x="5407019" y="3826285"/>
            <a:ext cx="1571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网段：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192.168.0.**</a:t>
            </a:r>
          </a:p>
        </p:txBody>
      </p:sp>
      <p:sp>
        <p:nvSpPr>
          <p:cNvPr id="10" name="TextBox 25"/>
          <p:cNvSpPr txBox="1"/>
          <p:nvPr/>
        </p:nvSpPr>
        <p:spPr>
          <a:xfrm>
            <a:off x="8121663" y="3448200"/>
            <a:ext cx="1357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ip:192.168.0.30</a:t>
            </a:r>
          </a:p>
        </p:txBody>
      </p:sp>
      <p:sp>
        <p:nvSpPr>
          <p:cNvPr id="11" name="TextBox 26"/>
          <p:cNvSpPr txBox="1"/>
          <p:nvPr/>
        </p:nvSpPr>
        <p:spPr>
          <a:xfrm>
            <a:off x="8121663" y="2690900"/>
            <a:ext cx="1000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虚拟网卡：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192.168.10.3</a:t>
            </a:r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9050357" y="2876696"/>
            <a:ext cx="357190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30"/>
          <p:cNvSpPr txBox="1"/>
          <p:nvPr/>
        </p:nvSpPr>
        <p:spPr>
          <a:xfrm>
            <a:off x="1477929" y="1629213"/>
            <a:ext cx="2928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1.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桥接模式：虚拟系统可以和外部系统通讯，但容易造成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IP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冲突。</a:t>
            </a:r>
            <a:endParaRPr lang="en-US" altLang="zh-CN" sz="1200" dirty="0" smtClean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5335581" y="2448068"/>
            <a:ext cx="2000264" cy="642942"/>
            <a:chOff x="1297748" y="1643050"/>
            <a:chExt cx="2928958" cy="1643074"/>
          </a:xfrm>
        </p:grpSpPr>
        <p:sp>
          <p:nvSpPr>
            <p:cNvPr id="22" name="矩形 21"/>
            <p:cNvSpPr/>
            <p:nvPr/>
          </p:nvSpPr>
          <p:spPr>
            <a:xfrm>
              <a:off x="1297748" y="1643050"/>
              <a:ext cx="2928958" cy="1643074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3" name="TextBox 33"/>
            <p:cNvSpPr txBox="1"/>
            <p:nvPr/>
          </p:nvSpPr>
          <p:spPr>
            <a:xfrm>
              <a:off x="1297748" y="1643050"/>
              <a:ext cx="2092113" cy="1179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其他主机</a:t>
              </a:r>
              <a:endParaRPr lang="en-US" altLang="zh-CN" sz="1200" dirty="0" smtClean="0">
                <a:latin typeface="黑体" pitchFamily="49" charset="-122"/>
                <a:ea typeface="黑体" pitchFamily="49" charset="-122"/>
              </a:endParaRPr>
            </a:p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ip:192.168.0.110</a:t>
              </a:r>
            </a:p>
          </p:txBody>
        </p:sp>
      </p:grpSp>
      <p:cxnSp>
        <p:nvCxnSpPr>
          <p:cNvPr id="15" name="直接箭头连接符 14"/>
          <p:cNvCxnSpPr/>
          <p:nvPr/>
        </p:nvCxnSpPr>
        <p:spPr>
          <a:xfrm flipV="1">
            <a:off x="2906689" y="2805258"/>
            <a:ext cx="2500330" cy="71438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6764341" y="2805258"/>
            <a:ext cx="1500198" cy="71438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40"/>
          <p:cNvSpPr txBox="1"/>
          <p:nvPr/>
        </p:nvSpPr>
        <p:spPr>
          <a:xfrm>
            <a:off x="8121663" y="3091010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代理通讯</a:t>
            </a:r>
            <a:endParaRPr lang="en-US" altLang="zh-CN" sz="10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TextBox 41"/>
          <p:cNvSpPr txBox="1"/>
          <p:nvPr/>
        </p:nvSpPr>
        <p:spPr>
          <a:xfrm>
            <a:off x="8121663" y="1259881"/>
            <a:ext cx="29289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2.NAT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模式：网络地址转换模式，虚拟系统可以和外部系统通讯，不造成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IP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冲突。</a:t>
            </a:r>
            <a:endParaRPr lang="en-US" altLang="zh-CN" sz="12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&lt;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注意：实际使用本机代理通讯，但是只能往外通讯，外部不能访问虚拟系统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&gt;</a:t>
            </a:r>
          </a:p>
        </p:txBody>
      </p:sp>
      <p:cxnSp>
        <p:nvCxnSpPr>
          <p:cNvPr id="19" name="直接箭头连接符 18"/>
          <p:cNvCxnSpPr>
            <a:stCxn id="11" idx="2"/>
            <a:endCxn id="10" idx="0"/>
          </p:cNvCxnSpPr>
          <p:nvPr/>
        </p:nvCxnSpPr>
        <p:spPr>
          <a:xfrm rot="16200000" flipH="1">
            <a:off x="8532431" y="3180307"/>
            <a:ext cx="357190" cy="17859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51"/>
          <p:cNvSpPr txBox="1"/>
          <p:nvPr/>
        </p:nvSpPr>
        <p:spPr>
          <a:xfrm>
            <a:off x="4978391" y="5734216"/>
            <a:ext cx="2571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3.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主机模式：独立的系统，不与外界通讯。</a:t>
            </a:r>
            <a:endParaRPr lang="en-US" altLang="zh-CN" sz="12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" name="TextBox 52"/>
          <p:cNvSpPr txBox="1"/>
          <p:nvPr/>
        </p:nvSpPr>
        <p:spPr>
          <a:xfrm>
            <a:off x="3763945" y="2590944"/>
            <a:ext cx="857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同网段通讯</a:t>
            </a:r>
            <a:endParaRPr lang="en-US" altLang="zh-CN" sz="1000" dirty="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00034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656920" y="4143380"/>
            <a:ext cx="5214974" cy="17859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585746" y="4845618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局域网络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800324" y="2571744"/>
            <a:ext cx="1857388" cy="857256"/>
            <a:chOff x="835281" y="730231"/>
            <a:chExt cx="4008048" cy="2190765"/>
          </a:xfrm>
        </p:grpSpPr>
        <p:sp>
          <p:nvSpPr>
            <p:cNvPr id="29" name="矩形 28"/>
            <p:cNvSpPr/>
            <p:nvPr/>
          </p:nvSpPr>
          <p:spPr>
            <a:xfrm>
              <a:off x="835281" y="730231"/>
              <a:ext cx="4008048" cy="2190765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0" name="TextBox 6"/>
            <p:cNvSpPr txBox="1"/>
            <p:nvPr/>
          </p:nvSpPr>
          <p:spPr>
            <a:xfrm>
              <a:off x="835281" y="730231"/>
              <a:ext cx="2774802" cy="1179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互联网</a:t>
              </a:r>
              <a:endParaRPr lang="en-US" altLang="zh-CN" sz="1200" dirty="0" smtClean="0">
                <a:latin typeface="黑体" pitchFamily="49" charset="-122"/>
                <a:ea typeface="黑体" pitchFamily="49" charset="-122"/>
              </a:endParaRPr>
            </a:p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www.baidu.com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514308" y="3714752"/>
            <a:ext cx="1071570" cy="571504"/>
            <a:chOff x="1143592" y="1643050"/>
            <a:chExt cx="2312335" cy="1460510"/>
          </a:xfrm>
        </p:grpSpPr>
        <p:sp>
          <p:nvSpPr>
            <p:cNvPr id="27" name="矩形 26"/>
            <p:cNvSpPr/>
            <p:nvPr/>
          </p:nvSpPr>
          <p:spPr>
            <a:xfrm>
              <a:off x="1143592" y="1643050"/>
              <a:ext cx="2312335" cy="146051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8" name="TextBox 9"/>
            <p:cNvSpPr txBox="1"/>
            <p:nvPr/>
          </p:nvSpPr>
          <p:spPr>
            <a:xfrm>
              <a:off x="1760215" y="2008177"/>
              <a:ext cx="1079090" cy="730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网关</a:t>
              </a:r>
              <a:endParaRPr lang="en-US" altLang="zh-CN" sz="1200" dirty="0" smtClean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656656" y="3000372"/>
            <a:ext cx="2643206" cy="2000264"/>
            <a:chOff x="1077525" y="1643050"/>
            <a:chExt cx="2444469" cy="2405546"/>
          </a:xfrm>
        </p:grpSpPr>
        <p:sp>
          <p:nvSpPr>
            <p:cNvPr id="25" name="矩形 24"/>
            <p:cNvSpPr/>
            <p:nvPr/>
          </p:nvSpPr>
          <p:spPr>
            <a:xfrm>
              <a:off x="1143592" y="1643050"/>
              <a:ext cx="2378402" cy="2405546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6" name="TextBox 12"/>
            <p:cNvSpPr txBox="1"/>
            <p:nvPr/>
          </p:nvSpPr>
          <p:spPr>
            <a:xfrm>
              <a:off x="1077525" y="1653577"/>
              <a:ext cx="991000" cy="333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win</a:t>
              </a:r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个人主机</a:t>
              </a:r>
              <a:endParaRPr lang="en-US" altLang="zh-CN" sz="1200" dirty="0" smtClean="0"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728094" y="3428205"/>
            <a:ext cx="1071570" cy="64294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TextBox 15"/>
          <p:cNvSpPr txBox="1"/>
          <p:nvPr/>
        </p:nvSpPr>
        <p:spPr>
          <a:xfrm>
            <a:off x="2656656" y="3356767"/>
            <a:ext cx="1214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Linux</a:t>
            </a:r>
          </a:p>
          <a:p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虚拟机</a:t>
            </a:r>
            <a:endParaRPr lang="en-US" altLang="zh-CN" sz="12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192.168.0.12</a:t>
            </a:r>
          </a:p>
        </p:txBody>
      </p:sp>
      <p:sp>
        <p:nvSpPr>
          <p:cNvPr id="9" name="矩形 8"/>
          <p:cNvSpPr/>
          <p:nvPr/>
        </p:nvSpPr>
        <p:spPr>
          <a:xfrm>
            <a:off x="4228292" y="3428205"/>
            <a:ext cx="1071570" cy="64294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TextBox 18"/>
          <p:cNvSpPr txBox="1"/>
          <p:nvPr/>
        </p:nvSpPr>
        <p:spPr>
          <a:xfrm>
            <a:off x="4228292" y="3356767"/>
            <a:ext cx="121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vmnet8</a:t>
            </a:r>
          </a:p>
          <a:p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 192.168.0.1</a:t>
            </a:r>
          </a:p>
        </p:txBody>
      </p:sp>
      <p:cxnSp>
        <p:nvCxnSpPr>
          <p:cNvPr id="11" name="曲线连接符 10"/>
          <p:cNvCxnSpPr>
            <a:stCxn id="9" idx="2"/>
            <a:endCxn id="7" idx="2"/>
          </p:cNvCxnSpPr>
          <p:nvPr/>
        </p:nvCxnSpPr>
        <p:spPr>
          <a:xfrm rot="5400000">
            <a:off x="4013978" y="3321048"/>
            <a:ext cx="1588" cy="1500198"/>
          </a:xfrm>
          <a:prstGeom prst="curvedConnector3">
            <a:avLst>
              <a:gd name="adj1" fmla="val 14395466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曲线连接符 11"/>
          <p:cNvCxnSpPr/>
          <p:nvPr/>
        </p:nvCxnSpPr>
        <p:spPr>
          <a:xfrm rot="5400000" flipH="1" flipV="1">
            <a:off x="4049697" y="2641593"/>
            <a:ext cx="1588" cy="1571636"/>
          </a:xfrm>
          <a:prstGeom prst="curvedConnector3">
            <a:avLst>
              <a:gd name="adj1" fmla="val 14395466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228292" y="4500570"/>
            <a:ext cx="1071570" cy="50006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TextBox 29"/>
          <p:cNvSpPr txBox="1"/>
          <p:nvPr/>
        </p:nvSpPr>
        <p:spPr>
          <a:xfrm>
            <a:off x="4228292" y="4500570"/>
            <a:ext cx="121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    无线网卡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192.168.16.6</a:t>
            </a:r>
          </a:p>
        </p:txBody>
      </p:sp>
      <p:cxnSp>
        <p:nvCxnSpPr>
          <p:cNvPr id="15" name="曲线连接符 14"/>
          <p:cNvCxnSpPr>
            <a:stCxn id="9" idx="2"/>
            <a:endCxn id="14" idx="0"/>
          </p:cNvCxnSpPr>
          <p:nvPr/>
        </p:nvCxnSpPr>
        <p:spPr>
          <a:xfrm rot="16200000" flipH="1">
            <a:off x="4585085" y="4250139"/>
            <a:ext cx="429423" cy="7143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曲线连接符 15"/>
          <p:cNvCxnSpPr>
            <a:endCxn id="27" idx="1"/>
          </p:cNvCxnSpPr>
          <p:nvPr/>
        </p:nvCxnSpPr>
        <p:spPr>
          <a:xfrm flipV="1">
            <a:off x="5299864" y="4000504"/>
            <a:ext cx="1214444" cy="78582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曲线连接符 16"/>
          <p:cNvCxnSpPr>
            <a:stCxn id="27" idx="0"/>
            <a:endCxn id="29" idx="1"/>
          </p:cNvCxnSpPr>
          <p:nvPr/>
        </p:nvCxnSpPr>
        <p:spPr>
          <a:xfrm rot="5400000" flipH="1" flipV="1">
            <a:off x="7568018" y="2482447"/>
            <a:ext cx="714380" cy="175023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51"/>
          <p:cNvSpPr txBox="1"/>
          <p:nvPr/>
        </p:nvSpPr>
        <p:spPr>
          <a:xfrm>
            <a:off x="3799664" y="3000372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ping</a:t>
            </a:r>
          </a:p>
        </p:txBody>
      </p:sp>
      <p:sp>
        <p:nvSpPr>
          <p:cNvPr id="19" name="TextBox 52"/>
          <p:cNvSpPr txBox="1"/>
          <p:nvPr/>
        </p:nvSpPr>
        <p:spPr>
          <a:xfrm>
            <a:off x="3799664" y="4214818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ping</a:t>
            </a:r>
          </a:p>
        </p:txBody>
      </p:sp>
      <p:cxnSp>
        <p:nvCxnSpPr>
          <p:cNvPr id="20" name="直接箭头连接符 19"/>
          <p:cNvCxnSpPr>
            <a:stCxn id="21" idx="2"/>
          </p:cNvCxnSpPr>
          <p:nvPr/>
        </p:nvCxnSpPr>
        <p:spPr>
          <a:xfrm rot="5400000">
            <a:off x="2744616" y="2945455"/>
            <a:ext cx="824219" cy="142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57"/>
          <p:cNvSpPr txBox="1"/>
          <p:nvPr/>
        </p:nvSpPr>
        <p:spPr>
          <a:xfrm>
            <a:off x="1870838" y="2143116"/>
            <a:ext cx="2714644" cy="46166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虚拟机的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ip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不是固定的，重新启动可能就会变成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192.168.2.101&lt;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网段不变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&gt;</a:t>
            </a:r>
          </a:p>
        </p:txBody>
      </p:sp>
      <p:sp>
        <p:nvSpPr>
          <p:cNvPr id="22" name="TextBox 63"/>
          <p:cNvSpPr txBox="1"/>
          <p:nvPr/>
        </p:nvSpPr>
        <p:spPr>
          <a:xfrm>
            <a:off x="4585482" y="692696"/>
            <a:ext cx="32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NAT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网络配置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3799664" y="3786190"/>
            <a:ext cx="428628" cy="1588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68"/>
          <p:cNvSpPr txBox="1"/>
          <p:nvPr/>
        </p:nvSpPr>
        <p:spPr>
          <a:xfrm>
            <a:off x="4656920" y="4182911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代理通讯</a:t>
            </a:r>
            <a:endParaRPr lang="en-US" altLang="zh-CN" sz="1000" dirty="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10907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71168" y="6143644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10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870970" y="3571876"/>
            <a:ext cx="428628" cy="357190"/>
            <a:chOff x="2155004" y="3429000"/>
            <a:chExt cx="428628" cy="357190"/>
          </a:xfrm>
        </p:grpSpPr>
        <p:sp>
          <p:nvSpPr>
            <p:cNvPr id="142" name="矩形 141"/>
            <p:cNvSpPr/>
            <p:nvPr/>
          </p:nvSpPr>
          <p:spPr>
            <a:xfrm>
              <a:off x="2155004" y="3429000"/>
              <a:ext cx="428628" cy="35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43" name="TextBox 7"/>
            <p:cNvSpPr txBox="1"/>
            <p:nvPr/>
          </p:nvSpPr>
          <p:spPr>
            <a:xfrm>
              <a:off x="2155004" y="3500438"/>
              <a:ext cx="428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-∞</a:t>
              </a:r>
              <a:endParaRPr lang="zh-CN" altLang="en-US" sz="1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870970" y="4214818"/>
            <a:ext cx="428628" cy="357190"/>
            <a:chOff x="2155004" y="3429000"/>
            <a:chExt cx="428628" cy="357190"/>
          </a:xfrm>
        </p:grpSpPr>
        <p:sp>
          <p:nvSpPr>
            <p:cNvPr id="140" name="矩形 139"/>
            <p:cNvSpPr/>
            <p:nvPr/>
          </p:nvSpPr>
          <p:spPr>
            <a:xfrm>
              <a:off x="2155004" y="3429000"/>
              <a:ext cx="428628" cy="35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41" name="TextBox 11"/>
            <p:cNvSpPr txBox="1"/>
            <p:nvPr/>
          </p:nvSpPr>
          <p:spPr>
            <a:xfrm>
              <a:off x="2155004" y="3500438"/>
              <a:ext cx="428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-∞</a:t>
              </a:r>
              <a:endParaRPr lang="zh-CN" altLang="en-US" sz="1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870970" y="4857760"/>
            <a:ext cx="428628" cy="357190"/>
            <a:chOff x="2155004" y="3429000"/>
            <a:chExt cx="428628" cy="357190"/>
          </a:xfrm>
        </p:grpSpPr>
        <p:sp>
          <p:nvSpPr>
            <p:cNvPr id="138" name="矩形 137"/>
            <p:cNvSpPr/>
            <p:nvPr/>
          </p:nvSpPr>
          <p:spPr>
            <a:xfrm>
              <a:off x="2155004" y="3429000"/>
              <a:ext cx="428628" cy="35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39" name="TextBox 14"/>
            <p:cNvSpPr txBox="1"/>
            <p:nvPr/>
          </p:nvSpPr>
          <p:spPr>
            <a:xfrm>
              <a:off x="2155004" y="3500438"/>
              <a:ext cx="428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-∞</a:t>
              </a:r>
              <a:endParaRPr lang="zh-CN" altLang="en-US" sz="1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870970" y="5500702"/>
            <a:ext cx="428628" cy="357190"/>
            <a:chOff x="2155004" y="3429000"/>
            <a:chExt cx="428628" cy="357190"/>
          </a:xfrm>
        </p:grpSpPr>
        <p:sp>
          <p:nvSpPr>
            <p:cNvPr id="136" name="矩形 135"/>
            <p:cNvSpPr/>
            <p:nvPr/>
          </p:nvSpPr>
          <p:spPr>
            <a:xfrm>
              <a:off x="2155004" y="3429000"/>
              <a:ext cx="428628" cy="35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37" name="TextBox 17"/>
            <p:cNvSpPr txBox="1"/>
            <p:nvPr/>
          </p:nvSpPr>
          <p:spPr>
            <a:xfrm>
              <a:off x="2155004" y="3500438"/>
              <a:ext cx="428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-∞</a:t>
              </a:r>
              <a:endParaRPr lang="zh-CN" altLang="en-US" sz="1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870970" y="6143644"/>
            <a:ext cx="428628" cy="357190"/>
            <a:chOff x="2155004" y="3429000"/>
            <a:chExt cx="428628" cy="357190"/>
          </a:xfrm>
        </p:grpSpPr>
        <p:sp>
          <p:nvSpPr>
            <p:cNvPr id="134" name="矩形 133"/>
            <p:cNvSpPr/>
            <p:nvPr/>
          </p:nvSpPr>
          <p:spPr>
            <a:xfrm>
              <a:off x="2155004" y="3429000"/>
              <a:ext cx="428628" cy="35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35" name="TextBox 20"/>
            <p:cNvSpPr txBox="1"/>
            <p:nvPr/>
          </p:nvSpPr>
          <p:spPr>
            <a:xfrm>
              <a:off x="2155004" y="3500438"/>
              <a:ext cx="428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-∞</a:t>
              </a:r>
              <a:endParaRPr lang="zh-CN" altLang="en-US" sz="1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cxnSp>
        <p:nvCxnSpPr>
          <p:cNvPr id="8" name="直接箭头连接符 7"/>
          <p:cNvCxnSpPr/>
          <p:nvPr/>
        </p:nvCxnSpPr>
        <p:spPr>
          <a:xfrm rot="5400000">
            <a:off x="2942408" y="4071942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rot="5400000">
            <a:off x="2942408" y="4714884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rot="5400000">
            <a:off x="2942408" y="5357826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rot="5400000">
            <a:off x="2942408" y="6000768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085548" y="6143644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17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799928" y="6143644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23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514308" y="6143644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25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228688" y="6143644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31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943068" y="6143644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38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657448" y="6143644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42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656788" y="6143644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8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656788" y="5500702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8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371168" y="5500702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10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799928" y="5500702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23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514308" y="5500702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25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228688" y="5500702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31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657448" y="5500702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42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086208" y="5500702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55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371168" y="4857760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10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799928" y="4857760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23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371828" y="6143644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46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0086208" y="6143644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55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30" name="直接箭头连接符 29"/>
          <p:cNvCxnSpPr>
            <a:endCxn id="18" idx="1"/>
          </p:cNvCxnSpPr>
          <p:nvPr/>
        </p:nvCxnSpPr>
        <p:spPr>
          <a:xfrm>
            <a:off x="3299598" y="6322239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8" idx="3"/>
            <a:endCxn id="2" idx="1"/>
          </p:cNvCxnSpPr>
          <p:nvPr/>
        </p:nvCxnSpPr>
        <p:spPr>
          <a:xfrm>
            <a:off x="4013978" y="6322239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" idx="3"/>
            <a:endCxn id="12" idx="1"/>
          </p:cNvCxnSpPr>
          <p:nvPr/>
        </p:nvCxnSpPr>
        <p:spPr>
          <a:xfrm>
            <a:off x="4728358" y="6322239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2" idx="3"/>
            <a:endCxn id="13" idx="1"/>
          </p:cNvCxnSpPr>
          <p:nvPr/>
        </p:nvCxnSpPr>
        <p:spPr>
          <a:xfrm>
            <a:off x="5442738" y="6322239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3" idx="3"/>
            <a:endCxn id="14" idx="1"/>
          </p:cNvCxnSpPr>
          <p:nvPr/>
        </p:nvCxnSpPr>
        <p:spPr>
          <a:xfrm>
            <a:off x="6157118" y="6322239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5" idx="1"/>
            <a:endCxn id="14" idx="3"/>
          </p:cNvCxnSpPr>
          <p:nvPr/>
        </p:nvCxnSpPr>
        <p:spPr>
          <a:xfrm rot="10800000">
            <a:off x="6871498" y="6322239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5" idx="3"/>
            <a:endCxn id="16" idx="1"/>
          </p:cNvCxnSpPr>
          <p:nvPr/>
        </p:nvCxnSpPr>
        <p:spPr>
          <a:xfrm>
            <a:off x="7585878" y="6322239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7" idx="3"/>
            <a:endCxn id="28" idx="1"/>
          </p:cNvCxnSpPr>
          <p:nvPr/>
        </p:nvCxnSpPr>
        <p:spPr>
          <a:xfrm>
            <a:off x="9014638" y="6322239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7" idx="1"/>
            <a:endCxn id="16" idx="3"/>
          </p:cNvCxnSpPr>
          <p:nvPr/>
        </p:nvCxnSpPr>
        <p:spPr>
          <a:xfrm rot="10800000">
            <a:off x="8300258" y="6322239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8" idx="3"/>
            <a:endCxn id="29" idx="1"/>
          </p:cNvCxnSpPr>
          <p:nvPr/>
        </p:nvCxnSpPr>
        <p:spPr>
          <a:xfrm>
            <a:off x="9729018" y="6322239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" name="组合 39"/>
          <p:cNvGrpSpPr/>
          <p:nvPr/>
        </p:nvGrpSpPr>
        <p:grpSpPr>
          <a:xfrm>
            <a:off x="10800588" y="6143644"/>
            <a:ext cx="428628" cy="357190"/>
            <a:chOff x="2155004" y="3429000"/>
            <a:chExt cx="428628" cy="357190"/>
          </a:xfrm>
        </p:grpSpPr>
        <p:sp>
          <p:nvSpPr>
            <p:cNvPr id="132" name="矩形 131"/>
            <p:cNvSpPr/>
            <p:nvPr/>
          </p:nvSpPr>
          <p:spPr>
            <a:xfrm>
              <a:off x="2155004" y="3429000"/>
              <a:ext cx="428628" cy="35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33" name="TextBox 106"/>
            <p:cNvSpPr txBox="1"/>
            <p:nvPr/>
          </p:nvSpPr>
          <p:spPr>
            <a:xfrm>
              <a:off x="2155004" y="3500438"/>
              <a:ext cx="428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+∞</a:t>
              </a:r>
              <a:endParaRPr lang="zh-CN" altLang="en-US" sz="1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cxnSp>
        <p:nvCxnSpPr>
          <p:cNvPr id="41" name="直接箭头连接符 40"/>
          <p:cNvCxnSpPr>
            <a:endCxn id="29" idx="3"/>
          </p:cNvCxnSpPr>
          <p:nvPr/>
        </p:nvCxnSpPr>
        <p:spPr>
          <a:xfrm rot="10800000">
            <a:off x="10443398" y="6322239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/>
        </p:nvGrpSpPr>
        <p:grpSpPr>
          <a:xfrm>
            <a:off x="10800588" y="5500702"/>
            <a:ext cx="428628" cy="357190"/>
            <a:chOff x="2155004" y="3429000"/>
            <a:chExt cx="428628" cy="357190"/>
          </a:xfrm>
        </p:grpSpPr>
        <p:sp>
          <p:nvSpPr>
            <p:cNvPr id="130" name="矩形 129"/>
            <p:cNvSpPr/>
            <p:nvPr/>
          </p:nvSpPr>
          <p:spPr>
            <a:xfrm>
              <a:off x="2155004" y="3429000"/>
              <a:ext cx="428628" cy="35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31" name="TextBox 113"/>
            <p:cNvSpPr txBox="1"/>
            <p:nvPr/>
          </p:nvSpPr>
          <p:spPr>
            <a:xfrm>
              <a:off x="2155004" y="3500438"/>
              <a:ext cx="428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+∞</a:t>
              </a:r>
              <a:endParaRPr lang="zh-CN" altLang="en-US" sz="1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0800588" y="4857760"/>
            <a:ext cx="428628" cy="357190"/>
            <a:chOff x="2155004" y="3429000"/>
            <a:chExt cx="428628" cy="357190"/>
          </a:xfrm>
        </p:grpSpPr>
        <p:sp>
          <p:nvSpPr>
            <p:cNvPr id="128" name="矩形 127"/>
            <p:cNvSpPr/>
            <p:nvPr/>
          </p:nvSpPr>
          <p:spPr>
            <a:xfrm>
              <a:off x="2155004" y="3429000"/>
              <a:ext cx="428628" cy="35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9" name="TextBox 116"/>
            <p:cNvSpPr txBox="1"/>
            <p:nvPr/>
          </p:nvSpPr>
          <p:spPr>
            <a:xfrm>
              <a:off x="2155004" y="3500438"/>
              <a:ext cx="428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+∞</a:t>
              </a:r>
              <a:endParaRPr lang="zh-CN" altLang="en-US" sz="1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10800588" y="4214818"/>
            <a:ext cx="428628" cy="357190"/>
            <a:chOff x="2155004" y="3429000"/>
            <a:chExt cx="428628" cy="357190"/>
          </a:xfrm>
        </p:grpSpPr>
        <p:sp>
          <p:nvSpPr>
            <p:cNvPr id="126" name="矩形 125"/>
            <p:cNvSpPr/>
            <p:nvPr/>
          </p:nvSpPr>
          <p:spPr>
            <a:xfrm>
              <a:off x="2155004" y="3429000"/>
              <a:ext cx="428628" cy="35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7" name="TextBox 119"/>
            <p:cNvSpPr txBox="1"/>
            <p:nvPr/>
          </p:nvSpPr>
          <p:spPr>
            <a:xfrm>
              <a:off x="2155004" y="3500438"/>
              <a:ext cx="428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+∞</a:t>
              </a:r>
              <a:endParaRPr lang="zh-CN" altLang="en-US" sz="1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10800588" y="3571876"/>
            <a:ext cx="428628" cy="357190"/>
            <a:chOff x="2155004" y="3429000"/>
            <a:chExt cx="428628" cy="357190"/>
          </a:xfrm>
        </p:grpSpPr>
        <p:sp>
          <p:nvSpPr>
            <p:cNvPr id="124" name="矩形 123"/>
            <p:cNvSpPr/>
            <p:nvPr/>
          </p:nvSpPr>
          <p:spPr>
            <a:xfrm>
              <a:off x="2155004" y="3429000"/>
              <a:ext cx="428628" cy="35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5" name="TextBox 122"/>
            <p:cNvSpPr txBox="1"/>
            <p:nvPr/>
          </p:nvSpPr>
          <p:spPr>
            <a:xfrm>
              <a:off x="2155004" y="3500438"/>
              <a:ext cx="428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+∞</a:t>
              </a:r>
              <a:endParaRPr lang="zh-CN" altLang="en-US" sz="1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cxnSp>
        <p:nvCxnSpPr>
          <p:cNvPr id="46" name="直接箭头连接符 45"/>
          <p:cNvCxnSpPr/>
          <p:nvPr/>
        </p:nvCxnSpPr>
        <p:spPr>
          <a:xfrm rot="5400000">
            <a:off x="10872026" y="4071942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rot="5400000">
            <a:off x="10872026" y="4714884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rot="5400000">
            <a:off x="10872026" y="6000768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rot="5400000">
            <a:off x="10871232" y="5357826"/>
            <a:ext cx="286546" cy="794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138"/>
          <p:cNvSpPr txBox="1"/>
          <p:nvPr/>
        </p:nvSpPr>
        <p:spPr>
          <a:xfrm>
            <a:off x="5085548" y="437357"/>
            <a:ext cx="32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跳表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数据结构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51" name="直接箭头连接符 50"/>
          <p:cNvCxnSpPr>
            <a:stCxn id="18" idx="0"/>
            <a:endCxn id="19" idx="2"/>
          </p:cNvCxnSpPr>
          <p:nvPr/>
        </p:nvCxnSpPr>
        <p:spPr>
          <a:xfrm rot="5400000" flipH="1" flipV="1">
            <a:off x="3692507" y="6000768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endCxn id="73" idx="1"/>
          </p:cNvCxnSpPr>
          <p:nvPr/>
        </p:nvCxnSpPr>
        <p:spPr>
          <a:xfrm>
            <a:off x="3299598" y="3750471"/>
            <a:ext cx="107157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endCxn id="72" idx="1"/>
          </p:cNvCxnSpPr>
          <p:nvPr/>
        </p:nvCxnSpPr>
        <p:spPr>
          <a:xfrm>
            <a:off x="3299598" y="4393413"/>
            <a:ext cx="107157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endCxn id="26" idx="1"/>
          </p:cNvCxnSpPr>
          <p:nvPr/>
        </p:nvCxnSpPr>
        <p:spPr>
          <a:xfrm>
            <a:off x="3299598" y="5036355"/>
            <a:ext cx="107157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endCxn id="19" idx="1"/>
          </p:cNvCxnSpPr>
          <p:nvPr/>
        </p:nvCxnSpPr>
        <p:spPr>
          <a:xfrm>
            <a:off x="3299598" y="5679297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19" idx="3"/>
            <a:endCxn id="20" idx="1"/>
          </p:cNvCxnSpPr>
          <p:nvPr/>
        </p:nvCxnSpPr>
        <p:spPr>
          <a:xfrm>
            <a:off x="4013978" y="5679297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26" idx="3"/>
            <a:endCxn id="27" idx="1"/>
          </p:cNvCxnSpPr>
          <p:nvPr/>
        </p:nvCxnSpPr>
        <p:spPr>
          <a:xfrm>
            <a:off x="4728358" y="5036355"/>
            <a:ext cx="107157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20" idx="3"/>
            <a:endCxn id="21" idx="1"/>
          </p:cNvCxnSpPr>
          <p:nvPr/>
        </p:nvCxnSpPr>
        <p:spPr>
          <a:xfrm>
            <a:off x="4728358" y="5679297"/>
            <a:ext cx="107157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27" idx="3"/>
            <a:endCxn id="74" idx="1"/>
          </p:cNvCxnSpPr>
          <p:nvPr/>
        </p:nvCxnSpPr>
        <p:spPr>
          <a:xfrm>
            <a:off x="6157118" y="5036355"/>
            <a:ext cx="107157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21" idx="3"/>
            <a:endCxn id="22" idx="1"/>
          </p:cNvCxnSpPr>
          <p:nvPr/>
        </p:nvCxnSpPr>
        <p:spPr>
          <a:xfrm>
            <a:off x="6157118" y="5679297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22" idx="3"/>
            <a:endCxn id="23" idx="1"/>
          </p:cNvCxnSpPr>
          <p:nvPr/>
        </p:nvCxnSpPr>
        <p:spPr>
          <a:xfrm>
            <a:off x="6871498" y="5679297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23" idx="3"/>
            <a:endCxn id="24" idx="1"/>
          </p:cNvCxnSpPr>
          <p:nvPr/>
        </p:nvCxnSpPr>
        <p:spPr>
          <a:xfrm>
            <a:off x="7585878" y="5679297"/>
            <a:ext cx="107157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24" idx="3"/>
            <a:endCxn id="25" idx="1"/>
          </p:cNvCxnSpPr>
          <p:nvPr/>
        </p:nvCxnSpPr>
        <p:spPr>
          <a:xfrm>
            <a:off x="9014638" y="5679297"/>
            <a:ext cx="107157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76" idx="0"/>
            <a:endCxn id="77" idx="2"/>
          </p:cNvCxnSpPr>
          <p:nvPr/>
        </p:nvCxnSpPr>
        <p:spPr>
          <a:xfrm rot="5400000" flipH="1" flipV="1">
            <a:off x="10121927" y="4071942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75" idx="0"/>
            <a:endCxn id="76" idx="2"/>
          </p:cNvCxnSpPr>
          <p:nvPr/>
        </p:nvCxnSpPr>
        <p:spPr>
          <a:xfrm rot="5400000" flipH="1" flipV="1">
            <a:off x="10121927" y="4714884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25" idx="0"/>
            <a:endCxn id="75" idx="2"/>
          </p:cNvCxnSpPr>
          <p:nvPr/>
        </p:nvCxnSpPr>
        <p:spPr>
          <a:xfrm rot="5400000" flipH="1" flipV="1">
            <a:off x="10121927" y="5357826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77" idx="3"/>
          </p:cNvCxnSpPr>
          <p:nvPr/>
        </p:nvCxnSpPr>
        <p:spPr>
          <a:xfrm>
            <a:off x="10443398" y="3750471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76" idx="3"/>
          </p:cNvCxnSpPr>
          <p:nvPr/>
        </p:nvCxnSpPr>
        <p:spPr>
          <a:xfrm>
            <a:off x="10443398" y="4393413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75" idx="3"/>
          </p:cNvCxnSpPr>
          <p:nvPr/>
        </p:nvCxnSpPr>
        <p:spPr>
          <a:xfrm>
            <a:off x="10443398" y="5036355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25" idx="3"/>
          </p:cNvCxnSpPr>
          <p:nvPr/>
        </p:nvCxnSpPr>
        <p:spPr>
          <a:xfrm>
            <a:off x="10443398" y="5679297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7228688" y="4214818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31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371168" y="4214818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10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4371168" y="3571876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10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7228688" y="4857760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31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10086208" y="4857760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55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0086208" y="4214818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55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0086208" y="3571876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55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78" name="直接箭头连接符 77"/>
          <p:cNvCxnSpPr>
            <a:stCxn id="72" idx="0"/>
            <a:endCxn id="73" idx="2"/>
          </p:cNvCxnSpPr>
          <p:nvPr/>
        </p:nvCxnSpPr>
        <p:spPr>
          <a:xfrm rot="5400000" flipH="1" flipV="1">
            <a:off x="4406887" y="4071942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20" idx="0"/>
            <a:endCxn id="26" idx="2"/>
          </p:cNvCxnSpPr>
          <p:nvPr/>
        </p:nvCxnSpPr>
        <p:spPr>
          <a:xfrm rot="5400000" flipH="1" flipV="1">
            <a:off x="4406887" y="5357826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20" idx="2"/>
            <a:endCxn id="2" idx="0"/>
          </p:cNvCxnSpPr>
          <p:nvPr/>
        </p:nvCxnSpPr>
        <p:spPr>
          <a:xfrm rot="5400000">
            <a:off x="4406887" y="6000768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21" idx="0"/>
            <a:endCxn id="27" idx="2"/>
          </p:cNvCxnSpPr>
          <p:nvPr/>
        </p:nvCxnSpPr>
        <p:spPr>
          <a:xfrm rot="5400000" flipH="1" flipV="1">
            <a:off x="5835647" y="5357826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13" idx="0"/>
            <a:endCxn id="21" idx="2"/>
          </p:cNvCxnSpPr>
          <p:nvPr/>
        </p:nvCxnSpPr>
        <p:spPr>
          <a:xfrm rot="5400000" flipH="1" flipV="1">
            <a:off x="5835647" y="6000768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14" idx="0"/>
            <a:endCxn id="22" idx="2"/>
          </p:cNvCxnSpPr>
          <p:nvPr/>
        </p:nvCxnSpPr>
        <p:spPr>
          <a:xfrm rot="5400000" flipH="1" flipV="1">
            <a:off x="6550027" y="6000768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74" idx="0"/>
            <a:endCxn id="71" idx="2"/>
          </p:cNvCxnSpPr>
          <p:nvPr/>
        </p:nvCxnSpPr>
        <p:spPr>
          <a:xfrm rot="5400000" flipH="1" flipV="1">
            <a:off x="7264407" y="4714884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74" idx="2"/>
            <a:endCxn id="23" idx="0"/>
          </p:cNvCxnSpPr>
          <p:nvPr/>
        </p:nvCxnSpPr>
        <p:spPr>
          <a:xfrm rot="5400000">
            <a:off x="7264407" y="5357826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15" idx="0"/>
            <a:endCxn id="23" idx="2"/>
          </p:cNvCxnSpPr>
          <p:nvPr/>
        </p:nvCxnSpPr>
        <p:spPr>
          <a:xfrm rot="5400000" flipH="1" flipV="1">
            <a:off x="7264407" y="6000768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17" idx="0"/>
            <a:endCxn id="24" idx="2"/>
          </p:cNvCxnSpPr>
          <p:nvPr/>
        </p:nvCxnSpPr>
        <p:spPr>
          <a:xfrm rot="5400000" flipH="1" flipV="1">
            <a:off x="8693167" y="6000768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25" idx="2"/>
            <a:endCxn id="29" idx="0"/>
          </p:cNvCxnSpPr>
          <p:nvPr/>
        </p:nvCxnSpPr>
        <p:spPr>
          <a:xfrm rot="5400000">
            <a:off x="10121927" y="6000768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74" idx="3"/>
            <a:endCxn id="75" idx="1"/>
          </p:cNvCxnSpPr>
          <p:nvPr/>
        </p:nvCxnSpPr>
        <p:spPr>
          <a:xfrm>
            <a:off x="7585878" y="5036355"/>
            <a:ext cx="250033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26" idx="0"/>
            <a:endCxn id="72" idx="2"/>
          </p:cNvCxnSpPr>
          <p:nvPr/>
        </p:nvCxnSpPr>
        <p:spPr>
          <a:xfrm rot="5400000" flipH="1" flipV="1">
            <a:off x="4406887" y="4714884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71" idx="3"/>
            <a:endCxn id="76" idx="1"/>
          </p:cNvCxnSpPr>
          <p:nvPr/>
        </p:nvCxnSpPr>
        <p:spPr>
          <a:xfrm>
            <a:off x="7585878" y="4393413"/>
            <a:ext cx="250033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72" idx="3"/>
            <a:endCxn id="71" idx="1"/>
          </p:cNvCxnSpPr>
          <p:nvPr/>
        </p:nvCxnSpPr>
        <p:spPr>
          <a:xfrm>
            <a:off x="4728358" y="4393413"/>
            <a:ext cx="250033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2870970" y="2571744"/>
            <a:ext cx="571504" cy="2143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4" name="TextBox 258"/>
          <p:cNvSpPr txBox="1"/>
          <p:nvPr/>
        </p:nvSpPr>
        <p:spPr>
          <a:xfrm>
            <a:off x="2870970" y="2325523"/>
            <a:ext cx="571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head</a:t>
            </a:r>
            <a:endParaRPr lang="zh-CN" altLang="en-US" sz="10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10657712" y="2571744"/>
            <a:ext cx="571504" cy="2143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6" name="TextBox 260"/>
          <p:cNvSpPr txBox="1"/>
          <p:nvPr/>
        </p:nvSpPr>
        <p:spPr>
          <a:xfrm>
            <a:off x="10657712" y="2325523"/>
            <a:ext cx="571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tail</a:t>
            </a:r>
            <a:endParaRPr lang="zh-CN" altLang="en-US" sz="10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97" name="直接箭头连接符 96"/>
          <p:cNvCxnSpPr>
            <a:stCxn id="93" idx="2"/>
          </p:cNvCxnSpPr>
          <p:nvPr/>
        </p:nvCxnSpPr>
        <p:spPr>
          <a:xfrm rot="5400000">
            <a:off x="2728094" y="3143248"/>
            <a:ext cx="785818" cy="7143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95" idx="2"/>
          </p:cNvCxnSpPr>
          <p:nvPr/>
        </p:nvCxnSpPr>
        <p:spPr>
          <a:xfrm rot="16200000" flipH="1">
            <a:off x="10586274" y="3143248"/>
            <a:ext cx="785818" cy="7143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73" idx="3"/>
            <a:endCxn id="77" idx="1"/>
          </p:cNvCxnSpPr>
          <p:nvPr/>
        </p:nvCxnSpPr>
        <p:spPr>
          <a:xfrm>
            <a:off x="4728358" y="3750471"/>
            <a:ext cx="535785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269"/>
          <p:cNvSpPr txBox="1"/>
          <p:nvPr/>
        </p:nvSpPr>
        <p:spPr>
          <a:xfrm>
            <a:off x="2156590" y="3650938"/>
            <a:ext cx="571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第一层</a:t>
            </a:r>
            <a:endParaRPr lang="zh-CN" altLang="en-US" sz="10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1" name="TextBox 270"/>
          <p:cNvSpPr txBox="1"/>
          <p:nvPr/>
        </p:nvSpPr>
        <p:spPr>
          <a:xfrm>
            <a:off x="2156590" y="4325787"/>
            <a:ext cx="571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第二层</a:t>
            </a:r>
            <a:endParaRPr lang="zh-CN" altLang="en-US" sz="10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2" name="TextBox 271"/>
          <p:cNvSpPr txBox="1"/>
          <p:nvPr/>
        </p:nvSpPr>
        <p:spPr>
          <a:xfrm>
            <a:off x="2156590" y="4968729"/>
            <a:ext cx="571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第三层</a:t>
            </a:r>
            <a:endParaRPr lang="zh-CN" altLang="en-US" sz="10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3" name="TextBox 272"/>
          <p:cNvSpPr txBox="1"/>
          <p:nvPr/>
        </p:nvSpPr>
        <p:spPr>
          <a:xfrm>
            <a:off x="2156590" y="5611671"/>
            <a:ext cx="571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第四层</a:t>
            </a:r>
            <a:endParaRPr lang="zh-CN" altLang="en-US" sz="10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4" name="TextBox 273"/>
          <p:cNvSpPr txBox="1"/>
          <p:nvPr/>
        </p:nvSpPr>
        <p:spPr>
          <a:xfrm>
            <a:off x="2156590" y="6254613"/>
            <a:ext cx="571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第五层</a:t>
            </a:r>
            <a:endParaRPr lang="zh-CN" altLang="en-US" sz="10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5" name="TextBox 274"/>
          <p:cNvSpPr txBox="1"/>
          <p:nvPr/>
        </p:nvSpPr>
        <p:spPr>
          <a:xfrm>
            <a:off x="4228292" y="1928802"/>
            <a:ext cx="5715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l"/>
            </a:pP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 从第一层的第一个元素开始找，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38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大于负无穷，依次向后查找，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38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小于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55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，此时找到一个大于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38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的数，向后退一步到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，接着向下查找。</a:t>
            </a:r>
            <a:endParaRPr lang="en-US" altLang="zh-CN" sz="1200" dirty="0" smtClean="0">
              <a:latin typeface="黑体" pitchFamily="49" charset="-122"/>
              <a:ea typeface="黑体" pitchFamily="49" charset="-122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第二层此时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小于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38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，依次向后查找第一个大于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38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的数，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 38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小于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55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，后退一步到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31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，接着向下查找。</a:t>
            </a:r>
            <a:endParaRPr lang="en-US" altLang="zh-CN" sz="1200" dirty="0" smtClean="0">
              <a:latin typeface="黑体" pitchFamily="49" charset="-122"/>
              <a:ea typeface="黑体" pitchFamily="49" charset="-122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依次向后遍历并向下直至找到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38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1200" dirty="0" smtClean="0">
              <a:latin typeface="黑体" pitchFamily="49" charset="-122"/>
              <a:ea typeface="黑体" pitchFamily="49" charset="-122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 …</a:t>
            </a:r>
          </a:p>
        </p:txBody>
      </p:sp>
      <p:sp>
        <p:nvSpPr>
          <p:cNvPr id="106" name="TextBox 275"/>
          <p:cNvSpPr txBox="1"/>
          <p:nvPr/>
        </p:nvSpPr>
        <p:spPr>
          <a:xfrm>
            <a:off x="6871498" y="794547"/>
            <a:ext cx="2071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-- 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有序链表中查找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38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元素</a:t>
            </a:r>
            <a:endParaRPr lang="zh-CN" altLang="en-US" sz="120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07" name="组合 106"/>
          <p:cNvGrpSpPr/>
          <p:nvPr/>
        </p:nvGrpSpPr>
        <p:grpSpPr>
          <a:xfrm>
            <a:off x="1299334" y="714356"/>
            <a:ext cx="1643074" cy="1857388"/>
            <a:chOff x="297616" y="500042"/>
            <a:chExt cx="1643074" cy="1857388"/>
          </a:xfrm>
        </p:grpSpPr>
        <p:grpSp>
          <p:nvGrpSpPr>
            <p:cNvPr id="109" name="组合 108"/>
            <p:cNvGrpSpPr/>
            <p:nvPr/>
          </p:nvGrpSpPr>
          <p:grpSpPr>
            <a:xfrm>
              <a:off x="726244" y="500042"/>
              <a:ext cx="642942" cy="1428760"/>
              <a:chOff x="583368" y="214290"/>
              <a:chExt cx="642942" cy="1428760"/>
            </a:xfrm>
          </p:grpSpPr>
          <p:sp>
            <p:nvSpPr>
              <p:cNvPr id="119" name="矩形 118"/>
              <p:cNvSpPr/>
              <p:nvPr/>
            </p:nvSpPr>
            <p:spPr>
              <a:xfrm>
                <a:off x="583368" y="214290"/>
                <a:ext cx="642942" cy="1428760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cxnSp>
            <p:nvCxnSpPr>
              <p:cNvPr id="120" name="直接连接符 119"/>
              <p:cNvCxnSpPr/>
              <p:nvPr/>
            </p:nvCxnSpPr>
            <p:spPr>
              <a:xfrm>
                <a:off x="583368" y="498454"/>
                <a:ext cx="642942" cy="15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直接连接符 120"/>
              <p:cNvCxnSpPr/>
              <p:nvPr/>
            </p:nvCxnSpPr>
            <p:spPr>
              <a:xfrm>
                <a:off x="583368" y="784206"/>
                <a:ext cx="642942" cy="15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>
              <a:xfrm>
                <a:off x="583368" y="1069958"/>
                <a:ext cx="642942" cy="15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>
              <a:xfrm>
                <a:off x="583368" y="1355710"/>
                <a:ext cx="642942" cy="15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0" name="TextBox 285"/>
            <p:cNvSpPr txBox="1"/>
            <p:nvPr/>
          </p:nvSpPr>
          <p:spPr>
            <a:xfrm>
              <a:off x="797682" y="500042"/>
              <a:ext cx="500066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data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11" name="TextBox 290"/>
            <p:cNvSpPr txBox="1"/>
            <p:nvPr/>
          </p:nvSpPr>
          <p:spPr>
            <a:xfrm>
              <a:off x="797682" y="785794"/>
              <a:ext cx="500066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prev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12" name="TextBox 291"/>
            <p:cNvSpPr txBox="1"/>
            <p:nvPr/>
          </p:nvSpPr>
          <p:spPr>
            <a:xfrm>
              <a:off x="797682" y="1071546"/>
              <a:ext cx="500066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next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13" name="TextBox 292"/>
            <p:cNvSpPr txBox="1"/>
            <p:nvPr/>
          </p:nvSpPr>
          <p:spPr>
            <a:xfrm>
              <a:off x="797682" y="1357298"/>
              <a:ext cx="500066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up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14" name="TextBox 293"/>
            <p:cNvSpPr txBox="1"/>
            <p:nvPr/>
          </p:nvSpPr>
          <p:spPr>
            <a:xfrm>
              <a:off x="797682" y="1643050"/>
              <a:ext cx="500066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down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  <p:cxnSp>
          <p:nvCxnSpPr>
            <p:cNvPr id="115" name="直接箭头连接符 114"/>
            <p:cNvCxnSpPr/>
            <p:nvPr/>
          </p:nvCxnSpPr>
          <p:spPr>
            <a:xfrm flipH="1">
              <a:off x="297616" y="928670"/>
              <a:ext cx="500066" cy="158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直接箭头连接符 115"/>
            <p:cNvCxnSpPr/>
            <p:nvPr/>
          </p:nvCxnSpPr>
          <p:spPr>
            <a:xfrm rot="16200000" flipH="1">
              <a:off x="1048509" y="2106603"/>
              <a:ext cx="500066" cy="158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直接箭头连接符 116"/>
            <p:cNvCxnSpPr/>
            <p:nvPr/>
          </p:nvCxnSpPr>
          <p:spPr>
            <a:xfrm rot="10800000" flipH="1">
              <a:off x="1297748" y="1214422"/>
              <a:ext cx="500066" cy="158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形状 300"/>
            <p:cNvCxnSpPr>
              <a:stCxn id="113" idx="3"/>
            </p:cNvCxnSpPr>
            <p:nvPr/>
          </p:nvCxnSpPr>
          <p:spPr>
            <a:xfrm flipV="1">
              <a:off x="1297748" y="857232"/>
              <a:ext cx="642942" cy="642942"/>
            </a:xfrm>
            <a:prstGeom prst="bentConnector2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8" name="TextBox 302"/>
          <p:cNvSpPr txBox="1"/>
          <p:nvPr/>
        </p:nvSpPr>
        <p:spPr>
          <a:xfrm>
            <a:off x="1513648" y="357166"/>
            <a:ext cx="1143008" cy="28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dirty="0" smtClean="0">
                <a:latin typeface="黑体" pitchFamily="49" charset="-122"/>
                <a:ea typeface="黑体" pitchFamily="49" charset="-122"/>
              </a:rPr>
              <a:t>跳表节点</a:t>
            </a:r>
            <a:r>
              <a:rPr lang="en-US" altLang="zh-CN" sz="1200" b="1" dirty="0" smtClean="0">
                <a:latin typeface="黑体" pitchFamily="49" charset="-122"/>
                <a:ea typeface="黑体" pitchFamily="49" charset="-122"/>
              </a:rPr>
              <a:t>Node</a:t>
            </a:r>
            <a:endParaRPr lang="zh-CN" altLang="en-US" sz="1200" b="1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53487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3">
            <a:extLst>
              <a:ext uri="{FF2B5EF4-FFF2-40B4-BE49-F238E27FC236}">
                <a16:creationId xmlns:a16="http://schemas.microsoft.com/office/drawing/2014/main" id="{FF764105-586D-4938-BA27-CD6AC316FD7A}"/>
              </a:ext>
            </a:extLst>
          </p:cNvPr>
          <p:cNvSpPr/>
          <p:nvPr/>
        </p:nvSpPr>
        <p:spPr>
          <a:xfrm>
            <a:off x="1583755" y="3719300"/>
            <a:ext cx="9703294" cy="2734322"/>
          </a:xfrm>
          <a:prstGeom prst="roundRect">
            <a:avLst>
              <a:gd name="adj" fmla="val 4881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>
                <a:solidFill>
                  <a:srgbClr val="AD2B26"/>
                </a:solidFill>
              </a:rPr>
              <a:t>eureka-client</a:t>
            </a:r>
            <a:endParaRPr lang="zh-CN" altLang="en-US">
              <a:solidFill>
                <a:srgbClr val="AD2B26"/>
              </a:solidFill>
            </a:endParaRPr>
          </a:p>
        </p:txBody>
      </p:sp>
      <p:sp>
        <p:nvSpPr>
          <p:cNvPr id="4" name="矩形: 圆角 4">
            <a:extLst>
              <a:ext uri="{FF2B5EF4-FFF2-40B4-BE49-F238E27FC236}">
                <a16:creationId xmlns:a16="http://schemas.microsoft.com/office/drawing/2014/main" id="{5ADBC433-E28C-48AF-B9A0-A7374CDCF701}"/>
              </a:ext>
            </a:extLst>
          </p:cNvPr>
          <p:cNvSpPr/>
          <p:nvPr/>
        </p:nvSpPr>
        <p:spPr>
          <a:xfrm>
            <a:off x="2935744" y="4092022"/>
            <a:ext cx="1384492" cy="64190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order-service</a:t>
            </a:r>
          </a:p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8080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矩形: 圆角 8">
            <a:extLst>
              <a:ext uri="{FF2B5EF4-FFF2-40B4-BE49-F238E27FC236}">
                <a16:creationId xmlns:a16="http://schemas.microsoft.com/office/drawing/2014/main" id="{C612188E-627B-4A67-9753-CC1FC7DFB415}"/>
              </a:ext>
            </a:extLst>
          </p:cNvPr>
          <p:cNvSpPr/>
          <p:nvPr/>
        </p:nvSpPr>
        <p:spPr>
          <a:xfrm>
            <a:off x="8584730" y="4092021"/>
            <a:ext cx="1384493" cy="64190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8081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矩形: 圆角 11">
            <a:extLst>
              <a:ext uri="{FF2B5EF4-FFF2-40B4-BE49-F238E27FC236}">
                <a16:creationId xmlns:a16="http://schemas.microsoft.com/office/drawing/2014/main" id="{AECD5EBB-31DE-4FFB-A63A-CDAD8A979935}"/>
              </a:ext>
            </a:extLst>
          </p:cNvPr>
          <p:cNvSpPr/>
          <p:nvPr/>
        </p:nvSpPr>
        <p:spPr>
          <a:xfrm>
            <a:off x="8584729" y="4092021"/>
            <a:ext cx="1384493" cy="64190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8083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矩形: 圆角 12">
            <a:extLst>
              <a:ext uri="{FF2B5EF4-FFF2-40B4-BE49-F238E27FC236}">
                <a16:creationId xmlns:a16="http://schemas.microsoft.com/office/drawing/2014/main" id="{20903833-862C-4D9F-8AC4-5274B097E734}"/>
              </a:ext>
            </a:extLst>
          </p:cNvPr>
          <p:cNvSpPr/>
          <p:nvPr/>
        </p:nvSpPr>
        <p:spPr>
          <a:xfrm>
            <a:off x="8584728" y="4092021"/>
            <a:ext cx="1384493" cy="64190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8082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矩形: 圆角 9">
            <a:extLst>
              <a:ext uri="{FF2B5EF4-FFF2-40B4-BE49-F238E27FC236}">
                <a16:creationId xmlns:a16="http://schemas.microsoft.com/office/drawing/2014/main" id="{75AF4328-D528-4561-B033-76FB8A25F4A0}"/>
              </a:ext>
            </a:extLst>
          </p:cNvPr>
          <p:cNvSpPr/>
          <p:nvPr/>
        </p:nvSpPr>
        <p:spPr>
          <a:xfrm>
            <a:off x="5477335" y="1352726"/>
            <a:ext cx="1643271" cy="64190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eureka-server</a:t>
            </a:r>
          </a:p>
          <a:p>
            <a:pPr algn="ctr"/>
            <a:r>
              <a:rPr lang="zh-CN" altLang="en-US" sz="1400"/>
              <a:t>注册中心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59C32AA-C689-4476-871E-95C0953905B6}"/>
              </a:ext>
            </a:extLst>
          </p:cNvPr>
          <p:cNvCxnSpPr>
            <a:cxnSpLocks/>
            <a:stCxn id="10" idx="0"/>
            <a:endCxn id="8" idx="3"/>
          </p:cNvCxnSpPr>
          <p:nvPr/>
        </p:nvCxnSpPr>
        <p:spPr>
          <a:xfrm flipH="1" flipV="1">
            <a:off x="7120606" y="1673678"/>
            <a:ext cx="2147410" cy="2235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0611E408-A33D-495D-A300-ED44CAF9C55E}"/>
              </a:ext>
            </a:extLst>
          </p:cNvPr>
          <p:cNvSpPr/>
          <p:nvPr/>
        </p:nvSpPr>
        <p:spPr>
          <a:xfrm>
            <a:off x="7602054" y="3909076"/>
            <a:ext cx="3331923" cy="2421488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600">
                <a:solidFill>
                  <a:schemeClr val="accent5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服务提供者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DB33CAD-CE72-4D99-B557-9BD400EB6B1D}"/>
              </a:ext>
            </a:extLst>
          </p:cNvPr>
          <p:cNvSpPr/>
          <p:nvPr/>
        </p:nvSpPr>
        <p:spPr>
          <a:xfrm>
            <a:off x="1991392" y="3909076"/>
            <a:ext cx="3331923" cy="242148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600">
                <a:solidFill>
                  <a:schemeClr val="accent3">
                    <a:lumMod val="7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服务消费者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9311D6C-D16F-4954-B409-AE3B6FD2A90E}"/>
              </a:ext>
            </a:extLst>
          </p:cNvPr>
          <p:cNvCxnSpPr>
            <a:cxnSpLocks/>
            <a:stCxn id="8" idx="1"/>
            <a:endCxn id="12" idx="0"/>
          </p:cNvCxnSpPr>
          <p:nvPr/>
        </p:nvCxnSpPr>
        <p:spPr>
          <a:xfrm flipH="1">
            <a:off x="3657354" y="1673678"/>
            <a:ext cx="1819981" cy="2235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594CEC91-25E4-4733-AFB8-2CB31F621323}"/>
              </a:ext>
            </a:extLst>
          </p:cNvPr>
          <p:cNvSpPr txBox="1"/>
          <p:nvPr/>
        </p:nvSpPr>
        <p:spPr>
          <a:xfrm>
            <a:off x="8428772" y="2791377"/>
            <a:ext cx="15488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400" dirty="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）注册服务信息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A5A4DAB-0042-4FAE-8BC1-6F534302F37F}"/>
              </a:ext>
            </a:extLst>
          </p:cNvPr>
          <p:cNvSpPr txBox="1"/>
          <p:nvPr/>
        </p:nvSpPr>
        <p:spPr>
          <a:xfrm>
            <a:off x="2750185" y="2575934"/>
            <a:ext cx="2012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400" dirty="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）拉取服务</a:t>
            </a:r>
            <a:endParaRPr lang="en-US" altLang="zh-CN" sz="1400" dirty="0">
              <a:solidFill>
                <a:srgbClr val="00B05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  <a:r>
              <a:rPr lang="zh-CN" altLang="en-US" sz="1400" dirty="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的信息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C624C42-301A-4064-BFA0-4A46C9A14E57}"/>
              </a:ext>
            </a:extLst>
          </p:cNvPr>
          <p:cNvSpPr txBox="1"/>
          <p:nvPr/>
        </p:nvSpPr>
        <p:spPr>
          <a:xfrm>
            <a:off x="3602911" y="4916870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zh-CN" altLang="en-US" sz="1400" dirty="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）负载均衡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DBC3D9F-AABB-4207-A471-3D208CF192DF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4320236" y="4412973"/>
            <a:ext cx="426449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9D791751-811E-46C9-85B5-C69E35F93226}"/>
              </a:ext>
            </a:extLst>
          </p:cNvPr>
          <p:cNvSpPr txBox="1"/>
          <p:nvPr/>
        </p:nvSpPr>
        <p:spPr>
          <a:xfrm>
            <a:off x="5871668" y="4539307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</a:t>
            </a:r>
            <a:r>
              <a:rPr lang="zh-CN" altLang="en-US" sz="1400" dirty="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）远程调用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516C6D6-8694-4081-B877-189D79BA9FEA}"/>
              </a:ext>
            </a:extLst>
          </p:cNvPr>
          <p:cNvCxnSpPr>
            <a:cxnSpLocks/>
            <a:endCxn id="8" idx="2"/>
          </p:cNvCxnSpPr>
          <p:nvPr/>
        </p:nvCxnSpPr>
        <p:spPr>
          <a:xfrm flipH="1" flipV="1">
            <a:off x="6298971" y="1994629"/>
            <a:ext cx="1890886" cy="19144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521F4A34-7D32-43A2-9C3E-CA520980773A}"/>
              </a:ext>
            </a:extLst>
          </p:cNvPr>
          <p:cNvSpPr txBox="1"/>
          <p:nvPr/>
        </p:nvSpPr>
        <p:spPr>
          <a:xfrm>
            <a:off x="6786557" y="3341725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心跳续约，每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30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秒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次</a:t>
            </a:r>
          </a:p>
        </p:txBody>
      </p:sp>
      <p:sp>
        <p:nvSpPr>
          <p:cNvPr id="23" name="思想气泡: 云 6">
            <a:extLst>
              <a:ext uri="{FF2B5EF4-FFF2-40B4-BE49-F238E27FC236}">
                <a16:creationId xmlns:a16="http://schemas.microsoft.com/office/drawing/2014/main" id="{2DAD1606-ED1E-4D66-9CDB-B22CEDDB23B9}"/>
              </a:ext>
            </a:extLst>
          </p:cNvPr>
          <p:cNvSpPr/>
          <p:nvPr/>
        </p:nvSpPr>
        <p:spPr>
          <a:xfrm>
            <a:off x="5041416" y="908720"/>
            <a:ext cx="2862231" cy="1720459"/>
          </a:xfrm>
          <a:prstGeom prst="cloudCallout">
            <a:avLst>
              <a:gd name="adj1" fmla="val -78327"/>
              <a:gd name="adj2" fmla="val -6369"/>
            </a:avLst>
          </a:prstGeom>
          <a:solidFill>
            <a:srgbClr val="7030A0">
              <a:alpha val="14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6C0C9A1-2310-4C81-A43D-B4A5F3535A45}"/>
              </a:ext>
            </a:extLst>
          </p:cNvPr>
          <p:cNvSpPr txBox="1"/>
          <p:nvPr/>
        </p:nvSpPr>
        <p:spPr>
          <a:xfrm>
            <a:off x="9032639" y="2992693"/>
            <a:ext cx="32047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提供者启动时向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注册自己的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信息</a:t>
            </a:r>
            <a:endParaRPr lang="en-US" altLang="zh-CN" sz="12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6C0C9A1-2310-4C81-A43D-B4A5F3535A45}"/>
              </a:ext>
            </a:extLst>
          </p:cNvPr>
          <p:cNvSpPr txBox="1"/>
          <p:nvPr/>
        </p:nvSpPr>
        <p:spPr>
          <a:xfrm>
            <a:off x="3430355" y="3012235"/>
            <a:ext cx="37625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消费者根据服务名称向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拉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取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服务列表</a:t>
            </a:r>
            <a:endParaRPr lang="zh-CN" altLang="en-US" sz="12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6C0C9A1-2310-4C81-A43D-B4A5F3535A45}"/>
              </a:ext>
            </a:extLst>
          </p:cNvPr>
          <p:cNvSpPr txBox="1"/>
          <p:nvPr/>
        </p:nvSpPr>
        <p:spPr>
          <a:xfrm>
            <a:off x="811192" y="5163773"/>
            <a:ext cx="38779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服务消费者利用负载均衡算法，从服务列表中挑选一个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6C0C9A1-2310-4C81-A43D-B4A5F3535A45}"/>
              </a:ext>
            </a:extLst>
          </p:cNvPr>
          <p:cNvSpPr txBox="1"/>
          <p:nvPr/>
        </p:nvSpPr>
        <p:spPr>
          <a:xfrm>
            <a:off x="6057188" y="4790900"/>
            <a:ext cx="40959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负载均衡替换请求路径后使用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rest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风格地址发送远程调用</a:t>
            </a:r>
            <a:endParaRPr lang="zh-CN" altLang="en-US" sz="12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9" name="TextBox 138"/>
          <p:cNvSpPr txBox="1"/>
          <p:nvPr/>
        </p:nvSpPr>
        <p:spPr>
          <a:xfrm>
            <a:off x="4629154" y="220578"/>
            <a:ext cx="32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Eureka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原理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6C0C9A1-2310-4C81-A43D-B4A5F3535A45}"/>
              </a:ext>
            </a:extLst>
          </p:cNvPr>
          <p:cNvSpPr txBox="1"/>
          <p:nvPr/>
        </p:nvSpPr>
        <p:spPr>
          <a:xfrm>
            <a:off x="4653658" y="3536137"/>
            <a:ext cx="36663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服务提供者向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发送心跳，报告服务健康状态</a:t>
            </a:r>
            <a:endParaRPr lang="zh-CN" altLang="en-US" sz="12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3001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1.11111E-6 L 0.0681 0.14676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98" y="733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1.11111E-6 L -0.0737 0.14676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85" y="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0.2293 -0.00972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58" y="-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6" grpId="1" animBg="1"/>
      <p:bldP spid="6" grpId="2" animBg="1"/>
      <p:bldP spid="7" grpId="0" animBg="1"/>
      <p:bldP spid="7" grpId="1" animBg="1"/>
      <p:bldP spid="8" grpId="0" animBg="1"/>
      <p:bldP spid="10" grpId="0" animBg="1"/>
      <p:bldP spid="12" grpId="0" animBg="1"/>
      <p:bldP spid="14" grpId="0"/>
      <p:bldP spid="15" grpId="0"/>
      <p:bldP spid="16" grpId="0"/>
      <p:bldP spid="19" grpId="0"/>
      <p:bldP spid="21" grpId="0"/>
      <p:bldP spid="23" grpId="0" animBg="1"/>
      <p:bldP spid="23" grpId="1" animBg="1"/>
      <p:bldP spid="24" grpId="0"/>
      <p:bldP spid="26" grpId="0"/>
      <p:bldP spid="27" grpId="0"/>
      <p:bldP spid="28" grpId="0"/>
      <p:bldP spid="3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4">
            <a:extLst>
              <a:ext uri="{FF2B5EF4-FFF2-40B4-BE49-F238E27FC236}">
                <a16:creationId xmlns:a16="http://schemas.microsoft.com/office/drawing/2014/main" id="{5ADBC433-E28C-48AF-B9A0-A7374CDCF701}"/>
              </a:ext>
            </a:extLst>
          </p:cNvPr>
          <p:cNvSpPr/>
          <p:nvPr/>
        </p:nvSpPr>
        <p:spPr>
          <a:xfrm>
            <a:off x="3845687" y="4586412"/>
            <a:ext cx="2065379" cy="64190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服务消费者</a:t>
            </a:r>
          </a:p>
        </p:txBody>
      </p:sp>
      <p:sp>
        <p:nvSpPr>
          <p:cNvPr id="3" name="矩形: 圆角 8">
            <a:extLst>
              <a:ext uri="{FF2B5EF4-FFF2-40B4-BE49-F238E27FC236}">
                <a16:creationId xmlns:a16="http://schemas.microsoft.com/office/drawing/2014/main" id="{C612188E-627B-4A67-9753-CC1FC7DFB415}"/>
              </a:ext>
            </a:extLst>
          </p:cNvPr>
          <p:cNvSpPr/>
          <p:nvPr/>
        </p:nvSpPr>
        <p:spPr>
          <a:xfrm>
            <a:off x="10175560" y="4586411"/>
            <a:ext cx="2065379" cy="64190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服务提供者</a:t>
            </a:r>
          </a:p>
        </p:txBody>
      </p:sp>
      <p:sp>
        <p:nvSpPr>
          <p:cNvPr id="4" name="矩形: 圆角 9">
            <a:extLst>
              <a:ext uri="{FF2B5EF4-FFF2-40B4-BE49-F238E27FC236}">
                <a16:creationId xmlns:a16="http://schemas.microsoft.com/office/drawing/2014/main" id="{75AF4328-D528-4561-B033-76FB8A25F4A0}"/>
              </a:ext>
            </a:extLst>
          </p:cNvPr>
          <p:cNvSpPr/>
          <p:nvPr/>
        </p:nvSpPr>
        <p:spPr>
          <a:xfrm>
            <a:off x="7170562" y="1847116"/>
            <a:ext cx="1384492" cy="64190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nacos</a:t>
            </a:r>
          </a:p>
          <a:p>
            <a:pPr algn="ctr"/>
            <a:r>
              <a:rPr lang="zh-CN" altLang="en-US" sz="1400"/>
              <a:t>注册中心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D59C32AA-C689-4476-871E-95C0953905B6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8555054" y="2168068"/>
            <a:ext cx="3344133" cy="2418343"/>
          </a:xfrm>
          <a:prstGeom prst="straightConnector1">
            <a:avLst/>
          </a:prstGeom>
          <a:ln>
            <a:headEnd w="lg" len="med"/>
            <a:tailEnd type="stealth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69311D6C-D16F-4954-B409-AE3B6FD2A90E}"/>
              </a:ext>
            </a:extLst>
          </p:cNvPr>
          <p:cNvCxnSpPr>
            <a:cxnSpLocks/>
            <a:stCxn id="2" idx="0"/>
            <a:endCxn id="4" idx="1"/>
          </p:cNvCxnSpPr>
          <p:nvPr/>
        </p:nvCxnSpPr>
        <p:spPr>
          <a:xfrm flipV="1">
            <a:off x="4878377" y="2168068"/>
            <a:ext cx="2292185" cy="2418344"/>
          </a:xfrm>
          <a:prstGeom prst="straightConnector1">
            <a:avLst/>
          </a:prstGeom>
          <a:ln>
            <a:prstDash val="dash"/>
            <a:headEnd w="lg" len="med"/>
            <a:tailEnd type="stealth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594CEC91-25E4-4733-AFB8-2CB31F621323}"/>
              </a:ext>
            </a:extLst>
          </p:cNvPr>
          <p:cNvSpPr txBox="1"/>
          <p:nvPr/>
        </p:nvSpPr>
        <p:spPr>
          <a:xfrm>
            <a:off x="10436923" y="3306882"/>
            <a:ext cx="1088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注册服务信息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A5A4DAB-0042-4FAE-8BC1-6F534302F37F}"/>
              </a:ext>
            </a:extLst>
          </p:cNvPr>
          <p:cNvSpPr txBox="1"/>
          <p:nvPr/>
        </p:nvSpPr>
        <p:spPr>
          <a:xfrm>
            <a:off x="5227427" y="3005694"/>
            <a:ext cx="80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定时拉取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 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pull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DBC3D9F-AABB-4207-A471-3D208CF192DF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5911066" y="4907363"/>
            <a:ext cx="4264494" cy="1"/>
          </a:xfrm>
          <a:prstGeom prst="straightConnector1">
            <a:avLst/>
          </a:prstGeom>
          <a:ln>
            <a:headEnd w="lg" len="med"/>
            <a:tailEnd type="stealth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9D791751-811E-46C9-85B5-C69E35F93226}"/>
              </a:ext>
            </a:extLst>
          </p:cNvPr>
          <p:cNvSpPr txBox="1"/>
          <p:nvPr/>
        </p:nvSpPr>
        <p:spPr>
          <a:xfrm>
            <a:off x="7462498" y="5033697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远程调用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516C6D6-8694-4081-B877-189D79BA9FEA}"/>
              </a:ext>
            </a:extLst>
          </p:cNvPr>
          <p:cNvCxnSpPr>
            <a:cxnSpLocks/>
            <a:endCxn id="4" idx="2"/>
          </p:cNvCxnSpPr>
          <p:nvPr/>
        </p:nvCxnSpPr>
        <p:spPr>
          <a:xfrm flipH="1" flipV="1">
            <a:off x="7862808" y="2489019"/>
            <a:ext cx="2312752" cy="2097392"/>
          </a:xfrm>
          <a:prstGeom prst="straightConnector1">
            <a:avLst/>
          </a:prstGeom>
          <a:ln>
            <a:prstDash val="dash"/>
            <a:headEnd w="lg" len="med"/>
            <a:tailEnd type="stealth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521F4A34-7D32-43A2-9C3E-CA520980773A}"/>
              </a:ext>
            </a:extLst>
          </p:cNvPr>
          <p:cNvSpPr txBox="1"/>
          <p:nvPr/>
        </p:nvSpPr>
        <p:spPr>
          <a:xfrm>
            <a:off x="8039246" y="3445381"/>
            <a:ext cx="1088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临时实例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采用心跳监测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4C689EA-53AD-4E43-B36A-835CF4372E50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8328247" y="2455002"/>
            <a:ext cx="2880003" cy="2131409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  <a:headEnd w="lg" len="med"/>
            <a:tailEnd type="stealth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7EE80B96-B3F9-4C3A-B0D1-8166AF4E4B91}"/>
              </a:ext>
            </a:extLst>
          </p:cNvPr>
          <p:cNvSpPr txBox="1"/>
          <p:nvPr/>
        </p:nvSpPr>
        <p:spPr>
          <a:xfrm>
            <a:off x="9399031" y="3522961"/>
            <a:ext cx="1221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非临时实例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主动询问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7C3294B-73EC-4037-BDDB-2044814EE586}"/>
              </a:ext>
            </a:extLst>
          </p:cNvPr>
          <p:cNvCxnSpPr>
            <a:cxnSpLocks/>
          </p:cNvCxnSpPr>
          <p:nvPr/>
        </p:nvCxnSpPr>
        <p:spPr>
          <a:xfrm flipH="1">
            <a:off x="5729830" y="2510801"/>
            <a:ext cx="1708024" cy="2075610"/>
          </a:xfrm>
          <a:prstGeom prst="straightConnector1">
            <a:avLst/>
          </a:prstGeom>
          <a:ln>
            <a:headEnd w="lg" len="med"/>
            <a:tailEnd type="stealth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9DE9E250-48BE-4FEE-B0AF-ACDA7D33BEFE}"/>
              </a:ext>
            </a:extLst>
          </p:cNvPr>
          <p:cNvSpPr txBox="1"/>
          <p:nvPr/>
        </p:nvSpPr>
        <p:spPr>
          <a:xfrm>
            <a:off x="6331222" y="3660057"/>
            <a:ext cx="787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主动推送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变更消息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push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219EC9D-F45E-4EC2-924D-64A343F1D956}"/>
              </a:ext>
            </a:extLst>
          </p:cNvPr>
          <p:cNvGrpSpPr/>
          <p:nvPr/>
        </p:nvGrpSpPr>
        <p:grpSpPr>
          <a:xfrm>
            <a:off x="3334075" y="5405876"/>
            <a:ext cx="1190879" cy="1119468"/>
            <a:chOff x="473916" y="4971213"/>
            <a:chExt cx="1190879" cy="1119468"/>
          </a:xfrm>
        </p:grpSpPr>
        <p:sp>
          <p:nvSpPr>
            <p:cNvPr id="18" name="矩形: 圆角 6">
              <a:extLst>
                <a:ext uri="{FF2B5EF4-FFF2-40B4-BE49-F238E27FC236}">
                  <a16:creationId xmlns:a16="http://schemas.microsoft.com/office/drawing/2014/main" id="{A135AB9D-37DF-4452-BFF8-9F84909E169E}"/>
                </a:ext>
              </a:extLst>
            </p:cNvPr>
            <p:cNvSpPr/>
            <p:nvPr/>
          </p:nvSpPr>
          <p:spPr>
            <a:xfrm>
              <a:off x="473916" y="4971213"/>
              <a:ext cx="1190879" cy="111946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zh-CN" altLang="en-US" sz="1200" dirty="0">
                  <a:solidFill>
                    <a:schemeClr val="accent6">
                      <a:lumMod val="50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服务列表缓存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F9EE878-1560-40CA-9051-696D7309CD92}"/>
                </a:ext>
              </a:extLst>
            </p:cNvPr>
            <p:cNvSpPr txBox="1"/>
            <p:nvPr/>
          </p:nvSpPr>
          <p:spPr>
            <a:xfrm>
              <a:off x="548640" y="5027332"/>
              <a:ext cx="1109599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user-service: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localhost:8081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    ...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0" name="TextBox 138"/>
          <p:cNvSpPr txBox="1"/>
          <p:nvPr/>
        </p:nvSpPr>
        <p:spPr>
          <a:xfrm>
            <a:off x="6795225" y="237834"/>
            <a:ext cx="32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Nacos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原理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6C0C9A1-2310-4C81-A43D-B4A5F3535A45}"/>
              </a:ext>
            </a:extLst>
          </p:cNvPr>
          <p:cNvSpPr txBox="1"/>
          <p:nvPr/>
        </p:nvSpPr>
        <p:spPr>
          <a:xfrm>
            <a:off x="29948" y="44624"/>
            <a:ext cx="6532558" cy="31577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注意：</a:t>
            </a:r>
            <a:endParaRPr lang="en-US" altLang="zh-CN" sz="12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1.nacos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注册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中心感知服务健康状态时分为临时实例与非临时实例感知。</a:t>
            </a:r>
            <a:endParaRPr lang="en-US" altLang="zh-CN" sz="12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临时：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服务向</a:t>
            </a:r>
            <a:r>
              <a:rPr lang="en-US" altLang="zh-CN" sz="1200" dirty="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发送心跳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服务被动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主动关闭后，</a:t>
            </a:r>
            <a:r>
              <a:rPr lang="en-US" altLang="zh-CN" sz="1200" dirty="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接收的心跳信息异常，</a:t>
            </a:r>
            <a:endParaRPr lang="en-US" altLang="zh-CN" sz="12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直接下线对应服务</a:t>
            </a:r>
            <a:endParaRPr lang="en-US" altLang="zh-CN" sz="12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非临时：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lang="en-US" altLang="zh-CN" sz="1200" dirty="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主动获取服务心跳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发现服务异常关闭，处于不健康状态，则不</a:t>
            </a:r>
            <a:endParaRPr lang="en-US" altLang="zh-CN" sz="12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会将服务删除下线，只会标记不健康</a:t>
            </a:r>
            <a:endParaRPr lang="en-US" altLang="zh-CN" sz="12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&lt;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非临时实例需要配置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2.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消费者服务会拉取</a:t>
            </a:r>
            <a:r>
              <a:rPr lang="en-US" altLang="zh-CN" sz="1200" dirty="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服务列表，并形成缓存，不会每次请求都要回去列表。</a:t>
            </a:r>
            <a:endParaRPr lang="en-US" altLang="zh-CN" sz="12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服务列表缓存会定时进行更新。更新分为两种：</a:t>
            </a:r>
            <a:endParaRPr lang="en-US" altLang="zh-CN" sz="12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① 消费者定时拉取</a:t>
            </a:r>
            <a:r>
              <a:rPr lang="en-US" altLang="zh-CN" sz="1200" dirty="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中的服务列表。</a:t>
            </a:r>
            <a:endParaRPr lang="en-US" altLang="zh-CN" sz="12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② </a:t>
            </a:r>
            <a:r>
              <a:rPr lang="en-US" altLang="zh-CN" sz="1200" dirty="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中的服务发生变更，主动向消费者服务发送变更信息，及时更新缓存列表。</a:t>
            </a:r>
            <a:endParaRPr lang="en-US" altLang="zh-CN" sz="12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3.nacos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集群默认采用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模式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，当集群中存在非临时实例时，采用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CP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模式。</a:t>
            </a:r>
            <a:endParaRPr lang="en-US" altLang="zh-CN" sz="12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eureka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只有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模式。</a:t>
            </a:r>
            <a:endParaRPr lang="en-US" altLang="zh-CN" sz="12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sz="12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849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7" grpId="0"/>
      <p:bldP spid="8" grpId="0"/>
      <p:bldP spid="10" grpId="0"/>
      <p:bldP spid="12" grpId="0"/>
      <p:bldP spid="14" grpId="0"/>
      <p:bldP spid="16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418741" y="2750339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实例进程</a:t>
            </a:r>
          </a:p>
        </p:txBody>
      </p:sp>
      <p:sp>
        <p:nvSpPr>
          <p:cNvPr id="3" name="矩形 2"/>
          <p:cNvSpPr/>
          <p:nvPr/>
        </p:nvSpPr>
        <p:spPr>
          <a:xfrm>
            <a:off x="3351876" y="3821909"/>
            <a:ext cx="1691071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418741" y="3821909"/>
            <a:ext cx="1691071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485607" y="3821909"/>
            <a:ext cx="1691071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418741" y="3821909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服务器进程</a:t>
            </a:r>
          </a:p>
        </p:txBody>
      </p:sp>
      <p:sp>
        <p:nvSpPr>
          <p:cNvPr id="7" name="矩形 6"/>
          <p:cNvSpPr/>
          <p:nvPr/>
        </p:nvSpPr>
        <p:spPr>
          <a:xfrm>
            <a:off x="3351876" y="3821909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用户进程</a:t>
            </a:r>
          </a:p>
        </p:txBody>
      </p:sp>
      <p:sp>
        <p:nvSpPr>
          <p:cNvPr id="8" name="矩形 7"/>
          <p:cNvSpPr/>
          <p:nvPr/>
        </p:nvSpPr>
        <p:spPr>
          <a:xfrm>
            <a:off x="7485607" y="3821909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后台进程</a:t>
            </a:r>
          </a:p>
        </p:txBody>
      </p:sp>
      <p:cxnSp>
        <p:nvCxnSpPr>
          <p:cNvPr id="9" name="肘形连接符 8"/>
          <p:cNvCxnSpPr>
            <a:stCxn id="2" idx="2"/>
            <a:endCxn id="8" idx="0"/>
          </p:cNvCxnSpPr>
          <p:nvPr/>
        </p:nvCxnSpPr>
        <p:spPr>
          <a:xfrm rot="16200000" flipH="1">
            <a:off x="6904798" y="2395570"/>
            <a:ext cx="785818" cy="2066865"/>
          </a:xfrm>
          <a:prstGeom prst="bentConnector3">
            <a:avLst>
              <a:gd name="adj1" fmla="val 50000"/>
            </a:avLst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2" idx="2"/>
            <a:endCxn id="7" idx="0"/>
          </p:cNvCxnSpPr>
          <p:nvPr/>
        </p:nvCxnSpPr>
        <p:spPr>
          <a:xfrm rot="5400000">
            <a:off x="4837933" y="2395570"/>
            <a:ext cx="785818" cy="2066865"/>
          </a:xfrm>
          <a:prstGeom prst="bentConnector3">
            <a:avLst>
              <a:gd name="adj1" fmla="val 50000"/>
            </a:avLst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rot="16200000" flipH="1">
            <a:off x="6049962" y="3607345"/>
            <a:ext cx="428628" cy="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516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5">
            <a:extLst>
              <a:ext uri="{FF2B5EF4-FFF2-40B4-BE49-F238E27FC236}">
                <a16:creationId xmlns:a16="http://schemas.microsoft.com/office/drawing/2014/main" id="{61E3C2E5-E951-447B-82B6-4A5315087B56}"/>
              </a:ext>
            </a:extLst>
          </p:cNvPr>
          <p:cNvSpPr/>
          <p:nvPr/>
        </p:nvSpPr>
        <p:spPr>
          <a:xfrm>
            <a:off x="1282581" y="3995602"/>
            <a:ext cx="1416565" cy="51719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order-service</a:t>
            </a:r>
            <a:endParaRPr lang="zh-CN" altLang="en-US" sz="14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矩形: 圆角 16">
            <a:extLst>
              <a:ext uri="{FF2B5EF4-FFF2-40B4-BE49-F238E27FC236}">
                <a16:creationId xmlns:a16="http://schemas.microsoft.com/office/drawing/2014/main" id="{7B2D41F2-4580-44FA-9F58-0AB9EF5C5B36}"/>
              </a:ext>
            </a:extLst>
          </p:cNvPr>
          <p:cNvSpPr/>
          <p:nvPr/>
        </p:nvSpPr>
        <p:spPr>
          <a:xfrm>
            <a:off x="4825496" y="1884618"/>
            <a:ext cx="1576910" cy="629927"/>
          </a:xfrm>
          <a:prstGeom prst="roundRect">
            <a:avLst/>
          </a:prstGeom>
          <a:ln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eureka-server</a:t>
            </a:r>
            <a:endParaRPr lang="zh-CN" altLang="en-US" sz="14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流程图: 决策 3">
            <a:hlinkClick r:id="" action="ppaction://noaction"/>
            <a:extLst>
              <a:ext uri="{FF2B5EF4-FFF2-40B4-BE49-F238E27FC236}">
                <a16:creationId xmlns:a16="http://schemas.microsoft.com/office/drawing/2014/main" id="{E37E1E31-D4F3-445E-8552-591902494C55}"/>
              </a:ext>
            </a:extLst>
          </p:cNvPr>
          <p:cNvSpPr/>
          <p:nvPr/>
        </p:nvSpPr>
        <p:spPr>
          <a:xfrm>
            <a:off x="4763004" y="3842644"/>
            <a:ext cx="1795272" cy="823105"/>
          </a:xfrm>
          <a:prstGeom prst="flowChartDecision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Ribbon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负载均衡</a:t>
            </a:r>
          </a:p>
        </p:txBody>
      </p:sp>
      <p:sp>
        <p:nvSpPr>
          <p:cNvPr id="5" name="矩形: 圆角 18">
            <a:extLst>
              <a:ext uri="{FF2B5EF4-FFF2-40B4-BE49-F238E27FC236}">
                <a16:creationId xmlns:a16="http://schemas.microsoft.com/office/drawing/2014/main" id="{5C332BB8-1C71-439C-99AF-250B5978A55E}"/>
              </a:ext>
            </a:extLst>
          </p:cNvPr>
          <p:cNvSpPr/>
          <p:nvPr/>
        </p:nvSpPr>
        <p:spPr>
          <a:xfrm>
            <a:off x="9565237" y="3356221"/>
            <a:ext cx="1811606" cy="68358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algn="ctr"/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8081</a:t>
            </a:r>
            <a:endParaRPr lang="zh-CN" altLang="en-US" sz="14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矩形: 圆角 19">
            <a:extLst>
              <a:ext uri="{FF2B5EF4-FFF2-40B4-BE49-F238E27FC236}">
                <a16:creationId xmlns:a16="http://schemas.microsoft.com/office/drawing/2014/main" id="{E64EF18C-D23C-4008-984B-96D3EE7626CC}"/>
              </a:ext>
            </a:extLst>
          </p:cNvPr>
          <p:cNvSpPr/>
          <p:nvPr/>
        </p:nvSpPr>
        <p:spPr>
          <a:xfrm>
            <a:off x="9565237" y="4473612"/>
            <a:ext cx="1811606" cy="68358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algn="ctr"/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8082</a:t>
            </a:r>
            <a:endParaRPr lang="zh-CN" altLang="en-US" sz="14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7" name="连接符: 肘形 23">
            <a:extLst>
              <a:ext uri="{FF2B5EF4-FFF2-40B4-BE49-F238E27FC236}">
                <a16:creationId xmlns:a16="http://schemas.microsoft.com/office/drawing/2014/main" id="{915C0E31-B5D2-428D-AF29-E414706338FF}"/>
              </a:ext>
            </a:extLst>
          </p:cNvPr>
          <p:cNvCxnSpPr>
            <a:cxnSpLocks/>
            <a:stCxn id="4" idx="0"/>
            <a:endCxn id="3" idx="1"/>
          </p:cNvCxnSpPr>
          <p:nvPr/>
        </p:nvCxnSpPr>
        <p:spPr>
          <a:xfrm rot="16200000" flipV="1">
            <a:off x="4421537" y="2603541"/>
            <a:ext cx="1643062" cy="835144"/>
          </a:xfrm>
          <a:prstGeom prst="bentConnector4">
            <a:avLst>
              <a:gd name="adj1" fmla="val 40415"/>
              <a:gd name="adj2" fmla="val 172276"/>
            </a:avLst>
          </a:prstGeom>
          <a:ln>
            <a:solidFill>
              <a:srgbClr val="49504F"/>
            </a:solidFill>
            <a:headEnd type="oval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连接符: 肘形 25">
            <a:extLst>
              <a:ext uri="{FF2B5EF4-FFF2-40B4-BE49-F238E27FC236}">
                <a16:creationId xmlns:a16="http://schemas.microsoft.com/office/drawing/2014/main" id="{A42C98F6-FF0D-4C48-94D7-0191DE88326B}"/>
              </a:ext>
            </a:extLst>
          </p:cNvPr>
          <p:cNvCxnSpPr>
            <a:cxnSpLocks/>
            <a:stCxn id="3" idx="3"/>
            <a:endCxn id="4" idx="0"/>
          </p:cNvCxnSpPr>
          <p:nvPr/>
        </p:nvCxnSpPr>
        <p:spPr>
          <a:xfrm flipH="1">
            <a:off x="5660640" y="2199582"/>
            <a:ext cx="741766" cy="1643062"/>
          </a:xfrm>
          <a:prstGeom prst="bentConnector4">
            <a:avLst>
              <a:gd name="adj1" fmla="val -69828"/>
              <a:gd name="adj2" fmla="val 59585"/>
            </a:avLst>
          </a:prstGeom>
          <a:ln>
            <a:headEnd type="oval"/>
            <a:tailEnd type="arrow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" name="连接符: 肘形 29">
            <a:extLst>
              <a:ext uri="{FF2B5EF4-FFF2-40B4-BE49-F238E27FC236}">
                <a16:creationId xmlns:a16="http://schemas.microsoft.com/office/drawing/2014/main" id="{3064CF8E-40D2-4BF0-A413-6BCEC201B4D1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6558276" y="3698011"/>
            <a:ext cx="3006961" cy="556186"/>
          </a:xfrm>
          <a:prstGeom prst="bentConnector3">
            <a:avLst/>
          </a:prstGeom>
          <a:ln>
            <a:solidFill>
              <a:srgbClr val="49504F"/>
            </a:solidFill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连接符: 肘形 31">
            <a:extLst>
              <a:ext uri="{FF2B5EF4-FFF2-40B4-BE49-F238E27FC236}">
                <a16:creationId xmlns:a16="http://schemas.microsoft.com/office/drawing/2014/main" id="{F66FC62B-4C17-42DD-8875-842E07B7CF3A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6558276" y="4254197"/>
            <a:ext cx="3006961" cy="561205"/>
          </a:xfrm>
          <a:prstGeom prst="bentConnector3">
            <a:avLst/>
          </a:prstGeom>
          <a:ln>
            <a:solidFill>
              <a:srgbClr val="49504F"/>
            </a:solidFill>
            <a:prstDash val="dash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87E87E5-87F1-44C4-9B6E-9516EFEBEC8D}"/>
              </a:ext>
            </a:extLst>
          </p:cNvPr>
          <p:cNvSpPr txBox="1"/>
          <p:nvPr/>
        </p:nvSpPr>
        <p:spPr>
          <a:xfrm>
            <a:off x="2831271" y="4395581"/>
            <a:ext cx="2068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发起请求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http://userservice/user/1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6B77476-379B-49C6-974E-C198BBB42ADB}"/>
              </a:ext>
            </a:extLst>
          </p:cNvPr>
          <p:cNvSpPr txBox="1"/>
          <p:nvPr/>
        </p:nvSpPr>
        <p:spPr>
          <a:xfrm>
            <a:off x="3061353" y="2325135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拉取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userservice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6C0C9A1-2310-4C81-A43D-B4A5F3535A45}"/>
              </a:ext>
            </a:extLst>
          </p:cNvPr>
          <p:cNvSpPr txBox="1"/>
          <p:nvPr/>
        </p:nvSpPr>
        <p:spPr>
          <a:xfrm>
            <a:off x="7093819" y="2250689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返回服务列表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localhost:8081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loclahost:8082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EDA988F-5E09-4784-8EFA-B1EB13054870}"/>
              </a:ext>
            </a:extLst>
          </p:cNvPr>
          <p:cNvSpPr txBox="1"/>
          <p:nvPr/>
        </p:nvSpPr>
        <p:spPr>
          <a:xfrm>
            <a:off x="8183399" y="4119301"/>
            <a:ext cx="1124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轮询到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8081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ECF1729-B398-4C0F-A7D0-E0A208519B91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2699146" y="4254197"/>
            <a:ext cx="2063858" cy="0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38"/>
          <p:cNvSpPr txBox="1"/>
          <p:nvPr/>
        </p:nvSpPr>
        <p:spPr>
          <a:xfrm>
            <a:off x="4180719" y="373982"/>
            <a:ext cx="32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负载均衡流程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87E87E5-87F1-44C4-9B6E-9516EFEBEC8D}"/>
              </a:ext>
            </a:extLst>
          </p:cNvPr>
          <p:cNvSpPr txBox="1"/>
          <p:nvPr/>
        </p:nvSpPr>
        <p:spPr>
          <a:xfrm>
            <a:off x="1205712" y="372806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消费者服务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87E87E5-87F1-44C4-9B6E-9516EFEBEC8D}"/>
              </a:ext>
            </a:extLst>
          </p:cNvPr>
          <p:cNvSpPr txBox="1"/>
          <p:nvPr/>
        </p:nvSpPr>
        <p:spPr>
          <a:xfrm>
            <a:off x="9532664" y="4232121"/>
            <a:ext cx="1354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服务提供者实例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87E87E5-87F1-44C4-9B6E-9516EFEBEC8D}"/>
              </a:ext>
            </a:extLst>
          </p:cNvPr>
          <p:cNvSpPr txBox="1"/>
          <p:nvPr/>
        </p:nvSpPr>
        <p:spPr>
          <a:xfrm>
            <a:off x="9565237" y="3125700"/>
            <a:ext cx="1354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服务提供者实例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87E87E5-87F1-44C4-9B6E-9516EFEBEC8D}"/>
              </a:ext>
            </a:extLst>
          </p:cNvPr>
          <p:cNvSpPr txBox="1"/>
          <p:nvPr/>
        </p:nvSpPr>
        <p:spPr>
          <a:xfrm>
            <a:off x="4781939" y="1628800"/>
            <a:ext cx="1050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矩形: 圆角 15">
            <a:extLst>
              <a:ext uri="{FF2B5EF4-FFF2-40B4-BE49-F238E27FC236}">
                <a16:creationId xmlns:a16="http://schemas.microsoft.com/office/drawing/2014/main" id="{61E3C2E5-E951-447B-82B6-4A5315087B56}"/>
              </a:ext>
            </a:extLst>
          </p:cNvPr>
          <p:cNvSpPr/>
          <p:nvPr/>
        </p:nvSpPr>
        <p:spPr>
          <a:xfrm>
            <a:off x="1282580" y="5401550"/>
            <a:ext cx="1416565" cy="51719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前端</a:t>
            </a:r>
            <a:endParaRPr lang="zh-CN" altLang="en-US" sz="140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2" name="连接符: 肘形 23">
            <a:extLst>
              <a:ext uri="{FF2B5EF4-FFF2-40B4-BE49-F238E27FC236}">
                <a16:creationId xmlns:a16="http://schemas.microsoft.com/office/drawing/2014/main" id="{915C0E31-B5D2-428D-AF29-E414706338FF}"/>
              </a:ext>
            </a:extLst>
          </p:cNvPr>
          <p:cNvCxnSpPr>
            <a:cxnSpLocks/>
            <a:stCxn id="21" idx="1"/>
            <a:endCxn id="2" idx="1"/>
          </p:cNvCxnSpPr>
          <p:nvPr/>
        </p:nvCxnSpPr>
        <p:spPr>
          <a:xfrm rot="10800000" flipH="1">
            <a:off x="1282579" y="4254197"/>
            <a:ext cx="1" cy="1405948"/>
          </a:xfrm>
          <a:prstGeom prst="bentConnector3">
            <a:avLst>
              <a:gd name="adj1" fmla="val -22860000000"/>
            </a:avLst>
          </a:prstGeom>
          <a:ln>
            <a:solidFill>
              <a:srgbClr val="49504F"/>
            </a:solidFill>
            <a:headEnd type="oval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287E87E5-87F1-44C4-9B6E-9516EFEBEC8D}"/>
              </a:ext>
            </a:extLst>
          </p:cNvPr>
          <p:cNvSpPr txBox="1"/>
          <p:nvPr/>
        </p:nvSpPr>
        <p:spPr>
          <a:xfrm>
            <a:off x="1051472" y="4805633"/>
            <a:ext cx="986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0.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发起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032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11" grpId="0"/>
      <p:bldP spid="12" grpId="0"/>
      <p:bldP spid="13" grpId="0"/>
      <p:bldP spid="14" grpId="0"/>
      <p:bldP spid="17" grpId="0"/>
      <p:bldP spid="18" grpId="0"/>
      <p:bldP spid="19" grpId="0"/>
      <p:bldP spid="20" grpId="0"/>
      <p:bldP spid="21" grpId="0" animBg="1"/>
      <p:bldP spid="2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5">
            <a:extLst>
              <a:ext uri="{FF2B5EF4-FFF2-40B4-BE49-F238E27FC236}">
                <a16:creationId xmlns:a16="http://schemas.microsoft.com/office/drawing/2014/main" id="{61E3C2E5-E951-447B-82B6-4A5315087B56}"/>
              </a:ext>
            </a:extLst>
          </p:cNvPr>
          <p:cNvSpPr/>
          <p:nvPr/>
        </p:nvSpPr>
        <p:spPr>
          <a:xfrm>
            <a:off x="863134" y="4153412"/>
            <a:ext cx="1206356" cy="42955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order-service</a:t>
            </a:r>
            <a:endParaRPr lang="zh-CN" altLang="en-US" sz="12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矩形: 圆角 16">
            <a:extLst>
              <a:ext uri="{FF2B5EF4-FFF2-40B4-BE49-F238E27FC236}">
                <a16:creationId xmlns:a16="http://schemas.microsoft.com/office/drawing/2014/main" id="{7B2D41F2-4580-44FA-9F58-0AB9EF5C5B36}"/>
              </a:ext>
            </a:extLst>
          </p:cNvPr>
          <p:cNvSpPr/>
          <p:nvPr/>
        </p:nvSpPr>
        <p:spPr>
          <a:xfrm>
            <a:off x="4161056" y="1426493"/>
            <a:ext cx="1367038" cy="461665"/>
          </a:xfrm>
          <a:prstGeom prst="roundRect">
            <a:avLst/>
          </a:prstGeom>
          <a:ln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eureka-server</a:t>
            </a:r>
            <a:endParaRPr lang="zh-CN" altLang="en-US" sz="12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矩形: 圆角 18">
            <a:extLst>
              <a:ext uri="{FF2B5EF4-FFF2-40B4-BE49-F238E27FC236}">
                <a16:creationId xmlns:a16="http://schemas.microsoft.com/office/drawing/2014/main" id="{5C332BB8-1C71-439C-99AF-250B5978A55E}"/>
              </a:ext>
            </a:extLst>
          </p:cNvPr>
          <p:cNvSpPr/>
          <p:nvPr/>
        </p:nvSpPr>
        <p:spPr>
          <a:xfrm>
            <a:off x="10508857" y="3346596"/>
            <a:ext cx="1156017" cy="428264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algn="ctr"/>
            <a:r>
              <a:rPr lang="en-US" altLang="zh-CN" sz="12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8081</a:t>
            </a:r>
            <a:endParaRPr lang="zh-CN" altLang="en-US" sz="12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矩形: 圆角 19">
            <a:extLst>
              <a:ext uri="{FF2B5EF4-FFF2-40B4-BE49-F238E27FC236}">
                <a16:creationId xmlns:a16="http://schemas.microsoft.com/office/drawing/2014/main" id="{E64EF18C-D23C-4008-984B-96D3EE7626CC}"/>
              </a:ext>
            </a:extLst>
          </p:cNvPr>
          <p:cNvSpPr/>
          <p:nvPr/>
        </p:nvSpPr>
        <p:spPr>
          <a:xfrm>
            <a:off x="10508857" y="4941704"/>
            <a:ext cx="1156018" cy="428264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algn="ctr"/>
            <a:r>
              <a:rPr lang="en-US" altLang="zh-CN" sz="12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8082</a:t>
            </a:r>
            <a:endParaRPr lang="zh-CN" altLang="en-US" sz="12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6" name="连接符: 肘形 23">
            <a:extLst>
              <a:ext uri="{FF2B5EF4-FFF2-40B4-BE49-F238E27FC236}">
                <a16:creationId xmlns:a16="http://schemas.microsoft.com/office/drawing/2014/main" id="{915C0E31-B5D2-428D-AF29-E414706338FF}"/>
              </a:ext>
            </a:extLst>
          </p:cNvPr>
          <p:cNvCxnSpPr>
            <a:cxnSpLocks/>
            <a:stCxn id="18" idx="0"/>
            <a:endCxn id="3" idx="1"/>
          </p:cNvCxnSpPr>
          <p:nvPr/>
        </p:nvCxnSpPr>
        <p:spPr>
          <a:xfrm rot="16200000" flipV="1">
            <a:off x="4026292" y="1792090"/>
            <a:ext cx="953048" cy="683519"/>
          </a:xfrm>
          <a:prstGeom prst="bentConnector4">
            <a:avLst>
              <a:gd name="adj1" fmla="val 37890"/>
              <a:gd name="adj2" fmla="val 145165"/>
            </a:avLst>
          </a:prstGeom>
          <a:ln>
            <a:solidFill>
              <a:srgbClr val="49504F"/>
            </a:solidFill>
            <a:headEnd type="oval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连接符: 肘形 25">
            <a:extLst>
              <a:ext uri="{FF2B5EF4-FFF2-40B4-BE49-F238E27FC236}">
                <a16:creationId xmlns:a16="http://schemas.microsoft.com/office/drawing/2014/main" id="{A42C98F6-FF0D-4C48-94D7-0191DE88326B}"/>
              </a:ext>
            </a:extLst>
          </p:cNvPr>
          <p:cNvCxnSpPr>
            <a:cxnSpLocks/>
            <a:stCxn id="3" idx="3"/>
            <a:endCxn id="18" idx="0"/>
          </p:cNvCxnSpPr>
          <p:nvPr/>
        </p:nvCxnSpPr>
        <p:spPr>
          <a:xfrm flipH="1">
            <a:off x="4844575" y="1657326"/>
            <a:ext cx="683519" cy="953048"/>
          </a:xfrm>
          <a:prstGeom prst="bentConnector4">
            <a:avLst>
              <a:gd name="adj1" fmla="val -33445"/>
              <a:gd name="adj2" fmla="val 62110"/>
            </a:avLst>
          </a:prstGeom>
          <a:ln>
            <a:headEnd type="oval"/>
            <a:tailEnd type="stealth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" name="连接符: 肘形 29">
            <a:extLst>
              <a:ext uri="{FF2B5EF4-FFF2-40B4-BE49-F238E27FC236}">
                <a16:creationId xmlns:a16="http://schemas.microsoft.com/office/drawing/2014/main" id="{3064CF8E-40D2-4BF0-A413-6BCEC201B4D1}"/>
              </a:ext>
            </a:extLst>
          </p:cNvPr>
          <p:cNvCxnSpPr>
            <a:cxnSpLocks/>
            <a:stCxn id="16" idx="3"/>
            <a:endCxn id="4" idx="1"/>
          </p:cNvCxnSpPr>
          <p:nvPr/>
        </p:nvCxnSpPr>
        <p:spPr>
          <a:xfrm flipV="1">
            <a:off x="7217087" y="3560728"/>
            <a:ext cx="3291770" cy="805169"/>
          </a:xfrm>
          <a:prstGeom prst="bentConnector3">
            <a:avLst>
              <a:gd name="adj1" fmla="val 68889"/>
            </a:avLst>
          </a:prstGeom>
          <a:ln>
            <a:solidFill>
              <a:srgbClr val="49504F"/>
            </a:solidFill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连接符: 肘形 31">
            <a:extLst>
              <a:ext uri="{FF2B5EF4-FFF2-40B4-BE49-F238E27FC236}">
                <a16:creationId xmlns:a16="http://schemas.microsoft.com/office/drawing/2014/main" id="{F66FC62B-4C17-42DD-8875-842E07B7CF3A}"/>
              </a:ext>
            </a:extLst>
          </p:cNvPr>
          <p:cNvCxnSpPr>
            <a:cxnSpLocks/>
            <a:stCxn id="16" idx="3"/>
            <a:endCxn id="5" idx="1"/>
          </p:cNvCxnSpPr>
          <p:nvPr/>
        </p:nvCxnSpPr>
        <p:spPr>
          <a:xfrm>
            <a:off x="7217087" y="4365897"/>
            <a:ext cx="3291770" cy="789939"/>
          </a:xfrm>
          <a:prstGeom prst="bentConnector3">
            <a:avLst>
              <a:gd name="adj1" fmla="val 68889"/>
            </a:avLst>
          </a:prstGeom>
          <a:ln>
            <a:solidFill>
              <a:srgbClr val="49504F"/>
            </a:solidFill>
            <a:prstDash val="dash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287E87E5-87F1-44C4-9B6E-9516EFEBEC8D}"/>
              </a:ext>
            </a:extLst>
          </p:cNvPr>
          <p:cNvSpPr txBox="1"/>
          <p:nvPr/>
        </p:nvSpPr>
        <p:spPr>
          <a:xfrm>
            <a:off x="1178976" y="4616470"/>
            <a:ext cx="183896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发起请求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http://userservice/user/1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6B77476-379B-49C6-974E-C198BBB42ADB}"/>
              </a:ext>
            </a:extLst>
          </p:cNvPr>
          <p:cNvSpPr txBox="1"/>
          <p:nvPr/>
        </p:nvSpPr>
        <p:spPr>
          <a:xfrm>
            <a:off x="2812488" y="1724866"/>
            <a:ext cx="10630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拉取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userservice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6C0C9A1-2310-4C81-A43D-B4A5F3535A45}"/>
              </a:ext>
            </a:extLst>
          </p:cNvPr>
          <p:cNvSpPr txBox="1"/>
          <p:nvPr/>
        </p:nvSpPr>
        <p:spPr>
          <a:xfrm>
            <a:off x="5783893" y="1603016"/>
            <a:ext cx="10839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4.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返回服务列表</a:t>
            </a:r>
            <a:endParaRPr lang="en-US" altLang="zh-CN" sz="10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localhost:8081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loclahost:8082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EDA988F-5E09-4784-8EFA-B1EB13054870}"/>
              </a:ext>
            </a:extLst>
          </p:cNvPr>
          <p:cNvSpPr txBox="1"/>
          <p:nvPr/>
        </p:nvSpPr>
        <p:spPr>
          <a:xfrm>
            <a:off x="9554778" y="4257609"/>
            <a:ext cx="1124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请求到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8081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ECF1729-B398-4C0F-A7D0-E0A208519B91}"/>
              </a:ext>
            </a:extLst>
          </p:cNvPr>
          <p:cNvCxnSpPr>
            <a:cxnSpLocks/>
            <a:stCxn id="2" idx="3"/>
            <a:endCxn id="15" idx="1"/>
          </p:cNvCxnSpPr>
          <p:nvPr/>
        </p:nvCxnSpPr>
        <p:spPr>
          <a:xfrm>
            <a:off x="2069490" y="4368190"/>
            <a:ext cx="996535" cy="1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矩形: 圆角 84">
            <a:extLst>
              <a:ext uri="{FF2B5EF4-FFF2-40B4-BE49-F238E27FC236}">
                <a16:creationId xmlns:a16="http://schemas.microsoft.com/office/drawing/2014/main" id="{F5050A96-3CEA-4F68-B522-EEBFB8CF36E4}"/>
              </a:ext>
            </a:extLst>
          </p:cNvPr>
          <p:cNvSpPr/>
          <p:nvPr/>
        </p:nvSpPr>
        <p:spPr>
          <a:xfrm>
            <a:off x="3066025" y="2532393"/>
            <a:ext cx="5810491" cy="3671595"/>
          </a:xfrm>
          <a:prstGeom prst="roundRect">
            <a:avLst>
              <a:gd name="adj" fmla="val 7394"/>
            </a:avLst>
          </a:prstGeom>
          <a:noFill/>
          <a:ln w="19050"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600" b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LoadBalancerInterceptor</a:t>
            </a:r>
            <a:r>
              <a:rPr lang="zh-CN" altLang="en-US" sz="1600" b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负载均衡拦截器</a:t>
            </a:r>
          </a:p>
        </p:txBody>
      </p:sp>
      <p:sp>
        <p:nvSpPr>
          <p:cNvPr id="16" name="矩形: 圆角 97">
            <a:extLst>
              <a:ext uri="{FF2B5EF4-FFF2-40B4-BE49-F238E27FC236}">
                <a16:creationId xmlns:a16="http://schemas.microsoft.com/office/drawing/2014/main" id="{94FA8774-6A44-4791-BA79-8F9604750711}"/>
              </a:ext>
            </a:extLst>
          </p:cNvPr>
          <p:cNvSpPr/>
          <p:nvPr/>
        </p:nvSpPr>
        <p:spPr>
          <a:xfrm>
            <a:off x="4736534" y="4165842"/>
            <a:ext cx="2480553" cy="4001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RibbonLoadBanlancerClient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806010E-3258-483E-94BF-985956851360}"/>
              </a:ext>
            </a:extLst>
          </p:cNvPr>
          <p:cNvCxnSpPr>
            <a:cxnSpLocks/>
            <a:stCxn id="15" idx="1"/>
            <a:endCxn id="16" idx="1"/>
          </p:cNvCxnSpPr>
          <p:nvPr/>
        </p:nvCxnSpPr>
        <p:spPr>
          <a:xfrm flipV="1">
            <a:off x="3066025" y="4365897"/>
            <a:ext cx="1670509" cy="2294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矩形: 圆角 105">
            <a:extLst>
              <a:ext uri="{FF2B5EF4-FFF2-40B4-BE49-F238E27FC236}">
                <a16:creationId xmlns:a16="http://schemas.microsoft.com/office/drawing/2014/main" id="{D5F32639-6082-4625-AE9C-6ECBDFAA47D4}"/>
              </a:ext>
            </a:extLst>
          </p:cNvPr>
          <p:cNvSpPr/>
          <p:nvPr/>
        </p:nvSpPr>
        <p:spPr>
          <a:xfrm>
            <a:off x="3701566" y="2610374"/>
            <a:ext cx="2286018" cy="4001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DynamicServerListLoadBalancer</a:t>
            </a:r>
          </a:p>
        </p:txBody>
      </p:sp>
      <p:cxnSp>
        <p:nvCxnSpPr>
          <p:cNvPr id="19" name="连接符: 肘形 108">
            <a:extLst>
              <a:ext uri="{FF2B5EF4-FFF2-40B4-BE49-F238E27FC236}">
                <a16:creationId xmlns:a16="http://schemas.microsoft.com/office/drawing/2014/main" id="{60112C4A-3879-4B3D-A293-2604288C5D37}"/>
              </a:ext>
            </a:extLst>
          </p:cNvPr>
          <p:cNvCxnSpPr>
            <a:cxnSpLocks/>
            <a:stCxn id="16" idx="0"/>
            <a:endCxn id="18" idx="1"/>
          </p:cNvCxnSpPr>
          <p:nvPr/>
        </p:nvCxnSpPr>
        <p:spPr>
          <a:xfrm rot="16200000" flipV="1">
            <a:off x="4161483" y="2350513"/>
            <a:ext cx="1355413" cy="2275245"/>
          </a:xfrm>
          <a:prstGeom prst="bentConnector4">
            <a:avLst>
              <a:gd name="adj1" fmla="val 42620"/>
              <a:gd name="adj2" fmla="val 110047"/>
            </a:avLst>
          </a:prstGeom>
          <a:ln>
            <a:solidFill>
              <a:srgbClr val="49504F"/>
            </a:solidFill>
            <a:headEnd type="oval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BF9629BD-75FD-4BFD-B639-4FBE79DC41D8}"/>
              </a:ext>
            </a:extLst>
          </p:cNvPr>
          <p:cNvSpPr txBox="1"/>
          <p:nvPr/>
        </p:nvSpPr>
        <p:spPr>
          <a:xfrm>
            <a:off x="3466102" y="3567744"/>
            <a:ext cx="13356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</a:t>
            </a:r>
            <a:r>
              <a:rPr lang="zh-CN" altLang="en-US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</a:t>
            </a:r>
            <a:r>
              <a:rPr lang="en-US" altLang="zh-CN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url</a:t>
            </a:r>
            <a:r>
              <a:rPr lang="zh-CN" altLang="en-US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中的服务</a:t>
            </a:r>
            <a:r>
              <a:rPr lang="en-US" altLang="zh-CN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endParaRPr lang="zh-CN" altLang="en-US" sz="10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userservice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矩形: 圆角 114">
            <a:extLst>
              <a:ext uri="{FF2B5EF4-FFF2-40B4-BE49-F238E27FC236}">
                <a16:creationId xmlns:a16="http://schemas.microsoft.com/office/drawing/2014/main" id="{D0612E4E-A8F7-4ABA-A4BD-CE1DA70F0ABB}"/>
              </a:ext>
            </a:extLst>
          </p:cNvPr>
          <p:cNvSpPr/>
          <p:nvPr/>
        </p:nvSpPr>
        <p:spPr>
          <a:xfrm>
            <a:off x="7334493" y="2598274"/>
            <a:ext cx="882995" cy="42430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IRule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1D7A7C6-0507-404E-B7A7-F9BB04ED2967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5987584" y="2810429"/>
            <a:ext cx="1346909" cy="0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561565C1-1663-4368-9343-970C1D86820B}"/>
              </a:ext>
            </a:extLst>
          </p:cNvPr>
          <p:cNvSpPr txBox="1"/>
          <p:nvPr/>
        </p:nvSpPr>
        <p:spPr>
          <a:xfrm>
            <a:off x="6041485" y="2610374"/>
            <a:ext cx="10839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5.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服务负载均衡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localhost:8081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loclahost:8082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4" name="连接符: 肘形 156">
            <a:extLst>
              <a:ext uri="{FF2B5EF4-FFF2-40B4-BE49-F238E27FC236}">
                <a16:creationId xmlns:a16="http://schemas.microsoft.com/office/drawing/2014/main" id="{263A881B-7EAF-4DF8-8E4C-8030F4B4C212}"/>
              </a:ext>
            </a:extLst>
          </p:cNvPr>
          <p:cNvCxnSpPr>
            <a:cxnSpLocks/>
            <a:stCxn id="21" idx="3"/>
            <a:endCxn id="16" idx="0"/>
          </p:cNvCxnSpPr>
          <p:nvPr/>
        </p:nvCxnSpPr>
        <p:spPr>
          <a:xfrm flipH="1">
            <a:off x="5976811" y="2810429"/>
            <a:ext cx="2240677" cy="1355413"/>
          </a:xfrm>
          <a:prstGeom prst="bentConnector4">
            <a:avLst>
              <a:gd name="adj1" fmla="val -10202"/>
              <a:gd name="adj2" fmla="val 57826"/>
            </a:avLst>
          </a:prstGeom>
          <a:ln>
            <a:headEnd type="oval"/>
            <a:tailEnd type="stealth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AD3C62C5-317E-4DF2-B3DA-32451A8ED4E3}"/>
              </a:ext>
            </a:extLst>
          </p:cNvPr>
          <p:cNvSpPr txBox="1"/>
          <p:nvPr/>
        </p:nvSpPr>
        <p:spPr>
          <a:xfrm>
            <a:off x="6798686" y="3409025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6.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选择某个服务：</a:t>
            </a:r>
            <a:endParaRPr lang="en-US" altLang="zh-CN" sz="10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localhost:8081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3507D8E-3190-4F4C-BDA2-FDE3C48325EF}"/>
              </a:ext>
            </a:extLst>
          </p:cNvPr>
          <p:cNvSpPr txBox="1"/>
          <p:nvPr/>
        </p:nvSpPr>
        <p:spPr>
          <a:xfrm>
            <a:off x="7484114" y="4426319"/>
            <a:ext cx="1970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7.</a:t>
            </a:r>
            <a:r>
              <a:rPr lang="zh-CN" altLang="en-US" sz="10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修改</a:t>
            </a:r>
            <a:r>
              <a:rPr lang="en-US" altLang="zh-CN" sz="10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url</a:t>
            </a:r>
            <a:r>
              <a:rPr lang="zh-CN" altLang="en-US" sz="10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，发起请求：</a:t>
            </a:r>
            <a:endParaRPr lang="en-US" altLang="zh-CN" sz="10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0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http://localhost:8081/user/1</a:t>
            </a:r>
            <a:endParaRPr lang="zh-CN" altLang="en-US" sz="100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7" name="TextBox 138"/>
          <p:cNvSpPr txBox="1"/>
          <p:nvPr/>
        </p:nvSpPr>
        <p:spPr>
          <a:xfrm>
            <a:off x="4180719" y="373982"/>
            <a:ext cx="32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负载均衡流程</a:t>
            </a:r>
            <a:r>
              <a:rPr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&lt;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原理</a:t>
            </a:r>
            <a:r>
              <a:rPr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&gt;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115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7" presetClass="emph" presetSubtype="0" repeatCount="300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EE1BE"/>
                                      </p:to>
                                    </p:animClr>
                                    <p:animClr clrSpc="rgb" dir="cw">
                                      <p:cBhvr>
                                        <p:cTn id="15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E1BE"/>
                                      </p:to>
                                    </p:animClr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6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6" presetClass="emph" presetSubtype="0" repeatCount="5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3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5" grpId="0" animBg="1"/>
      <p:bldP spid="15" grpId="1" animBg="1"/>
      <p:bldP spid="16" grpId="0" animBg="1"/>
      <p:bldP spid="18" grpId="0" animBg="1"/>
      <p:bldP spid="20" grpId="0"/>
      <p:bldP spid="21" grpId="0" animBg="1"/>
      <p:bldP spid="21" grpId="1" animBg="1"/>
      <p:bldP spid="23" grpId="0"/>
      <p:bldP spid="25" grpId="0"/>
      <p:bldP spid="2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6">
            <a:extLst>
              <a:ext uri="{FF2B5EF4-FFF2-40B4-BE49-F238E27FC236}">
                <a16:creationId xmlns:a16="http://schemas.microsoft.com/office/drawing/2014/main" id="{CFABBC19-2B0A-470D-A304-65BEE7BC5765}"/>
              </a:ext>
            </a:extLst>
          </p:cNvPr>
          <p:cNvSpPr/>
          <p:nvPr/>
        </p:nvSpPr>
        <p:spPr>
          <a:xfrm>
            <a:off x="4163157" y="4552544"/>
            <a:ext cx="3098800" cy="1462176"/>
          </a:xfrm>
          <a:prstGeom prst="roundRect">
            <a:avLst>
              <a:gd name="adj" fmla="val 870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400"/>
              <a:t>Local</a:t>
            </a:r>
            <a:r>
              <a:rPr lang="zh-CN" altLang="en-US" sz="1400"/>
              <a:t>（本地）</a:t>
            </a:r>
          </a:p>
        </p:txBody>
      </p:sp>
      <p:sp>
        <p:nvSpPr>
          <p:cNvPr id="4" name="云形 3">
            <a:extLst>
              <a:ext uri="{FF2B5EF4-FFF2-40B4-BE49-F238E27FC236}">
                <a16:creationId xmlns:a16="http://schemas.microsoft.com/office/drawing/2014/main" id="{14663330-0051-468A-B383-18D7D9CCEBE3}"/>
              </a:ext>
            </a:extLst>
          </p:cNvPr>
          <p:cNvSpPr/>
          <p:nvPr/>
        </p:nvSpPr>
        <p:spPr>
          <a:xfrm>
            <a:off x="3949797" y="1521203"/>
            <a:ext cx="3647440" cy="914400"/>
          </a:xfrm>
          <a:prstGeom prst="cloud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Docker Registry</a:t>
            </a:r>
          </a:p>
          <a:p>
            <a:pPr algn="ctr"/>
            <a:r>
              <a:rPr lang="zh-CN" altLang="en-US" sz="1400"/>
              <a:t>镜像服务器</a:t>
            </a:r>
          </a:p>
        </p:txBody>
      </p:sp>
      <p:sp>
        <p:nvSpPr>
          <p:cNvPr id="5" name="任意多边形: 形状 11">
            <a:extLst>
              <a:ext uri="{FF2B5EF4-FFF2-40B4-BE49-F238E27FC236}">
                <a16:creationId xmlns:a16="http://schemas.microsoft.com/office/drawing/2014/main" id="{BE43CF2D-838D-4186-B640-879727DDA085}"/>
              </a:ext>
            </a:extLst>
          </p:cNvPr>
          <p:cNvSpPr/>
          <p:nvPr/>
        </p:nvSpPr>
        <p:spPr>
          <a:xfrm rot="5236253">
            <a:off x="8266874" y="3719915"/>
            <a:ext cx="534841" cy="2472448"/>
          </a:xfrm>
          <a:custGeom>
            <a:avLst/>
            <a:gdLst>
              <a:gd name="connsiteX0" fmla="*/ 660507 w 660507"/>
              <a:gd name="connsiteY0" fmla="*/ 1981200 h 1981200"/>
              <a:gd name="connsiteX1" fmla="*/ 107 w 660507"/>
              <a:gd name="connsiteY1" fmla="*/ 894080 h 1981200"/>
              <a:gd name="connsiteX2" fmla="*/ 619867 w 660507"/>
              <a:gd name="connsiteY2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0507" h="1981200">
                <a:moveTo>
                  <a:pt x="660507" y="1981200"/>
                </a:moveTo>
                <a:cubicBezTo>
                  <a:pt x="333693" y="1602740"/>
                  <a:pt x="6880" y="1224280"/>
                  <a:pt x="107" y="894080"/>
                </a:cubicBezTo>
                <a:cubicBezTo>
                  <a:pt x="-6666" y="563880"/>
                  <a:pt x="306600" y="281940"/>
                  <a:pt x="619867" y="0"/>
                </a:cubicBezTo>
              </a:path>
            </a:pathLst>
          </a:custGeom>
          <a:ln>
            <a:solidFill>
              <a:srgbClr val="00B0F0"/>
            </a:solidFill>
            <a:tailEnd type="stealt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920BF7D-A53F-4ECB-870E-04DD082B7ABF}"/>
              </a:ext>
            </a:extLst>
          </p:cNvPr>
          <p:cNvSpPr txBox="1"/>
          <p:nvPr/>
        </p:nvSpPr>
        <p:spPr>
          <a:xfrm>
            <a:off x="3549172" y="3167390"/>
            <a:ext cx="1418978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push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推送镜像到服务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" name="任意多边形: 形状 13">
            <a:extLst>
              <a:ext uri="{FF2B5EF4-FFF2-40B4-BE49-F238E27FC236}">
                <a16:creationId xmlns:a16="http://schemas.microsoft.com/office/drawing/2014/main" id="{BF5D5AF9-5682-49AF-A21A-15EF998717E9}"/>
              </a:ext>
            </a:extLst>
          </p:cNvPr>
          <p:cNvSpPr/>
          <p:nvPr/>
        </p:nvSpPr>
        <p:spPr>
          <a:xfrm rot="10800000">
            <a:off x="5822719" y="2519680"/>
            <a:ext cx="540435" cy="1981200"/>
          </a:xfrm>
          <a:custGeom>
            <a:avLst/>
            <a:gdLst>
              <a:gd name="connsiteX0" fmla="*/ 660507 w 660507"/>
              <a:gd name="connsiteY0" fmla="*/ 1981200 h 1981200"/>
              <a:gd name="connsiteX1" fmla="*/ 107 w 660507"/>
              <a:gd name="connsiteY1" fmla="*/ 894080 h 1981200"/>
              <a:gd name="connsiteX2" fmla="*/ 619867 w 660507"/>
              <a:gd name="connsiteY2" fmla="*/ 0 h 1981200"/>
              <a:gd name="connsiteX0" fmla="*/ 495603 w 495603"/>
              <a:gd name="connsiteY0" fmla="*/ 1981200 h 1981200"/>
              <a:gd name="connsiteX1" fmla="*/ 222 w 495603"/>
              <a:gd name="connsiteY1" fmla="*/ 1069927 h 1981200"/>
              <a:gd name="connsiteX2" fmla="*/ 454963 w 495603"/>
              <a:gd name="connsiteY2" fmla="*/ 0 h 1981200"/>
              <a:gd name="connsiteX0" fmla="*/ 542700 w 542700"/>
              <a:gd name="connsiteY0" fmla="*/ 1981200 h 1981200"/>
              <a:gd name="connsiteX1" fmla="*/ 170 w 542700"/>
              <a:gd name="connsiteY1" fmla="*/ 1069927 h 1981200"/>
              <a:gd name="connsiteX2" fmla="*/ 502060 w 542700"/>
              <a:gd name="connsiteY2" fmla="*/ 0 h 1981200"/>
              <a:gd name="connsiteX0" fmla="*/ 564660 w 564660"/>
              <a:gd name="connsiteY0" fmla="*/ 1981200 h 1981200"/>
              <a:gd name="connsiteX1" fmla="*/ 22130 w 564660"/>
              <a:gd name="connsiteY1" fmla="*/ 1069927 h 1981200"/>
              <a:gd name="connsiteX2" fmla="*/ 524020 w 564660"/>
              <a:gd name="connsiteY2" fmla="*/ 0 h 1981200"/>
              <a:gd name="connsiteX0" fmla="*/ 543386 w 543386"/>
              <a:gd name="connsiteY0" fmla="*/ 1981200 h 1981200"/>
              <a:gd name="connsiteX1" fmla="*/ 856 w 543386"/>
              <a:gd name="connsiteY1" fmla="*/ 1069927 h 1981200"/>
              <a:gd name="connsiteX2" fmla="*/ 502746 w 543386"/>
              <a:gd name="connsiteY2" fmla="*/ 0 h 1981200"/>
              <a:gd name="connsiteX0" fmla="*/ 543386 w 543386"/>
              <a:gd name="connsiteY0" fmla="*/ 1981200 h 1981200"/>
              <a:gd name="connsiteX1" fmla="*/ 856 w 543386"/>
              <a:gd name="connsiteY1" fmla="*/ 1069927 h 1981200"/>
              <a:gd name="connsiteX2" fmla="*/ 502746 w 543386"/>
              <a:gd name="connsiteY2" fmla="*/ 0 h 1981200"/>
              <a:gd name="connsiteX0" fmla="*/ 543386 w 543386"/>
              <a:gd name="connsiteY0" fmla="*/ 1981200 h 1981200"/>
              <a:gd name="connsiteX1" fmla="*/ 856 w 543386"/>
              <a:gd name="connsiteY1" fmla="*/ 1069927 h 1981200"/>
              <a:gd name="connsiteX2" fmla="*/ 502746 w 543386"/>
              <a:gd name="connsiteY2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3386" h="1981200">
                <a:moveTo>
                  <a:pt x="543386" y="1981200"/>
                </a:moveTo>
                <a:cubicBezTo>
                  <a:pt x="216572" y="1602740"/>
                  <a:pt x="-15946" y="1517358"/>
                  <a:pt x="856" y="1069927"/>
                </a:cubicBezTo>
                <a:cubicBezTo>
                  <a:pt x="17657" y="599050"/>
                  <a:pt x="189479" y="281940"/>
                  <a:pt x="502746" y="0"/>
                </a:cubicBezTo>
              </a:path>
            </a:pathLst>
          </a:custGeom>
          <a:ln>
            <a:solidFill>
              <a:srgbClr val="00B0F0"/>
            </a:solidFill>
            <a:tailEnd type="stealt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DCC6081-699A-4EB4-8F6E-211F468DB619}"/>
              </a:ext>
            </a:extLst>
          </p:cNvPr>
          <p:cNvSpPr txBox="1"/>
          <p:nvPr/>
        </p:nvSpPr>
        <p:spPr>
          <a:xfrm>
            <a:off x="6363154" y="3312602"/>
            <a:ext cx="1418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pull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从服务拉取镜像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F7CB26A-7732-4E55-B4F4-D25DBEF444D2}"/>
              </a:ext>
            </a:extLst>
          </p:cNvPr>
          <p:cNvSpPr txBox="1"/>
          <p:nvPr/>
        </p:nvSpPr>
        <p:spPr>
          <a:xfrm>
            <a:off x="4323177" y="4802002"/>
            <a:ext cx="2778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bg1"/>
                </a:solidFill>
                <a:latin typeface="+mn-lt"/>
                <a:ea typeface="+mn-ea"/>
              </a:rPr>
              <a:t>docker images	</a:t>
            </a:r>
            <a:r>
              <a:rPr lang="zh-CN" altLang="en-US" sz="1400">
                <a:solidFill>
                  <a:schemeClr val="bg1"/>
                </a:solidFill>
                <a:latin typeface="+mn-lt"/>
                <a:ea typeface="+mn-ea"/>
              </a:rPr>
              <a:t>查看镜像</a:t>
            </a:r>
            <a:endParaRPr lang="en-US" altLang="zh-CN" sz="140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AFA8ED6-7458-424A-8C16-1BEF83B69B65}"/>
              </a:ext>
            </a:extLst>
          </p:cNvPr>
          <p:cNvSpPr txBox="1"/>
          <p:nvPr/>
        </p:nvSpPr>
        <p:spPr>
          <a:xfrm>
            <a:off x="4323177" y="5094722"/>
            <a:ext cx="2778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bg1"/>
                </a:solidFill>
              </a:rPr>
              <a:t>docker rmi	</a:t>
            </a:r>
            <a:r>
              <a:rPr lang="zh-CN" altLang="en-US" sz="1400">
                <a:solidFill>
                  <a:schemeClr val="bg1"/>
                </a:solidFill>
              </a:rPr>
              <a:t>删除镜像</a:t>
            </a:r>
            <a:endParaRPr lang="zh-CN" altLang="en-US" sz="14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5425778-6657-4958-AAE6-73C5808107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98" t="6538" r="8205" b="4356"/>
          <a:stretch>
            <a:fillRect/>
          </a:stretch>
        </p:blipFill>
        <p:spPr>
          <a:xfrm>
            <a:off x="1023397" y="4813577"/>
            <a:ext cx="744856" cy="937083"/>
          </a:xfrm>
          <a:custGeom>
            <a:avLst/>
            <a:gdLst>
              <a:gd name="connsiteX0" fmla="*/ 0 w 744856"/>
              <a:gd name="connsiteY0" fmla="*/ 0 h 937083"/>
              <a:gd name="connsiteX1" fmla="*/ 681991 w 744856"/>
              <a:gd name="connsiteY1" fmla="*/ 0 h 937083"/>
              <a:gd name="connsiteX2" fmla="*/ 681991 w 744856"/>
              <a:gd name="connsiteY2" fmla="*/ 85548 h 937083"/>
              <a:gd name="connsiteX3" fmla="*/ 744856 w 744856"/>
              <a:gd name="connsiteY3" fmla="*/ 85548 h 937083"/>
              <a:gd name="connsiteX4" fmla="*/ 744856 w 744856"/>
              <a:gd name="connsiteY4" fmla="*/ 937083 h 937083"/>
              <a:gd name="connsiteX5" fmla="*/ 57150 w 744856"/>
              <a:gd name="connsiteY5" fmla="*/ 937083 h 937083"/>
              <a:gd name="connsiteX6" fmla="*/ 57150 w 744856"/>
              <a:gd name="connsiteY6" fmla="*/ 853614 h 937083"/>
              <a:gd name="connsiteX7" fmla="*/ 0 w 744856"/>
              <a:gd name="connsiteY7" fmla="*/ 853614 h 93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4856" h="937083">
                <a:moveTo>
                  <a:pt x="0" y="0"/>
                </a:moveTo>
                <a:lnTo>
                  <a:pt x="681991" y="0"/>
                </a:lnTo>
                <a:lnTo>
                  <a:pt x="681991" y="85548"/>
                </a:lnTo>
                <a:lnTo>
                  <a:pt x="744856" y="85548"/>
                </a:lnTo>
                <a:lnTo>
                  <a:pt x="744856" y="937083"/>
                </a:lnTo>
                <a:lnTo>
                  <a:pt x="57150" y="937083"/>
                </a:lnTo>
                <a:lnTo>
                  <a:pt x="57150" y="853614"/>
                </a:lnTo>
                <a:lnTo>
                  <a:pt x="0" y="853614"/>
                </a:lnTo>
                <a:close/>
              </a:path>
            </a:pathLst>
          </a:custGeom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84670E4-F715-48D1-B6DF-F252E71CA956}"/>
              </a:ext>
            </a:extLst>
          </p:cNvPr>
          <p:cNvCxnSpPr>
            <a:endCxn id="3" idx="1"/>
          </p:cNvCxnSpPr>
          <p:nvPr/>
        </p:nvCxnSpPr>
        <p:spPr>
          <a:xfrm>
            <a:off x="1801348" y="5283631"/>
            <a:ext cx="2361809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F32F9DBA-E3E1-464C-A9A2-760DF7D4A3D6}"/>
              </a:ext>
            </a:extLst>
          </p:cNvPr>
          <p:cNvSpPr txBox="1"/>
          <p:nvPr/>
        </p:nvSpPr>
        <p:spPr>
          <a:xfrm>
            <a:off x="838621" y="583920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Dockerfile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CB2C2A4-DAB5-4000-938C-CECE42BC3602}"/>
              </a:ext>
            </a:extLst>
          </p:cNvPr>
          <p:cNvSpPr txBox="1"/>
          <p:nvPr/>
        </p:nvSpPr>
        <p:spPr>
          <a:xfrm>
            <a:off x="2257502" y="4689447"/>
            <a:ext cx="1495922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build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构建镜像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40DB3E31-BA8D-474F-A18B-AA80FECFF82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858537" y="4624516"/>
            <a:ext cx="1114408" cy="1315203"/>
          </a:xfrm>
          <a:custGeom>
            <a:avLst/>
            <a:gdLst>
              <a:gd name="connsiteX0" fmla="*/ 0 w 1114408"/>
              <a:gd name="connsiteY0" fmla="*/ 0 h 1315203"/>
              <a:gd name="connsiteX1" fmla="*/ 1114408 w 1114408"/>
              <a:gd name="connsiteY1" fmla="*/ 0 h 1315203"/>
              <a:gd name="connsiteX2" fmla="*/ 1114408 w 1114408"/>
              <a:gd name="connsiteY2" fmla="*/ 1126144 h 1315203"/>
              <a:gd name="connsiteX3" fmla="*/ 774140 w 1114408"/>
              <a:gd name="connsiteY3" fmla="*/ 1126144 h 1315203"/>
              <a:gd name="connsiteX4" fmla="*/ 774140 w 1114408"/>
              <a:gd name="connsiteY4" fmla="*/ 1315203 h 1315203"/>
              <a:gd name="connsiteX5" fmla="*/ 0 w 1114408"/>
              <a:gd name="connsiteY5" fmla="*/ 1315203 h 1315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14408" h="1315203">
                <a:moveTo>
                  <a:pt x="0" y="0"/>
                </a:moveTo>
                <a:lnTo>
                  <a:pt x="1114408" y="0"/>
                </a:lnTo>
                <a:lnTo>
                  <a:pt x="1114408" y="1126144"/>
                </a:lnTo>
                <a:lnTo>
                  <a:pt x="774140" y="1126144"/>
                </a:lnTo>
                <a:lnTo>
                  <a:pt x="774140" y="1315203"/>
                </a:lnTo>
                <a:lnTo>
                  <a:pt x="0" y="1315203"/>
                </a:lnTo>
                <a:close/>
              </a:path>
            </a:pathLst>
          </a:cu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7EC5FE67-F91B-4843-B7F7-5A23413E37AF}"/>
              </a:ext>
            </a:extLst>
          </p:cNvPr>
          <p:cNvSpPr txBox="1"/>
          <p:nvPr/>
        </p:nvSpPr>
        <p:spPr>
          <a:xfrm>
            <a:off x="7824257" y="4164822"/>
            <a:ext cx="1947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save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保存镜像为一个压缩包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73D2737-A390-48FB-87AA-217E93038BED}"/>
              </a:ext>
            </a:extLst>
          </p:cNvPr>
          <p:cNvSpPr txBox="1"/>
          <p:nvPr/>
        </p:nvSpPr>
        <p:spPr>
          <a:xfrm>
            <a:off x="7844997" y="5977703"/>
            <a:ext cx="1595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load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加载压缩包为镜像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8" name="任意多边形: 形状 62">
            <a:extLst>
              <a:ext uri="{FF2B5EF4-FFF2-40B4-BE49-F238E27FC236}">
                <a16:creationId xmlns:a16="http://schemas.microsoft.com/office/drawing/2014/main" id="{D68D7555-067C-431A-B680-F831ECD50EB9}"/>
              </a:ext>
            </a:extLst>
          </p:cNvPr>
          <p:cNvSpPr/>
          <p:nvPr/>
        </p:nvSpPr>
        <p:spPr>
          <a:xfrm>
            <a:off x="5039772" y="2529468"/>
            <a:ext cx="639701" cy="1929210"/>
          </a:xfrm>
          <a:custGeom>
            <a:avLst/>
            <a:gdLst>
              <a:gd name="connsiteX0" fmla="*/ 660507 w 660507"/>
              <a:gd name="connsiteY0" fmla="*/ 1981200 h 1981200"/>
              <a:gd name="connsiteX1" fmla="*/ 107 w 660507"/>
              <a:gd name="connsiteY1" fmla="*/ 894080 h 1981200"/>
              <a:gd name="connsiteX2" fmla="*/ 619867 w 660507"/>
              <a:gd name="connsiteY2" fmla="*/ 0 h 1981200"/>
              <a:gd name="connsiteX0" fmla="*/ 510823 w 510823"/>
              <a:gd name="connsiteY0" fmla="*/ 1981200 h 1981200"/>
              <a:gd name="connsiteX1" fmla="*/ 203 w 510823"/>
              <a:gd name="connsiteY1" fmla="*/ 942237 h 1981200"/>
              <a:gd name="connsiteX2" fmla="*/ 470183 w 510823"/>
              <a:gd name="connsiteY2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0823" h="1981200">
                <a:moveTo>
                  <a:pt x="510823" y="1981200"/>
                </a:moveTo>
                <a:cubicBezTo>
                  <a:pt x="184009" y="1602740"/>
                  <a:pt x="6976" y="1272437"/>
                  <a:pt x="203" y="942237"/>
                </a:cubicBezTo>
                <a:cubicBezTo>
                  <a:pt x="-6570" y="612037"/>
                  <a:pt x="156916" y="281940"/>
                  <a:pt x="470183" y="0"/>
                </a:cubicBezTo>
              </a:path>
            </a:pathLst>
          </a:custGeom>
          <a:ln>
            <a:solidFill>
              <a:srgbClr val="00B0F0"/>
            </a:solidFill>
            <a:tailEnd type="stealt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: 形状 63">
            <a:extLst>
              <a:ext uri="{FF2B5EF4-FFF2-40B4-BE49-F238E27FC236}">
                <a16:creationId xmlns:a16="http://schemas.microsoft.com/office/drawing/2014/main" id="{3E135700-ACBA-4970-9CF3-3F7200059FB8}"/>
              </a:ext>
            </a:extLst>
          </p:cNvPr>
          <p:cNvSpPr/>
          <p:nvPr/>
        </p:nvSpPr>
        <p:spPr>
          <a:xfrm rot="15888126">
            <a:off x="8242713" y="4382308"/>
            <a:ext cx="646810" cy="2445891"/>
          </a:xfrm>
          <a:custGeom>
            <a:avLst/>
            <a:gdLst>
              <a:gd name="connsiteX0" fmla="*/ 660507 w 660507"/>
              <a:gd name="connsiteY0" fmla="*/ 1981200 h 1981200"/>
              <a:gd name="connsiteX1" fmla="*/ 107 w 660507"/>
              <a:gd name="connsiteY1" fmla="*/ 894080 h 1981200"/>
              <a:gd name="connsiteX2" fmla="*/ 619867 w 660507"/>
              <a:gd name="connsiteY2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0507" h="1981200">
                <a:moveTo>
                  <a:pt x="660507" y="1981200"/>
                </a:moveTo>
                <a:cubicBezTo>
                  <a:pt x="333693" y="1602740"/>
                  <a:pt x="6880" y="1224280"/>
                  <a:pt x="107" y="894080"/>
                </a:cubicBezTo>
                <a:cubicBezTo>
                  <a:pt x="-6666" y="563880"/>
                  <a:pt x="306600" y="281940"/>
                  <a:pt x="619867" y="0"/>
                </a:cubicBezTo>
              </a:path>
            </a:pathLst>
          </a:custGeom>
          <a:ln>
            <a:solidFill>
              <a:srgbClr val="00B0F0"/>
            </a:solidFill>
            <a:tailEnd type="stealt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38"/>
          <p:cNvSpPr txBox="1"/>
          <p:nvPr/>
        </p:nvSpPr>
        <p:spPr>
          <a:xfrm>
            <a:off x="4180718" y="373982"/>
            <a:ext cx="3601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镜像增删查相关命令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388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3" grpId="0"/>
      <p:bldP spid="14" grpId="0" animBg="1"/>
      <p:bldP spid="16" grpId="0"/>
      <p:bldP spid="17" grpId="0"/>
      <p:bldP spid="18" grpId="0" animBg="1"/>
      <p:bldP spid="1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6">
            <a:extLst>
              <a:ext uri="{FF2B5EF4-FFF2-40B4-BE49-F238E27FC236}">
                <a16:creationId xmlns:a16="http://schemas.microsoft.com/office/drawing/2014/main" id="{B281C2EA-2351-4566-A38A-FEC9AA5B734F}"/>
              </a:ext>
            </a:extLst>
          </p:cNvPr>
          <p:cNvSpPr/>
          <p:nvPr/>
        </p:nvSpPr>
        <p:spPr>
          <a:xfrm>
            <a:off x="1606849" y="3495386"/>
            <a:ext cx="2349661" cy="106197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镜像</a:t>
            </a:r>
          </a:p>
        </p:txBody>
      </p:sp>
      <p:sp>
        <p:nvSpPr>
          <p:cNvPr id="4" name="矩形: 圆角 7">
            <a:extLst>
              <a:ext uri="{FF2B5EF4-FFF2-40B4-BE49-F238E27FC236}">
                <a16:creationId xmlns:a16="http://schemas.microsoft.com/office/drawing/2014/main" id="{C6FBA89A-5280-4AB1-A2CD-EBF8BC905323}"/>
              </a:ext>
            </a:extLst>
          </p:cNvPr>
          <p:cNvSpPr/>
          <p:nvPr/>
        </p:nvSpPr>
        <p:spPr>
          <a:xfrm>
            <a:off x="6407693" y="2242878"/>
            <a:ext cx="4375230" cy="3566995"/>
          </a:xfrm>
          <a:prstGeom prst="roundRect">
            <a:avLst>
              <a:gd name="adj" fmla="val 942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zh-CN" altLang="en-US"/>
              <a:t>容器</a:t>
            </a:r>
          </a:p>
        </p:txBody>
      </p:sp>
      <p:sp>
        <p:nvSpPr>
          <p:cNvPr id="5" name="矩形: 圆角 10">
            <a:extLst>
              <a:ext uri="{FF2B5EF4-FFF2-40B4-BE49-F238E27FC236}">
                <a16:creationId xmlns:a16="http://schemas.microsoft.com/office/drawing/2014/main" id="{8CFE04F1-9530-460F-85EE-F78A8EDE5AF4}"/>
              </a:ext>
            </a:extLst>
          </p:cNvPr>
          <p:cNvSpPr/>
          <p:nvPr/>
        </p:nvSpPr>
        <p:spPr>
          <a:xfrm>
            <a:off x="9463269" y="2553350"/>
            <a:ext cx="783529" cy="51719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暂停</a:t>
            </a:r>
          </a:p>
        </p:txBody>
      </p:sp>
      <p:sp>
        <p:nvSpPr>
          <p:cNvPr id="6" name="矩形: 圆角 11">
            <a:extLst>
              <a:ext uri="{FF2B5EF4-FFF2-40B4-BE49-F238E27FC236}">
                <a16:creationId xmlns:a16="http://schemas.microsoft.com/office/drawing/2014/main" id="{4C58D78E-BADC-4B51-98D3-7339E6414C06}"/>
              </a:ext>
            </a:extLst>
          </p:cNvPr>
          <p:cNvSpPr/>
          <p:nvPr/>
        </p:nvSpPr>
        <p:spPr>
          <a:xfrm>
            <a:off x="7008390" y="3694147"/>
            <a:ext cx="848671" cy="594378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运行</a:t>
            </a:r>
          </a:p>
        </p:txBody>
      </p:sp>
      <p:sp>
        <p:nvSpPr>
          <p:cNvPr id="7" name="矩形: 圆角 12">
            <a:extLst>
              <a:ext uri="{FF2B5EF4-FFF2-40B4-BE49-F238E27FC236}">
                <a16:creationId xmlns:a16="http://schemas.microsoft.com/office/drawing/2014/main" id="{481A1A05-F225-4C72-8B0F-9082831B1DC6}"/>
              </a:ext>
            </a:extLst>
          </p:cNvPr>
          <p:cNvSpPr/>
          <p:nvPr/>
        </p:nvSpPr>
        <p:spPr>
          <a:xfrm>
            <a:off x="9462147" y="4898735"/>
            <a:ext cx="783529" cy="517190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停止</a:t>
            </a:r>
          </a:p>
        </p:txBody>
      </p:sp>
      <p:sp>
        <p:nvSpPr>
          <p:cNvPr id="8" name="任意多边形: 形状 22">
            <a:extLst>
              <a:ext uri="{FF2B5EF4-FFF2-40B4-BE49-F238E27FC236}">
                <a16:creationId xmlns:a16="http://schemas.microsoft.com/office/drawing/2014/main" id="{57437818-56DB-4C08-8BBD-E0EDF2CE5DA8}"/>
              </a:ext>
            </a:extLst>
          </p:cNvPr>
          <p:cNvSpPr/>
          <p:nvPr/>
        </p:nvSpPr>
        <p:spPr>
          <a:xfrm rot="6538567">
            <a:off x="7769605" y="2451072"/>
            <a:ext cx="1651407" cy="1494796"/>
          </a:xfrm>
          <a:custGeom>
            <a:avLst/>
            <a:gdLst>
              <a:gd name="connsiteX0" fmla="*/ 952971 w 2230148"/>
              <a:gd name="connsiteY0" fmla="*/ 1398734 h 1912744"/>
              <a:gd name="connsiteX1" fmla="*/ 178002 w 2230148"/>
              <a:gd name="connsiteY1" fmla="*/ 421210 h 1912744"/>
              <a:gd name="connsiteX2" fmla="*/ 154228 w 2230148"/>
              <a:gd name="connsiteY2" fmla="*/ 308757 h 1912744"/>
              <a:gd name="connsiteX3" fmla="*/ 0 w 2230148"/>
              <a:gd name="connsiteY3" fmla="*/ 308757 h 1912744"/>
              <a:gd name="connsiteX4" fmla="*/ 196300 w 2230148"/>
              <a:gd name="connsiteY4" fmla="*/ 0 h 1912744"/>
              <a:gd name="connsiteX5" fmla="*/ 442377 w 2230148"/>
              <a:gd name="connsiteY5" fmla="*/ 308757 h 1912744"/>
              <a:gd name="connsiteX6" fmla="*/ 324578 w 2230148"/>
              <a:gd name="connsiteY6" fmla="*/ 308757 h 1912744"/>
              <a:gd name="connsiteX7" fmla="*/ 379696 w 2230148"/>
              <a:gd name="connsiteY7" fmla="*/ 506748 h 1912744"/>
              <a:gd name="connsiteX8" fmla="*/ 1052240 w 2230148"/>
              <a:gd name="connsiteY8" fmla="*/ 1271413 h 1912744"/>
              <a:gd name="connsiteX9" fmla="*/ 2064698 w 2230148"/>
              <a:gd name="connsiteY9" fmla="*/ 1749955 h 1912744"/>
              <a:gd name="connsiteX10" fmla="*/ 2166448 w 2230148"/>
              <a:gd name="connsiteY10" fmla="*/ 1741930 h 1912744"/>
              <a:gd name="connsiteX11" fmla="*/ 2230148 w 2230148"/>
              <a:gd name="connsiteY11" fmla="*/ 1899857 h 1912744"/>
              <a:gd name="connsiteX12" fmla="*/ 2153303 w 2230148"/>
              <a:gd name="connsiteY12" fmla="*/ 1912236 h 1912744"/>
              <a:gd name="connsiteX13" fmla="*/ 952971 w 2230148"/>
              <a:gd name="connsiteY13" fmla="*/ 1398734 h 1912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30148" h="1912744">
                <a:moveTo>
                  <a:pt x="952971" y="1398734"/>
                </a:moveTo>
                <a:cubicBezTo>
                  <a:pt x="547834" y="1082859"/>
                  <a:pt x="265530" y="713255"/>
                  <a:pt x="178002" y="421210"/>
                </a:cubicBezTo>
                <a:lnTo>
                  <a:pt x="154228" y="308757"/>
                </a:lnTo>
                <a:lnTo>
                  <a:pt x="0" y="308757"/>
                </a:lnTo>
                <a:lnTo>
                  <a:pt x="196300" y="0"/>
                </a:lnTo>
                <a:lnTo>
                  <a:pt x="442377" y="308757"/>
                </a:lnTo>
                <a:lnTo>
                  <a:pt x="324578" y="308757"/>
                </a:lnTo>
                <a:lnTo>
                  <a:pt x="379696" y="506748"/>
                </a:lnTo>
                <a:cubicBezTo>
                  <a:pt x="484539" y="733921"/>
                  <a:pt x="726602" y="1017521"/>
                  <a:pt x="1052240" y="1271413"/>
                </a:cubicBezTo>
                <a:cubicBezTo>
                  <a:pt x="1427975" y="1564364"/>
                  <a:pt x="1814935" y="1739763"/>
                  <a:pt x="2064698" y="1749955"/>
                </a:cubicBezTo>
                <a:lnTo>
                  <a:pt x="2166448" y="1741930"/>
                </a:lnTo>
                <a:lnTo>
                  <a:pt x="2230148" y="1899857"/>
                </a:lnTo>
                <a:lnTo>
                  <a:pt x="2153303" y="1912236"/>
                </a:lnTo>
                <a:cubicBezTo>
                  <a:pt x="1846550" y="1923818"/>
                  <a:pt x="1387046" y="1737172"/>
                  <a:pt x="952971" y="1398734"/>
                </a:cubicBezTo>
                <a:close/>
              </a:path>
            </a:pathLst>
          </a:custGeom>
          <a:gradFill>
            <a:gsLst>
              <a:gs pos="100000">
                <a:srgbClr val="00B050"/>
              </a:gs>
              <a:gs pos="0">
                <a:schemeClr val="accent6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任意多边形: 形状 23">
            <a:extLst>
              <a:ext uri="{FF2B5EF4-FFF2-40B4-BE49-F238E27FC236}">
                <a16:creationId xmlns:a16="http://schemas.microsoft.com/office/drawing/2014/main" id="{4CEAF727-3901-4E8F-90C9-6E7828FB78E0}"/>
              </a:ext>
            </a:extLst>
          </p:cNvPr>
          <p:cNvSpPr/>
          <p:nvPr/>
        </p:nvSpPr>
        <p:spPr>
          <a:xfrm rot="17532776">
            <a:off x="7922398" y="2727493"/>
            <a:ext cx="1537138" cy="1467115"/>
          </a:xfrm>
          <a:custGeom>
            <a:avLst/>
            <a:gdLst>
              <a:gd name="connsiteX0" fmla="*/ 952971 w 2230148"/>
              <a:gd name="connsiteY0" fmla="*/ 1398734 h 1912744"/>
              <a:gd name="connsiteX1" fmla="*/ 178002 w 2230148"/>
              <a:gd name="connsiteY1" fmla="*/ 421210 h 1912744"/>
              <a:gd name="connsiteX2" fmla="*/ 154228 w 2230148"/>
              <a:gd name="connsiteY2" fmla="*/ 308757 h 1912744"/>
              <a:gd name="connsiteX3" fmla="*/ 0 w 2230148"/>
              <a:gd name="connsiteY3" fmla="*/ 308757 h 1912744"/>
              <a:gd name="connsiteX4" fmla="*/ 196300 w 2230148"/>
              <a:gd name="connsiteY4" fmla="*/ 0 h 1912744"/>
              <a:gd name="connsiteX5" fmla="*/ 442377 w 2230148"/>
              <a:gd name="connsiteY5" fmla="*/ 308757 h 1912744"/>
              <a:gd name="connsiteX6" fmla="*/ 324578 w 2230148"/>
              <a:gd name="connsiteY6" fmla="*/ 308757 h 1912744"/>
              <a:gd name="connsiteX7" fmla="*/ 379696 w 2230148"/>
              <a:gd name="connsiteY7" fmla="*/ 506748 h 1912744"/>
              <a:gd name="connsiteX8" fmla="*/ 1052240 w 2230148"/>
              <a:gd name="connsiteY8" fmla="*/ 1271413 h 1912744"/>
              <a:gd name="connsiteX9" fmla="*/ 2064698 w 2230148"/>
              <a:gd name="connsiteY9" fmla="*/ 1749955 h 1912744"/>
              <a:gd name="connsiteX10" fmla="*/ 2166448 w 2230148"/>
              <a:gd name="connsiteY10" fmla="*/ 1741930 h 1912744"/>
              <a:gd name="connsiteX11" fmla="*/ 2230148 w 2230148"/>
              <a:gd name="connsiteY11" fmla="*/ 1899857 h 1912744"/>
              <a:gd name="connsiteX12" fmla="*/ 2153303 w 2230148"/>
              <a:gd name="connsiteY12" fmla="*/ 1912236 h 1912744"/>
              <a:gd name="connsiteX13" fmla="*/ 952971 w 2230148"/>
              <a:gd name="connsiteY13" fmla="*/ 1398734 h 1912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30148" h="1912744">
                <a:moveTo>
                  <a:pt x="952971" y="1398734"/>
                </a:moveTo>
                <a:cubicBezTo>
                  <a:pt x="547834" y="1082859"/>
                  <a:pt x="265530" y="713255"/>
                  <a:pt x="178002" y="421210"/>
                </a:cubicBezTo>
                <a:lnTo>
                  <a:pt x="154228" y="308757"/>
                </a:lnTo>
                <a:lnTo>
                  <a:pt x="0" y="308757"/>
                </a:lnTo>
                <a:lnTo>
                  <a:pt x="196300" y="0"/>
                </a:lnTo>
                <a:lnTo>
                  <a:pt x="442377" y="308757"/>
                </a:lnTo>
                <a:lnTo>
                  <a:pt x="324578" y="308757"/>
                </a:lnTo>
                <a:lnTo>
                  <a:pt x="379696" y="506748"/>
                </a:lnTo>
                <a:cubicBezTo>
                  <a:pt x="484539" y="733921"/>
                  <a:pt x="726602" y="1017521"/>
                  <a:pt x="1052240" y="1271413"/>
                </a:cubicBezTo>
                <a:cubicBezTo>
                  <a:pt x="1427975" y="1564364"/>
                  <a:pt x="1814935" y="1739763"/>
                  <a:pt x="2064698" y="1749955"/>
                </a:cubicBezTo>
                <a:lnTo>
                  <a:pt x="2166448" y="1741930"/>
                </a:lnTo>
                <a:lnTo>
                  <a:pt x="2230148" y="1899857"/>
                </a:lnTo>
                <a:lnTo>
                  <a:pt x="2153303" y="1912236"/>
                </a:lnTo>
                <a:cubicBezTo>
                  <a:pt x="1846550" y="1923818"/>
                  <a:pt x="1387046" y="1737172"/>
                  <a:pt x="952971" y="1398734"/>
                </a:cubicBezTo>
                <a:close/>
              </a:path>
            </a:pathLst>
          </a:custGeom>
          <a:gradFill>
            <a:gsLst>
              <a:gs pos="21000">
                <a:srgbClr val="00B050"/>
              </a:gs>
              <a:gs pos="100000">
                <a:schemeClr val="accent6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任意多边形: 形状 24">
            <a:extLst>
              <a:ext uri="{FF2B5EF4-FFF2-40B4-BE49-F238E27FC236}">
                <a16:creationId xmlns:a16="http://schemas.microsoft.com/office/drawing/2014/main" id="{BA16419E-67C9-4746-A388-48515AEAD72E}"/>
              </a:ext>
            </a:extLst>
          </p:cNvPr>
          <p:cNvSpPr/>
          <p:nvPr/>
        </p:nvSpPr>
        <p:spPr>
          <a:xfrm rot="9878450">
            <a:off x="7857142" y="3891260"/>
            <a:ext cx="1795777" cy="1267938"/>
          </a:xfrm>
          <a:custGeom>
            <a:avLst/>
            <a:gdLst>
              <a:gd name="connsiteX0" fmla="*/ 952971 w 2230148"/>
              <a:gd name="connsiteY0" fmla="*/ 1398734 h 1912744"/>
              <a:gd name="connsiteX1" fmla="*/ 178002 w 2230148"/>
              <a:gd name="connsiteY1" fmla="*/ 421210 h 1912744"/>
              <a:gd name="connsiteX2" fmla="*/ 154228 w 2230148"/>
              <a:gd name="connsiteY2" fmla="*/ 308757 h 1912744"/>
              <a:gd name="connsiteX3" fmla="*/ 0 w 2230148"/>
              <a:gd name="connsiteY3" fmla="*/ 308757 h 1912744"/>
              <a:gd name="connsiteX4" fmla="*/ 196300 w 2230148"/>
              <a:gd name="connsiteY4" fmla="*/ 0 h 1912744"/>
              <a:gd name="connsiteX5" fmla="*/ 442377 w 2230148"/>
              <a:gd name="connsiteY5" fmla="*/ 308757 h 1912744"/>
              <a:gd name="connsiteX6" fmla="*/ 324578 w 2230148"/>
              <a:gd name="connsiteY6" fmla="*/ 308757 h 1912744"/>
              <a:gd name="connsiteX7" fmla="*/ 379696 w 2230148"/>
              <a:gd name="connsiteY7" fmla="*/ 506748 h 1912744"/>
              <a:gd name="connsiteX8" fmla="*/ 1052240 w 2230148"/>
              <a:gd name="connsiteY8" fmla="*/ 1271413 h 1912744"/>
              <a:gd name="connsiteX9" fmla="*/ 2064698 w 2230148"/>
              <a:gd name="connsiteY9" fmla="*/ 1749955 h 1912744"/>
              <a:gd name="connsiteX10" fmla="*/ 2166448 w 2230148"/>
              <a:gd name="connsiteY10" fmla="*/ 1741930 h 1912744"/>
              <a:gd name="connsiteX11" fmla="*/ 2230148 w 2230148"/>
              <a:gd name="connsiteY11" fmla="*/ 1899857 h 1912744"/>
              <a:gd name="connsiteX12" fmla="*/ 2153303 w 2230148"/>
              <a:gd name="connsiteY12" fmla="*/ 1912236 h 1912744"/>
              <a:gd name="connsiteX13" fmla="*/ 952971 w 2230148"/>
              <a:gd name="connsiteY13" fmla="*/ 1398734 h 1912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30148" h="1912744">
                <a:moveTo>
                  <a:pt x="952971" y="1398734"/>
                </a:moveTo>
                <a:cubicBezTo>
                  <a:pt x="547834" y="1082859"/>
                  <a:pt x="265530" y="713255"/>
                  <a:pt x="178002" y="421210"/>
                </a:cubicBezTo>
                <a:lnTo>
                  <a:pt x="154228" y="308757"/>
                </a:lnTo>
                <a:lnTo>
                  <a:pt x="0" y="308757"/>
                </a:lnTo>
                <a:lnTo>
                  <a:pt x="196300" y="0"/>
                </a:lnTo>
                <a:lnTo>
                  <a:pt x="442377" y="308757"/>
                </a:lnTo>
                <a:lnTo>
                  <a:pt x="324578" y="308757"/>
                </a:lnTo>
                <a:lnTo>
                  <a:pt x="379696" y="506748"/>
                </a:lnTo>
                <a:cubicBezTo>
                  <a:pt x="484539" y="733921"/>
                  <a:pt x="726602" y="1017521"/>
                  <a:pt x="1052240" y="1271413"/>
                </a:cubicBezTo>
                <a:cubicBezTo>
                  <a:pt x="1427975" y="1564364"/>
                  <a:pt x="1814935" y="1739763"/>
                  <a:pt x="2064698" y="1749955"/>
                </a:cubicBezTo>
                <a:lnTo>
                  <a:pt x="2166448" y="1741930"/>
                </a:lnTo>
                <a:lnTo>
                  <a:pt x="2230148" y="1899857"/>
                </a:lnTo>
                <a:lnTo>
                  <a:pt x="2153303" y="1912236"/>
                </a:lnTo>
                <a:cubicBezTo>
                  <a:pt x="1846550" y="1923818"/>
                  <a:pt x="1387046" y="1737172"/>
                  <a:pt x="952971" y="1398734"/>
                </a:cubicBezTo>
                <a:close/>
              </a:path>
            </a:pathLst>
          </a:custGeom>
          <a:gradFill>
            <a:gsLst>
              <a:gs pos="100000">
                <a:srgbClr val="00B050"/>
              </a:gs>
              <a:gs pos="0">
                <a:srgbClr val="FF0000"/>
              </a:gs>
            </a:gsLst>
            <a:lin ang="5400000" scaled="1"/>
          </a:gra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任意多边形: 形状 25">
            <a:extLst>
              <a:ext uri="{FF2B5EF4-FFF2-40B4-BE49-F238E27FC236}">
                <a16:creationId xmlns:a16="http://schemas.microsoft.com/office/drawing/2014/main" id="{81DAB172-6FF3-4C04-BE8E-1A74656C0ADA}"/>
              </a:ext>
            </a:extLst>
          </p:cNvPr>
          <p:cNvSpPr/>
          <p:nvPr/>
        </p:nvSpPr>
        <p:spPr>
          <a:xfrm rot="21408472">
            <a:off x="7562346" y="4182053"/>
            <a:ext cx="1936894" cy="1216615"/>
          </a:xfrm>
          <a:custGeom>
            <a:avLst/>
            <a:gdLst>
              <a:gd name="connsiteX0" fmla="*/ 952971 w 2230148"/>
              <a:gd name="connsiteY0" fmla="*/ 1398734 h 1912744"/>
              <a:gd name="connsiteX1" fmla="*/ 178002 w 2230148"/>
              <a:gd name="connsiteY1" fmla="*/ 421210 h 1912744"/>
              <a:gd name="connsiteX2" fmla="*/ 154228 w 2230148"/>
              <a:gd name="connsiteY2" fmla="*/ 308757 h 1912744"/>
              <a:gd name="connsiteX3" fmla="*/ 0 w 2230148"/>
              <a:gd name="connsiteY3" fmla="*/ 308757 h 1912744"/>
              <a:gd name="connsiteX4" fmla="*/ 196300 w 2230148"/>
              <a:gd name="connsiteY4" fmla="*/ 0 h 1912744"/>
              <a:gd name="connsiteX5" fmla="*/ 442377 w 2230148"/>
              <a:gd name="connsiteY5" fmla="*/ 308757 h 1912744"/>
              <a:gd name="connsiteX6" fmla="*/ 324578 w 2230148"/>
              <a:gd name="connsiteY6" fmla="*/ 308757 h 1912744"/>
              <a:gd name="connsiteX7" fmla="*/ 379696 w 2230148"/>
              <a:gd name="connsiteY7" fmla="*/ 506748 h 1912744"/>
              <a:gd name="connsiteX8" fmla="*/ 1052240 w 2230148"/>
              <a:gd name="connsiteY8" fmla="*/ 1271413 h 1912744"/>
              <a:gd name="connsiteX9" fmla="*/ 2064698 w 2230148"/>
              <a:gd name="connsiteY9" fmla="*/ 1749955 h 1912744"/>
              <a:gd name="connsiteX10" fmla="*/ 2166448 w 2230148"/>
              <a:gd name="connsiteY10" fmla="*/ 1741930 h 1912744"/>
              <a:gd name="connsiteX11" fmla="*/ 2230148 w 2230148"/>
              <a:gd name="connsiteY11" fmla="*/ 1899857 h 1912744"/>
              <a:gd name="connsiteX12" fmla="*/ 2153303 w 2230148"/>
              <a:gd name="connsiteY12" fmla="*/ 1912236 h 1912744"/>
              <a:gd name="connsiteX13" fmla="*/ 952971 w 2230148"/>
              <a:gd name="connsiteY13" fmla="*/ 1398734 h 1912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30148" h="1912744">
                <a:moveTo>
                  <a:pt x="952971" y="1398734"/>
                </a:moveTo>
                <a:cubicBezTo>
                  <a:pt x="547834" y="1082859"/>
                  <a:pt x="265530" y="713255"/>
                  <a:pt x="178002" y="421210"/>
                </a:cubicBezTo>
                <a:lnTo>
                  <a:pt x="154228" y="308757"/>
                </a:lnTo>
                <a:lnTo>
                  <a:pt x="0" y="308757"/>
                </a:lnTo>
                <a:lnTo>
                  <a:pt x="196300" y="0"/>
                </a:lnTo>
                <a:lnTo>
                  <a:pt x="442377" y="308757"/>
                </a:lnTo>
                <a:lnTo>
                  <a:pt x="324578" y="308757"/>
                </a:lnTo>
                <a:lnTo>
                  <a:pt x="379696" y="506748"/>
                </a:lnTo>
                <a:cubicBezTo>
                  <a:pt x="484539" y="733921"/>
                  <a:pt x="726602" y="1017521"/>
                  <a:pt x="1052240" y="1271413"/>
                </a:cubicBezTo>
                <a:cubicBezTo>
                  <a:pt x="1427975" y="1564364"/>
                  <a:pt x="1814935" y="1739763"/>
                  <a:pt x="2064698" y="1749955"/>
                </a:cubicBezTo>
                <a:lnTo>
                  <a:pt x="2166448" y="1741930"/>
                </a:lnTo>
                <a:lnTo>
                  <a:pt x="2230148" y="1899857"/>
                </a:lnTo>
                <a:lnTo>
                  <a:pt x="2153303" y="1912236"/>
                </a:lnTo>
                <a:cubicBezTo>
                  <a:pt x="1846550" y="1923818"/>
                  <a:pt x="1387046" y="1737172"/>
                  <a:pt x="952971" y="1398734"/>
                </a:cubicBezTo>
                <a:close/>
              </a:path>
            </a:pathLst>
          </a:custGeom>
          <a:gradFill>
            <a:gsLst>
              <a:gs pos="30000">
                <a:srgbClr val="00B050"/>
              </a:gs>
              <a:gs pos="100000">
                <a:srgbClr val="FF0000"/>
              </a:gs>
            </a:gsLst>
            <a:lin ang="5400000" scaled="1"/>
          </a:gra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360F1D5-E9F6-4459-9007-6F8E8F6EB1C7}"/>
              </a:ext>
            </a:extLst>
          </p:cNvPr>
          <p:cNvSpPr txBox="1"/>
          <p:nvPr/>
        </p:nvSpPr>
        <p:spPr>
          <a:xfrm>
            <a:off x="7245484" y="2613473"/>
            <a:ext cx="1300356" cy="276999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docker pause</a:t>
            </a:r>
            <a:endParaRPr lang="zh-CN" altLang="en-US" sz="1200" b="1" dirty="0">
              <a:solidFill>
                <a:schemeClr val="accent6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81A7B44-718F-4FB1-8BDD-B34FB09C1B39}"/>
              </a:ext>
            </a:extLst>
          </p:cNvPr>
          <p:cNvSpPr txBox="1"/>
          <p:nvPr/>
        </p:nvSpPr>
        <p:spPr>
          <a:xfrm>
            <a:off x="9184502" y="3425894"/>
            <a:ext cx="1486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rgbClr val="00B050"/>
                </a:solidFill>
                <a:latin typeface="+mn-lt"/>
                <a:ea typeface="+mn-ea"/>
              </a:rPr>
              <a:t>docker unpause</a:t>
            </a:r>
            <a:endParaRPr lang="zh-CN" altLang="en-US" sz="1200" b="1" dirty="0">
              <a:solidFill>
                <a:srgbClr val="00B050"/>
              </a:solidFill>
              <a:latin typeface="+mn-lt"/>
              <a:ea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D5CA90A-1462-4444-B74D-E4F981CCF6D9}"/>
              </a:ext>
            </a:extLst>
          </p:cNvPr>
          <p:cNvSpPr txBox="1"/>
          <p:nvPr/>
        </p:nvSpPr>
        <p:spPr>
          <a:xfrm>
            <a:off x="4371346" y="371433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run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536F9E5-0C8A-467C-9CF2-3AFA4893897C}"/>
              </a:ext>
            </a:extLst>
          </p:cNvPr>
          <p:cNvSpPr txBox="1"/>
          <p:nvPr/>
        </p:nvSpPr>
        <p:spPr>
          <a:xfrm>
            <a:off x="9038294" y="4115056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rgbClr val="FF0000"/>
                </a:solidFill>
                <a:latin typeface="+mn-lt"/>
                <a:ea typeface="+mn-ea"/>
              </a:rPr>
              <a:t>docker stop</a:t>
            </a:r>
            <a:endParaRPr lang="zh-CN" altLang="en-US" sz="1200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75B6FAC-0CF9-4EBD-9035-E48E22CB1AC8}"/>
              </a:ext>
            </a:extLst>
          </p:cNvPr>
          <p:cNvSpPr txBox="1"/>
          <p:nvPr/>
        </p:nvSpPr>
        <p:spPr>
          <a:xfrm>
            <a:off x="7008390" y="4933576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rgbClr val="00B050"/>
                </a:solidFill>
                <a:latin typeface="+mn-lt"/>
                <a:ea typeface="+mn-ea"/>
              </a:rPr>
              <a:t>docker start</a:t>
            </a:r>
            <a:endParaRPr lang="zh-CN" altLang="en-US" sz="1200" b="1" dirty="0">
              <a:solidFill>
                <a:srgbClr val="00B050"/>
              </a:solidFill>
              <a:latin typeface="+mn-lt"/>
              <a:ea typeface="+mn-ea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714FC9D-FB6A-41FA-AC03-618BE29FB6AE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3956510" y="4026375"/>
            <a:ext cx="24511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7210BA87-1587-488F-9B53-EAE65D1C5C9C}"/>
              </a:ext>
            </a:extLst>
          </p:cNvPr>
          <p:cNvSpPr txBox="1"/>
          <p:nvPr/>
        </p:nvSpPr>
        <p:spPr>
          <a:xfrm>
            <a:off x="7360033" y="1863470"/>
            <a:ext cx="3030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ps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查看所有运行的容器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及状态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0024BFB-ED82-4CF8-9082-A9930B337E5D}"/>
              </a:ext>
            </a:extLst>
          </p:cNvPr>
          <p:cNvSpPr txBox="1"/>
          <p:nvPr/>
        </p:nvSpPr>
        <p:spPr>
          <a:xfrm>
            <a:off x="7360033" y="1608065"/>
            <a:ext cx="2505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logs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查看容器运行日志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BF1CB1D-E13B-4D24-8A06-38EF2B001225}"/>
              </a:ext>
            </a:extLst>
          </p:cNvPr>
          <p:cNvSpPr txBox="1"/>
          <p:nvPr/>
        </p:nvSpPr>
        <p:spPr>
          <a:xfrm>
            <a:off x="7360032" y="1337197"/>
            <a:ext cx="2885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exec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进入容器执行命令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49524F5-AB52-4061-B4C8-E4B397823019}"/>
              </a:ext>
            </a:extLst>
          </p:cNvPr>
          <p:cNvSpPr txBox="1"/>
          <p:nvPr/>
        </p:nvSpPr>
        <p:spPr>
          <a:xfrm>
            <a:off x="7312208" y="5908944"/>
            <a:ext cx="2885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</a:t>
            </a:r>
            <a:r>
              <a:rPr lang="en-US" altLang="zh-CN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rm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删除指定容器</a:t>
            </a:r>
          </a:p>
        </p:txBody>
      </p:sp>
      <p:sp>
        <p:nvSpPr>
          <p:cNvPr id="22" name="TextBox 138"/>
          <p:cNvSpPr txBox="1"/>
          <p:nvPr/>
        </p:nvSpPr>
        <p:spPr>
          <a:xfrm>
            <a:off x="4180718" y="373982"/>
            <a:ext cx="3601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镜像启动运行相关命令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661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5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5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/>
      <p:bldP spid="18" grpId="0"/>
      <p:bldP spid="19" grpId="0"/>
      <p:bldP spid="20" grpId="0"/>
      <p:bldP spid="2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89">
            <a:extLst>
              <a:ext uri="{FF2B5EF4-FFF2-40B4-BE49-F238E27FC236}">
                <a16:creationId xmlns:a16="http://schemas.microsoft.com/office/drawing/2014/main" id="{4A2F4206-7AC7-4062-ACC3-F25AAAAF4EFC}"/>
              </a:ext>
            </a:extLst>
          </p:cNvPr>
          <p:cNvSpPr/>
          <p:nvPr/>
        </p:nvSpPr>
        <p:spPr>
          <a:xfrm>
            <a:off x="4155083" y="2719921"/>
            <a:ext cx="4876800" cy="3551769"/>
          </a:xfrm>
          <a:prstGeom prst="roundRect">
            <a:avLst>
              <a:gd name="adj" fmla="val 827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88">
            <a:extLst>
              <a:ext uri="{FF2B5EF4-FFF2-40B4-BE49-F238E27FC236}">
                <a16:creationId xmlns:a16="http://schemas.microsoft.com/office/drawing/2014/main" id="{24737F67-CDFB-4870-A020-7A1BD17C3D90}"/>
              </a:ext>
            </a:extLst>
          </p:cNvPr>
          <p:cNvSpPr/>
          <p:nvPr/>
        </p:nvSpPr>
        <p:spPr>
          <a:xfrm>
            <a:off x="4859933" y="3272457"/>
            <a:ext cx="3848100" cy="2022772"/>
          </a:xfrm>
          <a:prstGeom prst="roundRect">
            <a:avLst>
              <a:gd name="adj" fmla="val 10263"/>
            </a:avLst>
          </a:prstGeom>
          <a:gradFill flip="none" rotWithShape="1">
            <a:gsLst>
              <a:gs pos="0">
                <a:srgbClr val="57C5D2"/>
              </a:gs>
              <a:gs pos="70000">
                <a:srgbClr val="44A9C4"/>
              </a:gs>
            </a:gsLst>
            <a:lin ang="5400000" scaled="1"/>
            <a:tileRect/>
          </a:gra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200">
                <a:solidFill>
                  <a:schemeClr val="bg1"/>
                </a:solidFill>
              </a:rPr>
              <a:t>VirtualHost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4" name="矩形: 圆角 87">
            <a:extLst>
              <a:ext uri="{FF2B5EF4-FFF2-40B4-BE49-F238E27FC236}">
                <a16:creationId xmlns:a16="http://schemas.microsoft.com/office/drawing/2014/main" id="{D41B5CB7-A204-42F3-A769-3817605D389C}"/>
              </a:ext>
            </a:extLst>
          </p:cNvPr>
          <p:cNvSpPr/>
          <p:nvPr/>
        </p:nvSpPr>
        <p:spPr>
          <a:xfrm>
            <a:off x="4536083" y="2924944"/>
            <a:ext cx="3848100" cy="2022772"/>
          </a:xfrm>
          <a:prstGeom prst="roundRect">
            <a:avLst>
              <a:gd name="adj" fmla="val 10263"/>
            </a:avLst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200">
                <a:solidFill>
                  <a:schemeClr val="bg1"/>
                </a:solidFill>
              </a:rPr>
              <a:t>VirtualHost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5" name="矩形: 圆角 46">
            <a:extLst>
              <a:ext uri="{FF2B5EF4-FFF2-40B4-BE49-F238E27FC236}">
                <a16:creationId xmlns:a16="http://schemas.microsoft.com/office/drawing/2014/main" id="{25D75634-B243-4F73-A14A-2A37A2BDE9C1}"/>
              </a:ext>
            </a:extLst>
          </p:cNvPr>
          <p:cNvSpPr/>
          <p:nvPr/>
        </p:nvSpPr>
        <p:spPr>
          <a:xfrm>
            <a:off x="1633408" y="3845399"/>
            <a:ext cx="1099906" cy="758562"/>
          </a:xfrm>
          <a:prstGeom prst="roundRect">
            <a:avLst>
              <a:gd name="adj" fmla="val 11644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Publisher</a:t>
            </a:r>
            <a:endParaRPr lang="zh-CN" altLang="en-US" sz="1200" dirty="0"/>
          </a:p>
        </p:txBody>
      </p:sp>
      <p:sp>
        <p:nvSpPr>
          <p:cNvPr id="6" name="圆柱体 55">
            <a:extLst>
              <a:ext uri="{FF2B5EF4-FFF2-40B4-BE49-F238E27FC236}">
                <a16:creationId xmlns:a16="http://schemas.microsoft.com/office/drawing/2014/main" id="{9DFB2052-0E1E-4228-8F51-655C98F1F3EE}"/>
              </a:ext>
            </a:extLst>
          </p:cNvPr>
          <p:cNvSpPr/>
          <p:nvPr/>
        </p:nvSpPr>
        <p:spPr>
          <a:xfrm rot="16200000">
            <a:off x="7422776" y="2856764"/>
            <a:ext cx="281866" cy="899113"/>
          </a:xfrm>
          <a:prstGeom prst="ca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200"/>
              <a:t>queue</a:t>
            </a:r>
            <a:endParaRPr lang="zh-CN" altLang="en-US" sz="1200"/>
          </a:p>
        </p:txBody>
      </p:sp>
      <p:sp>
        <p:nvSpPr>
          <p:cNvPr id="7" name="圆柱体 56">
            <a:extLst>
              <a:ext uri="{FF2B5EF4-FFF2-40B4-BE49-F238E27FC236}">
                <a16:creationId xmlns:a16="http://schemas.microsoft.com/office/drawing/2014/main" id="{A7610C0F-D5B9-4F5C-A029-162019A21FCC}"/>
              </a:ext>
            </a:extLst>
          </p:cNvPr>
          <p:cNvSpPr/>
          <p:nvPr/>
        </p:nvSpPr>
        <p:spPr>
          <a:xfrm rot="16200000">
            <a:off x="7422776" y="3395843"/>
            <a:ext cx="281866" cy="899113"/>
          </a:xfrm>
          <a:prstGeom prst="ca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200"/>
              <a:t>queue</a:t>
            </a:r>
            <a:endParaRPr lang="zh-CN" altLang="en-US" sz="1200"/>
          </a:p>
        </p:txBody>
      </p:sp>
      <p:sp>
        <p:nvSpPr>
          <p:cNvPr id="8" name="圆柱体 57">
            <a:extLst>
              <a:ext uri="{FF2B5EF4-FFF2-40B4-BE49-F238E27FC236}">
                <a16:creationId xmlns:a16="http://schemas.microsoft.com/office/drawing/2014/main" id="{55A630AB-4FD3-4D18-B8A9-78E7DFA5F97F}"/>
              </a:ext>
            </a:extLst>
          </p:cNvPr>
          <p:cNvSpPr/>
          <p:nvPr/>
        </p:nvSpPr>
        <p:spPr>
          <a:xfrm rot="16200000">
            <a:off x="7422776" y="3934922"/>
            <a:ext cx="281866" cy="899113"/>
          </a:xfrm>
          <a:prstGeom prst="ca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200"/>
              <a:t>queue</a:t>
            </a:r>
            <a:endParaRPr lang="zh-CN" altLang="en-US" sz="1200"/>
          </a:p>
        </p:txBody>
      </p:sp>
      <p:sp>
        <p:nvSpPr>
          <p:cNvPr id="9" name="流程图: 磁盘 8">
            <a:extLst>
              <a:ext uri="{FF2B5EF4-FFF2-40B4-BE49-F238E27FC236}">
                <a16:creationId xmlns:a16="http://schemas.microsoft.com/office/drawing/2014/main" id="{2BBAE96A-DF25-4447-B38A-C9AA14A12B74}"/>
              </a:ext>
            </a:extLst>
          </p:cNvPr>
          <p:cNvSpPr/>
          <p:nvPr/>
        </p:nvSpPr>
        <p:spPr>
          <a:xfrm>
            <a:off x="4864958" y="3447254"/>
            <a:ext cx="870012" cy="319596"/>
          </a:xfrm>
          <a:prstGeom prst="flowChartMagneticDisk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exchange</a:t>
            </a:r>
            <a:endParaRPr lang="zh-CN" altLang="en-US" sz="1100"/>
          </a:p>
        </p:txBody>
      </p:sp>
      <p:sp>
        <p:nvSpPr>
          <p:cNvPr id="10" name="流程图: 磁盘 9">
            <a:extLst>
              <a:ext uri="{FF2B5EF4-FFF2-40B4-BE49-F238E27FC236}">
                <a16:creationId xmlns:a16="http://schemas.microsoft.com/office/drawing/2014/main" id="{B1AF536F-C380-477C-B1ED-E75AA230FCDB}"/>
              </a:ext>
            </a:extLst>
          </p:cNvPr>
          <p:cNvSpPr/>
          <p:nvPr/>
        </p:nvSpPr>
        <p:spPr>
          <a:xfrm>
            <a:off x="4864958" y="3999484"/>
            <a:ext cx="870012" cy="319596"/>
          </a:xfrm>
          <a:prstGeom prst="flowChartMagneticDisk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exchange</a:t>
            </a:r>
            <a:endParaRPr lang="zh-CN" altLang="en-US" sz="110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7639593-3B21-4A57-ACEB-4F67288C75DB}"/>
              </a:ext>
            </a:extLst>
          </p:cNvPr>
          <p:cNvCxnSpPr>
            <a:stCxn id="9" idx="4"/>
            <a:endCxn id="6" idx="1"/>
          </p:cNvCxnSpPr>
          <p:nvPr/>
        </p:nvCxnSpPr>
        <p:spPr>
          <a:xfrm flipV="1">
            <a:off x="5734970" y="3306321"/>
            <a:ext cx="1379183" cy="300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2FC5478-3FCB-4174-B4A1-FA323410C178}"/>
              </a:ext>
            </a:extLst>
          </p:cNvPr>
          <p:cNvCxnSpPr>
            <a:cxnSpLocks/>
            <a:stCxn id="10" idx="4"/>
            <a:endCxn id="6" idx="1"/>
          </p:cNvCxnSpPr>
          <p:nvPr/>
        </p:nvCxnSpPr>
        <p:spPr>
          <a:xfrm flipV="1">
            <a:off x="5734970" y="3306321"/>
            <a:ext cx="1379183" cy="8529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E340DF5-F262-48C2-90D8-C76C3CAD5E41}"/>
              </a:ext>
            </a:extLst>
          </p:cNvPr>
          <p:cNvCxnSpPr>
            <a:cxnSpLocks/>
            <a:stCxn id="10" idx="4"/>
            <a:endCxn id="7" idx="1"/>
          </p:cNvCxnSpPr>
          <p:nvPr/>
        </p:nvCxnSpPr>
        <p:spPr>
          <a:xfrm flipV="1">
            <a:off x="5734970" y="3845400"/>
            <a:ext cx="1379183" cy="3138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B0FB233-8F3C-4336-91FC-86BD81E76AC8}"/>
              </a:ext>
            </a:extLst>
          </p:cNvPr>
          <p:cNvCxnSpPr>
            <a:cxnSpLocks/>
            <a:stCxn id="10" idx="4"/>
            <a:endCxn id="8" idx="1"/>
          </p:cNvCxnSpPr>
          <p:nvPr/>
        </p:nvCxnSpPr>
        <p:spPr>
          <a:xfrm>
            <a:off x="5734970" y="4159282"/>
            <a:ext cx="1379183" cy="2251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0BF9C9A3-5B46-4F3B-907F-3A220FECE6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292" y="5566002"/>
            <a:ext cx="620956" cy="620956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E6E67490-4CD2-43F8-90D1-30340569A683}"/>
              </a:ext>
            </a:extLst>
          </p:cNvPr>
          <p:cNvSpPr txBox="1"/>
          <p:nvPr/>
        </p:nvSpPr>
        <p:spPr>
          <a:xfrm>
            <a:off x="5927248" y="5656609"/>
            <a:ext cx="2196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rgbClr val="FF6600"/>
                </a:solidFill>
              </a:rPr>
              <a:t>RabbitMQ Server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rgbClr val="FF6600"/>
                </a:solidFill>
                <a:latin typeface="+mn-lt"/>
                <a:ea typeface="+mn-ea"/>
              </a:rPr>
              <a:t>Broker</a:t>
            </a:r>
            <a:endParaRPr lang="zh-CN" altLang="en-US" sz="1400" b="1" dirty="0">
              <a:solidFill>
                <a:srgbClr val="FF6600"/>
              </a:solidFill>
              <a:latin typeface="+mn-lt"/>
              <a:ea typeface="+mn-ea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DDD653AF-64C3-46CB-9A0C-94C3629264E8}"/>
              </a:ext>
            </a:extLst>
          </p:cNvPr>
          <p:cNvCxnSpPr>
            <a:cxnSpLocks/>
            <a:stCxn id="5" idx="3"/>
            <a:endCxn id="9" idx="2"/>
          </p:cNvCxnSpPr>
          <p:nvPr/>
        </p:nvCxnSpPr>
        <p:spPr>
          <a:xfrm flipV="1">
            <a:off x="2733314" y="3607052"/>
            <a:ext cx="2131644" cy="6176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5B19911-4E63-40FA-90DC-276A2FF94CD8}"/>
              </a:ext>
            </a:extLst>
          </p:cNvPr>
          <p:cNvCxnSpPr>
            <a:cxnSpLocks/>
            <a:stCxn id="5" idx="3"/>
            <a:endCxn id="10" idx="2"/>
          </p:cNvCxnSpPr>
          <p:nvPr/>
        </p:nvCxnSpPr>
        <p:spPr>
          <a:xfrm flipV="1">
            <a:off x="2733314" y="4159282"/>
            <a:ext cx="2131644" cy="65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9" name="矩形: 圆角 102">
            <a:extLst>
              <a:ext uri="{FF2B5EF4-FFF2-40B4-BE49-F238E27FC236}">
                <a16:creationId xmlns:a16="http://schemas.microsoft.com/office/drawing/2014/main" id="{52E41556-CFB7-4E03-BD1D-720D0FB2FE1E}"/>
              </a:ext>
            </a:extLst>
          </p:cNvPr>
          <p:cNvSpPr/>
          <p:nvPr/>
        </p:nvSpPr>
        <p:spPr>
          <a:xfrm>
            <a:off x="9934320" y="3106777"/>
            <a:ext cx="1043563" cy="66578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consumer</a:t>
            </a:r>
            <a:endParaRPr lang="zh-CN" altLang="en-US" sz="1200"/>
          </a:p>
        </p:txBody>
      </p:sp>
      <p:sp>
        <p:nvSpPr>
          <p:cNvPr id="20" name="矩形: 圆角 103">
            <a:extLst>
              <a:ext uri="{FF2B5EF4-FFF2-40B4-BE49-F238E27FC236}">
                <a16:creationId xmlns:a16="http://schemas.microsoft.com/office/drawing/2014/main" id="{77F1D3FE-719E-46CF-9A8F-7D3F2F855748}"/>
              </a:ext>
            </a:extLst>
          </p:cNvPr>
          <p:cNvSpPr/>
          <p:nvPr/>
        </p:nvSpPr>
        <p:spPr>
          <a:xfrm>
            <a:off x="9934320" y="4218085"/>
            <a:ext cx="1043563" cy="66578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consumer</a:t>
            </a:r>
            <a:endParaRPr lang="zh-CN" altLang="en-US" sz="120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F3992F3-CD03-4C21-91D1-F53A9FE60437}"/>
              </a:ext>
            </a:extLst>
          </p:cNvPr>
          <p:cNvCxnSpPr>
            <a:stCxn id="6" idx="3"/>
            <a:endCxn id="19" idx="1"/>
          </p:cNvCxnSpPr>
          <p:nvPr/>
        </p:nvCxnSpPr>
        <p:spPr>
          <a:xfrm>
            <a:off x="8013266" y="3306321"/>
            <a:ext cx="1921054" cy="1333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261A4A4-F4FA-491C-963C-2B2D08618FF0}"/>
              </a:ext>
            </a:extLst>
          </p:cNvPr>
          <p:cNvCxnSpPr>
            <a:stCxn id="7" idx="3"/>
            <a:endCxn id="20" idx="1"/>
          </p:cNvCxnSpPr>
          <p:nvPr/>
        </p:nvCxnSpPr>
        <p:spPr>
          <a:xfrm>
            <a:off x="8013266" y="3845400"/>
            <a:ext cx="1921054" cy="7055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34D4596-BB1D-418B-B319-DC601E26606C}"/>
              </a:ext>
            </a:extLst>
          </p:cNvPr>
          <p:cNvCxnSpPr>
            <a:stCxn id="8" idx="3"/>
            <a:endCxn id="20" idx="1"/>
          </p:cNvCxnSpPr>
          <p:nvPr/>
        </p:nvCxnSpPr>
        <p:spPr>
          <a:xfrm>
            <a:off x="8013266" y="4384479"/>
            <a:ext cx="1921054" cy="166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" name="TextBox 138"/>
          <p:cNvSpPr txBox="1"/>
          <p:nvPr/>
        </p:nvSpPr>
        <p:spPr>
          <a:xfrm>
            <a:off x="4731434" y="332656"/>
            <a:ext cx="3601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RabbitMQ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结构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6C0C9A1-2310-4C81-A43D-B4A5F3535A45}"/>
              </a:ext>
            </a:extLst>
          </p:cNvPr>
          <p:cNvSpPr txBox="1"/>
          <p:nvPr/>
        </p:nvSpPr>
        <p:spPr>
          <a:xfrm>
            <a:off x="2438" y="548464"/>
            <a:ext cx="5461752" cy="20867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注意：</a:t>
            </a:r>
            <a:endParaRPr lang="en-US" altLang="zh-CN" sz="12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1.Vhost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：可以理解为一个个逻辑空间，它们之间相互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隔离。</a:t>
            </a:r>
            <a:endParaRPr lang="en-US" altLang="zh-CN" sz="12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2.Exchange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：消息交换器。用来接收生产者发送的消息并将这些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消息</a:t>
            </a:r>
            <a:endParaRPr lang="en-US" altLang="zh-CN" sz="12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路由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给服务器中的队列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(queue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2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3.Queue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：消息的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载体。每个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消息都会被投到一个或多个队列，等待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消</a:t>
            </a:r>
            <a:endParaRPr lang="en-US" altLang="zh-CN" sz="12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费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者连接到这个队列将其取走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2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4.routing Key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：路由关键字。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exchange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根据这个关键字进行消息投递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2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5.binding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：用于消息队列和交换器之间的关联。把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exchange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queue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按</a:t>
            </a:r>
            <a:endParaRPr lang="en-US" altLang="zh-CN" sz="12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照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路由规则绑定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起来。</a:t>
            </a:r>
            <a:endParaRPr lang="zh-CN" altLang="en-US" sz="12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219378" y="3824567"/>
            <a:ext cx="8933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routing Key</a:t>
            </a:r>
          </a:p>
        </p:txBody>
      </p:sp>
      <p:sp>
        <p:nvSpPr>
          <p:cNvPr id="28" name="矩形 27"/>
          <p:cNvSpPr/>
          <p:nvPr/>
        </p:nvSpPr>
        <p:spPr>
          <a:xfrm>
            <a:off x="5799577" y="3620203"/>
            <a:ext cx="12073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Binding key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37923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266171"/>
              </p:ext>
            </p:extLst>
          </p:nvPr>
        </p:nvGraphicFramePr>
        <p:xfrm>
          <a:off x="791667" y="980728"/>
          <a:ext cx="11017223" cy="54277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4175">
                  <a:extLst>
                    <a:ext uri="{9D8B030D-6E8A-4147-A177-3AD203B41FA5}">
                      <a16:colId xmlns:a16="http://schemas.microsoft.com/office/drawing/2014/main" val="1420280522"/>
                    </a:ext>
                  </a:extLst>
                </a:gridCol>
                <a:gridCol w="5472609">
                  <a:extLst>
                    <a:ext uri="{9D8B030D-6E8A-4147-A177-3AD203B41FA5}">
                      <a16:colId xmlns:a16="http://schemas.microsoft.com/office/drawing/2014/main" val="116249143"/>
                    </a:ext>
                  </a:extLst>
                </a:gridCol>
                <a:gridCol w="3960439">
                  <a:extLst>
                    <a:ext uri="{9D8B030D-6E8A-4147-A177-3AD203B41FA5}">
                      <a16:colId xmlns:a16="http://schemas.microsoft.com/office/drawing/2014/main" val="2478448903"/>
                    </a:ext>
                  </a:extLst>
                </a:gridCol>
              </a:tblGrid>
              <a:tr h="1008112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无交换机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/>
                        <a:t>基本消息队列&lt;BasicQueue&gt;</a:t>
                      </a:r>
                    </a:p>
                    <a:p>
                      <a:pPr algn="l"/>
                      <a:r>
                        <a:rPr lang="zh-CN" altLang="en-US" sz="1200" dirty="0" smtClean="0"/>
                        <a:t>        结构：生产者P、消息队列Queue、消费者C(单个消费者)</a:t>
                      </a:r>
                    </a:p>
                    <a:p>
                      <a:pPr algn="l"/>
                      <a:r>
                        <a:rPr lang="zh-CN" altLang="en-US" sz="1200" dirty="0" smtClean="0"/>
                        <a:t>        生产者P：消息发送者，将消息发送到队列Queue中</a:t>
                      </a:r>
                    </a:p>
                    <a:p>
                      <a:pPr algn="l"/>
                      <a:r>
                        <a:rPr lang="zh-CN" altLang="en-US" sz="1200" dirty="0" smtClean="0"/>
                        <a:t>        消息队列Queue：负责接收并缓存信息</a:t>
                      </a:r>
                    </a:p>
                    <a:p>
                      <a:pPr algn="l"/>
                      <a:r>
                        <a:rPr lang="zh-CN" altLang="en-US" sz="1200" dirty="0" smtClean="0"/>
                        <a:t>        消费者C：订阅队列，处理队列中的消息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1149296"/>
                  </a:ext>
                </a:extLst>
              </a:tr>
              <a:tr h="83921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/>
                        <a:t>工作消息队列&lt;WorkQueue&gt;</a:t>
                      </a:r>
                    </a:p>
                    <a:p>
                      <a:pPr algn="l"/>
                      <a:r>
                        <a:rPr lang="zh-CN" altLang="en-US" sz="1200" dirty="0" smtClean="0"/>
                        <a:t>        结构：生产者P、消息队列Queue、消费者C(多个消费者)</a:t>
                      </a:r>
                      <a:endParaRPr lang="en-US" altLang="zh-CN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046650"/>
                  </a:ext>
                </a:extLst>
              </a:tr>
              <a:tr h="943088">
                <a:tc rowSpan="3">
                  <a:txBody>
                    <a:bodyPr/>
                    <a:lstStyle/>
                    <a:p>
                      <a:pPr marL="0" marR="0" lvl="0" indent="0" algn="ctr" defTabSz="9143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发布订阅&lt;Publish、Subscribe&gt;，根据交换机类型分为三种：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广播&lt;Fanout Exchange&gt;</a:t>
                      </a:r>
                    </a:p>
                    <a:p>
                      <a:r>
                        <a:rPr lang="zh-CN" altLang="en-US" sz="1200" dirty="0" smtClean="0"/>
                        <a:t>        结构：生产者P、交换机Exchange、消息队列Queue、消费者C(多个消费者)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9845508"/>
                  </a:ext>
                </a:extLst>
              </a:tr>
              <a:tr h="1335862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路由&lt;Direct Exchange&gt;</a:t>
                      </a:r>
                    </a:p>
                    <a:p>
                      <a:r>
                        <a:rPr lang="zh-CN" altLang="en-US" sz="1200" dirty="0" smtClean="0"/>
                        <a:t>        结构：生产者P、交换机Exchange、消息队列Queue、消费者C(多个消费者)</a:t>
                      </a:r>
                    </a:p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2010785"/>
                  </a:ext>
                </a:extLst>
              </a:tr>
              <a:tr h="130150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主题&lt;Topic Exchange&gt;</a:t>
                      </a:r>
                    </a:p>
                    <a:p>
                      <a:r>
                        <a:rPr lang="zh-CN" altLang="en-US" sz="1200" dirty="0" smtClean="0"/>
                        <a:t>        结构：生产者P、交换机Exchange、消息队列Queue、消费者C(多个消费者)</a:t>
                      </a:r>
                    </a:p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9935010"/>
                  </a:ext>
                </a:extLst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3981" y="1412776"/>
            <a:ext cx="2801388" cy="50405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3614" y="2064350"/>
            <a:ext cx="2448272" cy="76343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9591" y="2933210"/>
            <a:ext cx="2633242" cy="72067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8491" y="3854439"/>
            <a:ext cx="3373079" cy="116900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64475" y="5157193"/>
            <a:ext cx="3620976" cy="1152128"/>
          </a:xfrm>
          <a:prstGeom prst="rect">
            <a:avLst/>
          </a:prstGeom>
        </p:spPr>
      </p:pic>
      <p:sp>
        <p:nvSpPr>
          <p:cNvPr id="10" name="TextBox 138"/>
          <p:cNvSpPr txBox="1"/>
          <p:nvPr/>
        </p:nvSpPr>
        <p:spPr>
          <a:xfrm>
            <a:off x="4731434" y="332656"/>
            <a:ext cx="3601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RabbitMQ</a:t>
            </a:r>
            <a:r>
              <a:rPr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常见</a:t>
            </a:r>
            <a:r>
              <a:rPr lang="zh-CN" altLang="en-US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消息模型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17880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38"/>
          <p:cNvSpPr txBox="1"/>
          <p:nvPr/>
        </p:nvSpPr>
        <p:spPr>
          <a:xfrm>
            <a:off x="4731434" y="332656"/>
            <a:ext cx="3601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事务状态转换图</a:t>
            </a:r>
            <a:endParaRPr lang="en-US" altLang="zh-CN" sz="20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3239939" y="3645024"/>
            <a:ext cx="1008112" cy="1008112"/>
            <a:chOff x="2159819" y="2780928"/>
            <a:chExt cx="1008112" cy="1008112"/>
          </a:xfrm>
        </p:grpSpPr>
        <p:sp>
          <p:nvSpPr>
            <p:cNvPr id="4" name="椭圆 3"/>
            <p:cNvSpPr/>
            <p:nvPr/>
          </p:nvSpPr>
          <p:spPr>
            <a:xfrm>
              <a:off x="2159819" y="2780928"/>
              <a:ext cx="1008112" cy="1008112"/>
            </a:xfrm>
            <a:prstGeom prst="ellipse">
              <a:avLst/>
            </a:prstGeom>
            <a:solidFill>
              <a:srgbClr val="D1E5D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231827" y="3115707"/>
              <a:ext cx="8640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活动的</a:t>
              </a:r>
              <a:endPara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9412967" y="5335359"/>
            <a:ext cx="1008112" cy="1008112"/>
            <a:chOff x="8784555" y="2912760"/>
            <a:chExt cx="1008112" cy="1008112"/>
          </a:xfrm>
        </p:grpSpPr>
        <p:sp>
          <p:nvSpPr>
            <p:cNvPr id="6" name="椭圆 5"/>
            <p:cNvSpPr/>
            <p:nvPr/>
          </p:nvSpPr>
          <p:spPr>
            <a:xfrm>
              <a:off x="8784555" y="2912760"/>
              <a:ext cx="1008112" cy="1008112"/>
            </a:xfrm>
            <a:prstGeom prst="ellipse">
              <a:avLst/>
            </a:prstGeom>
            <a:solidFill>
              <a:srgbClr val="D1E5D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8856563" y="3247539"/>
              <a:ext cx="8640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中止的</a:t>
              </a:r>
              <a:endPara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823371" y="1954689"/>
            <a:ext cx="1316816" cy="1008112"/>
            <a:chOff x="4239195" y="1272466"/>
            <a:chExt cx="1316816" cy="1008112"/>
          </a:xfrm>
        </p:grpSpPr>
        <p:sp>
          <p:nvSpPr>
            <p:cNvPr id="10" name="椭圆 9"/>
            <p:cNvSpPr/>
            <p:nvPr/>
          </p:nvSpPr>
          <p:spPr>
            <a:xfrm>
              <a:off x="4239195" y="1272466"/>
              <a:ext cx="1316816" cy="1008112"/>
            </a:xfrm>
            <a:prstGeom prst="ellipse">
              <a:avLst/>
            </a:prstGeom>
            <a:solidFill>
              <a:srgbClr val="D1E5D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281107" y="1607245"/>
              <a:ext cx="12448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部分提交的</a:t>
              </a:r>
              <a:endPara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9412967" y="1954689"/>
            <a:ext cx="1008112" cy="1008112"/>
            <a:chOff x="6192267" y="2933328"/>
            <a:chExt cx="1008112" cy="1008112"/>
          </a:xfrm>
        </p:grpSpPr>
        <p:sp>
          <p:nvSpPr>
            <p:cNvPr id="12" name="椭圆 11"/>
            <p:cNvSpPr/>
            <p:nvPr/>
          </p:nvSpPr>
          <p:spPr>
            <a:xfrm>
              <a:off x="6192267" y="2933328"/>
              <a:ext cx="1008112" cy="1008112"/>
            </a:xfrm>
            <a:prstGeom prst="ellipse">
              <a:avLst/>
            </a:prstGeom>
            <a:solidFill>
              <a:srgbClr val="D1E5D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264275" y="3268107"/>
              <a:ext cx="8640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提交的</a:t>
              </a:r>
              <a:endPara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823371" y="5335359"/>
            <a:ext cx="1316816" cy="1008112"/>
            <a:chOff x="4281107" y="4653136"/>
            <a:chExt cx="1316816" cy="1008112"/>
          </a:xfrm>
        </p:grpSpPr>
        <p:sp>
          <p:nvSpPr>
            <p:cNvPr id="14" name="椭圆 13"/>
            <p:cNvSpPr/>
            <p:nvPr/>
          </p:nvSpPr>
          <p:spPr>
            <a:xfrm>
              <a:off x="4281107" y="4653136"/>
              <a:ext cx="1316816" cy="1008112"/>
            </a:xfrm>
            <a:prstGeom prst="ellipse">
              <a:avLst/>
            </a:prstGeom>
            <a:solidFill>
              <a:srgbClr val="D1E5D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323019" y="4987915"/>
              <a:ext cx="12448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失败的</a:t>
              </a:r>
              <a:endPara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cxnSp>
        <p:nvCxnSpPr>
          <p:cNvPr id="22" name="直接箭头连接符 21"/>
          <p:cNvCxnSpPr>
            <a:stCxn id="4" idx="7"/>
            <a:endCxn id="10" idx="2"/>
          </p:cNvCxnSpPr>
          <p:nvPr/>
        </p:nvCxnSpPr>
        <p:spPr>
          <a:xfrm flipV="1">
            <a:off x="4100416" y="2458745"/>
            <a:ext cx="1722955" cy="13339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 rot="19311705">
            <a:off x="4082613" y="2855373"/>
            <a:ext cx="1676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最后一个操作执行完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5" name="直接箭头连接符 24"/>
          <p:cNvCxnSpPr>
            <a:stCxn id="4" idx="5"/>
            <a:endCxn id="14" idx="2"/>
          </p:cNvCxnSpPr>
          <p:nvPr/>
        </p:nvCxnSpPr>
        <p:spPr>
          <a:xfrm>
            <a:off x="4100416" y="4505501"/>
            <a:ext cx="1722955" cy="13339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 rot="2258482">
            <a:off x="4205262" y="4933974"/>
            <a:ext cx="1721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遇到了错误或手动停止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1" name="直接箭头连接符 30"/>
          <p:cNvCxnSpPr>
            <a:stCxn id="10" idx="4"/>
            <a:endCxn id="14" idx="0"/>
          </p:cNvCxnSpPr>
          <p:nvPr/>
        </p:nvCxnSpPr>
        <p:spPr>
          <a:xfrm>
            <a:off x="6481779" y="2962801"/>
            <a:ext cx="0" cy="23725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 rot="16200000">
            <a:off x="5411860" y="3998126"/>
            <a:ext cx="1871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刷新到磁盘遇到了错误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5" name="直接箭头连接符 34"/>
          <p:cNvCxnSpPr>
            <a:stCxn id="10" idx="6"/>
            <a:endCxn id="12" idx="2"/>
          </p:cNvCxnSpPr>
          <p:nvPr/>
        </p:nvCxnSpPr>
        <p:spPr>
          <a:xfrm>
            <a:off x="7140187" y="2458745"/>
            <a:ext cx="227278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7632427" y="2143889"/>
            <a:ext cx="1348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刷新到磁盘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9" name="直接箭头连接符 38"/>
          <p:cNvCxnSpPr>
            <a:stCxn id="14" idx="6"/>
            <a:endCxn id="6" idx="2"/>
          </p:cNvCxnSpPr>
          <p:nvPr/>
        </p:nvCxnSpPr>
        <p:spPr>
          <a:xfrm>
            <a:off x="7140187" y="5839415"/>
            <a:ext cx="227278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7632427" y="5524558"/>
            <a:ext cx="1348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回滚操作执行完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38660" y="1025843"/>
            <a:ext cx="38884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活动的：事务中的数据库操作正在执行时处于活动状态；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部分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提交：事务执行完成，在内存中还未提交更新数据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          </a:t>
            </a:r>
          </a:p>
          <a:p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   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库所在磁盘；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提交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的：事务执行完成，从内存更新到磁盘数据库中后；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失败的：事务在执行过程时遇到错误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人为无法继续执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行时的状态；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中止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的：处于失败状态后，回滚事务对数据库造成的影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响。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45391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735883" y="2636912"/>
            <a:ext cx="1440160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Update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事务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400179" y="2636912"/>
            <a:ext cx="1800200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data buffer</a:t>
            </a:r>
          </a:p>
          <a:p>
            <a:pPr algn="ctr"/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redo log buffer</a:t>
            </a:r>
          </a:p>
          <a:p>
            <a:pPr algn="ctr"/>
            <a:r>
              <a:rPr lang="en-US" altLang="zh-CN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(redo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缓冲区</a:t>
            </a:r>
            <a:r>
              <a:rPr lang="en-US" altLang="zh-CN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424515" y="2638080"/>
            <a:ext cx="1800200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data</a:t>
            </a:r>
          </a:p>
          <a:p>
            <a:pPr algn="ctr"/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redo log file</a:t>
            </a:r>
          </a:p>
          <a:p>
            <a:pPr algn="ctr"/>
            <a:r>
              <a:rPr lang="en-US" altLang="zh-CN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(redo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日志文件区</a:t>
            </a:r>
            <a:r>
              <a:rPr lang="en-US" altLang="zh-CN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箭头连接符 6"/>
          <p:cNvCxnSpPr>
            <a:stCxn id="3" idx="3"/>
          </p:cNvCxnSpPr>
          <p:nvPr/>
        </p:nvCxnSpPr>
        <p:spPr>
          <a:xfrm>
            <a:off x="4176043" y="3104964"/>
            <a:ext cx="12241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7200379" y="2924944"/>
            <a:ext cx="12241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7200379" y="3212976"/>
            <a:ext cx="12241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668431" y="2588631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1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7200379" y="4365104"/>
            <a:ext cx="12241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rot="5400000" flipV="1">
            <a:off x="5886279" y="3626976"/>
            <a:ext cx="828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7668431" y="3230133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endParaRPr lang="zh-CN" altLang="en-US" sz="1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668431" y="4062758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1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336283" y="3473087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1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959170" y="2272133"/>
            <a:ext cx="68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内存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981648" y="2267580"/>
            <a:ext cx="68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磁盘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TextBox 138"/>
          <p:cNvSpPr txBox="1"/>
          <p:nvPr/>
        </p:nvSpPr>
        <p:spPr>
          <a:xfrm>
            <a:off x="4680099" y="544615"/>
            <a:ext cx="3601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redo</a:t>
            </a:r>
            <a:r>
              <a:rPr lang="zh-CN" altLang="en-US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的整体流程</a:t>
            </a:r>
          </a:p>
        </p:txBody>
      </p:sp>
    </p:spTree>
    <p:extLst>
      <p:ext uri="{BB962C8B-B14F-4D97-AF65-F5344CB8AC3E}">
        <p14:creationId xmlns:p14="http://schemas.microsoft.com/office/powerpoint/2010/main" val="41684938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38"/>
          <p:cNvSpPr txBox="1"/>
          <p:nvPr/>
        </p:nvSpPr>
        <p:spPr>
          <a:xfrm>
            <a:off x="4680099" y="544615"/>
            <a:ext cx="3601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undo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的</a:t>
            </a:r>
            <a:r>
              <a:rPr lang="zh-CN" altLang="en-US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存储结构</a:t>
            </a:r>
          </a:p>
        </p:txBody>
      </p:sp>
      <p:sp>
        <p:nvSpPr>
          <p:cNvPr id="3" name="矩形 2"/>
          <p:cNvSpPr/>
          <p:nvPr/>
        </p:nvSpPr>
        <p:spPr>
          <a:xfrm>
            <a:off x="1836289" y="1628800"/>
            <a:ext cx="9289032" cy="4680520"/>
          </a:xfrm>
          <a:prstGeom prst="rect">
            <a:avLst/>
          </a:prstGeom>
          <a:noFill/>
          <a:ln>
            <a:solidFill>
              <a:srgbClr val="F4C8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852767" y="1681063"/>
            <a:ext cx="17475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undo </a:t>
            </a:r>
            <a:r>
              <a:rPr lang="en-US" altLang="zh-CN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tablespace</a:t>
            </a:r>
          </a:p>
          <a:p>
            <a:pPr algn="ctr"/>
            <a:r>
              <a:rPr lang="en-US" altLang="zh-CN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undo</a:t>
            </a:r>
            <a:r>
              <a:rPr lang="zh-CN" altLang="en-US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存储空间</a:t>
            </a:r>
            <a:endParaRPr lang="zh-CN" altLang="en-US" sz="1600" b="1" dirty="0">
              <a:solidFill>
                <a:schemeClr val="accent2">
                  <a:lumMod val="60000"/>
                  <a:lumOff val="4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876175" y="2492896"/>
            <a:ext cx="1476670" cy="3375992"/>
          </a:xfrm>
          <a:prstGeom prst="rect">
            <a:avLst/>
          </a:prstGeom>
          <a:noFill/>
          <a:ln>
            <a:solidFill>
              <a:srgbClr val="D1E5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7315389" y="3799783"/>
            <a:ext cx="5982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solidFill>
                  <a:schemeClr val="accent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  <a:endParaRPr lang="zh-CN" altLang="en-US" sz="1600" b="1" dirty="0">
              <a:solidFill>
                <a:schemeClr val="accent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2339333" y="2492896"/>
            <a:ext cx="1476670" cy="3375992"/>
            <a:chOff x="2339333" y="2492896"/>
            <a:chExt cx="1476670" cy="3375992"/>
          </a:xfrm>
        </p:grpSpPr>
        <p:grpSp>
          <p:nvGrpSpPr>
            <p:cNvPr id="27" name="组合 26"/>
            <p:cNvGrpSpPr/>
            <p:nvPr/>
          </p:nvGrpSpPr>
          <p:grpSpPr>
            <a:xfrm>
              <a:off x="2339333" y="2492896"/>
              <a:ext cx="1476670" cy="3375992"/>
              <a:chOff x="2267325" y="2281064"/>
              <a:chExt cx="1476670" cy="3375992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2267325" y="2281064"/>
                <a:ext cx="1476670" cy="3375992"/>
              </a:xfrm>
              <a:prstGeom prst="rect">
                <a:avLst/>
              </a:prstGeom>
              <a:noFill/>
              <a:ln>
                <a:solidFill>
                  <a:srgbClr val="D1E5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2397784" y="4367970"/>
                <a:ext cx="1215752" cy="419472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2397784" y="2973524"/>
                <a:ext cx="1215752" cy="419472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397784" y="3670747"/>
                <a:ext cx="1215752" cy="419472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2401806" y="5065192"/>
                <a:ext cx="1215752" cy="419472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6" name="矩形 55"/>
            <p:cNvSpPr/>
            <p:nvPr/>
          </p:nvSpPr>
          <p:spPr>
            <a:xfrm>
              <a:off x="2626261" y="2545159"/>
              <a:ext cx="90281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 smtClean="0">
                  <a:solidFill>
                    <a:schemeClr val="accent3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rbk_seg1</a:t>
              </a:r>
            </a:p>
            <a:p>
              <a:pPr algn="ctr"/>
              <a:r>
                <a:rPr lang="zh-CN" altLang="en-US" sz="1400" dirty="0">
                  <a:solidFill>
                    <a:schemeClr val="accent3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回滚段</a:t>
              </a:r>
            </a:p>
          </p:txBody>
        </p:sp>
        <p:sp>
          <p:nvSpPr>
            <p:cNvPr id="57" name="矩形 56"/>
            <p:cNvSpPr/>
            <p:nvPr/>
          </p:nvSpPr>
          <p:spPr>
            <a:xfrm>
              <a:off x="2485197" y="3256592"/>
              <a:ext cx="118494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undo_log_seg1</a:t>
              </a:r>
              <a:endParaRPr lang="zh-CN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484019" y="3951263"/>
              <a:ext cx="118494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undo_log_seg2</a:t>
              </a:r>
              <a:endParaRPr lang="zh-CN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2368517" y="5348260"/>
              <a:ext cx="141577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undo_log_seg1024</a:t>
              </a:r>
              <a:endParaRPr lang="zh-CN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2830182" y="4652474"/>
              <a:ext cx="4924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……</a:t>
              </a:r>
              <a:endParaRPr lang="zh-CN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9144595" y="2492896"/>
            <a:ext cx="1476670" cy="3375992"/>
            <a:chOff x="2339333" y="2492896"/>
            <a:chExt cx="1476670" cy="3375992"/>
          </a:xfrm>
        </p:grpSpPr>
        <p:grpSp>
          <p:nvGrpSpPr>
            <p:cNvPr id="75" name="组合 74"/>
            <p:cNvGrpSpPr/>
            <p:nvPr/>
          </p:nvGrpSpPr>
          <p:grpSpPr>
            <a:xfrm>
              <a:off x="2339333" y="2492896"/>
              <a:ext cx="1476670" cy="3375992"/>
              <a:chOff x="2267325" y="2281064"/>
              <a:chExt cx="1476670" cy="3375992"/>
            </a:xfrm>
          </p:grpSpPr>
          <p:sp>
            <p:nvSpPr>
              <p:cNvPr id="81" name="矩形 80"/>
              <p:cNvSpPr/>
              <p:nvPr/>
            </p:nvSpPr>
            <p:spPr>
              <a:xfrm>
                <a:off x="2267325" y="2281064"/>
                <a:ext cx="1476670" cy="3375992"/>
              </a:xfrm>
              <a:prstGeom prst="rect">
                <a:avLst/>
              </a:prstGeom>
              <a:noFill/>
              <a:ln>
                <a:solidFill>
                  <a:srgbClr val="D1E5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2397784" y="4367970"/>
                <a:ext cx="1215752" cy="419472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2397784" y="2973524"/>
                <a:ext cx="1215752" cy="419472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2397784" y="3670747"/>
                <a:ext cx="1215752" cy="419472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2401806" y="5065192"/>
                <a:ext cx="1215752" cy="419472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6" name="矩形 75"/>
            <p:cNvSpPr/>
            <p:nvPr/>
          </p:nvSpPr>
          <p:spPr>
            <a:xfrm>
              <a:off x="2536493" y="2545159"/>
              <a:ext cx="108234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 smtClean="0">
                  <a:solidFill>
                    <a:schemeClr val="accent3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rbk_seg128</a:t>
              </a:r>
            </a:p>
            <a:p>
              <a:pPr algn="ctr"/>
              <a:r>
                <a:rPr lang="zh-CN" altLang="en-US" sz="1400" dirty="0">
                  <a:solidFill>
                    <a:schemeClr val="accent3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回滚段</a:t>
              </a:r>
            </a:p>
          </p:txBody>
        </p:sp>
        <p:sp>
          <p:nvSpPr>
            <p:cNvPr id="77" name="矩形 76"/>
            <p:cNvSpPr/>
            <p:nvPr/>
          </p:nvSpPr>
          <p:spPr>
            <a:xfrm>
              <a:off x="2485197" y="3256592"/>
              <a:ext cx="118494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undo_log_seg1</a:t>
              </a:r>
              <a:endParaRPr lang="zh-CN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2484019" y="3951263"/>
              <a:ext cx="118494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undo_log_seg2</a:t>
              </a:r>
              <a:endParaRPr lang="zh-CN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2368517" y="5348260"/>
              <a:ext cx="141577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undo_log_seg1024</a:t>
              </a:r>
              <a:endParaRPr lang="zh-CN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2830182" y="4652474"/>
              <a:ext cx="4924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……</a:t>
              </a:r>
              <a:endParaRPr lang="zh-CN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4607753" y="2492896"/>
            <a:ext cx="1476670" cy="3375992"/>
            <a:chOff x="2339333" y="2492896"/>
            <a:chExt cx="1476670" cy="3375992"/>
          </a:xfrm>
        </p:grpSpPr>
        <p:grpSp>
          <p:nvGrpSpPr>
            <p:cNvPr id="87" name="组合 86"/>
            <p:cNvGrpSpPr/>
            <p:nvPr/>
          </p:nvGrpSpPr>
          <p:grpSpPr>
            <a:xfrm>
              <a:off x="2339333" y="2492896"/>
              <a:ext cx="1476670" cy="3375992"/>
              <a:chOff x="2267325" y="2281064"/>
              <a:chExt cx="1476670" cy="3375992"/>
            </a:xfrm>
          </p:grpSpPr>
          <p:sp>
            <p:nvSpPr>
              <p:cNvPr id="93" name="矩形 92"/>
              <p:cNvSpPr/>
              <p:nvPr/>
            </p:nvSpPr>
            <p:spPr>
              <a:xfrm>
                <a:off x="2267325" y="2281064"/>
                <a:ext cx="1476670" cy="3375992"/>
              </a:xfrm>
              <a:prstGeom prst="rect">
                <a:avLst/>
              </a:prstGeom>
              <a:noFill/>
              <a:ln>
                <a:solidFill>
                  <a:srgbClr val="D1E5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矩形 93"/>
              <p:cNvSpPr/>
              <p:nvPr/>
            </p:nvSpPr>
            <p:spPr>
              <a:xfrm>
                <a:off x="2397784" y="4367970"/>
                <a:ext cx="1215752" cy="419472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矩形 94"/>
              <p:cNvSpPr/>
              <p:nvPr/>
            </p:nvSpPr>
            <p:spPr>
              <a:xfrm>
                <a:off x="2397784" y="2973524"/>
                <a:ext cx="1215752" cy="419472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2397784" y="3670747"/>
                <a:ext cx="1215752" cy="419472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2401806" y="5065192"/>
                <a:ext cx="1215752" cy="419472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8" name="矩形 87"/>
            <p:cNvSpPr/>
            <p:nvPr/>
          </p:nvSpPr>
          <p:spPr>
            <a:xfrm>
              <a:off x="2626261" y="2545159"/>
              <a:ext cx="90281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 smtClean="0">
                  <a:solidFill>
                    <a:schemeClr val="accent3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rbk_seg2</a:t>
              </a:r>
            </a:p>
            <a:p>
              <a:pPr algn="ctr"/>
              <a:r>
                <a:rPr lang="zh-CN" altLang="en-US" sz="1400" dirty="0">
                  <a:solidFill>
                    <a:schemeClr val="accent3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回滚段</a:t>
              </a:r>
            </a:p>
          </p:txBody>
        </p:sp>
        <p:sp>
          <p:nvSpPr>
            <p:cNvPr id="89" name="矩形 88"/>
            <p:cNvSpPr/>
            <p:nvPr/>
          </p:nvSpPr>
          <p:spPr>
            <a:xfrm>
              <a:off x="2485197" y="3256592"/>
              <a:ext cx="118494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undo_log_seg1</a:t>
              </a:r>
              <a:endParaRPr lang="zh-CN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2484019" y="3951263"/>
              <a:ext cx="118494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undo_log_seg2</a:t>
              </a:r>
              <a:endParaRPr lang="zh-CN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2368517" y="5348260"/>
              <a:ext cx="141577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undo_log_seg1024</a:t>
              </a:r>
              <a:endParaRPr lang="zh-CN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2830182" y="4652474"/>
              <a:ext cx="4924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……</a:t>
              </a:r>
              <a:endParaRPr lang="zh-CN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98" name="TextBox 138"/>
          <p:cNvSpPr txBox="1"/>
          <p:nvPr/>
        </p:nvSpPr>
        <p:spPr>
          <a:xfrm>
            <a:off x="3668960" y="2074944"/>
            <a:ext cx="1655082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rollback segment</a:t>
            </a:r>
            <a:endParaRPr lang="zh-CN" altLang="en-US" sz="14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9" name="TextBox 138"/>
          <p:cNvSpPr txBox="1"/>
          <p:nvPr/>
        </p:nvSpPr>
        <p:spPr>
          <a:xfrm>
            <a:off x="5797492" y="2074944"/>
            <a:ext cx="1655082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undo log segment</a:t>
            </a:r>
            <a:endParaRPr lang="zh-CN" altLang="en-US" sz="14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96729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2951907" y="1556792"/>
            <a:ext cx="5976664" cy="3205486"/>
            <a:chOff x="2303835" y="1178782"/>
            <a:chExt cx="5976664" cy="3205486"/>
          </a:xfrm>
        </p:grpSpPr>
        <p:sp>
          <p:nvSpPr>
            <p:cNvPr id="2" name="矩形 1"/>
            <p:cNvSpPr/>
            <p:nvPr/>
          </p:nvSpPr>
          <p:spPr>
            <a:xfrm>
              <a:off x="2303835" y="2348880"/>
              <a:ext cx="1728192" cy="504056"/>
            </a:xfrm>
            <a:prstGeom prst="rect">
              <a:avLst/>
            </a:prstGeom>
            <a:solidFill>
              <a:srgbClr val="D7E5FB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一条记录</a:t>
              </a:r>
              <a:endPara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5544195" y="1520788"/>
              <a:ext cx="2736304" cy="2160240"/>
            </a:xfrm>
            <a:prstGeom prst="rect">
              <a:avLst/>
            </a:prstGeom>
            <a:solidFill>
              <a:srgbClr val="F4C8C7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6976872" y="1844824"/>
              <a:ext cx="1159611" cy="504056"/>
            </a:xfrm>
            <a:prstGeom prst="rect">
              <a:avLst/>
            </a:prstGeom>
            <a:solidFill>
              <a:srgbClr val="D1E5D0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事务</a:t>
              </a:r>
              <a:r>
                <a:rPr lang="en-US" altLang="zh-CN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T2</a:t>
              </a:r>
              <a:endPara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976872" y="2852936"/>
              <a:ext cx="1159611" cy="504056"/>
            </a:xfrm>
            <a:prstGeom prst="rect">
              <a:avLst/>
            </a:prstGeom>
            <a:solidFill>
              <a:srgbClr val="D1E5D0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false</a:t>
              </a:r>
              <a:endPara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616202" y="1953198"/>
              <a:ext cx="13606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trx</a:t>
              </a:r>
              <a:r>
                <a:rPr lang="zh-CN" altLang="en-US" sz="1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信息</a:t>
              </a:r>
              <a:r>
                <a:rPr lang="en-US" altLang="zh-CN" sz="1600" dirty="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sz="1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   </a:t>
              </a:r>
              <a:r>
                <a:rPr lang="zh-CN" altLang="en-US" sz="1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：</a:t>
              </a:r>
              <a:endPara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616203" y="2935687"/>
              <a:ext cx="13606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is_waiting </a:t>
              </a:r>
              <a:r>
                <a:rPr lang="zh-CN" altLang="en-US" sz="1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：</a:t>
              </a:r>
              <a:endPara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12" name="直接连接符 11"/>
            <p:cNvCxnSpPr>
              <a:stCxn id="2" idx="3"/>
              <a:endCxn id="3" idx="1"/>
            </p:cNvCxnSpPr>
            <p:nvPr/>
          </p:nvCxnSpPr>
          <p:spPr>
            <a:xfrm>
              <a:off x="4032027" y="2600908"/>
              <a:ext cx="1512168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6500171" y="1178782"/>
              <a:ext cx="8243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锁结构</a:t>
              </a:r>
              <a:endPara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Rectangle 1"/>
            <p:cNvSpPr>
              <a:spLocks noChangeArrowheads="1"/>
            </p:cNvSpPr>
            <p:nvPr/>
          </p:nvSpPr>
          <p:spPr bwMode="auto">
            <a:xfrm rot="10800000" flipV="1">
              <a:off x="2303835" y="3861048"/>
              <a:ext cx="388843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zh-CN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trx信息</a:t>
              </a:r>
              <a:r>
                <a:rPr kumimoji="0" lang="zh-CN" altLang="zh-CN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：代表这个锁结构是哪个事务生成的。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zh-CN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is_waiting</a:t>
              </a:r>
              <a:r>
                <a:rPr kumimoji="0" lang="zh-CN" altLang="zh-CN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：代表当前事务是否在等待</a:t>
              </a:r>
              <a:r>
                <a:rPr kumimoji="0" lang="zh-CN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。</a:t>
              </a:r>
              <a:endPara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1"/>
            <p:cNvSpPr>
              <a:spLocks noChangeArrowheads="1"/>
            </p:cNvSpPr>
            <p:nvPr/>
          </p:nvSpPr>
          <p:spPr bwMode="auto">
            <a:xfrm rot="10800000" flipV="1">
              <a:off x="3963760" y="2231576"/>
              <a:ext cx="1616438" cy="738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is_waiting=false</a:t>
              </a:r>
              <a:endParaRPr lang="en-US" altLang="zh-CN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zh-CN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记录成功获取锁</a:t>
              </a:r>
              <a:endPara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8" name="TextBox 138"/>
          <p:cNvSpPr txBox="1"/>
          <p:nvPr/>
        </p:nvSpPr>
        <p:spPr>
          <a:xfrm>
            <a:off x="4680099" y="544615"/>
            <a:ext cx="3601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记录获取锁</a:t>
            </a:r>
            <a:endParaRPr lang="zh-CN" altLang="en-US" sz="20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4591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71766" y="2750339"/>
            <a:ext cx="1785020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>
                <a:latin typeface="黑体" pitchFamily="49" charset="-122"/>
                <a:ea typeface="黑体" pitchFamily="49" charset="-122"/>
              </a:rPr>
              <a:t>Oracle</a:t>
            </a:r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数据库</a:t>
            </a:r>
          </a:p>
        </p:txBody>
      </p:sp>
      <p:sp>
        <p:nvSpPr>
          <p:cNvPr id="3" name="矩形 2"/>
          <p:cNvSpPr/>
          <p:nvPr/>
        </p:nvSpPr>
        <p:spPr>
          <a:xfrm>
            <a:off x="3868593" y="3821909"/>
            <a:ext cx="1691071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868593" y="3821909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物理结构</a:t>
            </a:r>
          </a:p>
        </p:txBody>
      </p:sp>
      <p:sp>
        <p:nvSpPr>
          <p:cNvPr id="5" name="矩形 4"/>
          <p:cNvSpPr/>
          <p:nvPr/>
        </p:nvSpPr>
        <p:spPr>
          <a:xfrm>
            <a:off x="6968890" y="3821909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逻辑结构</a:t>
            </a:r>
          </a:p>
        </p:txBody>
      </p:sp>
      <p:cxnSp>
        <p:nvCxnSpPr>
          <p:cNvPr id="6" name="肘形连接符 5"/>
          <p:cNvCxnSpPr>
            <a:stCxn id="2" idx="2"/>
            <a:endCxn id="5" idx="0"/>
          </p:cNvCxnSpPr>
          <p:nvPr/>
        </p:nvCxnSpPr>
        <p:spPr>
          <a:xfrm rot="16200000" flipH="1">
            <a:off x="6646440" y="2653928"/>
            <a:ext cx="785818" cy="1550149"/>
          </a:xfrm>
          <a:prstGeom prst="bentConnector3">
            <a:avLst>
              <a:gd name="adj1" fmla="val 50000"/>
            </a:avLst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肘形连接符 6"/>
          <p:cNvCxnSpPr>
            <a:stCxn id="2" idx="2"/>
            <a:endCxn id="4" idx="0"/>
          </p:cNvCxnSpPr>
          <p:nvPr/>
        </p:nvCxnSpPr>
        <p:spPr>
          <a:xfrm rot="5400000">
            <a:off x="5096292" y="2653929"/>
            <a:ext cx="785818" cy="1550149"/>
          </a:xfrm>
          <a:prstGeom prst="bentConnector3">
            <a:avLst>
              <a:gd name="adj1" fmla="val 50000"/>
            </a:avLst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6567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611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9773" y="1703475"/>
            <a:ext cx="1597123" cy="7858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009515" y="1917789"/>
            <a:ext cx="1127381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用户进程</a:t>
            </a:r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110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4" name="直接箭头连接符 3"/>
          <p:cNvCxnSpPr>
            <a:stCxn id="3" idx="3"/>
          </p:cNvCxnSpPr>
          <p:nvPr/>
        </p:nvCxnSpPr>
        <p:spPr>
          <a:xfrm>
            <a:off x="5136895" y="2096384"/>
            <a:ext cx="1033433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6170327" y="1417723"/>
            <a:ext cx="2818452" cy="35719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170326" y="1774913"/>
            <a:ext cx="1315278" cy="642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服务器进程</a:t>
            </a:r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1</a:t>
            </a:r>
          </a:p>
          <a:p>
            <a:pPr algn="ctr"/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PGA1</a:t>
            </a:r>
            <a:endParaRPr lang="zh-CN" altLang="en-US" sz="11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861400" y="1846352"/>
            <a:ext cx="1127381" cy="2571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后台进程</a:t>
            </a:r>
          </a:p>
        </p:txBody>
      </p:sp>
      <p:sp>
        <p:nvSpPr>
          <p:cNvPr id="8" name="TextBox 9"/>
          <p:cNvSpPr txBox="1"/>
          <p:nvPr/>
        </p:nvSpPr>
        <p:spPr>
          <a:xfrm>
            <a:off x="3727669" y="5132502"/>
            <a:ext cx="1127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客户端</a:t>
            </a:r>
          </a:p>
        </p:txBody>
      </p:sp>
      <p:sp>
        <p:nvSpPr>
          <p:cNvPr id="9" name="TextBox 10"/>
          <p:cNvSpPr txBox="1"/>
          <p:nvPr/>
        </p:nvSpPr>
        <p:spPr>
          <a:xfrm>
            <a:off x="7015862" y="5132502"/>
            <a:ext cx="1315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服务器端</a:t>
            </a:r>
          </a:p>
        </p:txBody>
      </p:sp>
      <p:sp>
        <p:nvSpPr>
          <p:cNvPr id="10" name="矩形 9"/>
          <p:cNvSpPr/>
          <p:nvPr/>
        </p:nvSpPr>
        <p:spPr>
          <a:xfrm>
            <a:off x="3539773" y="2632169"/>
            <a:ext cx="1597123" cy="7858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009515" y="2846483"/>
            <a:ext cx="1127381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用户进程</a:t>
            </a:r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2</a:t>
            </a:r>
            <a:endParaRPr lang="zh-CN" altLang="en-US" sz="110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2" name="直接箭头连接符 11"/>
          <p:cNvCxnSpPr>
            <a:stCxn id="11" idx="3"/>
          </p:cNvCxnSpPr>
          <p:nvPr/>
        </p:nvCxnSpPr>
        <p:spPr>
          <a:xfrm>
            <a:off x="5136895" y="3025078"/>
            <a:ext cx="1033433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539773" y="3560863"/>
            <a:ext cx="1597123" cy="7858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009515" y="3775178"/>
            <a:ext cx="1127381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用户进程</a:t>
            </a:r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3</a:t>
            </a:r>
            <a:endParaRPr lang="zh-CN" altLang="en-US" sz="110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5136895" y="3989491"/>
            <a:ext cx="1033433" cy="158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6170326" y="2703607"/>
            <a:ext cx="1315278" cy="642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服务器进程</a:t>
            </a:r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2</a:t>
            </a:r>
          </a:p>
          <a:p>
            <a:pPr algn="ctr"/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PGA2</a:t>
            </a:r>
            <a:endParaRPr lang="zh-CN" altLang="en-US" sz="11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170326" y="3703739"/>
            <a:ext cx="1315278" cy="642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服务器进程</a:t>
            </a:r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3</a:t>
            </a:r>
          </a:p>
          <a:p>
            <a:pPr algn="ctr"/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PGA3</a:t>
            </a:r>
            <a:endParaRPr lang="zh-CN" altLang="en-US" sz="110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8" name="直接箭头连接符 17"/>
          <p:cNvCxnSpPr>
            <a:stCxn id="3" idx="3"/>
            <a:endCxn id="16" idx="1"/>
          </p:cNvCxnSpPr>
          <p:nvPr/>
        </p:nvCxnSpPr>
        <p:spPr>
          <a:xfrm>
            <a:off x="5136895" y="2096385"/>
            <a:ext cx="1033433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1" idx="3"/>
            <a:endCxn id="17" idx="1"/>
          </p:cNvCxnSpPr>
          <p:nvPr/>
        </p:nvCxnSpPr>
        <p:spPr>
          <a:xfrm>
            <a:off x="5136895" y="3025079"/>
            <a:ext cx="1033433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46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197412" y="1464455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数据库</a:t>
            </a:r>
          </a:p>
        </p:txBody>
      </p:sp>
      <p:sp>
        <p:nvSpPr>
          <p:cNvPr id="3" name="矩形 2"/>
          <p:cNvSpPr/>
          <p:nvPr/>
        </p:nvSpPr>
        <p:spPr>
          <a:xfrm>
            <a:off x="4197412" y="2375289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表空间</a:t>
            </a:r>
          </a:p>
        </p:txBody>
      </p:sp>
      <p:sp>
        <p:nvSpPr>
          <p:cNvPr id="4" name="矩形 3"/>
          <p:cNvSpPr/>
          <p:nvPr/>
        </p:nvSpPr>
        <p:spPr>
          <a:xfrm>
            <a:off x="4197412" y="3286123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段</a:t>
            </a:r>
          </a:p>
        </p:txBody>
      </p:sp>
      <p:sp>
        <p:nvSpPr>
          <p:cNvPr id="5" name="矩形 4"/>
          <p:cNvSpPr/>
          <p:nvPr/>
        </p:nvSpPr>
        <p:spPr>
          <a:xfrm>
            <a:off x="4197412" y="4196957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区</a:t>
            </a:r>
          </a:p>
        </p:txBody>
      </p:sp>
      <p:sp>
        <p:nvSpPr>
          <p:cNvPr id="6" name="矩形 5"/>
          <p:cNvSpPr/>
          <p:nvPr/>
        </p:nvSpPr>
        <p:spPr>
          <a:xfrm>
            <a:off x="6640071" y="3250405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模式</a:t>
            </a:r>
          </a:p>
        </p:txBody>
      </p:sp>
      <p:sp>
        <p:nvSpPr>
          <p:cNvPr id="7" name="矩形 6"/>
          <p:cNvSpPr/>
          <p:nvPr/>
        </p:nvSpPr>
        <p:spPr>
          <a:xfrm>
            <a:off x="4197412" y="5107793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数据块</a:t>
            </a:r>
          </a:p>
        </p:txBody>
      </p:sp>
      <p:cxnSp>
        <p:nvCxnSpPr>
          <p:cNvPr id="8" name="直接箭头连接符 7"/>
          <p:cNvCxnSpPr>
            <a:stCxn id="2" idx="2"/>
            <a:endCxn id="3" idx="0"/>
          </p:cNvCxnSpPr>
          <p:nvPr/>
        </p:nvCxnSpPr>
        <p:spPr>
          <a:xfrm rot="5400000">
            <a:off x="4730405" y="2062499"/>
            <a:ext cx="625082" cy="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3" idx="2"/>
            <a:endCxn id="4" idx="0"/>
          </p:cNvCxnSpPr>
          <p:nvPr/>
        </p:nvCxnSpPr>
        <p:spPr>
          <a:xfrm rot="5400000">
            <a:off x="4730405" y="2973333"/>
            <a:ext cx="625082" cy="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2"/>
            <a:endCxn id="5" idx="0"/>
          </p:cNvCxnSpPr>
          <p:nvPr/>
        </p:nvCxnSpPr>
        <p:spPr>
          <a:xfrm rot="5400000">
            <a:off x="4730405" y="3884167"/>
            <a:ext cx="625082" cy="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2"/>
            <a:endCxn id="7" idx="0"/>
          </p:cNvCxnSpPr>
          <p:nvPr/>
        </p:nvCxnSpPr>
        <p:spPr>
          <a:xfrm rot="5400000">
            <a:off x="4730404" y="4795002"/>
            <a:ext cx="625084" cy="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956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44384" y="1142985"/>
            <a:ext cx="1409226" cy="357190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 </a:t>
            </a:r>
            <a:r>
              <a:rPr lang="en-US" altLang="zh-CN" sz="1400" dirty="0"/>
              <a:t>Object</a:t>
            </a:r>
            <a:endParaRPr lang="zh-CN" altLang="en-US" sz="1400" dirty="0"/>
          </a:p>
        </p:txBody>
      </p:sp>
      <p:sp>
        <p:nvSpPr>
          <p:cNvPr id="3" name="圆角矩形 2"/>
          <p:cNvSpPr/>
          <p:nvPr/>
        </p:nvSpPr>
        <p:spPr>
          <a:xfrm>
            <a:off x="4244384" y="2000241"/>
            <a:ext cx="1409226" cy="357190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/>
              <a:t>Throwable</a:t>
            </a:r>
            <a:endParaRPr lang="zh-CN" altLang="en-US" sz="1400" dirty="0"/>
          </a:p>
        </p:txBody>
      </p:sp>
      <p:sp>
        <p:nvSpPr>
          <p:cNvPr id="4" name="圆角矩形 3"/>
          <p:cNvSpPr/>
          <p:nvPr/>
        </p:nvSpPr>
        <p:spPr>
          <a:xfrm>
            <a:off x="2929106" y="2714620"/>
            <a:ext cx="1409226" cy="357190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 </a:t>
            </a:r>
            <a:r>
              <a:rPr lang="en-US" altLang="zh-CN" sz="1400" dirty="0"/>
              <a:t>Error</a:t>
            </a:r>
            <a:endParaRPr lang="zh-CN" altLang="en-US" sz="1400" dirty="0"/>
          </a:p>
        </p:txBody>
      </p:sp>
      <p:sp>
        <p:nvSpPr>
          <p:cNvPr id="5" name="圆角矩形 4"/>
          <p:cNvSpPr/>
          <p:nvPr/>
        </p:nvSpPr>
        <p:spPr>
          <a:xfrm>
            <a:off x="1707778" y="3429000"/>
            <a:ext cx="1409226" cy="357190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其他错误类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3774642" y="3929067"/>
            <a:ext cx="2348710" cy="357190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 </a:t>
            </a:r>
            <a:r>
              <a:rPr lang="en-US" altLang="zh-CN" sz="1400" dirty="0"/>
              <a:t>ExceptionSubClass</a:t>
            </a:r>
            <a:endParaRPr lang="zh-CN" altLang="en-US" sz="1400" dirty="0"/>
          </a:p>
        </p:txBody>
      </p:sp>
      <p:sp>
        <p:nvSpPr>
          <p:cNvPr id="7" name="圆角矩形 6"/>
          <p:cNvSpPr/>
          <p:nvPr/>
        </p:nvSpPr>
        <p:spPr>
          <a:xfrm>
            <a:off x="5559663" y="2714620"/>
            <a:ext cx="1409226" cy="357190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 </a:t>
            </a:r>
            <a:r>
              <a:rPr lang="en-US" altLang="zh-CN" sz="1400" dirty="0"/>
              <a:t>Exception</a:t>
            </a:r>
            <a:endParaRPr lang="zh-CN" altLang="en-US" sz="1400" dirty="0"/>
          </a:p>
        </p:txBody>
      </p:sp>
      <p:cxnSp>
        <p:nvCxnSpPr>
          <p:cNvPr id="8" name="直接箭头连接符 7"/>
          <p:cNvCxnSpPr>
            <a:stCxn id="3" idx="0"/>
            <a:endCxn id="2" idx="2"/>
          </p:cNvCxnSpPr>
          <p:nvPr/>
        </p:nvCxnSpPr>
        <p:spPr>
          <a:xfrm rot="5400000" flipH="1" flipV="1">
            <a:off x="4698964" y="1749958"/>
            <a:ext cx="500066" cy="20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5" idx="0"/>
            <a:endCxn id="4" idx="2"/>
          </p:cNvCxnSpPr>
          <p:nvPr/>
        </p:nvCxnSpPr>
        <p:spPr>
          <a:xfrm rot="5400000" flipH="1" flipV="1">
            <a:off x="2844461" y="2639742"/>
            <a:ext cx="357190" cy="122132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0"/>
            <a:endCxn id="3" idx="2"/>
          </p:cNvCxnSpPr>
          <p:nvPr/>
        </p:nvCxnSpPr>
        <p:spPr>
          <a:xfrm rot="5400000" flipH="1" flipV="1">
            <a:off x="4112764" y="1878386"/>
            <a:ext cx="357190" cy="131527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" idx="0"/>
            <a:endCxn id="3" idx="2"/>
          </p:cNvCxnSpPr>
          <p:nvPr/>
        </p:nvCxnSpPr>
        <p:spPr>
          <a:xfrm rot="16200000" flipV="1">
            <a:off x="5428042" y="1878386"/>
            <a:ext cx="357190" cy="131527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6593095" y="3929067"/>
            <a:ext cx="2348710" cy="357190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/>
              <a:t>RuntimeException</a:t>
            </a:r>
            <a:endParaRPr lang="zh-CN" altLang="en-US" sz="1400" dirty="0"/>
          </a:p>
        </p:txBody>
      </p:sp>
      <p:cxnSp>
        <p:nvCxnSpPr>
          <p:cNvPr id="13" name="直接箭头连接符 12"/>
          <p:cNvCxnSpPr>
            <a:stCxn id="6" idx="0"/>
            <a:endCxn id="7" idx="2"/>
          </p:cNvCxnSpPr>
          <p:nvPr/>
        </p:nvCxnSpPr>
        <p:spPr>
          <a:xfrm rot="5400000" flipH="1" flipV="1">
            <a:off x="5178008" y="2842799"/>
            <a:ext cx="857256" cy="131527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2" idx="0"/>
            <a:endCxn id="7" idx="2"/>
          </p:cNvCxnSpPr>
          <p:nvPr/>
        </p:nvCxnSpPr>
        <p:spPr>
          <a:xfrm rot="16200000" flipV="1">
            <a:off x="6587234" y="2748853"/>
            <a:ext cx="857256" cy="15031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4244384" y="5286389"/>
            <a:ext cx="1409226" cy="357190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其他异常类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7062837" y="5286389"/>
            <a:ext cx="1409226" cy="357190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其他异常类</a:t>
            </a:r>
          </a:p>
        </p:txBody>
      </p:sp>
      <p:cxnSp>
        <p:nvCxnSpPr>
          <p:cNvPr id="17" name="直接箭头连接符 16"/>
          <p:cNvCxnSpPr>
            <a:stCxn id="15" idx="0"/>
            <a:endCxn id="6" idx="2"/>
          </p:cNvCxnSpPr>
          <p:nvPr/>
        </p:nvCxnSpPr>
        <p:spPr>
          <a:xfrm rot="5400000" flipH="1" flipV="1">
            <a:off x="4448931" y="4786072"/>
            <a:ext cx="1000132" cy="20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6" idx="0"/>
            <a:endCxn id="12" idx="2"/>
          </p:cNvCxnSpPr>
          <p:nvPr/>
        </p:nvCxnSpPr>
        <p:spPr>
          <a:xfrm rot="5400000" flipH="1" flipV="1">
            <a:off x="7267384" y="4786072"/>
            <a:ext cx="1000132" cy="20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989624" y="4429133"/>
            <a:ext cx="1597123" cy="1285884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TextBox 39"/>
          <p:cNvSpPr txBox="1"/>
          <p:nvPr/>
        </p:nvSpPr>
        <p:spPr>
          <a:xfrm>
            <a:off x="1989624" y="4429134"/>
            <a:ext cx="15971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solidFill>
                  <a:srgbClr val="FF0000"/>
                </a:solidFill>
              </a:rPr>
              <a:t>编译时异常（可控）</a:t>
            </a:r>
            <a:r>
              <a:rPr lang="en-US" altLang="zh-CN" sz="1000" dirty="0"/>
              <a:t>Exception</a:t>
            </a:r>
            <a:r>
              <a:rPr lang="zh-CN" altLang="en-US" sz="1000" dirty="0"/>
              <a:t>类的直接子类</a:t>
            </a:r>
            <a:endParaRPr lang="en-US" altLang="zh-CN" sz="1000" dirty="0"/>
          </a:p>
          <a:p>
            <a:r>
              <a:rPr lang="zh-CN" altLang="en-US" sz="1000" dirty="0"/>
              <a:t>（表示必须在编写程序的时候预先堆这种异常进行处理，如果不处理，编译器报错）</a:t>
            </a:r>
          </a:p>
        </p:txBody>
      </p:sp>
      <p:cxnSp>
        <p:nvCxnSpPr>
          <p:cNvPr id="21" name="直接箭头连接符 20"/>
          <p:cNvCxnSpPr/>
          <p:nvPr/>
        </p:nvCxnSpPr>
        <p:spPr>
          <a:xfrm rot="16200000" flipH="1" flipV="1">
            <a:off x="3233462" y="3887952"/>
            <a:ext cx="142876" cy="93948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9223652" y="4457650"/>
            <a:ext cx="1597123" cy="5429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3" name="TextBox 43"/>
          <p:cNvSpPr txBox="1"/>
          <p:nvPr/>
        </p:nvSpPr>
        <p:spPr>
          <a:xfrm>
            <a:off x="9223652" y="4457650"/>
            <a:ext cx="1597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solidFill>
                  <a:srgbClr val="FF0000"/>
                </a:solidFill>
              </a:rPr>
              <a:t>运行时异常：</a:t>
            </a:r>
            <a:r>
              <a:rPr lang="zh-CN" altLang="en-US" sz="1000" dirty="0"/>
              <a:t>由程序逻辑运行错误引起</a:t>
            </a:r>
          </a:p>
        </p:txBody>
      </p:sp>
      <p:cxnSp>
        <p:nvCxnSpPr>
          <p:cNvPr id="24" name="直接箭头连接符 23"/>
          <p:cNvCxnSpPr/>
          <p:nvPr/>
        </p:nvCxnSpPr>
        <p:spPr>
          <a:xfrm rot="5400000" flipV="1">
            <a:off x="9349339" y="3784778"/>
            <a:ext cx="171394" cy="117435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48"/>
          <p:cNvSpPr txBox="1"/>
          <p:nvPr/>
        </p:nvSpPr>
        <p:spPr>
          <a:xfrm>
            <a:off x="8096269" y="1285862"/>
            <a:ext cx="17850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/>
              <a:t>箭头：子类指向父类</a:t>
            </a:r>
          </a:p>
        </p:txBody>
      </p:sp>
    </p:spTree>
    <p:extLst>
      <p:ext uri="{BB962C8B-B14F-4D97-AF65-F5344CB8AC3E}">
        <p14:creationId xmlns:p14="http://schemas.microsoft.com/office/powerpoint/2010/main" val="1946907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902023" y="497924"/>
            <a:ext cx="1785020" cy="7143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 rot="10800000" flipH="1">
            <a:off x="4902023" y="924964"/>
            <a:ext cx="178502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4"/>
          <p:cNvSpPr txBox="1"/>
          <p:nvPr/>
        </p:nvSpPr>
        <p:spPr>
          <a:xfrm>
            <a:off x="4902025" y="495668"/>
            <a:ext cx="1503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&lt;&lt;interface&gt;&gt;</a:t>
            </a:r>
          </a:p>
          <a:p>
            <a:r>
              <a:rPr lang="en-US" altLang="zh-CN" sz="1100" b="1" dirty="0">
                <a:latin typeface="楷体" pitchFamily="49" charset="-122"/>
                <a:ea typeface="楷体" pitchFamily="49" charset="-122"/>
              </a:rPr>
              <a:t>Iterable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6405199" y="640800"/>
            <a:ext cx="187897" cy="1428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4902025" y="926552"/>
            <a:ext cx="1503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iterator()</a:t>
            </a:r>
          </a:p>
        </p:txBody>
      </p:sp>
      <p:sp>
        <p:nvSpPr>
          <p:cNvPr id="7" name="矩形 6"/>
          <p:cNvSpPr/>
          <p:nvPr/>
        </p:nvSpPr>
        <p:spPr>
          <a:xfrm>
            <a:off x="1989622" y="1569497"/>
            <a:ext cx="1785020" cy="10693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 rot="10800000" flipH="1">
            <a:off x="1989622" y="1996534"/>
            <a:ext cx="178502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9"/>
          <p:cNvSpPr txBox="1"/>
          <p:nvPr/>
        </p:nvSpPr>
        <p:spPr>
          <a:xfrm>
            <a:off x="1989624" y="1567238"/>
            <a:ext cx="1503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&lt;&lt;interface&gt;&gt;</a:t>
            </a:r>
          </a:p>
          <a:p>
            <a:r>
              <a:rPr lang="en-US" altLang="zh-CN" sz="1100" b="1" dirty="0">
                <a:latin typeface="楷体" pitchFamily="49" charset="-122"/>
                <a:ea typeface="楷体" pitchFamily="49" charset="-122"/>
              </a:rPr>
              <a:t>Iterator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492798" y="1712371"/>
            <a:ext cx="187897" cy="1428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" name="TextBox 11"/>
          <p:cNvSpPr txBox="1"/>
          <p:nvPr/>
        </p:nvSpPr>
        <p:spPr>
          <a:xfrm>
            <a:off x="1989624" y="1998121"/>
            <a:ext cx="150317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hasNext()</a:t>
            </a:r>
            <a:br>
              <a:rPr lang="en-US" altLang="zh-CN" sz="1100" dirty="0">
                <a:latin typeface="楷体" pitchFamily="49" charset="-122"/>
                <a:ea typeface="楷体" pitchFamily="49" charset="-122"/>
              </a:rPr>
            </a:br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next()</a:t>
            </a:r>
          </a:p>
          <a:p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remove()</a:t>
            </a:r>
          </a:p>
        </p:txBody>
      </p:sp>
      <p:sp>
        <p:nvSpPr>
          <p:cNvPr id="12" name="矩形 11"/>
          <p:cNvSpPr/>
          <p:nvPr/>
        </p:nvSpPr>
        <p:spPr>
          <a:xfrm>
            <a:off x="4902023" y="1926687"/>
            <a:ext cx="1785020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3" name="TextBox 13"/>
          <p:cNvSpPr txBox="1"/>
          <p:nvPr/>
        </p:nvSpPr>
        <p:spPr>
          <a:xfrm>
            <a:off x="4902025" y="1924428"/>
            <a:ext cx="1503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&lt;&lt;interface&gt;&gt;</a:t>
            </a:r>
          </a:p>
          <a:p>
            <a:r>
              <a:rPr lang="en-US" altLang="zh-CN" sz="1100" b="1" dirty="0">
                <a:latin typeface="楷体" pitchFamily="49" charset="-122"/>
                <a:ea typeface="楷体" pitchFamily="49" charset="-122"/>
              </a:rPr>
              <a:t>Collection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405199" y="2069560"/>
            <a:ext cx="187897" cy="1428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>
            <a:endCxn id="2" idx="2"/>
          </p:cNvCxnSpPr>
          <p:nvPr/>
        </p:nvCxnSpPr>
        <p:spPr>
          <a:xfrm rot="16200000" flipV="1">
            <a:off x="5438477" y="1568364"/>
            <a:ext cx="712121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3" idx="1"/>
            <a:endCxn id="7" idx="3"/>
          </p:cNvCxnSpPr>
          <p:nvPr/>
        </p:nvCxnSpPr>
        <p:spPr>
          <a:xfrm flipH="1" flipV="1">
            <a:off x="3774642" y="2104153"/>
            <a:ext cx="1127382" cy="35719"/>
          </a:xfrm>
          <a:prstGeom prst="straightConnector1">
            <a:avLst/>
          </a:prstGeom>
          <a:ln w="19050">
            <a:prstDash val="solid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2929107" y="3138874"/>
            <a:ext cx="1785020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8" name="TextBox 23"/>
          <p:cNvSpPr txBox="1"/>
          <p:nvPr/>
        </p:nvSpPr>
        <p:spPr>
          <a:xfrm>
            <a:off x="2929108" y="3136615"/>
            <a:ext cx="1503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&lt;&lt;interface&gt;&gt;</a:t>
            </a:r>
          </a:p>
          <a:p>
            <a:r>
              <a:rPr lang="en-US" altLang="zh-CN" sz="1100" b="1" dirty="0">
                <a:latin typeface="楷体" pitchFamily="49" charset="-122"/>
                <a:ea typeface="楷体" pitchFamily="49" charset="-122"/>
              </a:rPr>
              <a:t>List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432283" y="3281747"/>
            <a:ext cx="187897" cy="1428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156786" y="3138874"/>
            <a:ext cx="1785020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1" name="TextBox 26"/>
          <p:cNvSpPr txBox="1"/>
          <p:nvPr/>
        </p:nvSpPr>
        <p:spPr>
          <a:xfrm>
            <a:off x="7156787" y="3136615"/>
            <a:ext cx="1503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&lt;&lt;interface&gt;&gt;</a:t>
            </a:r>
          </a:p>
          <a:p>
            <a:r>
              <a:rPr lang="en-US" altLang="zh-CN" sz="1100" b="1" dirty="0">
                <a:latin typeface="楷体" pitchFamily="49" charset="-122"/>
                <a:ea typeface="楷体" pitchFamily="49" charset="-122"/>
              </a:rPr>
              <a:t>Set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8659962" y="3281747"/>
            <a:ext cx="187897" cy="1428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3868593" y="2353055"/>
            <a:ext cx="1972921" cy="785816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rot="10800000">
            <a:off x="5841507" y="2353053"/>
            <a:ext cx="2254762" cy="785818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34"/>
          <p:cNvSpPr txBox="1"/>
          <p:nvPr/>
        </p:nvSpPr>
        <p:spPr>
          <a:xfrm>
            <a:off x="5747561" y="1424360"/>
            <a:ext cx="1127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继承，泛化，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is a</a:t>
            </a:r>
            <a:endParaRPr lang="zh-CN" altLang="en-US" sz="1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6" name="TextBox 35"/>
          <p:cNvSpPr txBox="1"/>
          <p:nvPr/>
        </p:nvSpPr>
        <p:spPr>
          <a:xfrm>
            <a:off x="7062839" y="2606900"/>
            <a:ext cx="657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继承</a:t>
            </a:r>
          </a:p>
        </p:txBody>
      </p:sp>
      <p:sp>
        <p:nvSpPr>
          <p:cNvPr id="27" name="TextBox 36"/>
          <p:cNvSpPr txBox="1"/>
          <p:nvPr/>
        </p:nvSpPr>
        <p:spPr>
          <a:xfrm>
            <a:off x="4244386" y="2606900"/>
            <a:ext cx="657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继承</a:t>
            </a:r>
          </a:p>
        </p:txBody>
      </p:sp>
      <p:sp>
        <p:nvSpPr>
          <p:cNvPr id="28" name="TextBox 37"/>
          <p:cNvSpPr txBox="1"/>
          <p:nvPr/>
        </p:nvSpPr>
        <p:spPr>
          <a:xfrm>
            <a:off x="4056490" y="1924425"/>
            <a:ext cx="751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50"/>
              </a:spcAft>
            </a:pP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关联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has a</a:t>
            </a:r>
            <a:endParaRPr lang="zh-CN" altLang="en-US" sz="1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9" name="TextBox 38"/>
          <p:cNvSpPr txBox="1"/>
          <p:nvPr/>
        </p:nvSpPr>
        <p:spPr>
          <a:xfrm>
            <a:off x="1895676" y="1281486"/>
            <a:ext cx="20668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集合的迭代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遍历器对象</a:t>
            </a:r>
          </a:p>
        </p:txBody>
      </p:sp>
      <p:sp>
        <p:nvSpPr>
          <p:cNvPr id="30" name="TextBox 48"/>
          <p:cNvSpPr txBox="1"/>
          <p:nvPr/>
        </p:nvSpPr>
        <p:spPr>
          <a:xfrm>
            <a:off x="392499" y="2924558"/>
            <a:ext cx="22547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List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集合存储特点：</a:t>
            </a:r>
            <a:r>
              <a:rPr lang="zh-CN" altLang="en-US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有序可重复，存在元素下标。</a:t>
            </a:r>
            <a:endParaRPr lang="en-US" altLang="zh-CN" sz="10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有序指存进去的顺序与取出来的顺序一致，不是指大小顺序。</a:t>
            </a:r>
            <a:endParaRPr lang="en-US" altLang="zh-CN" sz="10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原因是因为存储着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List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集合的下标。</a:t>
            </a:r>
          </a:p>
        </p:txBody>
      </p:sp>
      <p:sp>
        <p:nvSpPr>
          <p:cNvPr id="31" name="TextBox 49"/>
          <p:cNvSpPr txBox="1"/>
          <p:nvPr/>
        </p:nvSpPr>
        <p:spPr>
          <a:xfrm>
            <a:off x="9129702" y="2781682"/>
            <a:ext cx="22547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Set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集合存储特点：</a:t>
            </a:r>
            <a:r>
              <a:rPr lang="zh-CN" altLang="en-US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无序不可重复。</a:t>
            </a:r>
            <a:endParaRPr lang="en-US" altLang="zh-CN" sz="10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无序指存取出来不是按照存的顺序。</a:t>
            </a:r>
            <a:endParaRPr lang="en-US" altLang="zh-CN" sz="10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原因是未存储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List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集合下标。</a:t>
            </a:r>
          </a:p>
        </p:txBody>
      </p:sp>
      <p:sp>
        <p:nvSpPr>
          <p:cNvPr id="32" name="TextBox 50"/>
          <p:cNvSpPr txBox="1"/>
          <p:nvPr/>
        </p:nvSpPr>
        <p:spPr>
          <a:xfrm>
            <a:off x="6968888" y="1852988"/>
            <a:ext cx="22547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所有集合继承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Iterable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接口的含义是：所有集合都是可迭代的（可遍历）</a:t>
            </a:r>
          </a:p>
          <a:p>
            <a:endParaRPr lang="zh-CN" altLang="en-US" sz="1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3" name="TextBox 51"/>
          <p:cNvSpPr txBox="1"/>
          <p:nvPr/>
        </p:nvSpPr>
        <p:spPr>
          <a:xfrm>
            <a:off x="6874940" y="495666"/>
            <a:ext cx="2254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所有集合元素都是可迭代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遍历的。</a:t>
            </a:r>
          </a:p>
        </p:txBody>
      </p:sp>
      <p:sp>
        <p:nvSpPr>
          <p:cNvPr id="34" name="矩形 33"/>
          <p:cNvSpPr/>
          <p:nvPr/>
        </p:nvSpPr>
        <p:spPr>
          <a:xfrm>
            <a:off x="1801724" y="4355579"/>
            <a:ext cx="1221329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35" name="直接连接符 34"/>
          <p:cNvCxnSpPr/>
          <p:nvPr/>
        </p:nvCxnSpPr>
        <p:spPr>
          <a:xfrm rot="10800000" flipH="1" flipV="1">
            <a:off x="1801724" y="4710507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xtBox 57"/>
          <p:cNvSpPr txBox="1"/>
          <p:nvPr/>
        </p:nvSpPr>
        <p:spPr>
          <a:xfrm>
            <a:off x="1801725" y="4379718"/>
            <a:ext cx="1127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 dirty="0">
                <a:latin typeface="楷体" pitchFamily="49" charset="-122"/>
                <a:ea typeface="楷体" pitchFamily="49" charset="-122"/>
              </a:rPr>
              <a:t>ArrayList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210951" y="4355579"/>
            <a:ext cx="1221329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8" name="TextBox 61"/>
          <p:cNvSpPr txBox="1"/>
          <p:nvPr/>
        </p:nvSpPr>
        <p:spPr>
          <a:xfrm>
            <a:off x="3210951" y="4379718"/>
            <a:ext cx="1221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 dirty="0">
                <a:latin typeface="楷体" pitchFamily="49" charset="-122"/>
                <a:ea typeface="楷体" pitchFamily="49" charset="-122"/>
              </a:rPr>
              <a:t>LinkedList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620179" y="4355579"/>
            <a:ext cx="1221329" cy="4263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0" name="TextBox 69"/>
          <p:cNvSpPr txBox="1"/>
          <p:nvPr/>
        </p:nvSpPr>
        <p:spPr>
          <a:xfrm>
            <a:off x="4620179" y="4379718"/>
            <a:ext cx="1127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 dirty="0">
                <a:latin typeface="楷体" pitchFamily="49" charset="-122"/>
                <a:ea typeface="楷体" pitchFamily="49" charset="-122"/>
              </a:rPr>
              <a:t>Vector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41" name="直接箭头连接符 40"/>
          <p:cNvCxnSpPr>
            <a:stCxn id="34" idx="0"/>
            <a:endCxn id="17" idx="2"/>
          </p:cNvCxnSpPr>
          <p:nvPr/>
        </p:nvCxnSpPr>
        <p:spPr>
          <a:xfrm rot="5400000" flipH="1" flipV="1">
            <a:off x="2721834" y="3255796"/>
            <a:ext cx="790336" cy="1409229"/>
          </a:xfrm>
          <a:prstGeom prst="straightConnector1">
            <a:avLst/>
          </a:prstGeom>
          <a:ln w="19050"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7" idx="0"/>
            <a:endCxn id="17" idx="2"/>
          </p:cNvCxnSpPr>
          <p:nvPr/>
        </p:nvCxnSpPr>
        <p:spPr>
          <a:xfrm rot="5400000" flipH="1" flipV="1">
            <a:off x="3426447" y="3960409"/>
            <a:ext cx="790336" cy="3"/>
          </a:xfrm>
          <a:prstGeom prst="straightConnector1">
            <a:avLst/>
          </a:prstGeom>
          <a:ln w="19050"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39" idx="0"/>
            <a:endCxn id="17" idx="2"/>
          </p:cNvCxnSpPr>
          <p:nvPr/>
        </p:nvCxnSpPr>
        <p:spPr>
          <a:xfrm rot="16200000" flipV="1">
            <a:off x="4131062" y="3255798"/>
            <a:ext cx="790336" cy="1409225"/>
          </a:xfrm>
          <a:prstGeom prst="straightConnector1">
            <a:avLst/>
          </a:prstGeom>
          <a:ln w="19050"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rot="10800000" flipH="1" flipV="1">
            <a:off x="1801724" y="4639069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rot="10800000" flipH="1" flipV="1">
            <a:off x="3210951" y="4639069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rot="10800000" flipH="1" flipV="1">
            <a:off x="3210952" y="4710507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rot="10800000" flipH="1" flipV="1">
            <a:off x="4620179" y="4639069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rot="10800000" flipH="1" flipV="1">
            <a:off x="4620180" y="4710507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TextBox 94"/>
          <p:cNvSpPr txBox="1"/>
          <p:nvPr/>
        </p:nvSpPr>
        <p:spPr>
          <a:xfrm>
            <a:off x="1707778" y="4853384"/>
            <a:ext cx="14092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ArrayList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集合底层采用了</a:t>
            </a:r>
            <a:r>
              <a:rPr lang="zh-CN" altLang="en-US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数组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数据结构；</a:t>
            </a:r>
            <a:endParaRPr lang="en-US" altLang="zh-CN" sz="10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它</a:t>
            </a:r>
            <a:r>
              <a:rPr lang="zh-CN" altLang="en-US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是非线程安全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的。</a:t>
            </a:r>
            <a:endParaRPr lang="en-US" altLang="zh-CN" sz="1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0" name="TextBox 103"/>
          <p:cNvSpPr txBox="1"/>
          <p:nvPr/>
        </p:nvSpPr>
        <p:spPr>
          <a:xfrm>
            <a:off x="3117004" y="4853384"/>
            <a:ext cx="14092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LinkedList</a:t>
            </a:r>
          </a:p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集合底层采用了</a:t>
            </a:r>
            <a:r>
              <a:rPr lang="zh-CN" altLang="en-US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双向链表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数据结构；</a:t>
            </a:r>
            <a:endParaRPr lang="en-US" altLang="zh-CN" sz="1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1" name="TextBox 104"/>
          <p:cNvSpPr txBox="1"/>
          <p:nvPr/>
        </p:nvSpPr>
        <p:spPr>
          <a:xfrm>
            <a:off x="4526230" y="4853385"/>
            <a:ext cx="14092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Vector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集合底层采用了</a:t>
            </a:r>
            <a:r>
              <a:rPr lang="zh-CN" altLang="en-US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数组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数据结构；</a:t>
            </a:r>
            <a:endParaRPr lang="en-US" altLang="zh-CN" sz="10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它是</a:t>
            </a:r>
            <a:r>
              <a:rPr lang="zh-CN" altLang="en-US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线程安全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的。</a:t>
            </a:r>
            <a:endParaRPr lang="en-US" altLang="zh-CN" sz="10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所有方法都有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synchronized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关键字修饰，所以线程安全，但效率较低，一般不用。</a:t>
            </a:r>
            <a:endParaRPr lang="en-US" altLang="zh-CN" sz="1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2" name="TextBox 107"/>
          <p:cNvSpPr txBox="1"/>
          <p:nvPr/>
        </p:nvSpPr>
        <p:spPr>
          <a:xfrm>
            <a:off x="3304902" y="3964221"/>
            <a:ext cx="15031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实现  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like a</a:t>
            </a:r>
            <a:endParaRPr lang="zh-CN" altLang="en-US" sz="1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8378115" y="4067568"/>
            <a:ext cx="1785020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4" name="TextBox 111"/>
          <p:cNvSpPr txBox="1"/>
          <p:nvPr/>
        </p:nvSpPr>
        <p:spPr>
          <a:xfrm>
            <a:off x="8378116" y="4065309"/>
            <a:ext cx="1503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&lt;&lt;interface&gt;&gt;</a:t>
            </a:r>
          </a:p>
          <a:p>
            <a:r>
              <a:rPr lang="en-US" altLang="zh-CN" sz="1100" b="1" dirty="0">
                <a:latin typeface="楷体" pitchFamily="49" charset="-122"/>
                <a:ea typeface="楷体" pitchFamily="49" charset="-122"/>
              </a:rPr>
              <a:t>SortedSet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9881290" y="4210442"/>
            <a:ext cx="187897" cy="1428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6687044" y="4069827"/>
            <a:ext cx="1221329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7" name="TextBox 114"/>
          <p:cNvSpPr txBox="1"/>
          <p:nvPr/>
        </p:nvSpPr>
        <p:spPr>
          <a:xfrm>
            <a:off x="6687045" y="4093966"/>
            <a:ext cx="1127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 dirty="0">
                <a:latin typeface="楷体" pitchFamily="49" charset="-122"/>
                <a:ea typeface="楷体" pitchFamily="49" charset="-122"/>
              </a:rPr>
              <a:t>HashSet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 rot="10800000" flipH="1" flipV="1">
            <a:off x="6687044" y="4353317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rot="10800000" flipH="1" flipV="1">
            <a:off x="6687046" y="4424755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56" idx="0"/>
          </p:cNvCxnSpPr>
          <p:nvPr/>
        </p:nvCxnSpPr>
        <p:spPr>
          <a:xfrm rot="5400000" flipH="1" flipV="1">
            <a:off x="7445829" y="3419383"/>
            <a:ext cx="502325" cy="798562"/>
          </a:xfrm>
          <a:prstGeom prst="straightConnector1">
            <a:avLst/>
          </a:prstGeom>
          <a:ln w="19050"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endCxn id="20" idx="2"/>
          </p:cNvCxnSpPr>
          <p:nvPr/>
        </p:nvCxnSpPr>
        <p:spPr>
          <a:xfrm rot="10800000">
            <a:off x="8049298" y="3565242"/>
            <a:ext cx="1268304" cy="502325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125"/>
          <p:cNvSpPr txBox="1"/>
          <p:nvPr/>
        </p:nvSpPr>
        <p:spPr>
          <a:xfrm>
            <a:off x="7062839" y="3710377"/>
            <a:ext cx="657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实现</a:t>
            </a:r>
          </a:p>
        </p:txBody>
      </p:sp>
      <p:sp>
        <p:nvSpPr>
          <p:cNvPr id="63" name="TextBox 126"/>
          <p:cNvSpPr txBox="1"/>
          <p:nvPr/>
        </p:nvSpPr>
        <p:spPr>
          <a:xfrm>
            <a:off x="8190220" y="3710377"/>
            <a:ext cx="657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继承</a:t>
            </a:r>
          </a:p>
        </p:txBody>
      </p:sp>
      <p:sp>
        <p:nvSpPr>
          <p:cNvPr id="64" name="矩形 63"/>
          <p:cNvSpPr/>
          <p:nvPr/>
        </p:nvSpPr>
        <p:spPr>
          <a:xfrm>
            <a:off x="9223653" y="5041157"/>
            <a:ext cx="1221329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5" name="TextBox 128"/>
          <p:cNvSpPr txBox="1"/>
          <p:nvPr/>
        </p:nvSpPr>
        <p:spPr>
          <a:xfrm>
            <a:off x="9223652" y="5065296"/>
            <a:ext cx="1127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 dirty="0">
                <a:latin typeface="楷体" pitchFamily="49" charset="-122"/>
                <a:ea typeface="楷体" pitchFamily="49" charset="-122"/>
              </a:rPr>
              <a:t>TreeSet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 rot="10800000" flipH="1" flipV="1">
            <a:off x="9223653" y="5324647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rot="10800000" flipH="1" flipV="1">
            <a:off x="9223653" y="5396085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64" idx="0"/>
            <a:endCxn id="53" idx="2"/>
          </p:cNvCxnSpPr>
          <p:nvPr/>
        </p:nvCxnSpPr>
        <p:spPr>
          <a:xfrm rot="16200000" flipV="1">
            <a:off x="9278860" y="4485699"/>
            <a:ext cx="547220" cy="563690"/>
          </a:xfrm>
          <a:prstGeom prst="straightConnector1">
            <a:avLst/>
          </a:prstGeom>
          <a:ln w="19050"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134"/>
          <p:cNvSpPr txBox="1"/>
          <p:nvPr/>
        </p:nvSpPr>
        <p:spPr>
          <a:xfrm>
            <a:off x="9693394" y="4567633"/>
            <a:ext cx="657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实现</a:t>
            </a:r>
          </a:p>
        </p:txBody>
      </p:sp>
      <p:sp>
        <p:nvSpPr>
          <p:cNvPr id="70" name="TextBox 135"/>
          <p:cNvSpPr txBox="1"/>
          <p:nvPr/>
        </p:nvSpPr>
        <p:spPr>
          <a:xfrm>
            <a:off x="6499146" y="4639070"/>
            <a:ext cx="21608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HashSet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集合在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new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的时候，</a:t>
            </a:r>
            <a:r>
              <a:rPr lang="zh-CN" altLang="en-US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底层</a:t>
            </a:r>
            <a:r>
              <a:rPr lang="en-US" altLang="zh-CN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new</a:t>
            </a:r>
            <a:r>
              <a:rPr lang="zh-CN" altLang="en-US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了一个</a:t>
            </a:r>
            <a:r>
              <a:rPr lang="en-US" altLang="zh-CN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HashMap</a:t>
            </a:r>
            <a:r>
              <a:rPr lang="zh-CN" altLang="en-US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集合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，向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HashSet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集合中存储元素，实际上是存储在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HashMap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集合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key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部分中了。</a:t>
            </a:r>
            <a:endParaRPr lang="en-US" altLang="zh-CN" sz="1000" dirty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HashMap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集合是一个</a:t>
            </a:r>
            <a:r>
              <a:rPr lang="zh-CN" altLang="en-US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哈希表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数据结构</a:t>
            </a:r>
            <a:endParaRPr lang="en-US" altLang="zh-CN" sz="100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392500" y="5392981"/>
            <a:ext cx="1127383" cy="1409106"/>
            <a:chOff x="71406" y="5397357"/>
            <a:chExt cx="857256" cy="1389229"/>
          </a:xfrm>
        </p:grpSpPr>
        <p:sp>
          <p:nvSpPr>
            <p:cNvPr id="77" name="椭圆 76"/>
            <p:cNvSpPr/>
            <p:nvPr/>
          </p:nvSpPr>
          <p:spPr>
            <a:xfrm>
              <a:off x="142844" y="5429264"/>
              <a:ext cx="142876" cy="14287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8" name="TextBox 40"/>
            <p:cNvSpPr txBox="1"/>
            <p:nvPr/>
          </p:nvSpPr>
          <p:spPr>
            <a:xfrm>
              <a:off x="428596" y="5397357"/>
              <a:ext cx="500066" cy="24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dirty="0">
                  <a:latin typeface="黑体" pitchFamily="49" charset="-122"/>
                  <a:ea typeface="黑体" pitchFamily="49" charset="-122"/>
                </a:rPr>
                <a:t>接口</a:t>
              </a:r>
            </a:p>
          </p:txBody>
        </p:sp>
        <p:cxnSp>
          <p:nvCxnSpPr>
            <p:cNvPr id="79" name="直接箭头连接符 78"/>
            <p:cNvCxnSpPr/>
            <p:nvPr/>
          </p:nvCxnSpPr>
          <p:spPr>
            <a:xfrm rot="5400000" flipH="1" flipV="1">
              <a:off x="107124" y="6076017"/>
              <a:ext cx="214314" cy="2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TextBox 43"/>
            <p:cNvSpPr txBox="1"/>
            <p:nvPr/>
          </p:nvSpPr>
          <p:spPr>
            <a:xfrm>
              <a:off x="428596" y="5968861"/>
              <a:ext cx="500066" cy="24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dirty="0">
                  <a:latin typeface="黑体" pitchFamily="49" charset="-122"/>
                  <a:ea typeface="黑体" pitchFamily="49" charset="-122"/>
                </a:rPr>
                <a:t>继承</a:t>
              </a:r>
            </a:p>
          </p:txBody>
        </p:sp>
        <p:sp>
          <p:nvSpPr>
            <p:cNvPr id="81" name="TextBox 47"/>
            <p:cNvSpPr txBox="1"/>
            <p:nvPr/>
          </p:nvSpPr>
          <p:spPr>
            <a:xfrm>
              <a:off x="428596" y="6254613"/>
              <a:ext cx="500066" cy="24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dirty="0">
                  <a:latin typeface="黑体" pitchFamily="49" charset="-122"/>
                  <a:ea typeface="黑体" pitchFamily="49" charset="-122"/>
                </a:rPr>
                <a:t>关联</a:t>
              </a:r>
            </a:p>
          </p:txBody>
        </p:sp>
        <p:sp>
          <p:nvSpPr>
            <p:cNvPr id="82" name="TextBox 75"/>
            <p:cNvSpPr txBox="1"/>
            <p:nvPr/>
          </p:nvSpPr>
          <p:spPr>
            <a:xfrm>
              <a:off x="428596" y="6540365"/>
              <a:ext cx="500066" cy="24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dirty="0">
                  <a:latin typeface="黑体" pitchFamily="49" charset="-122"/>
                  <a:ea typeface="黑体" pitchFamily="49" charset="-122"/>
                </a:rPr>
                <a:t>实现</a:t>
              </a:r>
            </a:p>
          </p:txBody>
        </p:sp>
        <p:pic>
          <p:nvPicPr>
            <p:cNvPr id="83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1406" y="5683109"/>
              <a:ext cx="357190" cy="1769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4" name="TextBox 102"/>
            <p:cNvSpPr txBox="1"/>
            <p:nvPr/>
          </p:nvSpPr>
          <p:spPr>
            <a:xfrm>
              <a:off x="428596" y="5683109"/>
              <a:ext cx="500066" cy="24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dirty="0">
                  <a:latin typeface="黑体" pitchFamily="49" charset="-122"/>
                  <a:ea typeface="黑体" pitchFamily="49" charset="-122"/>
                </a:rPr>
                <a:t>类</a:t>
              </a:r>
            </a:p>
          </p:txBody>
        </p:sp>
        <p:cxnSp>
          <p:nvCxnSpPr>
            <p:cNvPr id="85" name="直接箭头连接符 84"/>
            <p:cNvCxnSpPr/>
            <p:nvPr/>
          </p:nvCxnSpPr>
          <p:spPr>
            <a:xfrm rot="5400000" flipH="1" flipV="1">
              <a:off x="107919" y="6678635"/>
              <a:ext cx="214314" cy="1588"/>
            </a:xfrm>
            <a:prstGeom prst="straightConnector1">
              <a:avLst/>
            </a:prstGeom>
            <a:ln w="19050"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/>
            <p:nvPr/>
          </p:nvCxnSpPr>
          <p:spPr>
            <a:xfrm rot="5400000" flipH="1" flipV="1">
              <a:off x="107919" y="6392883"/>
              <a:ext cx="213520" cy="794"/>
            </a:xfrm>
            <a:prstGeom prst="straightConnector1">
              <a:avLst/>
            </a:prstGeom>
            <a:ln w="19050">
              <a:prstDash val="solid"/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TextBox 142"/>
          <p:cNvSpPr txBox="1"/>
          <p:nvPr/>
        </p:nvSpPr>
        <p:spPr>
          <a:xfrm>
            <a:off x="5183869" y="4139003"/>
            <a:ext cx="8455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dirty="0">
                <a:latin typeface="黑体" pitchFamily="49" charset="-122"/>
                <a:ea typeface="黑体" pitchFamily="49" charset="-122"/>
              </a:rPr>
              <a:t>不常用</a:t>
            </a:r>
          </a:p>
        </p:txBody>
      </p:sp>
      <p:sp>
        <p:nvSpPr>
          <p:cNvPr id="73" name="TextBox 143"/>
          <p:cNvSpPr txBox="1"/>
          <p:nvPr/>
        </p:nvSpPr>
        <p:spPr>
          <a:xfrm>
            <a:off x="9129702" y="5541222"/>
            <a:ext cx="22547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TreeSet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集合</a:t>
            </a:r>
            <a:r>
              <a:rPr lang="zh-CN" altLang="en-US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底层实际上是</a:t>
            </a:r>
            <a:r>
              <a:rPr lang="en-US" altLang="zh-CN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TreeMap</a:t>
            </a:r>
            <a:r>
              <a:rPr lang="zh-CN" altLang="en-US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集合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10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往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TreeSet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集合存放数据时实际是往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TreeMap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存放。</a:t>
            </a:r>
            <a:endParaRPr lang="en-US" altLang="zh-CN" sz="1000" dirty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TreeMap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集合采用了</a:t>
            </a:r>
            <a:r>
              <a:rPr lang="zh-CN" altLang="en-US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二叉树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数据结构</a:t>
            </a:r>
            <a:endParaRPr lang="en-US" altLang="zh-CN" sz="1000" dirty="0">
              <a:latin typeface="黑体" pitchFamily="49" charset="-122"/>
              <a:ea typeface="黑体" pitchFamily="49" charset="-122"/>
            </a:endParaRPr>
          </a:p>
          <a:p>
            <a:endParaRPr lang="zh-CN" altLang="en-US" sz="1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4" name="TextBox 144"/>
          <p:cNvSpPr txBox="1"/>
          <p:nvPr/>
        </p:nvSpPr>
        <p:spPr>
          <a:xfrm>
            <a:off x="10257083" y="3996128"/>
            <a:ext cx="187896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SortedSet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存储特点：无序不可重复，但是放在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SortedSet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中的元素会</a:t>
            </a:r>
            <a:r>
              <a:rPr lang="zh-CN" altLang="en-US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自动排序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（按照大小）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&lt;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可排序集合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&gt;</a:t>
            </a:r>
          </a:p>
          <a:p>
            <a:endParaRPr lang="zh-CN" altLang="en-US" sz="1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5" name="TextBox 145"/>
          <p:cNvSpPr txBox="1"/>
          <p:nvPr/>
        </p:nvSpPr>
        <p:spPr>
          <a:xfrm>
            <a:off x="4714127" y="75792"/>
            <a:ext cx="2818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Collection</a:t>
            </a:r>
            <a:r>
              <a:rPr lang="zh-CN" altLang="en-US" sz="1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集合继承</a:t>
            </a:r>
            <a:r>
              <a:rPr lang="en-US" altLang="zh-CN" sz="1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1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图</a:t>
            </a:r>
          </a:p>
        </p:txBody>
      </p:sp>
      <p:sp>
        <p:nvSpPr>
          <p:cNvPr id="76" name="TextBox 146"/>
          <p:cNvSpPr txBox="1"/>
          <p:nvPr/>
        </p:nvSpPr>
        <p:spPr>
          <a:xfrm>
            <a:off x="3680694" y="1710114"/>
            <a:ext cx="2254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Iterator iterator();</a:t>
            </a:r>
            <a:endParaRPr lang="zh-CN" altLang="en-US" sz="10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6666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68292" y="4556055"/>
            <a:ext cx="1127383" cy="1389229"/>
            <a:chOff x="71406" y="4214818"/>
            <a:chExt cx="857256" cy="1389229"/>
          </a:xfrm>
        </p:grpSpPr>
        <p:sp>
          <p:nvSpPr>
            <p:cNvPr id="38" name="椭圆 37"/>
            <p:cNvSpPr/>
            <p:nvPr/>
          </p:nvSpPr>
          <p:spPr>
            <a:xfrm>
              <a:off x="142844" y="4246725"/>
              <a:ext cx="142876" cy="14287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9" name="TextBox 2"/>
            <p:cNvSpPr txBox="1"/>
            <p:nvPr/>
          </p:nvSpPr>
          <p:spPr>
            <a:xfrm>
              <a:off x="428596" y="4214818"/>
              <a:ext cx="5000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dirty="0" smtClean="0">
                  <a:latin typeface="黑体" pitchFamily="49" charset="-122"/>
                  <a:ea typeface="黑体" pitchFamily="49" charset="-122"/>
                </a:rPr>
                <a:t>接口</a:t>
              </a:r>
              <a:endParaRPr lang="zh-CN" altLang="en-US" sz="1000" dirty="0">
                <a:latin typeface="黑体" pitchFamily="49" charset="-122"/>
                <a:ea typeface="黑体" pitchFamily="49" charset="-122"/>
              </a:endParaRPr>
            </a:p>
          </p:txBody>
        </p:sp>
        <p:cxnSp>
          <p:nvCxnSpPr>
            <p:cNvPr id="40" name="直接箭头连接符 39"/>
            <p:cNvCxnSpPr/>
            <p:nvPr/>
          </p:nvCxnSpPr>
          <p:spPr>
            <a:xfrm rot="5400000" flipH="1" flipV="1">
              <a:off x="107124" y="4893478"/>
              <a:ext cx="214314" cy="2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"/>
            <p:cNvSpPr txBox="1"/>
            <p:nvPr/>
          </p:nvSpPr>
          <p:spPr>
            <a:xfrm>
              <a:off x="428596" y="4786322"/>
              <a:ext cx="5000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dirty="0" smtClean="0">
                  <a:latin typeface="黑体" pitchFamily="49" charset="-122"/>
                  <a:ea typeface="黑体" pitchFamily="49" charset="-122"/>
                </a:rPr>
                <a:t>继承</a:t>
              </a:r>
              <a:endParaRPr lang="zh-CN" altLang="en-US" sz="10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2" name="TextBox 5"/>
            <p:cNvSpPr txBox="1"/>
            <p:nvPr/>
          </p:nvSpPr>
          <p:spPr>
            <a:xfrm>
              <a:off x="428596" y="5072074"/>
              <a:ext cx="5000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dirty="0" smtClean="0">
                  <a:latin typeface="黑体" pitchFamily="49" charset="-122"/>
                  <a:ea typeface="黑体" pitchFamily="49" charset="-122"/>
                </a:rPr>
                <a:t>关联</a:t>
              </a:r>
              <a:endParaRPr lang="zh-CN" altLang="en-US" sz="10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3" name="TextBox 6"/>
            <p:cNvSpPr txBox="1"/>
            <p:nvPr/>
          </p:nvSpPr>
          <p:spPr>
            <a:xfrm>
              <a:off x="428596" y="5357826"/>
              <a:ext cx="5000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dirty="0" smtClean="0">
                  <a:latin typeface="黑体" pitchFamily="49" charset="-122"/>
                  <a:ea typeface="黑体" pitchFamily="49" charset="-122"/>
                </a:rPr>
                <a:t>实现</a:t>
              </a:r>
              <a:endParaRPr lang="zh-CN" altLang="en-US" sz="1000" dirty="0"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4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1406" y="4500570"/>
              <a:ext cx="357190" cy="1769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5" name="TextBox 8"/>
            <p:cNvSpPr txBox="1"/>
            <p:nvPr/>
          </p:nvSpPr>
          <p:spPr>
            <a:xfrm>
              <a:off x="428596" y="4500570"/>
              <a:ext cx="5000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dirty="0" smtClean="0">
                  <a:latin typeface="黑体" pitchFamily="49" charset="-122"/>
                  <a:ea typeface="黑体" pitchFamily="49" charset="-122"/>
                </a:rPr>
                <a:t>类</a:t>
              </a:r>
              <a:endParaRPr lang="zh-CN" altLang="en-US" sz="1000" dirty="0">
                <a:latin typeface="黑体" pitchFamily="49" charset="-122"/>
                <a:ea typeface="黑体" pitchFamily="49" charset="-122"/>
              </a:endParaRPr>
            </a:p>
          </p:txBody>
        </p:sp>
        <p:cxnSp>
          <p:nvCxnSpPr>
            <p:cNvPr id="46" name="直接箭头连接符 45"/>
            <p:cNvCxnSpPr/>
            <p:nvPr/>
          </p:nvCxnSpPr>
          <p:spPr>
            <a:xfrm rot="5400000" flipH="1" flipV="1">
              <a:off x="107919" y="5496096"/>
              <a:ext cx="214314" cy="1588"/>
            </a:xfrm>
            <a:prstGeom prst="straightConnector1">
              <a:avLst/>
            </a:prstGeom>
            <a:ln w="19050"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 rot="5400000" flipH="1" flipV="1">
              <a:off x="107919" y="5210344"/>
              <a:ext cx="213520" cy="794"/>
            </a:xfrm>
            <a:prstGeom prst="straightConnector1">
              <a:avLst/>
            </a:prstGeom>
            <a:ln w="19050">
              <a:prstDash val="solid"/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5465713" y="1915108"/>
            <a:ext cx="1691071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TextBox 12"/>
          <p:cNvSpPr txBox="1"/>
          <p:nvPr/>
        </p:nvSpPr>
        <p:spPr>
          <a:xfrm>
            <a:off x="5465713" y="1912849"/>
            <a:ext cx="1503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楷体" pitchFamily="49" charset="-122"/>
                <a:ea typeface="楷体" pitchFamily="49" charset="-122"/>
              </a:rPr>
              <a:t>&lt;&lt;interface&gt;&gt;</a:t>
            </a:r>
          </a:p>
          <a:p>
            <a:r>
              <a:rPr lang="en-US" altLang="zh-CN" sz="1100" b="1" dirty="0" smtClean="0">
                <a:latin typeface="楷体" pitchFamily="49" charset="-122"/>
                <a:ea typeface="楷体" pitchFamily="49" charset="-122"/>
              </a:rPr>
              <a:t>Map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6874939" y="2057983"/>
            <a:ext cx="187897" cy="1428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774641" y="2986678"/>
            <a:ext cx="1221329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" name="TextBox 15"/>
          <p:cNvSpPr txBox="1"/>
          <p:nvPr/>
        </p:nvSpPr>
        <p:spPr>
          <a:xfrm>
            <a:off x="3774641" y="3010819"/>
            <a:ext cx="1221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 dirty="0" smtClean="0">
                <a:latin typeface="楷体" pitchFamily="49" charset="-122"/>
                <a:ea typeface="楷体" pitchFamily="49" charset="-122"/>
              </a:rPr>
              <a:t>HashMap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 rot="10800000" flipH="1" flipV="1">
            <a:off x="3774641" y="3270170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10800000" flipH="1" flipV="1">
            <a:off x="3774642" y="3341608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18"/>
          <p:cNvSpPr txBox="1"/>
          <p:nvPr/>
        </p:nvSpPr>
        <p:spPr>
          <a:xfrm>
            <a:off x="8659959" y="912716"/>
            <a:ext cx="234871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Map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集合与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Collection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集合无关。</a:t>
            </a:r>
            <a:endParaRPr lang="en-US" altLang="zh-CN" sz="10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Map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集合以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key-value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键值对方式存储元素。</a:t>
            </a:r>
            <a:endParaRPr lang="en-US" altLang="zh-CN" sz="10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key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与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value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都是存储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java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对象的内存地址。</a:t>
            </a:r>
            <a:endParaRPr lang="en-US" altLang="zh-CN" sz="10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、所有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Map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集合（包括子类）的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key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特点：无序不可重复。</a:t>
            </a:r>
            <a:endParaRPr lang="en-US" altLang="zh-CN" sz="10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Map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集合的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key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与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Set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集合存储元素的特点相同</a:t>
            </a:r>
            <a:endParaRPr lang="en-US" altLang="zh-CN" sz="1000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en-US" sz="1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747557" y="2986678"/>
            <a:ext cx="1221329" cy="4263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2" name="TextBox 20"/>
          <p:cNvSpPr txBox="1"/>
          <p:nvPr/>
        </p:nvSpPr>
        <p:spPr>
          <a:xfrm>
            <a:off x="5747557" y="3010819"/>
            <a:ext cx="1221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 dirty="0" smtClean="0">
                <a:latin typeface="楷体" pitchFamily="49" charset="-122"/>
                <a:ea typeface="楷体" pitchFamily="49" charset="-122"/>
              </a:rPr>
              <a:t>Hashtable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rot="10800000" flipH="1" flipV="1">
            <a:off x="5747557" y="3270170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rot="10800000" flipH="1" flipV="1">
            <a:off x="5747559" y="3341608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7626527" y="2984419"/>
            <a:ext cx="1691071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TextBox 24"/>
          <p:cNvSpPr txBox="1"/>
          <p:nvPr/>
        </p:nvSpPr>
        <p:spPr>
          <a:xfrm>
            <a:off x="7626526" y="2982160"/>
            <a:ext cx="1503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楷体" pitchFamily="49" charset="-122"/>
                <a:ea typeface="楷体" pitchFamily="49" charset="-122"/>
              </a:rPr>
              <a:t>&lt;&lt;interface&gt;&gt;</a:t>
            </a:r>
          </a:p>
          <a:p>
            <a:r>
              <a:rPr lang="en-US" altLang="zh-CN" sz="1100" b="1" dirty="0" smtClean="0">
                <a:latin typeface="楷体" pitchFamily="49" charset="-122"/>
                <a:ea typeface="楷体" pitchFamily="49" charset="-122"/>
              </a:rPr>
              <a:t>SortedMap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9035753" y="3127294"/>
            <a:ext cx="187897" cy="1428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284164" y="4201124"/>
            <a:ext cx="1221329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TextBox 27"/>
          <p:cNvSpPr txBox="1"/>
          <p:nvPr/>
        </p:nvSpPr>
        <p:spPr>
          <a:xfrm>
            <a:off x="8284164" y="4225265"/>
            <a:ext cx="1221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 dirty="0" smtClean="0">
                <a:latin typeface="楷体" pitchFamily="49" charset="-122"/>
                <a:ea typeface="楷体" pitchFamily="49" charset="-122"/>
              </a:rPr>
              <a:t>TreeMap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rot="10800000" flipH="1" flipV="1">
            <a:off x="8284164" y="4484616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rot="10800000" flipH="1" flipV="1">
            <a:off x="8284166" y="4556054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5935454" y="4198865"/>
            <a:ext cx="1221329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3" name="TextBox 35"/>
          <p:cNvSpPr txBox="1"/>
          <p:nvPr/>
        </p:nvSpPr>
        <p:spPr>
          <a:xfrm>
            <a:off x="5935454" y="4223006"/>
            <a:ext cx="1221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 dirty="0" smtClean="0">
                <a:latin typeface="楷体" pitchFamily="49" charset="-122"/>
                <a:ea typeface="楷体" pitchFamily="49" charset="-122"/>
              </a:rPr>
              <a:t>Properties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rot="10800000" flipH="1" flipV="1">
            <a:off x="5935454" y="4482357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rot="10800000" flipH="1" flipV="1">
            <a:off x="5935455" y="4553795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5" idx="0"/>
            <a:endCxn id="3" idx="2"/>
          </p:cNvCxnSpPr>
          <p:nvPr/>
        </p:nvCxnSpPr>
        <p:spPr>
          <a:xfrm rot="16200000" flipV="1">
            <a:off x="7070185" y="1582540"/>
            <a:ext cx="642942" cy="2160814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1" idx="0"/>
            <a:endCxn id="3" idx="2"/>
          </p:cNvCxnSpPr>
          <p:nvPr/>
        </p:nvCxnSpPr>
        <p:spPr>
          <a:xfrm rot="16200000" flipV="1">
            <a:off x="6012136" y="2640591"/>
            <a:ext cx="645201" cy="46973"/>
          </a:xfrm>
          <a:prstGeom prst="straightConnector1">
            <a:avLst/>
          </a:prstGeom>
          <a:ln w="19050"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6" idx="0"/>
            <a:endCxn id="3" idx="2"/>
          </p:cNvCxnSpPr>
          <p:nvPr/>
        </p:nvCxnSpPr>
        <p:spPr>
          <a:xfrm rot="5400000" flipH="1" flipV="1">
            <a:off x="5025678" y="1701105"/>
            <a:ext cx="645201" cy="1925944"/>
          </a:xfrm>
          <a:prstGeom prst="straightConnector1">
            <a:avLst/>
          </a:prstGeom>
          <a:ln w="19050"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2" idx="0"/>
            <a:endCxn id="11" idx="2"/>
          </p:cNvCxnSpPr>
          <p:nvPr/>
        </p:nvCxnSpPr>
        <p:spPr>
          <a:xfrm rot="16200000" flipV="1">
            <a:off x="6059261" y="3712007"/>
            <a:ext cx="785818" cy="187897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8" idx="0"/>
            <a:endCxn id="15" idx="2"/>
          </p:cNvCxnSpPr>
          <p:nvPr/>
        </p:nvCxnSpPr>
        <p:spPr>
          <a:xfrm rot="16200000" flipV="1">
            <a:off x="8288278" y="3594572"/>
            <a:ext cx="790336" cy="422767"/>
          </a:xfrm>
          <a:prstGeom prst="straightConnector1">
            <a:avLst/>
          </a:prstGeom>
          <a:ln w="19050"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61"/>
          <p:cNvSpPr txBox="1"/>
          <p:nvPr/>
        </p:nvSpPr>
        <p:spPr>
          <a:xfrm>
            <a:off x="1425931" y="2984418"/>
            <a:ext cx="2348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HashMap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集合底层是</a:t>
            </a:r>
            <a:r>
              <a:rPr lang="zh-CN" altLang="en-US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哈希表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10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非线程安全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10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2" name="TextBox 62"/>
          <p:cNvSpPr txBox="1"/>
          <p:nvPr/>
        </p:nvSpPr>
        <p:spPr>
          <a:xfrm>
            <a:off x="3398848" y="3622842"/>
            <a:ext cx="24426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Hashtable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集合底层是</a:t>
            </a:r>
            <a:r>
              <a:rPr lang="zh-CN" altLang="en-US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哈希表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10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线程安全。</a:t>
            </a:r>
            <a:endParaRPr lang="en-US" altLang="zh-CN" sz="10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所有方法都有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synchronized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关键字修饰，所以</a:t>
            </a:r>
            <a:r>
              <a:rPr lang="zh-CN" altLang="en-US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线程安全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，但效率较低，一般不用。</a:t>
            </a:r>
            <a:endParaRPr lang="en-US" altLang="zh-CN" sz="10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3" name="TextBox 63"/>
          <p:cNvSpPr txBox="1"/>
          <p:nvPr/>
        </p:nvSpPr>
        <p:spPr>
          <a:xfrm>
            <a:off x="9411547" y="2912980"/>
            <a:ext cx="2348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SortedMap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集合的</a:t>
            </a:r>
            <a:r>
              <a:rPr lang="en-US" altLang="zh-CN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key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存储元素特点：</a:t>
            </a:r>
            <a:r>
              <a:rPr lang="zh-CN" altLang="en-US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无序不可重复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，但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SortedMap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集合</a:t>
            </a:r>
            <a:r>
              <a:rPr lang="en-US" altLang="zh-CN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key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的元素会</a:t>
            </a:r>
            <a:r>
              <a:rPr lang="zh-CN" altLang="en-US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自动排序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（按照大小）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&lt;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可排序集合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&gt;</a:t>
            </a:r>
          </a:p>
        </p:txBody>
      </p:sp>
      <p:sp>
        <p:nvSpPr>
          <p:cNvPr id="34" name="TextBox 64"/>
          <p:cNvSpPr txBox="1"/>
          <p:nvPr/>
        </p:nvSpPr>
        <p:spPr>
          <a:xfrm>
            <a:off x="8190217" y="4770369"/>
            <a:ext cx="19729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TreeMap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底层是</a:t>
            </a:r>
            <a:r>
              <a:rPr lang="zh-CN" altLang="en-US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二叉树</a:t>
            </a:r>
            <a:endParaRPr lang="en-US" altLang="zh-CN" sz="10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5" name="TextBox 65"/>
          <p:cNvSpPr txBox="1"/>
          <p:nvPr/>
        </p:nvSpPr>
        <p:spPr>
          <a:xfrm>
            <a:off x="5559661" y="4765850"/>
            <a:ext cx="2160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Properties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是</a:t>
            </a:r>
            <a:r>
              <a:rPr lang="zh-CN" altLang="en-US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线程安全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的，以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key-value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形式存储元素，并且</a:t>
            </a:r>
            <a:r>
              <a:rPr lang="en-US" altLang="zh-CN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key</a:t>
            </a:r>
            <a:r>
              <a:rPr lang="zh-CN" altLang="en-US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与</a:t>
            </a:r>
            <a:r>
              <a:rPr lang="en-US" altLang="zh-CN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value</a:t>
            </a:r>
            <a:r>
              <a:rPr lang="zh-CN" altLang="en-US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只支持</a:t>
            </a:r>
            <a:r>
              <a:rPr lang="en-US" altLang="zh-CN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String</a:t>
            </a:r>
            <a:r>
              <a:rPr lang="zh-CN" altLang="en-US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类型</a:t>
            </a:r>
            <a:endParaRPr lang="en-US" altLang="zh-CN" sz="10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Properties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被称为</a:t>
            </a:r>
            <a:r>
              <a:rPr lang="zh-CN" altLang="en-US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属性类</a:t>
            </a:r>
            <a:endParaRPr lang="en-US" altLang="zh-CN" sz="10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6" name="TextBox 66"/>
          <p:cNvSpPr txBox="1"/>
          <p:nvPr/>
        </p:nvSpPr>
        <p:spPr>
          <a:xfrm>
            <a:off x="6499146" y="2770104"/>
            <a:ext cx="8455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dirty="0" smtClean="0">
                <a:latin typeface="黑体" pitchFamily="49" charset="-122"/>
                <a:ea typeface="黑体" pitchFamily="49" charset="-122"/>
              </a:rPr>
              <a:t>不常用</a:t>
            </a:r>
            <a:endParaRPr lang="zh-CN" altLang="en-US" sz="9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7" name="TextBox 67"/>
          <p:cNvSpPr txBox="1"/>
          <p:nvPr/>
        </p:nvSpPr>
        <p:spPr>
          <a:xfrm>
            <a:off x="5089920" y="1055593"/>
            <a:ext cx="2818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Map</a:t>
            </a:r>
            <a:r>
              <a:rPr lang="zh-CN" altLang="en-US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集合继承</a:t>
            </a:r>
            <a:r>
              <a:rPr lang="en-US" altLang="zh-CN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图</a:t>
            </a:r>
            <a:endParaRPr lang="zh-CN" altLang="en-US" sz="12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8240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3777</TotalTime>
  <Words>3534</Words>
  <Application>Microsoft Office PowerPoint</Application>
  <PresentationFormat>自定义</PresentationFormat>
  <Paragraphs>827</Paragraphs>
  <Slides>40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0" baseType="lpstr">
      <vt:lpstr>阿里巴巴普惠体</vt:lpstr>
      <vt:lpstr>黑体</vt:lpstr>
      <vt:lpstr>楷体</vt:lpstr>
      <vt:lpstr>宋体</vt:lpstr>
      <vt:lpstr>微软雅黑</vt:lpstr>
      <vt:lpstr>Arial</vt:lpstr>
      <vt:lpstr>Calibri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DELL</cp:lastModifiedBy>
  <cp:revision>96</cp:revision>
  <dcterms:created xsi:type="dcterms:W3CDTF">2022-05-12T01:51:39Z</dcterms:created>
  <dcterms:modified xsi:type="dcterms:W3CDTF">2022-11-04T11:50:39Z</dcterms:modified>
</cp:coreProperties>
</file>