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7E5FB"/>
    <a:srgbClr val="D1E5D0"/>
    <a:srgbClr val="F4C8C7"/>
    <a:srgbClr val="CCCCFF"/>
    <a:srgbClr val="FFCCFF"/>
    <a:srgbClr val="FAFAFA"/>
    <a:srgbClr val="F8F8F8"/>
    <a:srgbClr val="DDDDDD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双链表结构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0x1111</a:t>
            </a:r>
            <a:endParaRPr lang="zh-CN" altLang="en-US" sz="105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0x9999</a:t>
            </a:r>
            <a:endParaRPr lang="zh-CN" altLang="en-US" sz="105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7030A0"/>
                </a:solidFill>
              </a:rPr>
              <a:t>0x2345</a:t>
            </a:r>
            <a:endParaRPr lang="zh-CN" altLang="en-US" sz="105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data</a:t>
            </a:r>
            <a:endParaRPr lang="zh-CN" altLang="en-US" sz="105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>
                <a:solidFill>
                  <a:srgbClr val="00B050"/>
                </a:solidFill>
              </a:rPr>
              <a:t>0x1234</a:t>
            </a:r>
            <a:endParaRPr lang="zh-CN" altLang="en-US" sz="105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smtClean="0"/>
              <a:t>null</a:t>
            </a:r>
            <a:endParaRPr lang="zh-CN" altLang="en-US" sz="105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</a:rPr>
              <a:t>Entry[]  table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2</a:t>
            </a:r>
            <a:endParaRPr lang="zh-CN" altLang="en-US" sz="140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4</a:t>
            </a:r>
            <a:endParaRPr lang="zh-CN" altLang="en-US" sz="140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5</a:t>
            </a:r>
            <a:endParaRPr lang="zh-CN" altLang="en-US" sz="140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数</a:t>
            </a:r>
            <a:endParaRPr lang="en-US" altLang="zh-CN" smtClean="0">
              <a:solidFill>
                <a:srgbClr val="00B050"/>
              </a:solidFill>
            </a:endParaRPr>
          </a:p>
          <a:p>
            <a:r>
              <a:rPr lang="zh-CN" altLang="en-US" smtClean="0">
                <a:solidFill>
                  <a:srgbClr val="00B050"/>
                </a:solidFill>
              </a:rPr>
              <a:t>组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00B050"/>
                </a:solidFill>
              </a:rPr>
              <a:t>单链表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</a:rPr>
              <a:t>HashMap</a:t>
            </a:r>
            <a:r>
              <a:rPr lang="zh-CN" altLang="en-US" smtClean="0">
                <a:solidFill>
                  <a:srgbClr val="FF0000"/>
                </a:solidFill>
              </a:rPr>
              <a:t>存储结构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/>
              <a:t>hash        key        value      next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/>
              <a:t>Entry[]  table</a:t>
            </a:r>
            <a:endParaRPr lang="zh-CN" altLang="en-US" sz="120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3σ</a:t>
            </a:r>
            <a:endParaRPr lang="zh-CN" altLang="en-US" sz="130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1σ</a:t>
            </a:r>
            <a:endParaRPr lang="zh-CN" altLang="en-US" sz="130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2σ</a:t>
            </a:r>
            <a:endParaRPr lang="zh-CN" altLang="en-US" sz="130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μ</a:t>
            </a:r>
            <a:endParaRPr lang="zh-CN" altLang="en-US" sz="130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-1σ</a:t>
            </a:r>
            <a:endParaRPr lang="zh-CN" altLang="en-US" sz="130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-3σ</a:t>
            </a:r>
            <a:endParaRPr lang="zh-CN" altLang="en-US" sz="130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smtClean="0"/>
              <a:t>-2σ</a:t>
            </a:r>
            <a:endParaRPr lang="zh-CN" altLang="en-US" sz="130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/>
              <a:t>aaaa.txt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就绪状态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执行状态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/>
              <a:t>阻塞状态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锁池</a:t>
            </a:r>
            <a:r>
              <a:rPr lang="en-US" altLang="zh-CN"/>
              <a:t>lockpool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>
                <a:latin typeface="黑体" pitchFamily="49" charset="-122"/>
                <a:ea typeface="黑体" pitchFamily="49" charset="-122"/>
              </a:rPr>
            </a:br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>
                <a:latin typeface="黑体" pitchFamily="49" charset="-122"/>
                <a:ea typeface="黑体" pitchFamily="49" charset="-122"/>
              </a:rPr>
            </a:br>
            <a:r>
              <a:rPr lang="zh-CN" altLang="en-US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-54242" y="-46073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224872" y="110333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Publisher</a:t>
            </a:r>
            <a:endParaRPr lang="zh-CN" altLang="en-US" sz="120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smtClean="0"/>
                        <a:t>无交换机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smtClean="0"/>
                        <a:t>        结构：生产者P、消息队列Queue、消费者C(多个消费者)</a:t>
                      </a:r>
                      <a:endParaRPr lang="en-US" altLang="zh-CN" sz="12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广播&lt;Fanout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路由&lt;Direct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smtClean="0"/>
                        <a:t>主题&lt;Topic Exchange&gt;</a:t>
                      </a:r>
                    </a:p>
                    <a:p>
                      <a:r>
                        <a:rPr lang="zh-CN" altLang="en-US" sz="120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5883" y="2636912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事务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0179" y="2636912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 buffer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buffer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缓冲区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4515" y="2638080"/>
            <a:ext cx="180020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16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redo log file</a:t>
            </a:r>
          </a:p>
          <a:p>
            <a:pPr algn="ctr"/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(redo</a:t>
            </a:r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日志文件区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4176043" y="310496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200379" y="292494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200379" y="3212976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68431" y="2588631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200379" y="4365104"/>
            <a:ext cx="1224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V="1">
            <a:off x="5886279" y="3626976"/>
            <a:ext cx="82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68431" y="3230133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68431" y="406275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6283" y="3473087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59170" y="227213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81648" y="226758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磁盘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redo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的整体流程</a:t>
            </a:r>
          </a:p>
        </p:txBody>
      </p:sp>
    </p:spTree>
    <p:extLst>
      <p:ext uri="{BB962C8B-B14F-4D97-AF65-F5344CB8AC3E}">
        <p14:creationId xmlns:p14="http://schemas.microsoft.com/office/powerpoint/2010/main" val="416849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1836289" y="1628800"/>
            <a:ext cx="9289032" cy="4680520"/>
          </a:xfrm>
          <a:prstGeom prst="rect">
            <a:avLst/>
          </a:prstGeom>
          <a:noFill/>
          <a:ln>
            <a:solidFill>
              <a:srgbClr val="F4C8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852767" y="1681063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 </a:t>
            </a: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tablespace</a:t>
            </a:r>
          </a:p>
          <a:p>
            <a:pPr algn="ctr"/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存储空间</a:t>
            </a:r>
            <a:endParaRPr lang="zh-CN" altLang="en-US" sz="1600" b="1">
              <a:solidFill>
                <a:schemeClr val="accent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76175" y="2492896"/>
            <a:ext cx="1476670" cy="3375992"/>
          </a:xfrm>
          <a:prstGeom prst="rect">
            <a:avLst/>
          </a:prstGeom>
          <a:noFill/>
          <a:ln>
            <a:solidFill>
              <a:srgbClr val="D1E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315389" y="3799783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smtClean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1600" b="1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9333" y="2492896"/>
            <a:ext cx="1476670" cy="3375992"/>
            <a:chOff x="2339333" y="2492896"/>
            <a:chExt cx="1476670" cy="3375992"/>
          </a:xfrm>
        </p:grpSpPr>
        <p:grpSp>
          <p:nvGrpSpPr>
            <p:cNvPr id="27" name="组合 2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144595" y="2492896"/>
            <a:ext cx="1476670" cy="3375992"/>
            <a:chOff x="2339333" y="2492896"/>
            <a:chExt cx="1476670" cy="3375992"/>
          </a:xfrm>
        </p:grpSpPr>
        <p:grpSp>
          <p:nvGrpSpPr>
            <p:cNvPr id="75" name="组合 74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2536493" y="2545159"/>
              <a:ext cx="10823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rbk_seg128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607753" y="2492896"/>
            <a:ext cx="1476670" cy="3375992"/>
            <a:chOff x="2339333" y="2492896"/>
            <a:chExt cx="1476670" cy="3375992"/>
          </a:xfrm>
        </p:grpSpPr>
        <p:grpSp>
          <p:nvGrpSpPr>
            <p:cNvPr id="87" name="组合 86"/>
            <p:cNvGrpSpPr/>
            <p:nvPr/>
          </p:nvGrpSpPr>
          <p:grpSpPr>
            <a:xfrm>
              <a:off x="2339333" y="2492896"/>
              <a:ext cx="1476670" cy="3375992"/>
              <a:chOff x="2267325" y="2281064"/>
              <a:chExt cx="1476670" cy="3375992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267325" y="2281064"/>
                <a:ext cx="1476670" cy="3375992"/>
              </a:xfrm>
              <a:prstGeom prst="rect">
                <a:avLst/>
              </a:prstGeom>
              <a:noFill/>
              <a:ln>
                <a:solidFill>
                  <a:srgbClr val="D1E5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397784" y="4367970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397784" y="2973524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397784" y="3670747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401806" y="5065192"/>
                <a:ext cx="1215752" cy="419472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/>
            <p:cNvSpPr/>
            <p:nvPr/>
          </p:nvSpPr>
          <p:spPr>
            <a:xfrm>
              <a:off x="2626261" y="2545159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smtClean="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rbk_seg2</a:t>
              </a:r>
            </a:p>
            <a:p>
              <a:pPr algn="ctr"/>
              <a:r>
                <a:rPr lang="zh-CN" altLang="en-US" sz="1400">
                  <a:solidFill>
                    <a:schemeClr val="accent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回滚段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485197" y="3256592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484019" y="3951263"/>
              <a:ext cx="11849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undo_log_seg2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368517" y="534826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undo_log_seg1024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0182" y="4652474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8" name="TextBox 138"/>
          <p:cNvSpPr txBox="1"/>
          <p:nvPr/>
        </p:nvSpPr>
        <p:spPr>
          <a:xfrm>
            <a:off x="3668960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rollback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9" name="TextBox 138"/>
          <p:cNvSpPr txBox="1"/>
          <p:nvPr/>
        </p:nvSpPr>
        <p:spPr>
          <a:xfrm>
            <a:off x="5797492" y="2074944"/>
            <a:ext cx="165508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undo log segment</a:t>
            </a:r>
            <a:endParaRPr lang="zh-CN" altLang="en-US" sz="14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672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951907" y="1556792"/>
            <a:ext cx="5976664" cy="3205486"/>
            <a:chOff x="2303835" y="1178782"/>
            <a:chExt cx="5976664" cy="3205486"/>
          </a:xfrm>
        </p:grpSpPr>
        <p:sp>
          <p:nvSpPr>
            <p:cNvPr id="2" name="矩形 1"/>
            <p:cNvSpPr/>
            <p:nvPr/>
          </p:nvSpPr>
          <p:spPr>
            <a:xfrm>
              <a:off x="2303835" y="2348880"/>
              <a:ext cx="1728192" cy="504056"/>
            </a:xfrm>
            <a:prstGeom prst="rect">
              <a:avLst/>
            </a:prstGeom>
            <a:solidFill>
              <a:srgbClr val="D7E5FB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一条记录</a:t>
              </a:r>
              <a:endPara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544195" y="1520788"/>
              <a:ext cx="2736304" cy="2160240"/>
            </a:xfrm>
            <a:prstGeom prst="rect">
              <a:avLst/>
            </a:prstGeom>
            <a:solidFill>
              <a:srgbClr val="F4C8C7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976872" y="1844824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事务</a:t>
              </a:r>
              <a:r>
                <a:rPr lang="en-US" altLang="zh-CN" sz="160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T2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76872" y="2852936"/>
              <a:ext cx="1159611" cy="504056"/>
            </a:xfrm>
            <a:prstGeom prst="rect">
              <a:avLst/>
            </a:prstGeom>
            <a:solidFill>
              <a:srgbClr val="D1E5D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false</a:t>
              </a:r>
              <a:endParaRPr lang="zh-CN" altLang="en-US"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6202" y="1953198"/>
              <a:ext cx="1360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trx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16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16203" y="2935687"/>
              <a:ext cx="13606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is_waiting </a:t>
              </a:r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2" name="直接连接符 11"/>
            <p:cNvCxnSpPr>
              <a:stCxn id="2" idx="3"/>
              <a:endCxn id="3" idx="1"/>
            </p:cNvCxnSpPr>
            <p:nvPr/>
          </p:nvCxnSpPr>
          <p:spPr>
            <a:xfrm>
              <a:off x="4032027" y="2600908"/>
              <a:ext cx="1512168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6500171" y="1178782"/>
              <a:ext cx="82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锁结构</a:t>
              </a:r>
              <a:endParaRPr lang="zh-CN" altLang="en-US" sz="16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Rectangle 1"/>
            <p:cNvSpPr>
              <a:spLocks noChangeArrowheads="1"/>
            </p:cNvSpPr>
            <p:nvPr/>
          </p:nvSpPr>
          <p:spPr bwMode="auto">
            <a:xfrm rot="10800000" flipV="1">
              <a:off x="2303835" y="3861048"/>
              <a:ext cx="3888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trx信息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：代表这个锁结构是哪个事务生成的。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is_waiting</a:t>
              </a: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：代表当前事务是否在等待</a:t>
              </a: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。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 rot="10800000" flipV="1">
              <a:off x="3963760" y="2231576"/>
              <a:ext cx="1616438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is_waiting=false</a:t>
              </a:r>
              <a:endPara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en-US" sz="1400" b="0" i="0" u="none" strike="noStrike" cap="none" normalizeH="0" baseline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记录成功获取锁</a:t>
              </a:r>
              <a:endPara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38"/>
          <p:cNvSpPr txBox="1"/>
          <p:nvPr/>
        </p:nvSpPr>
        <p:spPr>
          <a:xfrm>
            <a:off x="4680099" y="544615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记录获取锁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9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7174640" y="1628800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64" y="0"/>
            <a:ext cx="1661928" cy="22647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5" y="2708920"/>
            <a:ext cx="2776887" cy="50354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1916575"/>
            <a:ext cx="1118730" cy="50379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4" y="3501008"/>
            <a:ext cx="2776887" cy="50354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653" y="4293096"/>
            <a:ext cx="2776887" cy="503542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53" y="5089736"/>
            <a:ext cx="1118730" cy="503799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6526568" y="1628800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10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右大括号 56"/>
          <p:cNvSpPr/>
          <p:nvPr/>
        </p:nvSpPr>
        <p:spPr>
          <a:xfrm>
            <a:off x="10198976" y="2708920"/>
            <a:ext cx="216024" cy="208771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8" name="椭圆形标注 57"/>
          <p:cNvSpPr/>
          <p:nvPr/>
        </p:nvSpPr>
        <p:spPr>
          <a:xfrm>
            <a:off x="10559016" y="2837881"/>
            <a:ext cx="1800200" cy="914898"/>
          </a:xfrm>
          <a:prstGeom prst="wedgeEllipseCallout">
            <a:avLst>
              <a:gd name="adj1" fmla="val -55543"/>
              <a:gd name="adj2" fmla="val 47455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0584755" y="306896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普通用户插入的记录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椭圆形标注 59"/>
          <p:cNvSpPr/>
          <p:nvPr/>
        </p:nvSpPr>
        <p:spPr>
          <a:xfrm>
            <a:off x="5158416" y="2996952"/>
            <a:ext cx="1260140" cy="595228"/>
          </a:xfrm>
          <a:prstGeom prst="wedgeEllipseCallout">
            <a:avLst>
              <a:gd name="adj1" fmla="val 55697"/>
              <a:gd name="adj2" fmla="val 42458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236902" y="3140663"/>
            <a:ext cx="110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页页号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椭圆形标注 61"/>
          <p:cNvSpPr/>
          <p:nvPr/>
        </p:nvSpPr>
        <p:spPr>
          <a:xfrm>
            <a:off x="8149036" y="796256"/>
            <a:ext cx="1800200" cy="914898"/>
          </a:xfrm>
          <a:prstGeom prst="wedgeEllipseCallout">
            <a:avLst>
              <a:gd name="adj1" fmla="val -39289"/>
              <a:gd name="adj2" fmla="val 62447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8295340" y="994854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这是最小的记录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462672" y="204110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8149036" y="2194991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8146059" y="2996952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8146059" y="3779167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8146059" y="459169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146059" y="5373216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形标注 73"/>
          <p:cNvSpPr/>
          <p:nvPr/>
        </p:nvSpPr>
        <p:spPr>
          <a:xfrm>
            <a:off x="7750704" y="5826470"/>
            <a:ext cx="1800200" cy="914898"/>
          </a:xfrm>
          <a:prstGeom prst="wedgeEllipseCallout">
            <a:avLst>
              <a:gd name="adj1" fmla="val -29130"/>
              <a:gd name="adj2" fmla="val -69481"/>
            </a:avLst>
          </a:prstGeom>
          <a:solidFill>
            <a:srgbClr val="FFFFCC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897008" y="6025068"/>
            <a:ext cx="150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这是最大的记录</a:t>
            </a:r>
            <a:endParaRPr lang="en-US" altLang="zh-CN" sz="1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record_type=3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2672" y="280459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462672" y="439097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462672" y="359889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466183" y="518774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436741" y="2806624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74840" y="2807694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qlj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50904" y="282890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436741" y="3615335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74840" y="3616405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wzx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50904" y="3637611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444958" y="4391997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983057" y="4393067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9559121" y="4414273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Box 138"/>
          <p:cNvSpPr txBox="1"/>
          <p:nvPr/>
        </p:nvSpPr>
        <p:spPr>
          <a:xfrm>
            <a:off x="4271910" y="22433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数据页存储结构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1" name="图片 90"/>
          <p:cNvPicPr/>
          <p:nvPr/>
        </p:nvPicPr>
        <p:blipFill>
          <a:blip r:embed="rId5"/>
          <a:stretch>
            <a:fillRect/>
          </a:stretch>
        </p:blipFill>
        <p:spPr>
          <a:xfrm>
            <a:off x="695329" y="2392850"/>
            <a:ext cx="4074210" cy="19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61555" y="177750"/>
            <a:ext cx="2603634" cy="29020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4902081" y="960983"/>
            <a:ext cx="3096344" cy="4176464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1248758"/>
            <a:ext cx="1118730" cy="50379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94" y="3625279"/>
            <a:ext cx="2776887" cy="50354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94" y="4421919"/>
            <a:ext cx="1118730" cy="503799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254009" y="960983"/>
            <a:ext cx="648072" cy="4176464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数据页</a:t>
            </a:r>
            <a:r>
              <a:rPr lang="en-US" altLang="zh-CN" b="1" smtClean="0">
                <a:solidFill>
                  <a:schemeClr val="tx1"/>
                </a:solidFill>
              </a:rPr>
              <a:t>24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90113" y="137328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5873500" y="1527174"/>
            <a:ext cx="2977" cy="20914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624315" y="4558753"/>
            <a:ext cx="0" cy="5139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873500" y="4705399"/>
            <a:ext cx="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90113" y="372316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93624" y="45199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72399" y="3724180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10498" y="3725250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wmz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286562" y="374645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717" y="5888015"/>
            <a:ext cx="2776887" cy="5035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4989736" y="598589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72022" y="5986916"/>
            <a:ext cx="54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10121" y="5987986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xyq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86185" y="6009192"/>
            <a:ext cx="53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 rot="5400000">
            <a:off x="9330447" y="2150647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3188637"/>
            <a:ext cx="653306" cy="38900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3188637"/>
            <a:ext cx="653305" cy="389008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8589243" y="2513224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10431" y="2630716"/>
            <a:ext cx="1661414" cy="38477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535" y="3061161"/>
            <a:ext cx="381708" cy="132689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3061161"/>
            <a:ext cx="381708" cy="1326890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3046349"/>
            <a:ext cx="381708" cy="132689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16698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9428979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651986" y="30640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0033013" y="3071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267976" y="30712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977680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6200000" flipH="1">
            <a:off x="10407364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6200000" flipH="1">
            <a:off x="11018348" y="336878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8821546" y="305679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274062" y="3727770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31587" y="404135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78625" y="3732789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470615" y="3734746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49596" y="405278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0551698" y="404960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" name="矩形 110"/>
          <p:cNvSpPr/>
          <p:nvPr/>
        </p:nvSpPr>
        <p:spPr>
          <a:xfrm rot="5400000">
            <a:off x="9334691" y="4396244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7851" y="5434234"/>
            <a:ext cx="653306" cy="389008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53580" y="5434234"/>
            <a:ext cx="653305" cy="389008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8593487" y="475882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381" y="5291946"/>
            <a:ext cx="381708" cy="1326890"/>
          </a:xfrm>
          <a:prstGeom prst="rect">
            <a:avLst/>
          </a:prstGeom>
        </p:spPr>
      </p:pic>
      <p:cxnSp>
        <p:nvCxnSpPr>
          <p:cNvPr id="118" name="直接箭头连接符 117"/>
          <p:cNvCxnSpPr/>
          <p:nvPr/>
        </p:nvCxnSpPr>
        <p:spPr>
          <a:xfrm rot="16200000" flipH="1">
            <a:off x="9171232" y="561438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9433223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272220" y="531681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9601048" y="579438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8825790" y="53023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254823" y="5966807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335831" y="628694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 rot="5400000">
            <a:off x="9330447" y="-94950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3607" y="943040"/>
            <a:ext cx="653306" cy="389008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49336" y="943040"/>
            <a:ext cx="653305" cy="389008"/>
          </a:xfrm>
          <a:prstGeom prst="rect">
            <a:avLst/>
          </a:prstGeom>
        </p:spPr>
      </p:pic>
      <p:sp>
        <p:nvSpPr>
          <p:cNvPr id="137" name="矩形 136"/>
          <p:cNvSpPr/>
          <p:nvPr/>
        </p:nvSpPr>
        <p:spPr>
          <a:xfrm>
            <a:off x="8589243" y="267627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804" y="815564"/>
            <a:ext cx="381708" cy="1326890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137" y="800752"/>
            <a:ext cx="381708" cy="1326890"/>
          </a:xfrm>
          <a:prstGeom prst="rect">
            <a:avLst/>
          </a:prstGeom>
        </p:spPr>
      </p:pic>
      <p:cxnSp>
        <p:nvCxnSpPr>
          <p:cNvPr id="141" name="直接箭头连接符 140"/>
          <p:cNvCxnSpPr/>
          <p:nvPr/>
        </p:nvCxnSpPr>
        <p:spPr>
          <a:xfrm rot="16200000" flipH="1">
            <a:off x="9166988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9428979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0033013" y="82561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1267976" y="82561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rot="16200000" flipH="1">
            <a:off x="9776804" y="112318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10227364" y="1303186"/>
            <a:ext cx="95412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8821546" y="8112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264131" y="1477226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331587" y="1795753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866472" y="1480875"/>
            <a:ext cx="545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949596" y="1807190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915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 rot="5400000">
            <a:off x="8506573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2317" y="640713"/>
            <a:ext cx="653306" cy="389008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8467" y="640713"/>
            <a:ext cx="653305" cy="389008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848451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rot="16200000" flipH="1">
            <a:off x="8423440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527107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80755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8798" y="1136999"/>
            <a:ext cx="1631785" cy="39177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2854" y="1132477"/>
            <a:ext cx="1631785" cy="39177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5355" y="1132478"/>
            <a:ext cx="1631785" cy="391770"/>
          </a:xfrm>
          <a:prstGeom prst="rect">
            <a:avLst/>
          </a:prstGeom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9048987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rot="16200000" flipH="1">
            <a:off x="9658443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16200000" flipH="1">
            <a:off x="10267899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68548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94823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922718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524863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01531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761129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680734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290313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16718" y="184062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03440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err="1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214711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qe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1268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ss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矩形 83"/>
          <p:cNvSpPr/>
          <p:nvPr/>
        </p:nvSpPr>
        <p:spPr>
          <a:xfrm rot="5400000">
            <a:off x="8510563" y="1982073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6307" y="2832507"/>
            <a:ext cx="653306" cy="38900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12457" y="2832507"/>
            <a:ext cx="653305" cy="389008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7852441" y="2380434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8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rot="16200000" flipH="1">
            <a:off x="8427430" y="301775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531097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084745" y="271923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92788" y="3328793"/>
            <a:ext cx="1631785" cy="39177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6844" y="3324271"/>
            <a:ext cx="1631785" cy="39177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9345" y="3324272"/>
            <a:ext cx="1631785" cy="39177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 rot="16200000" flipH="1">
            <a:off x="9052977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6200000" flipH="1">
            <a:off x="9662433" y="301775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6200000" flipH="1">
            <a:off x="10271889" y="3004915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89479" y="27171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298813" y="271281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9926708" y="271923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28853" y="3352451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105521" y="3349061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765119" y="3352451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8684724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294303" y="402547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920708" y="40324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607430" y="368672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218701" y="367753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bw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845258" y="3684995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zl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 rot="5400000">
            <a:off x="8505560" y="4227734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51304" y="5078168"/>
            <a:ext cx="653306" cy="389008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307454" y="5078168"/>
            <a:ext cx="653305" cy="389008"/>
          </a:xfrm>
          <a:prstGeom prst="rect">
            <a:avLst/>
          </a:prstGeom>
        </p:spPr>
      </p:pic>
      <p:sp>
        <p:nvSpPr>
          <p:cNvPr id="162" name="矩形 161"/>
          <p:cNvSpPr/>
          <p:nvPr/>
        </p:nvSpPr>
        <p:spPr>
          <a:xfrm>
            <a:off x="7847438" y="4626095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6200000" flipH="1">
            <a:off x="8422427" y="5263413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10526094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079742" y="496489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6" name="图片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87785" y="5574454"/>
            <a:ext cx="1631785" cy="391770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71841" y="5569932"/>
            <a:ext cx="1631785" cy="391770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214342" y="5569933"/>
            <a:ext cx="1631785" cy="391770"/>
          </a:xfrm>
          <a:prstGeom prst="rect">
            <a:avLst/>
          </a:prstGeom>
        </p:spPr>
      </p:pic>
      <p:cxnSp>
        <p:nvCxnSpPr>
          <p:cNvPr id="169" name="直接箭头连接符 168"/>
          <p:cNvCxnSpPr/>
          <p:nvPr/>
        </p:nvCxnSpPr>
        <p:spPr>
          <a:xfrm rot="16200000" flipH="1">
            <a:off x="9047974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rot="16200000" flipH="1">
            <a:off x="9657430" y="526341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/>
          <p:nvPr/>
        </p:nvCxnSpPr>
        <p:spPr>
          <a:xfrm rot="16200000" flipH="1">
            <a:off x="10266886" y="5250576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8684476" y="496277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293810" y="495847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921705" y="496489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523850" y="5598112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100518" y="5594722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9760116" y="5598112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679721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9289300" y="62711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805384" y="6271139"/>
            <a:ext cx="41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602427" y="5932382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213698" y="5923193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9840255" y="5930656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bj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矩形 183"/>
          <p:cNvSpPr/>
          <p:nvPr/>
        </p:nvSpPr>
        <p:spPr>
          <a:xfrm rot="5400000">
            <a:off x="5098565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309" y="640713"/>
            <a:ext cx="653306" cy="389008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00459" y="640713"/>
            <a:ext cx="653305" cy="389008"/>
          </a:xfrm>
          <a:prstGeom prst="rect">
            <a:avLst/>
          </a:prstGeom>
        </p:spPr>
      </p:pic>
      <p:sp>
        <p:nvSpPr>
          <p:cNvPr id="187" name="矩形 186"/>
          <p:cNvSpPr/>
          <p:nvPr/>
        </p:nvSpPr>
        <p:spPr>
          <a:xfrm>
            <a:off x="4440443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rot="16200000" flipH="1">
            <a:off x="5015432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7119099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672747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64846" y="1132477"/>
            <a:ext cx="1631785" cy="391770"/>
          </a:xfrm>
          <a:prstGeom prst="rect">
            <a:avLst/>
          </a:prstGeom>
        </p:spPr>
      </p:pic>
      <p:cxnSp>
        <p:nvCxnSpPr>
          <p:cNvPr id="194" name="直接箭头连接符 193"/>
          <p:cNvCxnSpPr/>
          <p:nvPr/>
        </p:nvCxnSpPr>
        <p:spPr>
          <a:xfrm flipV="1">
            <a:off x="5460979" y="9931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/>
          <p:cNvSpPr txBox="1"/>
          <p:nvPr/>
        </p:nvSpPr>
        <p:spPr>
          <a:xfrm>
            <a:off x="5277481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116855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84853" y="18238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195432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1" name="矩形 260"/>
          <p:cNvSpPr/>
          <p:nvPr/>
        </p:nvSpPr>
        <p:spPr>
          <a:xfrm rot="5400000">
            <a:off x="978888" y="20010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2" name="图片 2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2851513"/>
            <a:ext cx="653306" cy="389008"/>
          </a:xfrm>
          <a:prstGeom prst="rect">
            <a:avLst/>
          </a:prstGeom>
        </p:spPr>
      </p:pic>
      <p:pic>
        <p:nvPicPr>
          <p:cNvPr id="263" name="图片 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2851513"/>
            <a:ext cx="653305" cy="389008"/>
          </a:xfrm>
          <a:prstGeom prst="rect">
            <a:avLst/>
          </a:prstGeom>
        </p:spPr>
      </p:pic>
      <p:sp>
        <p:nvSpPr>
          <p:cNvPr id="264" name="矩形 263"/>
          <p:cNvSpPr/>
          <p:nvPr/>
        </p:nvSpPr>
        <p:spPr>
          <a:xfrm>
            <a:off x="320766" y="23994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目录</a:t>
            </a:r>
            <a:r>
              <a:rPr lang="zh-CN" altLang="en-US" sz="1400" b="1" smtClean="0">
                <a:solidFill>
                  <a:schemeClr val="tx1"/>
                </a:solidFill>
              </a:rPr>
              <a:t>页</a:t>
            </a:r>
            <a:r>
              <a:rPr lang="en-US" altLang="zh-CN" sz="1400" b="1" smtClean="0">
                <a:solidFill>
                  <a:schemeClr val="tx1"/>
                </a:solidFill>
              </a:rPr>
              <a:t>6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65" name="直接箭头连接符 264"/>
          <p:cNvCxnSpPr/>
          <p:nvPr/>
        </p:nvCxnSpPr>
        <p:spPr>
          <a:xfrm rot="16200000" flipH="1">
            <a:off x="895755" y="30367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2999422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553070" y="27382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8" name="图片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3343277"/>
            <a:ext cx="1631785" cy="391770"/>
          </a:xfrm>
          <a:prstGeom prst="rect">
            <a:avLst/>
          </a:prstGeom>
        </p:spPr>
      </p:pic>
      <p:cxnSp>
        <p:nvCxnSpPr>
          <p:cNvPr id="269" name="直接箭头连接符 268"/>
          <p:cNvCxnSpPr/>
          <p:nvPr/>
        </p:nvCxnSpPr>
        <p:spPr>
          <a:xfrm flipV="1">
            <a:off x="1341302" y="3203921"/>
            <a:ext cx="1571628" cy="1283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1157804" y="2736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997178" y="33714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1065176" y="4034658"/>
            <a:ext cx="371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1075755" y="37057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4" name="矩形 273"/>
          <p:cNvSpPr/>
          <p:nvPr/>
        </p:nvSpPr>
        <p:spPr>
          <a:xfrm rot="5400000">
            <a:off x="978888" y="-209721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5" name="图片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640713"/>
            <a:ext cx="653306" cy="389008"/>
          </a:xfrm>
          <a:prstGeom prst="rect">
            <a:avLst/>
          </a:prstGeom>
        </p:spPr>
      </p:pic>
      <p:pic>
        <p:nvPicPr>
          <p:cNvPr id="276" name="图片 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640713"/>
            <a:ext cx="653305" cy="389008"/>
          </a:xfrm>
          <a:prstGeom prst="rect">
            <a:avLst/>
          </a:prstGeom>
        </p:spPr>
      </p:pic>
      <p:sp>
        <p:nvSpPr>
          <p:cNvPr id="277" name="矩形 276"/>
          <p:cNvSpPr/>
          <p:nvPr/>
        </p:nvSpPr>
        <p:spPr>
          <a:xfrm>
            <a:off x="320766" y="188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9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78" name="直接箭头连接符 277"/>
          <p:cNvCxnSpPr/>
          <p:nvPr/>
        </p:nvCxnSpPr>
        <p:spPr>
          <a:xfrm rot="16200000" flipH="1">
            <a:off x="895755" y="825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2999422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553070" y="527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1" name="图片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1136999"/>
            <a:ext cx="1631785" cy="391770"/>
          </a:xfrm>
          <a:prstGeom prst="rect">
            <a:avLst/>
          </a:prstGeom>
        </p:spPr>
      </p:pic>
      <p:pic>
        <p:nvPicPr>
          <p:cNvPr id="282" name="图片 2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1132477"/>
            <a:ext cx="1631785" cy="391770"/>
          </a:xfrm>
          <a:prstGeom prst="rect">
            <a:avLst/>
          </a:prstGeom>
        </p:spPr>
      </p:pic>
      <p:pic>
        <p:nvPicPr>
          <p:cNvPr id="283" name="图片 2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87670" y="1132478"/>
            <a:ext cx="1631785" cy="391770"/>
          </a:xfrm>
          <a:prstGeom prst="rect">
            <a:avLst/>
          </a:prstGeom>
        </p:spPr>
      </p:pic>
      <p:cxnSp>
        <p:nvCxnSpPr>
          <p:cNvPr id="284" name="直接箭头连接符 283"/>
          <p:cNvCxnSpPr/>
          <p:nvPr/>
        </p:nvCxnSpPr>
        <p:spPr>
          <a:xfrm rot="16200000" flipH="1">
            <a:off x="1521302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rot="16200000" flipH="1">
            <a:off x="2130758" y="825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rot="16200000" flipH="1">
            <a:off x="2740214" y="81312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1157804" y="525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1767138" y="521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2395033" y="5274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997178" y="1160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1573846" y="1157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233444" y="1160657"/>
            <a:ext cx="539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1153049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762628" y="1833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2310758" y="1823834"/>
            <a:ext cx="37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075755" y="1494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687026" y="1485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313583" y="149320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zq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9" name="矩形 298"/>
          <p:cNvSpPr/>
          <p:nvPr/>
        </p:nvSpPr>
        <p:spPr>
          <a:xfrm rot="5400000">
            <a:off x="978888" y="4226279"/>
            <a:ext cx="1783505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0" name="图片 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4632" y="5076713"/>
            <a:ext cx="653306" cy="389008"/>
          </a:xfrm>
          <a:prstGeom prst="rect">
            <a:avLst/>
          </a:prstGeom>
        </p:spPr>
      </p:pic>
      <p:pic>
        <p:nvPicPr>
          <p:cNvPr id="301" name="图片 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80782" y="5076713"/>
            <a:ext cx="653305" cy="389008"/>
          </a:xfrm>
          <a:prstGeom prst="rect">
            <a:avLst/>
          </a:prstGeom>
        </p:spPr>
      </p:pic>
      <p:sp>
        <p:nvSpPr>
          <p:cNvPr id="302" name="矩形 301"/>
          <p:cNvSpPr/>
          <p:nvPr/>
        </p:nvSpPr>
        <p:spPr>
          <a:xfrm>
            <a:off x="320766" y="4624640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11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 rot="16200000" flipH="1">
            <a:off x="895755" y="526195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本框 303"/>
          <p:cNvSpPr txBox="1"/>
          <p:nvPr/>
        </p:nvSpPr>
        <p:spPr>
          <a:xfrm>
            <a:off x="2999422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553070" y="496344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6" name="图片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1113" y="5572999"/>
            <a:ext cx="1631785" cy="391770"/>
          </a:xfrm>
          <a:prstGeom prst="rect">
            <a:avLst/>
          </a:prstGeom>
        </p:spPr>
      </p:pic>
      <p:pic>
        <p:nvPicPr>
          <p:cNvPr id="307" name="图片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5169" y="5568477"/>
            <a:ext cx="1631785" cy="391770"/>
          </a:xfrm>
          <a:prstGeom prst="rect">
            <a:avLst/>
          </a:prstGeom>
        </p:spPr>
      </p:pic>
      <p:cxnSp>
        <p:nvCxnSpPr>
          <p:cNvPr id="309" name="直接箭头连接符 308"/>
          <p:cNvCxnSpPr/>
          <p:nvPr/>
        </p:nvCxnSpPr>
        <p:spPr>
          <a:xfrm rot="16200000" flipH="1">
            <a:off x="1521302" y="5261959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 flipV="1">
            <a:off x="1950758" y="5441958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文本框 311"/>
          <p:cNvSpPr txBox="1"/>
          <p:nvPr/>
        </p:nvSpPr>
        <p:spPr>
          <a:xfrm>
            <a:off x="1157804" y="49613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1767138" y="49570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997178" y="5596657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1573846" y="5593267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1153049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1762628" y="626968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1075755" y="5930927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zy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2" name="文本框 321"/>
          <p:cNvSpPr txBox="1"/>
          <p:nvPr/>
        </p:nvSpPr>
        <p:spPr>
          <a:xfrm>
            <a:off x="1687026" y="5921738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ws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804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177750"/>
            <a:ext cx="2603634" cy="2902099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295723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159819" y="3079849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8020" y="3098367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0" y="3471493"/>
            <a:ext cx="2609984" cy="2908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051" y="177750"/>
            <a:ext cx="2609984" cy="29084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051" y="3471492"/>
            <a:ext cx="2609984" cy="2908449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5087842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951938" y="3083813"/>
            <a:ext cx="0" cy="40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40139" y="3102331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双向链表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18377" y="3187832"/>
            <a:ext cx="864096" cy="193168"/>
          </a:xfrm>
          <a:prstGeom prst="rightArrow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181228" y="2867902"/>
            <a:ext cx="93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记录移动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9330447" y="2139062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3177052"/>
            <a:ext cx="653306" cy="38900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3177052"/>
            <a:ext cx="653305" cy="38900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589243" y="2501639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3535" y="3049576"/>
            <a:ext cx="381708" cy="13268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804" y="3049576"/>
            <a:ext cx="381708" cy="13268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3034764"/>
            <a:ext cx="381708" cy="132689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rot="16200000" flipH="1">
            <a:off x="916698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428979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51986" y="3052451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033013" y="305962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267976" y="30596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6200000" flipH="1">
            <a:off x="977680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10407364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16200000" flipH="1">
            <a:off x="11018348" y="3357198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821546" y="30452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35553" y="3704514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331587" y="4029765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50346" y="3701139"/>
            <a:ext cx="60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477902" y="3715984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1025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949596" y="404120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551698" y="4038016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 rot="5400000">
            <a:off x="9330447" y="-19396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593607" y="1018594"/>
            <a:ext cx="653306" cy="38900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049336" y="1018594"/>
            <a:ext cx="653305" cy="38900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8589243" y="343181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13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137" y="876306"/>
            <a:ext cx="381708" cy="1326890"/>
          </a:xfrm>
          <a:prstGeom prst="rect">
            <a:avLst/>
          </a:prstGeom>
        </p:spPr>
      </p:pic>
      <p:cxnSp>
        <p:nvCxnSpPr>
          <p:cNvPr id="45" name="直接箭头连接符 44"/>
          <p:cNvCxnSpPr/>
          <p:nvPr/>
        </p:nvCxnSpPr>
        <p:spPr>
          <a:xfrm rot="16200000" flipH="1">
            <a:off x="9166988" y="1198740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428979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267976" y="90117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9596804" y="1378740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21546" y="88675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235553" y="1546056"/>
            <a:ext cx="591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1035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31587" y="1871307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8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36" y="4626980"/>
            <a:ext cx="8185571" cy="1695537"/>
          </a:xfrm>
          <a:prstGeom prst="rect">
            <a:avLst/>
          </a:prstGeom>
        </p:spPr>
      </p:pic>
      <p:cxnSp>
        <p:nvCxnSpPr>
          <p:cNvPr id="64" name="直接箭头连接符 63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12" y="2837898"/>
            <a:ext cx="1778402" cy="11455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37" y="2839391"/>
            <a:ext cx="1782997" cy="1153704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>
            <a:off x="6860690" y="3932838"/>
            <a:ext cx="272035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任意多边形 86"/>
          <p:cNvSpPr/>
          <p:nvPr/>
        </p:nvSpPr>
        <p:spPr>
          <a:xfrm>
            <a:off x="1871787" y="2780928"/>
            <a:ext cx="6231247" cy="3693024"/>
          </a:xfrm>
          <a:custGeom>
            <a:avLst/>
            <a:gdLst>
              <a:gd name="connsiteX0" fmla="*/ 0 w 6231247"/>
              <a:gd name="connsiteY0" fmla="*/ 0 h 3693024"/>
              <a:gd name="connsiteX1" fmla="*/ 4154947 w 6231247"/>
              <a:gd name="connsiteY1" fmla="*/ 0 h 3693024"/>
              <a:gd name="connsiteX2" fmla="*/ 4154947 w 6231247"/>
              <a:gd name="connsiteY2" fmla="*/ 1719180 h 3693024"/>
              <a:gd name="connsiteX3" fmla="*/ 6231247 w 6231247"/>
              <a:gd name="connsiteY3" fmla="*/ 1719180 h 3693024"/>
              <a:gd name="connsiteX4" fmla="*/ 6231247 w 6231247"/>
              <a:gd name="connsiteY4" fmla="*/ 3672408 h 3693024"/>
              <a:gd name="connsiteX5" fmla="*/ 4154947 w 6231247"/>
              <a:gd name="connsiteY5" fmla="*/ 3672408 h 3693024"/>
              <a:gd name="connsiteX6" fmla="*/ 4154947 w 6231247"/>
              <a:gd name="connsiteY6" fmla="*/ 3693024 h 3693024"/>
              <a:gd name="connsiteX7" fmla="*/ 0 w 6231247"/>
              <a:gd name="connsiteY7" fmla="*/ 3693024 h 36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31247" h="3693024">
                <a:moveTo>
                  <a:pt x="0" y="0"/>
                </a:moveTo>
                <a:lnTo>
                  <a:pt x="4154947" y="0"/>
                </a:lnTo>
                <a:lnTo>
                  <a:pt x="4154947" y="1719180"/>
                </a:lnTo>
                <a:lnTo>
                  <a:pt x="6231247" y="1719180"/>
                </a:lnTo>
                <a:lnTo>
                  <a:pt x="6231247" y="3672408"/>
                </a:lnTo>
                <a:lnTo>
                  <a:pt x="4154947" y="3672408"/>
                </a:lnTo>
                <a:lnTo>
                  <a:pt x="4154947" y="3693024"/>
                </a:lnTo>
                <a:lnTo>
                  <a:pt x="0" y="3693024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801369" y="853728"/>
            <a:ext cx="8351338" cy="5743624"/>
          </a:xfrm>
          <a:prstGeom prst="rect">
            <a:avLst/>
          </a:prstGeom>
          <a:noFill/>
          <a:ln w="127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840110" y="2732392"/>
            <a:ext cx="8312597" cy="3789176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2550419" y="376835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第一次迭代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579296" y="3504547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第二次迭代</a:t>
            </a:r>
            <a:endParaRPr lang="zh-CN" altLang="en-US" sz="1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303549" y="1477321"/>
            <a:ext cx="118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第三次迭代</a:t>
            </a:r>
            <a:endParaRPr lang="zh-CN" altLang="en-US" sz="140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TextBox 138"/>
          <p:cNvSpPr txBox="1"/>
          <p:nvPr/>
        </p:nvSpPr>
        <p:spPr>
          <a:xfrm>
            <a:off x="4271910" y="224332"/>
            <a:ext cx="3831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B+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树的迭代演变过程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聚簇索引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220" y="912951"/>
            <a:ext cx="1785135" cy="1155087"/>
          </a:xfrm>
          <a:prstGeom prst="rect">
            <a:avLst/>
          </a:prstGeom>
        </p:spPr>
      </p:pic>
      <p:cxnSp>
        <p:nvCxnSpPr>
          <p:cNvPr id="77" name="直接箭头连接符 76"/>
          <p:cNvCxnSpPr/>
          <p:nvPr/>
        </p:nvCxnSpPr>
        <p:spPr>
          <a:xfrm>
            <a:off x="6093072" y="1983913"/>
            <a:ext cx="1116110" cy="86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 flipH="1">
            <a:off x="5843897" y="3278260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855568" y="3526533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53" y="4626980"/>
            <a:ext cx="1766574" cy="113788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67" y="4629847"/>
            <a:ext cx="1757668" cy="11321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4626980"/>
            <a:ext cx="1757317" cy="11319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151" y="4626980"/>
            <a:ext cx="1761556" cy="1134649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8015155" y="5007713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8021592" y="521412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88279" y="5001466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894716" y="5207877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770571" y="499521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777008" y="5201630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947" y="2851480"/>
            <a:ext cx="1757317" cy="11319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83" y="2849168"/>
            <a:ext cx="1752901" cy="11342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613" y="897287"/>
            <a:ext cx="1749328" cy="1131918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4" idx="0"/>
          </p:cNvCxnSpPr>
          <p:nvPr/>
        </p:nvCxnSpPr>
        <p:spPr>
          <a:xfrm>
            <a:off x="6860690" y="3932838"/>
            <a:ext cx="2411239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903240" y="3926332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958274" y="3926332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357124" y="3932838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69340" y="1960127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5" idx="0"/>
          </p:cNvCxnSpPr>
          <p:nvPr/>
        </p:nvCxnSpPr>
        <p:spPr>
          <a:xfrm>
            <a:off x="6076277" y="1964812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943795" y="5373216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53915" y="5291335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195823" y="5644989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799779" y="5805264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4032682" y="363997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542802" y="3558093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4368474" y="3897368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972430" y="4057643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sp>
        <p:nvSpPr>
          <p:cNvPr id="53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493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H="1">
            <a:off x="6220921" y="3556438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6246380" y="3774161"/>
            <a:ext cx="475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334612" y="5281178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8334612" y="5487589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46380" y="5274931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246380" y="5481342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184724" y="5268684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191161" y="5475095"/>
            <a:ext cx="375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47" y="4893107"/>
            <a:ext cx="1724523" cy="113615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7" y="4897345"/>
            <a:ext cx="1710454" cy="113191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76" y="4891703"/>
            <a:ext cx="1739924" cy="1146303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577" y="4900445"/>
            <a:ext cx="1713385" cy="112881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977" y="3116889"/>
            <a:ext cx="1713385" cy="1128818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317393" y="4199797"/>
            <a:ext cx="1656184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72427" y="4199797"/>
            <a:ext cx="11066" cy="70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71277" y="4206303"/>
            <a:ext cx="1788450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90" y="3116889"/>
            <a:ext cx="1705770" cy="1128818"/>
          </a:xfrm>
          <a:prstGeom prst="rect">
            <a:avLst/>
          </a:prstGeom>
        </p:spPr>
      </p:pic>
      <p:cxnSp>
        <p:nvCxnSpPr>
          <p:cNvPr id="17" name="直接箭头连接符 16"/>
          <p:cNvCxnSpPr>
            <a:endCxn id="63" idx="0"/>
          </p:cNvCxnSpPr>
          <p:nvPr/>
        </p:nvCxnSpPr>
        <p:spPr>
          <a:xfrm>
            <a:off x="7356246" y="4206303"/>
            <a:ext cx="2199024" cy="6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203" y="1124744"/>
            <a:ext cx="1726655" cy="1137561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383493" y="2233592"/>
            <a:ext cx="742213" cy="8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490430" y="2238277"/>
            <a:ext cx="1136457" cy="8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292821" y="5545537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802941" y="5430657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730725" y="596231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57948" y="6130992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388557" y="5732425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900583" y="589620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346408" y="3731110"/>
            <a:ext cx="563918" cy="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848116" y="3625139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4775900" y="4156796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3123" y="4325474"/>
            <a:ext cx="718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433732" y="3926907"/>
            <a:ext cx="480477" cy="2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945758" y="4090682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79" name="TextBox 138"/>
          <p:cNvSpPr txBox="1"/>
          <p:nvPr/>
        </p:nvSpPr>
        <p:spPr>
          <a:xfrm>
            <a:off x="4270465" y="174288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联合索引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二级索引</a:t>
            </a:r>
            <a:r>
              <a:rPr lang="en-US" altLang="zh-CN" sz="2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14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箭头连接符 74"/>
          <p:cNvCxnSpPr/>
          <p:nvPr/>
        </p:nvCxnSpPr>
        <p:spPr>
          <a:xfrm flipV="1">
            <a:off x="5804666" y="4791355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 flipV="1">
            <a:off x="5804666" y="5016270"/>
            <a:ext cx="62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 rot="5400000">
            <a:off x="3468392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31552" y="4656378"/>
            <a:ext cx="653306" cy="389008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87281" y="4656378"/>
            <a:ext cx="653305" cy="389008"/>
          </a:xfrm>
          <a:prstGeom prst="rect">
            <a:avLst/>
          </a:prstGeom>
        </p:spPr>
      </p:pic>
      <p:sp>
        <p:nvSpPr>
          <p:cNvPr id="158" name="矩形 157"/>
          <p:cNvSpPr/>
          <p:nvPr/>
        </p:nvSpPr>
        <p:spPr>
          <a:xfrm>
            <a:off x="2727188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2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59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80" y="4528902"/>
            <a:ext cx="381708" cy="1326890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749" y="4528902"/>
            <a:ext cx="381708" cy="1326890"/>
          </a:xfrm>
          <a:prstGeom prst="rect">
            <a:avLst/>
          </a:prstGeom>
        </p:spPr>
      </p:pic>
      <p:pic>
        <p:nvPicPr>
          <p:cNvPr id="161" name="图片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82" y="4514090"/>
            <a:ext cx="381708" cy="1326890"/>
          </a:xfrm>
          <a:prstGeom prst="rect">
            <a:avLst/>
          </a:prstGeom>
        </p:spPr>
      </p:pic>
      <p:cxnSp>
        <p:nvCxnSpPr>
          <p:cNvPr id="162" name="直接箭头连接符 161"/>
          <p:cNvCxnSpPr/>
          <p:nvPr/>
        </p:nvCxnSpPr>
        <p:spPr>
          <a:xfrm rot="16200000" flipH="1">
            <a:off x="330493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3566924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789931" y="453177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170958" y="453895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405921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 rot="16200000" flipH="1">
            <a:off x="391474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16200000" flipH="1">
            <a:off x="4545309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16200000" flipH="1">
            <a:off x="5156293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2959491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412007" y="5195511"/>
            <a:ext cx="54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469532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016570" y="5200530"/>
            <a:ext cx="552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608560" y="5202487"/>
            <a:ext cx="57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1015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87541" y="5520528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689643" y="5517342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7" name="矩形 176"/>
          <p:cNvSpPr/>
          <p:nvPr/>
        </p:nvSpPr>
        <p:spPr>
          <a:xfrm rot="5400000">
            <a:off x="7158447" y="3618388"/>
            <a:ext cx="1617340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21607" y="4656378"/>
            <a:ext cx="653306" cy="389008"/>
          </a:xfrm>
          <a:prstGeom prst="rect">
            <a:avLst/>
          </a:prstGeom>
        </p:spPr>
      </p:pic>
      <p:pic>
        <p:nvPicPr>
          <p:cNvPr id="179" name="图片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77336" y="4656378"/>
            <a:ext cx="653305" cy="389008"/>
          </a:xfrm>
          <a:prstGeom prst="rect">
            <a:avLst/>
          </a:prstGeom>
        </p:spPr>
      </p:pic>
      <p:sp>
        <p:nvSpPr>
          <p:cNvPr id="180" name="矩形 179"/>
          <p:cNvSpPr/>
          <p:nvPr/>
        </p:nvSpPr>
        <p:spPr>
          <a:xfrm>
            <a:off x="6417243" y="3980965"/>
            <a:ext cx="3099748" cy="378626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数据页</a:t>
            </a:r>
            <a:r>
              <a:rPr lang="en-US" altLang="zh-CN" sz="1400" b="1" smtClean="0">
                <a:solidFill>
                  <a:schemeClr val="tx1"/>
                </a:solidFill>
              </a:rPr>
              <a:t>7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pic>
        <p:nvPicPr>
          <p:cNvPr id="181" name="图片 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37" y="4514090"/>
            <a:ext cx="381708" cy="1326890"/>
          </a:xfrm>
          <a:prstGeom prst="rect">
            <a:avLst/>
          </a:prstGeom>
        </p:spPr>
      </p:pic>
      <p:cxnSp>
        <p:nvCxnSpPr>
          <p:cNvPr id="182" name="直接箭头连接符 181"/>
          <p:cNvCxnSpPr/>
          <p:nvPr/>
        </p:nvCxnSpPr>
        <p:spPr>
          <a:xfrm rot="16200000" flipH="1">
            <a:off x="6994988" y="4836524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7256979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095976" y="45389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7424804" y="5016524"/>
            <a:ext cx="158468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文本框 185"/>
          <p:cNvSpPr txBox="1"/>
          <p:nvPr/>
        </p:nvSpPr>
        <p:spPr>
          <a:xfrm>
            <a:off x="6649546" y="452454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078579" y="5188951"/>
            <a:ext cx="580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159587" y="5509091"/>
            <a:ext cx="410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3" name="矩形 212"/>
          <p:cNvSpPr/>
          <p:nvPr/>
        </p:nvSpPr>
        <p:spPr>
          <a:xfrm rot="5400000">
            <a:off x="5256370" y="859063"/>
            <a:ext cx="1804127" cy="3099747"/>
          </a:xfrm>
          <a:prstGeom prst="rect">
            <a:avLst/>
          </a:prstGeom>
          <a:solidFill>
            <a:srgbClr val="F8F8F8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4" name="图片 2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12426" y="1699186"/>
            <a:ext cx="653306" cy="389008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68576" y="1699186"/>
            <a:ext cx="653305" cy="389008"/>
          </a:xfrm>
          <a:prstGeom prst="rect">
            <a:avLst/>
          </a:prstGeom>
        </p:spPr>
      </p:pic>
      <p:sp>
        <p:nvSpPr>
          <p:cNvPr id="216" name="矩形 215"/>
          <p:cNvSpPr/>
          <p:nvPr/>
        </p:nvSpPr>
        <p:spPr>
          <a:xfrm>
            <a:off x="4608560" y="1247113"/>
            <a:ext cx="3099748" cy="261215"/>
          </a:xfrm>
          <a:prstGeom prst="rect">
            <a:avLst/>
          </a:prstGeom>
          <a:solidFill>
            <a:srgbClr val="F4C8C7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chemeClr val="tx1"/>
                </a:solidFill>
              </a:rPr>
              <a:t>目录页</a:t>
            </a:r>
            <a:r>
              <a:rPr lang="en-US" altLang="zh-CN" sz="1400" b="1" smtClean="0">
                <a:solidFill>
                  <a:schemeClr val="tx1"/>
                </a:solidFill>
              </a:rPr>
              <a:t>15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rot="16200000" flipH="1">
            <a:off x="5183549" y="1884431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/>
        </p:nvSpPr>
        <p:spPr>
          <a:xfrm>
            <a:off x="7287216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4840864" y="158591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0" name="图片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8907" y="2195472"/>
            <a:ext cx="1631785" cy="391770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32963" y="2190950"/>
            <a:ext cx="1631785" cy="391770"/>
          </a:xfrm>
          <a:prstGeom prst="rect">
            <a:avLst/>
          </a:prstGeom>
        </p:spPr>
      </p:pic>
      <p:cxnSp>
        <p:nvCxnSpPr>
          <p:cNvPr id="222" name="直接箭头连接符 221"/>
          <p:cNvCxnSpPr/>
          <p:nvPr/>
        </p:nvCxnSpPr>
        <p:spPr>
          <a:xfrm rot="16200000" flipH="1">
            <a:off x="5809096" y="1884432"/>
            <a:ext cx="0" cy="36000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 flipV="1">
            <a:off x="6238552" y="2064431"/>
            <a:ext cx="969456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>
            <a:off x="5445598" y="158379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6054932" y="157949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284972" y="2219130"/>
            <a:ext cx="538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861640" y="2215740"/>
            <a:ext cx="620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5440843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" name="文本框 228"/>
          <p:cNvSpPr txBox="1"/>
          <p:nvPr/>
        </p:nvSpPr>
        <p:spPr>
          <a:xfrm>
            <a:off x="6050422" y="289215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5363549" y="2553400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5974820" y="2544211"/>
            <a:ext cx="37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 flipV="1">
            <a:off x="2970438" y="5390461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2480558" y="5308580"/>
            <a:ext cx="61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4" name="直接箭头连接符 233"/>
          <p:cNvCxnSpPr/>
          <p:nvPr/>
        </p:nvCxnSpPr>
        <p:spPr>
          <a:xfrm flipV="1">
            <a:off x="3222466" y="5662234"/>
            <a:ext cx="252028" cy="20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2826422" y="5822509"/>
            <a:ext cx="828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主键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6" name="直接箭头连接符 235"/>
          <p:cNvCxnSpPr/>
          <p:nvPr/>
        </p:nvCxnSpPr>
        <p:spPr>
          <a:xfrm flipV="1">
            <a:off x="4857721" y="2389654"/>
            <a:ext cx="50405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4402941" y="2335328"/>
            <a:ext cx="55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8" name="直接箭头连接符 237"/>
          <p:cNvCxnSpPr/>
          <p:nvPr/>
        </p:nvCxnSpPr>
        <p:spPr>
          <a:xfrm flipV="1">
            <a:off x="4932911" y="3031977"/>
            <a:ext cx="408840" cy="175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9" name="文本框 238"/>
          <p:cNvSpPr txBox="1"/>
          <p:nvPr/>
        </p:nvSpPr>
        <p:spPr>
          <a:xfrm>
            <a:off x="4447042" y="3192403"/>
            <a:ext cx="661768" cy="3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页号</a:t>
            </a:r>
          </a:p>
        </p:txBody>
      </p:sp>
      <p:cxnSp>
        <p:nvCxnSpPr>
          <p:cNvPr id="97" name="直接箭头连接符 96"/>
          <p:cNvCxnSpPr>
            <a:stCxn id="228" idx="2"/>
            <a:endCxn id="158" idx="0"/>
          </p:cNvCxnSpPr>
          <p:nvPr/>
        </p:nvCxnSpPr>
        <p:spPr>
          <a:xfrm flipH="1">
            <a:off x="4277062" y="3199935"/>
            <a:ext cx="127179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29" idx="2"/>
            <a:endCxn id="180" idx="0"/>
          </p:cNvCxnSpPr>
          <p:nvPr/>
        </p:nvCxnSpPr>
        <p:spPr>
          <a:xfrm>
            <a:off x="6158434" y="3199935"/>
            <a:ext cx="1808683" cy="78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/>
          <p:nvPr/>
        </p:nvCxnSpPr>
        <p:spPr>
          <a:xfrm flipV="1">
            <a:off x="4864729" y="2731311"/>
            <a:ext cx="468744" cy="16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132049" y="2799059"/>
            <a:ext cx="7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主</a:t>
            </a:r>
            <a:r>
              <a:rPr lang="zh-CN" altLang="en-US" sz="1400" smtClean="0"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10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3239729" y="907592"/>
            <a:ext cx="4968123" cy="947652"/>
            <a:chOff x="3283974" y="907592"/>
            <a:chExt cx="4968123" cy="947652"/>
          </a:xfrm>
        </p:grpSpPr>
        <p:sp>
          <p:nvSpPr>
            <p:cNvPr id="2" name="矩形 1"/>
            <p:cNvSpPr/>
            <p:nvPr/>
          </p:nvSpPr>
          <p:spPr>
            <a:xfrm>
              <a:off x="3283974" y="1279180"/>
              <a:ext cx="4320480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00405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72413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44421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16429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884374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463994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11866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xyq</a:t>
              </a:r>
              <a:endParaRPr lang="zh-CN" altLang="en-US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31945" y="138254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79815" y="1369336"/>
              <a:ext cx="647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90409" y="1383558"/>
              <a:ext cx="46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57878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col1</a:t>
              </a:r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095759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col2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15838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col3</a:t>
              </a:r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16424" y="908720"/>
              <a:ext cx="57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col4</a:t>
              </a:r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164294" y="908720"/>
              <a:ext cx="752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trx_id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17821" y="907592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roll_pointer</a:t>
              </a:r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239729" y="5301208"/>
            <a:ext cx="4320480" cy="576064"/>
            <a:chOff x="647651" y="5085184"/>
            <a:chExt cx="4320480" cy="576064"/>
          </a:xfrm>
          <a:solidFill>
            <a:srgbClr val="D1E5D0"/>
          </a:solidFill>
        </p:grpSpPr>
        <p:sp>
          <p:nvSpPr>
            <p:cNvPr id="52" name="矩形 51"/>
            <p:cNvSpPr/>
            <p:nvPr/>
          </p:nvSpPr>
          <p:spPr>
            <a:xfrm>
              <a:off x="647651" y="5085184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36773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208781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80789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352797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248051" y="508518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827671" y="5188550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75543" y="517534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qlj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95622" y="518855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843492" y="5175340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654086" y="5189562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239729" y="2276872"/>
            <a:ext cx="4320480" cy="576064"/>
            <a:chOff x="1195952" y="3429000"/>
            <a:chExt cx="4320480" cy="576064"/>
          </a:xfrm>
          <a:solidFill>
            <a:srgbClr val="D1E5D0"/>
          </a:solidFill>
        </p:grpSpPr>
        <p:sp>
          <p:nvSpPr>
            <p:cNvPr id="74" name="矩形 73"/>
            <p:cNvSpPr/>
            <p:nvPr/>
          </p:nvSpPr>
          <p:spPr>
            <a:xfrm>
              <a:off x="1195952" y="3429000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191603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63611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35619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07627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796352" y="3429000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/>
            <p:cNvSpPr txBox="1"/>
            <p:nvPr/>
          </p:nvSpPr>
          <p:spPr>
            <a:xfrm>
              <a:off x="1375972" y="3532366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023844" y="3519156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py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743923" y="3532366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391793" y="3519156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202387" y="3533378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39729" y="3284984"/>
            <a:ext cx="4320480" cy="576064"/>
            <a:chOff x="1187308" y="4086364"/>
            <a:chExt cx="4320480" cy="576064"/>
          </a:xfrm>
          <a:solidFill>
            <a:srgbClr val="D1E5D0"/>
          </a:solidFill>
        </p:grpSpPr>
        <p:sp>
          <p:nvSpPr>
            <p:cNvPr id="86" name="矩形 85"/>
            <p:cNvSpPr/>
            <p:nvPr/>
          </p:nvSpPr>
          <p:spPr>
            <a:xfrm>
              <a:off x="1187308" y="4086364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90738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262746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34754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6762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787708" y="4086364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367328" y="4189730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015200" y="417652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xjq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735279" y="4189730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383149" y="4176520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193743" y="4190742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239729" y="4293096"/>
            <a:ext cx="4320480" cy="576064"/>
            <a:chOff x="1187308" y="4959316"/>
            <a:chExt cx="4320480" cy="576064"/>
          </a:xfrm>
          <a:solidFill>
            <a:srgbClr val="D1E5D0"/>
          </a:solidFill>
        </p:grpSpPr>
        <p:sp>
          <p:nvSpPr>
            <p:cNvPr id="98" name="矩形 97"/>
            <p:cNvSpPr/>
            <p:nvPr/>
          </p:nvSpPr>
          <p:spPr>
            <a:xfrm>
              <a:off x="1187308" y="4959316"/>
              <a:ext cx="4320480" cy="576064"/>
            </a:xfrm>
            <a:prstGeom prst="rect">
              <a:avLst/>
            </a:prstGeom>
            <a:grp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90738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262746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334754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762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787708" y="4959316"/>
              <a:ext cx="0" cy="576064"/>
            </a:xfrm>
            <a:prstGeom prst="line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1367328" y="5062682"/>
              <a:ext cx="3600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015200" y="5049472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wzx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735279" y="5062682"/>
              <a:ext cx="54006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383149" y="5049472"/>
              <a:ext cx="64787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xian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4193743" y="5063694"/>
              <a:ext cx="4678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2" name="肘形连接符 111"/>
          <p:cNvCxnSpPr>
            <a:endCxn id="74" idx="1"/>
          </p:cNvCxnSpPr>
          <p:nvPr/>
        </p:nvCxnSpPr>
        <p:spPr>
          <a:xfrm rot="10800000" flipV="1">
            <a:off x="3239729" y="207849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肘形连接符 121"/>
          <p:cNvCxnSpPr/>
          <p:nvPr/>
        </p:nvCxnSpPr>
        <p:spPr>
          <a:xfrm>
            <a:off x="7200379" y="1628848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肘形连接符 126"/>
          <p:cNvCxnSpPr/>
          <p:nvPr/>
        </p:nvCxnSpPr>
        <p:spPr>
          <a:xfrm rot="10800000" flipV="1">
            <a:off x="3236323" y="306896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121"/>
          <p:cNvCxnSpPr/>
          <p:nvPr/>
        </p:nvCxnSpPr>
        <p:spPr>
          <a:xfrm>
            <a:off x="7196973" y="2644827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0800000" flipV="1">
            <a:off x="3239729" y="4094713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121"/>
          <p:cNvCxnSpPr/>
          <p:nvPr/>
        </p:nvCxnSpPr>
        <p:spPr>
          <a:xfrm>
            <a:off x="7200379" y="3672002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 rot="10800000" flipV="1">
            <a:off x="3236323" y="5093960"/>
            <a:ext cx="3960650" cy="486414"/>
          </a:xfrm>
          <a:prstGeom prst="bentConnector3">
            <a:avLst>
              <a:gd name="adj1" fmla="val 105772"/>
            </a:avLst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肘形连接符 121"/>
          <p:cNvCxnSpPr/>
          <p:nvPr/>
        </p:nvCxnSpPr>
        <p:spPr>
          <a:xfrm>
            <a:off x="7196973" y="4657785"/>
            <a:ext cx="0" cy="43200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左大括号 133"/>
          <p:cNvSpPr/>
          <p:nvPr/>
        </p:nvSpPr>
        <p:spPr>
          <a:xfrm>
            <a:off x="2516243" y="2596267"/>
            <a:ext cx="183427" cy="3015470"/>
          </a:xfrm>
          <a:prstGeom prst="leftBrace">
            <a:avLst/>
          </a:prstGeom>
          <a:ln w="19050">
            <a:headEnd type="none" w="med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右大括号 135"/>
          <p:cNvSpPr/>
          <p:nvPr/>
        </p:nvSpPr>
        <p:spPr>
          <a:xfrm>
            <a:off x="7917052" y="1544715"/>
            <a:ext cx="290800" cy="4044525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左大括号 136"/>
          <p:cNvSpPr/>
          <p:nvPr/>
        </p:nvSpPr>
        <p:spPr>
          <a:xfrm>
            <a:off x="2516243" y="1335256"/>
            <a:ext cx="183427" cy="463912"/>
          </a:xfrm>
          <a:prstGeom prst="leftBrace">
            <a:avLst/>
          </a:prstGeom>
          <a:ln w="19050">
            <a:headEnd type="none" w="med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形标注 137"/>
          <p:cNvSpPr/>
          <p:nvPr/>
        </p:nvSpPr>
        <p:spPr>
          <a:xfrm>
            <a:off x="791667" y="4127118"/>
            <a:ext cx="1544556" cy="643947"/>
          </a:xfrm>
          <a:prstGeom prst="wedgeEllipseCallout">
            <a:avLst>
              <a:gd name="adj1" fmla="val 48724"/>
              <a:gd name="adj2" fmla="val -44176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这些是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undo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椭圆形标注 138"/>
          <p:cNvSpPr/>
          <p:nvPr/>
        </p:nvSpPr>
        <p:spPr>
          <a:xfrm>
            <a:off x="1245225" y="1628800"/>
            <a:ext cx="1130618" cy="643947"/>
          </a:xfrm>
          <a:prstGeom prst="wedgeEllipseCallout">
            <a:avLst>
              <a:gd name="adj1" fmla="val 48724"/>
              <a:gd name="adj2" fmla="val -44176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这个是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当前最新记录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椭圆形标注 139"/>
          <p:cNvSpPr/>
          <p:nvPr/>
        </p:nvSpPr>
        <p:spPr>
          <a:xfrm>
            <a:off x="8352507" y="2929069"/>
            <a:ext cx="1544556" cy="643947"/>
          </a:xfrm>
          <a:prstGeom prst="wedgeEllipseCallout">
            <a:avLst>
              <a:gd name="adj1" fmla="val -47728"/>
              <a:gd name="adj2" fmla="val 46768"/>
            </a:avLst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串成一个</a:t>
            </a:r>
            <a:r>
              <a:rPr lang="zh-CN" altLang="en-US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版本链</a:t>
            </a:r>
            <a:endParaRPr lang="zh-CN" altLang="en-US" sz="1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3" name="肘形连接符 121"/>
          <p:cNvCxnSpPr/>
          <p:nvPr/>
        </p:nvCxnSpPr>
        <p:spPr>
          <a:xfrm flipV="1">
            <a:off x="7196973" y="5611737"/>
            <a:ext cx="0" cy="0"/>
          </a:xfrm>
          <a:prstGeom prst="straightConnector1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  <a:round/>
            <a:headEnd type="oval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43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3239729" y="908720"/>
            <a:ext cx="2663862" cy="946524"/>
            <a:chOff x="3239729" y="908720"/>
            <a:chExt cx="2663862" cy="946524"/>
          </a:xfrm>
        </p:grpSpPr>
        <p:sp>
          <p:nvSpPr>
            <p:cNvPr id="79" name="矩形 78"/>
            <p:cNvSpPr/>
            <p:nvPr/>
          </p:nvSpPr>
          <p:spPr>
            <a:xfrm>
              <a:off x="3239729" y="1279180"/>
              <a:ext cx="2156853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395980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67988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3419749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067621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313633" y="9087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3982180" y="909848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trx_id</a:t>
              </a:r>
              <a:endParaRPr lang="zh-CN" altLang="en-US" sz="160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735707" y="908720"/>
              <a:ext cx="1167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roll_pointer</a:t>
              </a:r>
              <a:endParaRPr lang="zh-CN" altLang="en-US" sz="160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232955" y="2132856"/>
            <a:ext cx="2163627" cy="576064"/>
            <a:chOff x="3232955" y="2132856"/>
            <a:chExt cx="2163627" cy="576064"/>
          </a:xfrm>
        </p:grpSpPr>
        <p:sp>
          <p:nvSpPr>
            <p:cNvPr id="97" name="矩形 96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232955" y="4725144"/>
            <a:ext cx="2163627" cy="576064"/>
            <a:chOff x="3232955" y="3140968"/>
            <a:chExt cx="2163627" cy="576064"/>
          </a:xfrm>
        </p:grpSpPr>
        <p:sp>
          <p:nvSpPr>
            <p:cNvPr id="108" name="矩形 107"/>
            <p:cNvSpPr/>
            <p:nvPr/>
          </p:nvSpPr>
          <p:spPr>
            <a:xfrm>
              <a:off x="3232955" y="3140968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395642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67650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3271944" y="3231124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4082538" y="3245346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7" name="直接箭头连接符 116"/>
          <p:cNvCxnSpPr/>
          <p:nvPr/>
        </p:nvCxnSpPr>
        <p:spPr>
          <a:xfrm>
            <a:off x="5040139" y="1607405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029742" y="2471501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040139" y="5070871"/>
            <a:ext cx="0" cy="0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组合 120"/>
          <p:cNvGrpSpPr/>
          <p:nvPr/>
        </p:nvGrpSpPr>
        <p:grpSpPr>
          <a:xfrm>
            <a:off x="3232955" y="2996952"/>
            <a:ext cx="2163627" cy="576064"/>
            <a:chOff x="3232955" y="2132856"/>
            <a:chExt cx="2163627" cy="576064"/>
          </a:xfrm>
        </p:grpSpPr>
        <p:sp>
          <p:nvSpPr>
            <p:cNvPr id="122" name="矩形 121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3232955" y="3861048"/>
            <a:ext cx="2163627" cy="576064"/>
            <a:chOff x="3232955" y="2132856"/>
            <a:chExt cx="2163627" cy="576064"/>
          </a:xfrm>
        </p:grpSpPr>
        <p:sp>
          <p:nvSpPr>
            <p:cNvPr id="129" name="矩形 128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34" name="直接箭头连接符 133"/>
          <p:cNvCxnSpPr/>
          <p:nvPr/>
        </p:nvCxnSpPr>
        <p:spPr>
          <a:xfrm>
            <a:off x="5029742" y="4221088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5029742" y="3356992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6801835" y="3861048"/>
            <a:ext cx="2163627" cy="576064"/>
            <a:chOff x="3232955" y="2132856"/>
            <a:chExt cx="2163627" cy="576064"/>
          </a:xfrm>
        </p:grpSpPr>
        <p:sp>
          <p:nvSpPr>
            <p:cNvPr id="136" name="矩形 135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808610" y="908720"/>
            <a:ext cx="2663862" cy="946524"/>
            <a:chOff x="3239729" y="908720"/>
            <a:chExt cx="2663862" cy="946524"/>
          </a:xfrm>
        </p:grpSpPr>
        <p:sp>
          <p:nvSpPr>
            <p:cNvPr id="142" name="矩形 141"/>
            <p:cNvSpPr/>
            <p:nvPr/>
          </p:nvSpPr>
          <p:spPr>
            <a:xfrm>
              <a:off x="3239729" y="1279180"/>
              <a:ext cx="2156853" cy="576064"/>
            </a:xfrm>
            <a:prstGeom prst="rect">
              <a:avLst/>
            </a:prstGeom>
            <a:solidFill>
              <a:srgbClr val="D7E5FB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3" name="直接连接符 142"/>
            <p:cNvCxnSpPr/>
            <p:nvPr/>
          </p:nvCxnSpPr>
          <p:spPr>
            <a:xfrm>
              <a:off x="395980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679889" y="1279180"/>
              <a:ext cx="0" cy="57606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3419749" y="138254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067621" y="1369336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3313633" y="90872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黑体" panose="02010609060101010101" pitchFamily="49" charset="-122"/>
                  <a:ea typeface="黑体" panose="02010609060101010101" pitchFamily="49" charset="-122"/>
                </a:rPr>
                <a:t>记录</a:t>
              </a: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3982180" y="909848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trx_id</a:t>
              </a:r>
              <a:endParaRPr lang="zh-CN" altLang="en-US" sz="16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735707" y="908720"/>
              <a:ext cx="1167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roll_pointer</a:t>
              </a:r>
              <a:endParaRPr lang="zh-CN" altLang="en-US" sz="1600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01836" y="2132856"/>
            <a:ext cx="2163627" cy="576064"/>
            <a:chOff x="3232955" y="2132856"/>
            <a:chExt cx="2163627" cy="576064"/>
          </a:xfrm>
        </p:grpSpPr>
        <p:sp>
          <p:nvSpPr>
            <p:cNvPr id="151" name="矩形 150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6801836" y="5589240"/>
            <a:ext cx="2163627" cy="576064"/>
            <a:chOff x="3232955" y="3140968"/>
            <a:chExt cx="2163627" cy="576064"/>
          </a:xfrm>
        </p:grpSpPr>
        <p:sp>
          <p:nvSpPr>
            <p:cNvPr id="157" name="矩形 156"/>
            <p:cNvSpPr/>
            <p:nvPr/>
          </p:nvSpPr>
          <p:spPr>
            <a:xfrm>
              <a:off x="3232955" y="3140968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395642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4676503" y="3140968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/>
            <p:cNvSpPr txBox="1"/>
            <p:nvPr/>
          </p:nvSpPr>
          <p:spPr>
            <a:xfrm>
              <a:off x="3271944" y="3231124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082538" y="3245346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62" name="直接箭头连接符 161"/>
          <p:cNvCxnSpPr/>
          <p:nvPr/>
        </p:nvCxnSpPr>
        <p:spPr>
          <a:xfrm>
            <a:off x="8609020" y="1607405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8598623" y="2471501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8609020" y="5934967"/>
            <a:ext cx="0" cy="0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6801836" y="2996952"/>
            <a:ext cx="2163627" cy="576064"/>
            <a:chOff x="3232955" y="2132856"/>
            <a:chExt cx="2163627" cy="576064"/>
          </a:xfrm>
        </p:grpSpPr>
        <p:sp>
          <p:nvSpPr>
            <p:cNvPr id="166" name="矩形 165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801836" y="4725144"/>
            <a:ext cx="2163627" cy="576064"/>
            <a:chOff x="3232955" y="2132856"/>
            <a:chExt cx="2163627" cy="576064"/>
          </a:xfrm>
        </p:grpSpPr>
        <p:sp>
          <p:nvSpPr>
            <p:cNvPr id="172" name="矩形 171"/>
            <p:cNvSpPr/>
            <p:nvPr/>
          </p:nvSpPr>
          <p:spPr>
            <a:xfrm>
              <a:off x="3232955" y="2132856"/>
              <a:ext cx="2163627" cy="576064"/>
            </a:xfrm>
            <a:prstGeom prst="rect">
              <a:avLst/>
            </a:prstGeom>
            <a:solidFill>
              <a:srgbClr val="D1E5D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395642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4676503" y="2132856"/>
              <a:ext cx="0" cy="576064"/>
            </a:xfrm>
            <a:prstGeom prst="line">
              <a:avLst/>
            </a:prstGeom>
            <a:solidFill>
              <a:srgbClr val="D1E5D0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/>
            <p:cNvSpPr txBox="1"/>
            <p:nvPr/>
          </p:nvSpPr>
          <p:spPr>
            <a:xfrm>
              <a:off x="3271944" y="2223012"/>
              <a:ext cx="64787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4082538" y="2237234"/>
              <a:ext cx="467850" cy="369332"/>
            </a:xfrm>
            <a:prstGeom prst="rect">
              <a:avLst/>
            </a:prstGeom>
            <a:solidFill>
              <a:srgbClr val="D1E5D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7" name="直接箭头连接符 176"/>
          <p:cNvCxnSpPr/>
          <p:nvPr/>
        </p:nvCxnSpPr>
        <p:spPr>
          <a:xfrm>
            <a:off x="8609020" y="5063789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/>
          <p:nvPr/>
        </p:nvCxnSpPr>
        <p:spPr>
          <a:xfrm>
            <a:off x="8598623" y="3356992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8598623" y="4199693"/>
            <a:ext cx="0" cy="525451"/>
          </a:xfrm>
          <a:prstGeom prst="straightConnector1">
            <a:avLst/>
          </a:prstGeom>
          <a:ln w="19050">
            <a:headEnd type="oval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60019" y="2780928"/>
            <a:ext cx="3816424" cy="2016224"/>
          </a:xfrm>
          <a:prstGeom prst="roundRect">
            <a:avLst>
              <a:gd name="adj" fmla="val 3260"/>
            </a:avLst>
          </a:prstGeom>
          <a:solidFill>
            <a:srgbClr val="D7E5F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104035" y="3387280"/>
            <a:ext cx="936104" cy="576064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数据页</a:t>
            </a:r>
            <a:endParaRPr lang="zh-CN" altLang="en-US" sz="14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12147" y="3387280"/>
            <a:ext cx="936104" cy="576064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插入缓存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20259" y="3375848"/>
            <a:ext cx="1512168" cy="587496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自适应索引哈希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104035" y="4071356"/>
            <a:ext cx="936104" cy="576064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索引页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112147" y="4071356"/>
            <a:ext cx="936104" cy="576064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115166" y="4065640"/>
            <a:ext cx="1512168" cy="587496"/>
          </a:xfrm>
          <a:prstGeom prst="roundRect">
            <a:avLst>
              <a:gd name="adj" fmla="val 10318"/>
            </a:avLst>
          </a:prstGeom>
          <a:solidFill>
            <a:srgbClr val="FFFFCC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数据字典信息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42199" y="2917765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黑体" panose="02010609060101010101" pitchFamily="49" charset="-122"/>
                <a:ea typeface="黑体" panose="02010609060101010101" pitchFamily="49" charset="-122"/>
              </a:rPr>
              <a:t>缓冲池</a:t>
            </a:r>
            <a:r>
              <a:rPr lang="en-US" altLang="zh-CN" sz="1600" smtClean="0">
                <a:latin typeface="黑体" panose="02010609060101010101" pitchFamily="49" charset="-122"/>
                <a:ea typeface="黑体" panose="02010609060101010101" pitchFamily="49" charset="-122"/>
              </a:rPr>
              <a:t>(innodb_buffer_pool)</a:t>
            </a: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3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Object</a:t>
            </a:r>
            <a:endParaRPr lang="zh-CN" altLang="en-US" sz="140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Throwable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Error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ExceptionSubClass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 </a:t>
            </a:r>
            <a:r>
              <a:rPr lang="en-US" altLang="zh-CN" sz="1400"/>
              <a:t>Exception</a:t>
            </a:r>
            <a:endParaRPr lang="zh-CN" altLang="en-US" sz="140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/>
              <a:t>RuntimeException</a:t>
            </a:r>
            <a:endParaRPr lang="zh-CN" altLang="en-US" sz="140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/>
              <a:t>Exception</a:t>
            </a:r>
            <a:r>
              <a:rPr lang="zh-CN" altLang="en-US" sz="1000"/>
              <a:t>类的直接子类</a:t>
            </a:r>
            <a:endParaRPr lang="en-US" altLang="zh-CN" sz="1000"/>
          </a:p>
          <a:p>
            <a:r>
              <a:rPr lang="zh-CN" altLang="en-US" sz="100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solidFill>
                  <a:srgbClr val="FF0000"/>
                </a:solidFill>
              </a:rPr>
              <a:t>运行时异常：</a:t>
            </a:r>
            <a:r>
              <a:rPr lang="zh-CN" altLang="en-US" sz="100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>
                <a:latin typeface="楷体" pitchFamily="49" charset="-122"/>
                <a:ea typeface="楷体" pitchFamily="49" charset="-122"/>
              </a:rPr>
            </a:br>
            <a:r>
              <a:rPr lang="en-US" altLang="zh-CN" sz="110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headEnd type="oval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10519</TotalTime>
  <Words>3940</Words>
  <Application>Microsoft Office PowerPoint</Application>
  <PresentationFormat>自定义</PresentationFormat>
  <Paragraphs>1114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146</cp:revision>
  <dcterms:created xsi:type="dcterms:W3CDTF">2022-05-12T01:51:39Z</dcterms:created>
  <dcterms:modified xsi:type="dcterms:W3CDTF">2023-01-07T09:39:08Z</dcterms:modified>
</cp:coreProperties>
</file>