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295" r:id="rId10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20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179535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317172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1197363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p:txBody>
          <a:bodyPr/>
          <a:lstStyle>
            <a:lvl1pPr>
              <a:defRPr/>
            </a:lvl1pPr>
          </a:lstStyle>
          <a:p>
            <a:pPr>
              <a:defRPr/>
            </a:pPr>
            <a:fld id="{029ED7F2-2A4D-442A-89B6-93B397BFE72C}" type="slidenum">
              <a:rPr lang="en-US" altLang="zh-CN"/>
              <a:pPr>
                <a:defRPr/>
              </a:pPr>
              <a:t>‹#›</a:t>
            </a:fld>
            <a:endParaRPr lang="en-US" altLang="zh-CN"/>
          </a:p>
        </p:txBody>
      </p:sp>
    </p:spTree>
    <p:extLst>
      <p:ext uri="{BB962C8B-B14F-4D97-AF65-F5344CB8AC3E}">
        <p14:creationId xmlns:p14="http://schemas.microsoft.com/office/powerpoint/2010/main" val="36885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20076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70829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112739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48446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391777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182299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282175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9B621B-B7DF-4D40-A891-C59905023C93}" type="datetimeFigureOut">
              <a:rPr lang="zh-CN" altLang="en-US" smtClean="0"/>
              <a:t>2020/10/21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270558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B621B-B7DF-4D40-A891-C59905023C93}" type="datetimeFigureOut">
              <a:rPr lang="zh-CN" altLang="en-US" smtClean="0"/>
              <a:t>2020/10/21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4088F-707F-43C1-A494-8F5C08C43AF3}" type="slidenum">
              <a:rPr lang="zh-CN" altLang="en-US" smtClean="0"/>
              <a:t>‹#›</a:t>
            </a:fld>
            <a:endParaRPr lang="zh-CN" altLang="en-US"/>
          </a:p>
        </p:txBody>
      </p:sp>
    </p:spTree>
    <p:extLst>
      <p:ext uri="{BB962C8B-B14F-4D97-AF65-F5344CB8AC3E}">
        <p14:creationId xmlns:p14="http://schemas.microsoft.com/office/powerpoint/2010/main" val="2153946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3.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4.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5.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无线与移动网络技术</a:t>
            </a:r>
          </a:p>
        </p:txBody>
      </p:sp>
      <p:sp>
        <p:nvSpPr>
          <p:cNvPr id="3" name="副标题 2"/>
          <p:cNvSpPr>
            <a:spLocks noGrp="1"/>
          </p:cNvSpPr>
          <p:nvPr>
            <p:ph type="subTitle" idx="1"/>
          </p:nvPr>
        </p:nvSpPr>
        <p:spPr/>
        <p:txBody>
          <a:bodyPr/>
          <a:lstStyle/>
          <a:p>
            <a:r>
              <a:rPr lang="zh-CN" altLang="en-US"/>
              <a:t>知识梳理 </a:t>
            </a:r>
            <a:endParaRPr lang="zh-CN" altLang="en-US" dirty="0"/>
          </a:p>
        </p:txBody>
      </p:sp>
    </p:spTree>
    <p:extLst>
      <p:ext uri="{BB962C8B-B14F-4D97-AF65-F5344CB8AC3E}">
        <p14:creationId xmlns:p14="http://schemas.microsoft.com/office/powerpoint/2010/main" val="362036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3"/>
          <p:cNvPicPr>
            <a:picLocks noChangeAspect="1"/>
          </p:cNvPicPr>
          <p:nvPr/>
        </p:nvPicPr>
        <p:blipFill rotWithShape="1">
          <a:blip r:embed="rId2">
            <a:extLst>
              <a:ext uri="{28A0092B-C50C-407E-A947-70E740481C1C}">
                <a14:useLocalDpi xmlns:a14="http://schemas.microsoft.com/office/drawing/2010/main" val="0"/>
              </a:ext>
            </a:extLst>
          </a:blip>
          <a:srcRect t="27304"/>
          <a:stretch/>
        </p:blipFill>
        <p:spPr bwMode="auto">
          <a:xfrm>
            <a:off x="1680347" y="1375955"/>
            <a:ext cx="5191125" cy="392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a:xfrm>
            <a:off x="623888" y="457200"/>
            <a:ext cx="7886700" cy="676275"/>
          </a:xfrm>
        </p:spPr>
        <p:txBody>
          <a:bodyPr>
            <a:normAutofit fontScale="90000"/>
          </a:bodyPr>
          <a:lstStyle/>
          <a:p>
            <a:pPr eaLnBrk="1" hangingPunct="1"/>
            <a:r>
              <a:rPr lang="en-US" altLang="zh-CN" dirty="0"/>
              <a:t>PAM</a:t>
            </a:r>
            <a:r>
              <a:rPr lang="zh-CN" altLang="en-US" dirty="0"/>
              <a:t>、</a:t>
            </a:r>
            <a:r>
              <a:rPr lang="en-US" altLang="zh-CN" dirty="0"/>
              <a:t>PDM</a:t>
            </a:r>
            <a:r>
              <a:rPr lang="zh-CN" altLang="en-US" dirty="0"/>
              <a:t>和</a:t>
            </a:r>
            <a:r>
              <a:rPr lang="en-US" altLang="zh-CN" dirty="0"/>
              <a:t>PPM</a:t>
            </a:r>
            <a:endParaRPr lang="zh-CN" altLang="en-US" dirty="0"/>
          </a:p>
        </p:txBody>
      </p:sp>
    </p:spTree>
    <p:extLst>
      <p:ext uri="{BB962C8B-B14F-4D97-AF65-F5344CB8AC3E}">
        <p14:creationId xmlns:p14="http://schemas.microsoft.com/office/powerpoint/2010/main" val="27892213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28650" y="365125"/>
            <a:ext cx="7886700" cy="669925"/>
          </a:xfrm>
        </p:spPr>
        <p:txBody>
          <a:bodyPr/>
          <a:lstStyle/>
          <a:p>
            <a:pPr eaLnBrk="1" hangingPunct="1"/>
            <a:r>
              <a:rPr lang="en-US" altLang="zh-CN" sz="3000">
                <a:latin typeface="Times New Roman" panose="02020603050405020304" pitchFamily="18" charset="0"/>
              </a:rPr>
              <a:t>AODVjr</a:t>
            </a:r>
            <a:r>
              <a:rPr lang="zh-CN" altLang="en-US" sz="3000">
                <a:latin typeface="Times New Roman" panose="02020603050405020304" pitchFamily="18" charset="0"/>
              </a:rPr>
              <a:t>与</a:t>
            </a:r>
            <a:r>
              <a:rPr lang="en-US" altLang="zh-CN" sz="3000">
                <a:latin typeface="Times New Roman" panose="02020603050405020304" pitchFamily="18" charset="0"/>
              </a:rPr>
              <a:t>AODV</a:t>
            </a:r>
            <a:r>
              <a:rPr lang="zh-CN" altLang="en-US" sz="3000">
                <a:latin typeface="Times New Roman" panose="02020603050405020304" pitchFamily="18" charset="0"/>
              </a:rPr>
              <a:t>比较</a:t>
            </a:r>
            <a:endParaRPr lang="zh-CN" altLang="zh-CN" sz="3000"/>
          </a:p>
        </p:txBody>
      </p:sp>
      <p:sp>
        <p:nvSpPr>
          <p:cNvPr id="49155" name="Rectangle 3"/>
          <p:cNvSpPr>
            <a:spLocks noGrp="1" noChangeArrowheads="1"/>
          </p:cNvSpPr>
          <p:nvPr>
            <p:ph idx="1"/>
          </p:nvPr>
        </p:nvSpPr>
        <p:spPr>
          <a:xfrm>
            <a:off x="381000" y="1143000"/>
            <a:ext cx="8153400" cy="4876800"/>
          </a:xfrm>
        </p:spPr>
        <p:txBody>
          <a:bodyPr/>
          <a:lstStyle/>
          <a:p>
            <a:pPr eaLnBrk="1" hangingPunct="1">
              <a:lnSpc>
                <a:spcPct val="150000"/>
              </a:lnSpc>
              <a:buFont typeface="Wingdings" panose="05000000000000000000" pitchFamily="2" charset="2"/>
              <a:buChar char="Ø"/>
            </a:pPr>
            <a:r>
              <a:rPr lang="zh-CN" altLang="en-US" sz="2800">
                <a:latin typeface="Times New Roman" panose="02020603050405020304" pitchFamily="18" charset="0"/>
              </a:rPr>
              <a:t>对</a:t>
            </a:r>
            <a:r>
              <a:rPr lang="en-US" altLang="zh-CN" sz="2800">
                <a:latin typeface="Times New Roman" panose="02020603050405020304" pitchFamily="18" charset="0"/>
              </a:rPr>
              <a:t>AODV</a:t>
            </a:r>
            <a:r>
              <a:rPr lang="zh-CN" altLang="en-US" sz="2800">
                <a:latin typeface="Times New Roman" panose="02020603050405020304" pitchFamily="18" charset="0"/>
              </a:rPr>
              <a:t>协议进行了简化。</a:t>
            </a:r>
            <a:r>
              <a:rPr lang="en-US" altLang="zh-CN" sz="2800">
                <a:latin typeface="Times New Roman" panose="02020603050405020304" pitchFamily="18" charset="0"/>
              </a:rPr>
              <a:t>AODVjr</a:t>
            </a:r>
            <a:r>
              <a:rPr lang="zh-CN" altLang="en-US" sz="2800">
                <a:latin typeface="Times New Roman" panose="02020603050405020304" pitchFamily="18" charset="0"/>
              </a:rPr>
              <a:t>协议仅保留了</a:t>
            </a:r>
            <a:r>
              <a:rPr lang="en-US" altLang="zh-CN" sz="2800">
                <a:latin typeface="Times New Roman" panose="02020603050405020304" pitchFamily="18" charset="0"/>
              </a:rPr>
              <a:t>AODV</a:t>
            </a:r>
            <a:r>
              <a:rPr lang="zh-CN" altLang="en-US" sz="2800">
                <a:latin typeface="Times New Roman" panose="02020603050405020304" pitchFamily="18" charset="0"/>
              </a:rPr>
              <a:t>协议按需路由的动态特性，而将</a:t>
            </a:r>
            <a:r>
              <a:rPr lang="en-US" altLang="zh-CN" sz="2800">
                <a:solidFill>
                  <a:srgbClr val="FF0000"/>
                </a:solidFill>
                <a:latin typeface="Times New Roman" panose="02020603050405020304" pitchFamily="18" charset="0"/>
              </a:rPr>
              <a:t>HELLO</a:t>
            </a:r>
            <a:r>
              <a:rPr lang="zh-CN" altLang="en-US" sz="2800">
                <a:solidFill>
                  <a:srgbClr val="FF0000"/>
                </a:solidFill>
                <a:latin typeface="Times New Roman" panose="02020603050405020304" pitchFamily="18" charset="0"/>
              </a:rPr>
              <a:t>消息、路由错误信息、问询序列号等</a:t>
            </a:r>
            <a:r>
              <a:rPr lang="zh-CN" altLang="en-US" sz="2800">
                <a:latin typeface="Times New Roman" panose="02020603050405020304" pitchFamily="18" charset="0"/>
              </a:rPr>
              <a:t>措施统统省略，对</a:t>
            </a:r>
            <a:r>
              <a:rPr lang="en-US" altLang="zh-CN" sz="2800">
                <a:latin typeface="Times New Roman" panose="02020603050405020304" pitchFamily="18" charset="0"/>
              </a:rPr>
              <a:t>AODV</a:t>
            </a:r>
            <a:r>
              <a:rPr lang="zh-CN" altLang="en-US" sz="2800">
                <a:latin typeface="Times New Roman" panose="02020603050405020304" pitchFamily="18" charset="0"/>
              </a:rPr>
              <a:t>协议进行了最大程度的简化。</a:t>
            </a:r>
            <a:endParaRPr lang="en-US" altLang="zh-CN" sz="2800">
              <a:latin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800">
                <a:latin typeface="Times New Roman" panose="02020603050405020304" pitchFamily="18" charset="0"/>
              </a:rPr>
              <a:t>受益于这样的简化，</a:t>
            </a:r>
            <a:r>
              <a:rPr lang="en-US" altLang="zh-CN" sz="2800">
                <a:latin typeface="Times New Roman" panose="02020603050405020304" pitchFamily="18" charset="0"/>
              </a:rPr>
              <a:t>AODVjr</a:t>
            </a:r>
            <a:r>
              <a:rPr lang="zh-CN" altLang="en-US" sz="2800">
                <a:latin typeface="Times New Roman" panose="02020603050405020304" pitchFamily="18" charset="0"/>
              </a:rPr>
              <a:t>在</a:t>
            </a:r>
            <a:r>
              <a:rPr lang="zh-CN" altLang="en-US" sz="2800">
                <a:solidFill>
                  <a:srgbClr val="FF0000"/>
                </a:solidFill>
                <a:latin typeface="Times New Roman" panose="02020603050405020304" pitchFamily="18" charset="0"/>
              </a:rPr>
              <a:t>能耗方面</a:t>
            </a:r>
            <a:r>
              <a:rPr lang="zh-CN" altLang="en-US" sz="2800">
                <a:latin typeface="Times New Roman" panose="02020603050405020304" pitchFamily="18" charset="0"/>
              </a:rPr>
              <a:t>大大优于</a:t>
            </a:r>
            <a:r>
              <a:rPr lang="en-US" altLang="zh-CN" sz="2800">
                <a:latin typeface="Times New Roman" panose="02020603050405020304" pitchFamily="18" charset="0"/>
              </a:rPr>
              <a:t>AODV</a:t>
            </a:r>
            <a:r>
              <a:rPr lang="zh-CN" altLang="en-US" sz="2800">
                <a:latin typeface="Times New Roman" panose="02020603050405020304" pitchFamily="18" charset="0"/>
              </a:rPr>
              <a:t>协议。因此，</a:t>
            </a:r>
            <a:r>
              <a:rPr lang="en-US" altLang="zh-CN" sz="2800">
                <a:latin typeface="Times New Roman" panose="02020603050405020304" pitchFamily="18" charset="0"/>
              </a:rPr>
              <a:t>AODVjr</a:t>
            </a:r>
            <a:r>
              <a:rPr lang="zh-CN" altLang="en-US" sz="2800">
                <a:latin typeface="Times New Roman" panose="02020603050405020304" pitchFamily="18" charset="0"/>
              </a:rPr>
              <a:t>协议被广泛的应用于各种无线传感器网络。	</a:t>
            </a:r>
          </a:p>
        </p:txBody>
      </p:sp>
      <p:sp>
        <p:nvSpPr>
          <p:cNvPr id="5" name="Rectangle 10"/>
          <p:cNvSpPr>
            <a:spLocks noGrp="1" noChangeArrowheads="1"/>
          </p:cNvSpPr>
          <p:nvPr>
            <p:ph type="sldNum" sz="quarter" idx="12"/>
          </p:nvPr>
        </p:nvSpPr>
        <p:spPr/>
        <p:txBody>
          <a:bodyPr/>
          <a:lstStyle/>
          <a:p>
            <a:pPr>
              <a:defRPr/>
            </a:pPr>
            <a:fld id="{C567B236-D483-4DA7-8ECE-3D2B2CBF70BE}" type="slidenum">
              <a:rPr lang="en-US" altLang="zh-CN"/>
              <a:pPr>
                <a:defRPr/>
              </a:pPr>
              <a:t>100</a:t>
            </a:fld>
            <a:endParaRPr lang="en-US" altLang="zh-CN"/>
          </a:p>
        </p:txBody>
      </p:sp>
      <p:sp>
        <p:nvSpPr>
          <p:cNvPr id="49157"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DF73911-7D77-4F24-9819-1F1D19B97E42}" type="slidenum">
              <a:rPr lang="en-US" altLang="zh-CN" sz="1200">
                <a:latin typeface="Arial Black" panose="020B0A04020102020204" pitchFamily="34" charset="0"/>
              </a:rPr>
              <a:pPr algn="r" eaLnBrk="1" hangingPunct="1"/>
              <a:t>100</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1729524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28650" y="365125"/>
            <a:ext cx="7886700" cy="669925"/>
          </a:xfrm>
        </p:spPr>
        <p:txBody>
          <a:bodyPr/>
          <a:lstStyle/>
          <a:p>
            <a:pPr eaLnBrk="1" hangingPunct="1"/>
            <a:r>
              <a:rPr lang="zh-CN" altLang="en-US" sz="3000">
                <a:latin typeface="Times New Roman" panose="02020603050405020304" pitchFamily="18" charset="0"/>
              </a:rPr>
              <a:t>比较</a:t>
            </a:r>
            <a:r>
              <a:rPr lang="en-US" altLang="zh-CN" sz="3000">
                <a:latin typeface="Times New Roman" panose="02020603050405020304" pitchFamily="18" charset="0"/>
              </a:rPr>
              <a:t>1. </a:t>
            </a:r>
            <a:r>
              <a:rPr lang="zh-CN" altLang="en-US" sz="3000">
                <a:latin typeface="Times New Roman" panose="02020603050405020304" pitchFamily="18" charset="0"/>
              </a:rPr>
              <a:t>路由选择的标准不同</a:t>
            </a:r>
            <a:endParaRPr lang="zh-CN" altLang="zh-CN" sz="3000"/>
          </a:p>
        </p:txBody>
      </p:sp>
      <p:sp>
        <p:nvSpPr>
          <p:cNvPr id="50179" name="Rectangle 3"/>
          <p:cNvSpPr>
            <a:spLocks noGrp="1" noChangeArrowheads="1"/>
          </p:cNvSpPr>
          <p:nvPr>
            <p:ph idx="1"/>
          </p:nvPr>
        </p:nvSpPr>
        <p:spPr>
          <a:xfrm>
            <a:off x="381000" y="1143000"/>
            <a:ext cx="8153400" cy="4876800"/>
          </a:xfrm>
        </p:spPr>
        <p:txBody>
          <a:bodyPr/>
          <a:lstStyle/>
          <a:p>
            <a:pPr eaLnBrk="1" hangingPunct="1">
              <a:lnSpc>
                <a:spcPct val="150000"/>
              </a:lnSpc>
              <a:buFont typeface="Wingdings" panose="05000000000000000000" pitchFamily="2" charset="2"/>
              <a:buChar char="Ø"/>
            </a:pPr>
            <a:r>
              <a:rPr lang="zh-CN" altLang="en-US" sz="2800">
                <a:solidFill>
                  <a:srgbClr val="FF0000"/>
                </a:solidFill>
                <a:latin typeface="Times New Roman" panose="02020603050405020304" pitchFamily="18" charset="0"/>
              </a:rPr>
              <a:t>路由成本</a:t>
            </a:r>
            <a:r>
              <a:rPr lang="zh-CN" altLang="en-US" sz="2800">
                <a:latin typeface="Times New Roman" panose="02020603050405020304" pitchFamily="18" charset="0"/>
              </a:rPr>
              <a:t>为路由发现和维护管理提供了一种度量的方法，是用来比较路由好坏的基础。</a:t>
            </a:r>
            <a:endParaRPr lang="en-US" altLang="zh-CN" sz="2800">
              <a:latin typeface="Times New Roman" panose="02020603050405020304" pitchFamily="18" charset="0"/>
            </a:endParaRPr>
          </a:p>
          <a:p>
            <a:pPr eaLnBrk="1" hangingPunct="1">
              <a:lnSpc>
                <a:spcPct val="150000"/>
              </a:lnSpc>
              <a:buFont typeface="Wingdings" panose="05000000000000000000" pitchFamily="2" charset="2"/>
              <a:buChar char="Ø"/>
            </a:pPr>
            <a:r>
              <a:rPr lang="en-US" altLang="zh-CN" sz="2800">
                <a:latin typeface="Times New Roman" panose="02020603050405020304" pitchFamily="18" charset="0"/>
              </a:rPr>
              <a:t>AODV</a:t>
            </a:r>
            <a:r>
              <a:rPr lang="zh-CN" altLang="en-US" sz="2800">
                <a:latin typeface="Times New Roman" panose="02020603050405020304" pitchFamily="18" charset="0"/>
              </a:rPr>
              <a:t>算法采用基于</a:t>
            </a:r>
            <a:r>
              <a:rPr lang="zh-CN" altLang="en-US" sz="2800">
                <a:solidFill>
                  <a:srgbClr val="FF0000"/>
                </a:solidFill>
                <a:latin typeface="Times New Roman" panose="02020603050405020304" pitchFamily="18" charset="0"/>
              </a:rPr>
              <a:t>最少跳数</a:t>
            </a:r>
            <a:r>
              <a:rPr lang="zh-CN" altLang="en-US" sz="2800">
                <a:latin typeface="Times New Roman" panose="02020603050405020304" pitchFamily="18" charset="0"/>
              </a:rPr>
              <a:t>的最短路径算法作为路由选择依据（传统的距离矢量路由机制），而</a:t>
            </a:r>
            <a:r>
              <a:rPr lang="en-US" altLang="zh-CN" sz="2800">
                <a:latin typeface="Times New Roman" panose="02020603050405020304" pitchFamily="18" charset="0"/>
              </a:rPr>
              <a:t>AODVjr</a:t>
            </a:r>
            <a:r>
              <a:rPr lang="zh-CN" altLang="en-US" sz="2800">
                <a:latin typeface="Times New Roman" panose="02020603050405020304" pitchFamily="18" charset="0"/>
              </a:rPr>
              <a:t>则采用</a:t>
            </a:r>
            <a:r>
              <a:rPr lang="zh-CN" altLang="en-US" sz="2800">
                <a:solidFill>
                  <a:srgbClr val="FF0000"/>
                </a:solidFill>
                <a:latin typeface="Times New Roman" panose="02020603050405020304" pitchFamily="18" charset="0"/>
              </a:rPr>
              <a:t>信道质量最优的</a:t>
            </a:r>
            <a:r>
              <a:rPr lang="zh-CN" altLang="en-US" sz="2800">
                <a:latin typeface="Times New Roman" panose="02020603050405020304" pitchFamily="18" charset="0"/>
              </a:rPr>
              <a:t>路径算法作为路由选择的依据。	</a:t>
            </a:r>
          </a:p>
        </p:txBody>
      </p:sp>
      <p:sp>
        <p:nvSpPr>
          <p:cNvPr id="5" name="Rectangle 10"/>
          <p:cNvSpPr>
            <a:spLocks noGrp="1" noChangeArrowheads="1"/>
          </p:cNvSpPr>
          <p:nvPr>
            <p:ph type="sldNum" sz="quarter" idx="12"/>
          </p:nvPr>
        </p:nvSpPr>
        <p:spPr/>
        <p:txBody>
          <a:bodyPr/>
          <a:lstStyle/>
          <a:p>
            <a:pPr>
              <a:defRPr/>
            </a:pPr>
            <a:fld id="{AF8724F6-B858-4BD9-870E-E82D948039A4}" type="slidenum">
              <a:rPr lang="en-US" altLang="zh-CN"/>
              <a:pPr>
                <a:defRPr/>
              </a:pPr>
              <a:t>101</a:t>
            </a:fld>
            <a:endParaRPr lang="en-US" altLang="zh-CN"/>
          </a:p>
        </p:txBody>
      </p:sp>
      <p:sp>
        <p:nvSpPr>
          <p:cNvPr id="50181"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B155D1E6-FEF5-4E30-80D4-1A171E9D9183}" type="slidenum">
              <a:rPr lang="en-US" altLang="zh-CN" sz="1200">
                <a:latin typeface="Arial Black" panose="020B0A04020102020204" pitchFamily="34" charset="0"/>
              </a:rPr>
              <a:pPr algn="r" eaLnBrk="1" hangingPunct="1"/>
              <a:t>101</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41937784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628650" y="1219200"/>
            <a:ext cx="7886700" cy="4957763"/>
          </a:xfrm>
        </p:spPr>
        <p:txBody>
          <a:bodyPr>
            <a:normAutofit fontScale="77500" lnSpcReduction="20000"/>
          </a:bodyPr>
          <a:lstStyle/>
          <a:p>
            <a:pPr marL="0" indent="0">
              <a:lnSpc>
                <a:spcPct val="150000"/>
              </a:lnSpc>
              <a:buFont typeface="Arial" panose="020B0604020202020204" pitchFamily="34" charset="0"/>
              <a:buNone/>
            </a:pPr>
            <a:r>
              <a:rPr lang="zh-CN" altLang="en-US"/>
              <a:t>（</a:t>
            </a:r>
            <a:r>
              <a:rPr lang="en-US" altLang="zh-CN"/>
              <a:t>1</a:t>
            </a:r>
            <a:r>
              <a:rPr lang="zh-CN" altLang="en-US"/>
              <a:t>）跳数最少并不意味着路径最优</a:t>
            </a:r>
            <a:endParaRPr lang="en-US" altLang="zh-CN"/>
          </a:p>
          <a:p>
            <a:pPr marL="0" indent="0">
              <a:lnSpc>
                <a:spcPct val="150000"/>
              </a:lnSpc>
              <a:buFont typeface="Arial" panose="020B0604020202020204" pitchFamily="34" charset="0"/>
              <a:buNone/>
            </a:pPr>
            <a:r>
              <a:rPr lang="zh-CN" altLang="en-US"/>
              <a:t>         由于源节点和目的节点之间的距离一定，在相同传输介质条件下，</a:t>
            </a:r>
            <a:r>
              <a:rPr lang="zh-CN" altLang="en-US">
                <a:solidFill>
                  <a:srgbClr val="FF0000"/>
                </a:solidFill>
              </a:rPr>
              <a:t>距离相差越远，信号强度就越低，传输效果也就越差</a:t>
            </a:r>
            <a:r>
              <a:rPr lang="zh-CN" altLang="en-US"/>
              <a:t>，在这种情况下，通过中间节点的转发往往比直接发送效果好，而转发的跳数并不是最少的。</a:t>
            </a:r>
            <a:endParaRPr lang="en-US" altLang="zh-CN"/>
          </a:p>
          <a:p>
            <a:pPr marL="0" indent="0">
              <a:lnSpc>
                <a:spcPct val="150000"/>
              </a:lnSpc>
              <a:buFont typeface="Arial" panose="020B0604020202020204" pitchFamily="34" charset="0"/>
              <a:buNone/>
            </a:pPr>
            <a:r>
              <a:rPr lang="zh-CN" altLang="en-US"/>
              <a:t>（</a:t>
            </a:r>
            <a:r>
              <a:rPr lang="en-US" altLang="zh-CN"/>
              <a:t>2</a:t>
            </a:r>
            <a:r>
              <a:rPr lang="zh-CN" altLang="en-US"/>
              <a:t>）跳数最少并不意味链路中节点最“空闲”</a:t>
            </a:r>
            <a:endParaRPr lang="en-US" altLang="zh-CN"/>
          </a:p>
          <a:p>
            <a:pPr marL="0" indent="0">
              <a:lnSpc>
                <a:spcPct val="150000"/>
              </a:lnSpc>
              <a:buFont typeface="Arial" panose="020B0604020202020204" pitchFamily="34" charset="0"/>
              <a:buNone/>
            </a:pPr>
            <a:r>
              <a:rPr lang="zh-CN" altLang="en-US"/>
              <a:t>         当跳数最少的路径上某个或某些节点已经</a:t>
            </a:r>
            <a:r>
              <a:rPr lang="zh-CN" altLang="en-US">
                <a:solidFill>
                  <a:srgbClr val="FF0000"/>
                </a:solidFill>
              </a:rPr>
              <a:t>严重过载</a:t>
            </a:r>
            <a:r>
              <a:rPr lang="zh-CN" altLang="en-US"/>
              <a:t>时，如果继续选择使用该路径进行路由，则可能会导致大量数据包的丢失和传输时延的急剧增加，从而引起网络性能的降低。</a:t>
            </a:r>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6658D299-5362-4D05-8837-00EFF3C29106}" type="slidenum">
              <a:rPr lang="en-US" altLang="zh-CN" smtClean="0"/>
              <a:pPr>
                <a:defRPr/>
              </a:pPr>
              <a:t>102</a:t>
            </a:fld>
            <a:endParaRPr lang="en-US" altLang="zh-CN"/>
          </a:p>
        </p:txBody>
      </p:sp>
    </p:spTree>
    <p:extLst>
      <p:ext uri="{BB962C8B-B14F-4D97-AF65-F5344CB8AC3E}">
        <p14:creationId xmlns:p14="http://schemas.microsoft.com/office/powerpoint/2010/main" val="13307661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28650" y="365125"/>
            <a:ext cx="7886700" cy="669925"/>
          </a:xfrm>
        </p:spPr>
        <p:txBody>
          <a:bodyPr/>
          <a:lstStyle/>
          <a:p>
            <a:pPr eaLnBrk="1" hangingPunct="1"/>
            <a:r>
              <a:rPr lang="zh-CN" altLang="en-US" sz="3000">
                <a:latin typeface="Times New Roman" panose="02020603050405020304" pitchFamily="18" charset="0"/>
              </a:rPr>
              <a:t>比较</a:t>
            </a:r>
            <a:r>
              <a:rPr lang="en-US" altLang="zh-CN" sz="3000">
                <a:latin typeface="Times New Roman" panose="02020603050405020304" pitchFamily="18" charset="0"/>
              </a:rPr>
              <a:t>2. </a:t>
            </a:r>
            <a:r>
              <a:rPr lang="zh-CN" altLang="en-US" sz="3000">
                <a:latin typeface="Times New Roman" panose="02020603050405020304" pitchFamily="18" charset="0"/>
              </a:rPr>
              <a:t>路由发现过程简化</a:t>
            </a:r>
            <a:endParaRPr lang="zh-CN" altLang="zh-CN" sz="3000"/>
          </a:p>
        </p:txBody>
      </p:sp>
      <p:sp>
        <p:nvSpPr>
          <p:cNvPr id="52227" name="Rectangle 3"/>
          <p:cNvSpPr>
            <a:spLocks noGrp="1" noChangeArrowheads="1"/>
          </p:cNvSpPr>
          <p:nvPr>
            <p:ph idx="1"/>
          </p:nvPr>
        </p:nvSpPr>
        <p:spPr>
          <a:xfrm>
            <a:off x="381000" y="1143000"/>
            <a:ext cx="8153400" cy="4876800"/>
          </a:xfrm>
        </p:spPr>
        <p:txBody>
          <a:bodyPr/>
          <a:lstStyle/>
          <a:p>
            <a:pPr eaLnBrk="1" hangingPunct="1">
              <a:lnSpc>
                <a:spcPct val="150000"/>
              </a:lnSpc>
              <a:buFont typeface="Wingdings" panose="05000000000000000000" pitchFamily="2" charset="2"/>
              <a:buChar char="Ø"/>
            </a:pPr>
            <a:r>
              <a:rPr lang="zh-CN" altLang="en-US" sz="2800">
                <a:latin typeface="Times New Roman" panose="02020603050405020304" pitchFamily="18" charset="0"/>
              </a:rPr>
              <a:t>在</a:t>
            </a:r>
            <a:r>
              <a:rPr lang="en-US" altLang="zh-CN" sz="2800">
                <a:latin typeface="Times New Roman" panose="02020603050405020304" pitchFamily="18" charset="0"/>
              </a:rPr>
              <a:t>AODVjr</a:t>
            </a:r>
            <a:r>
              <a:rPr lang="zh-CN" altLang="en-US" sz="2800">
                <a:latin typeface="Times New Roman" panose="02020603050405020304" pitchFamily="18" charset="0"/>
              </a:rPr>
              <a:t>算法中，只允许</a:t>
            </a:r>
            <a:r>
              <a:rPr lang="zh-CN" altLang="en-US" sz="2800">
                <a:solidFill>
                  <a:srgbClr val="FF0000"/>
                </a:solidFill>
                <a:latin typeface="Times New Roman" panose="02020603050405020304" pitchFamily="18" charset="0"/>
              </a:rPr>
              <a:t>目的节点回复</a:t>
            </a:r>
            <a:r>
              <a:rPr lang="en-US" altLang="zh-CN" sz="2800">
                <a:solidFill>
                  <a:srgbClr val="FF0000"/>
                </a:solidFill>
                <a:latin typeface="Times New Roman" panose="02020603050405020304" pitchFamily="18" charset="0"/>
              </a:rPr>
              <a:t>RREP</a:t>
            </a:r>
            <a:r>
              <a:rPr lang="zh-CN" altLang="en-US" sz="2800">
                <a:latin typeface="Times New Roman" panose="02020603050405020304" pitchFamily="18" charset="0"/>
              </a:rPr>
              <a:t>，即使中间节点有到目的节点的路由时，也不回复</a:t>
            </a:r>
            <a:r>
              <a:rPr lang="en-US" altLang="zh-CN" sz="2800">
                <a:latin typeface="Times New Roman" panose="02020603050405020304" pitchFamily="18" charset="0"/>
              </a:rPr>
              <a:t>RREP</a:t>
            </a:r>
            <a:r>
              <a:rPr lang="zh-CN" altLang="en-US" sz="2800">
                <a:latin typeface="Times New Roman" panose="02020603050405020304" pitchFamily="18" charset="0"/>
              </a:rPr>
              <a:t>，从而</a:t>
            </a:r>
            <a:r>
              <a:rPr lang="zh-CN" altLang="en-US" sz="2800">
                <a:solidFill>
                  <a:srgbClr val="FF0000"/>
                </a:solidFill>
                <a:latin typeface="Times New Roman" panose="02020603050405020304" pitchFamily="18" charset="0"/>
              </a:rPr>
              <a:t>减少了控制开销</a:t>
            </a:r>
            <a:r>
              <a:rPr lang="zh-CN" altLang="en-US" sz="2800">
                <a:latin typeface="Times New Roman" panose="02020603050405020304" pitchFamily="18" charset="0"/>
              </a:rPr>
              <a:t>。</a:t>
            </a:r>
          </a:p>
        </p:txBody>
      </p:sp>
      <p:sp>
        <p:nvSpPr>
          <p:cNvPr id="5" name="Rectangle 10"/>
          <p:cNvSpPr>
            <a:spLocks noGrp="1" noChangeArrowheads="1"/>
          </p:cNvSpPr>
          <p:nvPr>
            <p:ph type="sldNum" sz="quarter" idx="12"/>
          </p:nvPr>
        </p:nvSpPr>
        <p:spPr/>
        <p:txBody>
          <a:bodyPr/>
          <a:lstStyle/>
          <a:p>
            <a:pPr>
              <a:defRPr/>
            </a:pPr>
            <a:fld id="{05FBFAA9-1FE1-4CDD-B4C6-46E77EAAAD9A}" type="slidenum">
              <a:rPr lang="en-US" altLang="zh-CN"/>
              <a:pPr>
                <a:defRPr/>
              </a:pPr>
              <a:t>103</a:t>
            </a:fld>
            <a:endParaRPr lang="en-US" altLang="zh-CN"/>
          </a:p>
        </p:txBody>
      </p:sp>
      <p:sp>
        <p:nvSpPr>
          <p:cNvPr id="52229"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FF92CB2-BABA-40F5-81D5-B1D387B7A0E6}" type="slidenum">
              <a:rPr lang="en-US" altLang="zh-CN" sz="1200">
                <a:latin typeface="Arial Black" panose="020B0A04020102020204" pitchFamily="34" charset="0"/>
              </a:rPr>
              <a:pPr algn="r" eaLnBrk="1" hangingPunct="1"/>
              <a:t>103</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872313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28650" y="365125"/>
            <a:ext cx="7886700" cy="669925"/>
          </a:xfrm>
        </p:spPr>
        <p:txBody>
          <a:bodyPr/>
          <a:lstStyle/>
          <a:p>
            <a:pPr eaLnBrk="1" hangingPunct="1"/>
            <a:r>
              <a:rPr lang="zh-CN" altLang="en-US" sz="3000">
                <a:latin typeface="Times New Roman" panose="02020603050405020304" pitchFamily="18" charset="0"/>
              </a:rPr>
              <a:t>路由发现过程简化</a:t>
            </a:r>
            <a:endParaRPr lang="zh-CN" altLang="zh-CN" sz="3000"/>
          </a:p>
        </p:txBody>
      </p:sp>
      <p:sp>
        <p:nvSpPr>
          <p:cNvPr id="53251" name="Rectangle 3"/>
          <p:cNvSpPr>
            <a:spLocks noGrp="1" noChangeArrowheads="1"/>
          </p:cNvSpPr>
          <p:nvPr>
            <p:ph idx="1"/>
          </p:nvPr>
        </p:nvSpPr>
        <p:spPr>
          <a:xfrm>
            <a:off x="381000" y="1143000"/>
            <a:ext cx="8153400" cy="4876800"/>
          </a:xfrm>
        </p:spPr>
        <p:txBody>
          <a:bodyPr/>
          <a:lstStyle/>
          <a:p>
            <a:pPr eaLnBrk="1" hangingPunct="1">
              <a:lnSpc>
                <a:spcPct val="150000"/>
              </a:lnSpc>
              <a:buFont typeface="Wingdings" panose="05000000000000000000" pitchFamily="2" charset="2"/>
              <a:buChar char="Ø"/>
            </a:pPr>
            <a:r>
              <a:rPr lang="zh-CN" altLang="en-US" sz="2000">
                <a:latin typeface="Times New Roman" panose="02020603050405020304" pitchFamily="18" charset="0"/>
              </a:rPr>
              <a:t>下图是两种算法路由发现过程比较图。源节点</a:t>
            </a:r>
            <a:r>
              <a:rPr lang="en-US" altLang="zh-CN" sz="2000">
                <a:latin typeface="Times New Roman" panose="02020603050405020304" pitchFamily="18" charset="0"/>
              </a:rPr>
              <a:t>1</a:t>
            </a:r>
            <a:r>
              <a:rPr lang="zh-CN" altLang="en-US" sz="2000">
                <a:latin typeface="Times New Roman" panose="02020603050405020304" pitchFamily="18" charset="0"/>
              </a:rPr>
              <a:t>和目的节点</a:t>
            </a:r>
            <a:r>
              <a:rPr lang="en-US" altLang="zh-CN" sz="2000">
                <a:latin typeface="Times New Roman" panose="02020603050405020304" pitchFamily="18" charset="0"/>
              </a:rPr>
              <a:t>5</a:t>
            </a:r>
            <a:r>
              <a:rPr lang="zh-CN" altLang="en-US" sz="2000">
                <a:latin typeface="Times New Roman" panose="02020603050405020304" pitchFamily="18" charset="0"/>
              </a:rPr>
              <a:t>进行通信，假如中间节点</a:t>
            </a:r>
            <a:r>
              <a:rPr lang="en-US" altLang="zh-CN" sz="2000">
                <a:latin typeface="Times New Roman" panose="02020603050405020304" pitchFamily="18" charset="0"/>
              </a:rPr>
              <a:t>3</a:t>
            </a:r>
            <a:r>
              <a:rPr lang="zh-CN" altLang="en-US" sz="2000">
                <a:latin typeface="Times New Roman" panose="02020603050405020304" pitchFamily="18" charset="0"/>
              </a:rPr>
              <a:t>有节点</a:t>
            </a:r>
            <a:r>
              <a:rPr lang="en-US" altLang="zh-CN" sz="2000">
                <a:latin typeface="Times New Roman" panose="02020603050405020304" pitchFamily="18" charset="0"/>
              </a:rPr>
              <a:t>5</a:t>
            </a:r>
            <a:r>
              <a:rPr lang="zh-CN" altLang="en-US" sz="2000">
                <a:latin typeface="Times New Roman" panose="02020603050405020304" pitchFamily="18" charset="0"/>
              </a:rPr>
              <a:t>的路由信息，对于</a:t>
            </a:r>
            <a:r>
              <a:rPr lang="en-US" altLang="zh-CN" sz="2000">
                <a:latin typeface="Times New Roman" panose="02020603050405020304" pitchFamily="18" charset="0"/>
              </a:rPr>
              <a:t>AODV</a:t>
            </a:r>
            <a:r>
              <a:rPr lang="zh-CN" altLang="en-US" sz="2000">
                <a:latin typeface="Times New Roman" panose="02020603050405020304" pitchFamily="18" charset="0"/>
              </a:rPr>
              <a:t>来说，节点</a:t>
            </a:r>
            <a:r>
              <a:rPr lang="en-US" altLang="zh-CN" sz="2000">
                <a:latin typeface="Times New Roman" panose="02020603050405020304" pitchFamily="18" charset="0"/>
              </a:rPr>
              <a:t>3</a:t>
            </a:r>
            <a:r>
              <a:rPr lang="zh-CN" altLang="en-US" sz="2000">
                <a:latin typeface="Times New Roman" panose="02020603050405020304" pitchFamily="18" charset="0"/>
              </a:rPr>
              <a:t>将直接回复</a:t>
            </a:r>
            <a:r>
              <a:rPr lang="en-US" altLang="zh-CN" sz="2000">
                <a:latin typeface="Times New Roman" panose="02020603050405020304" pitchFamily="18" charset="0"/>
              </a:rPr>
              <a:t>RREP</a:t>
            </a:r>
            <a:r>
              <a:rPr lang="zh-CN" altLang="en-US" sz="2000">
                <a:latin typeface="Times New Roman" panose="02020603050405020304" pitchFamily="18" charset="0"/>
              </a:rPr>
              <a:t>，但是对于</a:t>
            </a:r>
            <a:r>
              <a:rPr lang="en-US" altLang="zh-CN" sz="2000">
                <a:latin typeface="Times New Roman" panose="02020603050405020304" pitchFamily="18" charset="0"/>
              </a:rPr>
              <a:t>AODVjr</a:t>
            </a:r>
            <a:r>
              <a:rPr lang="zh-CN" altLang="en-US" sz="2000">
                <a:latin typeface="Times New Roman" panose="02020603050405020304" pitchFamily="18" charset="0"/>
              </a:rPr>
              <a:t>来说，只有目的节点才能回复</a:t>
            </a:r>
            <a:r>
              <a:rPr lang="en-US" altLang="zh-CN" sz="2000">
                <a:latin typeface="Times New Roman" panose="02020603050405020304" pitchFamily="18" charset="0"/>
              </a:rPr>
              <a:t>RREP</a:t>
            </a:r>
            <a:r>
              <a:rPr lang="zh-CN" altLang="en-US" sz="2000">
                <a:latin typeface="Times New Roman" panose="02020603050405020304" pitchFamily="18" charset="0"/>
              </a:rPr>
              <a:t>，从而简化了路由发现的过程，减少了控制开销。</a:t>
            </a:r>
          </a:p>
        </p:txBody>
      </p:sp>
      <p:sp>
        <p:nvSpPr>
          <p:cNvPr id="5" name="Rectangle 10"/>
          <p:cNvSpPr>
            <a:spLocks noGrp="1" noChangeArrowheads="1"/>
          </p:cNvSpPr>
          <p:nvPr>
            <p:ph type="sldNum" sz="quarter" idx="12"/>
          </p:nvPr>
        </p:nvSpPr>
        <p:spPr/>
        <p:txBody>
          <a:bodyPr/>
          <a:lstStyle/>
          <a:p>
            <a:pPr>
              <a:defRPr/>
            </a:pPr>
            <a:fld id="{BB04C1B6-DFA5-494F-A5CF-C12772B9B630}" type="slidenum">
              <a:rPr lang="en-US" altLang="zh-CN"/>
              <a:pPr>
                <a:defRPr/>
              </a:pPr>
              <a:t>104</a:t>
            </a:fld>
            <a:endParaRPr lang="en-US" altLang="zh-CN"/>
          </a:p>
        </p:txBody>
      </p:sp>
      <p:sp>
        <p:nvSpPr>
          <p:cNvPr id="53253"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5905C48-B187-4CE4-9DF6-B86B0346B623}" type="slidenum">
              <a:rPr lang="en-US" altLang="zh-CN" sz="1200">
                <a:latin typeface="Arial Black" panose="020B0A04020102020204" pitchFamily="34" charset="0"/>
              </a:rPr>
              <a:pPr algn="r" eaLnBrk="1" hangingPunct="1"/>
              <a:t>104</a:t>
            </a:fld>
            <a:endParaRPr lang="en-US" altLang="zh-CN" sz="1200">
              <a:latin typeface="Arial Black" panose="020B0A04020102020204" pitchFamily="34" charset="0"/>
            </a:endParaRPr>
          </a:p>
        </p:txBody>
      </p:sp>
      <p:pic>
        <p:nvPicPr>
          <p:cNvPr id="5325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122613"/>
            <a:ext cx="79136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文本框 2"/>
          <p:cNvSpPr txBox="1">
            <a:spLocks noChangeArrowheads="1"/>
          </p:cNvSpPr>
          <p:nvPr/>
        </p:nvSpPr>
        <p:spPr bwMode="auto">
          <a:xfrm>
            <a:off x="2362200" y="5105400"/>
            <a:ext cx="3929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AODVjr</a:t>
            </a:r>
            <a:r>
              <a:rPr lang="zh-CN" altLang="en-US"/>
              <a:t>和</a:t>
            </a:r>
            <a:r>
              <a:rPr lang="en-US" altLang="zh-CN"/>
              <a:t>AODV</a:t>
            </a:r>
            <a:r>
              <a:rPr lang="zh-CN" altLang="en-US"/>
              <a:t>算法的路由发现比较</a:t>
            </a:r>
          </a:p>
        </p:txBody>
      </p:sp>
    </p:spTree>
    <p:extLst>
      <p:ext uri="{BB962C8B-B14F-4D97-AF65-F5344CB8AC3E}">
        <p14:creationId xmlns:p14="http://schemas.microsoft.com/office/powerpoint/2010/main" val="12879036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5926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23888" y="304800"/>
            <a:ext cx="7886700" cy="728663"/>
          </a:xfrm>
        </p:spPr>
        <p:txBody>
          <a:bodyPr>
            <a:normAutofit fontScale="90000"/>
          </a:bodyPr>
          <a:lstStyle/>
          <a:p>
            <a:pPr eaLnBrk="1" hangingPunct="1"/>
            <a:r>
              <a:rPr lang="en-US" altLang="zh-CN" dirty="0"/>
              <a:t>QAM</a:t>
            </a:r>
            <a:endParaRPr lang="zh-CN" altLang="en-US" dirty="0"/>
          </a:p>
        </p:txBody>
      </p:sp>
      <p:sp>
        <p:nvSpPr>
          <p:cNvPr id="40963" name="Rectangle 3"/>
          <p:cNvSpPr>
            <a:spLocks noGrp="1" noChangeArrowheads="1"/>
          </p:cNvSpPr>
          <p:nvPr>
            <p:ph type="body" idx="1"/>
          </p:nvPr>
        </p:nvSpPr>
        <p:spPr>
          <a:xfrm>
            <a:off x="623888" y="1371600"/>
            <a:ext cx="7886700" cy="4718050"/>
          </a:xfrm>
        </p:spPr>
        <p:txBody>
          <a:bodyPr/>
          <a:lstStyle/>
          <a:p>
            <a:pPr marL="342900" indent="-342900" eaLnBrk="1" hangingPunct="1">
              <a:lnSpc>
                <a:spcPct val="80000"/>
              </a:lnSpc>
              <a:buFont typeface="Wingdings" panose="05000000000000000000" pitchFamily="2" charset="2"/>
              <a:buChar char="Ø"/>
            </a:pPr>
            <a:r>
              <a:rPr lang="zh-CN" altLang="en-US" sz="2400" dirty="0">
                <a:solidFill>
                  <a:schemeClr val="tx1"/>
                </a:solidFill>
              </a:rPr>
              <a:t>正交调幅</a:t>
            </a:r>
            <a:r>
              <a:rPr lang="en-US" altLang="zh-CN" sz="2400" dirty="0">
                <a:solidFill>
                  <a:schemeClr val="tx1"/>
                </a:solidFill>
              </a:rPr>
              <a:t>QAM</a:t>
            </a:r>
            <a:r>
              <a:rPr lang="zh-CN" altLang="en-US" sz="2400" dirty="0">
                <a:solidFill>
                  <a:schemeClr val="tx1"/>
                </a:solidFill>
              </a:rPr>
              <a:t>：同时以载波信号</a:t>
            </a:r>
            <a:r>
              <a:rPr lang="zh-CN" altLang="en-US" sz="2400" dirty="0">
                <a:solidFill>
                  <a:srgbClr val="FF0000"/>
                </a:solidFill>
              </a:rPr>
              <a:t>幅度和相位</a:t>
            </a:r>
            <a:r>
              <a:rPr lang="zh-CN" altLang="en-US" sz="2400" dirty="0">
                <a:solidFill>
                  <a:schemeClr val="tx1"/>
                </a:solidFill>
              </a:rPr>
              <a:t>来代表不同的比特编码，将多进制与正交载波相结合，进一步提高频带利用率。</a:t>
            </a:r>
          </a:p>
        </p:txBody>
      </p:sp>
      <p:sp>
        <p:nvSpPr>
          <p:cNvPr id="4" name="Rectangle 10"/>
          <p:cNvSpPr>
            <a:spLocks noGrp="1" noChangeArrowheads="1"/>
          </p:cNvSpPr>
          <p:nvPr>
            <p:ph type="sldNum" sz="quarter" idx="4294967295"/>
          </p:nvPr>
        </p:nvSpPr>
        <p:spPr/>
        <p:txBody>
          <a:bodyPr/>
          <a:lstStyle/>
          <a:p>
            <a:pPr>
              <a:defRPr/>
            </a:pPr>
            <a:fld id="{DB7F8593-05AB-426E-B224-26788B075BF4}" type="slidenum">
              <a:rPr lang="en-US" altLang="zh-CN"/>
              <a:pPr>
                <a:defRPr/>
              </a:pPr>
              <a:t>11</a:t>
            </a:fld>
            <a:endParaRPr lang="en-US" altLang="zh-CN"/>
          </a:p>
        </p:txBody>
      </p:sp>
      <p:pic>
        <p:nvPicPr>
          <p:cNvPr id="40965" name="图片 1"/>
          <p:cNvPicPr>
            <a:picLocks noChangeAspect="1"/>
          </p:cNvPicPr>
          <p:nvPr/>
        </p:nvPicPr>
        <p:blipFill>
          <a:blip r:embed="rId2">
            <a:extLst>
              <a:ext uri="{28A0092B-C50C-407E-A947-70E740481C1C}">
                <a14:useLocalDpi xmlns:a14="http://schemas.microsoft.com/office/drawing/2010/main" val="0"/>
              </a:ext>
            </a:extLst>
          </a:blip>
          <a:srcRect l="2191" t="3030" r="2466" b="3032"/>
          <a:stretch>
            <a:fillRect/>
          </a:stretch>
        </p:blipFill>
        <p:spPr bwMode="auto">
          <a:xfrm>
            <a:off x="1345474" y="2932612"/>
            <a:ext cx="6629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924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52450" y="609600"/>
            <a:ext cx="8286750" cy="576263"/>
          </a:xfrm>
        </p:spPr>
        <p:txBody>
          <a:bodyPr/>
          <a:lstStyle/>
          <a:p>
            <a:pPr eaLnBrk="1" hangingPunct="1"/>
            <a:r>
              <a:rPr lang="zh-CN" altLang="en-US" sz="3400" dirty="0"/>
              <a:t>跳频扩频</a:t>
            </a:r>
            <a:r>
              <a:rPr lang="en-US" altLang="zh-CN" sz="3400" dirty="0"/>
              <a:t>(Frequency Hopping SS</a:t>
            </a:r>
            <a:r>
              <a:rPr lang="zh-CN" altLang="en-US" sz="3400" dirty="0"/>
              <a:t>，</a:t>
            </a:r>
            <a:r>
              <a:rPr lang="en-US" altLang="zh-CN" sz="3400" dirty="0"/>
              <a:t>FHSS) </a:t>
            </a:r>
            <a:endParaRPr lang="zh-CN" altLang="en-US" sz="3400" dirty="0"/>
          </a:p>
        </p:txBody>
      </p:sp>
      <p:sp>
        <p:nvSpPr>
          <p:cNvPr id="40963" name="Rectangle 3"/>
          <p:cNvSpPr>
            <a:spLocks noGrp="1" noChangeArrowheads="1"/>
          </p:cNvSpPr>
          <p:nvPr>
            <p:ph type="body" idx="1"/>
          </p:nvPr>
        </p:nvSpPr>
        <p:spPr>
          <a:xfrm>
            <a:off x="381000" y="1371600"/>
            <a:ext cx="8229600" cy="5105400"/>
          </a:xfrm>
        </p:spPr>
        <p:txBody>
          <a:bodyPr>
            <a:normAutofit fontScale="92500" lnSpcReduction="10000"/>
          </a:bodyPr>
          <a:lstStyle/>
          <a:p>
            <a:pPr marL="285750" indent="-285750" eaLnBrk="1" hangingPunct="1">
              <a:buFont typeface="Wingdings" panose="05000000000000000000" pitchFamily="2" charset="2"/>
              <a:buChar char="Ø"/>
              <a:defRPr/>
            </a:pPr>
            <a:r>
              <a:rPr lang="zh-CN" altLang="en-US" dirty="0">
                <a:solidFill>
                  <a:srgbClr val="FF0000"/>
                </a:solidFill>
              </a:rPr>
              <a:t>跳频扩频是用一定的扩频码序列进行选择的多频率频移键控调制</a:t>
            </a:r>
            <a:r>
              <a:rPr lang="zh-CN" altLang="en-US" dirty="0">
                <a:solidFill>
                  <a:schemeClr val="tx1"/>
                </a:solidFill>
              </a:rPr>
              <a:t>，载波频率不断跳变。发送方看似以随机的无线电频率序列广播信息，并以固定间隔从一频率跳至另一频率。</a:t>
            </a:r>
          </a:p>
          <a:p>
            <a:pPr marL="285750" indent="-285750" eaLnBrk="1" hangingPunct="1">
              <a:buFont typeface="Wingdings" panose="05000000000000000000" pitchFamily="2" charset="2"/>
              <a:buChar char="Ø"/>
              <a:defRPr/>
            </a:pPr>
            <a:r>
              <a:rPr lang="zh-CN" altLang="en-US" dirty="0">
                <a:solidFill>
                  <a:schemeClr val="tx1"/>
                </a:solidFill>
              </a:rPr>
              <a:t>接收方接收时也</a:t>
            </a:r>
            <a:r>
              <a:rPr lang="zh-CN" altLang="en-US" dirty="0">
                <a:solidFill>
                  <a:srgbClr val="FF0000"/>
                </a:solidFill>
              </a:rPr>
              <a:t>同步</a:t>
            </a:r>
            <a:r>
              <a:rPr lang="zh-CN" altLang="en-US" dirty="0">
                <a:solidFill>
                  <a:schemeClr val="tx1"/>
                </a:solidFill>
              </a:rPr>
              <a:t>跳转频率。窃听者只能听到无法识别的杂音，即使试图在某一频率干扰，也只能影响有限几位信号。</a:t>
            </a:r>
            <a:endParaRPr lang="en-US" altLang="zh-CN" dirty="0">
              <a:solidFill>
                <a:schemeClr val="tx1"/>
              </a:solidFill>
            </a:endParaRPr>
          </a:p>
          <a:p>
            <a:pPr eaLnBrk="1" hangingPunct="1">
              <a:defRPr/>
            </a:pPr>
            <a:endParaRPr lang="en-US" altLang="zh-CN" dirty="0">
              <a:solidFill>
                <a:schemeClr val="tx1"/>
              </a:solidFill>
            </a:endParaRPr>
          </a:p>
          <a:p>
            <a:pPr eaLnBrk="1" hangingPunct="1">
              <a:defRPr/>
            </a:pPr>
            <a:endParaRPr lang="en-US" altLang="zh-CN" dirty="0">
              <a:solidFill>
                <a:schemeClr val="tx1"/>
              </a:solidFill>
            </a:endParaRPr>
          </a:p>
          <a:p>
            <a:pPr eaLnBrk="1" hangingPunct="1">
              <a:defRPr/>
            </a:pPr>
            <a:endParaRPr lang="en-US" altLang="zh-CN" dirty="0">
              <a:solidFill>
                <a:schemeClr val="tx1"/>
              </a:solidFill>
            </a:endParaRPr>
          </a:p>
          <a:p>
            <a:pPr eaLnBrk="1" hangingPunct="1">
              <a:defRPr/>
            </a:pPr>
            <a:endParaRPr lang="en-US" altLang="zh-CN" dirty="0">
              <a:solidFill>
                <a:schemeClr val="tx1"/>
              </a:solidFill>
            </a:endParaRPr>
          </a:p>
          <a:p>
            <a:pPr eaLnBrk="1" hangingPunct="1">
              <a:defRPr/>
            </a:pPr>
            <a:endParaRPr lang="en-US" altLang="zh-CN" dirty="0">
              <a:solidFill>
                <a:schemeClr val="tx1"/>
              </a:solidFill>
            </a:endParaRPr>
          </a:p>
          <a:p>
            <a:pPr eaLnBrk="1" hangingPunct="1">
              <a:defRPr/>
            </a:pPr>
            <a:endParaRPr lang="en-US" altLang="zh-CN" dirty="0">
              <a:solidFill>
                <a:schemeClr val="tx1"/>
              </a:solidFill>
            </a:endParaRPr>
          </a:p>
          <a:p>
            <a:pPr marL="285750" indent="-285750" eaLnBrk="1" hangingPunct="1">
              <a:buFont typeface="Wingdings" panose="05000000000000000000" pitchFamily="2" charset="2"/>
              <a:buChar char="Ø"/>
              <a:defRPr/>
            </a:pPr>
            <a:r>
              <a:rPr lang="zh-CN" altLang="en-US" dirty="0">
                <a:solidFill>
                  <a:schemeClr val="tx1"/>
                </a:solidFill>
              </a:rPr>
              <a:t>图中为</a:t>
            </a:r>
            <a:r>
              <a:rPr lang="en-US" altLang="zh-CN" dirty="0">
                <a:solidFill>
                  <a:schemeClr val="tx1"/>
                </a:solidFill>
              </a:rPr>
              <a:t>8</a:t>
            </a:r>
            <a:r>
              <a:rPr lang="zh-CN" altLang="en-US" dirty="0">
                <a:solidFill>
                  <a:schemeClr val="tx1"/>
                </a:solidFill>
              </a:rPr>
              <a:t>个信道分配了跳频信号，载波频率的间隙及每个信道带宽对应输入信号带宽。所使用的</a:t>
            </a:r>
            <a:r>
              <a:rPr lang="zh-CN" altLang="en-US" dirty="0">
                <a:solidFill>
                  <a:srgbClr val="FF0000"/>
                </a:solidFill>
              </a:rPr>
              <a:t>信道顺序由一个扩频码来指示</a:t>
            </a:r>
            <a:r>
              <a:rPr lang="zh-CN" altLang="en-US" dirty="0">
                <a:solidFill>
                  <a:schemeClr val="tx1"/>
                </a:solidFill>
              </a:rPr>
              <a:t>，收发器使用相同代码调入某一信道序列。</a:t>
            </a:r>
          </a:p>
        </p:txBody>
      </p:sp>
      <p:sp>
        <p:nvSpPr>
          <p:cNvPr id="4" name="Rectangle 10"/>
          <p:cNvSpPr>
            <a:spLocks noGrp="1" noChangeArrowheads="1"/>
          </p:cNvSpPr>
          <p:nvPr>
            <p:ph type="sldNum" sz="quarter" idx="4294967295"/>
          </p:nvPr>
        </p:nvSpPr>
        <p:spPr/>
        <p:txBody>
          <a:bodyPr/>
          <a:lstStyle/>
          <a:p>
            <a:pPr>
              <a:defRPr/>
            </a:pPr>
            <a:fld id="{029A6D26-31A9-4E77-B041-AB3F54EAD308}" type="slidenum">
              <a:rPr lang="en-US" altLang="zh-CN"/>
              <a:pPr>
                <a:defRPr/>
              </a:pPr>
              <a:t>12</a:t>
            </a:fld>
            <a:endParaRPr lang="en-US" altLang="zh-CN"/>
          </a:p>
        </p:txBody>
      </p:sp>
      <p:pic>
        <p:nvPicPr>
          <p:cNvPr id="4506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5588" y="2944813"/>
            <a:ext cx="59880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60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68300" y="304800"/>
            <a:ext cx="8397875" cy="566738"/>
          </a:xfrm>
        </p:spPr>
        <p:txBody>
          <a:bodyPr/>
          <a:lstStyle/>
          <a:p>
            <a:pPr eaLnBrk="1" hangingPunct="1"/>
            <a:r>
              <a:rPr lang="zh-CN" altLang="en-US" sz="3400" dirty="0"/>
              <a:t>直接序列扩频</a:t>
            </a:r>
            <a:r>
              <a:rPr lang="en-US" altLang="zh-CN" sz="3400" dirty="0"/>
              <a:t>(Direct Sequence SS</a:t>
            </a:r>
            <a:r>
              <a:rPr lang="zh-CN" altLang="en-US" sz="3400" dirty="0"/>
              <a:t>，</a:t>
            </a:r>
            <a:r>
              <a:rPr lang="en-US" altLang="zh-CN" sz="3400" dirty="0"/>
              <a:t>DSSS) </a:t>
            </a:r>
            <a:endParaRPr lang="zh-CN" altLang="en-US" sz="3400" dirty="0"/>
          </a:p>
        </p:txBody>
      </p:sp>
      <p:sp>
        <p:nvSpPr>
          <p:cNvPr id="47107" name="Rectangle 3"/>
          <p:cNvSpPr>
            <a:spLocks noGrp="1" noChangeArrowheads="1"/>
          </p:cNvSpPr>
          <p:nvPr>
            <p:ph type="body" idx="1"/>
          </p:nvPr>
        </p:nvSpPr>
        <p:spPr>
          <a:xfrm>
            <a:off x="623888" y="1066800"/>
            <a:ext cx="7886700" cy="5022850"/>
          </a:xfrm>
        </p:spPr>
        <p:txBody>
          <a:bodyPr/>
          <a:lstStyle/>
          <a:p>
            <a:pPr marL="457200" indent="-457200" eaLnBrk="1" hangingPunct="1">
              <a:lnSpc>
                <a:spcPct val="150000"/>
              </a:lnSpc>
              <a:buFont typeface="Wingdings" panose="05000000000000000000" pitchFamily="2" charset="2"/>
              <a:buChar char="Ø"/>
            </a:pPr>
            <a:r>
              <a:rPr lang="zh-CN" altLang="en-US" sz="2800" dirty="0">
                <a:solidFill>
                  <a:srgbClr val="FF0000"/>
                </a:solidFill>
              </a:rPr>
              <a:t>直扩使用高码率扩频码序列在发送方直接扩展信号频谱</a:t>
            </a:r>
            <a:r>
              <a:rPr lang="zh-CN" altLang="en-US" sz="2800" dirty="0">
                <a:solidFill>
                  <a:schemeClr val="tx1"/>
                </a:solidFill>
              </a:rPr>
              <a:t>，接收方用相同扩频码序列解扩，把频谱拓宽的扩频信号还原成原始信息。</a:t>
            </a:r>
          </a:p>
          <a:p>
            <a:pPr marL="457200" indent="-457200" eaLnBrk="1" hangingPunct="1">
              <a:lnSpc>
                <a:spcPct val="150000"/>
              </a:lnSpc>
              <a:buFont typeface="Wingdings" panose="05000000000000000000" pitchFamily="2" charset="2"/>
              <a:buChar char="Ø"/>
            </a:pPr>
            <a:r>
              <a:rPr lang="zh-CN" altLang="en-US" sz="2800" dirty="0">
                <a:solidFill>
                  <a:srgbClr val="FF0000"/>
                </a:solidFill>
              </a:rPr>
              <a:t>原始信号中每一位在传输中以多个码片表示，即使用扩展编码</a:t>
            </a:r>
            <a:r>
              <a:rPr lang="zh-CN" altLang="en-US" sz="2800" dirty="0">
                <a:solidFill>
                  <a:schemeClr val="tx1"/>
                </a:solidFill>
              </a:rPr>
              <a:t>。这种扩展编码能将信号扩展至更宽的频带范围上，该频带范围与使用码片位数成正比。</a:t>
            </a:r>
          </a:p>
        </p:txBody>
      </p:sp>
      <p:sp>
        <p:nvSpPr>
          <p:cNvPr id="4" name="Rectangle 10"/>
          <p:cNvSpPr>
            <a:spLocks noGrp="1" noChangeArrowheads="1"/>
          </p:cNvSpPr>
          <p:nvPr>
            <p:ph type="sldNum" sz="quarter" idx="4294967295"/>
          </p:nvPr>
        </p:nvSpPr>
        <p:spPr/>
        <p:txBody>
          <a:bodyPr/>
          <a:lstStyle/>
          <a:p>
            <a:pPr>
              <a:defRPr/>
            </a:pPr>
            <a:fld id="{8E52E30E-F02B-4167-9995-E2E604040FFA}" type="slidenum">
              <a:rPr lang="en-US" altLang="zh-CN"/>
              <a:pPr>
                <a:defRPr/>
              </a:pPr>
              <a:t>13</a:t>
            </a:fld>
            <a:endParaRPr lang="en-US" altLang="zh-CN"/>
          </a:p>
        </p:txBody>
      </p:sp>
    </p:spTree>
    <p:extLst>
      <p:ext uri="{BB962C8B-B14F-4D97-AF65-F5344CB8AC3E}">
        <p14:creationId xmlns:p14="http://schemas.microsoft.com/office/powerpoint/2010/main" val="259996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381000"/>
            <a:ext cx="7886700" cy="752475"/>
          </a:xfrm>
        </p:spPr>
        <p:txBody>
          <a:bodyPr>
            <a:normAutofit fontScale="90000"/>
          </a:bodyPr>
          <a:lstStyle/>
          <a:p>
            <a:pPr eaLnBrk="1" hangingPunct="1"/>
            <a:r>
              <a:rPr lang="zh-CN" altLang="en-US" dirty="0"/>
              <a:t>复用和多址 </a:t>
            </a:r>
          </a:p>
        </p:txBody>
      </p:sp>
      <p:sp>
        <p:nvSpPr>
          <p:cNvPr id="49155" name="Rectangle 3"/>
          <p:cNvSpPr>
            <a:spLocks noGrp="1" noChangeArrowheads="1"/>
          </p:cNvSpPr>
          <p:nvPr>
            <p:ph type="body" idx="1"/>
          </p:nvPr>
        </p:nvSpPr>
        <p:spPr>
          <a:xfrm>
            <a:off x="438150" y="1268413"/>
            <a:ext cx="8077200" cy="4953000"/>
          </a:xfrm>
        </p:spPr>
        <p:txBody>
          <a:bodyPr/>
          <a:lstStyle/>
          <a:p>
            <a:pPr eaLnBrk="1" hangingPunct="1"/>
            <a:r>
              <a:rPr lang="zh-CN" altLang="en-US" sz="2000">
                <a:solidFill>
                  <a:schemeClr val="tx1"/>
                </a:solidFill>
              </a:rPr>
              <a:t>两点间信道中同时传输互不干扰多个信号称“</a:t>
            </a:r>
            <a:r>
              <a:rPr lang="zh-CN" altLang="en-US" sz="2000">
                <a:solidFill>
                  <a:srgbClr val="FF0000"/>
                </a:solidFill>
              </a:rPr>
              <a:t>信道复用</a:t>
            </a:r>
            <a:r>
              <a:rPr lang="zh-CN" altLang="en-US" sz="2000">
                <a:solidFill>
                  <a:schemeClr val="tx1"/>
                </a:solidFill>
              </a:rPr>
              <a:t>”，而多点间实现互不干扰多边通信称“</a:t>
            </a:r>
            <a:r>
              <a:rPr lang="zh-CN" altLang="en-US" sz="2000">
                <a:solidFill>
                  <a:srgbClr val="FF0000"/>
                </a:solidFill>
              </a:rPr>
              <a:t>多址接入</a:t>
            </a:r>
            <a:r>
              <a:rPr lang="zh-CN" altLang="en-US" sz="2000">
                <a:solidFill>
                  <a:schemeClr val="tx1"/>
                </a:solidFill>
              </a:rPr>
              <a:t>”。</a:t>
            </a:r>
            <a:endParaRPr lang="en-US" altLang="zh-CN" sz="2000">
              <a:solidFill>
                <a:schemeClr val="tx1"/>
              </a:solidFill>
            </a:endParaRPr>
          </a:p>
          <a:p>
            <a:r>
              <a:rPr lang="zh-CN" altLang="en-US" sz="2000">
                <a:solidFill>
                  <a:schemeClr val="tx1"/>
                </a:solidFill>
              </a:rPr>
              <a:t> 复用技术：</a:t>
            </a:r>
          </a:p>
          <a:p>
            <a:r>
              <a:rPr lang="en-US" altLang="zh-CN" sz="2000">
                <a:solidFill>
                  <a:schemeClr val="tx1"/>
                </a:solidFill>
              </a:rPr>
              <a:t>1</a:t>
            </a:r>
            <a:r>
              <a:rPr lang="zh-CN" altLang="en-US" sz="2000">
                <a:solidFill>
                  <a:schemeClr val="tx1"/>
                </a:solidFill>
              </a:rPr>
              <a:t>、</a:t>
            </a:r>
            <a:r>
              <a:rPr lang="zh-CN" altLang="en-US" sz="2000">
                <a:solidFill>
                  <a:srgbClr val="FF0000"/>
                </a:solidFill>
              </a:rPr>
              <a:t>目的</a:t>
            </a:r>
            <a:r>
              <a:rPr lang="zh-CN" altLang="en-US" sz="2000">
                <a:solidFill>
                  <a:schemeClr val="tx1"/>
                </a:solidFill>
              </a:rPr>
              <a:t>是让多个信息源共同使用同一个物理资源（比如一条物理通道），并且互不干扰；</a:t>
            </a:r>
          </a:p>
          <a:p>
            <a:r>
              <a:rPr lang="en-US" altLang="zh-CN" sz="2000">
                <a:solidFill>
                  <a:schemeClr val="tx1"/>
                </a:solidFill>
              </a:rPr>
              <a:t>2</a:t>
            </a:r>
            <a:r>
              <a:rPr lang="zh-CN" altLang="en-US" sz="2000">
                <a:solidFill>
                  <a:schemeClr val="tx1"/>
                </a:solidFill>
              </a:rPr>
              <a:t>、这里的复用是指“多个共同使用”的意思；</a:t>
            </a:r>
          </a:p>
          <a:p>
            <a:r>
              <a:rPr lang="en-US" altLang="zh-CN" sz="2000">
                <a:solidFill>
                  <a:schemeClr val="tx1"/>
                </a:solidFill>
              </a:rPr>
              <a:t>3</a:t>
            </a:r>
            <a:r>
              <a:rPr lang="zh-CN" altLang="en-US" sz="2000">
                <a:solidFill>
                  <a:schemeClr val="tx1"/>
                </a:solidFill>
              </a:rPr>
              <a:t>、分类：频分复用（</a:t>
            </a:r>
            <a:r>
              <a:rPr lang="en-US" altLang="zh-CN" sz="2000">
                <a:solidFill>
                  <a:schemeClr val="tx1"/>
                </a:solidFill>
              </a:rPr>
              <a:t>FDM</a:t>
            </a:r>
            <a:r>
              <a:rPr lang="zh-CN" altLang="en-US" sz="2000">
                <a:solidFill>
                  <a:schemeClr val="tx1"/>
                </a:solidFill>
              </a:rPr>
              <a:t>）、时分复用（</a:t>
            </a:r>
            <a:r>
              <a:rPr lang="en-US" altLang="zh-CN" sz="2000">
                <a:solidFill>
                  <a:schemeClr val="tx1"/>
                </a:solidFill>
              </a:rPr>
              <a:t>TDM</a:t>
            </a:r>
            <a:r>
              <a:rPr lang="zh-CN" altLang="en-US" sz="2000">
                <a:solidFill>
                  <a:schemeClr val="tx1"/>
                </a:solidFill>
              </a:rPr>
              <a:t>）、码分复用（</a:t>
            </a:r>
            <a:r>
              <a:rPr lang="en-US" altLang="zh-CN" sz="2000">
                <a:solidFill>
                  <a:schemeClr val="tx1"/>
                </a:solidFill>
              </a:rPr>
              <a:t>CDM</a:t>
            </a:r>
            <a:r>
              <a:rPr lang="zh-CN" altLang="en-US" sz="2000">
                <a:solidFill>
                  <a:schemeClr val="tx1"/>
                </a:solidFill>
              </a:rPr>
              <a:t>）、空分复用（</a:t>
            </a:r>
            <a:r>
              <a:rPr lang="en-US" altLang="zh-CN" sz="2000">
                <a:solidFill>
                  <a:schemeClr val="tx1"/>
                </a:solidFill>
              </a:rPr>
              <a:t>SDM</a:t>
            </a:r>
            <a:r>
              <a:rPr lang="zh-CN" altLang="en-US" sz="2000">
                <a:solidFill>
                  <a:schemeClr val="tx1"/>
                </a:solidFill>
              </a:rPr>
              <a:t>）；</a:t>
            </a:r>
          </a:p>
          <a:p>
            <a:r>
              <a:rPr lang="zh-CN" altLang="en-US" sz="2000">
                <a:solidFill>
                  <a:schemeClr val="tx1"/>
                </a:solidFill>
              </a:rPr>
              <a:t>多址技术：</a:t>
            </a:r>
          </a:p>
          <a:p>
            <a:r>
              <a:rPr lang="en-US" altLang="zh-CN" sz="2000">
                <a:solidFill>
                  <a:schemeClr val="tx1"/>
                </a:solidFill>
              </a:rPr>
              <a:t>1</a:t>
            </a:r>
            <a:r>
              <a:rPr lang="zh-CN" altLang="en-US" sz="2000">
                <a:solidFill>
                  <a:schemeClr val="tx1"/>
                </a:solidFill>
              </a:rPr>
              <a:t>、</a:t>
            </a:r>
            <a:r>
              <a:rPr lang="zh-CN" altLang="en-US" sz="2000">
                <a:solidFill>
                  <a:srgbClr val="FF0000"/>
                </a:solidFill>
              </a:rPr>
              <a:t>目的</a:t>
            </a:r>
            <a:r>
              <a:rPr lang="zh-CN" altLang="en-US" sz="2000">
                <a:solidFill>
                  <a:schemeClr val="tx1"/>
                </a:solidFill>
              </a:rPr>
              <a:t>是用来区分不同用户的一种技术。</a:t>
            </a:r>
          </a:p>
          <a:p>
            <a:r>
              <a:rPr lang="en-US" altLang="zh-CN" sz="2000">
                <a:solidFill>
                  <a:schemeClr val="tx1"/>
                </a:solidFill>
              </a:rPr>
              <a:t>2</a:t>
            </a:r>
            <a:r>
              <a:rPr lang="zh-CN" altLang="en-US" sz="2000">
                <a:solidFill>
                  <a:schemeClr val="tx1"/>
                </a:solidFill>
              </a:rPr>
              <a:t>、为了让用户的地址之间互不干扰，地址之间必须满足相互正交；</a:t>
            </a:r>
          </a:p>
          <a:p>
            <a:r>
              <a:rPr lang="en-US" altLang="zh-CN" sz="2000">
                <a:solidFill>
                  <a:schemeClr val="tx1"/>
                </a:solidFill>
              </a:rPr>
              <a:t>3</a:t>
            </a:r>
            <a:r>
              <a:rPr lang="zh-CN" altLang="en-US" sz="2000">
                <a:solidFill>
                  <a:schemeClr val="tx1"/>
                </a:solidFill>
              </a:rPr>
              <a:t>、分类：频分多址（</a:t>
            </a:r>
            <a:r>
              <a:rPr lang="en-US" altLang="zh-CN" sz="2000">
                <a:solidFill>
                  <a:schemeClr val="tx1"/>
                </a:solidFill>
              </a:rPr>
              <a:t>FDMA</a:t>
            </a:r>
            <a:r>
              <a:rPr lang="zh-CN" altLang="en-US" sz="2000">
                <a:solidFill>
                  <a:schemeClr val="tx1"/>
                </a:solidFill>
              </a:rPr>
              <a:t>）、时分多址（</a:t>
            </a:r>
            <a:r>
              <a:rPr lang="en-US" altLang="zh-CN" sz="2000">
                <a:solidFill>
                  <a:schemeClr val="tx1"/>
                </a:solidFill>
              </a:rPr>
              <a:t>TDMA</a:t>
            </a:r>
            <a:r>
              <a:rPr lang="zh-CN" altLang="en-US" sz="2000">
                <a:solidFill>
                  <a:schemeClr val="tx1"/>
                </a:solidFill>
              </a:rPr>
              <a:t>）、码分多址（</a:t>
            </a:r>
            <a:r>
              <a:rPr lang="en-US" altLang="zh-CN" sz="2000">
                <a:solidFill>
                  <a:schemeClr val="tx1"/>
                </a:solidFill>
              </a:rPr>
              <a:t>CDMA</a:t>
            </a:r>
            <a:r>
              <a:rPr lang="zh-CN" altLang="en-US" sz="2000">
                <a:solidFill>
                  <a:schemeClr val="tx1"/>
                </a:solidFill>
              </a:rPr>
              <a:t>）、空分多址（</a:t>
            </a:r>
            <a:r>
              <a:rPr lang="en-US" altLang="zh-CN" sz="2000">
                <a:solidFill>
                  <a:schemeClr val="tx1"/>
                </a:solidFill>
              </a:rPr>
              <a:t>SDMA</a:t>
            </a:r>
            <a:r>
              <a:rPr lang="zh-CN" altLang="en-US" sz="2000">
                <a:solidFill>
                  <a:schemeClr val="tx1"/>
                </a:solidFill>
              </a:rPr>
              <a:t>）、正交频分多址（</a:t>
            </a:r>
            <a:r>
              <a:rPr lang="en-US" altLang="zh-CN" sz="2000">
                <a:solidFill>
                  <a:schemeClr val="tx1"/>
                </a:solidFill>
              </a:rPr>
              <a:t>OFDMA</a:t>
            </a:r>
            <a:r>
              <a:rPr lang="zh-CN" altLang="en-US" sz="2000">
                <a:solidFill>
                  <a:schemeClr val="tx1"/>
                </a:solidFill>
              </a:rPr>
              <a:t>）等</a:t>
            </a:r>
          </a:p>
          <a:p>
            <a:pPr eaLnBrk="1" hangingPunct="1"/>
            <a:endParaRPr lang="zh-CN" altLang="en-US" sz="2400">
              <a:solidFill>
                <a:schemeClr val="tx1"/>
              </a:solidFill>
            </a:endParaRPr>
          </a:p>
        </p:txBody>
      </p:sp>
      <p:sp>
        <p:nvSpPr>
          <p:cNvPr id="4" name="Rectangle 10"/>
          <p:cNvSpPr>
            <a:spLocks noGrp="1" noChangeArrowheads="1"/>
          </p:cNvSpPr>
          <p:nvPr>
            <p:ph type="sldNum" sz="quarter" idx="4294967295"/>
          </p:nvPr>
        </p:nvSpPr>
        <p:spPr/>
        <p:txBody>
          <a:bodyPr/>
          <a:lstStyle/>
          <a:p>
            <a:pPr>
              <a:defRPr/>
            </a:pPr>
            <a:fld id="{C04EBB00-554F-470B-BAD5-6CE59D3C8333}" type="slidenum">
              <a:rPr lang="en-US" altLang="zh-CN"/>
              <a:pPr>
                <a:defRPr/>
              </a:pPr>
              <a:t>14</a:t>
            </a:fld>
            <a:endParaRPr lang="en-US" altLang="zh-CN"/>
          </a:p>
        </p:txBody>
      </p:sp>
    </p:spTree>
    <p:extLst>
      <p:ext uri="{BB962C8B-B14F-4D97-AF65-F5344CB8AC3E}">
        <p14:creationId xmlns:p14="http://schemas.microsoft.com/office/powerpoint/2010/main" val="254907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81000"/>
            <a:ext cx="7886700" cy="752475"/>
          </a:xfrm>
        </p:spPr>
        <p:txBody>
          <a:bodyPr>
            <a:normAutofit fontScale="90000"/>
          </a:bodyPr>
          <a:lstStyle/>
          <a:p>
            <a:pPr eaLnBrk="1" hangingPunct="1"/>
            <a:r>
              <a:rPr lang="zh-CN" altLang="en-US"/>
              <a:t>复用和多址的关系 </a:t>
            </a:r>
          </a:p>
        </p:txBody>
      </p:sp>
      <p:sp>
        <p:nvSpPr>
          <p:cNvPr id="50179" name="Rectangle 3"/>
          <p:cNvSpPr>
            <a:spLocks noGrp="1" noChangeArrowheads="1"/>
          </p:cNvSpPr>
          <p:nvPr>
            <p:ph type="body" idx="1"/>
          </p:nvPr>
        </p:nvSpPr>
        <p:spPr>
          <a:xfrm>
            <a:off x="438150" y="1268413"/>
            <a:ext cx="8248650" cy="4953000"/>
          </a:xfrm>
        </p:spPr>
        <p:txBody>
          <a:bodyPr>
            <a:normAutofit fontScale="85000" lnSpcReduction="10000"/>
          </a:bodyPr>
          <a:lstStyle/>
          <a:p>
            <a:pPr>
              <a:lnSpc>
                <a:spcPct val="150000"/>
              </a:lnSpc>
            </a:pPr>
            <a:r>
              <a:rPr lang="en-US" altLang="zh-CN">
                <a:solidFill>
                  <a:schemeClr val="tx1"/>
                </a:solidFill>
              </a:rPr>
              <a:t>1</a:t>
            </a:r>
            <a:r>
              <a:rPr lang="zh-CN" altLang="en-US">
                <a:solidFill>
                  <a:schemeClr val="tx1"/>
                </a:solidFill>
              </a:rPr>
              <a:t>、复用要做的工作也很容易理解，就是让多个信息源发出的信号在同一物理</a:t>
            </a:r>
            <a:r>
              <a:rPr lang="en-US" altLang="zh-CN">
                <a:solidFill>
                  <a:schemeClr val="tx1"/>
                </a:solidFill>
              </a:rPr>
              <a:t>or</a:t>
            </a:r>
            <a:r>
              <a:rPr lang="zh-CN" altLang="en-US">
                <a:solidFill>
                  <a:schemeClr val="tx1"/>
                </a:solidFill>
              </a:rPr>
              <a:t>逻辑信道上不要发生冲突，和平共处，共同分享信道资源，并安全到达目的地；</a:t>
            </a:r>
          </a:p>
          <a:p>
            <a:pPr>
              <a:lnSpc>
                <a:spcPct val="150000"/>
              </a:lnSpc>
            </a:pPr>
            <a:r>
              <a:rPr lang="zh-CN" altLang="en-US">
                <a:solidFill>
                  <a:schemeClr val="tx1"/>
                </a:solidFill>
              </a:rPr>
              <a:t> </a:t>
            </a:r>
            <a:r>
              <a:rPr lang="en-US" altLang="zh-CN">
                <a:solidFill>
                  <a:schemeClr val="tx1"/>
                </a:solidFill>
              </a:rPr>
              <a:t>2</a:t>
            </a:r>
            <a:r>
              <a:rPr lang="zh-CN" altLang="en-US">
                <a:solidFill>
                  <a:schemeClr val="tx1"/>
                </a:solidFill>
              </a:rPr>
              <a:t>、多址的“址”在移动通信中是指用户临时占用的信道，多址就是要给用户动态分配一种地址资源</a:t>
            </a:r>
            <a:r>
              <a:rPr lang="en-US" altLang="zh-CN">
                <a:solidFill>
                  <a:schemeClr val="tx1"/>
                </a:solidFill>
              </a:rPr>
              <a:t>——</a:t>
            </a:r>
            <a:r>
              <a:rPr lang="zh-CN" altLang="en-US">
                <a:solidFill>
                  <a:schemeClr val="tx1"/>
                </a:solidFill>
              </a:rPr>
              <a:t>信道，当然这种分配只是临时的；</a:t>
            </a:r>
          </a:p>
          <a:p>
            <a:pPr>
              <a:lnSpc>
                <a:spcPct val="150000"/>
              </a:lnSpc>
            </a:pPr>
            <a:r>
              <a:rPr lang="zh-CN" altLang="en-US">
                <a:solidFill>
                  <a:schemeClr val="tx1"/>
                </a:solidFill>
              </a:rPr>
              <a:t> </a:t>
            </a:r>
            <a:r>
              <a:rPr lang="en-US" altLang="zh-CN">
                <a:solidFill>
                  <a:schemeClr val="tx1"/>
                </a:solidFill>
              </a:rPr>
              <a:t>3</a:t>
            </a:r>
            <a:r>
              <a:rPr lang="zh-CN" altLang="en-US">
                <a:solidFill>
                  <a:schemeClr val="tx1"/>
                </a:solidFill>
              </a:rPr>
              <a:t>、多址技术是要根据不同的“址”来区分用户；复用是要给用户一个利用资源的方式。一句话“</a:t>
            </a:r>
            <a:r>
              <a:rPr lang="zh-CN" altLang="en-US">
                <a:solidFill>
                  <a:srgbClr val="FF0000"/>
                </a:solidFill>
              </a:rPr>
              <a:t>复用针对资源，多址针对用户</a:t>
            </a:r>
            <a:r>
              <a:rPr lang="zh-CN" altLang="en-US">
                <a:solidFill>
                  <a:schemeClr val="tx1"/>
                </a:solidFill>
              </a:rPr>
              <a:t>”。</a:t>
            </a:r>
          </a:p>
          <a:p>
            <a:pPr>
              <a:lnSpc>
                <a:spcPct val="150000"/>
              </a:lnSpc>
            </a:pPr>
            <a:r>
              <a:rPr lang="zh-CN" altLang="en-US">
                <a:solidFill>
                  <a:schemeClr val="tx1"/>
                </a:solidFill>
              </a:rPr>
              <a:t> </a:t>
            </a:r>
            <a:r>
              <a:rPr lang="en-US" altLang="zh-CN">
                <a:solidFill>
                  <a:schemeClr val="tx1"/>
                </a:solidFill>
              </a:rPr>
              <a:t>4</a:t>
            </a:r>
            <a:r>
              <a:rPr lang="zh-CN" altLang="en-US">
                <a:solidFill>
                  <a:schemeClr val="tx1"/>
                </a:solidFill>
              </a:rPr>
              <a:t>、另外，多址需要用复用来实现。</a:t>
            </a:r>
          </a:p>
          <a:p>
            <a:pPr>
              <a:lnSpc>
                <a:spcPct val="150000"/>
              </a:lnSpc>
            </a:pPr>
            <a:r>
              <a:rPr lang="zh-CN" altLang="en-US">
                <a:solidFill>
                  <a:schemeClr val="tx1"/>
                </a:solidFill>
              </a:rPr>
              <a:t> </a:t>
            </a:r>
            <a:r>
              <a:rPr lang="en-US" altLang="zh-CN">
                <a:solidFill>
                  <a:srgbClr val="FF0000"/>
                </a:solidFill>
              </a:rPr>
              <a:t>eg</a:t>
            </a:r>
            <a:r>
              <a:rPr lang="zh-CN" altLang="en-US">
                <a:solidFill>
                  <a:srgbClr val="FF0000"/>
                </a:solidFill>
              </a:rPr>
              <a:t>：</a:t>
            </a:r>
            <a:r>
              <a:rPr lang="en-US" altLang="zh-CN">
                <a:solidFill>
                  <a:srgbClr val="FF0000"/>
                </a:solidFill>
              </a:rPr>
              <a:t>TDMA</a:t>
            </a:r>
            <a:r>
              <a:rPr lang="zh-CN" altLang="en-US">
                <a:solidFill>
                  <a:srgbClr val="FF0000"/>
                </a:solidFill>
              </a:rPr>
              <a:t>中，不同的用户，只有复用了不同的时域资源，才能通过不同的“时隙”来区分不同的用户，而这里的“时隙”也就是用户的“址”。</a:t>
            </a:r>
          </a:p>
        </p:txBody>
      </p:sp>
      <p:sp>
        <p:nvSpPr>
          <p:cNvPr id="4" name="Rectangle 10"/>
          <p:cNvSpPr>
            <a:spLocks noGrp="1" noChangeArrowheads="1"/>
          </p:cNvSpPr>
          <p:nvPr>
            <p:ph type="sldNum" sz="quarter" idx="4294967295"/>
          </p:nvPr>
        </p:nvSpPr>
        <p:spPr/>
        <p:txBody>
          <a:bodyPr/>
          <a:lstStyle/>
          <a:p>
            <a:pPr>
              <a:defRPr/>
            </a:pPr>
            <a:fld id="{21D20769-CBAD-43D4-9BF0-10E48E2EF46A}" type="slidenum">
              <a:rPr lang="en-US" altLang="zh-CN"/>
              <a:pPr>
                <a:defRPr/>
              </a:pPr>
              <a:t>15</a:t>
            </a:fld>
            <a:endParaRPr lang="en-US" altLang="zh-CN"/>
          </a:p>
        </p:txBody>
      </p:sp>
    </p:spTree>
    <p:extLst>
      <p:ext uri="{BB962C8B-B14F-4D97-AF65-F5344CB8AC3E}">
        <p14:creationId xmlns:p14="http://schemas.microsoft.com/office/powerpoint/2010/main" val="230383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9413"/>
            <a:ext cx="4252913"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79413"/>
            <a:ext cx="3267075"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0100" y="3048000"/>
            <a:ext cx="341471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952750"/>
            <a:ext cx="306705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15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81000" y="304800"/>
            <a:ext cx="7886700" cy="752475"/>
          </a:xfrm>
        </p:spPr>
        <p:txBody>
          <a:bodyPr>
            <a:normAutofit fontScale="90000"/>
          </a:bodyPr>
          <a:lstStyle/>
          <a:p>
            <a:pPr eaLnBrk="1" hangingPunct="1"/>
            <a:br>
              <a:rPr lang="en-US" altLang="zh-CN" sz="3200" dirty="0"/>
            </a:br>
            <a:r>
              <a:rPr lang="zh-CN" altLang="en-US" sz="2800" dirty="0"/>
              <a:t>天线分集技术 </a:t>
            </a:r>
          </a:p>
        </p:txBody>
      </p:sp>
      <p:sp>
        <p:nvSpPr>
          <p:cNvPr id="119811" name="Rectangle 3"/>
          <p:cNvSpPr>
            <a:spLocks noGrp="1" noChangeArrowheads="1"/>
          </p:cNvSpPr>
          <p:nvPr>
            <p:ph type="body" idx="1"/>
          </p:nvPr>
        </p:nvSpPr>
        <p:spPr>
          <a:xfrm>
            <a:off x="533400" y="1295400"/>
            <a:ext cx="8077200" cy="5060950"/>
          </a:xfrm>
        </p:spPr>
        <p:txBody>
          <a:bodyPr rtlCol="0">
            <a:normAutofit fontScale="85000" lnSpcReduction="10000"/>
          </a:bodyPr>
          <a:lstStyle/>
          <a:p>
            <a:pPr eaLnBrk="1" fontAlgn="auto" hangingPunct="1">
              <a:lnSpc>
                <a:spcPct val="150000"/>
              </a:lnSpc>
              <a:spcAft>
                <a:spcPts val="0"/>
              </a:spcAft>
              <a:defRPr/>
            </a:pPr>
            <a:r>
              <a:rPr lang="zh-CN" altLang="en-US" sz="2400" dirty="0">
                <a:solidFill>
                  <a:schemeClr val="tx1"/>
                </a:solidFill>
              </a:rPr>
              <a:t>衰落效应影响通信质量。加大发射功率、增加天线尺寸和高度等方法并不现实，且会干扰。</a:t>
            </a:r>
            <a:r>
              <a:rPr lang="zh-CN" altLang="en-US" sz="2400" dirty="0">
                <a:solidFill>
                  <a:srgbClr val="FF0000"/>
                </a:solidFill>
              </a:rPr>
              <a:t>分集技术在若干支路上接收彼此相关性很小的同一数据信号，然后合并输出，可在接收方降低深衰落概率</a:t>
            </a:r>
            <a:r>
              <a:rPr lang="zh-CN" altLang="en-US" sz="2400" dirty="0">
                <a:solidFill>
                  <a:schemeClr val="tx1"/>
                </a:solidFill>
              </a:rPr>
              <a:t>。采用分集接收减轻衰落影响，获得分集增益，提高接收灵敏度。</a:t>
            </a:r>
          </a:p>
          <a:p>
            <a:pPr eaLnBrk="1" fontAlgn="auto" hangingPunct="1">
              <a:lnSpc>
                <a:spcPct val="150000"/>
              </a:lnSpc>
              <a:spcAft>
                <a:spcPts val="0"/>
              </a:spcAft>
              <a:defRPr/>
            </a:pPr>
            <a:r>
              <a:rPr lang="zh-CN" altLang="en-US" sz="2400" dirty="0">
                <a:solidFill>
                  <a:schemeClr val="tx1"/>
                </a:solidFill>
              </a:rPr>
              <a:t>分集通过多信道</a:t>
            </a:r>
            <a:r>
              <a:rPr lang="en-US" altLang="zh-CN" sz="2400" dirty="0">
                <a:solidFill>
                  <a:schemeClr val="tx1"/>
                </a:solidFill>
              </a:rPr>
              <a:t>(</a:t>
            </a:r>
            <a:r>
              <a:rPr lang="zh-CN" altLang="en-US" sz="2400" dirty="0">
                <a:solidFill>
                  <a:schemeClr val="tx1"/>
                </a:solidFill>
              </a:rPr>
              <a:t>时间、空间、频率</a:t>
            </a:r>
            <a:r>
              <a:rPr lang="en-US" altLang="zh-CN" sz="2400" dirty="0">
                <a:solidFill>
                  <a:schemeClr val="tx1"/>
                </a:solidFill>
              </a:rPr>
              <a:t>)</a:t>
            </a:r>
            <a:r>
              <a:rPr lang="zh-CN" altLang="en-US" sz="2400" dirty="0">
                <a:solidFill>
                  <a:schemeClr val="tx1"/>
                </a:solidFill>
              </a:rPr>
              <a:t>接收到载有</a:t>
            </a:r>
            <a:r>
              <a:rPr lang="zh-CN" altLang="en-US" sz="2400" dirty="0">
                <a:solidFill>
                  <a:srgbClr val="FF0000"/>
                </a:solidFill>
              </a:rPr>
              <a:t>相同信息的多个副本</a:t>
            </a:r>
            <a:r>
              <a:rPr lang="zh-CN" altLang="en-US" sz="2400" dirty="0">
                <a:solidFill>
                  <a:schemeClr val="tx1"/>
                </a:solidFill>
              </a:rPr>
              <a:t>，各信道传输特性不同，各副本衰落相关性较小，</a:t>
            </a:r>
            <a:r>
              <a:rPr lang="zh-CN" altLang="en-US" sz="2400" dirty="0">
                <a:solidFill>
                  <a:srgbClr val="FF0000"/>
                </a:solidFill>
              </a:rPr>
              <a:t>同时出现深衰落概率较小</a:t>
            </a:r>
            <a:r>
              <a:rPr lang="zh-CN" altLang="en-US" sz="2400" dirty="0">
                <a:solidFill>
                  <a:schemeClr val="tx1"/>
                </a:solidFill>
              </a:rPr>
              <a:t>，可提高接收性能。</a:t>
            </a:r>
          </a:p>
          <a:p>
            <a:pPr eaLnBrk="1" fontAlgn="auto" hangingPunct="1">
              <a:lnSpc>
                <a:spcPct val="150000"/>
              </a:lnSpc>
              <a:spcAft>
                <a:spcPts val="0"/>
              </a:spcAft>
              <a:defRPr/>
            </a:pPr>
            <a:r>
              <a:rPr lang="zh-CN" altLang="en-US" sz="2400" dirty="0">
                <a:solidFill>
                  <a:schemeClr val="tx1"/>
                </a:solidFill>
              </a:rPr>
              <a:t>分集特点：</a:t>
            </a:r>
            <a:r>
              <a:rPr lang="zh-CN" altLang="en-US" sz="2400" dirty="0">
                <a:solidFill>
                  <a:srgbClr val="FF0000"/>
                </a:solidFill>
              </a:rPr>
              <a:t>分散传输</a:t>
            </a:r>
            <a:r>
              <a:rPr lang="zh-CN" altLang="en-US" sz="2400" dirty="0">
                <a:solidFill>
                  <a:schemeClr val="tx1"/>
                </a:solidFill>
              </a:rPr>
              <a:t>，接收机能获得多个独立携带同一信息的衰落信号；</a:t>
            </a:r>
            <a:r>
              <a:rPr lang="zh-CN" altLang="en-US" sz="2400" dirty="0">
                <a:solidFill>
                  <a:srgbClr val="FF0000"/>
                </a:solidFill>
              </a:rPr>
              <a:t>集中处理</a:t>
            </a:r>
            <a:r>
              <a:rPr lang="zh-CN" altLang="en-US" sz="2400" dirty="0">
                <a:solidFill>
                  <a:schemeClr val="tx1"/>
                </a:solidFill>
              </a:rPr>
              <a:t>，接收机将收到的多个独立衰落信号合并，以降低衰落影响。</a:t>
            </a:r>
          </a:p>
          <a:p>
            <a:pPr eaLnBrk="1" fontAlgn="auto" hangingPunct="1">
              <a:lnSpc>
                <a:spcPct val="150000"/>
              </a:lnSpc>
              <a:spcAft>
                <a:spcPts val="0"/>
              </a:spcAft>
              <a:defRPr/>
            </a:pPr>
            <a:r>
              <a:rPr lang="zh-CN" altLang="en-US" sz="2400" dirty="0">
                <a:solidFill>
                  <a:schemeClr val="tx1"/>
                </a:solidFill>
              </a:rPr>
              <a:t>分集技术包括空间分集、时间分集、频率分集、极化分集等。 </a:t>
            </a:r>
          </a:p>
        </p:txBody>
      </p:sp>
      <p:sp>
        <p:nvSpPr>
          <p:cNvPr id="4" name="Rectangle 10"/>
          <p:cNvSpPr>
            <a:spLocks noGrp="1" noChangeArrowheads="1"/>
          </p:cNvSpPr>
          <p:nvPr>
            <p:ph type="sldNum" sz="quarter" idx="4294967295"/>
          </p:nvPr>
        </p:nvSpPr>
        <p:spPr/>
        <p:txBody>
          <a:bodyPr/>
          <a:lstStyle/>
          <a:p>
            <a:pPr>
              <a:defRPr/>
            </a:pPr>
            <a:fld id="{AD5F3E94-233A-4CD0-9D5D-D506956AAA93}" type="slidenum">
              <a:rPr lang="en-US" altLang="zh-CN"/>
              <a:pPr>
                <a:defRPr/>
              </a:pPr>
              <a:t>17</a:t>
            </a:fld>
            <a:endParaRPr lang="en-US" altLang="zh-CN"/>
          </a:p>
        </p:txBody>
      </p:sp>
    </p:spTree>
    <p:extLst>
      <p:ext uri="{BB962C8B-B14F-4D97-AF65-F5344CB8AC3E}">
        <p14:creationId xmlns:p14="http://schemas.microsoft.com/office/powerpoint/2010/main" val="107578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81000" y="304800"/>
            <a:ext cx="7886700" cy="752475"/>
          </a:xfrm>
        </p:spPr>
        <p:txBody>
          <a:bodyPr>
            <a:normAutofit fontScale="90000"/>
          </a:bodyPr>
          <a:lstStyle/>
          <a:p>
            <a:pPr eaLnBrk="1" hangingPunct="1"/>
            <a:br>
              <a:rPr lang="en-US" altLang="zh-CN" sz="3200" dirty="0"/>
            </a:br>
            <a:r>
              <a:rPr lang="zh-CN" altLang="en-US" sz="2800" dirty="0"/>
              <a:t>天线分集技术 </a:t>
            </a:r>
          </a:p>
        </p:txBody>
      </p:sp>
      <p:sp>
        <p:nvSpPr>
          <p:cNvPr id="119811" name="Rectangle 3"/>
          <p:cNvSpPr>
            <a:spLocks noGrp="1" noChangeArrowheads="1"/>
          </p:cNvSpPr>
          <p:nvPr>
            <p:ph type="body" idx="1"/>
          </p:nvPr>
        </p:nvSpPr>
        <p:spPr>
          <a:xfrm>
            <a:off x="533400" y="1295400"/>
            <a:ext cx="8077200" cy="5060950"/>
          </a:xfrm>
        </p:spPr>
        <p:txBody>
          <a:bodyPr rtlCol="0">
            <a:normAutofit fontScale="85000" lnSpcReduction="1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sz="2400" dirty="0">
                <a:solidFill>
                  <a:schemeClr val="tx1"/>
                </a:solidFill>
              </a:rPr>
              <a:t>空间分集。</a:t>
            </a:r>
            <a:r>
              <a:rPr lang="zh-CN" altLang="en-US" sz="2400" dirty="0">
                <a:solidFill>
                  <a:srgbClr val="FF0000"/>
                </a:solidFill>
              </a:rPr>
              <a:t>利用场强随空间的随机变化实现</a:t>
            </a:r>
            <a:r>
              <a:rPr lang="zh-CN" altLang="en-US" sz="2400" dirty="0">
                <a:solidFill>
                  <a:schemeClr val="tx1"/>
                </a:solidFill>
              </a:rPr>
              <a:t>。 空间距离越大，多径传播差异越大，接收场强的相关性就越小。 接收端通过几副天线接收信号，合成或选择其中最佳者。</a:t>
            </a:r>
            <a:endParaRPr lang="en-US" altLang="zh-CN" sz="2400" dirty="0">
              <a:solidFill>
                <a:schemeClr val="tx1"/>
              </a:solidFill>
            </a:endParaRPr>
          </a:p>
          <a:p>
            <a:pPr marL="342900" indent="-342900" eaLnBrk="1" fontAlgn="auto" hangingPunct="1">
              <a:lnSpc>
                <a:spcPct val="150000"/>
              </a:lnSpc>
              <a:spcAft>
                <a:spcPts val="0"/>
              </a:spcAft>
              <a:buFont typeface="Wingdings" panose="05000000000000000000" pitchFamily="2" charset="2"/>
              <a:buChar char="Ø"/>
              <a:defRPr/>
            </a:pPr>
            <a:r>
              <a:rPr lang="zh-CN" altLang="en-US" sz="2400" dirty="0">
                <a:solidFill>
                  <a:schemeClr val="tx1"/>
                </a:solidFill>
              </a:rPr>
              <a:t>时间分集。</a:t>
            </a:r>
            <a:r>
              <a:rPr lang="zh-CN" altLang="en-US" sz="2400" dirty="0">
                <a:solidFill>
                  <a:srgbClr val="FF0000"/>
                </a:solidFill>
              </a:rPr>
              <a:t>将同一信号在不同时间多次重发</a:t>
            </a:r>
            <a:r>
              <a:rPr lang="zh-CN" altLang="en-US" sz="2400" dirty="0">
                <a:solidFill>
                  <a:schemeClr val="tx1"/>
                </a:solidFill>
              </a:rPr>
              <a:t>。每次重发衰落独立统计，实现抗时间选择性衰落。</a:t>
            </a:r>
            <a:endParaRPr lang="en-US" altLang="zh-CN" sz="2400" dirty="0">
              <a:solidFill>
                <a:schemeClr val="tx1"/>
              </a:solidFill>
            </a:endParaRPr>
          </a:p>
          <a:p>
            <a:pPr marL="342900" indent="-342900" eaLnBrk="1" fontAlgn="auto" hangingPunct="1">
              <a:lnSpc>
                <a:spcPct val="150000"/>
              </a:lnSpc>
              <a:spcAft>
                <a:spcPts val="0"/>
              </a:spcAft>
              <a:buFont typeface="Wingdings" panose="05000000000000000000" pitchFamily="2" charset="2"/>
              <a:buChar char="Ø"/>
              <a:defRPr/>
            </a:pPr>
            <a:r>
              <a:rPr lang="zh-CN" altLang="en-US" sz="2400" dirty="0">
                <a:solidFill>
                  <a:schemeClr val="tx1"/>
                </a:solidFill>
              </a:rPr>
              <a:t>频率分集。</a:t>
            </a:r>
            <a:r>
              <a:rPr lang="zh-CN" altLang="en-US" sz="2400" dirty="0">
                <a:solidFill>
                  <a:srgbClr val="FF0000"/>
                </a:solidFill>
              </a:rPr>
              <a:t>采用两个及以上具有一定频率间隔的微波频率</a:t>
            </a:r>
            <a:r>
              <a:rPr lang="zh-CN" altLang="en-US" sz="2400" dirty="0">
                <a:solidFill>
                  <a:schemeClr val="tx1"/>
                </a:solidFill>
              </a:rPr>
              <a:t>，同时发送和接收同一信息，然后选择或者合成，实现抗频率选择性衰落。</a:t>
            </a:r>
            <a:endParaRPr lang="en-US" altLang="zh-CN" sz="2400" dirty="0">
              <a:solidFill>
                <a:schemeClr val="tx1"/>
              </a:solidFill>
            </a:endParaRPr>
          </a:p>
          <a:p>
            <a:pPr marL="342900" indent="-342900" eaLnBrk="1" fontAlgn="auto" hangingPunct="1">
              <a:lnSpc>
                <a:spcPct val="150000"/>
              </a:lnSpc>
              <a:spcAft>
                <a:spcPts val="0"/>
              </a:spcAft>
              <a:buFont typeface="Wingdings" panose="05000000000000000000" pitchFamily="2" charset="2"/>
              <a:buChar char="Ø"/>
              <a:defRPr/>
            </a:pPr>
            <a:r>
              <a:rPr lang="zh-CN" altLang="en-US" sz="2400" dirty="0">
                <a:solidFill>
                  <a:schemeClr val="tx1"/>
                </a:solidFill>
              </a:rPr>
              <a:t>极化分集。</a:t>
            </a:r>
            <a:r>
              <a:rPr lang="zh-CN" altLang="en-US" sz="2400" dirty="0">
                <a:solidFill>
                  <a:srgbClr val="FF0000"/>
                </a:solidFill>
              </a:rPr>
              <a:t>利用两副在同一地点且极化方向正交的天线发出信号呈现出不相关的衰落特性，</a:t>
            </a:r>
            <a:r>
              <a:rPr lang="zh-CN" altLang="en-US" sz="2400" dirty="0">
                <a:solidFill>
                  <a:schemeClr val="tx1"/>
                </a:solidFill>
              </a:rPr>
              <a:t>接收方分别使用垂直和水平极化天线获得两路衰落特定不相关的信号。</a:t>
            </a:r>
            <a:endParaRPr lang="en-US" altLang="zh-CN" sz="2400" dirty="0">
              <a:solidFill>
                <a:schemeClr val="tx1"/>
              </a:solidFill>
            </a:endParaRPr>
          </a:p>
          <a:p>
            <a:pPr eaLnBrk="1" fontAlgn="auto" hangingPunct="1">
              <a:lnSpc>
                <a:spcPct val="150000"/>
              </a:lnSpc>
              <a:spcAft>
                <a:spcPts val="0"/>
              </a:spcAft>
              <a:defRPr/>
            </a:pPr>
            <a:endParaRPr lang="zh-CN" altLang="en-US" sz="2400" dirty="0">
              <a:solidFill>
                <a:schemeClr val="tx1"/>
              </a:solidFill>
            </a:endParaRPr>
          </a:p>
        </p:txBody>
      </p:sp>
      <p:sp>
        <p:nvSpPr>
          <p:cNvPr id="4" name="Rectangle 10"/>
          <p:cNvSpPr>
            <a:spLocks noGrp="1" noChangeArrowheads="1"/>
          </p:cNvSpPr>
          <p:nvPr>
            <p:ph type="sldNum" sz="quarter" idx="4294967295"/>
          </p:nvPr>
        </p:nvSpPr>
        <p:spPr/>
        <p:txBody>
          <a:bodyPr/>
          <a:lstStyle/>
          <a:p>
            <a:pPr>
              <a:defRPr/>
            </a:pPr>
            <a:fld id="{D907F46C-D3F0-444E-BBDF-5D4BE01F3575}" type="slidenum">
              <a:rPr lang="en-US" altLang="zh-CN"/>
              <a:pPr>
                <a:defRPr/>
              </a:pPr>
              <a:t>18</a:t>
            </a:fld>
            <a:endParaRPr lang="en-US" altLang="zh-CN"/>
          </a:p>
        </p:txBody>
      </p:sp>
    </p:spTree>
    <p:extLst>
      <p:ext uri="{BB962C8B-B14F-4D97-AF65-F5344CB8AC3E}">
        <p14:creationId xmlns:p14="http://schemas.microsoft.com/office/powerpoint/2010/main" val="381044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23888" y="457200"/>
            <a:ext cx="7886700" cy="676275"/>
          </a:xfrm>
        </p:spPr>
        <p:txBody>
          <a:bodyPr>
            <a:normAutofit fontScale="90000"/>
          </a:bodyPr>
          <a:lstStyle/>
          <a:p>
            <a:pPr eaLnBrk="1" hangingPunct="1"/>
            <a:r>
              <a:rPr lang="zh-CN" altLang="en-US" dirty="0"/>
              <a:t>智能天线技术 </a:t>
            </a:r>
          </a:p>
        </p:txBody>
      </p:sp>
      <p:sp>
        <p:nvSpPr>
          <p:cNvPr id="121859" name="Rectangle 3"/>
          <p:cNvSpPr>
            <a:spLocks noGrp="1" noChangeArrowheads="1"/>
          </p:cNvSpPr>
          <p:nvPr>
            <p:ph type="body" idx="1"/>
          </p:nvPr>
        </p:nvSpPr>
        <p:spPr>
          <a:xfrm>
            <a:off x="623888" y="1133475"/>
            <a:ext cx="7886700" cy="5419725"/>
          </a:xfrm>
        </p:spPr>
        <p:txBody>
          <a:bodyPr rtlCol="0">
            <a:normAutofit fontScale="92500" lnSpcReduction="20000"/>
          </a:bodyPr>
          <a:lstStyle/>
          <a:p>
            <a:pPr eaLnBrk="1" fontAlgn="auto" hangingPunct="1">
              <a:lnSpc>
                <a:spcPct val="150000"/>
              </a:lnSpc>
              <a:spcAft>
                <a:spcPts val="0"/>
              </a:spcAft>
              <a:defRPr/>
            </a:pPr>
            <a:r>
              <a:rPr lang="zh-CN" altLang="en-US" sz="2400" dirty="0">
                <a:solidFill>
                  <a:schemeClr val="tx1"/>
                </a:solidFill>
              </a:rPr>
              <a:t>传统天线电磁波辐射大，电磁污染重，智能天线能有效降低辐射。</a:t>
            </a:r>
            <a:r>
              <a:rPr lang="zh-CN" altLang="en-US" sz="2400" dirty="0">
                <a:solidFill>
                  <a:srgbClr val="FF0000"/>
                </a:solidFill>
              </a:rPr>
              <a:t>智能天线是指基站双向天线</a:t>
            </a:r>
            <a:r>
              <a:rPr lang="zh-CN" altLang="en-US" sz="2400" dirty="0">
                <a:solidFill>
                  <a:schemeClr val="tx1"/>
                </a:solidFill>
              </a:rPr>
              <a:t>，能够获取基站和移动终端间链路方向特性。 </a:t>
            </a:r>
          </a:p>
          <a:p>
            <a:pPr eaLnBrk="1" fontAlgn="auto" hangingPunct="1">
              <a:lnSpc>
                <a:spcPct val="150000"/>
              </a:lnSpc>
              <a:spcAft>
                <a:spcPts val="0"/>
              </a:spcAft>
              <a:defRPr/>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r>
              <a:rPr lang="zh-CN" altLang="en-US" sz="2400" dirty="0">
                <a:solidFill>
                  <a:srgbClr val="FF0000"/>
                </a:solidFill>
              </a:rPr>
              <a:t>多波束天线</a:t>
            </a:r>
            <a:r>
              <a:rPr lang="zh-CN" altLang="en-US" sz="2400" dirty="0">
                <a:solidFill>
                  <a:schemeClr val="tx1"/>
                </a:solidFill>
              </a:rPr>
              <a:t>，利用多并行波束覆盖整个用户区，各波束指向固定。用户移动时，基站在不同波束中选择，使接收信号最强。特点为</a:t>
            </a:r>
            <a:r>
              <a:rPr lang="zh-CN" altLang="en-US" sz="2400" dirty="0">
                <a:solidFill>
                  <a:srgbClr val="FF0000"/>
                </a:solidFill>
              </a:rPr>
              <a:t>结构简单、无须判定用户信号到达方向，但不能实现最佳接收</a:t>
            </a:r>
            <a:r>
              <a:rPr lang="zh-CN" altLang="en-US" sz="2400" dirty="0">
                <a:solidFill>
                  <a:schemeClr val="tx1"/>
                </a:solidFill>
              </a:rPr>
              <a:t>。</a:t>
            </a:r>
          </a:p>
          <a:p>
            <a:pPr eaLnBrk="1" fontAlgn="auto" hangingPunct="1">
              <a:lnSpc>
                <a:spcPct val="150000"/>
              </a:lnSpc>
              <a:spcAft>
                <a:spcPts val="0"/>
              </a:spcAft>
              <a:defRPr/>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zh-CN" altLang="en-US" sz="2400" dirty="0">
                <a:solidFill>
                  <a:srgbClr val="FF0000"/>
                </a:solidFill>
              </a:rPr>
              <a:t>自适应天线阵列</a:t>
            </a:r>
            <a:r>
              <a:rPr lang="zh-CN" altLang="en-US" sz="2400" dirty="0">
                <a:solidFill>
                  <a:schemeClr val="tx1"/>
                </a:solidFill>
              </a:rPr>
              <a:t>，采用</a:t>
            </a:r>
            <a:r>
              <a:rPr lang="en-US" altLang="zh-CN" sz="2400" dirty="0">
                <a:solidFill>
                  <a:schemeClr val="tx1"/>
                </a:solidFill>
              </a:rPr>
              <a:t>4~16</a:t>
            </a:r>
            <a:r>
              <a:rPr lang="zh-CN" altLang="en-US" sz="2400" dirty="0">
                <a:solidFill>
                  <a:schemeClr val="tx1"/>
                </a:solidFill>
              </a:rPr>
              <a:t>天线阵元结构，</a:t>
            </a:r>
            <a:r>
              <a:rPr lang="zh-CN" altLang="en-US" sz="2400" dirty="0">
                <a:solidFill>
                  <a:srgbClr val="FF0000"/>
                </a:solidFill>
              </a:rPr>
              <a:t>阵元间距为半个波长</a:t>
            </a:r>
            <a:r>
              <a:rPr lang="zh-CN" altLang="en-US" sz="2400" dirty="0">
                <a:solidFill>
                  <a:schemeClr val="tx1"/>
                </a:solidFill>
              </a:rPr>
              <a:t>。阵元分布方式有直线型、圆环型和平面型。</a:t>
            </a:r>
            <a:r>
              <a:rPr lang="zh-CN" altLang="en-US" sz="2400" dirty="0">
                <a:solidFill>
                  <a:srgbClr val="FF0000"/>
                </a:solidFill>
              </a:rPr>
              <a:t>能识别用户信号的到达方向</a:t>
            </a:r>
            <a:r>
              <a:rPr lang="zh-CN" altLang="en-US" sz="2400" dirty="0">
                <a:solidFill>
                  <a:schemeClr val="tx1"/>
                </a:solidFill>
              </a:rPr>
              <a:t>，在此方向形成天线主波束，而在干扰方向形成零陷抑制干扰。</a:t>
            </a:r>
          </a:p>
        </p:txBody>
      </p:sp>
      <p:sp>
        <p:nvSpPr>
          <p:cNvPr id="4" name="Rectangle 10"/>
          <p:cNvSpPr>
            <a:spLocks noGrp="1" noChangeArrowheads="1"/>
          </p:cNvSpPr>
          <p:nvPr>
            <p:ph type="sldNum" sz="quarter" idx="4294967295"/>
          </p:nvPr>
        </p:nvSpPr>
        <p:spPr/>
        <p:txBody>
          <a:bodyPr/>
          <a:lstStyle/>
          <a:p>
            <a:pPr>
              <a:defRPr/>
            </a:pPr>
            <a:fld id="{3641A2E6-133A-4B00-8CD7-728EB620E7F5}" type="slidenum">
              <a:rPr lang="en-US" altLang="zh-CN"/>
              <a:pPr>
                <a:defRPr/>
              </a:pPr>
              <a:t>19</a:t>
            </a:fld>
            <a:endParaRPr lang="en-US" altLang="zh-CN"/>
          </a:p>
        </p:txBody>
      </p:sp>
    </p:spTree>
    <p:extLst>
      <p:ext uri="{BB962C8B-B14F-4D97-AF65-F5344CB8AC3E}">
        <p14:creationId xmlns:p14="http://schemas.microsoft.com/office/powerpoint/2010/main" val="308002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28650" y="365125"/>
            <a:ext cx="7886700" cy="701675"/>
          </a:xfrm>
        </p:spPr>
        <p:txBody>
          <a:bodyPr/>
          <a:lstStyle/>
          <a:p>
            <a:pPr eaLnBrk="1" hangingPunct="1"/>
            <a:r>
              <a:rPr lang="zh-CN" altLang="en-US" sz="3000" dirty="0"/>
              <a:t>无线网络的协议层次特点 </a:t>
            </a:r>
          </a:p>
        </p:txBody>
      </p:sp>
      <p:sp>
        <p:nvSpPr>
          <p:cNvPr id="43011" name="Rectangle 3"/>
          <p:cNvSpPr>
            <a:spLocks noGrp="1" noChangeArrowheads="1"/>
          </p:cNvSpPr>
          <p:nvPr>
            <p:ph idx="1"/>
          </p:nvPr>
        </p:nvSpPr>
        <p:spPr>
          <a:xfrm>
            <a:off x="628650" y="1066800"/>
            <a:ext cx="7886700" cy="5029200"/>
          </a:xfrm>
        </p:spPr>
        <p:txBody>
          <a:bodyPr>
            <a:normAutofit fontScale="92500" lnSpcReduction="10000"/>
          </a:bodyPr>
          <a:lstStyle/>
          <a:p>
            <a:pPr eaLnBrk="1" hangingPunct="1">
              <a:lnSpc>
                <a:spcPct val="150000"/>
              </a:lnSpc>
              <a:buFont typeface="Wingdings" panose="05000000000000000000" pitchFamily="2" charset="2"/>
              <a:buChar char="Ø"/>
            </a:pPr>
            <a:r>
              <a:rPr lang="zh-CN" altLang="en-US" sz="2000">
                <a:solidFill>
                  <a:srgbClr val="FF0000"/>
                </a:solidFill>
              </a:rPr>
              <a:t>无线网络协议体系结构也基于分层</a:t>
            </a:r>
            <a:r>
              <a:rPr lang="zh-CN" altLang="en-US" sz="2000"/>
              <a:t>。但不同类型的无线网络关注的协议层次不同。</a:t>
            </a:r>
            <a:r>
              <a:rPr lang="en-US" altLang="zh-CN" sz="2000"/>
              <a:t>WLAN</a:t>
            </a:r>
            <a:r>
              <a:rPr lang="zh-CN" altLang="en-US" sz="2000"/>
              <a:t>一般无路由问题，不制定网络层协议，采用传统</a:t>
            </a:r>
            <a:r>
              <a:rPr lang="en-US" altLang="zh-CN" sz="2000"/>
              <a:t>IP</a:t>
            </a:r>
            <a:r>
              <a:rPr lang="zh-CN" altLang="en-US" sz="2000"/>
              <a:t>协议。鉴于共享访问介质问题，</a:t>
            </a:r>
            <a:r>
              <a:rPr lang="en-US" altLang="zh-CN" sz="2000"/>
              <a:t>MAC</a:t>
            </a:r>
            <a:r>
              <a:rPr lang="zh-CN" altLang="en-US" sz="2000"/>
              <a:t>层协议是许多无线网络关注重点。无线频谱管理复杂性，使物理层协议成为重点。</a:t>
            </a:r>
            <a:r>
              <a:rPr lang="en-US" altLang="zh-CN" sz="2000"/>
              <a:t>MANET</a:t>
            </a:r>
            <a:r>
              <a:rPr lang="zh-CN" altLang="en-US" sz="2000"/>
              <a:t>路由问题，其关注网络层协议。</a:t>
            </a:r>
          </a:p>
          <a:p>
            <a:pPr eaLnBrk="1" hangingPunct="1">
              <a:lnSpc>
                <a:spcPct val="150000"/>
              </a:lnSpc>
              <a:buFont typeface="Wingdings" panose="05000000000000000000" pitchFamily="2" charset="2"/>
              <a:buChar char="Ø"/>
            </a:pPr>
            <a:r>
              <a:rPr lang="zh-CN" altLang="en-US" sz="2000">
                <a:solidFill>
                  <a:srgbClr val="FF0000"/>
                </a:solidFill>
              </a:rPr>
              <a:t>无线网络和有线网络特点不同，决定二者传输机制和协议设计不同</a:t>
            </a:r>
            <a:r>
              <a:rPr lang="zh-CN" altLang="en-US" sz="2000"/>
              <a:t>。有线网络当发送方检测到丢包发生时，一般认为网络拥塞，降低发送速率。而无线网络出现丢包，发送方可尽力重发。许多无线网络需对传统网络协议进行改进。</a:t>
            </a:r>
          </a:p>
          <a:p>
            <a:pPr eaLnBrk="1" hangingPunct="1">
              <a:lnSpc>
                <a:spcPct val="150000"/>
              </a:lnSpc>
              <a:buFont typeface="Wingdings" panose="05000000000000000000" pitchFamily="2" charset="2"/>
              <a:buChar char="Ø"/>
            </a:pPr>
            <a:r>
              <a:rPr lang="zh-CN" altLang="en-US" sz="2000">
                <a:solidFill>
                  <a:srgbClr val="FF0000"/>
                </a:solidFill>
              </a:rPr>
              <a:t>无线网络目标是提供更便捷的通信服务，应用层协议并非重点</a:t>
            </a:r>
            <a:r>
              <a:rPr lang="zh-CN" altLang="en-US" sz="2000"/>
              <a:t>，解决了无线网络连接和可靠性，各种应用都可直接使用无线网络。</a:t>
            </a:r>
          </a:p>
        </p:txBody>
      </p:sp>
    </p:spTree>
    <p:extLst>
      <p:ext uri="{BB962C8B-B14F-4D97-AF65-F5344CB8AC3E}">
        <p14:creationId xmlns:p14="http://schemas.microsoft.com/office/powerpoint/2010/main" val="1052704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en-US" altLang="zh-CN" sz="5000"/>
              <a:t>WLAN</a:t>
            </a:r>
            <a:r>
              <a:rPr lang="zh-CN" altLang="en-US" sz="5000"/>
              <a:t>两个典型标准</a:t>
            </a:r>
          </a:p>
        </p:txBody>
      </p:sp>
      <p:sp>
        <p:nvSpPr>
          <p:cNvPr id="10245" name="Rectangle 3"/>
          <p:cNvSpPr>
            <a:spLocks noGrp="1" noChangeArrowheads="1"/>
          </p:cNvSpPr>
          <p:nvPr>
            <p:ph idx="1"/>
          </p:nvPr>
        </p:nvSpPr>
        <p:spPr>
          <a:xfrm>
            <a:off x="457200" y="1524000"/>
            <a:ext cx="8153400" cy="4892675"/>
          </a:xfrm>
        </p:spPr>
        <p:txBody>
          <a:bodyPr rtlCol="0">
            <a:normAutofit fontScale="77500" lnSpcReduction="20000"/>
          </a:bodyPr>
          <a:lstStyle/>
          <a:p>
            <a:pPr eaLnBrk="1" fontAlgn="auto" hangingPunct="1">
              <a:lnSpc>
                <a:spcPct val="150000"/>
              </a:lnSpc>
              <a:spcAft>
                <a:spcPts val="0"/>
              </a:spcAft>
              <a:buFont typeface="Wingdings" panose="05000000000000000000" pitchFamily="2" charset="2"/>
              <a:buChar char="Ø"/>
              <a:defRPr/>
            </a:pPr>
            <a:r>
              <a:rPr lang="en-US" altLang="zh-CN" sz="2400" dirty="0">
                <a:solidFill>
                  <a:srgbClr val="FF0000"/>
                </a:solidFill>
              </a:rPr>
              <a:t>IEEE802.11</a:t>
            </a:r>
            <a:r>
              <a:rPr lang="zh-CN" altLang="en-US" sz="2400" dirty="0"/>
              <a:t>：</a:t>
            </a:r>
            <a:r>
              <a:rPr lang="en-US" altLang="zh-CN" sz="2400" dirty="0"/>
              <a:t>IEEE 802.11</a:t>
            </a:r>
            <a:r>
              <a:rPr lang="zh-CN" altLang="en-US" sz="2400" dirty="0"/>
              <a:t>工作组提出，包括多个子标准如目前常见的</a:t>
            </a:r>
            <a:r>
              <a:rPr lang="en-US" altLang="zh-CN" sz="2400" dirty="0">
                <a:solidFill>
                  <a:srgbClr val="FF0000"/>
                </a:solidFill>
              </a:rPr>
              <a:t>IEEE 802.11g/n</a:t>
            </a:r>
            <a:r>
              <a:rPr lang="zh-CN" altLang="en-US" sz="2400" dirty="0"/>
              <a:t>等。   </a:t>
            </a:r>
            <a:br>
              <a:rPr lang="zh-CN" altLang="en-US" sz="2400" dirty="0"/>
            </a:br>
            <a:r>
              <a:rPr lang="zh-CN" altLang="en-US" sz="2400" dirty="0"/>
              <a:t>      </a:t>
            </a:r>
            <a:r>
              <a:rPr lang="en-US" altLang="zh-CN" sz="2400" dirty="0"/>
              <a:t>IEEE802.11g</a:t>
            </a:r>
            <a:r>
              <a:rPr lang="zh-CN" altLang="en-US" sz="2400" dirty="0"/>
              <a:t>工作于</a:t>
            </a:r>
            <a:r>
              <a:rPr lang="en-US" altLang="zh-CN" sz="2400" dirty="0"/>
              <a:t>2.4GHz</a:t>
            </a:r>
            <a:r>
              <a:rPr lang="zh-CN" altLang="en-US" sz="2400" dirty="0"/>
              <a:t>，采用补码键控</a:t>
            </a:r>
            <a:r>
              <a:rPr lang="en-US" altLang="zh-CN" sz="2400" dirty="0"/>
              <a:t>(CCK)</a:t>
            </a:r>
            <a:r>
              <a:rPr lang="zh-CN" altLang="en-US" sz="2400" dirty="0"/>
              <a:t>、</a:t>
            </a:r>
            <a:r>
              <a:rPr lang="en-US" altLang="zh-CN" sz="2400" dirty="0"/>
              <a:t>OFDM</a:t>
            </a:r>
            <a:r>
              <a:rPr lang="zh-CN" altLang="en-US" sz="2400" dirty="0"/>
              <a:t>、分组二进制卷积码</a:t>
            </a:r>
            <a:r>
              <a:rPr lang="en-US" altLang="zh-CN" sz="2400" dirty="0"/>
              <a:t>(PBCC)</a:t>
            </a:r>
            <a:r>
              <a:rPr lang="zh-CN" altLang="en-US" sz="2400" dirty="0"/>
              <a:t>等技术，提供</a:t>
            </a:r>
            <a:r>
              <a:rPr lang="en-US" altLang="zh-CN" sz="2400" dirty="0"/>
              <a:t>54Mbps</a:t>
            </a:r>
            <a:r>
              <a:rPr lang="zh-CN" altLang="en-US" sz="2400" dirty="0"/>
              <a:t>速率。</a:t>
            </a:r>
            <a:br>
              <a:rPr lang="zh-CN" altLang="en-US" sz="2400" dirty="0"/>
            </a:br>
            <a:r>
              <a:rPr lang="zh-CN" altLang="en-US" sz="2400" dirty="0"/>
              <a:t>      </a:t>
            </a:r>
            <a:r>
              <a:rPr lang="en-US" altLang="zh-CN" sz="2400" dirty="0"/>
              <a:t>IEEE 802.11n</a:t>
            </a:r>
            <a:r>
              <a:rPr lang="zh-CN" altLang="en-US" sz="2400" dirty="0"/>
              <a:t>进一步使用</a:t>
            </a:r>
            <a:r>
              <a:rPr lang="en-US" altLang="zh-CN" sz="2400" dirty="0"/>
              <a:t>MIMO</a:t>
            </a:r>
            <a:r>
              <a:rPr lang="zh-CN" altLang="en-US" sz="2400" dirty="0"/>
              <a:t>和</a:t>
            </a:r>
            <a:r>
              <a:rPr lang="en-US" altLang="zh-CN" sz="2400" dirty="0"/>
              <a:t>OFDM</a:t>
            </a:r>
            <a:r>
              <a:rPr lang="zh-CN" altLang="en-US" sz="2400" dirty="0"/>
              <a:t>等，速率提升至</a:t>
            </a:r>
            <a:r>
              <a:rPr lang="en-US" altLang="zh-CN" sz="2400" dirty="0"/>
              <a:t>300M</a:t>
            </a:r>
            <a:r>
              <a:rPr lang="zh-CN" altLang="en-US" sz="2400" dirty="0"/>
              <a:t>甚至</a:t>
            </a:r>
            <a:r>
              <a:rPr lang="en-US" altLang="zh-CN" sz="2400" dirty="0"/>
              <a:t>600Mbps</a:t>
            </a:r>
            <a:r>
              <a:rPr lang="zh-CN" altLang="en-US" sz="2400" dirty="0"/>
              <a:t>。</a:t>
            </a:r>
            <a:endParaRPr lang="en-US" altLang="zh-CN" sz="2400" dirty="0"/>
          </a:p>
          <a:p>
            <a:pPr marL="0" indent="0" eaLnBrk="1" fontAlgn="auto" hangingPunct="1">
              <a:lnSpc>
                <a:spcPct val="150000"/>
              </a:lnSpc>
              <a:spcAft>
                <a:spcPts val="0"/>
              </a:spcAft>
              <a:buFont typeface="Arial" panose="020B0604020202020204" pitchFamily="34" charset="0"/>
              <a:buNone/>
              <a:defRPr/>
            </a:pPr>
            <a:r>
              <a:rPr lang="en-US" altLang="zh-CN" sz="2400" dirty="0"/>
              <a:t>         IEEE802.11ac</a:t>
            </a:r>
            <a:r>
              <a:rPr lang="zh-CN" altLang="en-US" sz="2400" dirty="0"/>
              <a:t>最高速率可以达到</a:t>
            </a:r>
            <a:r>
              <a:rPr lang="en-US" altLang="zh-CN" sz="2400" dirty="0"/>
              <a:t>6.77Gbps</a:t>
            </a:r>
            <a:r>
              <a:rPr lang="zh-CN" altLang="en-US" sz="2400" dirty="0"/>
              <a:t>。</a:t>
            </a:r>
            <a:br>
              <a:rPr lang="zh-CN" altLang="en-US" sz="2400" dirty="0"/>
            </a:br>
            <a:r>
              <a:rPr lang="zh-CN" altLang="en-US" sz="2400" dirty="0"/>
              <a:t>      </a:t>
            </a:r>
            <a:r>
              <a:rPr lang="en-US" altLang="zh-CN" sz="2400" dirty="0" err="1"/>
              <a:t>WiFi</a:t>
            </a:r>
            <a:r>
              <a:rPr lang="zh-CN" altLang="en-US" sz="2400" dirty="0"/>
              <a:t>是</a:t>
            </a:r>
            <a:r>
              <a:rPr lang="en-US" altLang="zh-CN" sz="2400" dirty="0"/>
              <a:t>IEEE802.11</a:t>
            </a:r>
            <a:r>
              <a:rPr lang="zh-CN" altLang="en-US" sz="2400" dirty="0"/>
              <a:t>的商业名称。</a:t>
            </a:r>
          </a:p>
          <a:p>
            <a:pPr eaLnBrk="1" fontAlgn="auto" hangingPunct="1">
              <a:lnSpc>
                <a:spcPct val="150000"/>
              </a:lnSpc>
              <a:spcAft>
                <a:spcPts val="0"/>
              </a:spcAft>
              <a:buFont typeface="Wingdings" panose="05000000000000000000" pitchFamily="2" charset="2"/>
              <a:buChar char="Ø"/>
              <a:defRPr/>
            </a:pPr>
            <a:r>
              <a:rPr lang="en-US" altLang="zh-CN" sz="2400" dirty="0" err="1">
                <a:solidFill>
                  <a:srgbClr val="FF0000"/>
                </a:solidFill>
              </a:rPr>
              <a:t>HiperLAN</a:t>
            </a:r>
            <a:r>
              <a:rPr lang="zh-CN" altLang="en-US" sz="2400" dirty="0"/>
              <a:t>由欧洲</a:t>
            </a:r>
            <a:r>
              <a:rPr lang="en-US" altLang="zh-CN" sz="2400" dirty="0"/>
              <a:t>ETSI</a:t>
            </a:r>
            <a:r>
              <a:rPr lang="zh-CN" altLang="en-US" sz="2400" dirty="0"/>
              <a:t>开发，包括</a:t>
            </a:r>
            <a:r>
              <a:rPr lang="en-US" altLang="zh-CN" sz="2400" dirty="0">
                <a:solidFill>
                  <a:srgbClr val="FF0000"/>
                </a:solidFill>
              </a:rPr>
              <a:t>HiperLAN1</a:t>
            </a:r>
            <a:r>
              <a:rPr lang="zh-CN" altLang="en-US" sz="2400" dirty="0">
                <a:solidFill>
                  <a:srgbClr val="FF0000"/>
                </a:solidFill>
              </a:rPr>
              <a:t>、</a:t>
            </a:r>
            <a:r>
              <a:rPr lang="en-US" altLang="zh-CN" sz="2400" dirty="0">
                <a:solidFill>
                  <a:srgbClr val="FF0000"/>
                </a:solidFill>
              </a:rPr>
              <a:t>HiperLAN2</a:t>
            </a:r>
            <a:r>
              <a:rPr lang="zh-CN" altLang="en-US" sz="2400" dirty="0">
                <a:solidFill>
                  <a:srgbClr val="FF0000"/>
                </a:solidFill>
              </a:rPr>
              <a:t>、室内无线骨干网</a:t>
            </a:r>
            <a:r>
              <a:rPr lang="en-US" altLang="zh-CN" sz="2400" dirty="0" err="1">
                <a:solidFill>
                  <a:srgbClr val="FF0000"/>
                </a:solidFill>
              </a:rPr>
              <a:t>HiperLink</a:t>
            </a:r>
            <a:r>
              <a:rPr lang="zh-CN" altLang="en-US" sz="2400" dirty="0">
                <a:solidFill>
                  <a:srgbClr val="FF0000"/>
                </a:solidFill>
              </a:rPr>
              <a:t>、室外接入有线基础设施</a:t>
            </a:r>
            <a:r>
              <a:rPr lang="en-US" altLang="zh-CN" sz="2400" dirty="0" err="1">
                <a:solidFill>
                  <a:srgbClr val="FF0000"/>
                </a:solidFill>
              </a:rPr>
              <a:t>HiperAccess</a:t>
            </a:r>
            <a:r>
              <a:rPr lang="en-US" altLang="zh-CN" sz="2400" dirty="0">
                <a:solidFill>
                  <a:srgbClr val="FF0000"/>
                </a:solidFill>
              </a:rPr>
              <a:t> </a:t>
            </a:r>
            <a:r>
              <a:rPr lang="en-US" altLang="zh-CN" sz="2400" dirty="0"/>
              <a:t>4</a:t>
            </a:r>
            <a:r>
              <a:rPr lang="zh-CN" altLang="en-US" sz="2400" dirty="0"/>
              <a:t>种标准。</a:t>
            </a:r>
            <a:r>
              <a:rPr lang="en-US" altLang="zh-CN" sz="2400" dirty="0" err="1"/>
              <a:t>HiperLAN</a:t>
            </a:r>
            <a:r>
              <a:rPr lang="zh-CN" altLang="en-US" sz="2400" dirty="0"/>
              <a:t>为实现高速无线连接、减少无线技术复杂性，采用移动通信广泛使用的高斯最小频移键控调制。</a:t>
            </a:r>
          </a:p>
        </p:txBody>
      </p:sp>
      <p:sp>
        <p:nvSpPr>
          <p:cNvPr id="9220"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B83F08-5707-4090-B13A-59B8C81B220D}" type="slidenum">
              <a:rPr lang="en-US" altLang="zh-CN" smtClean="0">
                <a:latin typeface="Arial Black" panose="020B0A04020102020204" pitchFamily="34" charset="0"/>
              </a:rPr>
              <a:pPr/>
              <a:t>20</a:t>
            </a:fld>
            <a:endParaRPr lang="en-US" altLang="zh-CN">
              <a:latin typeface="Arial Black" panose="020B0A04020102020204" pitchFamily="34" charset="0"/>
            </a:endParaRPr>
          </a:p>
        </p:txBody>
      </p:sp>
      <p:sp>
        <p:nvSpPr>
          <p:cNvPr id="9221" name="Rectangle 10"/>
          <p:cNvSpPr txBox="1">
            <a:spLocks noGrp="1" noChangeArrowheads="1"/>
          </p:cNvSpPr>
          <p:nvPr/>
        </p:nvSpPr>
        <p:spPr bwMode="auto">
          <a:xfrm>
            <a:off x="68580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05CC262-CB5B-4D6C-9CDC-92DF67EFA970}" type="slidenum">
              <a:rPr lang="en-US" altLang="zh-CN" sz="1200">
                <a:latin typeface="Arial Black" panose="020B0A04020102020204" pitchFamily="34" charset="0"/>
              </a:rPr>
              <a:pPr algn="r" eaLnBrk="1" hangingPunct="1"/>
              <a:t>20</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2578763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28650" y="365125"/>
            <a:ext cx="7886700" cy="954088"/>
          </a:xfrm>
        </p:spPr>
        <p:txBody>
          <a:bodyPr/>
          <a:lstStyle/>
          <a:p>
            <a:r>
              <a:rPr lang="zh-CN" altLang="en-US"/>
              <a:t>隐蔽节点问题</a:t>
            </a:r>
          </a:p>
        </p:txBody>
      </p:sp>
      <p:sp>
        <p:nvSpPr>
          <p:cNvPr id="4" name="页脚占位符 3"/>
          <p:cNvSpPr>
            <a:spLocks noGrp="1"/>
          </p:cNvSpPr>
          <p:nvPr>
            <p:ph type="ftr" sz="quarter" idx="11"/>
          </p:nvPr>
        </p:nvSpPr>
        <p:spPr/>
        <p:txBody>
          <a:bodyPr/>
          <a:lstStyle/>
          <a:p>
            <a:pPr>
              <a:defRPr/>
            </a:pPr>
            <a:endParaRPr lang="en-US"/>
          </a:p>
        </p:txBody>
      </p:sp>
      <p:sp>
        <p:nvSpPr>
          <p:cNvPr id="5" name="灯片编号占位符 4"/>
          <p:cNvSpPr>
            <a:spLocks noGrp="1"/>
          </p:cNvSpPr>
          <p:nvPr>
            <p:ph type="sldNum" sz="quarter" idx="12"/>
          </p:nvPr>
        </p:nvSpPr>
        <p:spPr/>
        <p:txBody>
          <a:bodyPr/>
          <a:lstStyle/>
          <a:p>
            <a:pPr>
              <a:defRPr/>
            </a:pPr>
            <a:fld id="{E65E8438-472D-4EBA-87E9-648B30F938A0}" type="slidenum">
              <a:rPr lang="en-US" smtClean="0"/>
              <a:pPr>
                <a:defRPr/>
              </a:pPr>
              <a:t>21</a:t>
            </a:fld>
            <a:endParaRPr lang="en-US" dirty="0"/>
          </a:p>
        </p:txBody>
      </p:sp>
      <p:sp>
        <p:nvSpPr>
          <p:cNvPr id="6" name="Text Box 79"/>
          <p:cNvSpPr txBox="1">
            <a:spLocks noChangeArrowheads="1"/>
          </p:cNvSpPr>
          <p:nvPr/>
        </p:nvSpPr>
        <p:spPr bwMode="auto">
          <a:xfrm>
            <a:off x="217488" y="5384800"/>
            <a:ext cx="8626475" cy="955675"/>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a:solidFill>
                  <a:srgbClr val="333399"/>
                </a:solidFill>
                <a:ea typeface="黑体" panose="02010609060101010101" pitchFamily="49" charset="-122"/>
              </a:rPr>
              <a:t>当 </a:t>
            </a:r>
            <a:r>
              <a:rPr kumimoji="1" lang="en-US" altLang="zh-CN" sz="2800">
                <a:solidFill>
                  <a:srgbClr val="333399"/>
                </a:solidFill>
                <a:ea typeface="黑体" panose="02010609060101010101" pitchFamily="49" charset="-122"/>
              </a:rPr>
              <a:t>A </a:t>
            </a:r>
            <a:r>
              <a:rPr kumimoji="1" lang="zh-CN" altLang="en-US" sz="2800">
                <a:solidFill>
                  <a:srgbClr val="333399"/>
                </a:solidFill>
                <a:ea typeface="黑体" panose="02010609060101010101" pitchFamily="49" charset="-122"/>
              </a:rPr>
              <a:t>和 </a:t>
            </a:r>
            <a:r>
              <a:rPr kumimoji="1" lang="en-US" altLang="zh-CN" sz="2800">
                <a:solidFill>
                  <a:srgbClr val="333399"/>
                </a:solidFill>
                <a:ea typeface="黑体" panose="02010609060101010101" pitchFamily="49" charset="-122"/>
              </a:rPr>
              <a:t>C </a:t>
            </a:r>
            <a:r>
              <a:rPr kumimoji="1" lang="zh-CN" altLang="en-US" sz="2800">
                <a:solidFill>
                  <a:srgbClr val="333399"/>
                </a:solidFill>
                <a:ea typeface="黑体" panose="02010609060101010101" pitchFamily="49" charset="-122"/>
              </a:rPr>
              <a:t>检测不到无线信号时，都以为 </a:t>
            </a:r>
            <a:r>
              <a:rPr kumimoji="1" lang="en-US" altLang="zh-CN" sz="2800">
                <a:solidFill>
                  <a:srgbClr val="333399"/>
                </a:solidFill>
                <a:ea typeface="黑体" panose="02010609060101010101" pitchFamily="49" charset="-122"/>
              </a:rPr>
              <a:t>B </a:t>
            </a:r>
            <a:r>
              <a:rPr kumimoji="1" lang="zh-CN" altLang="en-US" sz="2800">
                <a:solidFill>
                  <a:srgbClr val="333399"/>
                </a:solidFill>
                <a:ea typeface="黑体" panose="02010609060101010101" pitchFamily="49" charset="-122"/>
              </a:rPr>
              <a:t>是空闲的，</a:t>
            </a:r>
          </a:p>
          <a:p>
            <a:pPr algn="ctr"/>
            <a:r>
              <a:rPr kumimoji="1" lang="zh-CN" altLang="en-US" sz="2800">
                <a:solidFill>
                  <a:srgbClr val="333399"/>
                </a:solidFill>
                <a:ea typeface="黑体" panose="02010609060101010101" pitchFamily="49" charset="-122"/>
              </a:rPr>
              <a:t>因而都向 </a:t>
            </a:r>
            <a:r>
              <a:rPr kumimoji="1" lang="en-US" altLang="zh-CN" sz="2800">
                <a:solidFill>
                  <a:srgbClr val="333399"/>
                </a:solidFill>
                <a:ea typeface="黑体" panose="02010609060101010101" pitchFamily="49" charset="-122"/>
              </a:rPr>
              <a:t>B </a:t>
            </a:r>
            <a:r>
              <a:rPr kumimoji="1" lang="zh-CN" altLang="en-US" sz="2800">
                <a:solidFill>
                  <a:srgbClr val="333399"/>
                </a:solidFill>
                <a:ea typeface="黑体" panose="02010609060101010101" pitchFamily="49" charset="-122"/>
              </a:rPr>
              <a:t>发送数据，结果发生碰撞。</a:t>
            </a:r>
          </a:p>
        </p:txBody>
      </p:sp>
      <p:sp>
        <p:nvSpPr>
          <p:cNvPr id="12294" name="Oval 86"/>
          <p:cNvSpPr>
            <a:spLocks noChangeArrowheads="1"/>
          </p:cNvSpPr>
          <p:nvPr/>
        </p:nvSpPr>
        <p:spPr bwMode="auto">
          <a:xfrm>
            <a:off x="4240213" y="2239963"/>
            <a:ext cx="3190875" cy="3014662"/>
          </a:xfrm>
          <a:prstGeom prst="ellipse">
            <a:avLst/>
          </a:prstGeom>
          <a:solidFill>
            <a:srgbClr val="FFFF99"/>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295" name="Text Box 87"/>
          <p:cNvSpPr txBox="1">
            <a:spLocks noChangeArrowheads="1"/>
          </p:cNvSpPr>
          <p:nvPr/>
        </p:nvSpPr>
        <p:spPr bwMode="auto">
          <a:xfrm>
            <a:off x="1141413" y="1630363"/>
            <a:ext cx="199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ea typeface="黑体" panose="02010609060101010101" pitchFamily="49" charset="-122"/>
              </a:rPr>
              <a:t>A </a:t>
            </a:r>
            <a:r>
              <a:rPr kumimoji="1" lang="zh-CN" altLang="en-US" sz="2400">
                <a:solidFill>
                  <a:srgbClr val="333399"/>
                </a:solidFill>
                <a:ea typeface="黑体" panose="02010609060101010101" pitchFamily="49" charset="-122"/>
              </a:rPr>
              <a:t>的作用范围</a:t>
            </a:r>
          </a:p>
        </p:txBody>
      </p:sp>
      <p:sp>
        <p:nvSpPr>
          <p:cNvPr id="12296" name="Oval 88"/>
          <p:cNvSpPr>
            <a:spLocks noChangeArrowheads="1"/>
          </p:cNvSpPr>
          <p:nvPr/>
        </p:nvSpPr>
        <p:spPr bwMode="auto">
          <a:xfrm>
            <a:off x="1547813" y="2239963"/>
            <a:ext cx="3190875" cy="3014662"/>
          </a:xfrm>
          <a:prstGeom prst="ellipse">
            <a:avLst/>
          </a:prstGeom>
          <a:solidFill>
            <a:srgbClr val="CCECFF">
              <a:alpha val="23921"/>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rgbClr val="29324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297" name="Text Box 89"/>
          <p:cNvSpPr txBox="1">
            <a:spLocks noChangeArrowheads="1"/>
          </p:cNvSpPr>
          <p:nvPr/>
        </p:nvSpPr>
        <p:spPr bwMode="auto">
          <a:xfrm>
            <a:off x="4057650" y="1630363"/>
            <a:ext cx="201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a:solidFill>
                  <a:srgbClr val="333399"/>
                </a:solidFill>
                <a:ea typeface="黑体" panose="02010609060101010101" pitchFamily="49" charset="-122"/>
              </a:rPr>
              <a:t>C </a:t>
            </a:r>
            <a:r>
              <a:rPr kumimoji="1" lang="zh-CN" altLang="en-US" sz="2400">
                <a:solidFill>
                  <a:srgbClr val="333399"/>
                </a:solidFill>
                <a:ea typeface="黑体" panose="02010609060101010101" pitchFamily="49" charset="-122"/>
              </a:rPr>
              <a:t>的作用范围</a:t>
            </a:r>
          </a:p>
        </p:txBody>
      </p:sp>
      <p:sp>
        <p:nvSpPr>
          <p:cNvPr id="12298" name="Text Box 90"/>
          <p:cNvSpPr txBox="1">
            <a:spLocks noChangeArrowheads="1"/>
          </p:cNvSpPr>
          <p:nvPr/>
        </p:nvSpPr>
        <p:spPr bwMode="auto">
          <a:xfrm>
            <a:off x="2954338" y="4005263"/>
            <a:ext cx="3873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a:solidFill>
                  <a:srgbClr val="333399"/>
                </a:solidFill>
                <a:ea typeface="黑体" panose="02010609060101010101" pitchFamily="49" charset="-122"/>
              </a:rPr>
              <a:t>A</a:t>
            </a:r>
          </a:p>
        </p:txBody>
      </p:sp>
      <p:sp>
        <p:nvSpPr>
          <p:cNvPr id="12299" name="Text Box 91"/>
          <p:cNvSpPr txBox="1">
            <a:spLocks noChangeArrowheads="1"/>
          </p:cNvSpPr>
          <p:nvPr/>
        </p:nvSpPr>
        <p:spPr bwMode="auto">
          <a:xfrm>
            <a:off x="4275138" y="400685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solidFill>
                  <a:srgbClr val="333399"/>
                </a:solidFill>
                <a:ea typeface="黑体" panose="02010609060101010101" pitchFamily="49" charset="-122"/>
              </a:rPr>
              <a:t>B</a:t>
            </a:r>
          </a:p>
        </p:txBody>
      </p:sp>
      <p:sp>
        <p:nvSpPr>
          <p:cNvPr id="12300" name="Text Box 92"/>
          <p:cNvSpPr txBox="1">
            <a:spLocks noChangeArrowheads="1"/>
          </p:cNvSpPr>
          <p:nvPr/>
        </p:nvSpPr>
        <p:spPr bwMode="auto">
          <a:xfrm>
            <a:off x="5634038" y="4006850"/>
            <a:ext cx="40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solidFill>
                  <a:srgbClr val="333399"/>
                </a:solidFill>
                <a:ea typeface="黑体" panose="02010609060101010101" pitchFamily="49" charset="-122"/>
              </a:rPr>
              <a:t>C</a:t>
            </a:r>
          </a:p>
        </p:txBody>
      </p:sp>
      <p:sp>
        <p:nvSpPr>
          <p:cNvPr id="12301" name="Text Box 93"/>
          <p:cNvSpPr txBox="1">
            <a:spLocks noChangeArrowheads="1"/>
          </p:cNvSpPr>
          <p:nvPr/>
        </p:nvSpPr>
        <p:spPr bwMode="auto">
          <a:xfrm>
            <a:off x="7040563" y="400685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solidFill>
                  <a:srgbClr val="333399"/>
                </a:solidFill>
                <a:ea typeface="黑体" panose="02010609060101010101" pitchFamily="49" charset="-122"/>
              </a:rPr>
              <a:t>D</a:t>
            </a:r>
          </a:p>
        </p:txBody>
      </p:sp>
      <p:grpSp>
        <p:nvGrpSpPr>
          <p:cNvPr id="12302" name="Group 94"/>
          <p:cNvGrpSpPr>
            <a:grpSpLocks/>
          </p:cNvGrpSpPr>
          <p:nvPr/>
        </p:nvGrpSpPr>
        <p:grpSpPr bwMode="auto">
          <a:xfrm>
            <a:off x="4008438" y="3465513"/>
            <a:ext cx="809625" cy="547687"/>
            <a:chOff x="762" y="2391"/>
            <a:chExt cx="423" cy="312"/>
          </a:xfrm>
        </p:grpSpPr>
        <p:grpSp>
          <p:nvGrpSpPr>
            <p:cNvPr id="12338" name="Group 95"/>
            <p:cNvGrpSpPr>
              <a:grpSpLocks/>
            </p:cNvGrpSpPr>
            <p:nvPr/>
          </p:nvGrpSpPr>
          <p:grpSpPr bwMode="auto">
            <a:xfrm>
              <a:off x="867" y="2432"/>
              <a:ext cx="318" cy="271"/>
              <a:chOff x="657" y="1570"/>
              <a:chExt cx="318" cy="311"/>
            </a:xfrm>
          </p:grpSpPr>
          <p:sp>
            <p:nvSpPr>
              <p:cNvPr id="12346" name="Line 9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2347" name="Picture 97" descr="laptop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39" name="Group 98"/>
            <p:cNvGrpSpPr>
              <a:grpSpLocks/>
            </p:cNvGrpSpPr>
            <p:nvPr/>
          </p:nvGrpSpPr>
          <p:grpSpPr bwMode="auto">
            <a:xfrm>
              <a:off x="762" y="2391"/>
              <a:ext cx="306" cy="90"/>
              <a:chOff x="748" y="2251"/>
              <a:chExt cx="306" cy="90"/>
            </a:xfrm>
          </p:grpSpPr>
          <p:sp>
            <p:nvSpPr>
              <p:cNvPr id="12340" name="AutoShape 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41" name="AutoShape 1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42" name="AutoShape 1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43" name="AutoShape 1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44" name="AutoShape 1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45" name="AutoShape 1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grpSp>
        <p:nvGrpSpPr>
          <p:cNvPr id="12303" name="Group 105"/>
          <p:cNvGrpSpPr>
            <a:grpSpLocks/>
          </p:cNvGrpSpPr>
          <p:nvPr/>
        </p:nvGrpSpPr>
        <p:grpSpPr bwMode="auto">
          <a:xfrm>
            <a:off x="2738438" y="3465513"/>
            <a:ext cx="809625" cy="547687"/>
            <a:chOff x="762" y="2391"/>
            <a:chExt cx="423" cy="312"/>
          </a:xfrm>
        </p:grpSpPr>
        <p:grpSp>
          <p:nvGrpSpPr>
            <p:cNvPr id="12328" name="Group 106"/>
            <p:cNvGrpSpPr>
              <a:grpSpLocks/>
            </p:cNvGrpSpPr>
            <p:nvPr/>
          </p:nvGrpSpPr>
          <p:grpSpPr bwMode="auto">
            <a:xfrm>
              <a:off x="867" y="2432"/>
              <a:ext cx="318" cy="271"/>
              <a:chOff x="657" y="1570"/>
              <a:chExt cx="318" cy="311"/>
            </a:xfrm>
          </p:grpSpPr>
          <p:sp>
            <p:nvSpPr>
              <p:cNvPr id="12336" name="Line 10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2337" name="Picture 108" descr="laptop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29" name="Group 109"/>
            <p:cNvGrpSpPr>
              <a:grpSpLocks/>
            </p:cNvGrpSpPr>
            <p:nvPr/>
          </p:nvGrpSpPr>
          <p:grpSpPr bwMode="auto">
            <a:xfrm>
              <a:off x="762" y="2391"/>
              <a:ext cx="306" cy="90"/>
              <a:chOff x="748" y="2251"/>
              <a:chExt cx="306" cy="90"/>
            </a:xfrm>
          </p:grpSpPr>
          <p:sp>
            <p:nvSpPr>
              <p:cNvPr id="12330" name="AutoShape 11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31" name="AutoShape 11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32" name="AutoShape 11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33" name="AutoShape 11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34" name="AutoShape 11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35" name="AutoShape 11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grpSp>
        <p:nvGrpSpPr>
          <p:cNvPr id="12304" name="Group 116"/>
          <p:cNvGrpSpPr>
            <a:grpSpLocks/>
          </p:cNvGrpSpPr>
          <p:nvPr/>
        </p:nvGrpSpPr>
        <p:grpSpPr bwMode="auto">
          <a:xfrm>
            <a:off x="6778625" y="3465513"/>
            <a:ext cx="809625" cy="547687"/>
            <a:chOff x="762" y="2391"/>
            <a:chExt cx="423" cy="312"/>
          </a:xfrm>
        </p:grpSpPr>
        <p:grpSp>
          <p:nvGrpSpPr>
            <p:cNvPr id="12318" name="Group 117"/>
            <p:cNvGrpSpPr>
              <a:grpSpLocks/>
            </p:cNvGrpSpPr>
            <p:nvPr/>
          </p:nvGrpSpPr>
          <p:grpSpPr bwMode="auto">
            <a:xfrm>
              <a:off x="867" y="2432"/>
              <a:ext cx="318" cy="271"/>
              <a:chOff x="657" y="1570"/>
              <a:chExt cx="318" cy="311"/>
            </a:xfrm>
          </p:grpSpPr>
          <p:sp>
            <p:nvSpPr>
              <p:cNvPr id="12326" name="Line 11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2327" name="Picture 119" descr="laptop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9" name="Group 120"/>
            <p:cNvGrpSpPr>
              <a:grpSpLocks/>
            </p:cNvGrpSpPr>
            <p:nvPr/>
          </p:nvGrpSpPr>
          <p:grpSpPr bwMode="auto">
            <a:xfrm>
              <a:off x="762" y="2391"/>
              <a:ext cx="306" cy="90"/>
              <a:chOff x="748" y="2251"/>
              <a:chExt cx="306" cy="90"/>
            </a:xfrm>
          </p:grpSpPr>
          <p:sp>
            <p:nvSpPr>
              <p:cNvPr id="12320" name="AutoShape 12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21" name="AutoShape 12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22" name="AutoShape 12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23" name="AutoShape 12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24" name="AutoShape 12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25" name="AutoShape 12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grpSp>
        <p:nvGrpSpPr>
          <p:cNvPr id="12305" name="Group 127"/>
          <p:cNvGrpSpPr>
            <a:grpSpLocks/>
          </p:cNvGrpSpPr>
          <p:nvPr/>
        </p:nvGrpSpPr>
        <p:grpSpPr bwMode="auto">
          <a:xfrm>
            <a:off x="5392738" y="3465513"/>
            <a:ext cx="809625" cy="547687"/>
            <a:chOff x="762" y="2391"/>
            <a:chExt cx="423" cy="312"/>
          </a:xfrm>
        </p:grpSpPr>
        <p:grpSp>
          <p:nvGrpSpPr>
            <p:cNvPr id="12308" name="Group 128"/>
            <p:cNvGrpSpPr>
              <a:grpSpLocks/>
            </p:cNvGrpSpPr>
            <p:nvPr/>
          </p:nvGrpSpPr>
          <p:grpSpPr bwMode="auto">
            <a:xfrm>
              <a:off x="867" y="2432"/>
              <a:ext cx="318" cy="271"/>
              <a:chOff x="657" y="1570"/>
              <a:chExt cx="318" cy="311"/>
            </a:xfrm>
          </p:grpSpPr>
          <p:sp>
            <p:nvSpPr>
              <p:cNvPr id="12316" name="Line 12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2317" name="Picture 130" descr="laptop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9" name="Group 131"/>
            <p:cNvGrpSpPr>
              <a:grpSpLocks/>
            </p:cNvGrpSpPr>
            <p:nvPr/>
          </p:nvGrpSpPr>
          <p:grpSpPr bwMode="auto">
            <a:xfrm>
              <a:off x="762" y="2391"/>
              <a:ext cx="306" cy="90"/>
              <a:chOff x="748" y="2251"/>
              <a:chExt cx="306" cy="90"/>
            </a:xfrm>
          </p:grpSpPr>
          <p:sp>
            <p:nvSpPr>
              <p:cNvPr id="12310" name="AutoShape 13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11" name="AutoShape 13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12" name="AutoShape 13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13" name="AutoShape 13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14" name="AutoShape 13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15" name="AutoShape 13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12306" name="Line 138"/>
          <p:cNvSpPr>
            <a:spLocks noChangeShapeType="1"/>
          </p:cNvSpPr>
          <p:nvPr/>
        </p:nvSpPr>
        <p:spPr bwMode="auto">
          <a:xfrm>
            <a:off x="1874838" y="2043113"/>
            <a:ext cx="460375" cy="436562"/>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7" name="Line 139"/>
          <p:cNvSpPr>
            <a:spLocks noChangeShapeType="1"/>
          </p:cNvSpPr>
          <p:nvPr/>
        </p:nvSpPr>
        <p:spPr bwMode="auto">
          <a:xfrm>
            <a:off x="4672013" y="2028825"/>
            <a:ext cx="392112" cy="390525"/>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620269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grpId="0" nodeType="afterEffect">
                                  <p:stCondLst>
                                    <p:cond delay="500"/>
                                  </p:stCondLst>
                                  <p:childTnLst>
                                    <p:anim calcmode="discrete" valueType="str">
                                      <p:cBhvr>
                                        <p:cTn id="9"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228600"/>
            <a:ext cx="8015288" cy="914400"/>
          </a:xfrm>
        </p:spPr>
        <p:txBody>
          <a:bodyPr>
            <a:normAutofit fontScale="90000"/>
          </a:bodyPr>
          <a:lstStyle/>
          <a:p>
            <a:pPr eaLnBrk="1" hangingPunct="1"/>
            <a:br>
              <a:rPr lang="en-US" altLang="zh-CN" dirty="0">
                <a:latin typeface="Times New Roman" panose="02020603050405020304" pitchFamily="18" charset="0"/>
              </a:rPr>
            </a:br>
            <a:r>
              <a:rPr lang="zh-CN" altLang="en-US" sz="2800" dirty="0">
                <a:latin typeface="Times New Roman" panose="02020603050405020304" pitchFamily="18" charset="0"/>
              </a:rPr>
              <a:t>无线局域网的组成</a:t>
            </a:r>
          </a:p>
        </p:txBody>
      </p:sp>
      <p:sp>
        <p:nvSpPr>
          <p:cNvPr id="17411" name="Rectangle 3"/>
          <p:cNvSpPr>
            <a:spLocks noGrp="1" noChangeArrowheads="1"/>
          </p:cNvSpPr>
          <p:nvPr>
            <p:ph idx="1"/>
          </p:nvPr>
        </p:nvSpPr>
        <p:spPr>
          <a:xfrm>
            <a:off x="381000" y="1371600"/>
            <a:ext cx="8153400" cy="5081588"/>
          </a:xfrm>
        </p:spPr>
        <p:txBody>
          <a:bodyPr rtlCol="0">
            <a:normAutofit fontScale="70000" lnSpcReduction="20000"/>
          </a:bodyPr>
          <a:lstStyle/>
          <a:p>
            <a:pPr eaLnBrk="1" hangingPunct="1">
              <a:lnSpc>
                <a:spcPct val="160000"/>
              </a:lnSpc>
              <a:buFont typeface="Wingdings" panose="05000000000000000000" pitchFamily="2" charset="2"/>
              <a:buChar char="Ø"/>
              <a:defRPr/>
            </a:pPr>
            <a:r>
              <a:rPr lang="en-US" altLang="zh-CN" sz="2800" dirty="0">
                <a:latin typeface="Times New Roman" panose="02020603050405020304" pitchFamily="18" charset="0"/>
              </a:rPr>
              <a:t>WLAN</a:t>
            </a:r>
            <a:r>
              <a:rPr lang="zh-CN" altLang="en-US" sz="2800" dirty="0">
                <a:latin typeface="Times New Roman" panose="02020603050405020304" pitchFamily="18" charset="0"/>
              </a:rPr>
              <a:t>由</a:t>
            </a:r>
            <a:r>
              <a:rPr lang="zh-CN" altLang="en-US" sz="2800" dirty="0">
                <a:solidFill>
                  <a:srgbClr val="FF0000"/>
                </a:solidFill>
                <a:latin typeface="Times New Roman" panose="02020603050405020304" pitchFamily="18" charset="0"/>
              </a:rPr>
              <a:t>站、无线介质、无线接入点或基站、分布式系统</a:t>
            </a:r>
            <a:r>
              <a:rPr lang="zh-CN" altLang="en-US" sz="2800" dirty="0">
                <a:latin typeface="Times New Roman" panose="02020603050405020304" pitchFamily="18" charset="0"/>
              </a:rPr>
              <a:t>等组成。</a:t>
            </a:r>
            <a:endParaRPr lang="en-US" altLang="zh-CN" sz="2800" dirty="0">
              <a:latin typeface="Times New Roman" panose="02020603050405020304" pitchFamily="18" charset="0"/>
            </a:endParaRPr>
          </a:p>
          <a:p>
            <a:pPr eaLnBrk="1" hangingPunct="1">
              <a:lnSpc>
                <a:spcPct val="160000"/>
              </a:lnSpc>
              <a:buFont typeface="Wingdings" panose="05000000000000000000" pitchFamily="2" charset="2"/>
              <a:buChar char="Ø"/>
              <a:defRPr/>
            </a:pPr>
            <a:r>
              <a:rPr lang="zh-CN" altLang="en-US" sz="2800" dirty="0">
                <a:solidFill>
                  <a:srgbClr val="FF0000"/>
                </a:solidFill>
                <a:latin typeface="Times New Roman" panose="02020603050405020304" pitchFamily="18" charset="0"/>
              </a:rPr>
              <a:t>站</a:t>
            </a:r>
            <a:r>
              <a:rPr lang="en-US" altLang="zh-CN" sz="2800" dirty="0">
                <a:latin typeface="Times New Roman" panose="02020603050405020304" pitchFamily="18" charset="0"/>
              </a:rPr>
              <a:t>(STA)</a:t>
            </a:r>
            <a:r>
              <a:rPr lang="zh-CN" altLang="en-US" sz="2800" dirty="0">
                <a:latin typeface="Times New Roman" panose="02020603050405020304" pitchFamily="18" charset="0"/>
              </a:rPr>
              <a:t>：也称</a:t>
            </a:r>
            <a:r>
              <a:rPr lang="zh-CN" altLang="en-US" sz="2800" dirty="0">
                <a:solidFill>
                  <a:srgbClr val="FF0000"/>
                </a:solidFill>
                <a:latin typeface="Times New Roman" panose="02020603050405020304" pitchFamily="18" charset="0"/>
              </a:rPr>
              <a:t>主机或终端</a:t>
            </a:r>
            <a:r>
              <a:rPr lang="zh-CN" altLang="en-US" sz="2800" dirty="0">
                <a:latin typeface="Times New Roman" panose="02020603050405020304" pitchFamily="18" charset="0"/>
              </a:rPr>
              <a:t>，是</a:t>
            </a:r>
            <a:r>
              <a:rPr lang="en-US" altLang="zh-CN" sz="2800" dirty="0">
                <a:latin typeface="Times New Roman" panose="02020603050405020304" pitchFamily="18" charset="0"/>
              </a:rPr>
              <a:t>WLAN</a:t>
            </a:r>
            <a:r>
              <a:rPr lang="zh-CN" altLang="en-US" sz="2800" dirty="0">
                <a:latin typeface="Times New Roman" panose="02020603050405020304" pitchFamily="18" charset="0"/>
              </a:rPr>
              <a:t>基本组成单元。</a:t>
            </a:r>
            <a:br>
              <a:rPr lang="zh-CN" altLang="en-US" sz="2800" dirty="0">
                <a:latin typeface="Times New Roman" panose="02020603050405020304" pitchFamily="18" charset="0"/>
              </a:rPr>
            </a:br>
            <a:r>
              <a:rPr lang="zh-CN" altLang="en-US" sz="2800" dirty="0">
                <a:latin typeface="Times New Roman" panose="02020603050405020304" pitchFamily="18" charset="0"/>
              </a:rPr>
              <a:t>        站作为客户端，是具备无线网络接口的计算机设备，包括</a:t>
            </a:r>
            <a:r>
              <a:rPr lang="zh-CN" altLang="en-US" sz="2800" dirty="0">
                <a:solidFill>
                  <a:srgbClr val="FF0000"/>
                </a:solidFill>
                <a:latin typeface="Times New Roman" panose="02020603050405020304" pitchFamily="18" charset="0"/>
              </a:rPr>
              <a:t>终端用户设备、无线网络接口和网络软件</a:t>
            </a:r>
            <a:r>
              <a:rPr lang="zh-CN" altLang="en-US" sz="2800" dirty="0">
                <a:latin typeface="Times New Roman" panose="02020603050405020304" pitchFamily="18" charset="0"/>
              </a:rPr>
              <a:t>三部分。</a:t>
            </a:r>
            <a:br>
              <a:rPr lang="zh-CN" altLang="en-US" sz="2800" dirty="0">
                <a:latin typeface="Times New Roman" panose="02020603050405020304" pitchFamily="18" charset="0"/>
              </a:rPr>
            </a:br>
            <a:r>
              <a:rPr lang="zh-CN" altLang="en-US" sz="2800" dirty="0">
                <a:latin typeface="Times New Roman" panose="02020603050405020304" pitchFamily="18" charset="0"/>
              </a:rPr>
              <a:t>        站</a:t>
            </a:r>
            <a:r>
              <a:rPr lang="zh-CN" altLang="en-US" sz="2800" dirty="0"/>
              <a:t>按移动性分为</a:t>
            </a:r>
            <a:r>
              <a:rPr lang="zh-CN" altLang="en-US" sz="2800" dirty="0">
                <a:solidFill>
                  <a:srgbClr val="FF0000"/>
                </a:solidFill>
              </a:rPr>
              <a:t>固定站、半移动站和移动站</a:t>
            </a:r>
            <a:r>
              <a:rPr lang="zh-CN" altLang="en-US" sz="2800" dirty="0"/>
              <a:t>。</a:t>
            </a:r>
            <a:br>
              <a:rPr lang="zh-CN" altLang="en-US" sz="2800" dirty="0"/>
            </a:br>
            <a:r>
              <a:rPr lang="zh-CN" altLang="en-US" sz="2800" dirty="0"/>
              <a:t>       </a:t>
            </a:r>
            <a:r>
              <a:rPr lang="en-US" altLang="zh-CN" sz="2800" dirty="0"/>
              <a:t>WLAN</a:t>
            </a:r>
            <a:r>
              <a:rPr lang="zh-CN" altLang="en-US" sz="2800" dirty="0"/>
              <a:t>能覆盖的区域范围称为</a:t>
            </a:r>
            <a:r>
              <a:rPr lang="zh-CN" altLang="en-US" sz="2800" dirty="0">
                <a:solidFill>
                  <a:srgbClr val="FF0000"/>
                </a:solidFill>
              </a:rPr>
              <a:t>服务区</a:t>
            </a:r>
            <a:r>
              <a:rPr lang="en-US" altLang="zh-CN" sz="2800" dirty="0"/>
              <a:t>(SA)</a:t>
            </a:r>
            <a:r>
              <a:rPr lang="zh-CN" altLang="en-US" sz="2800" dirty="0"/>
              <a:t>，移动站的无线收发信机及地理环境确定的通信覆盖区域称</a:t>
            </a:r>
            <a:r>
              <a:rPr lang="zh-CN" altLang="en-US" sz="2800" dirty="0">
                <a:solidFill>
                  <a:srgbClr val="FF0000"/>
                </a:solidFill>
              </a:rPr>
              <a:t>基本服务区</a:t>
            </a:r>
            <a:r>
              <a:rPr lang="en-US" altLang="zh-CN" sz="2800" dirty="0"/>
              <a:t>(BSA)</a:t>
            </a:r>
            <a:r>
              <a:rPr lang="zh-CN" altLang="en-US" sz="2800" dirty="0"/>
              <a:t>或</a:t>
            </a:r>
            <a:r>
              <a:rPr lang="zh-CN" altLang="en-US" sz="2800" dirty="0">
                <a:solidFill>
                  <a:srgbClr val="FF0000"/>
                </a:solidFill>
              </a:rPr>
              <a:t>小区</a:t>
            </a:r>
            <a:r>
              <a:rPr lang="en-US" altLang="zh-CN" sz="2800" dirty="0"/>
              <a:t>(Cell)</a:t>
            </a:r>
            <a:r>
              <a:rPr lang="zh-CN" altLang="en-US" sz="2800" dirty="0"/>
              <a:t>，是网络最小单元。一个</a:t>
            </a:r>
            <a:r>
              <a:rPr lang="en-US" altLang="zh-CN" sz="2800" dirty="0"/>
              <a:t>BSA</a:t>
            </a:r>
            <a:r>
              <a:rPr lang="zh-CN" altLang="en-US" sz="2800" dirty="0"/>
              <a:t>内相互联系、相互通信的一组主机组成了</a:t>
            </a:r>
            <a:r>
              <a:rPr lang="zh-CN" altLang="en-US" sz="2800" dirty="0">
                <a:solidFill>
                  <a:srgbClr val="FF0000"/>
                </a:solidFill>
              </a:rPr>
              <a:t>基本服务集</a:t>
            </a:r>
            <a:r>
              <a:rPr lang="en-US" altLang="zh-CN" sz="2800" dirty="0"/>
              <a:t>(BSS)</a:t>
            </a:r>
            <a:r>
              <a:rPr lang="zh-CN" altLang="en-US" sz="2800" dirty="0"/>
              <a:t>。 </a:t>
            </a:r>
            <a:endParaRPr lang="zh-CN" altLang="en-US" sz="2800" dirty="0">
              <a:latin typeface="Times New Roman" panose="02020603050405020304" pitchFamily="18" charset="0"/>
            </a:endParaRPr>
          </a:p>
          <a:p>
            <a:pPr eaLnBrk="1" hangingPunct="1">
              <a:lnSpc>
                <a:spcPct val="160000"/>
              </a:lnSpc>
              <a:buFont typeface="Wingdings" panose="05000000000000000000" pitchFamily="2" charset="2"/>
              <a:buChar char="Ø"/>
              <a:defRPr/>
            </a:pPr>
            <a:r>
              <a:rPr lang="zh-CN" altLang="en-US" sz="2800" dirty="0">
                <a:solidFill>
                  <a:srgbClr val="FF0000"/>
                </a:solidFill>
                <a:latin typeface="Times New Roman" panose="02020603050405020304" pitchFamily="18" charset="0"/>
              </a:rPr>
              <a:t>无线介质</a:t>
            </a:r>
            <a:r>
              <a:rPr lang="en-US" altLang="zh-CN" sz="2800" dirty="0">
                <a:latin typeface="Times New Roman" panose="02020603050405020304" pitchFamily="18" charset="0"/>
              </a:rPr>
              <a:t>(WM)</a:t>
            </a:r>
            <a:r>
              <a:rPr lang="zh-CN" altLang="en-US" sz="2800" dirty="0">
                <a:latin typeface="Times New Roman" panose="02020603050405020304" pitchFamily="18" charset="0"/>
              </a:rPr>
              <a:t>：</a:t>
            </a:r>
            <a:r>
              <a:rPr lang="en-US" altLang="zh-CN" sz="2800" dirty="0">
                <a:latin typeface="Times New Roman" panose="02020603050405020304" pitchFamily="18" charset="0"/>
              </a:rPr>
              <a:t>WLAN</a:t>
            </a:r>
            <a:r>
              <a:rPr lang="zh-CN" altLang="en-US" sz="2800" dirty="0">
                <a:latin typeface="Times New Roman" panose="02020603050405020304" pitchFamily="18" charset="0"/>
              </a:rPr>
              <a:t>中站或</a:t>
            </a:r>
            <a:r>
              <a:rPr lang="en-US" altLang="zh-CN" sz="2800" dirty="0">
                <a:latin typeface="Times New Roman" panose="02020603050405020304" pitchFamily="18" charset="0"/>
              </a:rPr>
              <a:t>AP</a:t>
            </a:r>
            <a:r>
              <a:rPr lang="zh-CN" altLang="en-US" sz="2800" dirty="0">
                <a:latin typeface="Times New Roman" panose="02020603050405020304" pitchFamily="18" charset="0"/>
              </a:rPr>
              <a:t>间通信传输介质，空气是无线电波和红外线传播的良好介质。</a:t>
            </a:r>
            <a:endParaRPr lang="en-US" altLang="zh-CN" sz="2800" dirty="0">
              <a:latin typeface="Times New Roman" panose="02020603050405020304" pitchFamily="18" charset="0"/>
            </a:endParaRPr>
          </a:p>
        </p:txBody>
      </p:sp>
      <p:sp>
        <p:nvSpPr>
          <p:cNvPr id="21508"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869B20-9B4A-4A3B-BAC7-F25E6A5E1B99}" type="slidenum">
              <a:rPr lang="en-US" altLang="zh-CN" smtClean="0">
                <a:latin typeface="Arial Black" panose="020B0A04020102020204" pitchFamily="34" charset="0"/>
              </a:rPr>
              <a:pPr/>
              <a:t>22</a:t>
            </a:fld>
            <a:endParaRPr lang="en-US" altLang="zh-CN">
              <a:latin typeface="Arial Black" panose="020B0A04020102020204" pitchFamily="34" charset="0"/>
            </a:endParaRPr>
          </a:p>
        </p:txBody>
      </p:sp>
      <p:sp>
        <p:nvSpPr>
          <p:cNvPr id="21509" name="Rectangle 10"/>
          <p:cNvSpPr txBox="1">
            <a:spLocks noGrp="1" noChangeArrowheads="1"/>
          </p:cNvSpPr>
          <p:nvPr/>
        </p:nvSpPr>
        <p:spPr bwMode="auto">
          <a:xfrm>
            <a:off x="68580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AFDD1BD-3D9C-4E55-8247-874E0191BAC9}" type="slidenum">
              <a:rPr lang="en-US" altLang="zh-CN" sz="1200">
                <a:latin typeface="Arial Black" panose="020B0A04020102020204" pitchFamily="34" charset="0"/>
              </a:rPr>
              <a:pPr algn="r" eaLnBrk="1" hangingPunct="1"/>
              <a:t>22</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1735251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基础架构集中式的特点</a:t>
            </a:r>
          </a:p>
        </p:txBody>
      </p:sp>
      <p:sp>
        <p:nvSpPr>
          <p:cNvPr id="22531" name="Rectangle 3"/>
          <p:cNvSpPr>
            <a:spLocks noGrp="1" noChangeArrowheads="1"/>
          </p:cNvSpPr>
          <p:nvPr>
            <p:ph idx="1"/>
          </p:nvPr>
        </p:nvSpPr>
        <p:spPr>
          <a:xfrm>
            <a:off x="457200" y="1371600"/>
            <a:ext cx="8077200" cy="4984750"/>
          </a:xfrm>
        </p:spPr>
        <p:txBody>
          <a:bodyPr rtlCol="0">
            <a:normAutofit fontScale="77500" lnSpcReduction="20000"/>
          </a:bodyPr>
          <a:lstStyle/>
          <a:p>
            <a:pPr eaLnBrk="1" hangingPunct="1">
              <a:lnSpc>
                <a:spcPct val="150000"/>
              </a:lnSpc>
              <a:buFont typeface="Wingdings" panose="05000000000000000000" pitchFamily="2" charset="2"/>
              <a:buChar char="Ø"/>
              <a:defRPr/>
            </a:pPr>
            <a:r>
              <a:rPr lang="zh-CN" altLang="en-US" sz="2400" dirty="0"/>
              <a:t>基础架构集中式</a:t>
            </a:r>
            <a:r>
              <a:rPr lang="zh-CN" altLang="en-US" sz="2400" dirty="0">
                <a:solidFill>
                  <a:srgbClr val="FF0000"/>
                </a:solidFill>
              </a:rPr>
              <a:t>缺点</a:t>
            </a:r>
            <a:r>
              <a:rPr lang="zh-CN" altLang="en-US" sz="2400" dirty="0"/>
              <a:t>：</a:t>
            </a:r>
            <a:endParaRPr lang="en-US" altLang="zh-CN" sz="2400" dirty="0"/>
          </a:p>
          <a:p>
            <a:pPr marL="0" indent="0" eaLnBrk="1" hangingPunct="1">
              <a:lnSpc>
                <a:spcPct val="120000"/>
              </a:lnSpc>
              <a:buFont typeface="Arial" panose="020B0604020202020204" pitchFamily="34" charset="0"/>
              <a:buNone/>
              <a:defRPr/>
            </a:pPr>
            <a:r>
              <a:rPr lang="zh-CN" altLang="en-US" sz="2400" dirty="0"/>
              <a:t>   （</a:t>
            </a:r>
            <a:r>
              <a:rPr lang="en-US" altLang="zh-CN" sz="2400" dirty="0"/>
              <a:t>1</a:t>
            </a:r>
            <a:r>
              <a:rPr lang="zh-CN" altLang="en-US" sz="2400" dirty="0"/>
              <a:t>）基础架构</a:t>
            </a:r>
            <a:r>
              <a:rPr lang="en-US" altLang="zh-CN" sz="2400" dirty="0"/>
              <a:t>BSS</a:t>
            </a:r>
            <a:r>
              <a:rPr lang="zh-CN" altLang="en-US" sz="2400" dirty="0">
                <a:solidFill>
                  <a:srgbClr val="FF0000"/>
                </a:solidFill>
              </a:rPr>
              <a:t>可靠性较差</a:t>
            </a:r>
            <a:r>
              <a:rPr lang="zh-CN" altLang="en-US" sz="2400" dirty="0"/>
              <a:t>，如</a:t>
            </a:r>
            <a:r>
              <a:rPr lang="en-US" altLang="zh-CN" sz="2400" dirty="0"/>
              <a:t>AP</a:t>
            </a:r>
            <a:r>
              <a:rPr lang="zh-CN" altLang="en-US" sz="2400" dirty="0"/>
              <a:t>故障或遭破坏，整个</a:t>
            </a:r>
            <a:r>
              <a:rPr lang="en-US" altLang="zh-CN" sz="2400" dirty="0"/>
              <a:t>BSS</a:t>
            </a:r>
            <a:r>
              <a:rPr lang="zh-CN" altLang="en-US" sz="2400" dirty="0"/>
              <a:t>就会瘫痪。</a:t>
            </a:r>
          </a:p>
          <a:p>
            <a:pPr marL="0" indent="0" eaLnBrk="1" hangingPunct="1">
              <a:lnSpc>
                <a:spcPct val="120000"/>
              </a:lnSpc>
              <a:buFont typeface="Arial" panose="020B0604020202020204" pitchFamily="34" charset="0"/>
              <a:buNone/>
              <a:defRPr/>
            </a:pPr>
            <a:r>
              <a:rPr lang="zh-CN" altLang="en-US" sz="2400" dirty="0"/>
              <a:t>   （</a:t>
            </a:r>
            <a:r>
              <a:rPr lang="en-US" altLang="zh-CN" sz="2400" dirty="0"/>
              <a:t>2</a:t>
            </a:r>
            <a:r>
              <a:rPr lang="zh-CN" altLang="en-US" sz="2400" dirty="0"/>
              <a:t>）中心站</a:t>
            </a:r>
            <a:r>
              <a:rPr lang="en-US" altLang="zh-CN" sz="2400" dirty="0"/>
              <a:t>AP</a:t>
            </a:r>
            <a:r>
              <a:rPr lang="zh-CN" altLang="en-US" sz="2400" dirty="0">
                <a:solidFill>
                  <a:srgbClr val="FF0000"/>
                </a:solidFill>
              </a:rPr>
              <a:t>复杂度较大</a:t>
            </a:r>
            <a:r>
              <a:rPr lang="zh-CN" altLang="en-US" sz="2400" dirty="0"/>
              <a:t>，成本也较高。</a:t>
            </a:r>
          </a:p>
          <a:p>
            <a:pPr marL="0" indent="0" eaLnBrk="1" hangingPunct="1">
              <a:lnSpc>
                <a:spcPct val="120000"/>
              </a:lnSpc>
              <a:buFont typeface="Arial" panose="020B0604020202020204" pitchFamily="34" charset="0"/>
              <a:buNone/>
              <a:defRPr/>
            </a:pPr>
            <a:r>
              <a:rPr lang="zh-CN" altLang="en-US" sz="2400" dirty="0"/>
              <a:t>   （</a:t>
            </a:r>
            <a:r>
              <a:rPr lang="en-US" altLang="zh-CN" sz="2400" dirty="0"/>
              <a:t>3</a:t>
            </a:r>
            <a:r>
              <a:rPr lang="zh-CN" altLang="en-US" sz="2400" dirty="0"/>
              <a:t>）某个站想与另一站通信，须经源站→</a:t>
            </a:r>
            <a:r>
              <a:rPr lang="en-US" altLang="zh-CN" sz="2400" dirty="0"/>
              <a:t>AP→</a:t>
            </a:r>
            <a:r>
              <a:rPr lang="zh-CN" altLang="en-US" sz="2400" dirty="0"/>
              <a:t>目标站的两跳过程，由</a:t>
            </a:r>
            <a:r>
              <a:rPr lang="en-US" altLang="zh-CN" sz="2400" dirty="0"/>
              <a:t>AP</a:t>
            </a:r>
            <a:r>
              <a:rPr lang="zh-CN" altLang="en-US" sz="2400" dirty="0"/>
              <a:t>转接。占用链路，增加了</a:t>
            </a:r>
            <a:r>
              <a:rPr lang="zh-CN" altLang="en-US" sz="2400" dirty="0">
                <a:solidFill>
                  <a:srgbClr val="FF0000"/>
                </a:solidFill>
              </a:rPr>
              <a:t>传输时延</a:t>
            </a:r>
            <a:r>
              <a:rPr lang="zh-CN" altLang="en-US" sz="2400" dirty="0"/>
              <a:t>。</a:t>
            </a:r>
          </a:p>
          <a:p>
            <a:pPr eaLnBrk="1" hangingPunct="1">
              <a:lnSpc>
                <a:spcPct val="150000"/>
              </a:lnSpc>
              <a:buFont typeface="Wingdings" panose="05000000000000000000" pitchFamily="2" charset="2"/>
              <a:buChar char="Ø"/>
              <a:defRPr/>
            </a:pPr>
            <a:r>
              <a:rPr lang="zh-CN" altLang="en-US" sz="2400" dirty="0"/>
              <a:t>与两站直接通信相比，具有以下</a:t>
            </a:r>
            <a:r>
              <a:rPr lang="zh-CN" altLang="en-US" sz="2400" dirty="0">
                <a:solidFill>
                  <a:srgbClr val="FF0000"/>
                </a:solidFill>
              </a:rPr>
              <a:t>优点</a:t>
            </a:r>
            <a:r>
              <a:rPr lang="zh-CN" altLang="en-US" sz="2400" dirty="0"/>
              <a:t>：</a:t>
            </a:r>
            <a:br>
              <a:rPr lang="zh-CN" altLang="en-US" sz="2400" dirty="0"/>
            </a:br>
            <a:r>
              <a:rPr lang="zh-CN" altLang="en-US" sz="2400" dirty="0"/>
              <a:t>（</a:t>
            </a:r>
            <a:r>
              <a:rPr lang="en-US" altLang="zh-CN" sz="2400" dirty="0"/>
              <a:t>1</a:t>
            </a:r>
            <a:r>
              <a:rPr lang="zh-CN" altLang="en-US" sz="2400" dirty="0"/>
              <a:t>）</a:t>
            </a:r>
            <a:r>
              <a:rPr lang="en-US" altLang="zh-CN" sz="2400" dirty="0"/>
              <a:t>AP</a:t>
            </a:r>
            <a:r>
              <a:rPr lang="zh-CN" altLang="en-US" sz="2400" dirty="0"/>
              <a:t>范围内，各站间距离无限制，站点布局受环境限制较小。</a:t>
            </a:r>
            <a:br>
              <a:rPr lang="zh-CN" altLang="en-US" sz="2400" dirty="0"/>
            </a:br>
            <a:r>
              <a:rPr lang="zh-CN" altLang="en-US" sz="2400" dirty="0"/>
              <a:t>（</a:t>
            </a:r>
            <a:r>
              <a:rPr lang="en-US" altLang="zh-CN" sz="2400" dirty="0"/>
              <a:t>2</a:t>
            </a:r>
            <a:r>
              <a:rPr lang="zh-CN" altLang="en-US" sz="2400" dirty="0"/>
              <a:t>）由于各站不需保持邻居关系，路由和物理层实现复杂度较低。</a:t>
            </a:r>
            <a:br>
              <a:rPr lang="zh-CN" altLang="en-US" sz="2400" dirty="0"/>
            </a:br>
            <a:r>
              <a:rPr lang="zh-CN" altLang="en-US" sz="2400" dirty="0"/>
              <a:t>（</a:t>
            </a:r>
            <a:r>
              <a:rPr lang="en-US" altLang="zh-CN" sz="2400" dirty="0"/>
              <a:t>3</a:t>
            </a:r>
            <a:r>
              <a:rPr lang="zh-CN" altLang="en-US" sz="2400" dirty="0"/>
              <a:t>）业务量增大时网络吞吐和时延性能恶化并不剧烈。</a:t>
            </a:r>
            <a:br>
              <a:rPr lang="zh-CN" altLang="en-US" sz="2400" dirty="0"/>
            </a:br>
            <a:r>
              <a:rPr lang="zh-CN" altLang="en-US" sz="2400" dirty="0"/>
              <a:t>（</a:t>
            </a:r>
            <a:r>
              <a:rPr lang="en-US" altLang="zh-CN" sz="2400" dirty="0"/>
              <a:t>4</a:t>
            </a:r>
            <a:r>
              <a:rPr lang="zh-CN" altLang="en-US" sz="2400" dirty="0"/>
              <a:t>）</a:t>
            </a:r>
            <a:r>
              <a:rPr lang="en-US" altLang="zh-CN" sz="2400" dirty="0"/>
              <a:t>AP</a:t>
            </a:r>
            <a:r>
              <a:rPr lang="zh-CN" altLang="en-US" sz="2400" dirty="0"/>
              <a:t>对</a:t>
            </a:r>
            <a:r>
              <a:rPr lang="en-US" altLang="zh-CN" sz="2400" dirty="0"/>
              <a:t>BSS</a:t>
            </a:r>
            <a:r>
              <a:rPr lang="zh-CN" altLang="en-US" sz="2400" dirty="0"/>
              <a:t>内站点进行同步</a:t>
            </a:r>
            <a:r>
              <a:rPr lang="en-US" altLang="zh-CN" sz="2400" dirty="0"/>
              <a:t>/</a:t>
            </a:r>
            <a:r>
              <a:rPr lang="zh-CN" altLang="en-US" sz="2400" dirty="0"/>
              <a:t>移动</a:t>
            </a:r>
            <a:r>
              <a:rPr lang="en-US" altLang="zh-CN" sz="2400" dirty="0"/>
              <a:t>/</a:t>
            </a:r>
            <a:r>
              <a:rPr lang="zh-CN" altLang="en-US" sz="2400" dirty="0"/>
              <a:t>节能管理，可控性好。</a:t>
            </a:r>
            <a:br>
              <a:rPr lang="zh-CN" altLang="en-US" sz="2400" dirty="0"/>
            </a:br>
            <a:r>
              <a:rPr lang="zh-CN" altLang="en-US" sz="2400" dirty="0"/>
              <a:t>（</a:t>
            </a:r>
            <a:r>
              <a:rPr lang="en-US" altLang="zh-CN" sz="2400" dirty="0"/>
              <a:t>5</a:t>
            </a:r>
            <a:r>
              <a:rPr lang="zh-CN" altLang="en-US" sz="2400" dirty="0"/>
              <a:t>）为接入</a:t>
            </a:r>
            <a:r>
              <a:rPr lang="en-US" altLang="zh-CN" sz="2400" dirty="0"/>
              <a:t>DS</a:t>
            </a:r>
            <a:r>
              <a:rPr lang="zh-CN" altLang="en-US" sz="2400" dirty="0"/>
              <a:t>或骨干网提供逻辑接入点，可伸缩性较强。通过增加</a:t>
            </a:r>
            <a:r>
              <a:rPr lang="en-US" altLang="zh-CN" sz="2400" dirty="0"/>
              <a:t>AP</a:t>
            </a:r>
            <a:r>
              <a:rPr lang="zh-CN" altLang="en-US" sz="2400" dirty="0"/>
              <a:t>数量或改变</a:t>
            </a:r>
            <a:r>
              <a:rPr lang="en-US" altLang="zh-CN" sz="2400" dirty="0"/>
              <a:t>AP</a:t>
            </a:r>
            <a:r>
              <a:rPr lang="zh-CN" altLang="en-US" sz="2400" dirty="0"/>
              <a:t>位置，可将单区的</a:t>
            </a:r>
            <a:r>
              <a:rPr lang="en-US" altLang="zh-CN" sz="2400" dirty="0"/>
              <a:t>BSS</a:t>
            </a:r>
            <a:r>
              <a:rPr lang="zh-CN" altLang="en-US" sz="2400" dirty="0"/>
              <a:t>扩展为多区的</a:t>
            </a:r>
            <a:r>
              <a:rPr lang="en-US" altLang="zh-CN" sz="2400" dirty="0"/>
              <a:t>ESS</a:t>
            </a:r>
            <a:r>
              <a:rPr lang="zh-CN" altLang="en-US" sz="2400" dirty="0"/>
              <a:t>。</a:t>
            </a:r>
          </a:p>
        </p:txBody>
      </p:sp>
      <p:sp>
        <p:nvSpPr>
          <p:cNvPr id="26628"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1362DD-CF31-480E-8C68-5D11AABB60B2}" type="slidenum">
              <a:rPr lang="en-US" altLang="zh-CN" smtClean="0">
                <a:latin typeface="Arial Black" panose="020B0A04020102020204" pitchFamily="34" charset="0"/>
              </a:rPr>
              <a:pPr/>
              <a:t>23</a:t>
            </a:fld>
            <a:endParaRPr lang="en-US" altLang="zh-CN">
              <a:latin typeface="Arial Black" panose="020B0A04020102020204" pitchFamily="34" charset="0"/>
            </a:endParaRPr>
          </a:p>
        </p:txBody>
      </p:sp>
    </p:spTree>
    <p:extLst>
      <p:ext uri="{BB962C8B-B14F-4D97-AF65-F5344CB8AC3E}">
        <p14:creationId xmlns:p14="http://schemas.microsoft.com/office/powerpoint/2010/main" val="238843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365125"/>
            <a:ext cx="7886700" cy="912813"/>
          </a:xfrm>
        </p:spPr>
        <p:txBody>
          <a:bodyPr/>
          <a:lstStyle/>
          <a:p>
            <a:pPr eaLnBrk="1" hangingPunct="1"/>
            <a:r>
              <a:rPr lang="zh-CN" altLang="en-US"/>
              <a:t>认证和关联服务之间的关系</a:t>
            </a:r>
            <a:endParaRPr lang="en-US" altLang="zh-CN"/>
          </a:p>
        </p:txBody>
      </p:sp>
      <p:sp>
        <p:nvSpPr>
          <p:cNvPr id="38915" name="Rectangle 3"/>
          <p:cNvSpPr>
            <a:spLocks noGrp="1" noChangeArrowheads="1"/>
          </p:cNvSpPr>
          <p:nvPr>
            <p:ph idx="1"/>
          </p:nvPr>
        </p:nvSpPr>
        <p:spPr>
          <a:xfrm>
            <a:off x="628650" y="1449388"/>
            <a:ext cx="7886700" cy="4735512"/>
          </a:xfrm>
        </p:spPr>
        <p:txBody>
          <a:bodyPr/>
          <a:lstStyle/>
          <a:p>
            <a:pPr eaLnBrk="1" hangingPunct="1">
              <a:lnSpc>
                <a:spcPct val="160000"/>
              </a:lnSpc>
              <a:buFont typeface="Wingdings" panose="05000000000000000000" pitchFamily="2" charset="2"/>
              <a:buChar char="Ø"/>
            </a:pPr>
            <a:r>
              <a:rPr lang="zh-CN" altLang="en-US" sz="2400"/>
              <a:t>对于通过</a:t>
            </a:r>
            <a:r>
              <a:rPr lang="en-US" altLang="zh-CN" sz="2400"/>
              <a:t>WM</a:t>
            </a:r>
            <a:r>
              <a:rPr lang="zh-CN" altLang="en-US" sz="2400"/>
              <a:t>（无线介质）进行直接通信的</a:t>
            </a:r>
            <a:r>
              <a:rPr lang="en-US" altLang="zh-CN" sz="2400"/>
              <a:t>STA</a:t>
            </a:r>
            <a:r>
              <a:rPr lang="zh-CN" altLang="en-US" sz="2400"/>
              <a:t>均有</a:t>
            </a:r>
            <a:r>
              <a:rPr lang="zh-CN" altLang="en-US" sz="2400">
                <a:solidFill>
                  <a:srgbClr val="FF0000"/>
                </a:solidFill>
              </a:rPr>
              <a:t>认证状态</a:t>
            </a:r>
            <a:r>
              <a:rPr lang="zh-CN" altLang="en-US" sz="2400"/>
              <a:t>（未认证</a:t>
            </a:r>
            <a:r>
              <a:rPr lang="en-US" altLang="zh-CN" sz="2400"/>
              <a:t>/</a:t>
            </a:r>
            <a:r>
              <a:rPr lang="zh-CN" altLang="en-US" sz="2400"/>
              <a:t>已认证）和</a:t>
            </a:r>
            <a:r>
              <a:rPr lang="zh-CN" altLang="en-US" sz="2400">
                <a:solidFill>
                  <a:srgbClr val="FF0000"/>
                </a:solidFill>
              </a:rPr>
              <a:t>关联状态</a:t>
            </a:r>
            <a:r>
              <a:rPr lang="zh-CN" altLang="en-US" sz="2400"/>
              <a:t>（未关联</a:t>
            </a:r>
            <a:r>
              <a:rPr lang="en-US" altLang="zh-CN" sz="2400"/>
              <a:t>/</a:t>
            </a:r>
            <a:r>
              <a:rPr lang="zh-CN" altLang="en-US" sz="2400"/>
              <a:t>已关联）两个状态变量。</a:t>
            </a:r>
            <a:endParaRPr lang="en-US" altLang="zh-CN" sz="2400"/>
          </a:p>
          <a:p>
            <a:pPr eaLnBrk="1" hangingPunct="1">
              <a:lnSpc>
                <a:spcPct val="160000"/>
              </a:lnSpc>
              <a:buFont typeface="Wingdings" panose="05000000000000000000" pitchFamily="2" charset="2"/>
              <a:buChar char="Ø"/>
            </a:pPr>
            <a:r>
              <a:rPr lang="zh-CN" altLang="en-US" sz="2400"/>
              <a:t>这两个变量为每个远端</a:t>
            </a:r>
            <a:r>
              <a:rPr lang="en-US" altLang="zh-CN" sz="2400"/>
              <a:t>STA</a:t>
            </a:r>
            <a:r>
              <a:rPr lang="zh-CN" altLang="en-US" sz="2400"/>
              <a:t>建立了</a:t>
            </a:r>
            <a:r>
              <a:rPr lang="zh-CN" altLang="en-US" sz="2400">
                <a:solidFill>
                  <a:srgbClr val="FF0000"/>
                </a:solidFill>
              </a:rPr>
              <a:t>三种</a:t>
            </a:r>
            <a:r>
              <a:rPr lang="zh-CN" altLang="en-US" sz="2400"/>
              <a:t>本地状态：</a:t>
            </a:r>
            <a:endParaRPr lang="en-US" altLang="zh-CN" sz="2400"/>
          </a:p>
          <a:p>
            <a:pPr marL="342900" lvl="1" indent="0" eaLnBrk="1" hangingPunct="1">
              <a:lnSpc>
                <a:spcPct val="160000"/>
              </a:lnSpc>
              <a:buFont typeface="Arial" panose="020B0604020202020204" pitchFamily="34" charset="0"/>
              <a:buNone/>
            </a:pPr>
            <a:r>
              <a:rPr lang="zh-CN" altLang="en-US" sz="2400"/>
              <a:t>状态</a:t>
            </a:r>
            <a:r>
              <a:rPr lang="en-US" altLang="zh-CN" sz="2400"/>
              <a:t>1</a:t>
            </a:r>
            <a:r>
              <a:rPr lang="zh-CN" altLang="en-US" sz="2400"/>
              <a:t>：初始启动状态，未认证，未关联；</a:t>
            </a:r>
            <a:endParaRPr lang="en-US" altLang="zh-CN" sz="2400"/>
          </a:p>
          <a:p>
            <a:pPr marL="342900" lvl="1" indent="0" eaLnBrk="1" hangingPunct="1">
              <a:lnSpc>
                <a:spcPct val="160000"/>
              </a:lnSpc>
              <a:buFont typeface="Arial" panose="020B0604020202020204" pitchFamily="34" charset="0"/>
              <a:buNone/>
            </a:pPr>
            <a:r>
              <a:rPr lang="zh-CN" altLang="en-US" sz="2400"/>
              <a:t>状态</a:t>
            </a:r>
            <a:r>
              <a:rPr lang="en-US" altLang="zh-CN" sz="2400"/>
              <a:t>2</a:t>
            </a:r>
            <a:r>
              <a:rPr lang="zh-CN" altLang="en-US" sz="2400"/>
              <a:t>：已认证，未关联；</a:t>
            </a:r>
            <a:endParaRPr lang="en-US" altLang="zh-CN" sz="2400"/>
          </a:p>
          <a:p>
            <a:pPr marL="342900" lvl="1" indent="0" eaLnBrk="1" hangingPunct="1">
              <a:lnSpc>
                <a:spcPct val="160000"/>
              </a:lnSpc>
              <a:buFont typeface="Arial" panose="020B0604020202020204" pitchFamily="34" charset="0"/>
              <a:buNone/>
            </a:pPr>
            <a:r>
              <a:rPr lang="zh-CN" altLang="en-US" sz="2400"/>
              <a:t>状态</a:t>
            </a:r>
            <a:r>
              <a:rPr lang="en-US" altLang="zh-CN" sz="2400"/>
              <a:t>3</a:t>
            </a:r>
            <a:r>
              <a:rPr lang="zh-CN" altLang="en-US" sz="2400"/>
              <a:t>：已认证，已关联。</a:t>
            </a:r>
          </a:p>
        </p:txBody>
      </p:sp>
      <p:sp>
        <p:nvSpPr>
          <p:cNvPr id="38916"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85926B-64A2-45F2-ACDD-1488C62C271D}" type="slidenum">
              <a:rPr lang="en-US" altLang="zh-CN" smtClean="0">
                <a:latin typeface="Arial Black" panose="020B0A04020102020204" pitchFamily="34" charset="0"/>
              </a:rPr>
              <a:pPr/>
              <a:t>24</a:t>
            </a:fld>
            <a:endParaRPr lang="en-US" altLang="zh-CN">
              <a:latin typeface="Arial Black" panose="020B0A04020102020204" pitchFamily="34" charset="0"/>
            </a:endParaRPr>
          </a:p>
        </p:txBody>
      </p:sp>
    </p:spTree>
    <p:extLst>
      <p:ext uri="{BB962C8B-B14F-4D97-AF65-F5344CB8AC3E}">
        <p14:creationId xmlns:p14="http://schemas.microsoft.com/office/powerpoint/2010/main" val="3702200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28650" y="365125"/>
            <a:ext cx="7886700" cy="912813"/>
          </a:xfrm>
        </p:spPr>
        <p:txBody>
          <a:bodyPr/>
          <a:lstStyle/>
          <a:p>
            <a:pPr eaLnBrk="1" hangingPunct="1"/>
            <a:r>
              <a:rPr lang="zh-CN" altLang="en-US" dirty="0"/>
              <a:t>状态变量与业务之间的关系</a:t>
            </a:r>
            <a:endParaRPr lang="en-US" altLang="zh-CN" dirty="0"/>
          </a:p>
        </p:txBody>
      </p:sp>
      <p:sp>
        <p:nvSpPr>
          <p:cNvPr id="39939"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86B9E8-9CF6-4BD4-BD75-6CFC1B90F4D9}" type="slidenum">
              <a:rPr lang="en-US" altLang="zh-CN" smtClean="0">
                <a:latin typeface="Arial Black" panose="020B0A04020102020204" pitchFamily="34" charset="0"/>
              </a:rPr>
              <a:pPr/>
              <a:t>25</a:t>
            </a:fld>
            <a:endParaRPr lang="en-US" altLang="zh-CN">
              <a:latin typeface="Arial Black" panose="020B0A04020102020204" pitchFamily="34" charset="0"/>
            </a:endParaRPr>
          </a:p>
        </p:txBody>
      </p:sp>
      <p:pic>
        <p:nvPicPr>
          <p:cNvPr id="39940"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1277938"/>
            <a:ext cx="43815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106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6457950" y="6015311"/>
            <a:ext cx="2057400" cy="365125"/>
          </a:xfrm>
        </p:spPr>
        <p:txBody>
          <a:bodyPr/>
          <a:lstStyle/>
          <a:p>
            <a:pPr>
              <a:defRPr/>
            </a:pPr>
            <a:fld id="{0DA6C5AE-69EA-4B7C-80DC-F48B95C66289}" type="slidenum">
              <a:rPr lang="en-US" smtClean="0"/>
              <a:pPr>
                <a:defRPr/>
              </a:pPr>
              <a:t>26</a:t>
            </a:fld>
            <a:endParaRPr lang="en-US" dirty="0"/>
          </a:p>
        </p:txBody>
      </p:sp>
      <p:sp>
        <p:nvSpPr>
          <p:cNvPr id="51203" name="Line 13"/>
          <p:cNvSpPr>
            <a:spLocks noChangeShapeType="1"/>
          </p:cNvSpPr>
          <p:nvPr/>
        </p:nvSpPr>
        <p:spPr bwMode="auto">
          <a:xfrm>
            <a:off x="531813" y="2440261"/>
            <a:ext cx="6350" cy="3097212"/>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4" name="Text Box 14"/>
          <p:cNvSpPr txBox="1">
            <a:spLocks noChangeArrowheads="1"/>
          </p:cNvSpPr>
          <p:nvPr/>
        </p:nvSpPr>
        <p:spPr bwMode="auto">
          <a:xfrm>
            <a:off x="60326" y="3597062"/>
            <a:ext cx="1073150" cy="398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dirty="0">
                <a:solidFill>
                  <a:srgbClr val="333399"/>
                </a:solidFill>
                <a:ea typeface="黑体" panose="02010609060101010101" pitchFamily="49" charset="-122"/>
              </a:rPr>
              <a:t>MAC </a:t>
            </a:r>
            <a:r>
              <a:rPr kumimoji="1" lang="zh-CN" altLang="en-US" dirty="0">
                <a:solidFill>
                  <a:srgbClr val="333399"/>
                </a:solidFill>
                <a:ea typeface="黑体" panose="02010609060101010101" pitchFamily="49" charset="-122"/>
              </a:rPr>
              <a:t>层</a:t>
            </a:r>
          </a:p>
        </p:txBody>
      </p:sp>
      <p:sp>
        <p:nvSpPr>
          <p:cNvPr id="51205" name="Text Box 15"/>
          <p:cNvSpPr txBox="1">
            <a:spLocks noChangeArrowheads="1"/>
          </p:cNvSpPr>
          <p:nvPr/>
        </p:nvSpPr>
        <p:spPr bwMode="auto">
          <a:xfrm>
            <a:off x="1979613" y="1575073"/>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a:solidFill>
                  <a:srgbClr val="333399"/>
                </a:solidFill>
                <a:ea typeface="黑体" panose="02010609060101010101" pitchFamily="49" charset="-122"/>
              </a:rPr>
              <a:t>无争用服务（选用）</a:t>
            </a:r>
          </a:p>
        </p:txBody>
      </p:sp>
      <p:sp>
        <p:nvSpPr>
          <p:cNvPr id="51206" name="Rectangle 16"/>
          <p:cNvSpPr>
            <a:spLocks noChangeArrowheads="1"/>
          </p:cNvSpPr>
          <p:nvPr/>
        </p:nvSpPr>
        <p:spPr bwMode="auto">
          <a:xfrm>
            <a:off x="1116013" y="3819798"/>
            <a:ext cx="7704137" cy="2436813"/>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07" name="Rectangle 18"/>
          <p:cNvSpPr>
            <a:spLocks noChangeArrowheads="1"/>
          </p:cNvSpPr>
          <p:nvPr/>
        </p:nvSpPr>
        <p:spPr bwMode="auto">
          <a:xfrm>
            <a:off x="1150938" y="3840436"/>
            <a:ext cx="7669212" cy="16970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08" name="Rectangle 19"/>
          <p:cNvSpPr>
            <a:spLocks noChangeArrowheads="1"/>
          </p:cNvSpPr>
          <p:nvPr/>
        </p:nvSpPr>
        <p:spPr bwMode="auto">
          <a:xfrm>
            <a:off x="1139825" y="2441848"/>
            <a:ext cx="4714875" cy="135572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09" name="Text Box 20"/>
          <p:cNvSpPr txBox="1">
            <a:spLocks noChangeArrowheads="1"/>
          </p:cNvSpPr>
          <p:nvPr/>
        </p:nvSpPr>
        <p:spPr bwMode="auto">
          <a:xfrm>
            <a:off x="6142038" y="2079898"/>
            <a:ext cx="2317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a:solidFill>
                  <a:srgbClr val="333399"/>
                </a:solidFill>
                <a:ea typeface="黑体" panose="02010609060101010101" pitchFamily="49" charset="-122"/>
              </a:rPr>
              <a:t>争用服务</a:t>
            </a:r>
          </a:p>
          <a:p>
            <a:pPr algn="ctr"/>
            <a:r>
              <a:rPr kumimoji="1" lang="zh-CN" altLang="en-US" sz="2800">
                <a:solidFill>
                  <a:srgbClr val="333399"/>
                </a:solidFill>
                <a:ea typeface="黑体" panose="02010609060101010101" pitchFamily="49" charset="-122"/>
              </a:rPr>
              <a:t>（必须实现）</a:t>
            </a:r>
          </a:p>
        </p:txBody>
      </p:sp>
      <p:sp>
        <p:nvSpPr>
          <p:cNvPr id="51210" name="Text Box 23"/>
          <p:cNvSpPr txBox="1">
            <a:spLocks noChangeArrowheads="1"/>
          </p:cNvSpPr>
          <p:nvPr/>
        </p:nvSpPr>
        <p:spPr bwMode="auto">
          <a:xfrm>
            <a:off x="2173288" y="4019823"/>
            <a:ext cx="57118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a:solidFill>
                  <a:srgbClr val="333399"/>
                </a:solidFill>
                <a:ea typeface="黑体" panose="02010609060101010101" pitchFamily="49" charset="-122"/>
              </a:rPr>
              <a:t>分布协调功能 </a:t>
            </a:r>
            <a:r>
              <a:rPr kumimoji="1" lang="en-US" altLang="zh-CN" sz="2800">
                <a:solidFill>
                  <a:srgbClr val="333399"/>
                </a:solidFill>
                <a:ea typeface="黑体" panose="02010609060101010101" pitchFamily="49" charset="-122"/>
              </a:rPr>
              <a:t>DCF</a:t>
            </a:r>
          </a:p>
          <a:p>
            <a:pPr algn="ctr"/>
            <a:r>
              <a:rPr kumimoji="1" lang="en-US" altLang="zh-CN" sz="2800">
                <a:solidFill>
                  <a:srgbClr val="333399"/>
                </a:solidFill>
                <a:ea typeface="黑体" panose="02010609060101010101" pitchFamily="49" charset="-122"/>
              </a:rPr>
              <a:t>(Distributed Coordination Function)</a:t>
            </a:r>
          </a:p>
          <a:p>
            <a:pPr algn="ctr"/>
            <a:r>
              <a:rPr kumimoji="1" lang="en-US" altLang="zh-CN" sz="2800">
                <a:solidFill>
                  <a:srgbClr val="333399"/>
                </a:solidFill>
                <a:ea typeface="黑体" panose="02010609060101010101" pitchFamily="49" charset="-122"/>
              </a:rPr>
              <a:t>(CSMA/CA)</a:t>
            </a:r>
          </a:p>
        </p:txBody>
      </p:sp>
      <p:sp>
        <p:nvSpPr>
          <p:cNvPr id="51211" name="Text Box 24"/>
          <p:cNvSpPr txBox="1">
            <a:spLocks noChangeArrowheads="1"/>
          </p:cNvSpPr>
          <p:nvPr/>
        </p:nvSpPr>
        <p:spPr bwMode="auto">
          <a:xfrm>
            <a:off x="1036638" y="2656161"/>
            <a:ext cx="4819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dirty="0">
                <a:solidFill>
                  <a:srgbClr val="333399"/>
                </a:solidFill>
                <a:ea typeface="黑体" panose="02010609060101010101" pitchFamily="49" charset="-122"/>
              </a:rPr>
              <a:t>点协调功能 </a:t>
            </a:r>
            <a:r>
              <a:rPr kumimoji="1" lang="en-US" altLang="zh-CN" sz="2800" dirty="0">
                <a:solidFill>
                  <a:srgbClr val="333399"/>
                </a:solidFill>
                <a:ea typeface="黑体" panose="02010609060101010101" pitchFamily="49" charset="-122"/>
              </a:rPr>
              <a:t>PCF</a:t>
            </a:r>
          </a:p>
          <a:p>
            <a:pPr algn="ctr"/>
            <a:r>
              <a:rPr kumimoji="1" lang="en-US" altLang="zh-CN" sz="2800" dirty="0">
                <a:solidFill>
                  <a:srgbClr val="333399"/>
                </a:solidFill>
                <a:ea typeface="黑体" panose="02010609060101010101" pitchFamily="49" charset="-122"/>
              </a:rPr>
              <a:t>(Point Coordination Function)</a:t>
            </a:r>
          </a:p>
        </p:txBody>
      </p:sp>
      <p:sp>
        <p:nvSpPr>
          <p:cNvPr id="51212" name="Rectangle 25"/>
          <p:cNvSpPr>
            <a:spLocks noChangeArrowheads="1"/>
          </p:cNvSpPr>
          <p:nvPr/>
        </p:nvSpPr>
        <p:spPr bwMode="auto">
          <a:xfrm>
            <a:off x="1116013" y="2440261"/>
            <a:ext cx="4745037" cy="137953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13" name="Line 37"/>
          <p:cNvSpPr>
            <a:spLocks noChangeShapeType="1"/>
          </p:cNvSpPr>
          <p:nvPr/>
        </p:nvSpPr>
        <p:spPr bwMode="auto">
          <a:xfrm>
            <a:off x="152400" y="2440261"/>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4" name="Text Box 12"/>
          <p:cNvSpPr txBox="1">
            <a:spLocks noChangeArrowheads="1"/>
          </p:cNvSpPr>
          <p:nvPr/>
        </p:nvSpPr>
        <p:spPr bwMode="auto">
          <a:xfrm>
            <a:off x="4500563" y="5664473"/>
            <a:ext cx="125095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a:solidFill>
                  <a:srgbClr val="333399"/>
                </a:solidFill>
                <a:ea typeface="黑体" panose="02010609060101010101" pitchFamily="49" charset="-122"/>
              </a:rPr>
              <a:t>物理层</a:t>
            </a:r>
          </a:p>
        </p:txBody>
      </p:sp>
      <p:sp>
        <p:nvSpPr>
          <p:cNvPr id="51215" name="Line 36"/>
          <p:cNvSpPr>
            <a:spLocks noChangeShapeType="1"/>
          </p:cNvSpPr>
          <p:nvPr/>
        </p:nvSpPr>
        <p:spPr bwMode="auto">
          <a:xfrm>
            <a:off x="152400" y="5537473"/>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6" name="Line 49"/>
          <p:cNvSpPr>
            <a:spLocks noChangeShapeType="1"/>
          </p:cNvSpPr>
          <p:nvPr/>
        </p:nvSpPr>
        <p:spPr bwMode="auto">
          <a:xfrm flipV="1">
            <a:off x="1108075" y="5535886"/>
            <a:ext cx="7712075" cy="158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AutoShape 50"/>
          <p:cNvSpPr>
            <a:spLocks noChangeArrowheads="1"/>
          </p:cNvSpPr>
          <p:nvPr/>
        </p:nvSpPr>
        <p:spPr bwMode="auto">
          <a:xfrm>
            <a:off x="7092950" y="3016523"/>
            <a:ext cx="576263" cy="93503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1218" name="AutoShape 51"/>
          <p:cNvSpPr>
            <a:spLocks noChangeArrowheads="1"/>
          </p:cNvSpPr>
          <p:nvPr/>
        </p:nvSpPr>
        <p:spPr bwMode="auto">
          <a:xfrm>
            <a:off x="3203575" y="2151336"/>
            <a:ext cx="576263"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9" name="Rectangle 2"/>
          <p:cNvSpPr>
            <a:spLocks noGrp="1" noChangeArrowheads="1"/>
          </p:cNvSpPr>
          <p:nvPr>
            <p:ph type="title"/>
          </p:nvPr>
        </p:nvSpPr>
        <p:spPr>
          <a:xfrm>
            <a:off x="628650" y="572566"/>
            <a:ext cx="7886700" cy="912813"/>
          </a:xfrm>
        </p:spPr>
        <p:txBody>
          <a:bodyPr/>
          <a:lstStyle/>
          <a:p>
            <a:pPr eaLnBrk="1" hangingPunct="1"/>
            <a:r>
              <a:rPr lang="en-US" altLang="zh-CN" dirty="0"/>
              <a:t>802.11 MAC</a:t>
            </a:r>
            <a:r>
              <a:rPr lang="zh-CN" altLang="en-US" dirty="0"/>
              <a:t>层</a:t>
            </a:r>
            <a:endParaRPr lang="en-US" altLang="zh-CN" dirty="0"/>
          </a:p>
        </p:txBody>
      </p:sp>
    </p:spTree>
    <p:extLst>
      <p:ext uri="{BB962C8B-B14F-4D97-AF65-F5344CB8AC3E}">
        <p14:creationId xmlns:p14="http://schemas.microsoft.com/office/powerpoint/2010/main" val="2317891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84188" y="85725"/>
            <a:ext cx="7886700" cy="650875"/>
          </a:xfrm>
        </p:spPr>
        <p:txBody>
          <a:bodyPr>
            <a:normAutofit fontScale="90000"/>
          </a:bodyPr>
          <a:lstStyle/>
          <a:p>
            <a:pPr eaLnBrk="1" hangingPunct="1"/>
            <a:r>
              <a:rPr lang="zh-CN" altLang="en-US"/>
              <a:t>帧间间隔</a:t>
            </a:r>
          </a:p>
        </p:txBody>
      </p:sp>
      <p:sp>
        <p:nvSpPr>
          <p:cNvPr id="55299" name="Rectangle 3"/>
          <p:cNvSpPr>
            <a:spLocks noGrp="1" noChangeArrowheads="1"/>
          </p:cNvSpPr>
          <p:nvPr>
            <p:ph idx="1"/>
          </p:nvPr>
        </p:nvSpPr>
        <p:spPr>
          <a:xfrm>
            <a:off x="341313" y="639763"/>
            <a:ext cx="8172450" cy="5746750"/>
          </a:xfrm>
        </p:spPr>
        <p:txBody>
          <a:bodyPr>
            <a:normAutofit fontScale="92500" lnSpcReduction="20000"/>
          </a:bodyPr>
          <a:lstStyle/>
          <a:p>
            <a:pPr eaLnBrk="1" hangingPunct="1">
              <a:lnSpc>
                <a:spcPct val="150000"/>
              </a:lnSpc>
              <a:buFont typeface="Wingdings" panose="05000000000000000000" pitchFamily="2" charset="2"/>
              <a:buChar char="Ø"/>
              <a:defRPr/>
            </a:pPr>
            <a:r>
              <a:rPr lang="zh-CN" altLang="en-US" sz="1800" dirty="0"/>
              <a:t>为避免冲突，</a:t>
            </a:r>
            <a:r>
              <a:rPr lang="en-US" altLang="zh-CN" sz="1800" dirty="0"/>
              <a:t>MAC</a:t>
            </a:r>
            <a:r>
              <a:rPr lang="zh-CN" altLang="en-US" sz="1800" dirty="0"/>
              <a:t>子层规定所有站完成发送后必须等待一个短时间</a:t>
            </a:r>
            <a:r>
              <a:rPr lang="en-US" altLang="zh-CN" sz="1800" dirty="0"/>
              <a:t>(</a:t>
            </a:r>
            <a:r>
              <a:rPr lang="zh-CN" altLang="en-US" sz="1800" dirty="0"/>
              <a:t>继续监听</a:t>
            </a:r>
            <a:r>
              <a:rPr lang="en-US" altLang="zh-CN" sz="1800" dirty="0"/>
              <a:t>)</a:t>
            </a:r>
            <a:r>
              <a:rPr lang="zh-CN" altLang="en-US" sz="1800" dirty="0"/>
              <a:t>才能发送下一帧，该时间称为</a:t>
            </a:r>
            <a:r>
              <a:rPr lang="zh-CN" altLang="en-US" sz="1800" dirty="0">
                <a:solidFill>
                  <a:srgbClr val="FF0000"/>
                </a:solidFill>
              </a:rPr>
              <a:t>帧间间隔</a:t>
            </a:r>
            <a:r>
              <a:rPr lang="en-US" altLang="zh-CN" sz="1800" dirty="0"/>
              <a:t>(</a:t>
            </a:r>
            <a:r>
              <a:rPr lang="en-US" altLang="zh-CN" sz="1800" dirty="0" err="1"/>
              <a:t>InterFrame</a:t>
            </a:r>
            <a:r>
              <a:rPr lang="en-US" altLang="zh-CN" sz="1800" dirty="0"/>
              <a:t> Space</a:t>
            </a:r>
            <a:r>
              <a:rPr lang="zh-CN" altLang="en-US" sz="1800" dirty="0"/>
              <a:t>，</a:t>
            </a:r>
            <a:r>
              <a:rPr lang="en-US" altLang="zh-CN" sz="1800" dirty="0"/>
              <a:t>IFS)</a:t>
            </a:r>
            <a:r>
              <a:rPr lang="zh-CN" altLang="en-US" sz="1800" dirty="0"/>
              <a:t>。</a:t>
            </a:r>
            <a:endParaRPr lang="en-US" altLang="zh-CN" sz="1800" dirty="0"/>
          </a:p>
          <a:p>
            <a:pPr eaLnBrk="1" hangingPunct="1">
              <a:lnSpc>
                <a:spcPct val="150000"/>
              </a:lnSpc>
              <a:buFont typeface="Wingdings" panose="05000000000000000000" pitchFamily="2" charset="2"/>
              <a:buChar char="Ø"/>
              <a:defRPr/>
            </a:pPr>
            <a:r>
              <a:rPr lang="zh-CN" altLang="en-US" sz="1800" dirty="0">
                <a:solidFill>
                  <a:srgbClr val="FF0000"/>
                </a:solidFill>
              </a:rPr>
              <a:t>帧间间隔</a:t>
            </a:r>
            <a:r>
              <a:rPr lang="zh-CN" altLang="en-US" sz="1800" dirty="0"/>
              <a:t>时间长度：</a:t>
            </a:r>
            <a:r>
              <a:rPr lang="en-US" altLang="zh-CN" sz="1800" dirty="0"/>
              <a:t>SIFS&lt;PIFS&lt;DIFS &lt;EIFS</a:t>
            </a:r>
          </a:p>
          <a:p>
            <a:pPr eaLnBrk="1" hangingPunct="1">
              <a:lnSpc>
                <a:spcPct val="150000"/>
              </a:lnSpc>
              <a:buFont typeface="Wingdings" panose="05000000000000000000" pitchFamily="2" charset="2"/>
              <a:buChar char="Ø"/>
              <a:defRPr/>
            </a:pPr>
            <a:r>
              <a:rPr lang="en-US" altLang="zh-CN" sz="1800" dirty="0"/>
              <a:t>SIFS (Short IFS)</a:t>
            </a:r>
            <a:r>
              <a:rPr lang="zh-CN" altLang="en-US" sz="1800" dirty="0"/>
              <a:t>：</a:t>
            </a:r>
            <a:r>
              <a:rPr lang="zh-CN" altLang="en-US" sz="1800" dirty="0">
                <a:solidFill>
                  <a:srgbClr val="FF0000"/>
                </a:solidFill>
              </a:rPr>
              <a:t>最小</a:t>
            </a:r>
            <a:r>
              <a:rPr lang="en-US" altLang="zh-CN" sz="1800" dirty="0"/>
              <a:t>IFS</a:t>
            </a:r>
            <a:r>
              <a:rPr lang="zh-CN" altLang="en-US" sz="1800" dirty="0"/>
              <a:t>，</a:t>
            </a:r>
            <a:r>
              <a:rPr lang="zh-CN" altLang="en-US" sz="1800" dirty="0">
                <a:solidFill>
                  <a:srgbClr val="FF0000"/>
                </a:solidFill>
              </a:rPr>
              <a:t>最高优先级</a:t>
            </a:r>
            <a:r>
              <a:rPr lang="zh-CN" altLang="en-US" sz="1800" dirty="0"/>
              <a:t>。一些特殊帧要求使用</a:t>
            </a:r>
            <a:r>
              <a:rPr lang="en-US" altLang="zh-CN" sz="1800" dirty="0"/>
              <a:t>SIFS</a:t>
            </a:r>
            <a:r>
              <a:rPr lang="zh-CN" altLang="en-US" sz="1800" dirty="0"/>
              <a:t>访问介质，如应答帧</a:t>
            </a:r>
            <a:r>
              <a:rPr lang="en-US" altLang="zh-CN" sz="1800" dirty="0"/>
              <a:t>(ACK)</a:t>
            </a:r>
            <a:r>
              <a:rPr lang="zh-CN" altLang="en-US" sz="1800" dirty="0"/>
              <a:t>、清除发送帧</a:t>
            </a:r>
            <a:r>
              <a:rPr lang="en-US" altLang="zh-CN" sz="1800" dirty="0"/>
              <a:t>(CTS)</a:t>
            </a:r>
            <a:r>
              <a:rPr lang="zh-CN" altLang="en-US" sz="1800" dirty="0"/>
              <a:t>、</a:t>
            </a:r>
            <a:r>
              <a:rPr lang="en-US" altLang="zh-CN" sz="1800" dirty="0"/>
              <a:t>MAC</a:t>
            </a:r>
            <a:r>
              <a:rPr lang="zh-CN" altLang="en-US" sz="1800" dirty="0"/>
              <a:t>服务数据单元</a:t>
            </a:r>
            <a:r>
              <a:rPr lang="en-US" altLang="zh-CN" sz="1800" dirty="0"/>
              <a:t>(MSDU)</a:t>
            </a:r>
            <a:r>
              <a:rPr lang="zh-CN" altLang="en-US" sz="1800" dirty="0"/>
              <a:t>的非头分段、被轮询到的站回应帧等。</a:t>
            </a:r>
          </a:p>
          <a:p>
            <a:pPr eaLnBrk="1" hangingPunct="1">
              <a:lnSpc>
                <a:spcPct val="150000"/>
              </a:lnSpc>
              <a:buFont typeface="Wingdings" panose="05000000000000000000" pitchFamily="2" charset="2"/>
              <a:buChar char="Ø"/>
              <a:defRPr/>
            </a:pPr>
            <a:r>
              <a:rPr lang="en-US" altLang="zh-CN" sz="1800" dirty="0"/>
              <a:t>PIFS (PCF IFS)</a:t>
            </a:r>
            <a:r>
              <a:rPr lang="zh-CN" altLang="en-US" sz="1800" dirty="0"/>
              <a:t>。</a:t>
            </a:r>
            <a:r>
              <a:rPr lang="en-US" altLang="zh-CN" sz="1800" dirty="0">
                <a:solidFill>
                  <a:srgbClr val="FF0000"/>
                </a:solidFill>
              </a:rPr>
              <a:t>SIFS</a:t>
            </a:r>
            <a:r>
              <a:rPr lang="zh-CN" altLang="en-US" sz="1800" dirty="0">
                <a:solidFill>
                  <a:srgbClr val="FF0000"/>
                </a:solidFill>
              </a:rPr>
              <a:t>和时隙时间之和</a:t>
            </a:r>
            <a:r>
              <a:rPr lang="zh-CN" altLang="en-US" sz="1800" dirty="0"/>
              <a:t>，</a:t>
            </a:r>
            <a:r>
              <a:rPr lang="en-US" altLang="zh-CN" sz="1800" dirty="0"/>
              <a:t>AP</a:t>
            </a:r>
            <a:r>
              <a:rPr lang="zh-CN" altLang="en-US" sz="1800" dirty="0"/>
              <a:t>在无竞争期开始时获得介质访问权的时间间隔，即</a:t>
            </a:r>
            <a:r>
              <a:rPr lang="en-US" altLang="zh-CN" sz="1800" dirty="0"/>
              <a:t>AP</a:t>
            </a:r>
            <a:r>
              <a:rPr lang="zh-CN" altLang="en-US" sz="1800" dirty="0"/>
              <a:t>总比普通节点具有更高的访问信道的优先级。</a:t>
            </a:r>
          </a:p>
          <a:p>
            <a:pPr eaLnBrk="1" hangingPunct="1">
              <a:lnSpc>
                <a:spcPct val="150000"/>
              </a:lnSpc>
              <a:buFont typeface="Wingdings" panose="05000000000000000000" pitchFamily="2" charset="2"/>
              <a:buChar char="Ø"/>
              <a:defRPr/>
            </a:pPr>
            <a:r>
              <a:rPr lang="en-US" altLang="zh-CN" sz="1800" dirty="0"/>
              <a:t>DIFS (DCF IFS)</a:t>
            </a:r>
            <a:r>
              <a:rPr lang="zh-CN" altLang="en-US" sz="1800" dirty="0"/>
              <a:t>。</a:t>
            </a:r>
            <a:r>
              <a:rPr lang="en-US" altLang="zh-CN" sz="1800" dirty="0">
                <a:solidFill>
                  <a:srgbClr val="FF0000"/>
                </a:solidFill>
              </a:rPr>
              <a:t>SIFS</a:t>
            </a:r>
            <a:r>
              <a:rPr lang="zh-CN" altLang="en-US" sz="1800" dirty="0">
                <a:solidFill>
                  <a:srgbClr val="FF0000"/>
                </a:solidFill>
              </a:rPr>
              <a:t>和两倍时隙时间之和</a:t>
            </a:r>
            <a:r>
              <a:rPr lang="zh-CN" altLang="en-US" sz="1800" dirty="0"/>
              <a:t>，工作在</a:t>
            </a:r>
            <a:r>
              <a:rPr lang="en-US" altLang="zh-CN" sz="1800" dirty="0"/>
              <a:t>DCF</a:t>
            </a:r>
            <a:r>
              <a:rPr lang="zh-CN" altLang="en-US" sz="1800" dirty="0"/>
              <a:t>模式的终端通过载波监听到介质空闲超过</a:t>
            </a:r>
            <a:r>
              <a:rPr lang="en-US" altLang="zh-CN" sz="1800" dirty="0"/>
              <a:t>DIFS</a:t>
            </a:r>
            <a:r>
              <a:rPr lang="zh-CN" altLang="en-US" sz="1800" dirty="0"/>
              <a:t>，且本终端随机退避结束，可立即发送。</a:t>
            </a:r>
          </a:p>
          <a:p>
            <a:pPr eaLnBrk="1" hangingPunct="1">
              <a:lnSpc>
                <a:spcPct val="150000"/>
              </a:lnSpc>
              <a:buFont typeface="Wingdings" panose="05000000000000000000" pitchFamily="2" charset="2"/>
              <a:buChar char="Ø"/>
              <a:defRPr/>
            </a:pPr>
            <a:r>
              <a:rPr lang="en-US" altLang="zh-CN" sz="1800" dirty="0"/>
              <a:t>EIFS (Extended IFS)</a:t>
            </a:r>
            <a:r>
              <a:rPr lang="zh-CN" altLang="en-US" sz="1800" dirty="0"/>
              <a:t>。</a:t>
            </a:r>
            <a:r>
              <a:rPr lang="en-US" altLang="zh-CN" sz="1800" dirty="0">
                <a:solidFill>
                  <a:srgbClr val="FF0000"/>
                </a:solidFill>
              </a:rPr>
              <a:t>ACK</a:t>
            </a:r>
            <a:r>
              <a:rPr lang="zh-CN" altLang="en-US" sz="1800" dirty="0">
                <a:solidFill>
                  <a:srgbClr val="FF0000"/>
                </a:solidFill>
              </a:rPr>
              <a:t>帧传输时间和</a:t>
            </a:r>
            <a:r>
              <a:rPr lang="en-US" altLang="zh-CN" sz="1800" dirty="0">
                <a:solidFill>
                  <a:srgbClr val="FF0000"/>
                </a:solidFill>
              </a:rPr>
              <a:t>SIFS</a:t>
            </a:r>
            <a:r>
              <a:rPr lang="zh-CN" altLang="en-US" sz="1800" dirty="0">
                <a:solidFill>
                  <a:srgbClr val="FF0000"/>
                </a:solidFill>
              </a:rPr>
              <a:t>、</a:t>
            </a:r>
            <a:r>
              <a:rPr lang="en-US" altLang="zh-CN" sz="1800" dirty="0">
                <a:solidFill>
                  <a:srgbClr val="FF0000"/>
                </a:solidFill>
              </a:rPr>
              <a:t>DIFS</a:t>
            </a:r>
            <a:r>
              <a:rPr lang="zh-CN" altLang="en-US" sz="1800" dirty="0">
                <a:solidFill>
                  <a:srgbClr val="FF0000"/>
                </a:solidFill>
              </a:rPr>
              <a:t>的时间之和</a:t>
            </a:r>
            <a:r>
              <a:rPr lang="zh-CN" altLang="en-US" sz="1800" dirty="0"/>
              <a:t>，前一帧出错，发送节点延迟</a:t>
            </a:r>
            <a:r>
              <a:rPr lang="en-US" altLang="zh-CN" sz="1800" dirty="0"/>
              <a:t>EIFS</a:t>
            </a:r>
            <a:r>
              <a:rPr lang="zh-CN" altLang="en-US" sz="1800" dirty="0"/>
              <a:t>时间后再发送下一帧。</a:t>
            </a:r>
            <a:r>
              <a:rPr lang="en-US" altLang="zh-CN" sz="1800" dirty="0"/>
              <a:t>EIFS</a:t>
            </a:r>
            <a:r>
              <a:rPr lang="zh-CN" altLang="en-US" sz="1800" dirty="0"/>
              <a:t>期内收到正确帧将使该站重新同步并结束</a:t>
            </a:r>
            <a:r>
              <a:rPr lang="en-US" altLang="zh-CN" sz="1800" dirty="0"/>
              <a:t>EIFS</a:t>
            </a:r>
            <a:r>
              <a:rPr lang="zh-CN" altLang="en-US" sz="1800" dirty="0"/>
              <a:t>，进入正常介质访问状态。</a:t>
            </a:r>
          </a:p>
          <a:p>
            <a:pPr marL="0" indent="0" eaLnBrk="1" hangingPunct="1">
              <a:lnSpc>
                <a:spcPct val="150000"/>
              </a:lnSpc>
              <a:buFont typeface="Arial" panose="020B0604020202020204" pitchFamily="34" charset="0"/>
              <a:buNone/>
              <a:defRPr/>
            </a:pPr>
            <a:r>
              <a:rPr lang="zh-CN" altLang="en-US" sz="2000" dirty="0"/>
              <a:t> </a:t>
            </a:r>
          </a:p>
        </p:txBody>
      </p:sp>
      <p:sp>
        <p:nvSpPr>
          <p:cNvPr id="55300"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7D6152-6810-41F8-92DB-A3EB654C625C}" type="slidenum">
              <a:rPr lang="en-US" altLang="zh-CN" smtClean="0">
                <a:latin typeface="Arial Black" panose="020B0A04020102020204" pitchFamily="34" charset="0"/>
              </a:rPr>
              <a:pPr/>
              <a:t>27</a:t>
            </a:fld>
            <a:endParaRPr lang="en-US" altLang="zh-CN">
              <a:latin typeface="Arial Black" panose="020B0A04020102020204" pitchFamily="34" charset="0"/>
            </a:endParaRPr>
          </a:p>
        </p:txBody>
      </p:sp>
    </p:spTree>
    <p:extLst>
      <p:ext uri="{BB962C8B-B14F-4D97-AF65-F5344CB8AC3E}">
        <p14:creationId xmlns:p14="http://schemas.microsoft.com/office/powerpoint/2010/main" val="2144800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28650" y="365125"/>
            <a:ext cx="7886700" cy="579438"/>
          </a:xfrm>
        </p:spPr>
        <p:txBody>
          <a:bodyPr>
            <a:normAutofit fontScale="90000"/>
          </a:bodyPr>
          <a:lstStyle/>
          <a:p>
            <a:pPr eaLnBrk="1" hangingPunct="1"/>
            <a:r>
              <a:rPr lang="en-US" altLang="zh-CN" dirty="0"/>
              <a:t>CSMA/CA </a:t>
            </a:r>
            <a:endParaRPr lang="zh-CN" altLang="en-US" dirty="0"/>
          </a:p>
        </p:txBody>
      </p:sp>
      <p:sp>
        <p:nvSpPr>
          <p:cNvPr id="58371" name="Rectangle 3"/>
          <p:cNvSpPr>
            <a:spLocks noGrp="1" noChangeArrowheads="1"/>
          </p:cNvSpPr>
          <p:nvPr>
            <p:ph idx="1"/>
          </p:nvPr>
        </p:nvSpPr>
        <p:spPr>
          <a:xfrm>
            <a:off x="628650" y="944563"/>
            <a:ext cx="7886700" cy="5232400"/>
          </a:xfrm>
        </p:spPr>
        <p:txBody>
          <a:bodyPr/>
          <a:lstStyle/>
          <a:p>
            <a:pPr eaLnBrk="1" hangingPunct="1">
              <a:lnSpc>
                <a:spcPct val="150000"/>
              </a:lnSpc>
              <a:buFont typeface="Wingdings" panose="05000000000000000000" pitchFamily="2" charset="2"/>
              <a:buChar char="Ø"/>
            </a:pPr>
            <a:r>
              <a:rPr lang="zh-CN" altLang="en-US" sz="1900"/>
              <a:t>在</a:t>
            </a:r>
            <a:r>
              <a:rPr lang="en-US" altLang="zh-CN" sz="1900"/>
              <a:t>CSMA/CA</a:t>
            </a:r>
            <a:r>
              <a:rPr lang="zh-CN" altLang="en-US" sz="1900"/>
              <a:t>方式中，当检测到信道空闲期间大于某一</a:t>
            </a:r>
            <a:r>
              <a:rPr lang="en-US" altLang="zh-CN" sz="1900"/>
              <a:t>IFS</a:t>
            </a:r>
            <a:r>
              <a:rPr lang="zh-CN" altLang="en-US" sz="1900"/>
              <a:t>后立即开始发送帧，否则延迟发送直到检测到</a:t>
            </a:r>
            <a:r>
              <a:rPr lang="en-US" altLang="zh-CN" sz="1900"/>
              <a:t>IFS</a:t>
            </a:r>
            <a:r>
              <a:rPr lang="zh-CN" altLang="en-US" sz="1900"/>
              <a:t>，然后选择退避时间进入退避，结束后重新上述过程。</a:t>
            </a:r>
          </a:p>
          <a:p>
            <a:pPr eaLnBrk="1" hangingPunct="1">
              <a:lnSpc>
                <a:spcPct val="150000"/>
              </a:lnSpc>
              <a:buFont typeface="Wingdings" panose="05000000000000000000" pitchFamily="2" charset="2"/>
              <a:buChar char="Ø"/>
            </a:pPr>
            <a:r>
              <a:rPr lang="zh-CN" altLang="en-US" sz="1900"/>
              <a:t>基础是载波侦听：</a:t>
            </a:r>
            <a:r>
              <a:rPr lang="zh-CN" altLang="en-US" sz="1900">
                <a:solidFill>
                  <a:srgbClr val="FF0000"/>
                </a:solidFill>
              </a:rPr>
              <a:t>虚拟载波侦听</a:t>
            </a:r>
            <a:r>
              <a:rPr lang="en-US" altLang="zh-CN" sz="1900"/>
              <a:t>(VCS)</a:t>
            </a:r>
            <a:r>
              <a:rPr lang="zh-CN" altLang="en-US" sz="1900"/>
              <a:t>和</a:t>
            </a:r>
            <a:r>
              <a:rPr lang="zh-CN" altLang="en-US" sz="1900">
                <a:solidFill>
                  <a:srgbClr val="FF0000"/>
                </a:solidFill>
              </a:rPr>
              <a:t>物理载波侦听</a:t>
            </a:r>
            <a:r>
              <a:rPr lang="en-US" altLang="zh-CN" sz="1900"/>
              <a:t>(PCS) </a:t>
            </a:r>
            <a:r>
              <a:rPr lang="zh-CN" altLang="en-US" sz="1900"/>
              <a:t>。</a:t>
            </a:r>
            <a:endParaRPr lang="en-US" altLang="zh-CN" sz="1900"/>
          </a:p>
          <a:p>
            <a:pPr eaLnBrk="1" hangingPunct="1">
              <a:lnSpc>
                <a:spcPct val="150000"/>
              </a:lnSpc>
              <a:buFont typeface="Wingdings" panose="05000000000000000000" pitchFamily="2" charset="2"/>
              <a:buChar char="Ø"/>
            </a:pPr>
            <a:r>
              <a:rPr lang="zh-CN" altLang="en-US" sz="1900"/>
              <a:t>物理载波侦听</a:t>
            </a:r>
            <a:r>
              <a:rPr lang="en-US" altLang="zh-CN" sz="1900"/>
              <a:t>PCS</a:t>
            </a:r>
            <a:r>
              <a:rPr lang="zh-CN" altLang="en-US" sz="1900"/>
              <a:t>是一个由物理层向</a:t>
            </a:r>
            <a:r>
              <a:rPr lang="en-US" altLang="zh-CN" sz="1900"/>
              <a:t>MAC</a:t>
            </a:r>
            <a:r>
              <a:rPr lang="zh-CN" altLang="en-US" sz="1900"/>
              <a:t>层</a:t>
            </a:r>
            <a:r>
              <a:rPr lang="zh-CN" altLang="en-US" sz="1900">
                <a:solidFill>
                  <a:srgbClr val="FF0000"/>
                </a:solidFill>
              </a:rPr>
              <a:t>发送警报信号的机制</a:t>
            </a:r>
            <a:r>
              <a:rPr lang="zh-CN" altLang="en-US" sz="1900"/>
              <a:t>，以表明目前是否有信号被侦听到。</a:t>
            </a:r>
            <a:endParaRPr lang="en-US" altLang="zh-CN" sz="1900"/>
          </a:p>
          <a:p>
            <a:pPr eaLnBrk="1" hangingPunct="1">
              <a:lnSpc>
                <a:spcPct val="150000"/>
              </a:lnSpc>
              <a:buFont typeface="Wingdings" panose="05000000000000000000" pitchFamily="2" charset="2"/>
              <a:buChar char="Ø"/>
            </a:pPr>
            <a:r>
              <a:rPr lang="zh-CN" altLang="en-US" sz="1900"/>
              <a:t>虚拟载波侦听</a:t>
            </a:r>
            <a:r>
              <a:rPr lang="en-US" altLang="zh-CN" sz="1900"/>
              <a:t>VCS</a:t>
            </a:r>
            <a:r>
              <a:rPr lang="zh-CN" altLang="en-US" sz="1900"/>
              <a:t>依靠</a:t>
            </a:r>
            <a:r>
              <a:rPr lang="zh-CN" altLang="en-US" sz="1900">
                <a:solidFill>
                  <a:srgbClr val="FF0000"/>
                </a:solidFill>
              </a:rPr>
              <a:t>网络分配向量</a:t>
            </a:r>
            <a:r>
              <a:rPr lang="en-US" altLang="zh-CN" sz="1900">
                <a:solidFill>
                  <a:srgbClr val="FF0000"/>
                </a:solidFill>
              </a:rPr>
              <a:t>NAV</a:t>
            </a:r>
            <a:r>
              <a:rPr lang="zh-CN" altLang="en-US" sz="1900"/>
              <a:t>。</a:t>
            </a:r>
            <a:r>
              <a:rPr lang="en-US" altLang="zh-CN" sz="1900"/>
              <a:t>NAV</a:t>
            </a:r>
            <a:r>
              <a:rPr lang="zh-CN" altLang="en-US" sz="1900"/>
              <a:t>提供给其它站关于信道需被某个站点占用的时间信息。</a:t>
            </a:r>
            <a:endParaRPr lang="en-US" altLang="zh-CN" sz="1900"/>
          </a:p>
          <a:p>
            <a:pPr eaLnBrk="1" hangingPunct="1">
              <a:lnSpc>
                <a:spcPct val="150000"/>
              </a:lnSpc>
              <a:buFont typeface="Wingdings" panose="05000000000000000000" pitchFamily="2" charset="2"/>
              <a:buChar char="Ø"/>
            </a:pPr>
            <a:r>
              <a:rPr lang="zh-CN" altLang="en-US" sz="1900"/>
              <a:t>结合</a:t>
            </a:r>
            <a:r>
              <a:rPr lang="en-US" altLang="zh-CN" sz="1900"/>
              <a:t>VCS</a:t>
            </a:r>
            <a:r>
              <a:rPr lang="zh-CN" altLang="en-US" sz="1900"/>
              <a:t>和</a:t>
            </a:r>
            <a:r>
              <a:rPr lang="en-US" altLang="zh-CN" sz="1900"/>
              <a:t>PCS</a:t>
            </a:r>
            <a:r>
              <a:rPr lang="zh-CN" altLang="en-US" sz="1900"/>
              <a:t>机制，</a:t>
            </a:r>
            <a:r>
              <a:rPr lang="en-US" altLang="zh-CN" sz="1900"/>
              <a:t>MAC</a:t>
            </a:r>
            <a:r>
              <a:rPr lang="zh-CN" altLang="en-US" sz="1900"/>
              <a:t>层可使用冲突避免机制。发送数据前先进行</a:t>
            </a:r>
            <a:r>
              <a:rPr lang="en-US" altLang="zh-CN" sz="1900"/>
              <a:t>VCS</a:t>
            </a:r>
            <a:r>
              <a:rPr lang="zh-CN" altLang="en-US" sz="1900"/>
              <a:t>，然后再经过一个</a:t>
            </a:r>
            <a:r>
              <a:rPr lang="en-US" altLang="zh-CN" sz="1900"/>
              <a:t>DIFS</a:t>
            </a:r>
            <a:r>
              <a:rPr lang="zh-CN" altLang="en-US" sz="1900"/>
              <a:t>后发送数据。</a:t>
            </a:r>
          </a:p>
        </p:txBody>
      </p:sp>
      <p:sp>
        <p:nvSpPr>
          <p:cNvPr id="58372"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E772EF-028C-4D4B-885A-4E30AEA5C111}" type="slidenum">
              <a:rPr lang="en-US" altLang="zh-CN" smtClean="0">
                <a:latin typeface="Arial Black" panose="020B0A04020102020204" pitchFamily="34" charset="0"/>
              </a:rPr>
              <a:pPr/>
              <a:t>28</a:t>
            </a:fld>
            <a:endParaRPr lang="en-US" altLang="zh-CN">
              <a:latin typeface="Arial Black" panose="020B0A04020102020204" pitchFamily="34" charset="0"/>
            </a:endParaRPr>
          </a:p>
        </p:txBody>
      </p:sp>
    </p:spTree>
    <p:extLst>
      <p:ext uri="{BB962C8B-B14F-4D97-AF65-F5344CB8AC3E}">
        <p14:creationId xmlns:p14="http://schemas.microsoft.com/office/powerpoint/2010/main" val="1568190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6973888" y="6256338"/>
            <a:ext cx="2057400" cy="365125"/>
          </a:xfrm>
        </p:spPr>
        <p:txBody>
          <a:bodyPr/>
          <a:lstStyle/>
          <a:p>
            <a:pPr>
              <a:defRPr/>
            </a:pPr>
            <a:fld id="{29B2B5A6-DE8A-45DD-8971-A71E332C5AC9}" type="slidenum">
              <a:rPr lang="en-US" smtClean="0"/>
              <a:pPr>
                <a:defRPr/>
              </a:pPr>
              <a:t>29</a:t>
            </a:fld>
            <a:endParaRPr lang="en-US" dirty="0"/>
          </a:p>
        </p:txBody>
      </p:sp>
      <p:sp>
        <p:nvSpPr>
          <p:cNvPr id="59395" name="Text Box 90"/>
          <p:cNvSpPr txBox="1">
            <a:spLocks noChangeArrowheads="1"/>
          </p:cNvSpPr>
          <p:nvPr/>
        </p:nvSpPr>
        <p:spPr bwMode="auto">
          <a:xfrm rot="-4974934">
            <a:off x="4183857" y="1031081"/>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ACK</a:t>
            </a:r>
          </a:p>
        </p:txBody>
      </p:sp>
      <p:sp>
        <p:nvSpPr>
          <p:cNvPr id="59396" name="Text Box 12"/>
          <p:cNvSpPr txBox="1">
            <a:spLocks noChangeArrowheads="1"/>
          </p:cNvSpPr>
          <p:nvPr/>
        </p:nvSpPr>
        <p:spPr bwMode="auto">
          <a:xfrm>
            <a:off x="8388350" y="338138"/>
            <a:ext cx="6429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时间</a:t>
            </a:r>
          </a:p>
        </p:txBody>
      </p:sp>
      <p:sp>
        <p:nvSpPr>
          <p:cNvPr id="59397" name="Text Box 15"/>
          <p:cNvSpPr txBox="1">
            <a:spLocks noChangeArrowheads="1"/>
          </p:cNvSpPr>
          <p:nvPr/>
        </p:nvSpPr>
        <p:spPr bwMode="auto">
          <a:xfrm>
            <a:off x="1566863" y="231775"/>
            <a:ext cx="704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DIFS</a:t>
            </a:r>
          </a:p>
        </p:txBody>
      </p:sp>
      <p:sp>
        <p:nvSpPr>
          <p:cNvPr id="59398" name="Line 18"/>
          <p:cNvSpPr>
            <a:spLocks noChangeShapeType="1"/>
          </p:cNvSpPr>
          <p:nvPr/>
        </p:nvSpPr>
        <p:spPr bwMode="auto">
          <a:xfrm>
            <a:off x="1566863" y="573088"/>
            <a:ext cx="7096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Freeform 19"/>
          <p:cNvSpPr>
            <a:spLocks/>
          </p:cNvSpPr>
          <p:nvPr/>
        </p:nvSpPr>
        <p:spPr bwMode="auto">
          <a:xfrm>
            <a:off x="544513" y="363538"/>
            <a:ext cx="1022350" cy="374650"/>
          </a:xfrm>
          <a:custGeom>
            <a:avLst/>
            <a:gdLst>
              <a:gd name="T0" fmla="*/ 0 w 624"/>
              <a:gd name="T1" fmla="*/ 2147483646 h 240"/>
              <a:gd name="T2" fmla="*/ 0 w 624"/>
              <a:gd name="T3" fmla="*/ 0 h 240"/>
              <a:gd name="T4" fmla="*/ 2147483646 w 624"/>
              <a:gd name="T5" fmla="*/ 0 h 240"/>
              <a:gd name="T6" fmla="*/ 2147483646 w 624"/>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0" name="Text Box 20"/>
          <p:cNvSpPr txBox="1">
            <a:spLocks noChangeArrowheads="1"/>
          </p:cNvSpPr>
          <p:nvPr/>
        </p:nvSpPr>
        <p:spPr bwMode="auto">
          <a:xfrm>
            <a:off x="500063" y="360363"/>
            <a:ext cx="1158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媒体空闲                                    </a:t>
            </a:r>
          </a:p>
        </p:txBody>
      </p:sp>
      <p:sp>
        <p:nvSpPr>
          <p:cNvPr id="59401" name="Line 22"/>
          <p:cNvSpPr>
            <a:spLocks noChangeShapeType="1"/>
          </p:cNvSpPr>
          <p:nvPr/>
        </p:nvSpPr>
        <p:spPr bwMode="auto">
          <a:xfrm>
            <a:off x="1566863" y="323850"/>
            <a:ext cx="0"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2" name="Line 23"/>
          <p:cNvSpPr>
            <a:spLocks noChangeShapeType="1"/>
          </p:cNvSpPr>
          <p:nvPr/>
        </p:nvSpPr>
        <p:spPr bwMode="auto">
          <a:xfrm flipV="1">
            <a:off x="2268538" y="323850"/>
            <a:ext cx="7937"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3" name="Text Box 27"/>
          <p:cNvSpPr txBox="1">
            <a:spLocks noChangeArrowheads="1"/>
          </p:cNvSpPr>
          <p:nvPr/>
        </p:nvSpPr>
        <p:spPr bwMode="auto">
          <a:xfrm>
            <a:off x="3949700" y="1933575"/>
            <a:ext cx="6937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SIFS</a:t>
            </a:r>
          </a:p>
        </p:txBody>
      </p:sp>
      <p:sp>
        <p:nvSpPr>
          <p:cNvPr id="59404" name="Line 30"/>
          <p:cNvSpPr>
            <a:spLocks noChangeShapeType="1"/>
          </p:cNvSpPr>
          <p:nvPr/>
        </p:nvSpPr>
        <p:spPr bwMode="auto">
          <a:xfrm flipH="1" flipV="1">
            <a:off x="3995738" y="1946275"/>
            <a:ext cx="0" cy="442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5" name="Line 32"/>
          <p:cNvSpPr>
            <a:spLocks noChangeShapeType="1"/>
          </p:cNvSpPr>
          <p:nvPr/>
        </p:nvSpPr>
        <p:spPr bwMode="auto">
          <a:xfrm>
            <a:off x="385763" y="3227388"/>
            <a:ext cx="84963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6" name="Text Box 33"/>
          <p:cNvSpPr txBox="1">
            <a:spLocks noChangeArrowheads="1"/>
          </p:cNvSpPr>
          <p:nvPr/>
        </p:nvSpPr>
        <p:spPr bwMode="auto">
          <a:xfrm>
            <a:off x="8388350" y="2832100"/>
            <a:ext cx="642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时间</a:t>
            </a:r>
          </a:p>
        </p:txBody>
      </p:sp>
      <p:sp>
        <p:nvSpPr>
          <p:cNvPr id="59407" name="Freeform 34"/>
          <p:cNvSpPr>
            <a:spLocks/>
          </p:cNvSpPr>
          <p:nvPr/>
        </p:nvSpPr>
        <p:spPr bwMode="auto">
          <a:xfrm>
            <a:off x="2265363" y="2851150"/>
            <a:ext cx="2597150" cy="376238"/>
          </a:xfrm>
          <a:custGeom>
            <a:avLst/>
            <a:gdLst>
              <a:gd name="T0" fmla="*/ 0 w 624"/>
              <a:gd name="T1" fmla="*/ 2147483646 h 240"/>
              <a:gd name="T2" fmla="*/ 0 w 624"/>
              <a:gd name="T3" fmla="*/ 0 h 240"/>
              <a:gd name="T4" fmla="*/ 2147483646 w 624"/>
              <a:gd name="T5" fmla="*/ 0 h 240"/>
              <a:gd name="T6" fmla="*/ 2147483646 w 624"/>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8" name="Text Box 35"/>
          <p:cNvSpPr txBox="1">
            <a:spLocks noChangeArrowheads="1"/>
          </p:cNvSpPr>
          <p:nvPr/>
        </p:nvSpPr>
        <p:spPr bwMode="auto">
          <a:xfrm>
            <a:off x="2722563" y="2838450"/>
            <a:ext cx="179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NAV</a:t>
            </a:r>
            <a:r>
              <a:rPr kumimoji="1" lang="zh-CN" altLang="en-US">
                <a:solidFill>
                  <a:srgbClr val="333399"/>
                </a:solidFill>
                <a:ea typeface="黑体" panose="02010609060101010101" pitchFamily="49" charset="-122"/>
              </a:rPr>
              <a:t>（媒体忙）</a:t>
            </a:r>
          </a:p>
        </p:txBody>
      </p:sp>
      <p:sp>
        <p:nvSpPr>
          <p:cNvPr id="59409" name="Text Box 36"/>
          <p:cNvSpPr txBox="1">
            <a:spLocks noChangeArrowheads="1"/>
          </p:cNvSpPr>
          <p:nvPr/>
        </p:nvSpPr>
        <p:spPr bwMode="auto">
          <a:xfrm>
            <a:off x="4833938" y="224948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solidFill>
                  <a:srgbClr val="333399"/>
                </a:solidFill>
                <a:ea typeface="黑体" panose="02010609060101010101" pitchFamily="49" charset="-122"/>
              </a:rPr>
              <a:t>DIFS</a:t>
            </a:r>
          </a:p>
        </p:txBody>
      </p:sp>
      <p:sp>
        <p:nvSpPr>
          <p:cNvPr id="59410" name="Line 37"/>
          <p:cNvSpPr>
            <a:spLocks noChangeShapeType="1"/>
          </p:cNvSpPr>
          <p:nvPr/>
        </p:nvSpPr>
        <p:spPr bwMode="auto">
          <a:xfrm flipV="1">
            <a:off x="4876800" y="2565400"/>
            <a:ext cx="6715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1" name="Line 38"/>
          <p:cNvSpPr>
            <a:spLocks noChangeShapeType="1"/>
          </p:cNvSpPr>
          <p:nvPr/>
        </p:nvSpPr>
        <p:spPr bwMode="auto">
          <a:xfrm flipH="1" flipV="1">
            <a:off x="4862513" y="1935163"/>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2" name="Line 39"/>
          <p:cNvSpPr>
            <a:spLocks noChangeShapeType="1"/>
          </p:cNvSpPr>
          <p:nvPr/>
        </p:nvSpPr>
        <p:spPr bwMode="auto">
          <a:xfrm>
            <a:off x="5548313" y="1935163"/>
            <a:ext cx="0" cy="858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3" name="Freeform 40"/>
          <p:cNvSpPr>
            <a:spLocks/>
          </p:cNvSpPr>
          <p:nvPr/>
        </p:nvSpPr>
        <p:spPr bwMode="auto">
          <a:xfrm>
            <a:off x="6823075" y="2851150"/>
            <a:ext cx="1382713" cy="376238"/>
          </a:xfrm>
          <a:custGeom>
            <a:avLst/>
            <a:gdLst>
              <a:gd name="T0" fmla="*/ 0 w 624"/>
              <a:gd name="T1" fmla="*/ 2147483646 h 240"/>
              <a:gd name="T2" fmla="*/ 0 w 624"/>
              <a:gd name="T3" fmla="*/ 0 h 240"/>
              <a:gd name="T4" fmla="*/ 2147483646 w 624"/>
              <a:gd name="T5" fmla="*/ 0 h 240"/>
              <a:gd name="T6" fmla="*/ 2147483646 w 624"/>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4" name="Freeform 41"/>
          <p:cNvSpPr>
            <a:spLocks/>
          </p:cNvSpPr>
          <p:nvPr/>
        </p:nvSpPr>
        <p:spPr bwMode="auto">
          <a:xfrm>
            <a:off x="5541963" y="2851150"/>
            <a:ext cx="1281112" cy="376238"/>
          </a:xfrm>
          <a:custGeom>
            <a:avLst/>
            <a:gdLst>
              <a:gd name="T0" fmla="*/ 0 w 780"/>
              <a:gd name="T1" fmla="*/ 2147483646 h 240"/>
              <a:gd name="T2" fmla="*/ 0 w 780"/>
              <a:gd name="T3" fmla="*/ 0 h 240"/>
              <a:gd name="T4" fmla="*/ 2147483646 w 780"/>
              <a:gd name="T5" fmla="*/ 0 h 240"/>
              <a:gd name="T6" fmla="*/ 0 60000 65536"/>
              <a:gd name="T7" fmla="*/ 0 60000 65536"/>
              <a:gd name="T8" fmla="*/ 0 60000 65536"/>
            </a:gdLst>
            <a:ahLst/>
            <a:cxnLst>
              <a:cxn ang="T6">
                <a:pos x="T0" y="T1"/>
              </a:cxn>
              <a:cxn ang="T7">
                <a:pos x="T2" y="T3"/>
              </a:cxn>
              <a:cxn ang="T8">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5" name="Line 42"/>
          <p:cNvSpPr>
            <a:spLocks noChangeShapeType="1"/>
          </p:cNvSpPr>
          <p:nvPr/>
        </p:nvSpPr>
        <p:spPr bwMode="auto">
          <a:xfrm>
            <a:off x="5699125" y="2846388"/>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6" name="Line 43"/>
          <p:cNvSpPr>
            <a:spLocks noChangeShapeType="1"/>
          </p:cNvSpPr>
          <p:nvPr/>
        </p:nvSpPr>
        <p:spPr bwMode="auto">
          <a:xfrm>
            <a:off x="5856288" y="2846388"/>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7" name="Line 44"/>
          <p:cNvSpPr>
            <a:spLocks noChangeShapeType="1"/>
          </p:cNvSpPr>
          <p:nvPr/>
        </p:nvSpPr>
        <p:spPr bwMode="auto">
          <a:xfrm>
            <a:off x="6013450" y="2846388"/>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8" name="Line 45"/>
          <p:cNvSpPr>
            <a:spLocks noChangeShapeType="1"/>
          </p:cNvSpPr>
          <p:nvPr/>
        </p:nvSpPr>
        <p:spPr bwMode="auto">
          <a:xfrm>
            <a:off x="6172200" y="2846388"/>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19" name="Line 46"/>
          <p:cNvSpPr>
            <a:spLocks noChangeShapeType="1"/>
          </p:cNvSpPr>
          <p:nvPr/>
        </p:nvSpPr>
        <p:spPr bwMode="auto">
          <a:xfrm>
            <a:off x="6329363" y="2846388"/>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0" name="Line 47"/>
          <p:cNvSpPr>
            <a:spLocks noChangeShapeType="1"/>
          </p:cNvSpPr>
          <p:nvPr/>
        </p:nvSpPr>
        <p:spPr bwMode="auto">
          <a:xfrm>
            <a:off x="6486525" y="2855913"/>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1" name="Line 48"/>
          <p:cNvSpPr>
            <a:spLocks noChangeShapeType="1"/>
          </p:cNvSpPr>
          <p:nvPr/>
        </p:nvSpPr>
        <p:spPr bwMode="auto">
          <a:xfrm>
            <a:off x="6654800" y="2855913"/>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2" name="Line 49"/>
          <p:cNvSpPr>
            <a:spLocks noChangeShapeType="1"/>
          </p:cNvSpPr>
          <p:nvPr/>
        </p:nvSpPr>
        <p:spPr bwMode="auto">
          <a:xfrm>
            <a:off x="5575300" y="2573338"/>
            <a:ext cx="127793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3" name="Text Box 50"/>
          <p:cNvSpPr txBox="1">
            <a:spLocks noChangeArrowheads="1"/>
          </p:cNvSpPr>
          <p:nvPr/>
        </p:nvSpPr>
        <p:spPr bwMode="auto">
          <a:xfrm>
            <a:off x="5643563" y="217963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争用窗口</a:t>
            </a:r>
          </a:p>
        </p:txBody>
      </p:sp>
      <p:sp>
        <p:nvSpPr>
          <p:cNvPr id="59424" name="Text Box 51"/>
          <p:cNvSpPr txBox="1">
            <a:spLocks noChangeArrowheads="1"/>
          </p:cNvSpPr>
          <p:nvPr/>
        </p:nvSpPr>
        <p:spPr bwMode="auto">
          <a:xfrm>
            <a:off x="6789738" y="2805113"/>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发送下一 帧</a:t>
            </a:r>
          </a:p>
        </p:txBody>
      </p:sp>
      <p:sp>
        <p:nvSpPr>
          <p:cNvPr id="59425" name="AutoShape 52"/>
          <p:cNvSpPr>
            <a:spLocks/>
          </p:cNvSpPr>
          <p:nvPr/>
        </p:nvSpPr>
        <p:spPr bwMode="auto">
          <a:xfrm rot="-5400000">
            <a:off x="3505200" y="2057400"/>
            <a:ext cx="144463" cy="2570163"/>
          </a:xfrm>
          <a:prstGeom prst="leftBrace">
            <a:avLst>
              <a:gd name="adj1" fmla="val 14826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26" name="AutoShape 53"/>
          <p:cNvSpPr>
            <a:spLocks/>
          </p:cNvSpPr>
          <p:nvPr/>
        </p:nvSpPr>
        <p:spPr bwMode="auto">
          <a:xfrm rot="-5400000">
            <a:off x="6126162" y="2692401"/>
            <a:ext cx="112713" cy="1249362"/>
          </a:xfrm>
          <a:prstGeom prst="leftBrace">
            <a:avLst>
              <a:gd name="adj1" fmla="val 9237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27" name="Text Box 54"/>
          <p:cNvSpPr txBox="1">
            <a:spLocks noChangeArrowheads="1"/>
          </p:cNvSpPr>
          <p:nvPr/>
        </p:nvSpPr>
        <p:spPr bwMode="auto">
          <a:xfrm>
            <a:off x="3046413" y="3338513"/>
            <a:ext cx="11001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推迟接入</a:t>
            </a:r>
          </a:p>
        </p:txBody>
      </p:sp>
      <p:sp>
        <p:nvSpPr>
          <p:cNvPr id="59428" name="Text Box 55"/>
          <p:cNvSpPr txBox="1">
            <a:spLocks noChangeArrowheads="1"/>
          </p:cNvSpPr>
          <p:nvPr/>
        </p:nvSpPr>
        <p:spPr bwMode="auto">
          <a:xfrm>
            <a:off x="5424488" y="3290888"/>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等待重试时间</a:t>
            </a:r>
          </a:p>
        </p:txBody>
      </p:sp>
      <p:sp>
        <p:nvSpPr>
          <p:cNvPr id="59429" name="Line 56"/>
          <p:cNvSpPr>
            <a:spLocks noChangeShapeType="1"/>
          </p:cNvSpPr>
          <p:nvPr/>
        </p:nvSpPr>
        <p:spPr bwMode="auto">
          <a:xfrm flipV="1">
            <a:off x="1554163" y="763588"/>
            <a:ext cx="0" cy="3000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0" name="Text Box 57"/>
          <p:cNvSpPr txBox="1">
            <a:spLocks noChangeArrowheads="1"/>
          </p:cNvSpPr>
          <p:nvPr/>
        </p:nvSpPr>
        <p:spPr bwMode="auto">
          <a:xfrm>
            <a:off x="938213" y="963613"/>
            <a:ext cx="1327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a:solidFill>
                  <a:srgbClr val="333399"/>
                </a:solidFill>
                <a:ea typeface="黑体" panose="02010609060101010101" pitchFamily="49" charset="-122"/>
              </a:rPr>
              <a:t>有帧要发送</a:t>
            </a:r>
          </a:p>
        </p:txBody>
      </p:sp>
      <p:sp>
        <p:nvSpPr>
          <p:cNvPr id="59431" name="Line 58"/>
          <p:cNvSpPr>
            <a:spLocks noChangeShapeType="1"/>
          </p:cNvSpPr>
          <p:nvPr/>
        </p:nvSpPr>
        <p:spPr bwMode="auto">
          <a:xfrm>
            <a:off x="6851650" y="2413000"/>
            <a:ext cx="0"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2" name="Text Box 59"/>
          <p:cNvSpPr txBox="1">
            <a:spLocks noChangeArrowheads="1"/>
          </p:cNvSpPr>
          <p:nvPr/>
        </p:nvSpPr>
        <p:spPr bwMode="auto">
          <a:xfrm>
            <a:off x="90488" y="723900"/>
            <a:ext cx="6413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a:solidFill>
                  <a:srgbClr val="333399"/>
                </a:solidFill>
                <a:ea typeface="黑体" panose="02010609060101010101" pitchFamily="49" charset="-122"/>
              </a:rPr>
              <a:t>源站</a:t>
            </a:r>
          </a:p>
        </p:txBody>
      </p:sp>
      <p:sp>
        <p:nvSpPr>
          <p:cNvPr id="59433" name="Text Box 61"/>
          <p:cNvSpPr txBox="1">
            <a:spLocks noChangeArrowheads="1"/>
          </p:cNvSpPr>
          <p:nvPr/>
        </p:nvSpPr>
        <p:spPr bwMode="auto">
          <a:xfrm>
            <a:off x="8388350" y="1512888"/>
            <a:ext cx="642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时间</a:t>
            </a:r>
          </a:p>
        </p:txBody>
      </p:sp>
      <p:sp>
        <p:nvSpPr>
          <p:cNvPr id="59434" name="Text Box 62"/>
          <p:cNvSpPr txBox="1">
            <a:spLocks noChangeArrowheads="1"/>
          </p:cNvSpPr>
          <p:nvPr/>
        </p:nvSpPr>
        <p:spPr bwMode="auto">
          <a:xfrm>
            <a:off x="65088" y="1857375"/>
            <a:ext cx="8699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a:solidFill>
                  <a:srgbClr val="333399"/>
                </a:solidFill>
                <a:ea typeface="黑体" panose="02010609060101010101" pitchFamily="49" charset="-122"/>
              </a:rPr>
              <a:t>目的站</a:t>
            </a:r>
          </a:p>
        </p:txBody>
      </p:sp>
      <p:sp>
        <p:nvSpPr>
          <p:cNvPr id="59435" name="Line 64"/>
          <p:cNvSpPr>
            <a:spLocks noChangeShapeType="1"/>
          </p:cNvSpPr>
          <p:nvPr/>
        </p:nvSpPr>
        <p:spPr bwMode="auto">
          <a:xfrm flipH="1">
            <a:off x="4570413" y="1938338"/>
            <a:ext cx="1587" cy="428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6" name="Text Box 65"/>
          <p:cNvSpPr txBox="1">
            <a:spLocks noChangeArrowheads="1"/>
          </p:cNvSpPr>
          <p:nvPr/>
        </p:nvSpPr>
        <p:spPr bwMode="auto">
          <a:xfrm>
            <a:off x="5364163" y="117633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a:solidFill>
                  <a:srgbClr val="333399"/>
                </a:solidFill>
                <a:ea typeface="黑体" panose="02010609060101010101" pitchFamily="49" charset="-122"/>
              </a:rPr>
              <a:t>ACK</a:t>
            </a:r>
          </a:p>
        </p:txBody>
      </p:sp>
      <p:sp>
        <p:nvSpPr>
          <p:cNvPr id="59437" name="Line 66"/>
          <p:cNvSpPr>
            <a:spLocks noChangeShapeType="1"/>
          </p:cNvSpPr>
          <p:nvPr/>
        </p:nvSpPr>
        <p:spPr bwMode="auto">
          <a:xfrm>
            <a:off x="4859338" y="742950"/>
            <a:ext cx="3175"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8" name="Line 69"/>
          <p:cNvSpPr>
            <a:spLocks noChangeShapeType="1"/>
          </p:cNvSpPr>
          <p:nvPr/>
        </p:nvSpPr>
        <p:spPr bwMode="auto">
          <a:xfrm>
            <a:off x="2263775" y="763588"/>
            <a:ext cx="0" cy="20367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9" name="Text Box 70"/>
          <p:cNvSpPr txBox="1">
            <a:spLocks noChangeArrowheads="1"/>
          </p:cNvSpPr>
          <p:nvPr/>
        </p:nvSpPr>
        <p:spPr bwMode="auto">
          <a:xfrm>
            <a:off x="31750" y="3192463"/>
            <a:ext cx="931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a:solidFill>
                  <a:srgbClr val="333399"/>
                </a:solidFill>
                <a:ea typeface="黑体" panose="02010609060101010101" pitchFamily="49" charset="-122"/>
              </a:rPr>
              <a:t> </a:t>
            </a:r>
            <a:r>
              <a:rPr kumimoji="1" lang="zh-CN" altLang="en-US">
                <a:solidFill>
                  <a:srgbClr val="333399"/>
                </a:solidFill>
                <a:ea typeface="黑体" panose="02010609060101010101" pitchFamily="49" charset="-122"/>
              </a:rPr>
              <a:t>其他站</a:t>
            </a:r>
          </a:p>
        </p:txBody>
      </p:sp>
      <p:sp>
        <p:nvSpPr>
          <p:cNvPr id="59440" name="Line 71"/>
          <p:cNvSpPr>
            <a:spLocks noChangeShapeType="1"/>
          </p:cNvSpPr>
          <p:nvPr/>
        </p:nvSpPr>
        <p:spPr bwMode="auto">
          <a:xfrm flipV="1">
            <a:off x="2263775" y="3252788"/>
            <a:ext cx="0" cy="3000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1" name="Text Box 72"/>
          <p:cNvSpPr txBox="1">
            <a:spLocks noChangeArrowheads="1"/>
          </p:cNvSpPr>
          <p:nvPr/>
        </p:nvSpPr>
        <p:spPr bwMode="auto">
          <a:xfrm>
            <a:off x="1622425" y="3471863"/>
            <a:ext cx="1328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a:solidFill>
                  <a:srgbClr val="333399"/>
                </a:solidFill>
                <a:ea typeface="黑体" panose="02010609060101010101" pitchFamily="49" charset="-122"/>
              </a:rPr>
              <a:t>有帧要发送</a:t>
            </a:r>
          </a:p>
        </p:txBody>
      </p:sp>
      <p:sp>
        <p:nvSpPr>
          <p:cNvPr id="59442" name="Line 73"/>
          <p:cNvSpPr>
            <a:spLocks noChangeShapeType="1"/>
          </p:cNvSpPr>
          <p:nvPr/>
        </p:nvSpPr>
        <p:spPr bwMode="auto">
          <a:xfrm>
            <a:off x="4037013" y="2306638"/>
            <a:ext cx="534987" cy="4762"/>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3" name="Line 80"/>
          <p:cNvSpPr>
            <a:spLocks noChangeShapeType="1"/>
          </p:cNvSpPr>
          <p:nvPr/>
        </p:nvSpPr>
        <p:spPr bwMode="auto">
          <a:xfrm>
            <a:off x="2268538" y="742950"/>
            <a:ext cx="142875"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4" name="Line 81"/>
          <p:cNvSpPr>
            <a:spLocks noChangeShapeType="1"/>
          </p:cNvSpPr>
          <p:nvPr/>
        </p:nvSpPr>
        <p:spPr bwMode="auto">
          <a:xfrm>
            <a:off x="3852863" y="742950"/>
            <a:ext cx="142875"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5" name="Line 82"/>
          <p:cNvSpPr>
            <a:spLocks noChangeShapeType="1"/>
          </p:cNvSpPr>
          <p:nvPr/>
        </p:nvSpPr>
        <p:spPr bwMode="auto">
          <a:xfrm flipH="1">
            <a:off x="4716463" y="742950"/>
            <a:ext cx="142875"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6" name="Line 83"/>
          <p:cNvSpPr>
            <a:spLocks noChangeShapeType="1"/>
          </p:cNvSpPr>
          <p:nvPr/>
        </p:nvSpPr>
        <p:spPr bwMode="auto">
          <a:xfrm flipH="1">
            <a:off x="4573588" y="742950"/>
            <a:ext cx="142875"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7" name="Freeform 86"/>
          <p:cNvSpPr>
            <a:spLocks/>
          </p:cNvSpPr>
          <p:nvPr/>
        </p:nvSpPr>
        <p:spPr bwMode="auto">
          <a:xfrm>
            <a:off x="2268538" y="742950"/>
            <a:ext cx="1727200" cy="1152525"/>
          </a:xfrm>
          <a:custGeom>
            <a:avLst/>
            <a:gdLst>
              <a:gd name="T0" fmla="*/ 0 w 1088"/>
              <a:gd name="T1" fmla="*/ 0 h 726"/>
              <a:gd name="T2" fmla="*/ 2147483646 w 1088"/>
              <a:gd name="T3" fmla="*/ 2147483646 h 726"/>
              <a:gd name="T4" fmla="*/ 2147483646 w 1088"/>
              <a:gd name="T5" fmla="*/ 2147483646 h 726"/>
              <a:gd name="T6" fmla="*/ 2147483646 w 1088"/>
              <a:gd name="T7" fmla="*/ 0 h 726"/>
              <a:gd name="T8" fmla="*/ 0 w 1088"/>
              <a:gd name="T9" fmla="*/ 0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48" name="AutoShape 84"/>
          <p:cNvSpPr>
            <a:spLocks noChangeArrowheads="1"/>
          </p:cNvSpPr>
          <p:nvPr/>
        </p:nvSpPr>
        <p:spPr bwMode="auto">
          <a:xfrm rot="-561028">
            <a:off x="3059113" y="1103313"/>
            <a:ext cx="215900"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49" name="Text Box 26"/>
          <p:cNvSpPr txBox="1">
            <a:spLocks noChangeArrowheads="1"/>
          </p:cNvSpPr>
          <p:nvPr/>
        </p:nvSpPr>
        <p:spPr bwMode="auto">
          <a:xfrm>
            <a:off x="2411413" y="742950"/>
            <a:ext cx="1354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solidFill>
                  <a:srgbClr val="333399"/>
                </a:solidFill>
                <a:ea typeface="黑体" panose="02010609060101010101" pitchFamily="49" charset="-122"/>
              </a:rPr>
              <a:t>发送第 </a:t>
            </a:r>
            <a:r>
              <a:rPr kumimoji="1" lang="en-US" altLang="zh-CN">
                <a:solidFill>
                  <a:srgbClr val="333399"/>
                </a:solidFill>
                <a:ea typeface="黑体" panose="02010609060101010101" pitchFamily="49" charset="-122"/>
              </a:rPr>
              <a:t>1 </a:t>
            </a:r>
            <a:r>
              <a:rPr kumimoji="1" lang="zh-CN" altLang="en-US">
                <a:solidFill>
                  <a:srgbClr val="333399"/>
                </a:solidFill>
                <a:ea typeface="黑体" panose="02010609060101010101" pitchFamily="49" charset="-122"/>
              </a:rPr>
              <a:t>帧</a:t>
            </a:r>
          </a:p>
        </p:txBody>
      </p:sp>
      <p:sp>
        <p:nvSpPr>
          <p:cNvPr id="59450" name="Freeform 88"/>
          <p:cNvSpPr>
            <a:spLocks/>
          </p:cNvSpPr>
          <p:nvPr/>
        </p:nvSpPr>
        <p:spPr bwMode="auto">
          <a:xfrm>
            <a:off x="4572000" y="742950"/>
            <a:ext cx="287338" cy="1152525"/>
          </a:xfrm>
          <a:custGeom>
            <a:avLst/>
            <a:gdLst>
              <a:gd name="T0" fmla="*/ 2147483646 w 181"/>
              <a:gd name="T1" fmla="*/ 0 h 726"/>
              <a:gd name="T2" fmla="*/ 0 w 181"/>
              <a:gd name="T3" fmla="*/ 2147483646 h 726"/>
              <a:gd name="T4" fmla="*/ 2147483646 w 181"/>
              <a:gd name="T5" fmla="*/ 2147483646 h 726"/>
              <a:gd name="T6" fmla="*/ 2147483646 w 181"/>
              <a:gd name="T7" fmla="*/ 0 h 726"/>
              <a:gd name="T8" fmla="*/ 2147483646 w 181"/>
              <a:gd name="T9" fmla="*/ 0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51" name="Line 60"/>
          <p:cNvSpPr>
            <a:spLocks noChangeShapeType="1"/>
          </p:cNvSpPr>
          <p:nvPr/>
        </p:nvSpPr>
        <p:spPr bwMode="auto">
          <a:xfrm>
            <a:off x="384175" y="1893888"/>
            <a:ext cx="849471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52" name="Line 11"/>
          <p:cNvSpPr>
            <a:spLocks noChangeShapeType="1"/>
          </p:cNvSpPr>
          <p:nvPr/>
        </p:nvSpPr>
        <p:spPr bwMode="auto">
          <a:xfrm>
            <a:off x="385763" y="738188"/>
            <a:ext cx="84963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53" name="Line 89"/>
          <p:cNvSpPr>
            <a:spLocks noChangeShapeType="1"/>
          </p:cNvSpPr>
          <p:nvPr/>
        </p:nvSpPr>
        <p:spPr bwMode="auto">
          <a:xfrm flipV="1">
            <a:off x="4695825" y="1062038"/>
            <a:ext cx="57150" cy="4794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54" name="矩形 72"/>
          <p:cNvSpPr>
            <a:spLocks noChangeArrowheads="1"/>
          </p:cNvSpPr>
          <p:nvPr/>
        </p:nvSpPr>
        <p:spPr bwMode="auto">
          <a:xfrm>
            <a:off x="374650" y="3886200"/>
            <a:ext cx="811212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solidFill>
                  <a:srgbClr val="FF0000"/>
                </a:solidFill>
              </a:rPr>
              <a:t>虚拟载波监听</a:t>
            </a:r>
            <a:r>
              <a:rPr lang="en-US" altLang="zh-CN"/>
              <a:t>(Virtual Carrier Sense)</a:t>
            </a:r>
            <a:r>
              <a:rPr lang="zh-CN" altLang="en-US"/>
              <a:t>的机制是让源站将它要占用信道的时间（包括目的站发回确认帧所需的时间）通知给所有其他站，以便使其他所有站在这一段时间都停止发送数据。</a:t>
            </a:r>
          </a:p>
          <a:p>
            <a:pPr>
              <a:lnSpc>
                <a:spcPct val="150000"/>
              </a:lnSpc>
            </a:pPr>
            <a:r>
              <a:rPr lang="zh-CN" altLang="en-US">
                <a:solidFill>
                  <a:srgbClr val="FF0000"/>
                </a:solidFill>
              </a:rPr>
              <a:t>这样就大大减少了碰撞的机会</a:t>
            </a:r>
            <a:r>
              <a:rPr lang="zh-CN" altLang="en-US"/>
              <a:t>。 </a:t>
            </a:r>
          </a:p>
          <a:p>
            <a:pPr>
              <a:lnSpc>
                <a:spcPct val="150000"/>
              </a:lnSpc>
            </a:pPr>
            <a:r>
              <a:rPr lang="zh-CN" altLang="en-US"/>
              <a:t>“虚拟载波监听”是表示其他站并没有监听信道，而是由于其他站收到了“源站的通知”才不发送数据。</a:t>
            </a:r>
          </a:p>
        </p:txBody>
      </p:sp>
    </p:spTree>
    <p:extLst>
      <p:ext uri="{BB962C8B-B14F-4D97-AF65-F5344CB8AC3E}">
        <p14:creationId xmlns:p14="http://schemas.microsoft.com/office/powerpoint/2010/main" val="10050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28650" y="365125"/>
            <a:ext cx="7886700" cy="854075"/>
          </a:xfrm>
        </p:spPr>
        <p:txBody>
          <a:bodyPr>
            <a:normAutofit fontScale="90000"/>
          </a:bodyPr>
          <a:lstStyle/>
          <a:p>
            <a:pPr eaLnBrk="1" hangingPunct="1"/>
            <a:br>
              <a:rPr lang="en-US" altLang="zh-CN" sz="3000" dirty="0"/>
            </a:br>
            <a:r>
              <a:rPr lang="zh-CN" altLang="en-US" sz="3000" dirty="0"/>
              <a:t>分类及标准</a:t>
            </a:r>
            <a:endParaRPr lang="en-US" altLang="zh-CN" sz="3000" dirty="0"/>
          </a:p>
        </p:txBody>
      </p:sp>
      <p:sp>
        <p:nvSpPr>
          <p:cNvPr id="46083" name="Rectangle 3"/>
          <p:cNvSpPr>
            <a:spLocks noGrp="1" noChangeArrowheads="1"/>
          </p:cNvSpPr>
          <p:nvPr>
            <p:ph idx="1"/>
          </p:nvPr>
        </p:nvSpPr>
        <p:spPr>
          <a:xfrm>
            <a:off x="628650" y="1371600"/>
            <a:ext cx="7886700" cy="4805363"/>
          </a:xfrm>
        </p:spPr>
        <p:txBody>
          <a:bodyPr>
            <a:normAutofit lnSpcReduction="10000"/>
          </a:bodyPr>
          <a:lstStyle/>
          <a:p>
            <a:pPr eaLnBrk="1" hangingPunct="1">
              <a:lnSpc>
                <a:spcPct val="150000"/>
              </a:lnSpc>
              <a:buFont typeface="Wingdings" panose="05000000000000000000" pitchFamily="2" charset="2"/>
              <a:buChar char="Ø"/>
            </a:pPr>
            <a:r>
              <a:rPr lang="zh-CN" altLang="en-US" sz="2000">
                <a:solidFill>
                  <a:srgbClr val="FF0000"/>
                </a:solidFill>
              </a:rPr>
              <a:t>无线个域网</a:t>
            </a:r>
            <a:r>
              <a:rPr lang="en-US" altLang="zh-CN" sz="2000">
                <a:solidFill>
                  <a:srgbClr val="FF0000"/>
                </a:solidFill>
              </a:rPr>
              <a:t>(WPAN)</a:t>
            </a:r>
            <a:r>
              <a:rPr lang="zh-CN" altLang="en-US" sz="2000">
                <a:solidFill>
                  <a:srgbClr val="FF0000"/>
                </a:solidFill>
              </a:rPr>
              <a:t>，</a:t>
            </a:r>
            <a:r>
              <a:rPr lang="en-US" altLang="zh-CN" sz="2000">
                <a:solidFill>
                  <a:srgbClr val="FF0000"/>
                </a:solidFill>
              </a:rPr>
              <a:t>IEEE802.15</a:t>
            </a:r>
            <a:r>
              <a:rPr lang="zh-CN" altLang="en-US" sz="2000">
                <a:solidFill>
                  <a:srgbClr val="FF0000"/>
                </a:solidFill>
              </a:rPr>
              <a:t>， </a:t>
            </a:r>
            <a:r>
              <a:rPr lang="zh-CN" altLang="en-US" sz="2000"/>
              <a:t>通过短距离无线电，连接</a:t>
            </a:r>
            <a:r>
              <a:rPr lang="en-US" altLang="zh-CN" sz="2000"/>
              <a:t>PC</a:t>
            </a:r>
            <a:r>
              <a:rPr lang="zh-CN" altLang="en-US" sz="2000"/>
              <a:t>各部件如显示器、键盘和鼠标等。典型蓝牙技术，可将这些部件，或手机、相机、耳机、音箱、扫描仪、打印机等其它外设连接到</a:t>
            </a:r>
            <a:r>
              <a:rPr lang="en-US" altLang="zh-CN" sz="2000"/>
              <a:t>PC</a:t>
            </a:r>
            <a:r>
              <a:rPr lang="zh-CN" altLang="en-US" sz="2000"/>
              <a:t>。</a:t>
            </a:r>
          </a:p>
          <a:p>
            <a:pPr eaLnBrk="1" hangingPunct="1">
              <a:lnSpc>
                <a:spcPct val="150000"/>
              </a:lnSpc>
              <a:buFont typeface="Wingdings" panose="05000000000000000000" pitchFamily="2" charset="2"/>
              <a:buChar char="Ø"/>
            </a:pPr>
            <a:r>
              <a:rPr lang="zh-CN" altLang="en-US" sz="2000">
                <a:solidFill>
                  <a:srgbClr val="FF0000"/>
                </a:solidFill>
              </a:rPr>
              <a:t> 无线局域网</a:t>
            </a:r>
            <a:r>
              <a:rPr lang="en-US" altLang="zh-CN" sz="2000">
                <a:solidFill>
                  <a:srgbClr val="FF0000"/>
                </a:solidFill>
              </a:rPr>
              <a:t>(WLAN)</a:t>
            </a:r>
            <a:r>
              <a:rPr lang="zh-CN" altLang="en-US" sz="2000">
                <a:solidFill>
                  <a:srgbClr val="FF0000"/>
                </a:solidFill>
              </a:rPr>
              <a:t> ，</a:t>
            </a:r>
            <a:r>
              <a:rPr lang="en-US" altLang="zh-CN" sz="2000">
                <a:solidFill>
                  <a:srgbClr val="FF0000"/>
                </a:solidFill>
              </a:rPr>
              <a:t>IEEE802.11</a:t>
            </a:r>
            <a:r>
              <a:rPr lang="zh-CN" altLang="en-US" sz="2000">
                <a:solidFill>
                  <a:srgbClr val="FF0000"/>
                </a:solidFill>
              </a:rPr>
              <a:t>，</a:t>
            </a:r>
            <a:r>
              <a:rPr lang="zh-CN" altLang="en-US" sz="2000"/>
              <a:t>分两大类：</a:t>
            </a:r>
            <a:r>
              <a:rPr lang="zh-CN" altLang="en-US" sz="2000">
                <a:solidFill>
                  <a:srgbClr val="FF0000"/>
                </a:solidFill>
              </a:rPr>
              <a:t>固定基础设施</a:t>
            </a:r>
            <a:r>
              <a:rPr lang="en-US" altLang="zh-CN" sz="2000"/>
              <a:t>——</a:t>
            </a:r>
            <a:r>
              <a:rPr lang="zh-CN" altLang="en-US" sz="2000"/>
              <a:t>预先建立且能覆盖一定范围的固定基站；</a:t>
            </a:r>
            <a:r>
              <a:rPr lang="zh-CN" altLang="en-US" sz="2000">
                <a:solidFill>
                  <a:srgbClr val="FF0000"/>
                </a:solidFill>
              </a:rPr>
              <a:t>无固定基础设施</a:t>
            </a:r>
            <a:r>
              <a:rPr lang="en-US" altLang="zh-CN" sz="2000"/>
              <a:t>——</a:t>
            </a:r>
            <a:r>
              <a:rPr lang="zh-CN" altLang="en-US" sz="2000"/>
              <a:t>自组织网络</a:t>
            </a:r>
            <a:r>
              <a:rPr lang="en-US" altLang="zh-CN" sz="2000"/>
              <a:t>(Ad hoc Network)</a:t>
            </a:r>
            <a:r>
              <a:rPr lang="zh-CN" altLang="en-US" sz="2000"/>
              <a:t>，移动自组织网络简称</a:t>
            </a:r>
            <a:r>
              <a:rPr lang="en-US" altLang="zh-CN" sz="2000"/>
              <a:t>MANET</a:t>
            </a:r>
            <a:r>
              <a:rPr lang="zh-CN" altLang="en-US" sz="2000"/>
              <a:t>。</a:t>
            </a:r>
          </a:p>
          <a:p>
            <a:pPr eaLnBrk="1" hangingPunct="1">
              <a:lnSpc>
                <a:spcPct val="150000"/>
              </a:lnSpc>
              <a:buFont typeface="Wingdings" panose="05000000000000000000" pitchFamily="2" charset="2"/>
              <a:buChar char="Ø"/>
            </a:pPr>
            <a:r>
              <a:rPr lang="zh-CN" altLang="en-US" sz="2000">
                <a:solidFill>
                  <a:srgbClr val="FF0000"/>
                </a:solidFill>
              </a:rPr>
              <a:t>无线城域网</a:t>
            </a:r>
            <a:r>
              <a:rPr lang="zh-CN" altLang="en-US" sz="2000"/>
              <a:t>，</a:t>
            </a:r>
            <a:r>
              <a:rPr lang="en-US" altLang="zh-CN" sz="2000"/>
              <a:t>IEEEE 802.16</a:t>
            </a:r>
            <a:r>
              <a:rPr lang="zh-CN" altLang="en-US" sz="2000"/>
              <a:t>为代表，得到迅速发展。单个基站覆盖范围可达几十公里，传输速率接近无线局域网，移动性、高效切换等功能特点。</a:t>
            </a:r>
          </a:p>
          <a:p>
            <a:pPr eaLnBrk="1" hangingPunct="1">
              <a:lnSpc>
                <a:spcPct val="150000"/>
              </a:lnSpc>
              <a:buFont typeface="Wingdings" panose="05000000000000000000" pitchFamily="2" charset="2"/>
              <a:buChar char="Ø"/>
            </a:pPr>
            <a:r>
              <a:rPr lang="zh-CN" altLang="en-US" sz="2000">
                <a:solidFill>
                  <a:srgbClr val="FF0000"/>
                </a:solidFill>
              </a:rPr>
              <a:t>无线广域网，</a:t>
            </a:r>
            <a:r>
              <a:rPr lang="en-US" altLang="zh-CN" sz="2000">
                <a:solidFill>
                  <a:srgbClr val="FF0000"/>
                </a:solidFill>
              </a:rPr>
              <a:t>IEEE802.20</a:t>
            </a:r>
            <a:r>
              <a:rPr lang="zh-CN" altLang="en-US" sz="2000">
                <a:solidFill>
                  <a:srgbClr val="FF0000"/>
                </a:solidFill>
              </a:rPr>
              <a:t>，卫星网络</a:t>
            </a:r>
            <a:r>
              <a:rPr lang="zh-CN" altLang="en-US" sz="2000"/>
              <a:t>，堪称最大的无线广域网。</a:t>
            </a:r>
          </a:p>
        </p:txBody>
      </p:sp>
    </p:spTree>
    <p:extLst>
      <p:ext uri="{BB962C8B-B14F-4D97-AF65-F5344CB8AC3E}">
        <p14:creationId xmlns:p14="http://schemas.microsoft.com/office/powerpoint/2010/main" val="1728612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28650" y="365125"/>
            <a:ext cx="7886700" cy="687388"/>
          </a:xfrm>
        </p:spPr>
        <p:txBody>
          <a:bodyPr/>
          <a:lstStyle/>
          <a:p>
            <a:pPr eaLnBrk="1" hangingPunct="1"/>
            <a:r>
              <a:rPr lang="en-US" altLang="zh-CN" sz="3000" dirty="0"/>
              <a:t>RTS/CTS</a:t>
            </a:r>
            <a:endParaRPr lang="zh-CN" altLang="en-US" sz="3000" dirty="0"/>
          </a:p>
        </p:txBody>
      </p:sp>
      <p:sp>
        <p:nvSpPr>
          <p:cNvPr id="46083" name="Rectangle 3"/>
          <p:cNvSpPr>
            <a:spLocks noGrp="1" noChangeArrowheads="1"/>
          </p:cNvSpPr>
          <p:nvPr>
            <p:ph idx="1"/>
          </p:nvPr>
        </p:nvSpPr>
        <p:spPr>
          <a:xfrm>
            <a:off x="454025" y="1390650"/>
            <a:ext cx="8047038" cy="4775200"/>
          </a:xfrm>
        </p:spPr>
        <p:txBody>
          <a:bodyPr/>
          <a:lstStyle/>
          <a:p>
            <a:pPr eaLnBrk="1" hangingPunct="1">
              <a:lnSpc>
                <a:spcPct val="150000"/>
              </a:lnSpc>
              <a:buFont typeface="Wingdings" panose="05000000000000000000" pitchFamily="2" charset="2"/>
              <a:buChar char="Ø"/>
              <a:defRPr/>
            </a:pPr>
            <a:r>
              <a:rPr lang="zh-CN" altLang="en-US" sz="1800" dirty="0">
                <a:solidFill>
                  <a:srgbClr val="FF0000"/>
                </a:solidFill>
              </a:rPr>
              <a:t>为解决隐藏节点问题</a:t>
            </a:r>
            <a:r>
              <a:rPr lang="zh-CN" altLang="en-US" sz="1800" dirty="0"/>
              <a:t>，</a:t>
            </a:r>
            <a:r>
              <a:rPr lang="en-US" altLang="zh-CN" sz="1800" dirty="0"/>
              <a:t>IEEE802.11</a:t>
            </a:r>
            <a:r>
              <a:rPr lang="zh-CN" altLang="en-US" sz="1800" dirty="0"/>
              <a:t>提供了</a:t>
            </a:r>
            <a:r>
              <a:rPr lang="en-US" altLang="zh-CN" sz="1800" dirty="0"/>
              <a:t>RTS/CTS</a:t>
            </a:r>
            <a:r>
              <a:rPr lang="zh-CN" altLang="en-US" sz="1800" dirty="0"/>
              <a:t>机制，四次握手</a:t>
            </a:r>
            <a:r>
              <a:rPr lang="en-US" altLang="zh-CN" sz="1800" dirty="0"/>
              <a:t>RTS/CTS</a:t>
            </a:r>
          </a:p>
          <a:p>
            <a:pPr marL="0" indent="0" eaLnBrk="1" hangingPunct="1">
              <a:lnSpc>
                <a:spcPct val="150000"/>
              </a:lnSpc>
              <a:buFont typeface="Arial" panose="020B0604020202020204" pitchFamily="34" charset="0"/>
              <a:buNone/>
              <a:defRPr/>
            </a:pPr>
            <a:r>
              <a:rPr lang="zh-CN" altLang="en-US" sz="1800" dirty="0"/>
              <a:t>    </a:t>
            </a:r>
            <a:r>
              <a:rPr lang="en-US" altLang="zh-CN" sz="1800" dirty="0"/>
              <a:t>(1)</a:t>
            </a:r>
            <a:r>
              <a:rPr lang="zh-CN" altLang="en-US" sz="1800" dirty="0"/>
              <a:t>站</a:t>
            </a:r>
            <a:r>
              <a:rPr lang="en-US" altLang="zh-CN" sz="1800" dirty="0"/>
              <a:t>A</a:t>
            </a:r>
            <a:r>
              <a:rPr lang="zh-CN" altLang="en-US" sz="1800" dirty="0"/>
              <a:t>要向站</a:t>
            </a:r>
            <a:r>
              <a:rPr lang="en-US" altLang="zh-CN" sz="1800" dirty="0"/>
              <a:t>B</a:t>
            </a:r>
            <a:r>
              <a:rPr lang="zh-CN" altLang="en-US" sz="1800" dirty="0"/>
              <a:t>发送数据，</a:t>
            </a:r>
            <a:r>
              <a:rPr lang="en-US" altLang="zh-CN" sz="1800" dirty="0"/>
              <a:t>A</a:t>
            </a:r>
            <a:r>
              <a:rPr lang="zh-CN" altLang="en-US" sz="1800" dirty="0"/>
              <a:t>先向</a:t>
            </a:r>
            <a:r>
              <a:rPr lang="en-US" altLang="zh-CN" sz="1800" dirty="0"/>
              <a:t>B</a:t>
            </a:r>
            <a:r>
              <a:rPr lang="zh-CN" altLang="en-US" sz="1800" dirty="0"/>
              <a:t>发送</a:t>
            </a:r>
            <a:r>
              <a:rPr lang="en-US" altLang="zh-CN" sz="1800" dirty="0"/>
              <a:t>RTS</a:t>
            </a:r>
            <a:r>
              <a:rPr lang="zh-CN" altLang="en-US" sz="1800" dirty="0"/>
              <a:t>信号，表明自己准备向</a:t>
            </a:r>
            <a:r>
              <a:rPr lang="en-US" altLang="zh-CN" sz="1800" dirty="0"/>
              <a:t>B</a:t>
            </a:r>
            <a:r>
              <a:rPr lang="zh-CN" altLang="en-US" sz="1800" dirty="0"/>
              <a:t>发送数据。</a:t>
            </a:r>
            <a:br>
              <a:rPr lang="zh-CN" altLang="en-US" sz="1800" dirty="0"/>
            </a:br>
            <a:r>
              <a:rPr lang="zh-CN" altLang="en-US" sz="1800" dirty="0"/>
              <a:t>    </a:t>
            </a:r>
            <a:r>
              <a:rPr lang="en-US" altLang="zh-CN" sz="1800" dirty="0"/>
              <a:t>(2)B</a:t>
            </a:r>
            <a:r>
              <a:rPr lang="zh-CN" altLang="en-US" sz="1800" dirty="0"/>
              <a:t>收到</a:t>
            </a:r>
            <a:r>
              <a:rPr lang="en-US" altLang="zh-CN" sz="1800" dirty="0"/>
              <a:t>RTS</a:t>
            </a:r>
            <a:r>
              <a:rPr lang="zh-CN" altLang="en-US" sz="1800" dirty="0"/>
              <a:t>后，向周围广播</a:t>
            </a:r>
            <a:r>
              <a:rPr lang="en-US" altLang="zh-CN" sz="1800" dirty="0"/>
              <a:t>CTS</a:t>
            </a:r>
            <a:r>
              <a:rPr lang="zh-CN" altLang="en-US" sz="1800" dirty="0"/>
              <a:t>信号，表明准备接收。</a:t>
            </a:r>
            <a:br>
              <a:rPr lang="zh-CN" altLang="en-US" sz="1800" dirty="0"/>
            </a:br>
            <a:r>
              <a:rPr lang="zh-CN" altLang="en-US" sz="1800" dirty="0"/>
              <a:t>    </a:t>
            </a:r>
            <a:r>
              <a:rPr lang="en-US" altLang="zh-CN" sz="1800" dirty="0"/>
              <a:t>(3)A</a:t>
            </a:r>
            <a:r>
              <a:rPr lang="zh-CN" altLang="en-US" sz="1800" dirty="0"/>
              <a:t>可发送数据，其余站暂处于静止态。</a:t>
            </a:r>
            <a:br>
              <a:rPr lang="zh-CN" altLang="en-US" sz="1800" dirty="0"/>
            </a:br>
            <a:r>
              <a:rPr lang="zh-CN" altLang="en-US" sz="1800" dirty="0"/>
              <a:t>    </a:t>
            </a:r>
            <a:r>
              <a:rPr lang="en-US" altLang="zh-CN" sz="1800" dirty="0"/>
              <a:t>(4)B</a:t>
            </a:r>
            <a:r>
              <a:rPr lang="zh-CN" altLang="en-US" sz="1800" dirty="0"/>
              <a:t>接收完数据后，即向周围广播</a:t>
            </a:r>
            <a:r>
              <a:rPr lang="en-US" altLang="zh-CN" sz="1800" dirty="0"/>
              <a:t>ACK</a:t>
            </a:r>
            <a:r>
              <a:rPr lang="zh-CN" altLang="en-US" sz="1800" dirty="0"/>
              <a:t>帧。所有站又开始监听信道，新一轮信道竞争。</a:t>
            </a:r>
          </a:p>
        </p:txBody>
      </p:sp>
      <p:sp>
        <p:nvSpPr>
          <p:cNvPr id="64516"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D14D49-C7D6-4451-BCF0-4484EBFEB525}" type="slidenum">
              <a:rPr lang="en-US" altLang="zh-CN" smtClean="0">
                <a:latin typeface="Arial Black" panose="020B0A04020102020204" pitchFamily="34" charset="0"/>
              </a:rPr>
              <a:pPr/>
              <a:t>30</a:t>
            </a:fld>
            <a:endParaRPr lang="en-US" altLang="zh-CN">
              <a:latin typeface="Arial Black" panose="020B0A04020102020204" pitchFamily="34" charset="0"/>
            </a:endParaRPr>
          </a:p>
        </p:txBody>
      </p:sp>
      <p:pic>
        <p:nvPicPr>
          <p:cNvPr id="6451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025" y="4090988"/>
            <a:ext cx="870267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793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28650" y="365125"/>
            <a:ext cx="7886700" cy="687388"/>
          </a:xfrm>
        </p:spPr>
        <p:txBody>
          <a:bodyPr/>
          <a:lstStyle/>
          <a:p>
            <a:pPr eaLnBrk="1" hangingPunct="1"/>
            <a:endParaRPr lang="zh-CN" altLang="en-US" sz="3000" dirty="0"/>
          </a:p>
        </p:txBody>
      </p:sp>
      <p:sp>
        <p:nvSpPr>
          <p:cNvPr id="65539" name="Rectangle 3"/>
          <p:cNvSpPr>
            <a:spLocks noGrp="1" noChangeArrowheads="1"/>
          </p:cNvSpPr>
          <p:nvPr>
            <p:ph idx="1"/>
          </p:nvPr>
        </p:nvSpPr>
        <p:spPr>
          <a:xfrm>
            <a:off x="454025" y="4400550"/>
            <a:ext cx="8047038" cy="1765300"/>
          </a:xfrm>
        </p:spPr>
        <p:txBody>
          <a:bodyPr/>
          <a:lstStyle/>
          <a:p>
            <a:pPr eaLnBrk="1" hangingPunct="1">
              <a:lnSpc>
                <a:spcPct val="150000"/>
              </a:lnSpc>
              <a:buFont typeface="Wingdings" panose="05000000000000000000" pitchFamily="2" charset="2"/>
              <a:buChar char="Ø"/>
            </a:pPr>
            <a:r>
              <a:rPr lang="zh-CN" altLang="en-US" sz="1800"/>
              <a:t>上面是发送方，下面是接受方。第一组节点是发送方周围的节点，它们从接收到</a:t>
            </a:r>
            <a:r>
              <a:rPr lang="en-US" altLang="zh-CN" sz="1800"/>
              <a:t>RTS</a:t>
            </a:r>
            <a:r>
              <a:rPr lang="zh-CN" altLang="en-US" sz="1800"/>
              <a:t>之后就开始静默，直到接收到</a:t>
            </a:r>
            <a:r>
              <a:rPr lang="en-US" altLang="zh-CN" sz="1800"/>
              <a:t>ACK. </a:t>
            </a:r>
            <a:r>
              <a:rPr lang="zh-CN" altLang="en-US" sz="1800"/>
              <a:t>第二组节点是接受方周围的节点，它们收到</a:t>
            </a:r>
            <a:r>
              <a:rPr lang="en-US" altLang="zh-CN" sz="1800"/>
              <a:t>CTS</a:t>
            </a:r>
            <a:r>
              <a:rPr lang="zh-CN" altLang="en-US" sz="1800"/>
              <a:t>之后也开始静默，直到接收到</a:t>
            </a:r>
            <a:r>
              <a:rPr lang="en-US" altLang="zh-CN" sz="1800"/>
              <a:t>ACK</a:t>
            </a:r>
            <a:endParaRPr lang="zh-CN" altLang="en-US" sz="1800"/>
          </a:p>
        </p:txBody>
      </p:sp>
      <p:sp>
        <p:nvSpPr>
          <p:cNvPr id="65540"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A6E7A7-47CB-42BB-B704-87A811B6BE2B}" type="slidenum">
              <a:rPr lang="en-US" altLang="zh-CN" smtClean="0">
                <a:latin typeface="Arial Black" panose="020B0A04020102020204" pitchFamily="34" charset="0"/>
              </a:rPr>
              <a:pPr/>
              <a:t>31</a:t>
            </a:fld>
            <a:endParaRPr lang="en-US" altLang="zh-CN">
              <a:latin typeface="Arial Black" panose="020B0A04020102020204" pitchFamily="34" charset="0"/>
            </a:endParaRPr>
          </a:p>
        </p:txBody>
      </p:sp>
      <p:pic>
        <p:nvPicPr>
          <p:cNvPr id="6554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889000"/>
            <a:ext cx="5151438" cy="319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6893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628650" y="549275"/>
            <a:ext cx="7886700" cy="565150"/>
          </a:xfrm>
        </p:spPr>
        <p:txBody>
          <a:bodyPr>
            <a:normAutofit fontScale="90000"/>
          </a:bodyPr>
          <a:lstStyle/>
          <a:p>
            <a:r>
              <a:rPr lang="zh-CN" altLang="en-US" dirty="0"/>
              <a:t>带有</a:t>
            </a:r>
            <a:r>
              <a:rPr lang="en-US" altLang="zh-CN" dirty="0"/>
              <a:t>RTS/CTS</a:t>
            </a:r>
            <a:r>
              <a:rPr lang="zh-CN" altLang="en-US" dirty="0"/>
              <a:t>机制的</a:t>
            </a:r>
            <a:r>
              <a:rPr lang="en-US" altLang="zh-CN" dirty="0"/>
              <a:t>CSMA/CA</a:t>
            </a:r>
            <a:endParaRPr lang="zh-CN" altLang="en-US" dirty="0"/>
          </a:p>
        </p:txBody>
      </p:sp>
      <p:sp>
        <p:nvSpPr>
          <p:cNvPr id="5" name="灯片编号占位符 4"/>
          <p:cNvSpPr>
            <a:spLocks noGrp="1"/>
          </p:cNvSpPr>
          <p:nvPr>
            <p:ph type="sldNum" sz="quarter" idx="12"/>
          </p:nvPr>
        </p:nvSpPr>
        <p:spPr/>
        <p:txBody>
          <a:bodyPr/>
          <a:lstStyle/>
          <a:p>
            <a:pPr>
              <a:defRPr/>
            </a:pPr>
            <a:fld id="{9D3AD4EB-11C5-4C51-A916-02F094BD26C5}" type="slidenum">
              <a:rPr lang="en-US" smtClean="0"/>
              <a:pPr>
                <a:defRPr/>
              </a:pPr>
              <a:t>32</a:t>
            </a:fld>
            <a:endParaRPr lang="en-US" dirty="0"/>
          </a:p>
        </p:txBody>
      </p:sp>
      <p:pic>
        <p:nvPicPr>
          <p:cNvPr id="6656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343025"/>
            <a:ext cx="6797675"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317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28650" y="365125"/>
            <a:ext cx="7886700" cy="723900"/>
          </a:xfrm>
        </p:spPr>
        <p:txBody>
          <a:bodyPr/>
          <a:lstStyle/>
          <a:p>
            <a:pPr eaLnBrk="1" hangingPunct="1"/>
            <a:r>
              <a:rPr lang="en-US" altLang="zh-CN" sz="3400" dirty="0"/>
              <a:t>802.11e </a:t>
            </a:r>
            <a:r>
              <a:rPr lang="zh-CN" altLang="en-US" sz="3400" dirty="0"/>
              <a:t>增强分布式通道存取</a:t>
            </a:r>
            <a:r>
              <a:rPr lang="en-US" altLang="zh-CN" sz="3400" dirty="0"/>
              <a:t>(EDCA)</a:t>
            </a:r>
            <a:endParaRPr lang="zh-CN" altLang="en-US" sz="3400" dirty="0"/>
          </a:p>
        </p:txBody>
      </p:sp>
      <p:sp>
        <p:nvSpPr>
          <p:cNvPr id="41987" name="Rectangle 3"/>
          <p:cNvSpPr>
            <a:spLocks noGrp="1" noChangeArrowheads="1"/>
          </p:cNvSpPr>
          <p:nvPr>
            <p:ph idx="1"/>
          </p:nvPr>
        </p:nvSpPr>
        <p:spPr>
          <a:xfrm>
            <a:off x="628650" y="1268413"/>
            <a:ext cx="7886700" cy="4656137"/>
          </a:xfrm>
        </p:spPr>
        <p:txBody>
          <a:bodyPr>
            <a:normAutofit/>
          </a:bodyPr>
          <a:lstStyle/>
          <a:p>
            <a:pPr eaLnBrk="1" hangingPunct="1">
              <a:lnSpc>
                <a:spcPct val="150000"/>
              </a:lnSpc>
              <a:buFont typeface="Wingdings" panose="05000000000000000000" pitchFamily="2" charset="2"/>
              <a:buChar char="Ø"/>
              <a:defRPr/>
            </a:pPr>
            <a:r>
              <a:rPr lang="zh-CN" altLang="en-US" sz="1800" dirty="0"/>
              <a:t>针对</a:t>
            </a:r>
            <a:r>
              <a:rPr lang="zh-CN" altLang="en-US" sz="1800" dirty="0">
                <a:solidFill>
                  <a:srgbClr val="FF0000"/>
                </a:solidFill>
              </a:rPr>
              <a:t>实时多媒体业务</a:t>
            </a:r>
            <a:r>
              <a:rPr lang="zh-CN" altLang="en-US" sz="1800" dirty="0"/>
              <a:t>，</a:t>
            </a:r>
            <a:r>
              <a:rPr lang="en-US" altLang="zh-CN" sz="1800" dirty="0">
                <a:solidFill>
                  <a:srgbClr val="FF0000"/>
                </a:solidFill>
              </a:rPr>
              <a:t>IEEE802.11e</a:t>
            </a:r>
            <a:r>
              <a:rPr lang="zh-CN" altLang="en-US" sz="1800" dirty="0"/>
              <a:t>对</a:t>
            </a:r>
            <a:r>
              <a:rPr lang="en-US" altLang="zh-CN" sz="1800" dirty="0"/>
              <a:t>MAC</a:t>
            </a:r>
            <a:r>
              <a:rPr lang="zh-CN" altLang="en-US" sz="1800" dirty="0"/>
              <a:t>协议改进，支持</a:t>
            </a:r>
            <a:r>
              <a:rPr lang="en-US" altLang="zh-CN" sz="1800" dirty="0" err="1"/>
              <a:t>QoS</a:t>
            </a:r>
            <a:r>
              <a:rPr lang="zh-CN" altLang="en-US" sz="1800" dirty="0"/>
              <a:t>要求的应用。设置</a:t>
            </a:r>
            <a:r>
              <a:rPr lang="zh-CN" altLang="en-US" sz="1800" dirty="0">
                <a:solidFill>
                  <a:srgbClr val="FF0000"/>
                </a:solidFill>
              </a:rPr>
              <a:t>优先级</a:t>
            </a:r>
            <a:r>
              <a:rPr lang="zh-CN" altLang="en-US" sz="1800" dirty="0"/>
              <a:t>，既保证大带宽应用通信质量，又能向下兼容</a:t>
            </a:r>
            <a:r>
              <a:rPr lang="en-US" altLang="zh-CN" sz="1800" dirty="0"/>
              <a:t>IEEE 802.11</a:t>
            </a:r>
            <a:r>
              <a:rPr lang="zh-CN" altLang="en-US" sz="1800" dirty="0"/>
              <a:t>。 </a:t>
            </a:r>
          </a:p>
          <a:p>
            <a:pPr eaLnBrk="1" hangingPunct="1">
              <a:lnSpc>
                <a:spcPct val="150000"/>
              </a:lnSpc>
              <a:buFont typeface="Wingdings" panose="05000000000000000000" pitchFamily="2" charset="2"/>
              <a:buChar char="Ø"/>
              <a:defRPr/>
            </a:pPr>
            <a:r>
              <a:rPr lang="en-US" altLang="zh-CN" sz="1800" dirty="0">
                <a:solidFill>
                  <a:srgbClr val="FF0000"/>
                </a:solidFill>
              </a:rPr>
              <a:t>EDCA</a:t>
            </a:r>
            <a:r>
              <a:rPr lang="zh-CN" altLang="en-US" sz="1800" dirty="0">
                <a:solidFill>
                  <a:srgbClr val="FF0000"/>
                </a:solidFill>
              </a:rPr>
              <a:t>把数据流按设备不同分成</a:t>
            </a:r>
            <a:r>
              <a:rPr lang="en-US" altLang="zh-CN" sz="1800" dirty="0">
                <a:solidFill>
                  <a:srgbClr val="FF0000"/>
                </a:solidFill>
              </a:rPr>
              <a:t>8</a:t>
            </a:r>
            <a:r>
              <a:rPr lang="zh-CN" altLang="en-US" sz="1800" dirty="0">
                <a:solidFill>
                  <a:srgbClr val="FF0000"/>
                </a:solidFill>
              </a:rPr>
              <a:t>类</a:t>
            </a:r>
            <a:r>
              <a:rPr lang="zh-CN" altLang="en-US" sz="1800" dirty="0"/>
              <a:t>，定义</a:t>
            </a:r>
            <a:r>
              <a:rPr lang="en-US" altLang="zh-CN" sz="1800" dirty="0"/>
              <a:t>8</a:t>
            </a:r>
            <a:r>
              <a:rPr lang="zh-CN" altLang="en-US" sz="1800" dirty="0"/>
              <a:t>个队列访问类别（</a:t>
            </a:r>
            <a:r>
              <a:rPr lang="en-US" altLang="zh-CN" sz="1800" dirty="0">
                <a:solidFill>
                  <a:srgbClr val="FF0000"/>
                </a:solidFill>
              </a:rPr>
              <a:t>AC</a:t>
            </a:r>
            <a:r>
              <a:rPr lang="zh-CN" altLang="en-US" sz="1800" dirty="0"/>
              <a:t>），其</a:t>
            </a:r>
            <a:r>
              <a:rPr lang="zh-CN" altLang="en-US" sz="1800" dirty="0">
                <a:solidFill>
                  <a:srgbClr val="FF0000"/>
                </a:solidFill>
              </a:rPr>
              <a:t>优先级</a:t>
            </a:r>
            <a:r>
              <a:rPr lang="zh-CN" altLang="en-US" sz="1800" dirty="0"/>
              <a:t>不同。优先级越高，等待时延越小。另外，通过设置</a:t>
            </a:r>
            <a:r>
              <a:rPr lang="zh-CN" altLang="en-US" sz="1800" dirty="0">
                <a:solidFill>
                  <a:srgbClr val="FF0000"/>
                </a:solidFill>
              </a:rPr>
              <a:t>竞争窗口</a:t>
            </a:r>
            <a:r>
              <a:rPr lang="zh-CN" altLang="en-US" sz="1800" dirty="0"/>
              <a:t>，首先到</a:t>
            </a:r>
            <a:r>
              <a:rPr lang="en-US" altLang="zh-CN" sz="1800" dirty="0"/>
              <a:t>0</a:t>
            </a:r>
            <a:r>
              <a:rPr lang="zh-CN" altLang="en-US" sz="1800" dirty="0"/>
              <a:t>的设备发送数据。</a:t>
            </a:r>
            <a:r>
              <a:rPr lang="en-US" altLang="zh-CN" sz="1800" dirty="0"/>
              <a:t>EDCA</a:t>
            </a:r>
            <a:r>
              <a:rPr lang="zh-CN" altLang="en-US" sz="1800" dirty="0"/>
              <a:t>特点如下： </a:t>
            </a:r>
          </a:p>
          <a:p>
            <a:pPr marL="0" indent="0" eaLnBrk="1" hangingPunct="1">
              <a:lnSpc>
                <a:spcPct val="150000"/>
              </a:lnSpc>
              <a:buFont typeface="Arial" panose="020B0604020202020204" pitchFamily="34" charset="0"/>
              <a:buNone/>
              <a:defRPr/>
            </a:pPr>
            <a:endParaRPr lang="zh-CN" altLang="en-US" sz="1800" dirty="0"/>
          </a:p>
        </p:txBody>
      </p:sp>
      <p:sp>
        <p:nvSpPr>
          <p:cNvPr id="68612"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074B84-39D4-4AE6-AAE4-4F17150CB029}" type="slidenum">
              <a:rPr lang="en-US" altLang="zh-CN" smtClean="0">
                <a:latin typeface="Arial Black" panose="020B0A04020102020204" pitchFamily="34" charset="0"/>
              </a:rPr>
              <a:pPr/>
              <a:t>33</a:t>
            </a:fld>
            <a:endParaRPr lang="en-US" altLang="zh-CN">
              <a:latin typeface="Arial Black" panose="020B0A04020102020204" pitchFamily="34" charset="0"/>
            </a:endParaRPr>
          </a:p>
        </p:txBody>
      </p:sp>
    </p:spTree>
    <p:extLst>
      <p:ext uri="{BB962C8B-B14F-4D97-AF65-F5344CB8AC3E}">
        <p14:creationId xmlns:p14="http://schemas.microsoft.com/office/powerpoint/2010/main" val="390590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646113" y="342900"/>
            <a:ext cx="7886700" cy="854075"/>
          </a:xfrm>
        </p:spPr>
        <p:txBody>
          <a:bodyPr/>
          <a:lstStyle/>
          <a:p>
            <a:r>
              <a:rPr lang="zh-CN" altLang="en-US" dirty="0"/>
              <a:t>帧聚合</a:t>
            </a:r>
          </a:p>
        </p:txBody>
      </p:sp>
      <p:sp>
        <p:nvSpPr>
          <p:cNvPr id="71683" name="内容占位符 2"/>
          <p:cNvSpPr>
            <a:spLocks noGrp="1"/>
          </p:cNvSpPr>
          <p:nvPr>
            <p:ph idx="1"/>
          </p:nvPr>
        </p:nvSpPr>
        <p:spPr>
          <a:xfrm>
            <a:off x="628650" y="1125538"/>
            <a:ext cx="7886700" cy="4799012"/>
          </a:xfrm>
        </p:spPr>
        <p:txBody>
          <a:bodyPr>
            <a:normAutofit fontScale="92500"/>
          </a:bodyPr>
          <a:lstStyle/>
          <a:p>
            <a:pPr>
              <a:lnSpc>
                <a:spcPct val="120000"/>
              </a:lnSpc>
              <a:spcBef>
                <a:spcPct val="0"/>
              </a:spcBef>
              <a:buFont typeface="Wingdings" panose="05000000000000000000" pitchFamily="2" charset="2"/>
              <a:buChar char="Ø"/>
            </a:pPr>
            <a:r>
              <a:rPr lang="zh-CN" altLang="en-US" sz="2400"/>
              <a:t>传统</a:t>
            </a:r>
            <a:r>
              <a:rPr lang="en-US" altLang="zh-CN" sz="2400"/>
              <a:t>802.11</a:t>
            </a:r>
            <a:r>
              <a:rPr lang="zh-CN" altLang="en-US" sz="2400"/>
              <a:t>标准中，</a:t>
            </a:r>
            <a:r>
              <a:rPr lang="en-US" altLang="zh-CN" sz="2400"/>
              <a:t>MAC</a:t>
            </a:r>
            <a:r>
              <a:rPr lang="zh-CN" altLang="en-US" sz="2400"/>
              <a:t>数据单元</a:t>
            </a:r>
            <a:r>
              <a:rPr lang="en-US" altLang="zh-CN" sz="2400"/>
              <a:t>MSDU</a:t>
            </a:r>
            <a:r>
              <a:rPr lang="zh-CN" altLang="en-US" sz="2400"/>
              <a:t>，加上</a:t>
            </a:r>
            <a:r>
              <a:rPr lang="en-US" altLang="zh-CN" sz="2400"/>
              <a:t>MAC</a:t>
            </a:r>
            <a:r>
              <a:rPr lang="zh-CN" altLang="en-US" sz="2400"/>
              <a:t>首部和帧校验等，构成物理层</a:t>
            </a:r>
            <a:r>
              <a:rPr lang="en-US" altLang="zh-CN" sz="2400"/>
              <a:t>PSDU</a:t>
            </a:r>
            <a:r>
              <a:rPr lang="zh-CN" altLang="en-US" sz="2400"/>
              <a:t>，再加上</a:t>
            </a:r>
            <a:r>
              <a:rPr lang="en-US" altLang="zh-CN" sz="2400"/>
              <a:t>PLCP</a:t>
            </a:r>
            <a:r>
              <a:rPr lang="zh-CN" altLang="en-US" sz="2400"/>
              <a:t>前缀等，构成物理层协议数据单元</a:t>
            </a:r>
            <a:r>
              <a:rPr lang="en-US" altLang="zh-CN" sz="2400"/>
              <a:t>PPDU</a:t>
            </a:r>
            <a:r>
              <a:rPr lang="zh-CN" altLang="en-US" sz="2400"/>
              <a:t>，然后发送等待</a:t>
            </a:r>
            <a:r>
              <a:rPr lang="en-US" altLang="zh-CN" sz="2400"/>
              <a:t>ACK</a:t>
            </a:r>
            <a:r>
              <a:rPr lang="zh-CN" altLang="en-US" sz="2400"/>
              <a:t>。</a:t>
            </a:r>
            <a:endParaRPr lang="en-US" altLang="zh-CN" sz="2400"/>
          </a:p>
          <a:p>
            <a:pPr>
              <a:lnSpc>
                <a:spcPct val="120000"/>
              </a:lnSpc>
              <a:spcBef>
                <a:spcPct val="0"/>
              </a:spcBef>
              <a:buFont typeface="Wingdings" panose="05000000000000000000" pitchFamily="2" charset="2"/>
              <a:buChar char="Ø"/>
            </a:pPr>
            <a:r>
              <a:rPr lang="en-US" altLang="zh-CN" sz="2400"/>
              <a:t>802.11n</a:t>
            </a:r>
            <a:r>
              <a:rPr lang="zh-CN" altLang="en-US" sz="2400"/>
              <a:t>采用</a:t>
            </a:r>
            <a:r>
              <a:rPr lang="zh-CN" altLang="en-US" sz="2400">
                <a:solidFill>
                  <a:srgbClr val="FF0000"/>
                </a:solidFill>
              </a:rPr>
              <a:t>帧聚合机制</a:t>
            </a:r>
            <a:r>
              <a:rPr lang="zh-CN" altLang="en-US" sz="2400"/>
              <a:t>，分为</a:t>
            </a:r>
            <a:r>
              <a:rPr lang="en-US" altLang="zh-CN" sz="2400">
                <a:solidFill>
                  <a:srgbClr val="FF0000"/>
                </a:solidFill>
              </a:rPr>
              <a:t>MSDU</a:t>
            </a:r>
            <a:r>
              <a:rPr lang="zh-CN" altLang="en-US" sz="2400">
                <a:solidFill>
                  <a:srgbClr val="FF0000"/>
                </a:solidFill>
              </a:rPr>
              <a:t>（</a:t>
            </a:r>
            <a:r>
              <a:rPr lang="en-US" altLang="zh-CN" sz="2400">
                <a:solidFill>
                  <a:srgbClr val="FF0000"/>
                </a:solidFill>
              </a:rPr>
              <a:t>A-MSDU</a:t>
            </a:r>
            <a:r>
              <a:rPr lang="zh-CN" altLang="en-US" sz="2400">
                <a:solidFill>
                  <a:srgbClr val="FF0000"/>
                </a:solidFill>
              </a:rPr>
              <a:t>）</a:t>
            </a:r>
            <a:r>
              <a:rPr lang="zh-CN" altLang="en-US" sz="2400"/>
              <a:t>和</a:t>
            </a:r>
            <a:r>
              <a:rPr lang="en-US" altLang="zh-CN" sz="2400">
                <a:solidFill>
                  <a:srgbClr val="FF0000"/>
                </a:solidFill>
              </a:rPr>
              <a:t>MPDU</a:t>
            </a:r>
            <a:r>
              <a:rPr lang="zh-CN" altLang="en-US" sz="2400">
                <a:solidFill>
                  <a:srgbClr val="FF0000"/>
                </a:solidFill>
              </a:rPr>
              <a:t>（</a:t>
            </a:r>
            <a:r>
              <a:rPr lang="en-US" altLang="zh-CN" sz="2400">
                <a:solidFill>
                  <a:srgbClr val="FF0000"/>
                </a:solidFill>
              </a:rPr>
              <a:t>A-MPDU</a:t>
            </a:r>
            <a:r>
              <a:rPr lang="zh-CN" altLang="en-US" sz="2400">
                <a:solidFill>
                  <a:srgbClr val="FF0000"/>
                </a:solidFill>
              </a:rPr>
              <a:t>）</a:t>
            </a:r>
            <a:r>
              <a:rPr lang="zh-CN" altLang="en-US" sz="2400"/>
              <a:t>聚合。前者为多个</a:t>
            </a:r>
            <a:r>
              <a:rPr lang="en-US" altLang="zh-CN" sz="2400"/>
              <a:t>MSDU</a:t>
            </a:r>
            <a:r>
              <a:rPr lang="zh-CN" altLang="en-US" sz="2400"/>
              <a:t>聚合为一个</a:t>
            </a:r>
            <a:r>
              <a:rPr lang="en-US" altLang="zh-CN" sz="2400"/>
              <a:t>A-MSDU</a:t>
            </a:r>
            <a:r>
              <a:rPr lang="zh-CN" altLang="en-US" sz="2400"/>
              <a:t>，再封装为一个</a:t>
            </a:r>
            <a:r>
              <a:rPr lang="en-US" altLang="zh-CN" sz="2400"/>
              <a:t>MPDU</a:t>
            </a:r>
            <a:r>
              <a:rPr lang="zh-CN" altLang="en-US" sz="2400"/>
              <a:t>（</a:t>
            </a:r>
            <a:r>
              <a:rPr lang="en-US" altLang="zh-CN" sz="2400"/>
              <a:t>MAC</a:t>
            </a:r>
            <a:r>
              <a:rPr lang="zh-CN" altLang="en-US" sz="2400"/>
              <a:t>层协议数据单元）；后者是多个</a:t>
            </a:r>
            <a:r>
              <a:rPr lang="en-US" altLang="zh-CN" sz="2400"/>
              <a:t>MPDU</a:t>
            </a:r>
            <a:r>
              <a:rPr lang="zh-CN" altLang="en-US" sz="2400"/>
              <a:t>聚合成一个</a:t>
            </a:r>
            <a:r>
              <a:rPr lang="en-US" altLang="zh-CN" sz="2400"/>
              <a:t>A-MPDU</a:t>
            </a:r>
            <a:r>
              <a:rPr lang="zh-CN" altLang="en-US" sz="2400"/>
              <a:t>，再加上</a:t>
            </a:r>
            <a:r>
              <a:rPr lang="en-US" altLang="zh-CN" sz="2400"/>
              <a:t>PLCP</a:t>
            </a:r>
            <a:r>
              <a:rPr lang="zh-CN" altLang="en-US" sz="2400"/>
              <a:t>前缀和头部形成</a:t>
            </a:r>
            <a:r>
              <a:rPr lang="en-US" altLang="zh-CN" sz="2400"/>
              <a:t>PPDU</a:t>
            </a:r>
            <a:r>
              <a:rPr lang="zh-CN" altLang="en-US" sz="2400"/>
              <a:t>。接收地址和优先级相同的单播帧，只用一个帧头，减少</a:t>
            </a:r>
            <a:r>
              <a:rPr lang="en-US" altLang="zh-CN" sz="2400"/>
              <a:t>ACK</a:t>
            </a:r>
            <a:r>
              <a:rPr lang="zh-CN" altLang="en-US" sz="2400"/>
              <a:t>帧数量，降低负荷，提高效率。</a:t>
            </a:r>
            <a:endParaRPr lang="en-US" altLang="zh-CN" sz="2400"/>
          </a:p>
          <a:p>
            <a:pPr>
              <a:lnSpc>
                <a:spcPct val="120000"/>
              </a:lnSpc>
              <a:spcBef>
                <a:spcPct val="0"/>
              </a:spcBef>
              <a:buFont typeface="Wingdings" panose="05000000000000000000" pitchFamily="2" charset="2"/>
              <a:buChar char="Ø"/>
            </a:pPr>
            <a:r>
              <a:rPr lang="en-US" altLang="zh-CN" sz="2400"/>
              <a:t>802.11ac</a:t>
            </a:r>
            <a:r>
              <a:rPr lang="zh-CN" altLang="en-US" sz="2400"/>
              <a:t>中对帧聚合进行了加强（</a:t>
            </a:r>
            <a:r>
              <a:rPr lang="en-US" altLang="zh-CN" sz="2400"/>
              <a:t>A-MPDU</a:t>
            </a:r>
            <a:r>
              <a:rPr lang="zh-CN" altLang="en-US" sz="2400"/>
              <a:t>：</a:t>
            </a:r>
            <a:r>
              <a:rPr lang="en-US" altLang="zh-CN" sz="2400"/>
              <a:t>802.11n</a:t>
            </a:r>
            <a:r>
              <a:rPr lang="zh-CN" altLang="en-US" sz="2400"/>
              <a:t>为</a:t>
            </a:r>
            <a:r>
              <a:rPr lang="en-US" altLang="zh-CN" sz="2400"/>
              <a:t>64KB</a:t>
            </a:r>
            <a:r>
              <a:rPr lang="zh-CN" altLang="en-US" sz="2400"/>
              <a:t>，</a:t>
            </a:r>
            <a:r>
              <a:rPr lang="en-US" altLang="zh-CN" sz="2400"/>
              <a:t>802.11ac</a:t>
            </a:r>
            <a:r>
              <a:rPr lang="zh-CN" altLang="en-US" sz="2400"/>
              <a:t>为</a:t>
            </a:r>
            <a:r>
              <a:rPr lang="en-US" altLang="zh-CN" sz="2400"/>
              <a:t>1MB</a:t>
            </a:r>
            <a:r>
              <a:rPr lang="zh-CN" altLang="en-US" sz="2400"/>
              <a:t>），为必选项，每个帧都必须是</a:t>
            </a:r>
            <a:r>
              <a:rPr lang="en-US" altLang="zh-CN" sz="2400"/>
              <a:t>A-MPUD</a:t>
            </a:r>
            <a:r>
              <a:rPr lang="zh-CN" altLang="en-US" sz="2400"/>
              <a:t>帧。</a:t>
            </a:r>
            <a:endParaRPr lang="zh-CN" altLang="en-US"/>
          </a:p>
        </p:txBody>
      </p:sp>
      <p:sp>
        <p:nvSpPr>
          <p:cNvPr id="4" name="页脚占位符 3"/>
          <p:cNvSpPr>
            <a:spLocks noGrp="1"/>
          </p:cNvSpPr>
          <p:nvPr>
            <p:ph type="ftr" sz="quarter" idx="11"/>
          </p:nvPr>
        </p:nvSpPr>
        <p:spPr/>
        <p:txBody>
          <a:bodyPr/>
          <a:lstStyle/>
          <a:p>
            <a:pPr>
              <a:defRPr/>
            </a:pPr>
            <a:endParaRPr lang="en-US"/>
          </a:p>
        </p:txBody>
      </p:sp>
      <p:sp>
        <p:nvSpPr>
          <p:cNvPr id="5" name="灯片编号占位符 4"/>
          <p:cNvSpPr>
            <a:spLocks noGrp="1"/>
          </p:cNvSpPr>
          <p:nvPr>
            <p:ph type="sldNum" sz="quarter" idx="12"/>
          </p:nvPr>
        </p:nvSpPr>
        <p:spPr/>
        <p:txBody>
          <a:bodyPr/>
          <a:lstStyle/>
          <a:p>
            <a:pPr>
              <a:defRPr/>
            </a:pPr>
            <a:fld id="{D36A0BB2-73A3-47D9-ABE3-10196CE5781C}" type="slidenum">
              <a:rPr lang="en-US" smtClean="0"/>
              <a:pPr>
                <a:defRPr/>
              </a:pPr>
              <a:t>34</a:t>
            </a:fld>
            <a:endParaRPr lang="en-US" dirty="0"/>
          </a:p>
        </p:txBody>
      </p:sp>
    </p:spTree>
    <p:extLst>
      <p:ext uri="{BB962C8B-B14F-4D97-AF65-F5344CB8AC3E}">
        <p14:creationId xmlns:p14="http://schemas.microsoft.com/office/powerpoint/2010/main" val="3157849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a:t>胖</a:t>
            </a:r>
            <a:r>
              <a:rPr lang="en-US" altLang="zh-CN"/>
              <a:t>AP</a:t>
            </a:r>
            <a:endParaRPr lang="zh-CN" altLang="en-US"/>
          </a:p>
        </p:txBody>
      </p:sp>
      <p:sp>
        <p:nvSpPr>
          <p:cNvPr id="76803" name="内容占位符 2"/>
          <p:cNvSpPr>
            <a:spLocks noGrp="1"/>
          </p:cNvSpPr>
          <p:nvPr>
            <p:ph idx="1"/>
          </p:nvPr>
        </p:nvSpPr>
        <p:spPr>
          <a:xfrm>
            <a:off x="628650" y="1628775"/>
            <a:ext cx="8047038" cy="4351338"/>
          </a:xfrm>
        </p:spPr>
        <p:txBody>
          <a:bodyPr>
            <a:normAutofit/>
          </a:bodyPr>
          <a:lstStyle/>
          <a:p>
            <a:pPr>
              <a:lnSpc>
                <a:spcPct val="150000"/>
              </a:lnSpc>
              <a:buFont typeface="Wingdings" panose="05000000000000000000" pitchFamily="2" charset="2"/>
              <a:buChar char="Ø"/>
            </a:pPr>
            <a:r>
              <a:rPr lang="zh-CN" altLang="en-US" sz="2000" dirty="0"/>
              <a:t>胖</a:t>
            </a:r>
            <a:r>
              <a:rPr lang="en-US" altLang="zh-CN" sz="2000" dirty="0"/>
              <a:t>AP</a:t>
            </a:r>
            <a:r>
              <a:rPr lang="zh-CN" altLang="en-US" sz="2000" dirty="0"/>
              <a:t>也叫</a:t>
            </a:r>
            <a:r>
              <a:rPr lang="en-US" altLang="zh-CN" sz="2000" dirty="0"/>
              <a:t>FAT AP</a:t>
            </a:r>
            <a:r>
              <a:rPr lang="zh-CN" altLang="en-US" sz="2000" dirty="0"/>
              <a:t>，除了作为一个接入点所应具备的物理层功能之外，还</a:t>
            </a:r>
            <a:r>
              <a:rPr lang="zh-CN" altLang="en-US" sz="2000" dirty="0">
                <a:solidFill>
                  <a:srgbClr val="FF0000"/>
                </a:solidFill>
              </a:rPr>
              <a:t>集成了众多的无线局域网管理功能以及其它应用层功能</a:t>
            </a:r>
            <a:r>
              <a:rPr lang="zh-CN" altLang="en-US" sz="2000" dirty="0"/>
              <a:t>，如用户数据加密、用户认证、二层漫游、服务质量、网络管理等。</a:t>
            </a:r>
            <a:endParaRPr lang="en-US" altLang="zh-CN" sz="2000" dirty="0"/>
          </a:p>
        </p:txBody>
      </p:sp>
      <p:sp>
        <p:nvSpPr>
          <p:cNvPr id="4" name="页脚占位符 3"/>
          <p:cNvSpPr>
            <a:spLocks noGrp="1"/>
          </p:cNvSpPr>
          <p:nvPr>
            <p:ph type="ftr" sz="quarter" idx="11"/>
          </p:nvPr>
        </p:nvSpPr>
        <p:spPr/>
        <p:txBody>
          <a:bodyPr/>
          <a:lstStyle/>
          <a:p>
            <a:pPr>
              <a:defRPr/>
            </a:pPr>
            <a:endParaRPr lang="en-US"/>
          </a:p>
        </p:txBody>
      </p:sp>
      <p:sp>
        <p:nvSpPr>
          <p:cNvPr id="5" name="灯片编号占位符 4"/>
          <p:cNvSpPr>
            <a:spLocks noGrp="1"/>
          </p:cNvSpPr>
          <p:nvPr>
            <p:ph type="sldNum" sz="quarter" idx="12"/>
          </p:nvPr>
        </p:nvSpPr>
        <p:spPr/>
        <p:txBody>
          <a:bodyPr/>
          <a:lstStyle/>
          <a:p>
            <a:pPr>
              <a:defRPr/>
            </a:pPr>
            <a:fld id="{22488A50-F210-4C15-BDE2-A31AC3A47EAF}" type="slidenum">
              <a:rPr lang="en-US" smtClean="0"/>
              <a:pPr>
                <a:defRPr/>
              </a:pPr>
              <a:t>35</a:t>
            </a:fld>
            <a:endParaRPr lang="en-US" dirty="0"/>
          </a:p>
        </p:txBody>
      </p:sp>
      <p:pic>
        <p:nvPicPr>
          <p:cNvPr id="7680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3284538"/>
            <a:ext cx="46482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6052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瘦</a:t>
            </a:r>
            <a:r>
              <a:rPr lang="en-US" altLang="zh-CN"/>
              <a:t>AP</a:t>
            </a:r>
            <a:endParaRPr lang="zh-CN" altLang="en-US"/>
          </a:p>
        </p:txBody>
      </p:sp>
      <p:sp>
        <p:nvSpPr>
          <p:cNvPr id="77827" name="内容占位符 2"/>
          <p:cNvSpPr>
            <a:spLocks noGrp="1"/>
          </p:cNvSpPr>
          <p:nvPr>
            <p:ph idx="1"/>
          </p:nvPr>
        </p:nvSpPr>
        <p:spPr/>
        <p:txBody>
          <a:bodyPr>
            <a:normAutofit fontScale="85000" lnSpcReduction="20000"/>
          </a:bodyPr>
          <a:lstStyle/>
          <a:p>
            <a:pPr>
              <a:lnSpc>
                <a:spcPct val="150000"/>
              </a:lnSpc>
              <a:buFont typeface="Wingdings" panose="05000000000000000000" pitchFamily="2" charset="2"/>
              <a:buChar char="Ø"/>
            </a:pPr>
            <a:r>
              <a:rPr lang="zh-CN" altLang="en-US"/>
              <a:t>瘦</a:t>
            </a:r>
            <a:r>
              <a:rPr lang="en-US" altLang="zh-CN"/>
              <a:t>AP</a:t>
            </a:r>
            <a:r>
              <a:rPr lang="zh-CN" altLang="en-US"/>
              <a:t>也叫</a:t>
            </a:r>
            <a:r>
              <a:rPr lang="en-US" altLang="zh-CN"/>
              <a:t>FIT AP</a:t>
            </a:r>
            <a:r>
              <a:rPr lang="zh-CN" altLang="en-US"/>
              <a:t>或轻量级</a:t>
            </a:r>
            <a:r>
              <a:rPr lang="en-US" altLang="zh-CN"/>
              <a:t>AP</a:t>
            </a:r>
            <a:r>
              <a:rPr lang="zh-CN" altLang="en-US"/>
              <a:t>。在使用瘦</a:t>
            </a:r>
            <a:r>
              <a:rPr lang="en-US" altLang="zh-CN"/>
              <a:t>AP</a:t>
            </a:r>
            <a:r>
              <a:rPr lang="zh-CN" altLang="en-US"/>
              <a:t>的无线网络解决方案中，通常还包括了</a:t>
            </a:r>
            <a:r>
              <a:rPr lang="zh-CN" altLang="en-US">
                <a:solidFill>
                  <a:srgbClr val="FF0000"/>
                </a:solidFill>
              </a:rPr>
              <a:t>无线控制器设备</a:t>
            </a:r>
            <a:r>
              <a:rPr lang="zh-CN" altLang="en-US"/>
              <a:t>。</a:t>
            </a:r>
            <a:endParaRPr lang="en-US" altLang="zh-CN"/>
          </a:p>
          <a:p>
            <a:pPr>
              <a:lnSpc>
                <a:spcPct val="150000"/>
              </a:lnSpc>
              <a:buFont typeface="Wingdings" panose="05000000000000000000" pitchFamily="2" charset="2"/>
              <a:buChar char="Ø"/>
            </a:pPr>
            <a:r>
              <a:rPr lang="zh-CN" altLang="en-US"/>
              <a:t>瘦</a:t>
            </a:r>
            <a:r>
              <a:rPr lang="en-US" altLang="zh-CN"/>
              <a:t>AP</a:t>
            </a:r>
            <a:r>
              <a:rPr lang="zh-CN" altLang="en-US"/>
              <a:t>只是简单提供了</a:t>
            </a:r>
            <a:r>
              <a:rPr lang="en-US" altLang="zh-CN"/>
              <a:t>IEEE802.11</a:t>
            </a:r>
            <a:r>
              <a:rPr lang="zh-CN" altLang="en-US"/>
              <a:t>报文的加解密和物理层功能，并</a:t>
            </a:r>
            <a:r>
              <a:rPr lang="zh-CN" altLang="en-US">
                <a:solidFill>
                  <a:srgbClr val="FF0000"/>
                </a:solidFill>
              </a:rPr>
              <a:t>接受无线控制器的管理</a:t>
            </a:r>
            <a:r>
              <a:rPr lang="zh-CN" altLang="en-US"/>
              <a:t>。</a:t>
            </a:r>
            <a:endParaRPr lang="en-US" altLang="zh-CN"/>
          </a:p>
          <a:p>
            <a:pPr>
              <a:lnSpc>
                <a:spcPct val="150000"/>
              </a:lnSpc>
              <a:buFont typeface="Wingdings" panose="05000000000000000000" pitchFamily="2" charset="2"/>
              <a:buChar char="Ø"/>
            </a:pPr>
            <a:r>
              <a:rPr lang="zh-CN" altLang="en-US">
                <a:solidFill>
                  <a:srgbClr val="FF0000"/>
                </a:solidFill>
              </a:rPr>
              <a:t>一个无线控制器可以控制和管理多个瘦</a:t>
            </a:r>
            <a:r>
              <a:rPr lang="en-US" altLang="zh-CN">
                <a:solidFill>
                  <a:srgbClr val="FF0000"/>
                </a:solidFill>
              </a:rPr>
              <a:t>AP</a:t>
            </a:r>
            <a:r>
              <a:rPr lang="zh-CN" altLang="en-US"/>
              <a:t>。</a:t>
            </a:r>
            <a:endParaRPr lang="en-US" altLang="zh-CN"/>
          </a:p>
          <a:p>
            <a:pPr>
              <a:lnSpc>
                <a:spcPct val="150000"/>
              </a:lnSpc>
              <a:buFont typeface="Wingdings" panose="05000000000000000000" pitchFamily="2" charset="2"/>
              <a:buChar char="Ø"/>
            </a:pPr>
            <a:r>
              <a:rPr lang="zh-CN" altLang="en-US"/>
              <a:t>无线控制器不仅承担无线网络的接入控制、转发和统计、漫游管理、安全控制功能，还提供对</a:t>
            </a:r>
            <a:r>
              <a:rPr lang="en-US" altLang="zh-CN"/>
              <a:t>AP</a:t>
            </a:r>
            <a:r>
              <a:rPr lang="zh-CN" altLang="en-US"/>
              <a:t>的配置与监控功能。</a:t>
            </a:r>
          </a:p>
        </p:txBody>
      </p:sp>
      <p:sp>
        <p:nvSpPr>
          <p:cNvPr id="4" name="页脚占位符 3"/>
          <p:cNvSpPr>
            <a:spLocks noGrp="1"/>
          </p:cNvSpPr>
          <p:nvPr>
            <p:ph type="ftr" sz="quarter" idx="11"/>
          </p:nvPr>
        </p:nvSpPr>
        <p:spPr/>
        <p:txBody>
          <a:bodyPr/>
          <a:lstStyle/>
          <a:p>
            <a:pPr>
              <a:defRPr/>
            </a:pPr>
            <a:endParaRPr lang="en-US"/>
          </a:p>
        </p:txBody>
      </p:sp>
      <p:sp>
        <p:nvSpPr>
          <p:cNvPr id="5" name="灯片编号占位符 4"/>
          <p:cNvSpPr>
            <a:spLocks noGrp="1"/>
          </p:cNvSpPr>
          <p:nvPr>
            <p:ph type="sldNum" sz="quarter" idx="12"/>
          </p:nvPr>
        </p:nvSpPr>
        <p:spPr/>
        <p:txBody>
          <a:bodyPr/>
          <a:lstStyle/>
          <a:p>
            <a:pPr>
              <a:defRPr/>
            </a:pPr>
            <a:fld id="{D46C71D1-8F9F-453A-BD79-DFC6C56A87DE}" type="slidenum">
              <a:rPr lang="en-US" smtClean="0"/>
              <a:pPr>
                <a:defRPr/>
              </a:pPr>
              <a:t>36</a:t>
            </a:fld>
            <a:endParaRPr lang="en-US" dirty="0"/>
          </a:p>
        </p:txBody>
      </p:sp>
    </p:spTree>
    <p:extLst>
      <p:ext uri="{BB962C8B-B14F-4D97-AF65-F5344CB8AC3E}">
        <p14:creationId xmlns:p14="http://schemas.microsoft.com/office/powerpoint/2010/main" val="1151997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a:t>瘦</a:t>
            </a:r>
            <a:r>
              <a:rPr lang="en-US" altLang="zh-CN"/>
              <a:t>AP</a:t>
            </a:r>
            <a:r>
              <a:rPr lang="zh-CN" altLang="en-US"/>
              <a:t>和无线控制器的功能结构</a:t>
            </a:r>
          </a:p>
        </p:txBody>
      </p:sp>
      <p:sp>
        <p:nvSpPr>
          <p:cNvPr id="78851" name="内容占位符 2"/>
          <p:cNvSpPr>
            <a:spLocks noGrp="1"/>
          </p:cNvSpPr>
          <p:nvPr>
            <p:ph idx="1"/>
          </p:nvPr>
        </p:nvSpPr>
        <p:spPr>
          <a:xfrm>
            <a:off x="628650" y="1484313"/>
            <a:ext cx="7886700" cy="4692650"/>
          </a:xfrm>
        </p:spPr>
        <p:txBody>
          <a:bodyPr/>
          <a:lstStyle/>
          <a:p>
            <a:pPr>
              <a:lnSpc>
                <a:spcPct val="150000"/>
              </a:lnSpc>
              <a:buFont typeface="Wingdings" panose="05000000000000000000" pitchFamily="2" charset="2"/>
              <a:buChar char="Ø"/>
            </a:pPr>
            <a:r>
              <a:rPr lang="zh-CN" altLang="en-US" sz="2000" dirty="0"/>
              <a:t>瘦</a:t>
            </a:r>
            <a:r>
              <a:rPr lang="en-US" altLang="zh-CN" sz="2000" dirty="0"/>
              <a:t>AP</a:t>
            </a:r>
            <a:r>
              <a:rPr lang="zh-CN" altLang="en-US" sz="2000" dirty="0"/>
              <a:t>与无线控制器之间通过</a:t>
            </a:r>
            <a:r>
              <a:rPr lang="zh-CN" altLang="en-US" sz="2000" dirty="0">
                <a:solidFill>
                  <a:srgbClr val="FF0000"/>
                </a:solidFill>
              </a:rPr>
              <a:t>隧道方式进行通信</a:t>
            </a:r>
            <a:r>
              <a:rPr lang="zh-CN" altLang="en-US" sz="2000" dirty="0"/>
              <a:t>，之间可以跨越第二层和第三层进行连接。正是通过将安全认证、漫游切换和动态秘钥管理等诸多的管理功能从</a:t>
            </a:r>
            <a:r>
              <a:rPr lang="en-US" altLang="zh-CN" sz="2000" dirty="0"/>
              <a:t>AP</a:t>
            </a:r>
            <a:r>
              <a:rPr lang="zh-CN" altLang="en-US" sz="2000" dirty="0"/>
              <a:t>中分离出来，并上移和集中至无线控制器，才使</a:t>
            </a:r>
            <a:r>
              <a:rPr lang="en-US" altLang="zh-CN" sz="2000" dirty="0"/>
              <a:t>AP</a:t>
            </a:r>
            <a:r>
              <a:rPr lang="zh-CN" altLang="en-US" sz="2000" dirty="0"/>
              <a:t>得到瘦身。</a:t>
            </a:r>
          </a:p>
        </p:txBody>
      </p:sp>
      <p:sp>
        <p:nvSpPr>
          <p:cNvPr id="4" name="页脚占位符 3"/>
          <p:cNvSpPr>
            <a:spLocks noGrp="1"/>
          </p:cNvSpPr>
          <p:nvPr>
            <p:ph type="ftr" sz="quarter" idx="11"/>
          </p:nvPr>
        </p:nvSpPr>
        <p:spPr/>
        <p:txBody>
          <a:bodyPr/>
          <a:lstStyle/>
          <a:p>
            <a:pPr>
              <a:defRPr/>
            </a:pPr>
            <a:endParaRPr lang="en-US"/>
          </a:p>
        </p:txBody>
      </p:sp>
      <p:sp>
        <p:nvSpPr>
          <p:cNvPr id="5" name="灯片编号占位符 4"/>
          <p:cNvSpPr>
            <a:spLocks noGrp="1"/>
          </p:cNvSpPr>
          <p:nvPr>
            <p:ph type="sldNum" sz="quarter" idx="12"/>
          </p:nvPr>
        </p:nvSpPr>
        <p:spPr/>
        <p:txBody>
          <a:bodyPr/>
          <a:lstStyle/>
          <a:p>
            <a:pPr>
              <a:defRPr/>
            </a:pPr>
            <a:fld id="{4F0917FB-243C-4792-A0AB-F5A934DB6F38}" type="slidenum">
              <a:rPr lang="en-US" smtClean="0"/>
              <a:pPr>
                <a:defRPr/>
              </a:pPr>
              <a:t>37</a:t>
            </a:fld>
            <a:endParaRPr lang="en-US" dirty="0"/>
          </a:p>
        </p:txBody>
      </p:sp>
      <p:pic>
        <p:nvPicPr>
          <p:cNvPr id="7885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5263" y="3390900"/>
            <a:ext cx="3960812"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86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dirty="0"/>
              <a:t>WLAN</a:t>
            </a:r>
            <a:r>
              <a:rPr lang="zh-CN" altLang="en-US" dirty="0"/>
              <a:t>测量的参数和步骤</a:t>
            </a:r>
          </a:p>
        </p:txBody>
      </p:sp>
      <p:sp>
        <p:nvSpPr>
          <p:cNvPr id="47107" name="Rectangle 3"/>
          <p:cNvSpPr>
            <a:spLocks noGrp="1" noChangeArrowheads="1"/>
          </p:cNvSpPr>
          <p:nvPr>
            <p:ph idx="1"/>
          </p:nvPr>
        </p:nvSpPr>
        <p:spPr>
          <a:xfrm>
            <a:off x="379413" y="1595438"/>
            <a:ext cx="8135937" cy="4932362"/>
          </a:xfrm>
        </p:spPr>
        <p:txBody>
          <a:bodyPr/>
          <a:lstStyle/>
          <a:p>
            <a:pPr eaLnBrk="1" hangingPunct="1">
              <a:lnSpc>
                <a:spcPct val="150000"/>
              </a:lnSpc>
              <a:buFont typeface="Wingdings" panose="05000000000000000000" pitchFamily="2" charset="2"/>
              <a:buChar char="Ø"/>
              <a:defRPr/>
            </a:pPr>
            <a:r>
              <a:rPr lang="zh-CN" altLang="en-US" sz="2400" dirty="0"/>
              <a:t>无线分组测量的步骤：</a:t>
            </a:r>
            <a:endParaRPr lang="en-US" altLang="zh-CN" sz="2400" dirty="0"/>
          </a:p>
          <a:p>
            <a:pPr marL="0" indent="0" eaLnBrk="1" hangingPunct="1">
              <a:lnSpc>
                <a:spcPct val="150000"/>
              </a:lnSpc>
              <a:buFont typeface="Arial" panose="020B0604020202020204" pitchFamily="34" charset="0"/>
              <a:buNone/>
              <a:defRPr/>
            </a:pPr>
            <a:r>
              <a:rPr lang="en-US" altLang="zh-CN" sz="2400" dirty="0"/>
              <a:t>(1)</a:t>
            </a:r>
            <a:r>
              <a:rPr lang="zh-CN" altLang="en-US" sz="2400" dirty="0">
                <a:solidFill>
                  <a:srgbClr val="FF0000"/>
                </a:solidFill>
              </a:rPr>
              <a:t>嗅探</a:t>
            </a:r>
            <a:r>
              <a:rPr lang="zh-CN" altLang="en-US" sz="2400" dirty="0"/>
              <a:t>，搜索和记录所有无线传输帧。网卡处于监控</a:t>
            </a:r>
            <a:r>
              <a:rPr lang="en-US" altLang="zh-CN" sz="2400" dirty="0"/>
              <a:t>(</a:t>
            </a:r>
            <a:r>
              <a:rPr lang="zh-CN" altLang="en-US" sz="2400" dirty="0"/>
              <a:t>混杂</a:t>
            </a:r>
            <a:r>
              <a:rPr lang="en-US" altLang="zh-CN" sz="2400" dirty="0"/>
              <a:t>)</a:t>
            </a:r>
            <a:r>
              <a:rPr lang="zh-CN" altLang="en-US" sz="2400" dirty="0"/>
              <a:t>模式。嗅探器生成事件日志。</a:t>
            </a:r>
            <a:br>
              <a:rPr lang="zh-CN" altLang="en-US" sz="2400" dirty="0"/>
            </a:br>
            <a:r>
              <a:rPr lang="en-US" altLang="zh-CN" sz="2400" dirty="0"/>
              <a:t>(2)</a:t>
            </a:r>
            <a:r>
              <a:rPr lang="zh-CN" altLang="en-US" sz="2400" dirty="0">
                <a:solidFill>
                  <a:srgbClr val="FF0000"/>
                </a:solidFill>
              </a:rPr>
              <a:t>归并</a:t>
            </a:r>
            <a:r>
              <a:rPr lang="zh-CN" altLang="en-US" sz="2400" dirty="0"/>
              <a:t>，生成精确的分组记录。单个嗅探器监控所有信道并不可行，需要通过使用多个嗅探器进行记录，之后将各自独立的记录进行同步，建立所有帧的传输记录。</a:t>
            </a:r>
            <a:br>
              <a:rPr lang="zh-CN" altLang="en-US" sz="2400" dirty="0"/>
            </a:br>
            <a:r>
              <a:rPr lang="en-US" altLang="zh-CN" sz="2400" dirty="0"/>
              <a:t>(3)</a:t>
            </a:r>
            <a:r>
              <a:rPr lang="zh-CN" altLang="en-US" sz="2400" dirty="0">
                <a:solidFill>
                  <a:srgbClr val="FF0000"/>
                </a:solidFill>
              </a:rPr>
              <a:t>处理</a:t>
            </a:r>
            <a:r>
              <a:rPr lang="zh-CN" altLang="en-US" sz="2400" dirty="0"/>
              <a:t>，对分组记录进行实际过滤处理。删除无关分组，解析相关参数，通过各种计算以向用户呈现结果。</a:t>
            </a:r>
          </a:p>
        </p:txBody>
      </p:sp>
      <p:sp>
        <p:nvSpPr>
          <p:cNvPr id="84996" name="Rectangle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B34455-F88B-4E58-A0BF-E17FEF11EF0D}" type="slidenum">
              <a:rPr lang="en-US" altLang="zh-CN" smtClean="0">
                <a:latin typeface="Arial Black" panose="020B0A04020102020204" pitchFamily="34" charset="0"/>
              </a:rPr>
              <a:pPr/>
              <a:t>38</a:t>
            </a:fld>
            <a:endParaRPr lang="en-US" altLang="zh-CN">
              <a:latin typeface="Arial Black" panose="020B0A04020102020204" pitchFamily="34" charset="0"/>
            </a:endParaRPr>
          </a:p>
        </p:txBody>
      </p:sp>
    </p:spTree>
    <p:extLst>
      <p:ext uri="{BB962C8B-B14F-4D97-AF65-F5344CB8AC3E}">
        <p14:creationId xmlns:p14="http://schemas.microsoft.com/office/powerpoint/2010/main" val="234519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zh-CN" altLang="en-US" dirty="0"/>
              <a:t>无线城域网概述 </a:t>
            </a:r>
          </a:p>
        </p:txBody>
      </p:sp>
      <p:sp>
        <p:nvSpPr>
          <p:cNvPr id="5123" name="Rectangle 3"/>
          <p:cNvSpPr>
            <a:spLocks noGrp="1" noChangeArrowheads="1"/>
          </p:cNvSpPr>
          <p:nvPr>
            <p:ph idx="1"/>
          </p:nvPr>
        </p:nvSpPr>
        <p:spPr>
          <a:xfrm>
            <a:off x="628650" y="1524000"/>
            <a:ext cx="7886700" cy="4652963"/>
          </a:xfrm>
        </p:spPr>
        <p:txBody>
          <a:bodyPr/>
          <a:lstStyle/>
          <a:p>
            <a:pPr eaLnBrk="1" hangingPunct="1">
              <a:lnSpc>
                <a:spcPct val="80000"/>
              </a:lnSpc>
              <a:buFont typeface="Wingdings" panose="05000000000000000000" pitchFamily="2" charset="2"/>
              <a:buChar char="Ø"/>
            </a:pPr>
            <a:r>
              <a:rPr lang="en-US" altLang="zh-CN" sz="2400">
                <a:solidFill>
                  <a:srgbClr val="FF0000"/>
                </a:solidFill>
              </a:rPr>
              <a:t>WMAN</a:t>
            </a:r>
            <a:r>
              <a:rPr lang="zh-CN" altLang="en-US" sz="2400">
                <a:solidFill>
                  <a:srgbClr val="FF0000"/>
                </a:solidFill>
              </a:rPr>
              <a:t>是以无线方式构建城域网，提供高速互联网接入，为满足宽带无线接入的市场需求，解决城域网最后一公里接入问题</a:t>
            </a:r>
            <a:r>
              <a:rPr lang="zh-CN" altLang="en-US" sz="2400"/>
              <a:t>，代替电缆、</a:t>
            </a:r>
            <a:r>
              <a:rPr lang="en-US" altLang="zh-CN" sz="2400"/>
              <a:t>xDSL</a:t>
            </a:r>
            <a:r>
              <a:rPr lang="zh-CN" altLang="en-US" sz="2400"/>
              <a:t>、光纤等。</a:t>
            </a:r>
          </a:p>
          <a:p>
            <a:pPr eaLnBrk="1" hangingPunct="1">
              <a:lnSpc>
                <a:spcPct val="80000"/>
              </a:lnSpc>
              <a:buFont typeface="Wingdings" panose="05000000000000000000" pitchFamily="2" charset="2"/>
              <a:buChar char="Ø"/>
            </a:pPr>
            <a:r>
              <a:rPr lang="zh-CN" altLang="en-US" sz="2400"/>
              <a:t>以</a:t>
            </a:r>
            <a:r>
              <a:rPr lang="en-US" altLang="zh-CN" sz="2400"/>
              <a:t>IEEE802.16</a:t>
            </a:r>
            <a:r>
              <a:rPr lang="zh-CN" altLang="en-US" sz="2400"/>
              <a:t>标准为基础的无线城域网，覆盖范围达几十公里，传输速率高，提供灵活、经济、高效的固定和</a:t>
            </a:r>
            <a:r>
              <a:rPr lang="zh-CN" altLang="en-US" sz="2400">
                <a:solidFill>
                  <a:srgbClr val="FF0000"/>
                </a:solidFill>
              </a:rPr>
              <a:t>移动宽带</a:t>
            </a:r>
            <a:r>
              <a:rPr lang="zh-CN" altLang="en-US" sz="2400"/>
              <a:t>无线接入方式。</a:t>
            </a:r>
          </a:p>
          <a:p>
            <a:pPr eaLnBrk="1" hangingPunct="1">
              <a:lnSpc>
                <a:spcPct val="80000"/>
              </a:lnSpc>
              <a:buFont typeface="Wingdings" panose="05000000000000000000" pitchFamily="2" charset="2"/>
              <a:buChar char="Ø"/>
            </a:pPr>
            <a:r>
              <a:rPr lang="en-US" altLang="zh-CN" sz="2400"/>
              <a:t>IEEE802.16</a:t>
            </a:r>
            <a:r>
              <a:rPr lang="zh-CN" altLang="en-US" sz="2400"/>
              <a:t>，也称</a:t>
            </a:r>
            <a:r>
              <a:rPr lang="en-US" altLang="zh-CN" sz="2400"/>
              <a:t>WiMax(World wide Interoperability for Microwave Access</a:t>
            </a:r>
            <a:r>
              <a:rPr lang="zh-CN" altLang="en-US" sz="2400"/>
              <a:t>，</a:t>
            </a:r>
            <a:r>
              <a:rPr lang="zh-CN" altLang="en-US" sz="2400">
                <a:solidFill>
                  <a:srgbClr val="FF0000"/>
                </a:solidFill>
              </a:rPr>
              <a:t>全球微波接入互操作性</a:t>
            </a:r>
            <a:r>
              <a:rPr lang="en-US" altLang="zh-CN" sz="2400"/>
              <a:t>)</a:t>
            </a:r>
            <a:r>
              <a:rPr lang="zh-CN" altLang="en-US" sz="2400"/>
              <a:t>。</a:t>
            </a:r>
            <a:r>
              <a:rPr lang="en-US" altLang="zh-CN" sz="2400"/>
              <a:t>WiMax</a:t>
            </a:r>
            <a:r>
              <a:rPr lang="zh-CN" altLang="en-US" sz="2400"/>
              <a:t>能达</a:t>
            </a:r>
            <a:r>
              <a:rPr lang="en-US" altLang="zh-CN" sz="2400"/>
              <a:t>30M~100Mbps</a:t>
            </a:r>
            <a:r>
              <a:rPr lang="zh-CN" altLang="en-US" sz="2400"/>
              <a:t>或更高速率，</a:t>
            </a:r>
            <a:r>
              <a:rPr lang="zh-CN" altLang="en-US" sz="2400">
                <a:solidFill>
                  <a:srgbClr val="FF0000"/>
                </a:solidFill>
              </a:rPr>
              <a:t>移动性优于</a:t>
            </a:r>
            <a:r>
              <a:rPr lang="en-US" altLang="zh-CN" sz="2400">
                <a:solidFill>
                  <a:srgbClr val="FF0000"/>
                </a:solidFill>
              </a:rPr>
              <a:t>WiFi</a:t>
            </a:r>
            <a:r>
              <a:rPr lang="zh-CN" altLang="en-US" sz="2400"/>
              <a:t>。</a:t>
            </a:r>
            <a:endParaRPr lang="en-US" altLang="zh-CN" sz="2400"/>
          </a:p>
          <a:p>
            <a:pPr eaLnBrk="1" hangingPunct="1">
              <a:lnSpc>
                <a:spcPct val="80000"/>
              </a:lnSpc>
              <a:buFont typeface="Wingdings" panose="05000000000000000000" pitchFamily="2" charset="2"/>
              <a:buChar char="Ø"/>
            </a:pPr>
            <a:r>
              <a:rPr lang="en-US" altLang="zh-CN" sz="2400"/>
              <a:t>WMAN</a:t>
            </a:r>
            <a:r>
              <a:rPr lang="zh-CN" altLang="en-US" sz="2400"/>
              <a:t>具有</a:t>
            </a:r>
            <a:r>
              <a:rPr lang="zh-CN" altLang="en-US" sz="2400">
                <a:solidFill>
                  <a:srgbClr val="FF0000"/>
                </a:solidFill>
              </a:rPr>
              <a:t>较完备的</a:t>
            </a:r>
            <a:r>
              <a:rPr lang="en-US" altLang="zh-CN" sz="2400">
                <a:solidFill>
                  <a:srgbClr val="FF0000"/>
                </a:solidFill>
              </a:rPr>
              <a:t>QoS</a:t>
            </a:r>
            <a:r>
              <a:rPr lang="zh-CN" altLang="en-US" sz="2400">
                <a:solidFill>
                  <a:srgbClr val="FF0000"/>
                </a:solidFill>
              </a:rPr>
              <a:t>机制</a:t>
            </a:r>
            <a:r>
              <a:rPr lang="zh-CN" altLang="en-US" sz="2400"/>
              <a:t>，可提供实时和非实时不同速率要求的数据传输服务。</a:t>
            </a:r>
            <a:endParaRPr lang="en-US" altLang="zh-CN" sz="2400"/>
          </a:p>
          <a:p>
            <a:pPr eaLnBrk="1" hangingPunct="1">
              <a:lnSpc>
                <a:spcPct val="80000"/>
              </a:lnSpc>
              <a:buFont typeface="Wingdings" panose="05000000000000000000" pitchFamily="2" charset="2"/>
              <a:buChar char="Ø"/>
            </a:pPr>
            <a:r>
              <a:rPr lang="en-US" altLang="zh-CN" sz="2400"/>
              <a:t>WMAN</a:t>
            </a:r>
            <a:r>
              <a:rPr lang="zh-CN" altLang="en-US" sz="2400"/>
              <a:t>标准由两大组织承担：</a:t>
            </a:r>
            <a:r>
              <a:rPr lang="en-US" altLang="zh-CN" sz="2400">
                <a:solidFill>
                  <a:srgbClr val="FF0000"/>
                </a:solidFill>
              </a:rPr>
              <a:t>IEEE802.16</a:t>
            </a:r>
            <a:r>
              <a:rPr lang="zh-CN" altLang="en-US" sz="2400">
                <a:solidFill>
                  <a:srgbClr val="FF0000"/>
                </a:solidFill>
              </a:rPr>
              <a:t>工作组</a:t>
            </a:r>
            <a:r>
              <a:rPr lang="zh-CN" altLang="en-US" sz="2400"/>
              <a:t>和</a:t>
            </a:r>
            <a:r>
              <a:rPr lang="zh-CN" altLang="en-US" sz="2400">
                <a:solidFill>
                  <a:srgbClr val="FF0000"/>
                </a:solidFill>
              </a:rPr>
              <a:t>欧洲的</a:t>
            </a:r>
            <a:r>
              <a:rPr lang="en-US" altLang="zh-CN" sz="2400">
                <a:solidFill>
                  <a:srgbClr val="FF0000"/>
                </a:solidFill>
              </a:rPr>
              <a:t>ETSI</a:t>
            </a:r>
            <a:r>
              <a:rPr lang="zh-CN" altLang="en-US" sz="2400">
                <a:solidFill>
                  <a:srgbClr val="FF0000"/>
                </a:solidFill>
              </a:rPr>
              <a:t>负责的</a:t>
            </a:r>
            <a:r>
              <a:rPr lang="en-US" altLang="zh-CN" sz="2400">
                <a:solidFill>
                  <a:srgbClr val="FF0000"/>
                </a:solidFill>
              </a:rPr>
              <a:t>HiperAccess</a:t>
            </a:r>
            <a:r>
              <a:rPr lang="zh-CN" altLang="en-US" sz="2400"/>
              <a:t>。</a:t>
            </a:r>
          </a:p>
        </p:txBody>
      </p:sp>
      <p:sp>
        <p:nvSpPr>
          <p:cNvPr id="5" name="Rectangle 10"/>
          <p:cNvSpPr>
            <a:spLocks noGrp="1" noChangeArrowheads="1"/>
          </p:cNvSpPr>
          <p:nvPr>
            <p:ph type="sldNum" sz="quarter" idx="12"/>
          </p:nvPr>
        </p:nvSpPr>
        <p:spPr/>
        <p:txBody>
          <a:bodyPr/>
          <a:lstStyle/>
          <a:p>
            <a:pPr>
              <a:defRPr/>
            </a:pPr>
            <a:fld id="{5212A22F-2ABB-41F4-A2B3-3ADE65348F4F}" type="slidenum">
              <a:rPr lang="en-US" altLang="zh-CN"/>
              <a:pPr>
                <a:defRPr/>
              </a:pPr>
              <a:t>39</a:t>
            </a:fld>
            <a:endParaRPr lang="en-US" altLang="zh-CN"/>
          </a:p>
        </p:txBody>
      </p:sp>
    </p:spTree>
    <p:extLst>
      <p:ext uri="{BB962C8B-B14F-4D97-AF65-F5344CB8AC3E}">
        <p14:creationId xmlns:p14="http://schemas.microsoft.com/office/powerpoint/2010/main" val="220343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5263" y="228600"/>
            <a:ext cx="8015287" cy="914400"/>
          </a:xfrm>
        </p:spPr>
        <p:txBody>
          <a:bodyPr anchor="ctr"/>
          <a:lstStyle/>
          <a:p>
            <a:pPr eaLnBrk="1" hangingPunct="1"/>
            <a:r>
              <a:rPr lang="zh-CN" altLang="en-US" sz="4600" dirty="0"/>
              <a:t>常见频段频率</a:t>
            </a:r>
            <a:endParaRPr lang="zh-CN" altLang="zh-CN" sz="4600" dirty="0"/>
          </a:p>
        </p:txBody>
      </p:sp>
      <p:sp>
        <p:nvSpPr>
          <p:cNvPr id="10243" name="Rectangle 3"/>
          <p:cNvSpPr>
            <a:spLocks noGrp="1" noChangeArrowheads="1"/>
          </p:cNvSpPr>
          <p:nvPr>
            <p:ph type="body" idx="1"/>
          </p:nvPr>
        </p:nvSpPr>
        <p:spPr>
          <a:xfrm>
            <a:off x="533400" y="1136650"/>
            <a:ext cx="7924800" cy="4495800"/>
          </a:xfrm>
        </p:spPr>
        <p:txBody>
          <a:bodyPr/>
          <a:lstStyle/>
          <a:p>
            <a:pPr marL="457200" indent="-457200" eaLnBrk="1" hangingPunct="1">
              <a:lnSpc>
                <a:spcPct val="150000"/>
              </a:lnSpc>
              <a:buFont typeface="Wingdings" panose="05000000000000000000" pitchFamily="2" charset="2"/>
              <a:buChar char="Ø"/>
            </a:pPr>
            <a:r>
              <a:rPr lang="zh-CN" altLang="en-US" sz="2200">
                <a:solidFill>
                  <a:schemeClr val="tx1"/>
                </a:solidFill>
                <a:latin typeface="Times New Roman" panose="02020603050405020304" pitchFamily="18" charset="0"/>
              </a:rPr>
              <a:t>国际上将无线电波频谱划分为</a:t>
            </a:r>
            <a:r>
              <a:rPr lang="en-US" altLang="zh-CN" sz="2200">
                <a:solidFill>
                  <a:srgbClr val="FF0000"/>
                </a:solidFill>
                <a:latin typeface="Times New Roman" panose="02020603050405020304" pitchFamily="18" charset="0"/>
              </a:rPr>
              <a:t>12</a:t>
            </a:r>
            <a:r>
              <a:rPr lang="zh-CN" altLang="en-US" sz="2200">
                <a:solidFill>
                  <a:srgbClr val="FF0000"/>
                </a:solidFill>
                <a:latin typeface="Times New Roman" panose="02020603050405020304" pitchFamily="18" charset="0"/>
              </a:rPr>
              <a:t>个频段</a:t>
            </a:r>
            <a:r>
              <a:rPr lang="zh-CN" altLang="en-US" sz="2200">
                <a:solidFill>
                  <a:schemeClr val="tx1"/>
                </a:solidFill>
                <a:latin typeface="Times New Roman" panose="02020603050405020304" pitchFamily="18" charset="0"/>
              </a:rPr>
              <a:t>，通常的无线电通信只使用其中第</a:t>
            </a:r>
            <a:r>
              <a:rPr lang="en-US" altLang="zh-CN" sz="2200">
                <a:solidFill>
                  <a:schemeClr val="tx1"/>
                </a:solidFill>
                <a:latin typeface="Times New Roman" panose="02020603050405020304" pitchFamily="18" charset="0"/>
              </a:rPr>
              <a:t>4~12</a:t>
            </a:r>
            <a:r>
              <a:rPr lang="zh-CN" altLang="en-US" sz="2200">
                <a:solidFill>
                  <a:schemeClr val="tx1"/>
                </a:solidFill>
                <a:latin typeface="Times New Roman" panose="02020603050405020304" pitchFamily="18" charset="0"/>
              </a:rPr>
              <a:t>频段。</a:t>
            </a:r>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6858000" cy="401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83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无线广域网概述</a:t>
            </a:r>
          </a:p>
        </p:txBody>
      </p:sp>
      <p:sp>
        <p:nvSpPr>
          <p:cNvPr id="7171" name="Rectangle 3"/>
          <p:cNvSpPr>
            <a:spLocks noGrp="1" noChangeArrowheads="1"/>
          </p:cNvSpPr>
          <p:nvPr>
            <p:ph idx="1"/>
          </p:nvPr>
        </p:nvSpPr>
        <p:spPr>
          <a:xfrm>
            <a:off x="628650" y="1447800"/>
            <a:ext cx="7886700" cy="4729163"/>
          </a:xfrm>
        </p:spPr>
        <p:txBody>
          <a:bodyPr/>
          <a:lstStyle/>
          <a:p>
            <a:pPr eaLnBrk="1" hangingPunct="1">
              <a:buFont typeface="Wingdings" panose="05000000000000000000" pitchFamily="2" charset="2"/>
              <a:buChar char="Ø"/>
            </a:pPr>
            <a:r>
              <a:rPr lang="en-US" altLang="zh-CN" sz="2400" dirty="0">
                <a:solidFill>
                  <a:srgbClr val="FF0000"/>
                </a:solidFill>
              </a:rPr>
              <a:t>WWAN</a:t>
            </a:r>
            <a:r>
              <a:rPr lang="zh-CN" altLang="en-US" sz="2400" dirty="0">
                <a:solidFill>
                  <a:srgbClr val="FF0000"/>
                </a:solidFill>
              </a:rPr>
              <a:t>进一步扩展了无线网络范围，覆盖范围更大，提供方便和灵活的无线接入</a:t>
            </a:r>
            <a:r>
              <a:rPr lang="zh-CN" altLang="en-US" sz="2400" dirty="0"/>
              <a:t>。用户能使用笔记本</a:t>
            </a:r>
            <a:r>
              <a:rPr lang="en-US" altLang="zh-CN" sz="2400" dirty="0"/>
              <a:t>PC</a:t>
            </a:r>
            <a:r>
              <a:rPr lang="zh-CN" altLang="en-US" sz="2400" dirty="0"/>
              <a:t>、智能手机等移动设备在覆盖范围内灵活接入网络，进而访问因特网。</a:t>
            </a:r>
            <a:r>
              <a:rPr lang="zh-CN" altLang="en-US" sz="2400" dirty="0">
                <a:solidFill>
                  <a:srgbClr val="FF0000"/>
                </a:solidFill>
              </a:rPr>
              <a:t>传输速率低于</a:t>
            </a:r>
            <a:r>
              <a:rPr lang="en-US" altLang="zh-CN" sz="2400" dirty="0" err="1">
                <a:solidFill>
                  <a:srgbClr val="FF0000"/>
                </a:solidFill>
              </a:rPr>
              <a:t>WiFi</a:t>
            </a:r>
            <a:r>
              <a:rPr lang="zh-CN" altLang="en-US" sz="2400" dirty="0">
                <a:solidFill>
                  <a:srgbClr val="FF0000"/>
                </a:solidFill>
              </a:rPr>
              <a:t>、</a:t>
            </a:r>
            <a:r>
              <a:rPr lang="en-US" altLang="zh-CN" sz="2400" dirty="0" err="1">
                <a:solidFill>
                  <a:srgbClr val="FF0000"/>
                </a:solidFill>
              </a:rPr>
              <a:t>WiMax</a:t>
            </a:r>
            <a:r>
              <a:rPr lang="zh-CN" altLang="en-US" sz="2400" dirty="0"/>
              <a:t>等。</a:t>
            </a:r>
          </a:p>
          <a:p>
            <a:pPr eaLnBrk="1" hangingPunct="1">
              <a:buFont typeface="Wingdings" panose="05000000000000000000" pitchFamily="2" charset="2"/>
              <a:buChar char="Ø"/>
            </a:pPr>
            <a:r>
              <a:rPr lang="zh-CN" altLang="en-US" sz="2400" dirty="0"/>
              <a:t>典型</a:t>
            </a:r>
            <a:r>
              <a:rPr lang="en-US" altLang="zh-CN" sz="2400" dirty="0"/>
              <a:t>WWAN</a:t>
            </a:r>
            <a:r>
              <a:rPr lang="zh-CN" altLang="en-US" sz="2400" dirty="0"/>
              <a:t>如</a:t>
            </a:r>
            <a:r>
              <a:rPr lang="zh-CN" altLang="en-US" sz="2400" dirty="0">
                <a:solidFill>
                  <a:srgbClr val="FF0000"/>
                </a:solidFill>
              </a:rPr>
              <a:t>卫星通信网络</a:t>
            </a:r>
            <a:r>
              <a:rPr lang="zh-CN" altLang="en-US" sz="2400" dirty="0"/>
              <a:t>、</a:t>
            </a:r>
            <a:r>
              <a:rPr lang="zh-CN" altLang="en-US" sz="2400" dirty="0">
                <a:solidFill>
                  <a:srgbClr val="FF0000"/>
                </a:solidFill>
              </a:rPr>
              <a:t>移动通信</a:t>
            </a:r>
            <a:r>
              <a:rPr lang="en-US" altLang="zh-CN" sz="2400" dirty="0"/>
              <a:t>(2G/3G/4G)</a:t>
            </a:r>
            <a:r>
              <a:rPr lang="zh-CN" altLang="en-US" sz="2400" dirty="0"/>
              <a:t>等系统。卫星通信网络堪称范围最大的</a:t>
            </a:r>
            <a:r>
              <a:rPr lang="en-US" altLang="zh-CN" sz="2400" dirty="0"/>
              <a:t>WWAN</a:t>
            </a:r>
            <a:r>
              <a:rPr lang="zh-CN" altLang="en-US" sz="2400" dirty="0"/>
              <a:t>。而移动通信网络覆盖范围广，涵盖了地球大面积的有人居住区域，也可列入无线广域网的范围。</a:t>
            </a:r>
          </a:p>
          <a:p>
            <a:pPr eaLnBrk="1" hangingPunct="1">
              <a:buFont typeface="Wingdings" panose="05000000000000000000" pitchFamily="2" charset="2"/>
              <a:buChar char="Ø"/>
            </a:pPr>
            <a:r>
              <a:rPr lang="zh-CN" altLang="en-US" sz="2400" dirty="0"/>
              <a:t>全球移动通信网络采用两大技术：</a:t>
            </a:r>
            <a:r>
              <a:rPr lang="en-US" altLang="zh-CN" sz="2400" dirty="0"/>
              <a:t>GSM</a:t>
            </a:r>
            <a:r>
              <a:rPr lang="zh-CN" altLang="en-US" sz="2400" dirty="0"/>
              <a:t>和</a:t>
            </a:r>
            <a:r>
              <a:rPr lang="en-US" altLang="zh-CN" sz="2400" dirty="0"/>
              <a:t>CDMA</a:t>
            </a:r>
            <a:r>
              <a:rPr lang="zh-CN" altLang="en-US" sz="2400" dirty="0"/>
              <a:t>。随着技术逐步向</a:t>
            </a:r>
            <a:r>
              <a:rPr lang="en-US" altLang="zh-CN" sz="2400" dirty="0"/>
              <a:t>4G/5G</a:t>
            </a:r>
            <a:r>
              <a:rPr lang="zh-CN" altLang="en-US" sz="2400" dirty="0"/>
              <a:t>等技术演进，实现更高数据速率，满足更高性能需求。</a:t>
            </a:r>
          </a:p>
        </p:txBody>
      </p:sp>
      <p:sp>
        <p:nvSpPr>
          <p:cNvPr id="5" name="Rectangle 10"/>
          <p:cNvSpPr>
            <a:spLocks noGrp="1" noChangeArrowheads="1"/>
          </p:cNvSpPr>
          <p:nvPr>
            <p:ph type="sldNum" sz="quarter" idx="12"/>
          </p:nvPr>
        </p:nvSpPr>
        <p:spPr/>
        <p:txBody>
          <a:bodyPr/>
          <a:lstStyle/>
          <a:p>
            <a:pPr>
              <a:defRPr/>
            </a:pPr>
            <a:fld id="{DE70CB28-A41F-4685-A5C4-CBB318C1BCFE}" type="slidenum">
              <a:rPr lang="en-US" altLang="zh-CN"/>
              <a:pPr>
                <a:defRPr/>
              </a:pPr>
              <a:t>40</a:t>
            </a:fld>
            <a:endParaRPr lang="en-US" altLang="zh-CN"/>
          </a:p>
        </p:txBody>
      </p:sp>
    </p:spTree>
    <p:extLst>
      <p:ext uri="{BB962C8B-B14F-4D97-AF65-F5344CB8AC3E}">
        <p14:creationId xmlns:p14="http://schemas.microsoft.com/office/powerpoint/2010/main" val="3406801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br>
              <a:rPr lang="en-US" altLang="zh-CN" dirty="0"/>
            </a:br>
            <a:r>
              <a:rPr lang="en-US" altLang="zh-CN" dirty="0" err="1"/>
              <a:t>WiMax</a:t>
            </a:r>
            <a:r>
              <a:rPr lang="zh-CN" altLang="en-US" dirty="0"/>
              <a:t>系统组成 </a:t>
            </a:r>
          </a:p>
        </p:txBody>
      </p:sp>
      <p:sp>
        <p:nvSpPr>
          <p:cNvPr id="60419" name="Rectangle 3"/>
          <p:cNvSpPr>
            <a:spLocks noGrp="1" noChangeArrowheads="1"/>
          </p:cNvSpPr>
          <p:nvPr>
            <p:ph idx="1"/>
          </p:nvPr>
        </p:nvSpPr>
        <p:spPr/>
        <p:txBody>
          <a:bodyPr rtlCol="0">
            <a:normAutofit fontScale="77500" lnSpcReduction="20000"/>
          </a:bodyPr>
          <a:lstStyle/>
          <a:p>
            <a:pPr eaLnBrk="1" fontAlgn="auto" hangingPunct="1">
              <a:lnSpc>
                <a:spcPct val="150000"/>
              </a:lnSpc>
              <a:spcAft>
                <a:spcPts val="0"/>
              </a:spcAft>
              <a:buFont typeface="Wingdings" panose="05000000000000000000" pitchFamily="2" charset="2"/>
              <a:buChar char="Ø"/>
              <a:defRPr/>
            </a:pPr>
            <a:r>
              <a:rPr lang="en-US" altLang="zh-CN" sz="2800" dirty="0" err="1"/>
              <a:t>WiMax</a:t>
            </a:r>
            <a:r>
              <a:rPr lang="zh-CN" altLang="en-US" sz="2800" dirty="0"/>
              <a:t>网络可在需牌照或公用无线频段运行。在授权频段运行时可使用更多频宽、时段和更强功率。</a:t>
            </a:r>
            <a:r>
              <a:rPr lang="en-US" altLang="zh-CN" sz="2800" dirty="0" err="1"/>
              <a:t>WiFi</a:t>
            </a:r>
            <a:r>
              <a:rPr lang="zh-CN" altLang="en-US" sz="2800" dirty="0"/>
              <a:t>传输功率在</a:t>
            </a:r>
            <a:r>
              <a:rPr lang="en-US" altLang="zh-CN" sz="2800" dirty="0"/>
              <a:t>1~100</a:t>
            </a:r>
            <a:r>
              <a:rPr lang="zh-CN" altLang="en-US" sz="2800" dirty="0"/>
              <a:t>毫瓦之间。</a:t>
            </a:r>
            <a:r>
              <a:rPr lang="en-US" altLang="zh-CN" sz="2800" dirty="0" err="1"/>
              <a:t>WiMax</a:t>
            </a:r>
            <a:r>
              <a:rPr lang="zh-CN" altLang="en-US" sz="2800" dirty="0"/>
              <a:t>系统的传输功率可达</a:t>
            </a:r>
            <a:r>
              <a:rPr lang="en-US" altLang="zh-CN" sz="2800" dirty="0"/>
              <a:t>100</a:t>
            </a:r>
            <a:r>
              <a:rPr lang="zh-CN" altLang="en-US" sz="2800" dirty="0"/>
              <a:t>千瓦。</a:t>
            </a:r>
          </a:p>
          <a:p>
            <a:pPr eaLnBrk="1" fontAlgn="auto" hangingPunct="1">
              <a:lnSpc>
                <a:spcPct val="150000"/>
              </a:lnSpc>
              <a:spcAft>
                <a:spcPts val="0"/>
              </a:spcAft>
              <a:buFont typeface="Wingdings" panose="05000000000000000000" pitchFamily="2" charset="2"/>
              <a:buChar char="Ø"/>
              <a:defRPr/>
            </a:pPr>
            <a:r>
              <a:rPr lang="en-US" altLang="zh-CN" sz="2800" dirty="0" err="1"/>
              <a:t>WiMax</a:t>
            </a:r>
            <a:r>
              <a:rPr lang="zh-CN" altLang="en-US" sz="2800" dirty="0"/>
              <a:t>系统通常由两部分组成： </a:t>
            </a:r>
          </a:p>
          <a:p>
            <a:pPr marL="0" indent="0" eaLnBrk="1" fontAlgn="auto" hangingPunct="1">
              <a:lnSpc>
                <a:spcPct val="150000"/>
              </a:lnSpc>
              <a:spcAft>
                <a:spcPts val="0"/>
              </a:spcAft>
              <a:buFont typeface="Arial" panose="020B0604020202020204" pitchFamily="34" charset="0"/>
              <a:buNone/>
              <a:defRPr/>
            </a:pPr>
            <a:r>
              <a:rPr lang="zh-CN" altLang="en-US" sz="2800" dirty="0"/>
              <a:t> ①</a:t>
            </a:r>
            <a:r>
              <a:rPr lang="en-US" altLang="zh-CN" sz="2800" dirty="0" err="1">
                <a:solidFill>
                  <a:srgbClr val="FF0000"/>
                </a:solidFill>
              </a:rPr>
              <a:t>WiMax</a:t>
            </a:r>
            <a:r>
              <a:rPr lang="zh-CN" altLang="en-US" sz="2800" dirty="0">
                <a:solidFill>
                  <a:srgbClr val="FF0000"/>
                </a:solidFill>
              </a:rPr>
              <a:t>发射塔</a:t>
            </a:r>
            <a:r>
              <a:rPr lang="zh-CN" altLang="en-US" sz="2800" dirty="0"/>
              <a:t>，与移动通信发射塔相似，单台</a:t>
            </a:r>
            <a:r>
              <a:rPr lang="en-US" altLang="zh-CN" sz="2800" dirty="0" err="1"/>
              <a:t>WiMax</a:t>
            </a:r>
            <a:r>
              <a:rPr lang="zh-CN" altLang="en-US" sz="2800" dirty="0"/>
              <a:t>发射塔可覆盖面积多达数千平方公里。发射塔用有线链路连接因特网，也可用视距微波连接另一个发射塔。</a:t>
            </a:r>
            <a:br>
              <a:rPr lang="zh-CN" altLang="en-US" sz="2800" dirty="0"/>
            </a:br>
            <a:r>
              <a:rPr lang="zh-CN" altLang="en-US" sz="2800" dirty="0"/>
              <a:t>②</a:t>
            </a:r>
            <a:r>
              <a:rPr lang="en-US" altLang="zh-CN" sz="2800" dirty="0" err="1">
                <a:solidFill>
                  <a:srgbClr val="FF0000"/>
                </a:solidFill>
              </a:rPr>
              <a:t>WiMax</a:t>
            </a:r>
            <a:r>
              <a:rPr lang="zh-CN" altLang="en-US" sz="2800" dirty="0">
                <a:solidFill>
                  <a:srgbClr val="FF0000"/>
                </a:solidFill>
              </a:rPr>
              <a:t>接收机</a:t>
            </a:r>
            <a:r>
              <a:rPr lang="zh-CN" altLang="en-US" sz="2800" dirty="0"/>
              <a:t>，接收机和天线可以是一个小盒子或一张</a:t>
            </a:r>
            <a:r>
              <a:rPr lang="en-US" altLang="zh-CN" sz="2800" dirty="0"/>
              <a:t>PCMCIA</a:t>
            </a:r>
            <a:r>
              <a:rPr lang="zh-CN" altLang="en-US" sz="2800" dirty="0"/>
              <a:t>卡，也可内置笔记本</a:t>
            </a:r>
            <a:r>
              <a:rPr lang="en-US" altLang="zh-CN" sz="2800" dirty="0"/>
              <a:t>PC</a:t>
            </a:r>
            <a:r>
              <a:rPr lang="zh-CN" altLang="en-US" sz="2800" dirty="0"/>
              <a:t>中。</a:t>
            </a:r>
          </a:p>
        </p:txBody>
      </p:sp>
      <p:sp>
        <p:nvSpPr>
          <p:cNvPr id="5" name="Rectangle 10"/>
          <p:cNvSpPr>
            <a:spLocks noGrp="1" noChangeArrowheads="1"/>
          </p:cNvSpPr>
          <p:nvPr>
            <p:ph type="sldNum" sz="quarter" idx="12"/>
          </p:nvPr>
        </p:nvSpPr>
        <p:spPr/>
        <p:txBody>
          <a:bodyPr/>
          <a:lstStyle/>
          <a:p>
            <a:pPr>
              <a:defRPr/>
            </a:pPr>
            <a:fld id="{1ED8C710-D8D8-4FB6-BD8F-855CAD2AC230}" type="slidenum">
              <a:rPr lang="en-US" altLang="zh-CN"/>
              <a:pPr>
                <a:defRPr/>
              </a:pPr>
              <a:t>41</a:t>
            </a:fld>
            <a:endParaRPr lang="en-US" altLang="zh-CN"/>
          </a:p>
        </p:txBody>
      </p:sp>
    </p:spTree>
    <p:extLst>
      <p:ext uri="{BB962C8B-B14F-4D97-AF65-F5344CB8AC3E}">
        <p14:creationId xmlns:p14="http://schemas.microsoft.com/office/powerpoint/2010/main" val="158139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t>WiMax</a:t>
            </a:r>
            <a:r>
              <a:rPr lang="zh-CN" altLang="en-US"/>
              <a:t>的视距和非视距服务</a:t>
            </a:r>
          </a:p>
        </p:txBody>
      </p:sp>
      <p:sp>
        <p:nvSpPr>
          <p:cNvPr id="62467" name="Rectangle 3"/>
          <p:cNvSpPr>
            <a:spLocks noGrp="1" noChangeArrowheads="1"/>
          </p:cNvSpPr>
          <p:nvPr>
            <p:ph idx="1"/>
          </p:nvPr>
        </p:nvSpPr>
        <p:spPr/>
        <p:txBody>
          <a:bodyPr rtlCol="0">
            <a:normAutofit fontScale="77500" lnSpcReduction="20000"/>
          </a:bodyPr>
          <a:lstStyle/>
          <a:p>
            <a:pPr eaLnBrk="1" fontAlgn="auto" hangingPunct="1">
              <a:lnSpc>
                <a:spcPct val="150000"/>
              </a:lnSpc>
              <a:spcAft>
                <a:spcPts val="0"/>
              </a:spcAft>
              <a:buFont typeface="Wingdings" panose="05000000000000000000" pitchFamily="2" charset="2"/>
              <a:buChar char="Ø"/>
              <a:defRPr/>
            </a:pPr>
            <a:r>
              <a:rPr lang="en-US" altLang="zh-CN" dirty="0" err="1"/>
              <a:t>WiMax</a:t>
            </a:r>
            <a:r>
              <a:rPr lang="zh-CN" altLang="en-US" dirty="0"/>
              <a:t>可以提供两种形式的无线服务：</a:t>
            </a:r>
            <a:endParaRPr lang="en-US" altLang="zh-CN" dirty="0"/>
          </a:p>
          <a:p>
            <a:pPr marL="0" indent="0" eaLnBrk="1" fontAlgn="auto" hangingPunct="1">
              <a:lnSpc>
                <a:spcPct val="150000"/>
              </a:lnSpc>
              <a:spcAft>
                <a:spcPts val="0"/>
              </a:spcAft>
              <a:buFont typeface="Arial" panose="020B0604020202020204" pitchFamily="34" charset="0"/>
              <a:buNone/>
              <a:defRPr/>
            </a:pPr>
            <a:r>
              <a:rPr lang="zh-CN" altLang="en-US" dirty="0"/>
              <a:t>（</a:t>
            </a:r>
            <a:r>
              <a:rPr lang="en-US" altLang="zh-CN" dirty="0"/>
              <a:t>1</a:t>
            </a:r>
            <a:r>
              <a:rPr lang="zh-CN" altLang="en-US" dirty="0"/>
              <a:t>）</a:t>
            </a:r>
            <a:r>
              <a:rPr lang="zh-CN" altLang="en-US" dirty="0">
                <a:solidFill>
                  <a:srgbClr val="FF0000"/>
                </a:solidFill>
              </a:rPr>
              <a:t>非视距服务</a:t>
            </a:r>
            <a:r>
              <a:rPr lang="zh-CN" altLang="en-US" dirty="0"/>
              <a:t>。</a:t>
            </a:r>
            <a:r>
              <a:rPr lang="en-US" altLang="zh-CN" dirty="0" err="1"/>
              <a:t>WiMax</a:t>
            </a:r>
            <a:r>
              <a:rPr lang="zh-CN" altLang="en-US" dirty="0"/>
              <a:t>使用</a:t>
            </a:r>
            <a:r>
              <a:rPr lang="zh-CN" altLang="en-US" dirty="0">
                <a:solidFill>
                  <a:srgbClr val="FF0000"/>
                </a:solidFill>
              </a:rPr>
              <a:t>较低频率</a:t>
            </a:r>
            <a:r>
              <a:rPr lang="zh-CN" altLang="en-US" dirty="0"/>
              <a:t>范围</a:t>
            </a:r>
            <a:r>
              <a:rPr lang="en-US" altLang="zh-CN" dirty="0"/>
              <a:t>(2~11GHz)</a:t>
            </a:r>
            <a:r>
              <a:rPr lang="zh-CN" altLang="en-US" dirty="0"/>
              <a:t>。较低波长传输不易受物理干扰，传输可衍射、弯曲或绕过障碍物。</a:t>
            </a:r>
          </a:p>
          <a:p>
            <a:pPr marL="0" indent="0" eaLnBrk="1" fontAlgn="auto" hangingPunct="1">
              <a:lnSpc>
                <a:spcPct val="150000"/>
              </a:lnSpc>
              <a:spcAft>
                <a:spcPts val="0"/>
              </a:spcAft>
              <a:buFont typeface="Arial" panose="020B0604020202020204" pitchFamily="34" charset="0"/>
              <a:buNone/>
              <a:defRPr/>
            </a:pPr>
            <a:r>
              <a:rPr lang="zh-CN" altLang="en-US" dirty="0"/>
              <a:t>（</a:t>
            </a:r>
            <a:r>
              <a:rPr lang="en-US" altLang="zh-CN" dirty="0"/>
              <a:t>2</a:t>
            </a:r>
            <a:r>
              <a:rPr lang="zh-CN" altLang="en-US" dirty="0"/>
              <a:t>）</a:t>
            </a:r>
            <a:r>
              <a:rPr lang="zh-CN" altLang="en-US" dirty="0">
                <a:solidFill>
                  <a:srgbClr val="FF0000"/>
                </a:solidFill>
              </a:rPr>
              <a:t>视距服务</a:t>
            </a:r>
            <a:r>
              <a:rPr lang="zh-CN" altLang="en-US" dirty="0"/>
              <a:t>。安装在屋顶或电杆上的固定抛物面天线和发射塔通过视距连接。这种类型功率更大、更稳定、误码更少。</a:t>
            </a:r>
            <a:r>
              <a:rPr lang="zh-CN" altLang="en-US" dirty="0">
                <a:solidFill>
                  <a:srgbClr val="FF0000"/>
                </a:solidFill>
              </a:rPr>
              <a:t>使用较高频率</a:t>
            </a:r>
            <a:r>
              <a:rPr lang="zh-CN" altLang="en-US" dirty="0"/>
              <a:t>，可达</a:t>
            </a:r>
            <a:r>
              <a:rPr lang="en-US" altLang="zh-CN" dirty="0"/>
              <a:t>66GHz</a:t>
            </a:r>
            <a:r>
              <a:rPr lang="zh-CN" altLang="en-US" dirty="0"/>
              <a:t>。</a:t>
            </a:r>
          </a:p>
          <a:p>
            <a:pPr eaLnBrk="1" fontAlgn="auto" hangingPunct="1">
              <a:lnSpc>
                <a:spcPct val="150000"/>
              </a:lnSpc>
              <a:spcAft>
                <a:spcPts val="0"/>
              </a:spcAft>
              <a:defRPr/>
            </a:pPr>
            <a:r>
              <a:rPr lang="zh-CN" altLang="en-US" dirty="0"/>
              <a:t>非视距服务范围半径约</a:t>
            </a:r>
            <a:r>
              <a:rPr lang="en-US" altLang="zh-CN" dirty="0"/>
              <a:t>6~10km</a:t>
            </a:r>
            <a:r>
              <a:rPr lang="zh-CN" altLang="en-US" dirty="0"/>
              <a:t>，视距型服务范围半径可达</a:t>
            </a:r>
            <a:r>
              <a:rPr lang="en-US" altLang="zh-CN" dirty="0"/>
              <a:t>50km</a:t>
            </a:r>
            <a:r>
              <a:rPr lang="zh-CN" altLang="en-US" dirty="0"/>
              <a:t>。</a:t>
            </a:r>
          </a:p>
        </p:txBody>
      </p:sp>
      <p:sp>
        <p:nvSpPr>
          <p:cNvPr id="5" name="Rectangle 10"/>
          <p:cNvSpPr>
            <a:spLocks noGrp="1" noChangeArrowheads="1"/>
          </p:cNvSpPr>
          <p:nvPr>
            <p:ph type="sldNum" sz="quarter" idx="12"/>
          </p:nvPr>
        </p:nvSpPr>
        <p:spPr/>
        <p:txBody>
          <a:bodyPr/>
          <a:lstStyle/>
          <a:p>
            <a:pPr>
              <a:defRPr/>
            </a:pPr>
            <a:fld id="{DA842054-D83B-47BF-B679-D4EA6174117F}" type="slidenum">
              <a:rPr lang="en-US" altLang="zh-CN"/>
              <a:pPr>
                <a:defRPr/>
              </a:pPr>
              <a:t>42</a:t>
            </a:fld>
            <a:endParaRPr lang="en-US" altLang="zh-CN"/>
          </a:p>
        </p:txBody>
      </p:sp>
    </p:spTree>
    <p:extLst>
      <p:ext uri="{BB962C8B-B14F-4D97-AF65-F5344CB8AC3E}">
        <p14:creationId xmlns:p14="http://schemas.microsoft.com/office/powerpoint/2010/main" val="3956952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t>移动</a:t>
            </a:r>
            <a:r>
              <a:rPr lang="en-US" altLang="zh-CN" dirty="0" err="1"/>
              <a:t>WiMax</a:t>
            </a:r>
            <a:r>
              <a:rPr lang="zh-CN" altLang="en-US" dirty="0"/>
              <a:t>链路层切换</a:t>
            </a:r>
          </a:p>
        </p:txBody>
      </p:sp>
      <p:sp>
        <p:nvSpPr>
          <p:cNvPr id="64515" name="Rectangle 3"/>
          <p:cNvSpPr>
            <a:spLocks noGrp="1" noChangeArrowheads="1"/>
          </p:cNvSpPr>
          <p:nvPr>
            <p:ph idx="1"/>
          </p:nvPr>
        </p:nvSpPr>
        <p:spPr/>
        <p:txBody>
          <a:bodyPr rtlCol="0">
            <a:normAutofit fontScale="92500" lnSpcReduction="20000"/>
          </a:bodyPr>
          <a:lstStyle/>
          <a:p>
            <a:pPr eaLnBrk="1" fontAlgn="auto" hangingPunct="1">
              <a:lnSpc>
                <a:spcPct val="160000"/>
              </a:lnSpc>
              <a:spcAft>
                <a:spcPts val="0"/>
              </a:spcAft>
              <a:buFont typeface="Wingdings" panose="05000000000000000000" pitchFamily="2" charset="2"/>
              <a:buChar char="Ø"/>
              <a:defRPr/>
            </a:pPr>
            <a:r>
              <a:rPr lang="zh-CN" altLang="en-US" sz="2800" dirty="0">
                <a:solidFill>
                  <a:srgbClr val="FF0000"/>
                </a:solidFill>
              </a:rPr>
              <a:t>允许移动站</a:t>
            </a:r>
            <a:r>
              <a:rPr lang="en-US" altLang="zh-CN" sz="2800" dirty="0">
                <a:solidFill>
                  <a:srgbClr val="FF0000"/>
                </a:solidFill>
              </a:rPr>
              <a:t>(MS)</a:t>
            </a:r>
            <a:r>
              <a:rPr lang="zh-CN" altLang="en-US" sz="2800" dirty="0">
                <a:solidFill>
                  <a:srgbClr val="FF0000"/>
                </a:solidFill>
              </a:rPr>
              <a:t>、基站</a:t>
            </a:r>
            <a:r>
              <a:rPr lang="en-US" altLang="zh-CN" sz="2800" dirty="0">
                <a:solidFill>
                  <a:srgbClr val="FF0000"/>
                </a:solidFill>
              </a:rPr>
              <a:t>(BS)</a:t>
            </a:r>
            <a:r>
              <a:rPr lang="zh-CN" altLang="en-US" sz="2800" dirty="0">
                <a:solidFill>
                  <a:srgbClr val="FF0000"/>
                </a:solidFill>
              </a:rPr>
              <a:t>和骨干网发起和优化切换</a:t>
            </a:r>
            <a:r>
              <a:rPr lang="zh-CN" altLang="en-US" sz="2800" dirty="0"/>
              <a:t>，支持各种如蜂窝内和蜂窝间、扇区内和扇区间、层间、系统内和系统间等切换。</a:t>
            </a:r>
          </a:p>
          <a:p>
            <a:pPr eaLnBrk="1" fontAlgn="auto" hangingPunct="1">
              <a:lnSpc>
                <a:spcPct val="160000"/>
              </a:lnSpc>
              <a:spcAft>
                <a:spcPts val="0"/>
              </a:spcAft>
              <a:buFont typeface="Wingdings" panose="05000000000000000000" pitchFamily="2" charset="2"/>
              <a:buChar char="Ø"/>
              <a:defRPr/>
            </a:pPr>
            <a:r>
              <a:rPr lang="en-US" altLang="zh-CN" sz="2800" dirty="0"/>
              <a:t>3</a:t>
            </a:r>
            <a:r>
              <a:rPr lang="zh-CN" altLang="en-US" sz="2800" dirty="0"/>
              <a:t>类链路层切换：硬切换</a:t>
            </a:r>
            <a:r>
              <a:rPr lang="en-US" altLang="zh-CN" sz="2800" dirty="0"/>
              <a:t>(Hard Handover</a:t>
            </a:r>
            <a:r>
              <a:rPr lang="zh-CN" altLang="en-US" sz="2800" dirty="0"/>
              <a:t>，</a:t>
            </a:r>
            <a:r>
              <a:rPr lang="en-US" altLang="zh-CN" sz="2800" dirty="0"/>
              <a:t>HHO)</a:t>
            </a:r>
            <a:r>
              <a:rPr lang="zh-CN" altLang="en-US" sz="2800" dirty="0"/>
              <a:t>、</a:t>
            </a:r>
            <a:r>
              <a:rPr lang="zh-CN" altLang="en-US" sz="2800" dirty="0">
                <a:solidFill>
                  <a:srgbClr val="FF0000"/>
                </a:solidFill>
              </a:rPr>
              <a:t>宏分集切换</a:t>
            </a:r>
            <a:r>
              <a:rPr lang="en-US" altLang="zh-CN" sz="2800" dirty="0"/>
              <a:t>(Macro-Diversity Handover</a:t>
            </a:r>
            <a:r>
              <a:rPr lang="zh-CN" altLang="en-US" sz="2800" dirty="0"/>
              <a:t>，</a:t>
            </a:r>
            <a:r>
              <a:rPr lang="en-US" altLang="zh-CN" sz="2800" dirty="0"/>
              <a:t>MDHO)</a:t>
            </a:r>
            <a:r>
              <a:rPr lang="zh-CN" altLang="en-US" sz="2800" dirty="0"/>
              <a:t>和</a:t>
            </a:r>
            <a:r>
              <a:rPr lang="zh-CN" altLang="en-US" sz="2800" dirty="0">
                <a:solidFill>
                  <a:srgbClr val="FF0000"/>
                </a:solidFill>
              </a:rPr>
              <a:t>快速基站切换</a:t>
            </a:r>
            <a:r>
              <a:rPr lang="en-US" altLang="zh-CN" sz="2800" dirty="0"/>
              <a:t>(Fast Base Station Switching</a:t>
            </a:r>
            <a:r>
              <a:rPr lang="zh-CN" altLang="en-US" sz="2800" dirty="0"/>
              <a:t>，</a:t>
            </a:r>
            <a:r>
              <a:rPr lang="en-US" altLang="zh-CN" sz="2800" dirty="0"/>
              <a:t>FBSS)</a:t>
            </a:r>
            <a:r>
              <a:rPr lang="zh-CN" altLang="en-US" sz="2800" dirty="0"/>
              <a:t>，</a:t>
            </a:r>
            <a:r>
              <a:rPr lang="en-US" altLang="zh-CN" sz="2800" dirty="0"/>
              <a:t>HHO</a:t>
            </a:r>
            <a:r>
              <a:rPr lang="zh-CN" altLang="en-US" sz="2800" dirty="0"/>
              <a:t>默认，另两种可选。</a:t>
            </a:r>
          </a:p>
        </p:txBody>
      </p:sp>
      <p:sp>
        <p:nvSpPr>
          <p:cNvPr id="5" name="Rectangle 10"/>
          <p:cNvSpPr>
            <a:spLocks noGrp="1" noChangeArrowheads="1"/>
          </p:cNvSpPr>
          <p:nvPr>
            <p:ph type="sldNum" sz="quarter" idx="12"/>
          </p:nvPr>
        </p:nvSpPr>
        <p:spPr/>
        <p:txBody>
          <a:bodyPr/>
          <a:lstStyle/>
          <a:p>
            <a:pPr>
              <a:defRPr/>
            </a:pPr>
            <a:fld id="{324CE62E-33DE-4CC7-B1D7-C64DD5A4CD37}" type="slidenum">
              <a:rPr lang="en-US" altLang="zh-CN"/>
              <a:pPr>
                <a:defRPr/>
              </a:pPr>
              <a:t>43</a:t>
            </a:fld>
            <a:endParaRPr lang="en-US" altLang="zh-CN"/>
          </a:p>
        </p:txBody>
      </p:sp>
    </p:spTree>
    <p:extLst>
      <p:ext uri="{BB962C8B-B14F-4D97-AF65-F5344CB8AC3E}">
        <p14:creationId xmlns:p14="http://schemas.microsoft.com/office/powerpoint/2010/main" val="2581938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硬切换和软切换</a:t>
            </a:r>
          </a:p>
        </p:txBody>
      </p:sp>
      <p:sp>
        <p:nvSpPr>
          <p:cNvPr id="38915" name="Rectangle 3"/>
          <p:cNvSpPr>
            <a:spLocks noGrp="1" noChangeArrowheads="1"/>
          </p:cNvSpPr>
          <p:nvPr>
            <p:ph idx="1"/>
          </p:nvPr>
        </p:nvSpPr>
        <p:spPr/>
        <p:txBody>
          <a:bodyPr/>
          <a:lstStyle/>
          <a:p>
            <a:pPr eaLnBrk="1" hangingPunct="1">
              <a:lnSpc>
                <a:spcPct val="150000"/>
              </a:lnSpc>
              <a:buFont typeface="Wingdings" panose="05000000000000000000" pitchFamily="2" charset="2"/>
              <a:buChar char="Ø"/>
            </a:pPr>
            <a:r>
              <a:rPr lang="zh-CN" altLang="en-US" sz="2800"/>
              <a:t>链路层切换中，</a:t>
            </a:r>
            <a:r>
              <a:rPr lang="en-US" altLang="zh-CN" sz="2800">
                <a:solidFill>
                  <a:srgbClr val="FF0000"/>
                </a:solidFill>
              </a:rPr>
              <a:t>HHO</a:t>
            </a:r>
            <a:r>
              <a:rPr lang="zh-CN" altLang="en-US" sz="2800">
                <a:solidFill>
                  <a:srgbClr val="FF0000"/>
                </a:solidFill>
              </a:rPr>
              <a:t>为先中断再切换</a:t>
            </a:r>
            <a:r>
              <a:rPr lang="zh-CN" altLang="en-US" sz="2800"/>
              <a:t>，即</a:t>
            </a:r>
            <a:r>
              <a:rPr lang="en-US" altLang="zh-CN" sz="2800"/>
              <a:t>MS</a:t>
            </a:r>
            <a:r>
              <a:rPr lang="zh-CN" altLang="en-US" sz="2800"/>
              <a:t>先与</a:t>
            </a:r>
            <a:r>
              <a:rPr lang="en-US" altLang="zh-CN" sz="2800"/>
              <a:t>SBS</a:t>
            </a:r>
            <a:r>
              <a:rPr lang="zh-CN" altLang="en-US" sz="2800"/>
              <a:t>断开连接，再与</a:t>
            </a:r>
            <a:r>
              <a:rPr lang="en-US" altLang="zh-CN" sz="2800"/>
              <a:t>TBS</a:t>
            </a:r>
            <a:r>
              <a:rPr lang="zh-CN" altLang="en-US" sz="2800"/>
              <a:t>连接，过程中会有连接空白，该种切换称为</a:t>
            </a:r>
            <a:r>
              <a:rPr lang="zh-CN" altLang="en-US" sz="2800">
                <a:solidFill>
                  <a:srgbClr val="FF0000"/>
                </a:solidFill>
              </a:rPr>
              <a:t>硬切换</a:t>
            </a:r>
            <a:r>
              <a:rPr lang="zh-CN" altLang="en-US" sz="2800"/>
              <a:t>。</a:t>
            </a:r>
            <a:endParaRPr lang="en-US" altLang="zh-CN" sz="2800"/>
          </a:p>
          <a:p>
            <a:pPr eaLnBrk="1" hangingPunct="1">
              <a:lnSpc>
                <a:spcPct val="150000"/>
              </a:lnSpc>
              <a:buFont typeface="Wingdings" panose="05000000000000000000" pitchFamily="2" charset="2"/>
              <a:buChar char="Ø"/>
            </a:pPr>
            <a:r>
              <a:rPr lang="en-US" altLang="zh-CN" sz="2800"/>
              <a:t>MDHO</a:t>
            </a:r>
            <a:r>
              <a:rPr lang="zh-CN" altLang="en-US" sz="2800"/>
              <a:t>和</a:t>
            </a:r>
            <a:r>
              <a:rPr lang="en-US" altLang="zh-CN" sz="2800"/>
              <a:t>FBSS</a:t>
            </a:r>
            <a:r>
              <a:rPr lang="zh-CN" altLang="en-US" sz="2800"/>
              <a:t>采用</a:t>
            </a:r>
            <a:r>
              <a:rPr lang="zh-CN" altLang="en-US" sz="2800">
                <a:solidFill>
                  <a:srgbClr val="FF0000"/>
                </a:solidFill>
              </a:rPr>
              <a:t>软切换</a:t>
            </a:r>
            <a:r>
              <a:rPr lang="zh-CN" altLang="en-US" sz="2800"/>
              <a:t>，即先连接</a:t>
            </a:r>
            <a:r>
              <a:rPr lang="en-US" altLang="zh-CN" sz="2800"/>
              <a:t>TBS</a:t>
            </a:r>
            <a:r>
              <a:rPr lang="zh-CN" altLang="en-US" sz="2800"/>
              <a:t>，再与</a:t>
            </a:r>
            <a:r>
              <a:rPr lang="en-US" altLang="zh-CN" sz="2800"/>
              <a:t>SBS</a:t>
            </a:r>
            <a:r>
              <a:rPr lang="zh-CN" altLang="en-US" sz="2800"/>
              <a:t>断开连接，过程中无连接空白。</a:t>
            </a:r>
            <a:r>
              <a:rPr lang="zh-CN" altLang="en-US" sz="2800">
                <a:solidFill>
                  <a:srgbClr val="FF0000"/>
                </a:solidFill>
              </a:rPr>
              <a:t>软切换具有无缝和快速的特性</a:t>
            </a:r>
            <a:r>
              <a:rPr lang="zh-CN" altLang="en-US" sz="2800"/>
              <a:t>。</a:t>
            </a:r>
          </a:p>
        </p:txBody>
      </p:sp>
      <p:sp>
        <p:nvSpPr>
          <p:cNvPr id="5" name="Rectangle 10"/>
          <p:cNvSpPr>
            <a:spLocks noGrp="1" noChangeArrowheads="1"/>
          </p:cNvSpPr>
          <p:nvPr>
            <p:ph type="sldNum" sz="quarter" idx="12"/>
          </p:nvPr>
        </p:nvSpPr>
        <p:spPr/>
        <p:txBody>
          <a:bodyPr/>
          <a:lstStyle/>
          <a:p>
            <a:pPr>
              <a:defRPr/>
            </a:pPr>
            <a:fld id="{EE160183-63E7-4964-89A6-72A009EE45AC}" type="slidenum">
              <a:rPr lang="en-US" altLang="zh-CN"/>
              <a:pPr>
                <a:defRPr/>
              </a:pPr>
              <a:t>44</a:t>
            </a:fld>
            <a:endParaRPr lang="en-US" altLang="zh-CN"/>
          </a:p>
        </p:txBody>
      </p:sp>
    </p:spTree>
    <p:extLst>
      <p:ext uri="{BB962C8B-B14F-4D97-AF65-F5344CB8AC3E}">
        <p14:creationId xmlns:p14="http://schemas.microsoft.com/office/powerpoint/2010/main" val="1476170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移动</a:t>
            </a:r>
            <a:r>
              <a:rPr lang="en-US" altLang="zh-CN"/>
              <a:t>WiMax</a:t>
            </a:r>
            <a:r>
              <a:rPr lang="zh-CN" altLang="en-US"/>
              <a:t>宏分集切换（</a:t>
            </a:r>
            <a:r>
              <a:rPr lang="en-US" altLang="zh-CN"/>
              <a:t>MDHO</a:t>
            </a:r>
            <a:r>
              <a:rPr lang="zh-CN" altLang="en-US"/>
              <a:t>）</a:t>
            </a:r>
          </a:p>
        </p:txBody>
      </p:sp>
      <p:sp>
        <p:nvSpPr>
          <p:cNvPr id="6" name="Rectangle 10"/>
          <p:cNvSpPr>
            <a:spLocks noGrp="1" noChangeArrowheads="1"/>
          </p:cNvSpPr>
          <p:nvPr>
            <p:ph type="sldNum" sz="quarter" idx="12"/>
          </p:nvPr>
        </p:nvSpPr>
        <p:spPr/>
        <p:txBody>
          <a:bodyPr/>
          <a:lstStyle/>
          <a:p>
            <a:pPr>
              <a:defRPr/>
            </a:pPr>
            <a:fld id="{66FA1BAC-BB92-4776-93DB-EC191457BF2D}" type="slidenum">
              <a:rPr lang="en-US" altLang="zh-CN"/>
              <a:pPr>
                <a:defRPr/>
              </a:pPr>
              <a:t>45</a:t>
            </a:fld>
            <a:endParaRPr lang="en-US" altLang="zh-CN"/>
          </a:p>
        </p:txBody>
      </p:sp>
      <p:sp>
        <p:nvSpPr>
          <p:cNvPr id="40964" name="Rectangle 5"/>
          <p:cNvSpPr>
            <a:spLocks noChangeArrowheads="1"/>
          </p:cNvSpPr>
          <p:nvPr/>
        </p:nvSpPr>
        <p:spPr bwMode="auto">
          <a:xfrm>
            <a:off x="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096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4143375" cy="37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矩形 1"/>
          <p:cNvSpPr>
            <a:spLocks noChangeArrowheads="1"/>
          </p:cNvSpPr>
          <p:nvPr/>
        </p:nvSpPr>
        <p:spPr bwMode="auto">
          <a:xfrm>
            <a:off x="4800600" y="1274763"/>
            <a:ext cx="40386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a:solidFill>
                  <a:srgbClr val="FF0000"/>
                </a:solidFill>
              </a:rPr>
              <a:t>宏分集</a:t>
            </a:r>
            <a:r>
              <a:rPr lang="zh-CN" altLang="en-US">
                <a:solidFill>
                  <a:srgbClr val="333333"/>
                </a:solidFill>
              </a:rPr>
              <a:t>是指移动台同时与两个或两个以上的基站保持联系，从而增强接收信号质量。</a:t>
            </a:r>
            <a:endParaRPr lang="en-US" altLang="zh-CN"/>
          </a:p>
          <a:p>
            <a:pPr>
              <a:lnSpc>
                <a:spcPct val="150000"/>
              </a:lnSpc>
              <a:buFont typeface="Wingdings" panose="05000000000000000000" pitchFamily="2" charset="2"/>
              <a:buChar char="Ø"/>
            </a:pPr>
            <a:r>
              <a:rPr lang="zh-CN" altLang="en-US"/>
              <a:t>宏分集切换中，基站和移动站都保持一个列表，这个列表中保留切换过程中与移动站联系的基站，这个列表就称为分集站。列表中，信号强度最强的称为锚基站。</a:t>
            </a:r>
            <a:endParaRPr lang="en-US" altLang="zh-CN"/>
          </a:p>
          <a:p>
            <a:pPr>
              <a:lnSpc>
                <a:spcPct val="150000"/>
              </a:lnSpc>
              <a:buFont typeface="Wingdings" panose="05000000000000000000" pitchFamily="2" charset="2"/>
              <a:buChar char="Ø"/>
            </a:pPr>
            <a:r>
              <a:rPr lang="zh-CN" altLang="en-US"/>
              <a:t>在</a:t>
            </a:r>
            <a:r>
              <a:rPr lang="en-US" altLang="zh-CN"/>
              <a:t>MDHO</a:t>
            </a:r>
            <a:r>
              <a:rPr lang="zh-CN" altLang="en-US"/>
              <a:t>中，每个</a:t>
            </a:r>
            <a:r>
              <a:rPr lang="en-US" altLang="zh-CN"/>
              <a:t>MS</a:t>
            </a:r>
            <a:r>
              <a:rPr lang="zh-CN" altLang="en-US"/>
              <a:t>同时和</a:t>
            </a:r>
            <a:r>
              <a:rPr lang="en-US" altLang="zh-CN"/>
              <a:t>DS</a:t>
            </a:r>
            <a:r>
              <a:rPr lang="zh-CN" altLang="en-US"/>
              <a:t>中所有的</a:t>
            </a:r>
            <a:r>
              <a:rPr lang="en-US" altLang="zh-CN"/>
              <a:t>BS</a:t>
            </a:r>
            <a:r>
              <a:rPr lang="zh-CN" altLang="en-US"/>
              <a:t>通信。</a:t>
            </a:r>
          </a:p>
        </p:txBody>
      </p:sp>
    </p:spTree>
    <p:extLst>
      <p:ext uri="{BB962C8B-B14F-4D97-AF65-F5344CB8AC3E}">
        <p14:creationId xmlns:p14="http://schemas.microsoft.com/office/powerpoint/2010/main" val="538785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移动</a:t>
            </a:r>
            <a:r>
              <a:rPr lang="en-US" altLang="zh-CN"/>
              <a:t>WiMax</a:t>
            </a:r>
            <a:r>
              <a:rPr lang="zh-CN" altLang="en-US"/>
              <a:t>快速基站切换（</a:t>
            </a:r>
            <a:r>
              <a:rPr lang="en-US" altLang="zh-CN"/>
              <a:t>FBSS</a:t>
            </a:r>
            <a:r>
              <a:rPr lang="zh-CN" altLang="en-US"/>
              <a:t>） </a:t>
            </a:r>
          </a:p>
        </p:txBody>
      </p:sp>
      <p:sp>
        <p:nvSpPr>
          <p:cNvPr id="6" name="Rectangle 10"/>
          <p:cNvSpPr>
            <a:spLocks noGrp="1" noChangeArrowheads="1"/>
          </p:cNvSpPr>
          <p:nvPr>
            <p:ph type="sldNum" sz="quarter" idx="12"/>
          </p:nvPr>
        </p:nvSpPr>
        <p:spPr/>
        <p:txBody>
          <a:bodyPr/>
          <a:lstStyle/>
          <a:p>
            <a:pPr>
              <a:defRPr/>
            </a:pPr>
            <a:fld id="{F3350607-3992-4624-9ED1-9AC9652768DC}" type="slidenum">
              <a:rPr lang="en-US" altLang="zh-CN"/>
              <a:pPr>
                <a:defRPr/>
              </a:pPr>
              <a:t>46</a:t>
            </a:fld>
            <a:endParaRPr lang="en-US" altLang="zh-CN"/>
          </a:p>
        </p:txBody>
      </p:sp>
      <p:sp>
        <p:nvSpPr>
          <p:cNvPr id="41988" name="Rectangle 5"/>
          <p:cNvSpPr>
            <a:spLocks noChangeArrowheads="1"/>
          </p:cNvSpPr>
          <p:nvPr/>
        </p:nvSpPr>
        <p:spPr bwMode="auto">
          <a:xfrm>
            <a:off x="0" y="2443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98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1534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0" name="矩形 6"/>
          <p:cNvSpPr>
            <a:spLocks noChangeArrowheads="1"/>
          </p:cNvSpPr>
          <p:nvPr/>
        </p:nvSpPr>
        <p:spPr bwMode="auto">
          <a:xfrm>
            <a:off x="533400" y="4899025"/>
            <a:ext cx="7981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a:t>在</a:t>
            </a:r>
            <a:r>
              <a:rPr lang="en-US" altLang="zh-CN"/>
              <a:t>FBSS</a:t>
            </a:r>
            <a:r>
              <a:rPr lang="zh-CN" altLang="en-US"/>
              <a:t>中，</a:t>
            </a:r>
            <a:r>
              <a:rPr lang="en-US" altLang="zh-CN"/>
              <a:t>MS</a:t>
            </a:r>
            <a:r>
              <a:rPr lang="zh-CN" altLang="en-US"/>
              <a:t>在上</a:t>
            </a:r>
            <a:r>
              <a:rPr lang="en-US" altLang="zh-CN"/>
              <a:t>/</a:t>
            </a:r>
            <a:r>
              <a:rPr lang="zh-CN" altLang="en-US"/>
              <a:t>下行链路中只和</a:t>
            </a:r>
            <a:r>
              <a:rPr lang="en-US" altLang="zh-CN"/>
              <a:t>ABS</a:t>
            </a:r>
            <a:r>
              <a:rPr lang="zh-CN" altLang="en-US"/>
              <a:t>进行通信。</a:t>
            </a:r>
            <a:endParaRPr lang="en-US" altLang="zh-CN"/>
          </a:p>
          <a:p>
            <a:pPr>
              <a:lnSpc>
                <a:spcPct val="150000"/>
              </a:lnSpc>
              <a:buFont typeface="Wingdings" panose="05000000000000000000" pitchFamily="2" charset="2"/>
              <a:buChar char="Ø"/>
            </a:pPr>
            <a:r>
              <a:rPr lang="en-US" altLang="zh-CN"/>
              <a:t>MS</a:t>
            </a:r>
            <a:r>
              <a:rPr lang="zh-CN" altLang="en-US"/>
              <a:t>不断监测邻居</a:t>
            </a:r>
            <a:r>
              <a:rPr lang="en-US" altLang="zh-CN"/>
              <a:t>BS</a:t>
            </a:r>
            <a:r>
              <a:rPr lang="zh-CN" altLang="en-US"/>
              <a:t>的信号强度，更新</a:t>
            </a:r>
            <a:r>
              <a:rPr lang="en-US" altLang="zh-CN"/>
              <a:t>DS</a:t>
            </a:r>
            <a:r>
              <a:rPr lang="zh-CN" altLang="en-US"/>
              <a:t>和</a:t>
            </a:r>
            <a:r>
              <a:rPr lang="en-US" altLang="zh-CN"/>
              <a:t>ABS</a:t>
            </a:r>
            <a:r>
              <a:rPr lang="zh-CN" altLang="en-US"/>
              <a:t>。</a:t>
            </a:r>
          </a:p>
        </p:txBody>
      </p:sp>
    </p:spTree>
    <p:extLst>
      <p:ext uri="{BB962C8B-B14F-4D97-AF65-F5344CB8AC3E}">
        <p14:creationId xmlns:p14="http://schemas.microsoft.com/office/powerpoint/2010/main" val="3461873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A993350A-D80B-43D5-9A17-8F211EDD667B}" type="slidenum">
              <a:rPr lang="en-US" altLang="zh-CN" smtClean="0"/>
              <a:pPr>
                <a:defRPr/>
              </a:pPr>
              <a:t>47</a:t>
            </a:fld>
            <a:endParaRPr lang="en-US" altLang="zh-CN"/>
          </a:p>
        </p:txBody>
      </p:sp>
      <p:pic>
        <p:nvPicPr>
          <p:cNvPr id="4608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038225"/>
            <a:ext cx="57531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49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990600"/>
            <a:ext cx="8153400" cy="5029200"/>
          </a:xfrm>
        </p:spPr>
        <p:txBody>
          <a:bodyPr rtlCol="0">
            <a:normAutofit fontScale="85000" lnSpcReduction="20000"/>
          </a:bodyPr>
          <a:lstStyle/>
          <a:p>
            <a:pPr marL="0" indent="0" eaLnBrk="1" hangingPunct="1">
              <a:lnSpc>
                <a:spcPct val="150000"/>
              </a:lnSpc>
              <a:buFont typeface="Arial" panose="020B0604020202020204" pitchFamily="34" charset="0"/>
              <a:buNone/>
              <a:defRPr/>
            </a:pPr>
            <a:r>
              <a:rPr lang="en-US" altLang="zh-CN" sz="2800" dirty="0">
                <a:solidFill>
                  <a:srgbClr val="FF0000"/>
                </a:solidFill>
                <a:latin typeface="Times New Roman" panose="02020603050405020304" pitchFamily="18" charset="0"/>
              </a:rPr>
              <a:t>MANET</a:t>
            </a:r>
            <a:r>
              <a:rPr lang="zh-CN" altLang="en-US" sz="2800" dirty="0">
                <a:solidFill>
                  <a:srgbClr val="FF0000"/>
                </a:solidFill>
                <a:latin typeface="Times New Roman" panose="02020603050405020304" pitchFamily="18" charset="0"/>
              </a:rPr>
              <a:t>中，每个节点既可作为主机，也可作为中间路由设备</a:t>
            </a:r>
            <a:r>
              <a:rPr lang="zh-CN" altLang="en-US" sz="2800" dirty="0">
                <a:latin typeface="Times New Roman" panose="02020603050405020304" pitchFamily="18" charset="0"/>
              </a:rPr>
              <a:t>。</a:t>
            </a:r>
          </a:p>
          <a:p>
            <a:pPr eaLnBrk="1" hangingPunct="1">
              <a:lnSpc>
                <a:spcPct val="150000"/>
              </a:lnSpc>
              <a:defRPr/>
            </a:pPr>
            <a:r>
              <a:rPr lang="zh-CN" altLang="en-US" sz="2800" dirty="0">
                <a:latin typeface="Times New Roman" panose="02020603050405020304" pitchFamily="18" charset="0"/>
              </a:rPr>
              <a:t>	</a:t>
            </a:r>
            <a:r>
              <a:rPr lang="zh-CN" altLang="en-US" sz="2800" dirty="0">
                <a:solidFill>
                  <a:srgbClr val="FF0000"/>
                </a:solidFill>
                <a:latin typeface="Times New Roman" panose="02020603050405020304" pitchFamily="18" charset="0"/>
              </a:rPr>
              <a:t>节点作为主机</a:t>
            </a:r>
            <a:r>
              <a:rPr lang="zh-CN" altLang="en-US" sz="2800" dirty="0">
                <a:latin typeface="Times New Roman" panose="02020603050405020304" pitchFamily="18" charset="0"/>
              </a:rPr>
              <a:t>，可运行相关应用程序，以获取或处理数据；</a:t>
            </a:r>
          </a:p>
          <a:p>
            <a:pPr eaLnBrk="1" hangingPunct="1">
              <a:lnSpc>
                <a:spcPct val="150000"/>
              </a:lnSpc>
              <a:defRPr/>
            </a:pPr>
            <a:r>
              <a:rPr lang="zh-CN" altLang="en-US" sz="2800" dirty="0">
                <a:latin typeface="Times New Roman" panose="02020603050405020304" pitchFamily="18" charset="0"/>
              </a:rPr>
              <a:t>	</a:t>
            </a:r>
            <a:r>
              <a:rPr lang="zh-CN" altLang="en-US" sz="2800" dirty="0">
                <a:solidFill>
                  <a:srgbClr val="FF0000"/>
                </a:solidFill>
                <a:latin typeface="Times New Roman" panose="02020603050405020304" pitchFamily="18" charset="0"/>
              </a:rPr>
              <a:t>节点作为路由器</a:t>
            </a:r>
            <a:r>
              <a:rPr lang="zh-CN" altLang="en-US" sz="2800" dirty="0">
                <a:latin typeface="Times New Roman" panose="02020603050405020304" pitchFamily="18" charset="0"/>
              </a:rPr>
              <a:t>，需运行相关路由协议，进行路由发现、路由维护等常见操作，对收到的并非发给自身的分组予以转发。</a:t>
            </a:r>
            <a:endParaRPr lang="en-US" altLang="zh-CN" sz="2800" dirty="0">
              <a:latin typeface="Times New Roman" panose="02020603050405020304" pitchFamily="18" charset="0"/>
            </a:endParaRPr>
          </a:p>
          <a:p>
            <a:pPr eaLnBrk="1" hangingPunct="1">
              <a:lnSpc>
                <a:spcPct val="150000"/>
              </a:lnSpc>
              <a:buFont typeface="Wingdings" panose="05000000000000000000" pitchFamily="2" charset="2"/>
              <a:buChar char="u"/>
              <a:defRPr/>
            </a:pPr>
            <a:r>
              <a:rPr lang="zh-CN" altLang="en-US" sz="2800" dirty="0">
                <a:solidFill>
                  <a:srgbClr val="FF0000"/>
                </a:solidFill>
                <a:latin typeface="Times New Roman" panose="02020603050405020304" pitchFamily="18" charset="0"/>
              </a:rPr>
              <a:t>多跳</a:t>
            </a:r>
            <a:r>
              <a:rPr lang="zh-CN" altLang="en-US" sz="2800" dirty="0">
                <a:latin typeface="Times New Roman" panose="02020603050405020304" pitchFamily="18" charset="0"/>
              </a:rPr>
              <a:t>意味着通信的原宿主机可能不在彼此直接的通信范围，这时就需要中间节点进行转发，也就是</a:t>
            </a:r>
            <a:r>
              <a:rPr lang="zh-CN" altLang="en-US" sz="2800" dirty="0">
                <a:solidFill>
                  <a:srgbClr val="FF0000"/>
                </a:solidFill>
                <a:latin typeface="Times New Roman" panose="02020603050405020304" pitchFamily="18" charset="0"/>
              </a:rPr>
              <a:t>路由</a:t>
            </a:r>
            <a:r>
              <a:rPr lang="zh-CN" altLang="en-US" sz="2800" dirty="0">
                <a:latin typeface="Times New Roman" panose="02020603050405020304" pitchFamily="18" charset="0"/>
              </a:rPr>
              <a:t>。</a:t>
            </a:r>
          </a:p>
        </p:txBody>
      </p:sp>
      <p:sp>
        <p:nvSpPr>
          <p:cNvPr id="5" name="Rectangle 10"/>
          <p:cNvSpPr>
            <a:spLocks noGrp="1" noChangeArrowheads="1"/>
          </p:cNvSpPr>
          <p:nvPr>
            <p:ph type="sldNum" sz="quarter" idx="12"/>
          </p:nvPr>
        </p:nvSpPr>
        <p:spPr/>
        <p:txBody>
          <a:bodyPr/>
          <a:lstStyle/>
          <a:p>
            <a:pPr>
              <a:defRPr/>
            </a:pPr>
            <a:fld id="{2D9039AB-A62D-47A0-9D35-CDC054513423}" type="slidenum">
              <a:rPr lang="en-US" altLang="zh-CN"/>
              <a:pPr>
                <a:defRPr/>
              </a:pPr>
              <a:t>48</a:t>
            </a:fld>
            <a:endParaRPr lang="en-US" altLang="zh-CN"/>
          </a:p>
        </p:txBody>
      </p:sp>
      <p:sp>
        <p:nvSpPr>
          <p:cNvPr id="22532"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586B1D2A-4D07-4797-8282-AAB60D5B9EAB}" type="slidenum">
              <a:rPr lang="en-US" altLang="zh-CN" sz="1200">
                <a:latin typeface="Arial Black" panose="020B0A04020102020204" pitchFamily="34" charset="0"/>
              </a:rPr>
              <a:pPr algn="r" eaLnBrk="1" hangingPunct="1"/>
              <a:t>48</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2582845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65150" y="355600"/>
            <a:ext cx="7886700" cy="1001713"/>
          </a:xfrm>
        </p:spPr>
        <p:txBody>
          <a:bodyPr>
            <a:normAutofit/>
          </a:bodyPr>
          <a:lstStyle/>
          <a:p>
            <a:pPr eaLnBrk="1" hangingPunct="1"/>
            <a:r>
              <a:rPr lang="en-US" altLang="zh-CN" dirty="0">
                <a:latin typeface="Times New Roman" panose="02020603050405020304" pitchFamily="18" charset="0"/>
              </a:rPr>
              <a:t>MANET</a:t>
            </a:r>
            <a:r>
              <a:rPr lang="zh-CN" altLang="en-US" dirty="0">
                <a:latin typeface="Times New Roman" panose="02020603050405020304" pitchFamily="18" charset="0"/>
              </a:rPr>
              <a:t>的拓扑结构</a:t>
            </a:r>
          </a:p>
        </p:txBody>
      </p:sp>
      <p:sp>
        <p:nvSpPr>
          <p:cNvPr id="25603" name="Rectangle 3"/>
          <p:cNvSpPr>
            <a:spLocks noGrp="1" noChangeArrowheads="1"/>
          </p:cNvSpPr>
          <p:nvPr>
            <p:ph idx="1"/>
          </p:nvPr>
        </p:nvSpPr>
        <p:spPr>
          <a:xfrm>
            <a:off x="381000" y="1371600"/>
            <a:ext cx="8077200" cy="914400"/>
          </a:xfrm>
        </p:spPr>
        <p:txBody>
          <a:bodyPr/>
          <a:lstStyle/>
          <a:p>
            <a:pPr eaLnBrk="1" hangingPunct="1">
              <a:buFont typeface="Wingdings" panose="05000000000000000000" pitchFamily="2" charset="2"/>
              <a:buChar char="Ø"/>
            </a:pPr>
            <a:r>
              <a:rPr lang="en-US" altLang="zh-CN" sz="2800">
                <a:latin typeface="Times New Roman" panose="02020603050405020304" pitchFamily="18" charset="0"/>
              </a:rPr>
              <a:t>MANET</a:t>
            </a:r>
            <a:r>
              <a:rPr lang="zh-CN" altLang="en-US" sz="2800">
                <a:latin typeface="Times New Roman" panose="02020603050405020304" pitchFamily="18" charset="0"/>
              </a:rPr>
              <a:t>的拓扑结构可分两种：</a:t>
            </a:r>
            <a:r>
              <a:rPr lang="zh-CN" altLang="en-US" sz="2800">
                <a:solidFill>
                  <a:srgbClr val="FF0000"/>
                </a:solidFill>
                <a:latin typeface="Times New Roman" panose="02020603050405020304" pitchFamily="18" charset="0"/>
              </a:rPr>
              <a:t>对等式结构</a:t>
            </a:r>
            <a:r>
              <a:rPr lang="zh-CN" altLang="en-US" sz="2800">
                <a:latin typeface="Times New Roman" panose="02020603050405020304" pitchFamily="18" charset="0"/>
              </a:rPr>
              <a:t>和</a:t>
            </a:r>
            <a:r>
              <a:rPr lang="zh-CN" altLang="en-US" sz="2800">
                <a:solidFill>
                  <a:srgbClr val="FF0000"/>
                </a:solidFill>
                <a:latin typeface="Times New Roman" panose="02020603050405020304" pitchFamily="18" charset="0"/>
              </a:rPr>
              <a:t>分级结构。</a:t>
            </a:r>
          </a:p>
        </p:txBody>
      </p:sp>
      <p:sp>
        <p:nvSpPr>
          <p:cNvPr id="51" name="Rectangle 10"/>
          <p:cNvSpPr>
            <a:spLocks noGrp="1" noChangeArrowheads="1"/>
          </p:cNvSpPr>
          <p:nvPr>
            <p:ph type="sldNum" sz="quarter" idx="12"/>
          </p:nvPr>
        </p:nvSpPr>
        <p:spPr/>
        <p:txBody>
          <a:bodyPr/>
          <a:lstStyle/>
          <a:p>
            <a:pPr>
              <a:defRPr/>
            </a:pPr>
            <a:fld id="{015A1455-7187-4A61-A5CD-96F0EA9D1E3F}" type="slidenum">
              <a:rPr lang="en-US" altLang="zh-CN"/>
              <a:pPr>
                <a:defRPr/>
              </a:pPr>
              <a:t>49</a:t>
            </a:fld>
            <a:endParaRPr lang="en-US" altLang="zh-CN"/>
          </a:p>
        </p:txBody>
      </p:sp>
      <p:sp>
        <p:nvSpPr>
          <p:cNvPr id="25605"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9FB7D669-058C-46A3-A7F0-5AF1352E3F94}" type="slidenum">
              <a:rPr lang="en-US" altLang="zh-CN" sz="1200">
                <a:latin typeface="Arial Black" panose="020B0A04020102020204" pitchFamily="34" charset="0"/>
              </a:rPr>
              <a:pPr algn="r" eaLnBrk="1" hangingPunct="1"/>
              <a:t>49</a:t>
            </a:fld>
            <a:endParaRPr lang="en-US" altLang="zh-CN" sz="1200">
              <a:latin typeface="Arial Black" panose="020B0A04020102020204" pitchFamily="34" charset="0"/>
            </a:endParaRPr>
          </a:p>
        </p:txBody>
      </p:sp>
      <p:grpSp>
        <p:nvGrpSpPr>
          <p:cNvPr id="25606" name="Group 4"/>
          <p:cNvGrpSpPr>
            <a:grpSpLocks noChangeAspect="1"/>
          </p:cNvGrpSpPr>
          <p:nvPr/>
        </p:nvGrpSpPr>
        <p:grpSpPr bwMode="auto">
          <a:xfrm>
            <a:off x="457200" y="3048000"/>
            <a:ext cx="8153400" cy="2438400"/>
            <a:chOff x="2634" y="8679"/>
            <a:chExt cx="6919" cy="1885"/>
          </a:xfrm>
        </p:grpSpPr>
        <p:sp>
          <p:nvSpPr>
            <p:cNvPr id="25609" name="AutoShape 5"/>
            <p:cNvSpPr>
              <a:spLocks noChangeAspect="1" noChangeArrowheads="1"/>
            </p:cNvSpPr>
            <p:nvPr/>
          </p:nvSpPr>
          <p:spPr bwMode="auto">
            <a:xfrm>
              <a:off x="2634" y="8679"/>
              <a:ext cx="6919" cy="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0" name="Oval 6"/>
            <p:cNvSpPr>
              <a:spLocks noChangeArrowheads="1"/>
            </p:cNvSpPr>
            <p:nvPr/>
          </p:nvSpPr>
          <p:spPr bwMode="auto">
            <a:xfrm>
              <a:off x="2655" y="9390"/>
              <a:ext cx="313" cy="314"/>
            </a:xfrm>
            <a:prstGeom prst="ellipse">
              <a:avLst/>
            </a:prstGeom>
            <a:solidFill>
              <a:srgbClr val="C0C0C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1" name="Oval 7"/>
            <p:cNvSpPr>
              <a:spLocks noChangeArrowheads="1"/>
            </p:cNvSpPr>
            <p:nvPr/>
          </p:nvSpPr>
          <p:spPr bwMode="auto">
            <a:xfrm>
              <a:off x="3438" y="9255"/>
              <a:ext cx="313" cy="312"/>
            </a:xfrm>
            <a:prstGeom prst="ellipse">
              <a:avLst/>
            </a:prstGeom>
            <a:solidFill>
              <a:srgbClr val="C0C0C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2" name="Oval 8"/>
            <p:cNvSpPr>
              <a:spLocks noChangeArrowheads="1"/>
            </p:cNvSpPr>
            <p:nvPr/>
          </p:nvSpPr>
          <p:spPr bwMode="auto">
            <a:xfrm>
              <a:off x="3594" y="10070"/>
              <a:ext cx="313" cy="313"/>
            </a:xfrm>
            <a:prstGeom prst="ellipse">
              <a:avLst/>
            </a:prstGeom>
            <a:solidFill>
              <a:srgbClr val="C0C0C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3" name="Oval 9"/>
            <p:cNvSpPr>
              <a:spLocks noChangeArrowheads="1"/>
            </p:cNvSpPr>
            <p:nvPr/>
          </p:nvSpPr>
          <p:spPr bwMode="auto">
            <a:xfrm>
              <a:off x="4377" y="9255"/>
              <a:ext cx="313" cy="312"/>
            </a:xfrm>
            <a:prstGeom prst="ellipse">
              <a:avLst/>
            </a:prstGeom>
            <a:solidFill>
              <a:srgbClr val="C0C0C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4" name="Oval 10"/>
            <p:cNvSpPr>
              <a:spLocks noChangeArrowheads="1"/>
            </p:cNvSpPr>
            <p:nvPr/>
          </p:nvSpPr>
          <p:spPr bwMode="auto">
            <a:xfrm>
              <a:off x="3928" y="8836"/>
              <a:ext cx="313" cy="312"/>
            </a:xfrm>
            <a:prstGeom prst="ellipse">
              <a:avLst/>
            </a:prstGeom>
            <a:solidFill>
              <a:srgbClr val="C0C0C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5" name="Oval 11"/>
            <p:cNvSpPr>
              <a:spLocks noChangeArrowheads="1"/>
            </p:cNvSpPr>
            <p:nvPr/>
          </p:nvSpPr>
          <p:spPr bwMode="auto">
            <a:xfrm>
              <a:off x="5159" y="9798"/>
              <a:ext cx="314" cy="312"/>
            </a:xfrm>
            <a:prstGeom prst="ellipse">
              <a:avLst/>
            </a:prstGeom>
            <a:solidFill>
              <a:srgbClr val="C0C0C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6" name="Line 12"/>
            <p:cNvSpPr>
              <a:spLocks noChangeShapeType="1"/>
            </p:cNvSpPr>
            <p:nvPr/>
          </p:nvSpPr>
          <p:spPr bwMode="auto">
            <a:xfrm flipV="1">
              <a:off x="2968" y="9390"/>
              <a:ext cx="470"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7" name="Line 13"/>
            <p:cNvSpPr>
              <a:spLocks noChangeShapeType="1"/>
            </p:cNvSpPr>
            <p:nvPr/>
          </p:nvSpPr>
          <p:spPr bwMode="auto">
            <a:xfrm>
              <a:off x="3646" y="9567"/>
              <a:ext cx="105" cy="5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Line 14"/>
            <p:cNvSpPr>
              <a:spLocks noChangeShapeType="1"/>
            </p:cNvSpPr>
            <p:nvPr/>
          </p:nvSpPr>
          <p:spPr bwMode="auto">
            <a:xfrm flipV="1">
              <a:off x="3884" y="9532"/>
              <a:ext cx="515" cy="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Line 15"/>
            <p:cNvSpPr>
              <a:spLocks noChangeShapeType="1"/>
            </p:cNvSpPr>
            <p:nvPr/>
          </p:nvSpPr>
          <p:spPr bwMode="auto">
            <a:xfrm>
              <a:off x="4654" y="9508"/>
              <a:ext cx="560" cy="3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Oval 16"/>
            <p:cNvSpPr>
              <a:spLocks noChangeArrowheads="1"/>
            </p:cNvSpPr>
            <p:nvPr/>
          </p:nvSpPr>
          <p:spPr bwMode="auto">
            <a:xfrm>
              <a:off x="6109" y="9223"/>
              <a:ext cx="157" cy="155"/>
            </a:xfrm>
            <a:prstGeom prst="ellipse">
              <a:avLst/>
            </a:prstGeom>
            <a:solidFill>
              <a:srgbClr val="00000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1" name="Rectangle 17"/>
            <p:cNvSpPr>
              <a:spLocks noChangeArrowheads="1"/>
            </p:cNvSpPr>
            <p:nvPr/>
          </p:nvSpPr>
          <p:spPr bwMode="auto">
            <a:xfrm>
              <a:off x="6579" y="9631"/>
              <a:ext cx="156" cy="156"/>
            </a:xfrm>
            <a:prstGeom prst="rect">
              <a:avLst/>
            </a:prstGeom>
            <a:solidFill>
              <a:srgbClr val="00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2" name="AutoShape 18"/>
            <p:cNvSpPr>
              <a:spLocks noChangeArrowheads="1"/>
            </p:cNvSpPr>
            <p:nvPr/>
          </p:nvSpPr>
          <p:spPr bwMode="auto">
            <a:xfrm>
              <a:off x="6892" y="9223"/>
              <a:ext cx="156" cy="136"/>
            </a:xfrm>
            <a:prstGeom prst="triangle">
              <a:avLst>
                <a:gd name="adj" fmla="val 50000"/>
              </a:avLst>
            </a:prstGeom>
            <a:solidFill>
              <a:srgbClr val="00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3" name="Line 19"/>
            <p:cNvSpPr>
              <a:spLocks noChangeShapeType="1"/>
            </p:cNvSpPr>
            <p:nvPr/>
          </p:nvSpPr>
          <p:spPr bwMode="auto">
            <a:xfrm>
              <a:off x="6266" y="9359"/>
              <a:ext cx="313"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Line 20"/>
            <p:cNvSpPr>
              <a:spLocks noChangeShapeType="1"/>
            </p:cNvSpPr>
            <p:nvPr/>
          </p:nvSpPr>
          <p:spPr bwMode="auto">
            <a:xfrm flipH="1">
              <a:off x="6735" y="9359"/>
              <a:ext cx="157"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AutoShape 21"/>
            <p:cNvSpPr>
              <a:spLocks noChangeArrowheads="1"/>
            </p:cNvSpPr>
            <p:nvPr/>
          </p:nvSpPr>
          <p:spPr bwMode="auto">
            <a:xfrm>
              <a:off x="8301" y="9359"/>
              <a:ext cx="155" cy="136"/>
            </a:xfrm>
            <a:prstGeom prst="triangle">
              <a:avLst>
                <a:gd name="adj" fmla="val 50000"/>
              </a:avLst>
            </a:prstGeom>
            <a:solidFill>
              <a:srgbClr val="00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6" name="Rectangle 22"/>
            <p:cNvSpPr>
              <a:spLocks noChangeArrowheads="1"/>
            </p:cNvSpPr>
            <p:nvPr/>
          </p:nvSpPr>
          <p:spPr bwMode="auto">
            <a:xfrm>
              <a:off x="7674" y="9087"/>
              <a:ext cx="158" cy="156"/>
            </a:xfrm>
            <a:prstGeom prst="rect">
              <a:avLst/>
            </a:prstGeom>
            <a:solidFill>
              <a:srgbClr val="00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7" name="Rectangle 23"/>
            <p:cNvSpPr>
              <a:spLocks noChangeArrowheads="1"/>
            </p:cNvSpPr>
            <p:nvPr/>
          </p:nvSpPr>
          <p:spPr bwMode="auto">
            <a:xfrm>
              <a:off x="8770" y="9087"/>
              <a:ext cx="157" cy="156"/>
            </a:xfrm>
            <a:prstGeom prst="rect">
              <a:avLst/>
            </a:prstGeom>
            <a:solidFill>
              <a:srgbClr val="00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8" name="Oval 24"/>
            <p:cNvSpPr>
              <a:spLocks noChangeArrowheads="1"/>
            </p:cNvSpPr>
            <p:nvPr/>
          </p:nvSpPr>
          <p:spPr bwMode="auto">
            <a:xfrm>
              <a:off x="7675" y="9768"/>
              <a:ext cx="157" cy="155"/>
            </a:xfrm>
            <a:prstGeom prst="ellipse">
              <a:avLst/>
            </a:prstGeom>
            <a:solidFill>
              <a:srgbClr val="00000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9" name="Oval 25"/>
            <p:cNvSpPr>
              <a:spLocks noChangeArrowheads="1"/>
            </p:cNvSpPr>
            <p:nvPr/>
          </p:nvSpPr>
          <p:spPr bwMode="auto">
            <a:xfrm>
              <a:off x="8770" y="9768"/>
              <a:ext cx="157" cy="155"/>
            </a:xfrm>
            <a:prstGeom prst="ellipse">
              <a:avLst/>
            </a:prstGeom>
            <a:solidFill>
              <a:srgbClr val="00000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30" name="Line 26"/>
            <p:cNvSpPr>
              <a:spLocks noChangeShapeType="1"/>
            </p:cNvSpPr>
            <p:nvPr/>
          </p:nvSpPr>
          <p:spPr bwMode="auto">
            <a:xfrm>
              <a:off x="8839" y="9238"/>
              <a:ext cx="1" cy="6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1" name="Line 27"/>
            <p:cNvSpPr>
              <a:spLocks noChangeShapeType="1"/>
            </p:cNvSpPr>
            <p:nvPr/>
          </p:nvSpPr>
          <p:spPr bwMode="auto">
            <a:xfrm>
              <a:off x="7756" y="9251"/>
              <a:ext cx="1"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2" name="Line 28"/>
            <p:cNvSpPr>
              <a:spLocks noChangeShapeType="1"/>
            </p:cNvSpPr>
            <p:nvPr/>
          </p:nvSpPr>
          <p:spPr bwMode="auto">
            <a:xfrm flipV="1">
              <a:off x="8382" y="9223"/>
              <a:ext cx="388" cy="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3" name="Line 29"/>
            <p:cNvSpPr>
              <a:spLocks noChangeShapeType="1"/>
            </p:cNvSpPr>
            <p:nvPr/>
          </p:nvSpPr>
          <p:spPr bwMode="auto">
            <a:xfrm>
              <a:off x="7832" y="9223"/>
              <a:ext cx="498" cy="2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30"/>
            <p:cNvSpPr>
              <a:spLocks noChangeShapeType="1"/>
            </p:cNvSpPr>
            <p:nvPr/>
          </p:nvSpPr>
          <p:spPr bwMode="auto">
            <a:xfrm flipV="1">
              <a:off x="6987" y="9162"/>
              <a:ext cx="742"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Oval 31"/>
            <p:cNvSpPr>
              <a:spLocks noChangeArrowheads="1"/>
            </p:cNvSpPr>
            <p:nvPr/>
          </p:nvSpPr>
          <p:spPr bwMode="auto">
            <a:xfrm>
              <a:off x="5963" y="8680"/>
              <a:ext cx="1492" cy="1630"/>
            </a:xfrm>
            <a:prstGeom prst="ellipse">
              <a:avLst/>
            </a:prstGeom>
            <a:solidFill>
              <a:srgbClr val="FFFFFF">
                <a:alpha val="0"/>
              </a:srgbClr>
            </a:solidFill>
            <a:ln w="9525">
              <a:solidFill>
                <a:srgbClr val="000000"/>
              </a:solidFill>
              <a:prstDash val="dash"/>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36" name="Oval 32"/>
            <p:cNvSpPr>
              <a:spLocks noChangeArrowheads="1"/>
            </p:cNvSpPr>
            <p:nvPr/>
          </p:nvSpPr>
          <p:spPr bwMode="auto">
            <a:xfrm>
              <a:off x="6881" y="8679"/>
              <a:ext cx="1620" cy="1630"/>
            </a:xfrm>
            <a:prstGeom prst="ellipse">
              <a:avLst/>
            </a:prstGeom>
            <a:solidFill>
              <a:srgbClr val="FFFFFF">
                <a:alpha val="0"/>
              </a:srgbClr>
            </a:solidFill>
            <a:ln w="9525">
              <a:solidFill>
                <a:srgbClr val="000000"/>
              </a:solidFill>
              <a:prstDash val="dash"/>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37" name="Oval 33"/>
            <p:cNvSpPr>
              <a:spLocks noChangeArrowheads="1"/>
            </p:cNvSpPr>
            <p:nvPr/>
          </p:nvSpPr>
          <p:spPr bwMode="auto">
            <a:xfrm>
              <a:off x="8040" y="8701"/>
              <a:ext cx="1480" cy="1609"/>
            </a:xfrm>
            <a:prstGeom prst="ellipse">
              <a:avLst/>
            </a:prstGeom>
            <a:solidFill>
              <a:srgbClr val="FFFFFF">
                <a:alpha val="0"/>
              </a:srgbClr>
            </a:solidFill>
            <a:ln w="9525">
              <a:solidFill>
                <a:srgbClr val="000000"/>
              </a:solidFill>
              <a:prstDash val="dash"/>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38" name="Line 34"/>
            <p:cNvSpPr>
              <a:spLocks noChangeShapeType="1"/>
            </p:cNvSpPr>
            <p:nvPr/>
          </p:nvSpPr>
          <p:spPr bwMode="auto">
            <a:xfrm>
              <a:off x="6102" y="9299"/>
              <a:ext cx="453" cy="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9" name="Line 35"/>
            <p:cNvSpPr>
              <a:spLocks noChangeShapeType="1"/>
            </p:cNvSpPr>
            <p:nvPr/>
          </p:nvSpPr>
          <p:spPr bwMode="auto">
            <a:xfrm flipV="1">
              <a:off x="6735" y="9354"/>
              <a:ext cx="254" cy="4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0" name="Line 36"/>
            <p:cNvSpPr>
              <a:spLocks noChangeShapeType="1"/>
            </p:cNvSpPr>
            <p:nvPr/>
          </p:nvSpPr>
          <p:spPr bwMode="auto">
            <a:xfrm flipV="1">
              <a:off x="7049" y="9236"/>
              <a:ext cx="680" cy="1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1" name="Line 37"/>
            <p:cNvSpPr>
              <a:spLocks noChangeShapeType="1"/>
            </p:cNvSpPr>
            <p:nvPr/>
          </p:nvSpPr>
          <p:spPr bwMode="auto">
            <a:xfrm>
              <a:off x="7834" y="9126"/>
              <a:ext cx="525" cy="2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2" name="Line 38"/>
            <p:cNvSpPr>
              <a:spLocks noChangeShapeType="1"/>
            </p:cNvSpPr>
            <p:nvPr/>
          </p:nvSpPr>
          <p:spPr bwMode="auto">
            <a:xfrm flipV="1">
              <a:off x="8382" y="9111"/>
              <a:ext cx="382" cy="2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3" name="Line 39"/>
            <p:cNvSpPr>
              <a:spLocks noChangeShapeType="1"/>
            </p:cNvSpPr>
            <p:nvPr/>
          </p:nvSpPr>
          <p:spPr bwMode="auto">
            <a:xfrm>
              <a:off x="8906" y="9228"/>
              <a:ext cx="10" cy="5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4" name="Oval 40"/>
            <p:cNvSpPr>
              <a:spLocks noChangeArrowheads="1"/>
            </p:cNvSpPr>
            <p:nvPr/>
          </p:nvSpPr>
          <p:spPr bwMode="auto">
            <a:xfrm>
              <a:off x="5906" y="10227"/>
              <a:ext cx="312" cy="271"/>
            </a:xfrm>
            <a:prstGeom prst="ellipse">
              <a:avLst/>
            </a:prstGeom>
            <a:solidFill>
              <a:srgbClr val="FFFFFF"/>
            </a:solidFill>
            <a:ln w="9525">
              <a:solidFill>
                <a:srgbClr val="000000"/>
              </a:solidFill>
              <a:prstDash val="dash"/>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45" name="Text Box 41"/>
            <p:cNvSpPr txBox="1">
              <a:spLocks noChangeArrowheads="1"/>
            </p:cNvSpPr>
            <p:nvPr/>
          </p:nvSpPr>
          <p:spPr bwMode="auto">
            <a:xfrm>
              <a:off x="8527" y="10300"/>
              <a:ext cx="8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t>网关节点</a:t>
              </a:r>
              <a:endParaRPr lang="zh-CN" altLang="en-US" sz="1400">
                <a:latin typeface="Arial" panose="020B0604020202020204" pitchFamily="34" charset="0"/>
              </a:endParaRPr>
            </a:p>
          </p:txBody>
        </p:sp>
        <p:sp>
          <p:nvSpPr>
            <p:cNvPr id="25646" name="Oval 42"/>
            <p:cNvSpPr>
              <a:spLocks noChangeArrowheads="1"/>
            </p:cNvSpPr>
            <p:nvPr/>
          </p:nvSpPr>
          <p:spPr bwMode="auto">
            <a:xfrm>
              <a:off x="6747" y="10346"/>
              <a:ext cx="159" cy="155"/>
            </a:xfrm>
            <a:prstGeom prst="ellipse">
              <a:avLst/>
            </a:prstGeom>
            <a:solidFill>
              <a:srgbClr val="000000"/>
            </a:solidFill>
            <a:ln w="9525">
              <a:solidFill>
                <a:srgbClr val="000000"/>
              </a:solidFill>
              <a:round/>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47" name="Rectangle 43"/>
            <p:cNvSpPr>
              <a:spLocks noChangeArrowheads="1"/>
            </p:cNvSpPr>
            <p:nvPr/>
          </p:nvSpPr>
          <p:spPr bwMode="auto">
            <a:xfrm>
              <a:off x="7646" y="10366"/>
              <a:ext cx="159" cy="156"/>
            </a:xfrm>
            <a:prstGeom prst="rect">
              <a:avLst/>
            </a:prstGeom>
            <a:solidFill>
              <a:srgbClr val="00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48" name="AutoShape 44"/>
            <p:cNvSpPr>
              <a:spLocks noChangeArrowheads="1"/>
            </p:cNvSpPr>
            <p:nvPr/>
          </p:nvSpPr>
          <p:spPr bwMode="auto">
            <a:xfrm>
              <a:off x="8429" y="10366"/>
              <a:ext cx="157" cy="136"/>
            </a:xfrm>
            <a:prstGeom prst="triangle">
              <a:avLst>
                <a:gd name="adj" fmla="val 50000"/>
              </a:avLst>
            </a:prstGeom>
            <a:solidFill>
              <a:srgbClr val="000000"/>
            </a:solidFill>
            <a:ln w="9525">
              <a:solidFill>
                <a:srgbClr val="000000"/>
              </a:solidFill>
              <a:miter lim="800000"/>
              <a:headEnd/>
              <a:tailEnd/>
            </a:ln>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49" name="Text Box 45"/>
            <p:cNvSpPr txBox="1">
              <a:spLocks noChangeArrowheads="1"/>
            </p:cNvSpPr>
            <p:nvPr/>
          </p:nvSpPr>
          <p:spPr bwMode="auto">
            <a:xfrm>
              <a:off x="6864" y="10303"/>
              <a:ext cx="84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t>内部节点</a:t>
              </a:r>
              <a:endParaRPr lang="zh-CN" altLang="en-US" sz="1400">
                <a:latin typeface="Arial" panose="020B0604020202020204" pitchFamily="34" charset="0"/>
              </a:endParaRPr>
            </a:p>
          </p:txBody>
        </p:sp>
        <p:sp>
          <p:nvSpPr>
            <p:cNvPr id="25650" name="Text Box 46"/>
            <p:cNvSpPr txBox="1">
              <a:spLocks noChangeArrowheads="1"/>
            </p:cNvSpPr>
            <p:nvPr/>
          </p:nvSpPr>
          <p:spPr bwMode="auto">
            <a:xfrm>
              <a:off x="7855" y="10290"/>
              <a:ext cx="40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t>簇头</a:t>
              </a:r>
              <a:endParaRPr lang="zh-CN" altLang="en-US" sz="1400">
                <a:latin typeface="Arial" panose="020B0604020202020204" pitchFamily="34" charset="0"/>
              </a:endParaRPr>
            </a:p>
          </p:txBody>
        </p:sp>
        <p:sp>
          <p:nvSpPr>
            <p:cNvPr id="25651" name="Text Box 47"/>
            <p:cNvSpPr txBox="1">
              <a:spLocks noChangeArrowheads="1"/>
            </p:cNvSpPr>
            <p:nvPr/>
          </p:nvSpPr>
          <p:spPr bwMode="auto">
            <a:xfrm>
              <a:off x="6205" y="10291"/>
              <a:ext cx="31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t>簇</a:t>
              </a:r>
              <a:endParaRPr lang="zh-CN" altLang="en-US" sz="1400">
                <a:latin typeface="Arial" panose="020B0604020202020204" pitchFamily="34" charset="0"/>
              </a:endParaRPr>
            </a:p>
          </p:txBody>
        </p:sp>
      </p:grpSp>
      <p:sp>
        <p:nvSpPr>
          <p:cNvPr id="25607" name="Rectangle 48"/>
          <p:cNvSpPr>
            <a:spLocks noChangeArrowheads="1"/>
          </p:cNvSpPr>
          <p:nvPr/>
        </p:nvSpPr>
        <p:spPr bwMode="auto">
          <a:xfrm>
            <a:off x="609600" y="5638800"/>
            <a:ext cx="3173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MANET</a:t>
            </a:r>
            <a:r>
              <a:rPr lang="zh-CN" altLang="en-US" sz="2400"/>
              <a:t>的对等式结构 </a:t>
            </a:r>
          </a:p>
        </p:txBody>
      </p:sp>
      <p:sp>
        <p:nvSpPr>
          <p:cNvPr id="25608" name="Rectangle 49"/>
          <p:cNvSpPr>
            <a:spLocks noChangeArrowheads="1"/>
          </p:cNvSpPr>
          <p:nvPr/>
        </p:nvSpPr>
        <p:spPr bwMode="auto">
          <a:xfrm>
            <a:off x="4648200" y="5638800"/>
            <a:ext cx="3478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MANET</a:t>
            </a:r>
            <a:r>
              <a:rPr lang="zh-CN" altLang="en-US" sz="2400"/>
              <a:t>的单频分级结构 </a:t>
            </a:r>
          </a:p>
        </p:txBody>
      </p:sp>
    </p:spTree>
    <p:extLst>
      <p:ext uri="{BB962C8B-B14F-4D97-AF65-F5344CB8AC3E}">
        <p14:creationId xmlns:p14="http://schemas.microsoft.com/office/powerpoint/2010/main" val="144287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5263" y="228600"/>
            <a:ext cx="8015287" cy="914400"/>
          </a:xfrm>
        </p:spPr>
        <p:txBody>
          <a:bodyPr anchor="ctr"/>
          <a:lstStyle/>
          <a:p>
            <a:pPr eaLnBrk="1" hangingPunct="1"/>
            <a:r>
              <a:rPr lang="en-US" altLang="zh-CN" sz="4600" dirty="0"/>
              <a:t>ISM</a:t>
            </a:r>
            <a:r>
              <a:rPr lang="zh-CN" altLang="en-US" sz="4600" dirty="0"/>
              <a:t>频段</a:t>
            </a:r>
            <a:endParaRPr lang="zh-CN" altLang="zh-CN" sz="4600" dirty="0"/>
          </a:p>
        </p:txBody>
      </p:sp>
      <p:sp>
        <p:nvSpPr>
          <p:cNvPr id="11267" name="Rectangle 3"/>
          <p:cNvSpPr>
            <a:spLocks noGrp="1" noChangeArrowheads="1"/>
          </p:cNvSpPr>
          <p:nvPr>
            <p:ph type="body" idx="1"/>
          </p:nvPr>
        </p:nvSpPr>
        <p:spPr>
          <a:xfrm>
            <a:off x="533400" y="1524000"/>
            <a:ext cx="7924800" cy="4495800"/>
          </a:xfrm>
        </p:spPr>
        <p:txBody>
          <a:bodyPr/>
          <a:lstStyle/>
          <a:p>
            <a:pPr marL="457200" indent="-457200" eaLnBrk="1" hangingPunct="1">
              <a:lnSpc>
                <a:spcPct val="150000"/>
              </a:lnSpc>
              <a:buFont typeface="Wingdings" panose="05000000000000000000" pitchFamily="2" charset="2"/>
              <a:buChar char="Ø"/>
            </a:pPr>
            <a:r>
              <a:rPr lang="en-US" altLang="zh-CN" sz="2200">
                <a:solidFill>
                  <a:schemeClr val="tx1"/>
                </a:solidFill>
              </a:rPr>
              <a:t>ITU</a:t>
            </a:r>
            <a:r>
              <a:rPr lang="zh-CN" altLang="en-US" sz="2200">
                <a:solidFill>
                  <a:schemeClr val="tx1"/>
                </a:solidFill>
              </a:rPr>
              <a:t>规定</a:t>
            </a:r>
            <a:r>
              <a:rPr lang="en-US" altLang="zh-CN" sz="2200">
                <a:solidFill>
                  <a:srgbClr val="FF0000"/>
                </a:solidFill>
              </a:rPr>
              <a:t>ISM</a:t>
            </a:r>
            <a:r>
              <a:rPr lang="en-US" altLang="zh-CN" sz="2200">
                <a:solidFill>
                  <a:schemeClr val="tx1"/>
                </a:solidFill>
              </a:rPr>
              <a:t>(Industrial Scientific Medical</a:t>
            </a:r>
            <a:r>
              <a:rPr lang="zh-CN" altLang="en-US" sz="2200">
                <a:solidFill>
                  <a:schemeClr val="tx1"/>
                </a:solidFill>
              </a:rPr>
              <a:t>，</a:t>
            </a:r>
            <a:r>
              <a:rPr lang="zh-CN" altLang="en-US" sz="2200">
                <a:solidFill>
                  <a:srgbClr val="FF0000"/>
                </a:solidFill>
              </a:rPr>
              <a:t>工业科学医疗</a:t>
            </a:r>
            <a:r>
              <a:rPr lang="en-US" altLang="zh-CN" sz="2200">
                <a:solidFill>
                  <a:schemeClr val="tx1"/>
                </a:solidFill>
              </a:rPr>
              <a:t>)</a:t>
            </a:r>
            <a:r>
              <a:rPr lang="zh-CN" altLang="en-US" sz="2200">
                <a:solidFill>
                  <a:schemeClr val="tx1"/>
                </a:solidFill>
              </a:rPr>
              <a:t>频段，开放给三类机构使用，无需许可证授权，可免费使用。</a:t>
            </a:r>
          </a:p>
          <a:p>
            <a:pPr marL="457200" indent="-457200" eaLnBrk="1" hangingPunct="1">
              <a:lnSpc>
                <a:spcPct val="150000"/>
              </a:lnSpc>
              <a:buFont typeface="Wingdings" panose="05000000000000000000" pitchFamily="2" charset="2"/>
              <a:buChar char="Ø"/>
            </a:pPr>
            <a:r>
              <a:rPr lang="en-US" altLang="zh-CN" sz="2200">
                <a:solidFill>
                  <a:schemeClr val="tx1"/>
                </a:solidFill>
              </a:rPr>
              <a:t>ISM</a:t>
            </a:r>
            <a:r>
              <a:rPr lang="zh-CN" altLang="en-US" sz="2200">
                <a:solidFill>
                  <a:schemeClr val="tx1"/>
                </a:solidFill>
              </a:rPr>
              <a:t>频段各国规定不一：美国为</a:t>
            </a:r>
            <a:r>
              <a:rPr lang="en-US" altLang="zh-CN" sz="2200">
                <a:solidFill>
                  <a:schemeClr val="tx1"/>
                </a:solidFill>
              </a:rPr>
              <a:t>902-928MHz</a:t>
            </a:r>
            <a:r>
              <a:rPr lang="zh-CN" altLang="en-US" sz="2200">
                <a:solidFill>
                  <a:schemeClr val="tx1"/>
                </a:solidFill>
              </a:rPr>
              <a:t>、</a:t>
            </a:r>
            <a:r>
              <a:rPr lang="en-US" altLang="zh-CN" sz="2200">
                <a:solidFill>
                  <a:schemeClr val="tx1"/>
                </a:solidFill>
              </a:rPr>
              <a:t>2.4-2.4835GHz</a:t>
            </a:r>
            <a:r>
              <a:rPr lang="zh-CN" altLang="en-US" sz="2200">
                <a:solidFill>
                  <a:schemeClr val="tx1"/>
                </a:solidFill>
              </a:rPr>
              <a:t>和</a:t>
            </a:r>
            <a:r>
              <a:rPr lang="en-US" altLang="zh-CN" sz="2200">
                <a:solidFill>
                  <a:schemeClr val="tx1"/>
                </a:solidFill>
              </a:rPr>
              <a:t>5.725-5.850GHz</a:t>
            </a:r>
            <a:r>
              <a:rPr lang="zh-CN" altLang="en-US" sz="2200">
                <a:solidFill>
                  <a:schemeClr val="tx1"/>
                </a:solidFill>
              </a:rPr>
              <a:t>，其中</a:t>
            </a:r>
            <a:r>
              <a:rPr lang="en-US" altLang="zh-CN" sz="2200">
                <a:solidFill>
                  <a:schemeClr val="tx1"/>
                </a:solidFill>
              </a:rPr>
              <a:t>2.4GHz</a:t>
            </a:r>
            <a:r>
              <a:rPr lang="zh-CN" altLang="en-US" sz="2200">
                <a:solidFill>
                  <a:schemeClr val="tx1"/>
                </a:solidFill>
              </a:rPr>
              <a:t>频段为各国通用。欧洲的</a:t>
            </a:r>
            <a:r>
              <a:rPr lang="en-US" altLang="zh-CN" sz="2200">
                <a:solidFill>
                  <a:schemeClr val="tx1"/>
                </a:solidFill>
              </a:rPr>
              <a:t>ISM</a:t>
            </a:r>
            <a:r>
              <a:rPr lang="zh-CN" altLang="en-US" sz="2200">
                <a:solidFill>
                  <a:schemeClr val="tx1"/>
                </a:solidFill>
              </a:rPr>
              <a:t>低频段为</a:t>
            </a:r>
            <a:r>
              <a:rPr lang="en-US" altLang="zh-CN" sz="2200">
                <a:solidFill>
                  <a:schemeClr val="tx1"/>
                </a:solidFill>
              </a:rPr>
              <a:t>868MHz</a:t>
            </a:r>
            <a:r>
              <a:rPr lang="zh-CN" altLang="en-US" sz="2200">
                <a:solidFill>
                  <a:schemeClr val="tx1"/>
                </a:solidFill>
              </a:rPr>
              <a:t>和</a:t>
            </a:r>
            <a:r>
              <a:rPr lang="en-US" altLang="zh-CN" sz="2200">
                <a:solidFill>
                  <a:schemeClr val="tx1"/>
                </a:solidFill>
              </a:rPr>
              <a:t>433MHz</a:t>
            </a:r>
            <a:r>
              <a:rPr lang="zh-CN" altLang="en-US" sz="2200">
                <a:solidFill>
                  <a:schemeClr val="tx1"/>
                </a:solidFill>
              </a:rPr>
              <a:t>。使用需遵守</a:t>
            </a:r>
            <a:r>
              <a:rPr lang="zh-CN" altLang="en-US" sz="2200">
                <a:solidFill>
                  <a:srgbClr val="FF0000"/>
                </a:solidFill>
              </a:rPr>
              <a:t>一定发射功率</a:t>
            </a:r>
            <a:r>
              <a:rPr lang="en-US" altLang="zh-CN" sz="2200">
                <a:solidFill>
                  <a:schemeClr val="tx1"/>
                </a:solidFill>
              </a:rPr>
              <a:t>(&lt;1W)</a:t>
            </a:r>
            <a:r>
              <a:rPr lang="zh-CN" altLang="en-US" sz="2200">
                <a:solidFill>
                  <a:schemeClr val="tx1"/>
                </a:solidFill>
              </a:rPr>
              <a:t>，不要干扰其它频段。许多无线网络工作于</a:t>
            </a:r>
            <a:r>
              <a:rPr lang="en-US" altLang="zh-CN" sz="2200">
                <a:solidFill>
                  <a:schemeClr val="tx1"/>
                </a:solidFill>
              </a:rPr>
              <a:t>ISM</a:t>
            </a:r>
            <a:r>
              <a:rPr lang="zh-CN" altLang="en-US" sz="2200">
                <a:solidFill>
                  <a:schemeClr val="tx1"/>
                </a:solidFill>
              </a:rPr>
              <a:t>频段。</a:t>
            </a:r>
            <a:endParaRPr lang="en-US" altLang="zh-CN" sz="2200">
              <a:solidFill>
                <a:schemeClr val="tx1"/>
              </a:solidFill>
            </a:endParaRPr>
          </a:p>
          <a:p>
            <a:pPr marL="457200" indent="-457200" eaLnBrk="1" hangingPunct="1">
              <a:lnSpc>
                <a:spcPct val="150000"/>
              </a:lnSpc>
              <a:buFont typeface="Wingdings" panose="05000000000000000000" pitchFamily="2" charset="2"/>
              <a:buChar char="Ø"/>
            </a:pPr>
            <a:r>
              <a:rPr lang="en-US" altLang="zh-CN" sz="2200">
                <a:solidFill>
                  <a:schemeClr val="tx1"/>
                </a:solidFill>
              </a:rPr>
              <a:t>2.4GHz</a:t>
            </a:r>
            <a:r>
              <a:rPr lang="zh-CN" altLang="en-US" sz="2200">
                <a:solidFill>
                  <a:schemeClr val="tx1"/>
                </a:solidFill>
              </a:rPr>
              <a:t>频段为各国共同的</a:t>
            </a:r>
            <a:r>
              <a:rPr lang="en-US" altLang="zh-CN" sz="2200">
                <a:solidFill>
                  <a:schemeClr val="tx1"/>
                </a:solidFill>
              </a:rPr>
              <a:t>ISM</a:t>
            </a:r>
            <a:r>
              <a:rPr lang="zh-CN" altLang="en-US" sz="2200">
                <a:solidFill>
                  <a:schemeClr val="tx1"/>
                </a:solidFill>
              </a:rPr>
              <a:t>频段。因此</a:t>
            </a:r>
            <a:r>
              <a:rPr lang="zh-CN" altLang="en-US" sz="2200">
                <a:solidFill>
                  <a:srgbClr val="FF0000"/>
                </a:solidFill>
              </a:rPr>
              <a:t>无线局域网、蓝牙、</a:t>
            </a:r>
            <a:r>
              <a:rPr lang="en-US" altLang="zh-CN" sz="2200">
                <a:solidFill>
                  <a:srgbClr val="FF0000"/>
                </a:solidFill>
              </a:rPr>
              <a:t>ZigBee</a:t>
            </a:r>
            <a:r>
              <a:rPr lang="zh-CN" altLang="en-US" sz="2200">
                <a:solidFill>
                  <a:srgbClr val="FF0000"/>
                </a:solidFill>
              </a:rPr>
              <a:t>等无线网络</a:t>
            </a:r>
            <a:r>
              <a:rPr lang="zh-CN" altLang="en-US" sz="2200">
                <a:solidFill>
                  <a:schemeClr val="tx1"/>
                </a:solidFill>
              </a:rPr>
              <a:t>，均可工作在</a:t>
            </a:r>
            <a:r>
              <a:rPr lang="en-US" altLang="zh-CN" sz="2200">
                <a:solidFill>
                  <a:schemeClr val="tx1"/>
                </a:solidFill>
              </a:rPr>
              <a:t>2.4GHz</a:t>
            </a:r>
            <a:r>
              <a:rPr lang="zh-CN" altLang="en-US" sz="2200">
                <a:solidFill>
                  <a:schemeClr val="tx1"/>
                </a:solidFill>
              </a:rPr>
              <a:t>频段上。</a:t>
            </a:r>
          </a:p>
        </p:txBody>
      </p:sp>
    </p:spTree>
    <p:extLst>
      <p:ext uri="{BB962C8B-B14F-4D97-AF65-F5344CB8AC3E}">
        <p14:creationId xmlns:p14="http://schemas.microsoft.com/office/powerpoint/2010/main" val="326289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143000"/>
            <a:ext cx="8153400" cy="5213350"/>
          </a:xfrm>
        </p:spPr>
        <p:txBody>
          <a:bodyPr rtlCol="0">
            <a:normAutofit fontScale="77500" lnSpcReduction="20000"/>
          </a:bodyPr>
          <a:lstStyle/>
          <a:p>
            <a:pPr eaLnBrk="1" hangingPunct="1">
              <a:lnSpc>
                <a:spcPct val="150000"/>
              </a:lnSpc>
              <a:defRPr/>
            </a:pPr>
            <a:r>
              <a:rPr lang="zh-CN" altLang="en-US" sz="2800" dirty="0">
                <a:latin typeface="Times New Roman" panose="02020603050405020304" pitchFamily="18" charset="0"/>
              </a:rPr>
              <a:t>分级结构网络分</a:t>
            </a:r>
            <a:r>
              <a:rPr lang="zh-CN" altLang="en-US" sz="2800" dirty="0">
                <a:solidFill>
                  <a:srgbClr val="FF0000"/>
                </a:solidFill>
                <a:latin typeface="Times New Roman" panose="02020603050405020304" pitchFamily="18" charset="0"/>
              </a:rPr>
              <a:t>单频分级</a:t>
            </a:r>
            <a:r>
              <a:rPr lang="zh-CN" altLang="en-US" sz="2800" dirty="0">
                <a:latin typeface="Times New Roman" panose="02020603050405020304" pitchFamily="18" charset="0"/>
              </a:rPr>
              <a:t>和</a:t>
            </a:r>
            <a:r>
              <a:rPr lang="zh-CN" altLang="en-US" sz="2800" dirty="0">
                <a:solidFill>
                  <a:srgbClr val="FF0000"/>
                </a:solidFill>
                <a:latin typeface="Times New Roman" panose="02020603050405020304" pitchFamily="18" charset="0"/>
              </a:rPr>
              <a:t>多频分级</a:t>
            </a:r>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	 单频分级中所有节点使用同一频率通信，为实现簇头间通信，需要网关节点支持。</a:t>
            </a:r>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	多频分级网络中，不同级采用不同通信频率。低级节点通信范围小，高级节点通信范围大。</a:t>
            </a:r>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	优点是：</a:t>
            </a:r>
            <a:r>
              <a:rPr lang="zh-CN" altLang="en-US" sz="2800" dirty="0"/>
              <a:t>簇成员的功能较简单，不需维护复杂的路由信息，有效的减少了网络中</a:t>
            </a:r>
            <a:r>
              <a:rPr lang="zh-CN" altLang="en-US" sz="2800" dirty="0">
                <a:solidFill>
                  <a:srgbClr val="FF0000"/>
                </a:solidFill>
              </a:rPr>
              <a:t>路由控制信息</a:t>
            </a:r>
            <a:r>
              <a:rPr lang="zh-CN" altLang="en-US" sz="2800" dirty="0"/>
              <a:t>的数量；较高的系统吞吐量，节点定位简单。</a:t>
            </a:r>
            <a:endParaRPr lang="en-US" altLang="zh-CN" sz="2800" dirty="0"/>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	缺点是：维护分级结构需要节点执行簇头选举算法，簇头节点可能会成为网络的</a:t>
            </a:r>
            <a:r>
              <a:rPr lang="zh-CN" altLang="en-US" sz="2800" dirty="0">
                <a:solidFill>
                  <a:srgbClr val="FF0000"/>
                </a:solidFill>
                <a:latin typeface="Times New Roman" panose="02020603050405020304" pitchFamily="18" charset="0"/>
              </a:rPr>
              <a:t>瓶颈</a:t>
            </a:r>
            <a:r>
              <a:rPr lang="zh-CN" altLang="en-US" sz="2800" dirty="0">
                <a:latin typeface="Times New Roman" panose="02020603050405020304" pitchFamily="18" charset="0"/>
              </a:rPr>
              <a:t>；分级结构的网管系统会更加复杂</a:t>
            </a:r>
            <a:r>
              <a:rPr lang="zh-CN" altLang="en-US" sz="2800" dirty="0"/>
              <a:t>。</a:t>
            </a:r>
            <a:endParaRPr lang="zh-CN" altLang="en-US" sz="2800" dirty="0">
              <a:latin typeface="Times New Roman" panose="02020603050405020304" pitchFamily="18" charset="0"/>
            </a:endParaRPr>
          </a:p>
          <a:p>
            <a:pPr eaLnBrk="1" hangingPunct="1">
              <a:buFont typeface="Wingdings" panose="05000000000000000000" pitchFamily="2" charset="2"/>
              <a:buNone/>
              <a:defRPr/>
            </a:pPr>
            <a:endParaRPr lang="zh-CN" altLang="en-US" sz="2800" dirty="0">
              <a:latin typeface="Times New Roman" panose="02020603050405020304" pitchFamily="18" charset="0"/>
            </a:endParaRPr>
          </a:p>
        </p:txBody>
      </p:sp>
      <p:sp>
        <p:nvSpPr>
          <p:cNvPr id="5" name="Rectangle 10"/>
          <p:cNvSpPr>
            <a:spLocks noGrp="1" noChangeArrowheads="1"/>
          </p:cNvSpPr>
          <p:nvPr>
            <p:ph type="sldNum" sz="quarter" idx="12"/>
          </p:nvPr>
        </p:nvSpPr>
        <p:spPr/>
        <p:txBody>
          <a:bodyPr/>
          <a:lstStyle/>
          <a:p>
            <a:pPr>
              <a:defRPr/>
            </a:pPr>
            <a:fld id="{C9D3BB2D-2D64-4635-BF9D-54FF2557888D}" type="slidenum">
              <a:rPr lang="en-US" altLang="zh-CN"/>
              <a:pPr>
                <a:defRPr/>
              </a:pPr>
              <a:t>50</a:t>
            </a:fld>
            <a:endParaRPr lang="en-US" altLang="zh-CN"/>
          </a:p>
        </p:txBody>
      </p:sp>
      <p:sp>
        <p:nvSpPr>
          <p:cNvPr id="26628"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8C9507DA-ADEA-48EE-BA2B-C59319050724}" type="slidenum">
              <a:rPr lang="en-US" altLang="zh-CN" sz="1200">
                <a:latin typeface="Arial Black" panose="020B0A04020102020204" pitchFamily="34" charset="0"/>
              </a:rPr>
              <a:pPr algn="r" eaLnBrk="1" hangingPunct="1"/>
              <a:t>50</a:t>
            </a:fld>
            <a:endParaRPr lang="en-US" altLang="zh-CN" sz="1200">
              <a:latin typeface="Arial Black" panose="020B0A04020102020204" pitchFamily="34" charset="0"/>
            </a:endParaRPr>
          </a:p>
        </p:txBody>
      </p:sp>
      <p:sp>
        <p:nvSpPr>
          <p:cNvPr id="26629" name="Rectangle 2"/>
          <p:cNvSpPr>
            <a:spLocks noGrp="1" noChangeArrowheads="1"/>
          </p:cNvSpPr>
          <p:nvPr>
            <p:ph type="title"/>
          </p:nvPr>
        </p:nvSpPr>
        <p:spPr>
          <a:xfrm>
            <a:off x="628650" y="365125"/>
            <a:ext cx="7886700" cy="930275"/>
          </a:xfrm>
        </p:spPr>
        <p:txBody>
          <a:bodyPr/>
          <a:lstStyle/>
          <a:p>
            <a:pPr eaLnBrk="1" hangingPunct="1"/>
            <a:r>
              <a:rPr lang="zh-CN" altLang="en-US">
                <a:latin typeface="Times New Roman" panose="02020603050405020304" pitchFamily="18" charset="0"/>
              </a:rPr>
              <a:t>分级结构</a:t>
            </a:r>
            <a:endParaRPr lang="zh-CN" altLang="zh-CN">
              <a:latin typeface="Times New Roman" panose="02020603050405020304" pitchFamily="18" charset="0"/>
            </a:endParaRPr>
          </a:p>
        </p:txBody>
      </p:sp>
    </p:spTree>
    <p:extLst>
      <p:ext uri="{BB962C8B-B14F-4D97-AF65-F5344CB8AC3E}">
        <p14:creationId xmlns:p14="http://schemas.microsoft.com/office/powerpoint/2010/main" val="606583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381000" y="1219200"/>
            <a:ext cx="8153400" cy="4800600"/>
          </a:xfrm>
        </p:spPr>
        <p:txBody>
          <a:bodyPr/>
          <a:lstStyle/>
          <a:p>
            <a:pPr eaLnBrk="1" hangingPunct="1">
              <a:lnSpc>
                <a:spcPct val="150000"/>
              </a:lnSpc>
              <a:buFont typeface="Wingdings" panose="05000000000000000000" pitchFamily="2" charset="2"/>
              <a:buChar char="Ø"/>
            </a:pPr>
            <a:r>
              <a:rPr lang="zh-CN" altLang="en-US" sz="2200">
                <a:latin typeface="Times New Roman" panose="02020603050405020304" pitchFamily="18" charset="0"/>
              </a:rPr>
              <a:t>	所有节点完全对等，结构相对简单。源节点与目标节点通信时存在</a:t>
            </a:r>
            <a:r>
              <a:rPr lang="zh-CN" altLang="en-US" sz="2200">
                <a:solidFill>
                  <a:srgbClr val="FF0000"/>
                </a:solidFill>
                <a:latin typeface="Times New Roman" panose="02020603050405020304" pitchFamily="18" charset="0"/>
              </a:rPr>
              <a:t>多条路径</a:t>
            </a:r>
            <a:r>
              <a:rPr lang="zh-CN" altLang="en-US" sz="2200">
                <a:latin typeface="Times New Roman" panose="02020603050405020304" pitchFamily="18" charset="0"/>
              </a:rPr>
              <a:t>，理论上不存在瓶颈，健壮性好，相对比较安全。</a:t>
            </a:r>
          </a:p>
          <a:p>
            <a:pPr eaLnBrk="1" hangingPunct="1">
              <a:lnSpc>
                <a:spcPct val="150000"/>
              </a:lnSpc>
              <a:buFont typeface="Wingdings" panose="05000000000000000000" pitchFamily="2" charset="2"/>
              <a:buChar char="Ø"/>
            </a:pPr>
            <a:r>
              <a:rPr lang="zh-CN" altLang="en-US" sz="2200">
                <a:latin typeface="Times New Roman" panose="02020603050405020304" pitchFamily="18" charset="0"/>
              </a:rPr>
              <a:t>	缺点是</a:t>
            </a:r>
            <a:r>
              <a:rPr lang="zh-CN" altLang="en-US" sz="2200">
                <a:solidFill>
                  <a:srgbClr val="FF0000"/>
                </a:solidFill>
                <a:latin typeface="Times New Roman" panose="02020603050405020304" pitchFamily="18" charset="0"/>
              </a:rPr>
              <a:t>可扩充性略差</a:t>
            </a:r>
            <a:r>
              <a:rPr lang="zh-CN" altLang="en-US" sz="2200">
                <a:latin typeface="Times New Roman" panose="02020603050405020304" pitchFamily="18" charset="0"/>
              </a:rPr>
              <a:t>，为维护路由的动态变化，维护开销呈指数增加。</a:t>
            </a:r>
          </a:p>
        </p:txBody>
      </p:sp>
      <p:sp>
        <p:nvSpPr>
          <p:cNvPr id="5" name="Rectangle 10"/>
          <p:cNvSpPr>
            <a:spLocks noGrp="1" noChangeArrowheads="1"/>
          </p:cNvSpPr>
          <p:nvPr>
            <p:ph type="sldNum" sz="quarter" idx="12"/>
          </p:nvPr>
        </p:nvSpPr>
        <p:spPr/>
        <p:txBody>
          <a:bodyPr/>
          <a:lstStyle/>
          <a:p>
            <a:pPr>
              <a:defRPr/>
            </a:pPr>
            <a:fld id="{22B7BAE0-A5DE-4FE5-B47D-93BCAF081B2A}" type="slidenum">
              <a:rPr lang="en-US" altLang="zh-CN"/>
              <a:pPr>
                <a:defRPr/>
              </a:pPr>
              <a:t>51</a:t>
            </a:fld>
            <a:endParaRPr lang="en-US" altLang="zh-CN"/>
          </a:p>
        </p:txBody>
      </p:sp>
      <p:sp>
        <p:nvSpPr>
          <p:cNvPr id="27652"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C0B6C4A7-992C-4E6A-8122-659123647035}" type="slidenum">
              <a:rPr lang="en-US" altLang="zh-CN" sz="1200">
                <a:latin typeface="Arial Black" panose="020B0A04020102020204" pitchFamily="34" charset="0"/>
              </a:rPr>
              <a:pPr algn="r" eaLnBrk="1" hangingPunct="1"/>
              <a:t>51</a:t>
            </a:fld>
            <a:endParaRPr lang="en-US" altLang="zh-CN" sz="1200">
              <a:latin typeface="Arial Black" panose="020B0A04020102020204" pitchFamily="34" charset="0"/>
            </a:endParaRPr>
          </a:p>
        </p:txBody>
      </p:sp>
      <p:sp>
        <p:nvSpPr>
          <p:cNvPr id="27653" name="Rectangle 2"/>
          <p:cNvSpPr>
            <a:spLocks noGrp="1" noChangeArrowheads="1"/>
          </p:cNvSpPr>
          <p:nvPr>
            <p:ph type="title"/>
          </p:nvPr>
        </p:nvSpPr>
        <p:spPr>
          <a:xfrm>
            <a:off x="628650" y="365125"/>
            <a:ext cx="7886700" cy="930275"/>
          </a:xfrm>
        </p:spPr>
        <p:txBody>
          <a:bodyPr/>
          <a:lstStyle/>
          <a:p>
            <a:pPr eaLnBrk="1" hangingPunct="1"/>
            <a:r>
              <a:rPr lang="zh-CN" altLang="en-US">
                <a:latin typeface="Times New Roman" panose="02020603050405020304" pitchFamily="18" charset="0"/>
              </a:rPr>
              <a:t>对等式结构</a:t>
            </a:r>
            <a:endParaRPr lang="zh-CN" altLang="zh-CN">
              <a:latin typeface="Times New Roman" panose="02020603050405020304" pitchFamily="18" charset="0"/>
            </a:endParaRPr>
          </a:p>
        </p:txBody>
      </p:sp>
      <p:sp>
        <p:nvSpPr>
          <p:cNvPr id="2" name="流程图: 过程 1"/>
          <p:cNvSpPr/>
          <p:nvPr/>
        </p:nvSpPr>
        <p:spPr>
          <a:xfrm>
            <a:off x="1600200" y="4365625"/>
            <a:ext cx="5715000" cy="114300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nSpc>
                <a:spcPct val="150000"/>
              </a:lnSpc>
              <a:defRPr/>
            </a:pPr>
            <a:r>
              <a:rPr lang="zh-CN" altLang="en-US" dirty="0">
                <a:ln w="0"/>
                <a:solidFill>
                  <a:schemeClr val="tx1"/>
                </a:solidFill>
                <a:effectLst>
                  <a:outerShdw blurRad="38100" dist="19050" dir="2700000" algn="tl" rotWithShape="0">
                    <a:schemeClr val="dk1">
                      <a:alpha val="40000"/>
                    </a:schemeClr>
                  </a:outerShdw>
                </a:effectLst>
              </a:rPr>
              <a:t>当网络规模较小的时候，可以采用简单的平面式结构；</a:t>
            </a:r>
            <a:endParaRPr lang="en-US" altLang="zh-CN" dirty="0">
              <a:ln w="0"/>
              <a:solidFill>
                <a:schemeClr val="tx1"/>
              </a:solidFill>
              <a:effectLst>
                <a:outerShdw blurRad="38100" dist="19050" dir="2700000" algn="tl" rotWithShape="0">
                  <a:schemeClr val="dk1">
                    <a:alpha val="40000"/>
                  </a:schemeClr>
                </a:outerShdw>
              </a:effectLst>
            </a:endParaRPr>
          </a:p>
          <a:p>
            <a:pPr>
              <a:lnSpc>
                <a:spcPct val="150000"/>
              </a:lnSpc>
              <a:defRPr/>
            </a:pPr>
            <a:r>
              <a:rPr lang="zh-CN" altLang="en-US" dirty="0">
                <a:ln w="0"/>
                <a:solidFill>
                  <a:schemeClr val="tx1"/>
                </a:solidFill>
                <a:effectLst>
                  <a:outerShdw blurRad="38100" dist="19050" dir="2700000" algn="tl" rotWithShape="0">
                    <a:schemeClr val="dk1">
                      <a:alpha val="40000"/>
                    </a:schemeClr>
                  </a:outerShdw>
                </a:effectLst>
              </a:rPr>
              <a:t>当网络规模较大时，应该采用分级结构。</a:t>
            </a:r>
          </a:p>
        </p:txBody>
      </p:sp>
    </p:spTree>
    <p:extLst>
      <p:ext uri="{BB962C8B-B14F-4D97-AF65-F5344CB8AC3E}">
        <p14:creationId xmlns:p14="http://schemas.microsoft.com/office/powerpoint/2010/main" val="2636608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t>主动路由</a:t>
            </a:r>
            <a:endParaRPr lang="en-US" altLang="zh-CN" dirty="0"/>
          </a:p>
        </p:txBody>
      </p:sp>
      <p:sp>
        <p:nvSpPr>
          <p:cNvPr id="30723" name="Rectangle 3"/>
          <p:cNvSpPr>
            <a:spLocks noGrp="1" noChangeArrowheads="1"/>
          </p:cNvSpPr>
          <p:nvPr>
            <p:ph idx="1"/>
          </p:nvPr>
        </p:nvSpPr>
        <p:spPr/>
        <p:txBody>
          <a:bodyPr rtlCol="0">
            <a:normAutofit fontScale="92500"/>
          </a:bodyPr>
          <a:lstStyle/>
          <a:p>
            <a:pPr eaLnBrk="1" hangingPunct="1">
              <a:lnSpc>
                <a:spcPct val="150000"/>
              </a:lnSpc>
              <a:buFont typeface="Wingdings" panose="05000000000000000000" pitchFamily="2" charset="2"/>
              <a:buChar char="Ø"/>
              <a:defRPr/>
            </a:pPr>
            <a:r>
              <a:rPr lang="zh-CN" altLang="en-US" sz="2400" dirty="0"/>
              <a:t>主动路由，也称为</a:t>
            </a:r>
            <a:r>
              <a:rPr lang="zh-CN" altLang="en-US" sz="2400" dirty="0">
                <a:solidFill>
                  <a:srgbClr val="FF0000"/>
                </a:solidFill>
              </a:rPr>
              <a:t>表驱动路由</a:t>
            </a:r>
            <a:r>
              <a:rPr lang="zh-CN" altLang="en-US" sz="2400" dirty="0"/>
              <a:t>，基本思想如下：</a:t>
            </a:r>
            <a:endParaRPr lang="en-US" altLang="zh-CN" sz="2400" dirty="0"/>
          </a:p>
          <a:p>
            <a:pPr marL="0" indent="0" eaLnBrk="1" hangingPunct="1">
              <a:lnSpc>
                <a:spcPct val="150000"/>
              </a:lnSpc>
              <a:buFont typeface="Arial" panose="020B0604020202020204" pitchFamily="34" charset="0"/>
              <a:buNone/>
              <a:defRPr/>
            </a:pPr>
            <a:r>
              <a:rPr lang="zh-CN" altLang="en-US" sz="2400" dirty="0"/>
              <a:t>（</a:t>
            </a:r>
            <a:r>
              <a:rPr lang="en-US" altLang="zh-CN" sz="2400" dirty="0"/>
              <a:t>1</a:t>
            </a:r>
            <a:r>
              <a:rPr lang="zh-CN" altLang="en-US" sz="2400" dirty="0"/>
              <a:t>）每个节点与其它节点交换信息，根据拓扑交换信息构建本节点</a:t>
            </a:r>
            <a:r>
              <a:rPr lang="zh-CN" altLang="en-US" sz="2400" dirty="0">
                <a:solidFill>
                  <a:srgbClr val="FF0000"/>
                </a:solidFill>
              </a:rPr>
              <a:t>路由表</a:t>
            </a:r>
            <a:r>
              <a:rPr lang="zh-CN" altLang="en-US" sz="2400" dirty="0"/>
              <a:t>；</a:t>
            </a:r>
            <a:endParaRPr lang="en-US" altLang="zh-CN" sz="2400" dirty="0"/>
          </a:p>
          <a:p>
            <a:pPr marL="0" indent="0" eaLnBrk="1" hangingPunct="1">
              <a:lnSpc>
                <a:spcPct val="150000"/>
              </a:lnSpc>
              <a:buFont typeface="Arial" panose="020B0604020202020204" pitchFamily="34" charset="0"/>
              <a:buNone/>
              <a:defRPr/>
            </a:pPr>
            <a:r>
              <a:rPr lang="zh-CN" altLang="en-US" sz="2400" dirty="0"/>
              <a:t>（</a:t>
            </a:r>
            <a:r>
              <a:rPr lang="en-US" altLang="zh-CN" sz="2400" dirty="0"/>
              <a:t>2</a:t>
            </a:r>
            <a:r>
              <a:rPr lang="zh-CN" altLang="en-US" sz="2400" dirty="0"/>
              <a:t>）节点间定期交换路由更新信息，维护</a:t>
            </a:r>
            <a:r>
              <a:rPr lang="zh-CN" altLang="en-US" sz="2400" dirty="0">
                <a:solidFill>
                  <a:srgbClr val="FF0000"/>
                </a:solidFill>
              </a:rPr>
              <a:t>更新路由表</a:t>
            </a:r>
            <a:r>
              <a:rPr lang="zh-CN" altLang="en-US" sz="2400" dirty="0"/>
              <a:t>；</a:t>
            </a:r>
            <a:endParaRPr lang="en-US" altLang="zh-CN" sz="2400" dirty="0"/>
          </a:p>
          <a:p>
            <a:pPr marL="0" indent="0" eaLnBrk="1" hangingPunct="1">
              <a:lnSpc>
                <a:spcPct val="150000"/>
              </a:lnSpc>
              <a:buFont typeface="Arial" panose="020B0604020202020204" pitchFamily="34" charset="0"/>
              <a:buNone/>
              <a:defRPr/>
            </a:pPr>
            <a:r>
              <a:rPr lang="zh-CN" altLang="en-US" sz="2400" dirty="0"/>
              <a:t>（</a:t>
            </a:r>
            <a:r>
              <a:rPr lang="en-US" altLang="zh-CN" sz="2400" dirty="0"/>
              <a:t>3</a:t>
            </a:r>
            <a:r>
              <a:rPr lang="zh-CN" altLang="en-US" sz="2400" dirty="0"/>
              <a:t>）节点</a:t>
            </a:r>
            <a:r>
              <a:rPr lang="zh-CN" altLang="en-US" sz="2400" dirty="0">
                <a:solidFill>
                  <a:srgbClr val="FF0000"/>
                </a:solidFill>
              </a:rPr>
              <a:t>查找自身路由表</a:t>
            </a:r>
            <a:r>
              <a:rPr lang="zh-CN" altLang="en-US" sz="2400" dirty="0"/>
              <a:t>来确定从源到目标的路由。</a:t>
            </a:r>
            <a:endParaRPr lang="en-US" altLang="zh-CN" sz="2400" dirty="0"/>
          </a:p>
          <a:p>
            <a:pPr eaLnBrk="1" hangingPunct="1">
              <a:lnSpc>
                <a:spcPct val="150000"/>
              </a:lnSpc>
              <a:buFont typeface="Wingdings" panose="05000000000000000000" pitchFamily="2" charset="2"/>
              <a:buNone/>
              <a:defRPr/>
            </a:pPr>
            <a:r>
              <a:rPr lang="zh-CN" altLang="en-US" sz="2400" dirty="0"/>
              <a:t>           主动路由协议中，虽能很快确定路由，但需</a:t>
            </a:r>
            <a:r>
              <a:rPr lang="zh-CN" altLang="en-US" sz="2400" dirty="0">
                <a:solidFill>
                  <a:srgbClr val="FF0000"/>
                </a:solidFill>
              </a:rPr>
              <a:t>较大系统开销</a:t>
            </a:r>
            <a:r>
              <a:rPr lang="zh-CN" altLang="en-US" sz="2400" dirty="0"/>
              <a:t>。即使没有数据流量通过这些路由，仍需</a:t>
            </a:r>
            <a:r>
              <a:rPr lang="zh-CN" altLang="en-US" sz="2400" dirty="0">
                <a:solidFill>
                  <a:srgbClr val="FF0000"/>
                </a:solidFill>
              </a:rPr>
              <a:t>连续不断维护路由</a:t>
            </a:r>
            <a:r>
              <a:rPr lang="zh-CN" altLang="en-US" sz="2400" dirty="0"/>
              <a:t>。</a:t>
            </a:r>
          </a:p>
        </p:txBody>
      </p:sp>
      <p:sp>
        <p:nvSpPr>
          <p:cNvPr id="4" name="Rectangle 10"/>
          <p:cNvSpPr>
            <a:spLocks noGrp="1" noChangeArrowheads="1"/>
          </p:cNvSpPr>
          <p:nvPr>
            <p:ph type="sldNum" sz="quarter" idx="12"/>
          </p:nvPr>
        </p:nvSpPr>
        <p:spPr/>
        <p:txBody>
          <a:bodyPr/>
          <a:lstStyle/>
          <a:p>
            <a:pPr>
              <a:defRPr/>
            </a:pPr>
            <a:fld id="{846353F4-5B19-4FB4-B158-B4D75681ADD5}" type="slidenum">
              <a:rPr lang="en-US" altLang="zh-CN"/>
              <a:pPr>
                <a:defRPr/>
              </a:pPr>
              <a:t>52</a:t>
            </a:fld>
            <a:endParaRPr lang="en-US" altLang="zh-CN"/>
          </a:p>
        </p:txBody>
      </p:sp>
    </p:spTree>
    <p:extLst>
      <p:ext uri="{BB962C8B-B14F-4D97-AF65-F5344CB8AC3E}">
        <p14:creationId xmlns:p14="http://schemas.microsoft.com/office/powerpoint/2010/main" val="3884771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被动路由</a:t>
            </a:r>
            <a:endParaRPr lang="en-US" altLang="zh-CN" dirty="0"/>
          </a:p>
        </p:txBody>
      </p:sp>
      <p:sp>
        <p:nvSpPr>
          <p:cNvPr id="30723" name="Rectangle 3"/>
          <p:cNvSpPr>
            <a:spLocks noGrp="1" noChangeArrowheads="1"/>
          </p:cNvSpPr>
          <p:nvPr>
            <p:ph idx="1"/>
          </p:nvPr>
        </p:nvSpPr>
        <p:spPr/>
        <p:txBody>
          <a:bodyPr rtlCol="0">
            <a:normAutofit fontScale="92500" lnSpcReduction="10000"/>
          </a:bodyPr>
          <a:lstStyle/>
          <a:p>
            <a:pPr eaLnBrk="1" hangingPunct="1">
              <a:lnSpc>
                <a:spcPct val="150000"/>
              </a:lnSpc>
              <a:buFont typeface="Wingdings" panose="05000000000000000000" pitchFamily="2" charset="2"/>
              <a:buChar char="Ø"/>
              <a:defRPr/>
            </a:pPr>
            <a:r>
              <a:rPr lang="zh-CN" altLang="en-US" sz="2400" dirty="0"/>
              <a:t>被动路由基本思想如下：</a:t>
            </a:r>
            <a:endParaRPr lang="en-US" altLang="zh-CN" sz="2400" dirty="0"/>
          </a:p>
          <a:p>
            <a:pPr marL="0" indent="0" eaLnBrk="1" hangingPunct="1">
              <a:lnSpc>
                <a:spcPct val="150000"/>
              </a:lnSpc>
              <a:buFont typeface="Arial" panose="020B0604020202020204" pitchFamily="34" charset="0"/>
              <a:buNone/>
              <a:defRPr/>
            </a:pPr>
            <a:r>
              <a:rPr lang="zh-CN" altLang="en-US" sz="2400" dirty="0"/>
              <a:t>（</a:t>
            </a:r>
            <a:r>
              <a:rPr lang="en-US" altLang="zh-CN" sz="2400" dirty="0"/>
              <a:t>1</a:t>
            </a:r>
            <a:r>
              <a:rPr lang="zh-CN" altLang="en-US" sz="2400" dirty="0"/>
              <a:t>）数据包</a:t>
            </a:r>
            <a:r>
              <a:rPr lang="zh-CN" altLang="en-US" sz="2400" dirty="0">
                <a:solidFill>
                  <a:srgbClr val="FF0000"/>
                </a:solidFill>
              </a:rPr>
              <a:t>发送时</a:t>
            </a:r>
            <a:r>
              <a:rPr lang="zh-CN" altLang="en-US" sz="2400" dirty="0"/>
              <a:t>需确定一条从源至目标的路由，向目标节点发送路由请求；</a:t>
            </a:r>
            <a:endParaRPr lang="en-US" altLang="zh-CN" sz="2400" dirty="0"/>
          </a:p>
          <a:p>
            <a:pPr marL="0" indent="0" eaLnBrk="1" hangingPunct="1">
              <a:lnSpc>
                <a:spcPct val="150000"/>
              </a:lnSpc>
              <a:buFont typeface="Arial" panose="020B0604020202020204" pitchFamily="34" charset="0"/>
              <a:buNone/>
              <a:defRPr/>
            </a:pPr>
            <a:r>
              <a:rPr lang="zh-CN" altLang="en-US" sz="2400" dirty="0"/>
              <a:t>（</a:t>
            </a:r>
            <a:r>
              <a:rPr lang="en-US" altLang="zh-CN" sz="2400" dirty="0"/>
              <a:t>2</a:t>
            </a:r>
            <a:r>
              <a:rPr lang="zh-CN" altLang="en-US" sz="2400" dirty="0"/>
              <a:t>）节点无预先建立路由表</a:t>
            </a:r>
            <a:r>
              <a:rPr lang="en-US" altLang="zh-CN" sz="2400" dirty="0"/>
              <a:t>(</a:t>
            </a:r>
            <a:r>
              <a:rPr lang="zh-CN" altLang="en-US" sz="2400" dirty="0">
                <a:solidFill>
                  <a:srgbClr val="FF0000"/>
                </a:solidFill>
              </a:rPr>
              <a:t>全局信息</a:t>
            </a:r>
            <a:r>
              <a:rPr lang="en-US" altLang="zh-CN" sz="2400" dirty="0"/>
              <a:t>)</a:t>
            </a:r>
            <a:r>
              <a:rPr lang="zh-CN" altLang="en-US" sz="2400" dirty="0"/>
              <a:t> ，可能存在部分路由信息。</a:t>
            </a:r>
          </a:p>
          <a:p>
            <a:pPr marL="0" indent="0" eaLnBrk="1" hangingPunct="1">
              <a:lnSpc>
                <a:spcPct val="150000"/>
              </a:lnSpc>
              <a:buFont typeface="Wingdings" panose="05000000000000000000" pitchFamily="2" charset="2"/>
              <a:buNone/>
              <a:defRPr/>
            </a:pPr>
            <a:r>
              <a:rPr lang="zh-CN" altLang="en-US" sz="2400" dirty="0"/>
              <a:t>         被动路由协议中，</a:t>
            </a:r>
            <a:r>
              <a:rPr lang="zh-CN" altLang="en-US" sz="2400" dirty="0">
                <a:solidFill>
                  <a:srgbClr val="FF0000"/>
                </a:solidFill>
              </a:rPr>
              <a:t>路由发现</a:t>
            </a:r>
            <a:r>
              <a:rPr lang="zh-CN" altLang="en-US" sz="2400" dirty="0"/>
              <a:t>过程频繁，但和主动路由算法相比，</a:t>
            </a:r>
            <a:r>
              <a:rPr lang="zh-CN" altLang="en-US" sz="2400" dirty="0">
                <a:solidFill>
                  <a:srgbClr val="FF0000"/>
                </a:solidFill>
              </a:rPr>
              <a:t>路由消息控制开销更少</a:t>
            </a:r>
            <a:r>
              <a:rPr lang="zh-CN" altLang="en-US" sz="2400" dirty="0"/>
              <a:t>，因此具更好可扩展性。但是，节点每次路由发现，都会</a:t>
            </a:r>
            <a:r>
              <a:rPr lang="zh-CN" altLang="en-US" sz="2400" dirty="0">
                <a:solidFill>
                  <a:srgbClr val="FF0000"/>
                </a:solidFill>
              </a:rPr>
              <a:t>增加路由整体时延</a:t>
            </a:r>
            <a:r>
              <a:rPr lang="zh-CN" altLang="en-US" sz="2400" dirty="0"/>
              <a:t>。</a:t>
            </a:r>
          </a:p>
        </p:txBody>
      </p:sp>
      <p:sp>
        <p:nvSpPr>
          <p:cNvPr id="4" name="Rectangle 10"/>
          <p:cNvSpPr>
            <a:spLocks noGrp="1" noChangeArrowheads="1"/>
          </p:cNvSpPr>
          <p:nvPr>
            <p:ph type="sldNum" sz="quarter" idx="12"/>
          </p:nvPr>
        </p:nvSpPr>
        <p:spPr/>
        <p:txBody>
          <a:bodyPr/>
          <a:lstStyle/>
          <a:p>
            <a:pPr>
              <a:defRPr/>
            </a:pPr>
            <a:fld id="{F7AE5D23-51A0-42F0-AC47-35D7FC016147}" type="slidenum">
              <a:rPr lang="en-US" altLang="zh-CN"/>
              <a:pPr>
                <a:defRPr/>
              </a:pPr>
              <a:t>53</a:t>
            </a:fld>
            <a:endParaRPr lang="en-US" altLang="zh-CN"/>
          </a:p>
        </p:txBody>
      </p:sp>
    </p:spTree>
    <p:extLst>
      <p:ext uri="{BB962C8B-B14F-4D97-AF65-F5344CB8AC3E}">
        <p14:creationId xmlns:p14="http://schemas.microsoft.com/office/powerpoint/2010/main" val="2590657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579438"/>
            <a:ext cx="7886700" cy="639762"/>
          </a:xfrm>
        </p:spPr>
        <p:txBody>
          <a:bodyPr>
            <a:normAutofit fontScale="90000"/>
          </a:bodyPr>
          <a:lstStyle/>
          <a:p>
            <a:pPr eaLnBrk="1" hangingPunct="1"/>
            <a:r>
              <a:rPr lang="zh-CN" altLang="en-US" dirty="0"/>
              <a:t>地理位置路由</a:t>
            </a:r>
          </a:p>
        </p:txBody>
      </p:sp>
      <p:sp>
        <p:nvSpPr>
          <p:cNvPr id="31747" name="Rectangle 3"/>
          <p:cNvSpPr>
            <a:spLocks noGrp="1" noChangeArrowheads="1"/>
          </p:cNvSpPr>
          <p:nvPr>
            <p:ph idx="1"/>
          </p:nvPr>
        </p:nvSpPr>
        <p:spPr>
          <a:xfrm>
            <a:off x="457200" y="1219200"/>
            <a:ext cx="8229600" cy="5334000"/>
          </a:xfrm>
        </p:spPr>
        <p:txBody>
          <a:bodyPr rtlCol="0">
            <a:normAutofit fontScale="85000" lnSpcReduction="20000"/>
          </a:bodyPr>
          <a:lstStyle/>
          <a:p>
            <a:pPr eaLnBrk="1" hangingPunct="1">
              <a:lnSpc>
                <a:spcPct val="150000"/>
              </a:lnSpc>
              <a:buFont typeface="Wingdings" panose="05000000000000000000" pitchFamily="2" charset="2"/>
              <a:buChar char="Ø"/>
              <a:defRPr/>
            </a:pPr>
            <a:r>
              <a:rPr lang="zh-CN" altLang="en-US" sz="2000" dirty="0"/>
              <a:t>地理位置路由需要</a:t>
            </a:r>
            <a:r>
              <a:rPr lang="zh-CN" altLang="en-US" sz="2000" dirty="0">
                <a:solidFill>
                  <a:srgbClr val="FF0000"/>
                </a:solidFill>
              </a:rPr>
              <a:t>无线定位技术</a:t>
            </a:r>
            <a:r>
              <a:rPr lang="zh-CN" altLang="en-US" sz="2000" dirty="0"/>
              <a:t>的辅助，节点会依据</a:t>
            </a:r>
            <a:r>
              <a:rPr lang="zh-CN" altLang="en-US" sz="2000" dirty="0">
                <a:solidFill>
                  <a:srgbClr val="FF0000"/>
                </a:solidFill>
              </a:rPr>
              <a:t>位置信息</a:t>
            </a:r>
            <a:r>
              <a:rPr lang="zh-CN" altLang="en-US" sz="2000" dirty="0"/>
              <a:t>确定下一跳的节点，基本思想如下：</a:t>
            </a:r>
            <a:endParaRPr lang="en-US" altLang="zh-CN" sz="2000" dirty="0"/>
          </a:p>
          <a:p>
            <a:pPr marL="0" indent="0" eaLnBrk="1" hangingPunct="1">
              <a:lnSpc>
                <a:spcPct val="150000"/>
              </a:lnSpc>
              <a:buFont typeface="Arial" panose="020B0604020202020204" pitchFamily="34" charset="0"/>
              <a:buNone/>
              <a:defRPr/>
            </a:pPr>
            <a:r>
              <a:rPr lang="zh-CN" altLang="en-US" sz="2000" dirty="0"/>
              <a:t>     （</a:t>
            </a:r>
            <a:r>
              <a:rPr lang="en-US" altLang="zh-CN" sz="2000" dirty="0"/>
              <a:t>1</a:t>
            </a:r>
            <a:r>
              <a:rPr lang="zh-CN" altLang="en-US" sz="2000" dirty="0"/>
              <a:t>）源节点依据目标</a:t>
            </a:r>
            <a:r>
              <a:rPr lang="zh-CN" altLang="en-US" sz="2000" dirty="0">
                <a:solidFill>
                  <a:srgbClr val="FF0000"/>
                </a:solidFill>
              </a:rPr>
              <a:t>地理位置信息</a:t>
            </a:r>
            <a:r>
              <a:rPr lang="zh-CN" altLang="en-US" sz="2000" dirty="0"/>
              <a:t>向目标发送信息；</a:t>
            </a:r>
            <a:endParaRPr lang="en-US" altLang="zh-CN" sz="2000" dirty="0"/>
          </a:p>
          <a:p>
            <a:pPr marL="0" indent="0" eaLnBrk="1" hangingPunct="1">
              <a:lnSpc>
                <a:spcPct val="150000"/>
              </a:lnSpc>
              <a:buFont typeface="Arial" panose="020B0604020202020204" pitchFamily="34" charset="0"/>
              <a:buNone/>
              <a:defRPr/>
            </a:pPr>
            <a:r>
              <a:rPr lang="zh-CN" altLang="en-US" sz="2000" dirty="0"/>
              <a:t>     （</a:t>
            </a:r>
            <a:r>
              <a:rPr lang="en-US" altLang="zh-CN" sz="2000" dirty="0"/>
              <a:t>2</a:t>
            </a:r>
            <a:r>
              <a:rPr lang="zh-CN" altLang="en-US" sz="2000" dirty="0"/>
              <a:t>）路由过程可使用位置信息来</a:t>
            </a:r>
            <a:r>
              <a:rPr lang="zh-CN" altLang="en-US" sz="2000" dirty="0">
                <a:solidFill>
                  <a:srgbClr val="FF0000"/>
                </a:solidFill>
              </a:rPr>
              <a:t>代替</a:t>
            </a:r>
            <a:r>
              <a:rPr lang="zh-CN" altLang="en-US" sz="2000" dirty="0"/>
              <a:t>网络地址；</a:t>
            </a:r>
            <a:endParaRPr lang="en-US" altLang="zh-CN" sz="2000" dirty="0"/>
          </a:p>
          <a:p>
            <a:pPr marL="0" indent="0" eaLnBrk="1" hangingPunct="1">
              <a:lnSpc>
                <a:spcPct val="150000"/>
              </a:lnSpc>
              <a:buFont typeface="Arial" panose="020B0604020202020204" pitchFamily="34" charset="0"/>
              <a:buNone/>
              <a:defRPr/>
            </a:pPr>
            <a:r>
              <a:rPr lang="zh-CN" altLang="en-US" sz="2000" dirty="0"/>
              <a:t>     （</a:t>
            </a:r>
            <a:r>
              <a:rPr lang="en-US" altLang="zh-CN" sz="2000" dirty="0"/>
              <a:t>3</a:t>
            </a:r>
            <a:r>
              <a:rPr lang="zh-CN" altLang="en-US" sz="2000" dirty="0"/>
              <a:t>）发送方</a:t>
            </a:r>
            <a:r>
              <a:rPr lang="zh-CN" altLang="en-US" sz="2000" dirty="0">
                <a:solidFill>
                  <a:srgbClr val="FF0000"/>
                </a:solidFill>
              </a:rPr>
              <a:t>不必了解</a:t>
            </a:r>
            <a:r>
              <a:rPr lang="zh-CN" altLang="en-US" sz="2000" dirty="0"/>
              <a:t>整个网络拓扑；</a:t>
            </a:r>
            <a:endParaRPr lang="en-US" altLang="zh-CN" sz="2000" dirty="0"/>
          </a:p>
          <a:p>
            <a:pPr marL="0" indent="0" eaLnBrk="1" hangingPunct="1">
              <a:lnSpc>
                <a:spcPct val="150000"/>
              </a:lnSpc>
              <a:buFont typeface="Arial" panose="020B0604020202020204" pitchFamily="34" charset="0"/>
              <a:buNone/>
              <a:defRPr/>
            </a:pPr>
            <a:r>
              <a:rPr lang="zh-CN" altLang="en-US" sz="2000" dirty="0"/>
              <a:t>     （</a:t>
            </a:r>
            <a:r>
              <a:rPr lang="en-US" altLang="zh-CN" sz="2000" dirty="0"/>
              <a:t>4</a:t>
            </a:r>
            <a:r>
              <a:rPr lang="zh-CN" altLang="en-US" sz="2000" dirty="0"/>
              <a:t>）</a:t>
            </a:r>
            <a:r>
              <a:rPr lang="zh-CN" altLang="en-US" sz="2000" dirty="0">
                <a:solidFill>
                  <a:srgbClr val="FF0000"/>
                </a:solidFill>
              </a:rPr>
              <a:t>假定</a:t>
            </a:r>
            <a:r>
              <a:rPr lang="zh-CN" altLang="en-US" sz="2000" dirty="0"/>
              <a:t>每个节点知道自身位置，每个源也知道目标位置。</a:t>
            </a:r>
            <a:br>
              <a:rPr lang="zh-CN" altLang="en-US" sz="2000" dirty="0"/>
            </a:br>
            <a:r>
              <a:rPr lang="zh-CN" altLang="en-US" sz="2000" dirty="0"/>
              <a:t>         该算法有</a:t>
            </a:r>
            <a:r>
              <a:rPr lang="en-US" altLang="zh-CN" sz="2000" dirty="0"/>
              <a:t>3</a:t>
            </a:r>
            <a:r>
              <a:rPr lang="zh-CN" altLang="en-US" sz="2000" dirty="0"/>
              <a:t>个主要策略：单路径、多路径、洪泛。</a:t>
            </a:r>
            <a:r>
              <a:rPr lang="zh-CN" altLang="en-US" sz="2000" dirty="0">
                <a:solidFill>
                  <a:srgbClr val="FF0000"/>
                </a:solidFill>
              </a:rPr>
              <a:t>单路径</a:t>
            </a:r>
            <a:r>
              <a:rPr lang="zh-CN" altLang="en-US" sz="2000" dirty="0"/>
              <a:t>是数据通过一条特定路由从原到宿。</a:t>
            </a:r>
            <a:r>
              <a:rPr lang="zh-CN" altLang="en-US" sz="2000" dirty="0">
                <a:solidFill>
                  <a:srgbClr val="FF0000"/>
                </a:solidFill>
              </a:rPr>
              <a:t>洪泛</a:t>
            </a:r>
            <a:r>
              <a:rPr lang="zh-CN" altLang="en-US" sz="2000" dirty="0"/>
              <a:t>广播会产生大量的复制信息。</a:t>
            </a:r>
            <a:r>
              <a:rPr lang="zh-CN" altLang="en-US" sz="2000" dirty="0">
                <a:solidFill>
                  <a:srgbClr val="FF0000"/>
                </a:solidFill>
              </a:rPr>
              <a:t>多路径</a:t>
            </a:r>
            <a:r>
              <a:rPr lang="zh-CN" altLang="en-US" sz="2000" dirty="0"/>
              <a:t>为两者折中，产生少量复制报文，原宿间会有多条不同的传输路由。</a:t>
            </a:r>
            <a:endParaRPr lang="en-US" altLang="zh-CN" sz="2000" dirty="0"/>
          </a:p>
          <a:p>
            <a:pPr marL="0" indent="0" eaLnBrk="1" hangingPunct="1">
              <a:lnSpc>
                <a:spcPct val="150000"/>
              </a:lnSpc>
              <a:spcBef>
                <a:spcPts val="0"/>
              </a:spcBef>
              <a:buFont typeface="Arial" panose="020B0604020202020204" pitchFamily="34" charset="0"/>
              <a:buNone/>
              <a:defRPr/>
            </a:pPr>
            <a:r>
              <a:rPr lang="zh-CN" altLang="en-US" sz="2000" dirty="0"/>
              <a:t>       大多数单路径地理路由基于两种技术：</a:t>
            </a:r>
            <a:r>
              <a:rPr lang="zh-CN" altLang="en-US" sz="2000" dirty="0">
                <a:solidFill>
                  <a:srgbClr val="FF0000"/>
                </a:solidFill>
              </a:rPr>
              <a:t>贪心转发</a:t>
            </a:r>
            <a:r>
              <a:rPr lang="en-US" altLang="zh-CN" sz="2000" dirty="0"/>
              <a:t>(Greedy Forwarding, GF) </a:t>
            </a:r>
            <a:r>
              <a:rPr lang="zh-CN" altLang="en-US" sz="2000" dirty="0"/>
              <a:t>和</a:t>
            </a:r>
            <a:r>
              <a:rPr lang="zh-CN" altLang="en-US" sz="2000" dirty="0">
                <a:solidFill>
                  <a:srgbClr val="FF0000"/>
                </a:solidFill>
              </a:rPr>
              <a:t>面路由</a:t>
            </a:r>
            <a:r>
              <a:rPr lang="zh-CN" altLang="en-US" sz="2000" dirty="0"/>
              <a:t>，</a:t>
            </a:r>
            <a:r>
              <a:rPr lang="en-US" altLang="zh-CN" sz="2000" dirty="0"/>
              <a:t>GF</a:t>
            </a:r>
            <a:r>
              <a:rPr lang="zh-CN" altLang="en-US" sz="2000" dirty="0"/>
              <a:t>可能出现局部极小的问题，需</a:t>
            </a:r>
            <a:r>
              <a:rPr lang="zh-CN" altLang="en-US" sz="2000" dirty="0">
                <a:solidFill>
                  <a:srgbClr val="FF0000"/>
                </a:solidFill>
              </a:rPr>
              <a:t>恢复机制</a:t>
            </a:r>
            <a:r>
              <a:rPr lang="zh-CN" altLang="en-US" sz="2000" dirty="0"/>
              <a:t>离开局部极小点。</a:t>
            </a:r>
            <a:br>
              <a:rPr lang="zh-CN" altLang="en-US" sz="2000" dirty="0"/>
            </a:br>
            <a:r>
              <a:rPr lang="zh-CN" altLang="en-US" sz="2000" dirty="0"/>
              <a:t>       地理位置信息能</a:t>
            </a:r>
            <a:r>
              <a:rPr lang="zh-CN" altLang="en-US" sz="2000" dirty="0">
                <a:solidFill>
                  <a:srgbClr val="FF0000"/>
                </a:solidFill>
              </a:rPr>
              <a:t>改善路由性能</a:t>
            </a:r>
            <a:r>
              <a:rPr lang="zh-CN" altLang="en-US" sz="2000" dirty="0"/>
              <a:t>，</a:t>
            </a:r>
            <a:r>
              <a:rPr lang="zh-CN" altLang="en-US" sz="2000" dirty="0">
                <a:solidFill>
                  <a:srgbClr val="FF0000"/>
                </a:solidFill>
              </a:rPr>
              <a:t>减少网络系统开销</a:t>
            </a:r>
            <a:r>
              <a:rPr lang="zh-CN" altLang="en-US" sz="2000" dirty="0"/>
              <a:t>，算法有不错的</a:t>
            </a:r>
            <a:r>
              <a:rPr lang="zh-CN" altLang="en-US" sz="2000" dirty="0">
                <a:solidFill>
                  <a:srgbClr val="FF0000"/>
                </a:solidFill>
              </a:rPr>
              <a:t>可扩展性和容错性</a:t>
            </a:r>
            <a:r>
              <a:rPr lang="zh-CN" altLang="en-US" sz="2000" dirty="0"/>
              <a:t>。但无线定位技术存在</a:t>
            </a:r>
            <a:r>
              <a:rPr lang="zh-CN" altLang="en-US" sz="2000" dirty="0">
                <a:solidFill>
                  <a:srgbClr val="FF0000"/>
                </a:solidFill>
              </a:rPr>
              <a:t>误差</a:t>
            </a:r>
            <a:r>
              <a:rPr lang="zh-CN" altLang="en-US" sz="2000" dirty="0"/>
              <a:t>，导致位置信息有时不太准确。这些前提假设在某些环境中不太现实。</a:t>
            </a:r>
          </a:p>
        </p:txBody>
      </p:sp>
      <p:sp>
        <p:nvSpPr>
          <p:cNvPr id="4" name="Rectangle 10"/>
          <p:cNvSpPr>
            <a:spLocks noGrp="1" noChangeArrowheads="1"/>
          </p:cNvSpPr>
          <p:nvPr>
            <p:ph type="sldNum" sz="quarter" idx="12"/>
          </p:nvPr>
        </p:nvSpPr>
        <p:spPr/>
        <p:txBody>
          <a:bodyPr/>
          <a:lstStyle/>
          <a:p>
            <a:pPr>
              <a:defRPr/>
            </a:pPr>
            <a:fld id="{6C502D45-7187-4DD5-9047-6C0DE6111BC5}" type="slidenum">
              <a:rPr lang="en-US" altLang="zh-CN"/>
              <a:pPr>
                <a:defRPr/>
              </a:pPr>
              <a:t>54</a:t>
            </a:fld>
            <a:endParaRPr lang="en-US" altLang="zh-CN"/>
          </a:p>
        </p:txBody>
      </p:sp>
    </p:spTree>
    <p:extLst>
      <p:ext uri="{BB962C8B-B14F-4D97-AF65-F5344CB8AC3E}">
        <p14:creationId xmlns:p14="http://schemas.microsoft.com/office/powerpoint/2010/main" val="20804194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latin typeface="Times New Roman" panose="02020603050405020304" pitchFamily="18" charset="0"/>
              </a:rPr>
              <a:t>DSDV</a:t>
            </a:r>
            <a:r>
              <a:rPr lang="zh-CN" altLang="en-US" dirty="0">
                <a:latin typeface="Times New Roman" panose="02020603050405020304" pitchFamily="18" charset="0"/>
              </a:rPr>
              <a:t>路由及路由更新方法</a:t>
            </a:r>
            <a:endParaRPr lang="zh-CN" altLang="zh-CN" dirty="0">
              <a:latin typeface="Times New Roman" panose="02020603050405020304" pitchFamily="18" charset="0"/>
            </a:endParaRPr>
          </a:p>
        </p:txBody>
      </p:sp>
      <p:sp>
        <p:nvSpPr>
          <p:cNvPr id="40963" name="Rectangle 3"/>
          <p:cNvSpPr>
            <a:spLocks noGrp="1" noChangeArrowheads="1"/>
          </p:cNvSpPr>
          <p:nvPr>
            <p:ph idx="1"/>
          </p:nvPr>
        </p:nvSpPr>
        <p:spPr>
          <a:xfrm>
            <a:off x="381000" y="1371600"/>
            <a:ext cx="8153400" cy="4648200"/>
          </a:xfrm>
        </p:spPr>
        <p:txBody>
          <a:bodyPr/>
          <a:lstStyle/>
          <a:p>
            <a:pPr eaLnBrk="1" hangingPunct="1">
              <a:lnSpc>
                <a:spcPct val="150000"/>
              </a:lnSpc>
              <a:buFont typeface="Wingdings" panose="05000000000000000000" pitchFamily="2" charset="2"/>
              <a:buChar char="Ø"/>
            </a:pPr>
            <a:r>
              <a:rPr lang="en-US" altLang="zh-CN" sz="2000">
                <a:latin typeface="Times New Roman" panose="02020603050405020304" pitchFamily="18" charset="0"/>
              </a:rPr>
              <a:t>DSDV</a:t>
            </a:r>
            <a:r>
              <a:rPr lang="zh-CN" altLang="en-US" sz="2000">
                <a:latin typeface="Times New Roman" panose="02020603050405020304" pitchFamily="18" charset="0"/>
              </a:rPr>
              <a:t>路由表项包括：目标地址、到达目标节点的度量值</a:t>
            </a:r>
            <a:r>
              <a:rPr lang="en-US" altLang="zh-CN" sz="2000">
                <a:latin typeface="Times New Roman" panose="02020603050405020304" pitchFamily="18" charset="0"/>
              </a:rPr>
              <a:t>(</a:t>
            </a:r>
            <a:r>
              <a:rPr lang="zh-CN" altLang="en-US" sz="2000">
                <a:latin typeface="Times New Roman" panose="02020603050405020304" pitchFamily="18" charset="0"/>
              </a:rPr>
              <a:t>最小跳数</a:t>
            </a:r>
            <a:r>
              <a:rPr lang="en-US" altLang="zh-CN" sz="2000">
                <a:latin typeface="Times New Roman" panose="02020603050405020304" pitchFamily="18" charset="0"/>
              </a:rPr>
              <a:t>)</a:t>
            </a:r>
            <a:r>
              <a:rPr lang="zh-CN" altLang="en-US" sz="2000">
                <a:latin typeface="Times New Roman" panose="02020603050405020304" pitchFamily="18" charset="0"/>
              </a:rPr>
              <a:t>、去往目标节点的下一跳、目标节点相关</a:t>
            </a:r>
            <a:r>
              <a:rPr lang="zh-CN" altLang="en-US" sz="2000">
                <a:solidFill>
                  <a:srgbClr val="FF0000"/>
                </a:solidFill>
                <a:latin typeface="Times New Roman" panose="02020603050405020304" pitchFamily="18" charset="0"/>
              </a:rPr>
              <a:t>序列号</a:t>
            </a:r>
            <a:r>
              <a:rPr lang="zh-CN" altLang="en-US" sz="2000">
                <a:latin typeface="Times New Roman" panose="02020603050405020304" pitchFamily="18" charset="0"/>
              </a:rPr>
              <a:t>；</a:t>
            </a:r>
            <a:endParaRPr lang="en-US" altLang="zh-CN" sz="2000">
              <a:latin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000">
                <a:latin typeface="Times New Roman" panose="02020603050405020304" pitchFamily="18" charset="0"/>
              </a:rPr>
              <a:t>各节点</a:t>
            </a:r>
            <a:r>
              <a:rPr lang="zh-CN" altLang="en-US" sz="2000">
                <a:solidFill>
                  <a:srgbClr val="FF0000"/>
                </a:solidFill>
                <a:latin typeface="Times New Roman" panose="02020603050405020304" pitchFamily="18" charset="0"/>
              </a:rPr>
              <a:t>周期性</a:t>
            </a:r>
            <a:r>
              <a:rPr lang="zh-CN" altLang="en-US" sz="2000">
                <a:latin typeface="Times New Roman" panose="02020603050405020304" pitchFamily="18" charset="0"/>
              </a:rPr>
              <a:t>向邻居通告当前路由表，而非使用洪泛的方式来减少路由开销；</a:t>
            </a:r>
          </a:p>
          <a:p>
            <a:pPr eaLnBrk="1" hangingPunct="1">
              <a:lnSpc>
                <a:spcPct val="150000"/>
              </a:lnSpc>
              <a:buFont typeface="Wingdings" panose="05000000000000000000" pitchFamily="2" charset="2"/>
              <a:buChar char="Ø"/>
            </a:pPr>
            <a:r>
              <a:rPr lang="en-US" altLang="zh-CN" sz="2000">
                <a:latin typeface="Times New Roman" panose="02020603050405020304" pitchFamily="18" charset="0"/>
              </a:rPr>
              <a:t>DSDV</a:t>
            </a:r>
            <a:r>
              <a:rPr lang="zh-CN" altLang="en-US" sz="2000">
                <a:latin typeface="Times New Roman" panose="02020603050405020304" pitchFamily="18" charset="0"/>
              </a:rPr>
              <a:t>使用两类更新报文：</a:t>
            </a:r>
            <a:r>
              <a:rPr lang="zh-CN" altLang="en-US" sz="2000">
                <a:solidFill>
                  <a:srgbClr val="FF0000"/>
                </a:solidFill>
                <a:latin typeface="Times New Roman" panose="02020603050405020304" pitchFamily="18" charset="0"/>
              </a:rPr>
              <a:t>完全转存</a:t>
            </a:r>
            <a:r>
              <a:rPr lang="en-US" altLang="zh-CN" sz="2000">
                <a:latin typeface="Times New Roman" panose="02020603050405020304" pitchFamily="18" charset="0"/>
              </a:rPr>
              <a:t>(</a:t>
            </a:r>
            <a:r>
              <a:rPr lang="zh-CN" altLang="en-US" sz="2000">
                <a:latin typeface="Times New Roman" panose="02020603050405020304" pitchFamily="18" charset="0"/>
              </a:rPr>
              <a:t>通告全部信息</a:t>
            </a:r>
            <a:r>
              <a:rPr lang="en-US" altLang="zh-CN" sz="2000">
                <a:latin typeface="Times New Roman" panose="02020603050405020304" pitchFamily="18" charset="0"/>
              </a:rPr>
              <a:t>)</a:t>
            </a:r>
            <a:r>
              <a:rPr lang="zh-CN" altLang="en-US" sz="2000">
                <a:latin typeface="Times New Roman" panose="02020603050405020304" pitchFamily="18" charset="0"/>
              </a:rPr>
              <a:t>、</a:t>
            </a:r>
            <a:r>
              <a:rPr lang="zh-CN" altLang="en-US" sz="2000">
                <a:solidFill>
                  <a:srgbClr val="FF0000"/>
                </a:solidFill>
                <a:latin typeface="Times New Roman" panose="02020603050405020304" pitchFamily="18" charset="0"/>
              </a:rPr>
              <a:t>递增更新</a:t>
            </a:r>
            <a:r>
              <a:rPr lang="en-US" altLang="zh-CN" sz="2000">
                <a:latin typeface="Times New Roman" panose="02020603050405020304" pitchFamily="18" charset="0"/>
              </a:rPr>
              <a:t>(</a:t>
            </a:r>
            <a:r>
              <a:rPr lang="zh-CN" altLang="en-US" sz="2000">
                <a:latin typeface="Times New Roman" panose="02020603050405020304" pitchFamily="18" charset="0"/>
              </a:rPr>
              <a:t>仅通告更新信息</a:t>
            </a:r>
            <a:r>
              <a:rPr lang="en-US" altLang="zh-CN" sz="2000">
                <a:latin typeface="Times New Roman" panose="02020603050405020304" pitchFamily="18" charset="0"/>
              </a:rPr>
              <a:t>)</a:t>
            </a:r>
            <a:r>
              <a:rPr lang="zh-CN" altLang="en-US" sz="2000">
                <a:latin typeface="Times New Roman" panose="02020603050405020304" pitchFamily="18" charset="0"/>
              </a:rPr>
              <a:t>；</a:t>
            </a:r>
          </a:p>
          <a:p>
            <a:pPr eaLnBrk="1" hangingPunct="1">
              <a:lnSpc>
                <a:spcPct val="150000"/>
              </a:lnSpc>
              <a:buFont typeface="Wingdings" panose="05000000000000000000" pitchFamily="2" charset="2"/>
              <a:buChar char="Ø"/>
            </a:pPr>
            <a:r>
              <a:rPr lang="en-US" altLang="zh-CN" sz="2000">
                <a:latin typeface="Times New Roman" panose="02020603050405020304" pitchFamily="18" charset="0"/>
              </a:rPr>
              <a:t>DSDV</a:t>
            </a:r>
            <a:r>
              <a:rPr lang="zh-CN" altLang="en-US" sz="2000">
                <a:latin typeface="Times New Roman" panose="02020603050405020304" pitchFamily="18" charset="0"/>
              </a:rPr>
              <a:t>路由选择</a:t>
            </a:r>
            <a:r>
              <a:rPr lang="zh-CN" altLang="en-US" sz="2000">
                <a:solidFill>
                  <a:srgbClr val="FF0000"/>
                </a:solidFill>
                <a:latin typeface="Times New Roman" panose="02020603050405020304" pitchFamily="18" charset="0"/>
              </a:rPr>
              <a:t>依据为序列号或度量值</a:t>
            </a:r>
            <a:r>
              <a:rPr lang="zh-CN" altLang="en-US" sz="2000">
                <a:latin typeface="Times New Roman" panose="02020603050405020304" pitchFamily="18" charset="0"/>
              </a:rPr>
              <a:t>；节点对比更新信息和节点的路由表，选择序列号大的路由信息，保证到达目标节点的路由信息最新。序列号相等，选择度量值最佳</a:t>
            </a:r>
            <a:r>
              <a:rPr lang="en-US" altLang="zh-CN" sz="2000">
                <a:latin typeface="Times New Roman" panose="02020603050405020304" pitchFamily="18" charset="0"/>
              </a:rPr>
              <a:t>(</a:t>
            </a:r>
            <a:r>
              <a:rPr lang="zh-CN" altLang="en-US" sz="2000">
                <a:latin typeface="Times New Roman" panose="02020603050405020304" pitchFamily="18" charset="0"/>
              </a:rPr>
              <a:t>如最少跳数</a:t>
            </a:r>
            <a:r>
              <a:rPr lang="en-US" altLang="zh-CN" sz="2000">
                <a:latin typeface="Times New Roman" panose="02020603050405020304" pitchFamily="18" charset="0"/>
              </a:rPr>
              <a:t>)</a:t>
            </a:r>
            <a:r>
              <a:rPr lang="zh-CN" altLang="en-US" sz="2000">
                <a:latin typeface="Times New Roman" panose="02020603050405020304" pitchFamily="18" charset="0"/>
              </a:rPr>
              <a:t>的路由信息。</a:t>
            </a:r>
          </a:p>
        </p:txBody>
      </p:sp>
      <p:sp>
        <p:nvSpPr>
          <p:cNvPr id="5" name="Rectangle 10"/>
          <p:cNvSpPr>
            <a:spLocks noGrp="1" noChangeArrowheads="1"/>
          </p:cNvSpPr>
          <p:nvPr>
            <p:ph type="sldNum" sz="quarter" idx="12"/>
          </p:nvPr>
        </p:nvSpPr>
        <p:spPr/>
        <p:txBody>
          <a:bodyPr/>
          <a:lstStyle/>
          <a:p>
            <a:pPr>
              <a:defRPr/>
            </a:pPr>
            <a:fld id="{D96E54D6-23E2-470F-A779-14DEF44701E8}" type="slidenum">
              <a:rPr lang="en-US" altLang="zh-CN"/>
              <a:pPr>
                <a:defRPr/>
              </a:pPr>
              <a:t>55</a:t>
            </a:fld>
            <a:endParaRPr lang="en-US" altLang="zh-CN"/>
          </a:p>
        </p:txBody>
      </p:sp>
      <p:sp>
        <p:nvSpPr>
          <p:cNvPr id="40965"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57E55726-67D7-4EC2-86B2-6EF637D4AA15}" type="slidenum">
              <a:rPr lang="en-US" altLang="zh-CN" sz="1200">
                <a:latin typeface="Arial Black" panose="020B0A04020102020204" pitchFamily="34" charset="0"/>
              </a:rPr>
              <a:pPr algn="r" eaLnBrk="1" hangingPunct="1"/>
              <a:t>55</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3014087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a:t>DSDV</a:t>
            </a:r>
            <a:r>
              <a:rPr lang="zh-CN" altLang="en-US"/>
              <a:t>路由震荡抑制</a:t>
            </a:r>
          </a:p>
        </p:txBody>
      </p:sp>
      <p:sp>
        <p:nvSpPr>
          <p:cNvPr id="5" name="灯片编号占位符 4"/>
          <p:cNvSpPr>
            <a:spLocks noGrp="1"/>
          </p:cNvSpPr>
          <p:nvPr>
            <p:ph type="sldNum" sz="quarter" idx="10"/>
          </p:nvPr>
        </p:nvSpPr>
        <p:spPr/>
        <p:txBody>
          <a:bodyPr/>
          <a:lstStyle/>
          <a:p>
            <a:pPr>
              <a:defRPr/>
            </a:pPr>
            <a:fld id="{60795BD2-8E58-4793-A2AC-4E4FF399BACE}" type="slidenum">
              <a:rPr lang="en-US" altLang="zh-CN" smtClean="0"/>
              <a:pPr>
                <a:defRPr/>
              </a:pPr>
              <a:t>56</a:t>
            </a:fld>
            <a:endParaRPr lang="en-US" altLang="zh-CN"/>
          </a:p>
        </p:txBody>
      </p:sp>
      <p:pic>
        <p:nvPicPr>
          <p:cNvPr id="48132" name="图片 3"/>
          <p:cNvPicPr>
            <a:picLocks noChangeAspect="1"/>
          </p:cNvPicPr>
          <p:nvPr/>
        </p:nvPicPr>
        <p:blipFill>
          <a:blip r:embed="rId2">
            <a:extLst>
              <a:ext uri="{28A0092B-C50C-407E-A947-70E740481C1C}">
                <a14:useLocalDpi xmlns:a14="http://schemas.microsoft.com/office/drawing/2010/main" val="0"/>
              </a:ext>
            </a:extLst>
          </a:blip>
          <a:srcRect t="1456"/>
          <a:stretch>
            <a:fillRect/>
          </a:stretch>
        </p:blipFill>
        <p:spPr bwMode="auto">
          <a:xfrm>
            <a:off x="304800" y="1143000"/>
            <a:ext cx="8334375"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850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a:t>DSDV</a:t>
            </a:r>
            <a:r>
              <a:rPr lang="zh-CN" altLang="en-US"/>
              <a:t>路由震荡抑制</a:t>
            </a:r>
          </a:p>
        </p:txBody>
      </p:sp>
      <p:sp>
        <p:nvSpPr>
          <p:cNvPr id="5" name="灯片编号占位符 4"/>
          <p:cNvSpPr>
            <a:spLocks noGrp="1"/>
          </p:cNvSpPr>
          <p:nvPr>
            <p:ph type="sldNum" sz="quarter" idx="10"/>
          </p:nvPr>
        </p:nvSpPr>
        <p:spPr/>
        <p:txBody>
          <a:bodyPr/>
          <a:lstStyle/>
          <a:p>
            <a:pPr>
              <a:defRPr/>
            </a:pPr>
            <a:fld id="{84D18AE9-3647-4DF1-B3D2-1F25BF7F7728}" type="slidenum">
              <a:rPr lang="en-US" altLang="zh-CN" smtClean="0"/>
              <a:pPr>
                <a:defRPr/>
              </a:pPr>
              <a:t>57</a:t>
            </a:fld>
            <a:endParaRPr lang="en-US" altLang="zh-CN"/>
          </a:p>
        </p:txBody>
      </p:sp>
      <p:sp>
        <p:nvSpPr>
          <p:cNvPr id="49156" name="Rectangle 3"/>
          <p:cNvSpPr>
            <a:spLocks noGrp="1" noChangeArrowheads="1"/>
          </p:cNvSpPr>
          <p:nvPr>
            <p:ph idx="1"/>
          </p:nvPr>
        </p:nvSpPr>
        <p:spPr>
          <a:xfrm>
            <a:off x="381000" y="1600200"/>
            <a:ext cx="8153400" cy="4419600"/>
          </a:xfrm>
        </p:spPr>
        <p:txBody>
          <a:bodyPr/>
          <a:lstStyle/>
          <a:p>
            <a:pPr eaLnBrk="1" hangingPunct="1">
              <a:lnSpc>
                <a:spcPct val="150000"/>
              </a:lnSpc>
              <a:buFont typeface="Wingdings" panose="05000000000000000000" pitchFamily="2" charset="2"/>
              <a:buChar char="Ø"/>
            </a:pPr>
            <a:r>
              <a:rPr lang="zh-CN" altLang="en-US" sz="2200">
                <a:solidFill>
                  <a:srgbClr val="FF0000"/>
                </a:solidFill>
                <a:latin typeface="Times New Roman" panose="02020603050405020304" pitchFamily="18" charset="0"/>
              </a:rPr>
              <a:t>对于</a:t>
            </a:r>
            <a:r>
              <a:rPr lang="en-US" altLang="zh-CN" sz="2200">
                <a:solidFill>
                  <a:srgbClr val="FF0000"/>
                </a:solidFill>
                <a:latin typeface="Times New Roman" panose="02020603050405020304" pitchFamily="18" charset="0"/>
              </a:rPr>
              <a:t>DSDV</a:t>
            </a:r>
            <a:r>
              <a:rPr lang="zh-CN" altLang="en-US" sz="2200">
                <a:solidFill>
                  <a:srgbClr val="FF0000"/>
                </a:solidFill>
                <a:latin typeface="Times New Roman" panose="02020603050405020304" pitchFamily="18" charset="0"/>
              </a:rPr>
              <a:t>路由震荡抑制采用广播表的方式</a:t>
            </a:r>
            <a:r>
              <a:rPr lang="zh-CN" altLang="en-US" sz="2200">
                <a:latin typeface="Times New Roman" panose="02020603050405020304" pitchFamily="18" charset="0"/>
              </a:rPr>
              <a:t>。广播表以目的节点地址为关键字，表项中设置一个“</a:t>
            </a:r>
            <a:r>
              <a:rPr lang="zh-CN" altLang="en-US" sz="2200">
                <a:solidFill>
                  <a:srgbClr val="FF0000"/>
                </a:solidFill>
                <a:latin typeface="Times New Roman" panose="02020603050405020304" pitchFamily="18" charset="0"/>
              </a:rPr>
              <a:t>平均通告时间</a:t>
            </a:r>
            <a:r>
              <a:rPr lang="zh-CN" altLang="en-US" sz="2200">
                <a:latin typeface="Times New Roman" panose="02020603050405020304" pitchFamily="18" charset="0"/>
              </a:rPr>
              <a:t>”字段，该字段是对该表项过去通告时间间隔的加权平均。当收到一个新的网络变化通告时，查询广播表相应表项的“平均通告时间字段”，再决定是否进行通告广播。</a:t>
            </a:r>
            <a:endParaRPr lang="en-US" altLang="zh-CN" sz="2200">
              <a:latin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200">
                <a:solidFill>
                  <a:srgbClr val="FF0000"/>
                </a:solidFill>
                <a:latin typeface="Times New Roman" panose="02020603050405020304" pitchFamily="18" charset="0"/>
              </a:rPr>
              <a:t>但是需要注意的是，收到度量值为无穷的通告时，不延迟，立即广播</a:t>
            </a:r>
            <a:r>
              <a:rPr lang="zh-CN" altLang="en-US" sz="2200">
                <a:latin typeface="Times New Roman" panose="02020603050405020304" pitchFamily="18" charset="0"/>
              </a:rPr>
              <a:t>。</a:t>
            </a:r>
          </a:p>
        </p:txBody>
      </p:sp>
    </p:spTree>
    <p:extLst>
      <p:ext uri="{BB962C8B-B14F-4D97-AF65-F5344CB8AC3E}">
        <p14:creationId xmlns:p14="http://schemas.microsoft.com/office/powerpoint/2010/main" val="1017218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a:t>DSDV</a:t>
            </a:r>
            <a:r>
              <a:rPr lang="zh-CN" altLang="en-US"/>
              <a:t>路由震荡抑制</a:t>
            </a:r>
          </a:p>
        </p:txBody>
      </p:sp>
      <p:sp>
        <p:nvSpPr>
          <p:cNvPr id="5" name="灯片编号占位符 4"/>
          <p:cNvSpPr>
            <a:spLocks noGrp="1"/>
          </p:cNvSpPr>
          <p:nvPr>
            <p:ph type="sldNum" sz="quarter" idx="10"/>
          </p:nvPr>
        </p:nvSpPr>
        <p:spPr/>
        <p:txBody>
          <a:bodyPr/>
          <a:lstStyle/>
          <a:p>
            <a:pPr>
              <a:defRPr/>
            </a:pPr>
            <a:fld id="{A25CD965-7230-4569-8BBE-33D255D4F7FC}" type="slidenum">
              <a:rPr lang="en-US" altLang="zh-CN" smtClean="0"/>
              <a:pPr>
                <a:defRPr/>
              </a:pPr>
              <a:t>58</a:t>
            </a:fld>
            <a:endParaRPr lang="en-US" altLang="zh-CN"/>
          </a:p>
        </p:txBody>
      </p:sp>
      <p:pic>
        <p:nvPicPr>
          <p:cNvPr id="5018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43915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093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a:t>AODV</a:t>
            </a:r>
            <a:r>
              <a:rPr lang="zh-CN" altLang="en-US"/>
              <a:t>路由协议示例</a:t>
            </a:r>
            <a:endParaRPr lang="zh-CN" altLang="zh-CN"/>
          </a:p>
        </p:txBody>
      </p:sp>
      <p:sp>
        <p:nvSpPr>
          <p:cNvPr id="56323" name="Rectangle 3"/>
          <p:cNvSpPr>
            <a:spLocks noGrp="1" noChangeArrowheads="1"/>
          </p:cNvSpPr>
          <p:nvPr>
            <p:ph idx="1"/>
          </p:nvPr>
        </p:nvSpPr>
        <p:spPr>
          <a:xfrm>
            <a:off x="381000" y="1371600"/>
            <a:ext cx="8153400" cy="533400"/>
          </a:xfrm>
        </p:spPr>
        <p:txBody>
          <a:bodyPr/>
          <a:lstStyle/>
          <a:p>
            <a:pPr eaLnBrk="1" hangingPunct="1">
              <a:buFont typeface="Wingdings" panose="05000000000000000000" pitchFamily="2" charset="2"/>
              <a:buChar char="Ø"/>
            </a:pPr>
            <a:r>
              <a:rPr lang="en-US" altLang="zh-CN"/>
              <a:t>AODV</a:t>
            </a:r>
            <a:r>
              <a:rPr lang="zh-CN" altLang="en-US"/>
              <a:t>路由协议示例拓扑，需发现从</a:t>
            </a:r>
            <a:r>
              <a:rPr lang="en-US" altLang="zh-CN"/>
              <a:t>A</a:t>
            </a:r>
            <a:r>
              <a:rPr lang="zh-CN" altLang="en-US"/>
              <a:t>到</a:t>
            </a:r>
            <a:r>
              <a:rPr lang="en-US" altLang="zh-CN"/>
              <a:t>G</a:t>
            </a:r>
            <a:r>
              <a:rPr lang="zh-CN" altLang="en-US"/>
              <a:t>的路由</a:t>
            </a:r>
            <a:endParaRPr lang="en-US" altLang="zh-CN"/>
          </a:p>
        </p:txBody>
      </p:sp>
      <p:sp>
        <p:nvSpPr>
          <p:cNvPr id="21" name="Rectangle 10"/>
          <p:cNvSpPr>
            <a:spLocks noGrp="1" noChangeArrowheads="1"/>
          </p:cNvSpPr>
          <p:nvPr>
            <p:ph type="sldNum" sz="quarter" idx="12"/>
          </p:nvPr>
        </p:nvSpPr>
        <p:spPr/>
        <p:txBody>
          <a:bodyPr/>
          <a:lstStyle/>
          <a:p>
            <a:pPr>
              <a:defRPr/>
            </a:pPr>
            <a:fld id="{363F8471-4817-4A7E-83FB-629A032D98D4}" type="slidenum">
              <a:rPr lang="en-US" altLang="zh-CN"/>
              <a:pPr>
                <a:defRPr/>
              </a:pPr>
              <a:t>59</a:t>
            </a:fld>
            <a:endParaRPr lang="en-US" altLang="zh-CN"/>
          </a:p>
        </p:txBody>
      </p:sp>
      <p:sp>
        <p:nvSpPr>
          <p:cNvPr id="56325"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519F35E5-9DD3-4D15-B4D6-347F883661AF}" type="slidenum">
              <a:rPr lang="en-US" altLang="zh-CN" sz="1200">
                <a:latin typeface="Arial Black" panose="020B0A04020102020204" pitchFamily="34" charset="0"/>
              </a:rPr>
              <a:pPr algn="r" eaLnBrk="1" hangingPunct="1"/>
              <a:t>59</a:t>
            </a:fld>
            <a:endParaRPr lang="en-US" altLang="zh-CN" sz="1200">
              <a:latin typeface="Arial Black" panose="020B0A04020102020204" pitchFamily="34" charset="0"/>
            </a:endParaRPr>
          </a:p>
        </p:txBody>
      </p:sp>
      <p:grpSp>
        <p:nvGrpSpPr>
          <p:cNvPr id="56326" name="Group 4"/>
          <p:cNvGrpSpPr>
            <a:grpSpLocks noChangeAspect="1"/>
          </p:cNvGrpSpPr>
          <p:nvPr/>
        </p:nvGrpSpPr>
        <p:grpSpPr bwMode="auto">
          <a:xfrm>
            <a:off x="762000" y="2590800"/>
            <a:ext cx="7391400" cy="2463800"/>
            <a:chOff x="3711" y="5899"/>
            <a:chExt cx="4493" cy="1499"/>
          </a:xfrm>
        </p:grpSpPr>
        <p:sp>
          <p:nvSpPr>
            <p:cNvPr id="56327" name="AutoShape 5"/>
            <p:cNvSpPr>
              <a:spLocks noChangeAspect="1" noChangeArrowheads="1"/>
            </p:cNvSpPr>
            <p:nvPr/>
          </p:nvSpPr>
          <p:spPr bwMode="auto">
            <a:xfrm>
              <a:off x="3711" y="5899"/>
              <a:ext cx="4493"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8" name="Oval 6"/>
            <p:cNvSpPr>
              <a:spLocks noChangeArrowheads="1"/>
            </p:cNvSpPr>
            <p:nvPr/>
          </p:nvSpPr>
          <p:spPr bwMode="auto">
            <a:xfrm>
              <a:off x="3711" y="6949"/>
              <a:ext cx="311" cy="313"/>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A</a:t>
              </a:r>
              <a:endParaRPr lang="en-US" altLang="zh-CN" sz="2000">
                <a:latin typeface="Arial" panose="020B0604020202020204" pitchFamily="34" charset="0"/>
              </a:endParaRPr>
            </a:p>
          </p:txBody>
        </p:sp>
        <p:sp>
          <p:nvSpPr>
            <p:cNvPr id="56329" name="Line 7"/>
            <p:cNvSpPr>
              <a:spLocks noChangeShapeType="1"/>
            </p:cNvSpPr>
            <p:nvPr/>
          </p:nvSpPr>
          <p:spPr bwMode="auto">
            <a:xfrm flipV="1">
              <a:off x="3978" y="6268"/>
              <a:ext cx="715" cy="72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0" name="Line 8"/>
            <p:cNvSpPr>
              <a:spLocks noChangeShapeType="1"/>
            </p:cNvSpPr>
            <p:nvPr/>
          </p:nvSpPr>
          <p:spPr bwMode="auto">
            <a:xfrm flipV="1">
              <a:off x="4938" y="6034"/>
              <a:ext cx="1091" cy="1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1" name="Line 9"/>
            <p:cNvSpPr>
              <a:spLocks noChangeShapeType="1"/>
            </p:cNvSpPr>
            <p:nvPr/>
          </p:nvSpPr>
          <p:spPr bwMode="auto">
            <a:xfrm>
              <a:off x="6342" y="6034"/>
              <a:ext cx="78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2" name="Line 10"/>
            <p:cNvSpPr>
              <a:spLocks noChangeShapeType="1"/>
            </p:cNvSpPr>
            <p:nvPr/>
          </p:nvSpPr>
          <p:spPr bwMode="auto">
            <a:xfrm>
              <a:off x="4886" y="6314"/>
              <a:ext cx="548" cy="63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3" name="Line 11"/>
            <p:cNvSpPr>
              <a:spLocks noChangeShapeType="1"/>
            </p:cNvSpPr>
            <p:nvPr/>
          </p:nvSpPr>
          <p:spPr bwMode="auto">
            <a:xfrm>
              <a:off x="5717" y="7117"/>
              <a:ext cx="781" cy="10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4" name="Line 12"/>
            <p:cNvSpPr>
              <a:spLocks noChangeShapeType="1"/>
            </p:cNvSpPr>
            <p:nvPr/>
          </p:nvSpPr>
          <p:spPr bwMode="auto">
            <a:xfrm flipV="1">
              <a:off x="6694" y="6168"/>
              <a:ext cx="584" cy="91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5" name="Line 13"/>
            <p:cNvSpPr>
              <a:spLocks noChangeShapeType="1"/>
            </p:cNvSpPr>
            <p:nvPr/>
          </p:nvSpPr>
          <p:spPr bwMode="auto">
            <a:xfrm>
              <a:off x="6800" y="7220"/>
              <a:ext cx="109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6" name="Oval 14"/>
            <p:cNvSpPr>
              <a:spLocks noChangeArrowheads="1"/>
            </p:cNvSpPr>
            <p:nvPr/>
          </p:nvSpPr>
          <p:spPr bwMode="auto">
            <a:xfrm>
              <a:off x="4626" y="6034"/>
              <a:ext cx="312" cy="312"/>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B</a:t>
              </a:r>
              <a:endParaRPr lang="en-US" altLang="zh-CN" sz="2000">
                <a:latin typeface="Arial" panose="020B0604020202020204" pitchFamily="34" charset="0"/>
              </a:endParaRPr>
            </a:p>
          </p:txBody>
        </p:sp>
        <p:sp>
          <p:nvSpPr>
            <p:cNvPr id="56337" name="Oval 15"/>
            <p:cNvSpPr>
              <a:spLocks noChangeArrowheads="1"/>
            </p:cNvSpPr>
            <p:nvPr/>
          </p:nvSpPr>
          <p:spPr bwMode="auto">
            <a:xfrm>
              <a:off x="6029" y="5899"/>
              <a:ext cx="313" cy="312"/>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C</a:t>
              </a:r>
              <a:endParaRPr lang="en-US" altLang="zh-CN" sz="2000">
                <a:latin typeface="Arial" panose="020B0604020202020204" pitchFamily="34" charset="0"/>
              </a:endParaRPr>
            </a:p>
          </p:txBody>
        </p:sp>
        <p:sp>
          <p:nvSpPr>
            <p:cNvPr id="56338" name="Oval 16"/>
            <p:cNvSpPr>
              <a:spLocks noChangeArrowheads="1"/>
            </p:cNvSpPr>
            <p:nvPr/>
          </p:nvSpPr>
          <p:spPr bwMode="auto">
            <a:xfrm>
              <a:off x="7122" y="5899"/>
              <a:ext cx="314" cy="312"/>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E</a:t>
              </a:r>
              <a:endParaRPr lang="en-US" altLang="zh-CN" sz="2000">
                <a:latin typeface="Arial" panose="020B0604020202020204" pitchFamily="34" charset="0"/>
              </a:endParaRPr>
            </a:p>
          </p:txBody>
        </p:sp>
        <p:sp>
          <p:nvSpPr>
            <p:cNvPr id="56339" name="Oval 17"/>
            <p:cNvSpPr>
              <a:spLocks noChangeArrowheads="1"/>
            </p:cNvSpPr>
            <p:nvPr/>
          </p:nvSpPr>
          <p:spPr bwMode="auto">
            <a:xfrm>
              <a:off x="6488" y="7085"/>
              <a:ext cx="313" cy="312"/>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F</a:t>
              </a:r>
              <a:endParaRPr lang="en-US" altLang="zh-CN" sz="2000">
                <a:latin typeface="Arial" panose="020B0604020202020204" pitchFamily="34" charset="0"/>
              </a:endParaRPr>
            </a:p>
          </p:txBody>
        </p:sp>
        <p:sp>
          <p:nvSpPr>
            <p:cNvPr id="56340" name="Oval 18"/>
            <p:cNvSpPr>
              <a:spLocks noChangeArrowheads="1"/>
            </p:cNvSpPr>
            <p:nvPr/>
          </p:nvSpPr>
          <p:spPr bwMode="auto">
            <a:xfrm>
              <a:off x="5434" y="6866"/>
              <a:ext cx="313" cy="313"/>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D</a:t>
              </a:r>
              <a:endParaRPr lang="en-US" altLang="zh-CN" sz="2000">
                <a:latin typeface="Arial" panose="020B0604020202020204" pitchFamily="34" charset="0"/>
              </a:endParaRPr>
            </a:p>
          </p:txBody>
        </p:sp>
        <p:sp>
          <p:nvSpPr>
            <p:cNvPr id="56341" name="Oval 19"/>
            <p:cNvSpPr>
              <a:spLocks noChangeArrowheads="1"/>
            </p:cNvSpPr>
            <p:nvPr/>
          </p:nvSpPr>
          <p:spPr bwMode="auto">
            <a:xfrm>
              <a:off x="7891" y="7085"/>
              <a:ext cx="313" cy="313"/>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G</a:t>
              </a:r>
              <a:endParaRPr lang="en-US" altLang="zh-CN" sz="2000">
                <a:latin typeface="Arial" panose="020B0604020202020204" pitchFamily="34" charset="0"/>
              </a:endParaRPr>
            </a:p>
          </p:txBody>
        </p:sp>
      </p:grpSp>
    </p:spTree>
    <p:extLst>
      <p:ext uri="{BB962C8B-B14F-4D97-AF65-F5344CB8AC3E}">
        <p14:creationId xmlns:p14="http://schemas.microsoft.com/office/powerpoint/2010/main" val="326451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3888" y="357642"/>
            <a:ext cx="7886700" cy="728662"/>
          </a:xfrm>
        </p:spPr>
        <p:txBody>
          <a:bodyPr>
            <a:normAutofit fontScale="90000"/>
          </a:bodyPr>
          <a:lstStyle/>
          <a:p>
            <a:pPr eaLnBrk="1" hangingPunct="1"/>
            <a:br>
              <a:rPr lang="en-US" altLang="zh-CN" dirty="0"/>
            </a:br>
            <a:r>
              <a:rPr lang="zh-CN" altLang="en-US" sz="3600" dirty="0"/>
              <a:t>损耗及产生损耗的因素</a:t>
            </a:r>
          </a:p>
        </p:txBody>
      </p:sp>
      <p:sp>
        <p:nvSpPr>
          <p:cNvPr id="92163" name="Rectangle 3"/>
          <p:cNvSpPr>
            <a:spLocks noGrp="1" noChangeArrowheads="1"/>
          </p:cNvSpPr>
          <p:nvPr>
            <p:ph type="body" idx="1"/>
          </p:nvPr>
        </p:nvSpPr>
        <p:spPr>
          <a:xfrm>
            <a:off x="623888" y="1447800"/>
            <a:ext cx="7886700" cy="4413250"/>
          </a:xfrm>
        </p:spPr>
        <p:txBody>
          <a:bodyPr rtlCol="0">
            <a:normAutofit fontScale="77500" lnSpcReduction="20000"/>
          </a:bodyPr>
          <a:lstStyle/>
          <a:p>
            <a:pPr eaLnBrk="1" fontAlgn="auto" hangingPunct="1">
              <a:lnSpc>
                <a:spcPct val="150000"/>
              </a:lnSpc>
              <a:spcAft>
                <a:spcPts val="0"/>
              </a:spcAft>
              <a:defRPr/>
            </a:pPr>
            <a:r>
              <a:rPr lang="zh-CN" altLang="en-US" dirty="0">
                <a:solidFill>
                  <a:srgbClr val="FF0000"/>
                </a:solidFill>
              </a:rPr>
              <a:t>损耗会使接收到的信号不完全等同于初始信号</a:t>
            </a:r>
            <a:r>
              <a:rPr lang="zh-CN" altLang="en-US" dirty="0">
                <a:solidFill>
                  <a:schemeClr val="tx1"/>
                </a:solidFill>
              </a:rPr>
              <a:t>。模拟信号引发的随机改动降低了信号质量，数字信号损耗会导致数据的位差错。</a:t>
            </a:r>
            <a:endParaRPr lang="en-US" altLang="zh-CN" dirty="0">
              <a:solidFill>
                <a:schemeClr val="tx1"/>
              </a:solidFill>
            </a:endParaRPr>
          </a:p>
          <a:p>
            <a:pPr eaLnBrk="1" fontAlgn="auto" hangingPunct="1">
              <a:lnSpc>
                <a:spcPct val="150000"/>
              </a:lnSpc>
              <a:spcAft>
                <a:spcPts val="0"/>
              </a:spcAft>
              <a:defRPr/>
            </a:pPr>
            <a:r>
              <a:rPr lang="zh-CN" altLang="en-US" dirty="0">
                <a:solidFill>
                  <a:schemeClr val="tx1"/>
                </a:solidFill>
              </a:rPr>
              <a:t>无线通信中的传输过程中的损耗主要包括以下六种：</a:t>
            </a:r>
            <a:endParaRPr lang="en-US" altLang="zh-CN" dirty="0">
              <a:solidFill>
                <a:schemeClr val="tx1"/>
              </a:solidFill>
            </a:endParaRPr>
          </a:p>
          <a:p>
            <a:pPr eaLnBrk="1" fontAlgn="auto" hangingPunct="1">
              <a:lnSpc>
                <a:spcPct val="150000"/>
              </a:lnSpc>
              <a:spcAft>
                <a:spcPts val="0"/>
              </a:spcAft>
              <a:defRPr/>
            </a:pPr>
            <a:r>
              <a:rPr lang="en-US" altLang="zh-CN" dirty="0">
                <a:solidFill>
                  <a:schemeClr val="tx1"/>
                </a:solidFill>
              </a:rPr>
              <a:t>1. </a:t>
            </a:r>
            <a:r>
              <a:rPr lang="zh-CN" altLang="en-US" dirty="0">
                <a:solidFill>
                  <a:schemeClr val="tx1"/>
                </a:solidFill>
              </a:rPr>
              <a:t>衰减和衰减失真；</a:t>
            </a:r>
            <a:endParaRPr lang="en-US" altLang="zh-CN" dirty="0">
              <a:solidFill>
                <a:schemeClr val="tx1"/>
              </a:solidFill>
            </a:endParaRPr>
          </a:p>
          <a:p>
            <a:pPr eaLnBrk="1" fontAlgn="auto" hangingPunct="1">
              <a:lnSpc>
                <a:spcPct val="150000"/>
              </a:lnSpc>
              <a:spcAft>
                <a:spcPts val="0"/>
              </a:spcAft>
              <a:defRPr/>
            </a:pPr>
            <a:r>
              <a:rPr lang="en-US" altLang="zh-CN" dirty="0">
                <a:solidFill>
                  <a:schemeClr val="tx1"/>
                </a:solidFill>
              </a:rPr>
              <a:t>2. </a:t>
            </a:r>
            <a:r>
              <a:rPr lang="zh-CN" altLang="en-US" dirty="0">
                <a:solidFill>
                  <a:schemeClr val="tx1"/>
                </a:solidFill>
              </a:rPr>
              <a:t>自由空间损耗；</a:t>
            </a:r>
            <a:endParaRPr lang="en-US" altLang="zh-CN" dirty="0">
              <a:solidFill>
                <a:schemeClr val="tx1"/>
              </a:solidFill>
            </a:endParaRPr>
          </a:p>
          <a:p>
            <a:pPr eaLnBrk="1" fontAlgn="auto" hangingPunct="1">
              <a:lnSpc>
                <a:spcPct val="150000"/>
              </a:lnSpc>
              <a:spcAft>
                <a:spcPts val="0"/>
              </a:spcAft>
              <a:defRPr/>
            </a:pPr>
            <a:r>
              <a:rPr lang="en-US" altLang="zh-CN" dirty="0">
                <a:solidFill>
                  <a:schemeClr val="tx1"/>
                </a:solidFill>
              </a:rPr>
              <a:t>3. </a:t>
            </a:r>
            <a:r>
              <a:rPr lang="zh-CN" altLang="en-US" dirty="0">
                <a:solidFill>
                  <a:schemeClr val="tx1"/>
                </a:solidFill>
              </a:rPr>
              <a:t>噪声；</a:t>
            </a:r>
            <a:endParaRPr lang="en-US" altLang="zh-CN" dirty="0">
              <a:solidFill>
                <a:schemeClr val="tx1"/>
              </a:solidFill>
            </a:endParaRPr>
          </a:p>
          <a:p>
            <a:pPr eaLnBrk="1" fontAlgn="auto" hangingPunct="1">
              <a:lnSpc>
                <a:spcPct val="150000"/>
              </a:lnSpc>
              <a:spcAft>
                <a:spcPts val="0"/>
              </a:spcAft>
              <a:defRPr/>
            </a:pPr>
            <a:r>
              <a:rPr lang="en-US" altLang="zh-CN" dirty="0">
                <a:solidFill>
                  <a:schemeClr val="tx1"/>
                </a:solidFill>
              </a:rPr>
              <a:t>4. </a:t>
            </a:r>
            <a:r>
              <a:rPr lang="zh-CN" altLang="en-US" dirty="0">
                <a:solidFill>
                  <a:schemeClr val="tx1"/>
                </a:solidFill>
              </a:rPr>
              <a:t>大气吸收；</a:t>
            </a:r>
            <a:endParaRPr lang="en-US" altLang="zh-CN" dirty="0">
              <a:solidFill>
                <a:schemeClr val="tx1"/>
              </a:solidFill>
            </a:endParaRPr>
          </a:p>
          <a:p>
            <a:pPr eaLnBrk="1" fontAlgn="auto" hangingPunct="1">
              <a:lnSpc>
                <a:spcPct val="150000"/>
              </a:lnSpc>
              <a:spcAft>
                <a:spcPts val="0"/>
              </a:spcAft>
              <a:defRPr/>
            </a:pPr>
            <a:r>
              <a:rPr lang="en-US" altLang="zh-CN" dirty="0">
                <a:solidFill>
                  <a:schemeClr val="tx1"/>
                </a:solidFill>
              </a:rPr>
              <a:t>5. </a:t>
            </a:r>
            <a:r>
              <a:rPr lang="zh-CN" altLang="en-US" dirty="0">
                <a:solidFill>
                  <a:schemeClr val="tx1"/>
                </a:solidFill>
              </a:rPr>
              <a:t>多径；</a:t>
            </a:r>
            <a:endParaRPr lang="en-US" altLang="zh-CN" dirty="0">
              <a:solidFill>
                <a:schemeClr val="tx1"/>
              </a:solidFill>
            </a:endParaRPr>
          </a:p>
          <a:p>
            <a:pPr eaLnBrk="1" fontAlgn="auto" hangingPunct="1">
              <a:lnSpc>
                <a:spcPct val="150000"/>
              </a:lnSpc>
              <a:spcAft>
                <a:spcPts val="0"/>
              </a:spcAft>
              <a:defRPr/>
            </a:pPr>
            <a:r>
              <a:rPr lang="en-US" altLang="zh-CN" dirty="0">
                <a:solidFill>
                  <a:schemeClr val="tx1"/>
                </a:solidFill>
              </a:rPr>
              <a:t>6. </a:t>
            </a:r>
            <a:r>
              <a:rPr lang="zh-CN" altLang="en-US" dirty="0">
                <a:solidFill>
                  <a:schemeClr val="tx1"/>
                </a:solidFill>
              </a:rPr>
              <a:t>折射。</a:t>
            </a:r>
          </a:p>
        </p:txBody>
      </p:sp>
      <p:sp>
        <p:nvSpPr>
          <p:cNvPr id="4" name="Rectangle 10"/>
          <p:cNvSpPr>
            <a:spLocks noGrp="1" noChangeArrowheads="1"/>
          </p:cNvSpPr>
          <p:nvPr>
            <p:ph type="sldNum" sz="quarter" idx="4294967295"/>
          </p:nvPr>
        </p:nvSpPr>
        <p:spPr/>
        <p:txBody>
          <a:bodyPr/>
          <a:lstStyle/>
          <a:p>
            <a:pPr>
              <a:defRPr/>
            </a:pPr>
            <a:fld id="{7B45CC7D-C356-4F96-80D6-607DA84F3D5E}" type="slidenum">
              <a:rPr lang="en-US" altLang="zh-CN"/>
              <a:pPr>
                <a:defRPr/>
              </a:pPr>
              <a:t>6</a:t>
            </a:fld>
            <a:endParaRPr lang="en-US" altLang="zh-CN"/>
          </a:p>
        </p:txBody>
      </p:sp>
    </p:spTree>
    <p:extLst>
      <p:ext uri="{BB962C8B-B14F-4D97-AF65-F5344CB8AC3E}">
        <p14:creationId xmlns:p14="http://schemas.microsoft.com/office/powerpoint/2010/main" val="2215694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a:t>AODV</a:t>
            </a:r>
            <a:r>
              <a:rPr lang="zh-CN" altLang="en-US"/>
              <a:t>路由协议示例</a:t>
            </a:r>
            <a:endParaRPr lang="zh-CN" altLang="zh-CN"/>
          </a:p>
        </p:txBody>
      </p:sp>
      <p:sp>
        <p:nvSpPr>
          <p:cNvPr id="29" name="Rectangle 10"/>
          <p:cNvSpPr>
            <a:spLocks noGrp="1" noChangeArrowheads="1"/>
          </p:cNvSpPr>
          <p:nvPr>
            <p:ph type="sldNum" sz="quarter" idx="12"/>
          </p:nvPr>
        </p:nvSpPr>
        <p:spPr/>
        <p:txBody>
          <a:bodyPr/>
          <a:lstStyle/>
          <a:p>
            <a:pPr>
              <a:defRPr/>
            </a:pPr>
            <a:fld id="{4A96A6A4-035B-4A88-8B65-85DDACAE9B0F}" type="slidenum">
              <a:rPr lang="en-US" altLang="zh-CN"/>
              <a:pPr>
                <a:defRPr/>
              </a:pPr>
              <a:t>60</a:t>
            </a:fld>
            <a:endParaRPr lang="en-US" altLang="zh-CN"/>
          </a:p>
        </p:txBody>
      </p:sp>
      <p:sp>
        <p:nvSpPr>
          <p:cNvPr id="57348"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81955D1B-FE90-4DD9-9435-C6479B989575}" type="slidenum">
              <a:rPr lang="en-US" altLang="zh-CN" sz="1200">
                <a:latin typeface="Arial Black" panose="020B0A04020102020204" pitchFamily="34" charset="0"/>
              </a:rPr>
              <a:pPr algn="r" eaLnBrk="1" hangingPunct="1"/>
              <a:t>60</a:t>
            </a:fld>
            <a:endParaRPr lang="en-US" altLang="zh-CN" sz="1200">
              <a:latin typeface="Arial Black" panose="020B0A04020102020204" pitchFamily="34" charset="0"/>
            </a:endParaRPr>
          </a:p>
        </p:txBody>
      </p:sp>
      <p:grpSp>
        <p:nvGrpSpPr>
          <p:cNvPr id="57349" name="Group 4"/>
          <p:cNvGrpSpPr>
            <a:grpSpLocks noChangeAspect="1"/>
          </p:cNvGrpSpPr>
          <p:nvPr/>
        </p:nvGrpSpPr>
        <p:grpSpPr bwMode="auto">
          <a:xfrm>
            <a:off x="685800" y="2209800"/>
            <a:ext cx="7620000" cy="2438400"/>
            <a:chOff x="2825" y="7200"/>
            <a:chExt cx="5963" cy="1612"/>
          </a:xfrm>
        </p:grpSpPr>
        <p:sp>
          <p:nvSpPr>
            <p:cNvPr id="57352" name="AutoShape 5"/>
            <p:cNvSpPr>
              <a:spLocks noChangeAspect="1" noChangeArrowheads="1"/>
            </p:cNvSpPr>
            <p:nvPr/>
          </p:nvSpPr>
          <p:spPr bwMode="auto">
            <a:xfrm>
              <a:off x="2825" y="7200"/>
              <a:ext cx="596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53" name="Oval 6"/>
            <p:cNvSpPr>
              <a:spLocks noChangeArrowheads="1"/>
            </p:cNvSpPr>
            <p:nvPr/>
          </p:nvSpPr>
          <p:spPr bwMode="auto">
            <a:xfrm>
              <a:off x="2825" y="8311"/>
              <a:ext cx="312" cy="313"/>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A</a:t>
              </a:r>
              <a:endParaRPr lang="en-US" altLang="zh-CN" sz="2000">
                <a:latin typeface="Arial" panose="020B0604020202020204" pitchFamily="34" charset="0"/>
              </a:endParaRPr>
            </a:p>
          </p:txBody>
        </p:sp>
        <p:sp>
          <p:nvSpPr>
            <p:cNvPr id="57354" name="Line 7"/>
            <p:cNvSpPr>
              <a:spLocks noChangeShapeType="1"/>
            </p:cNvSpPr>
            <p:nvPr/>
          </p:nvSpPr>
          <p:spPr bwMode="auto">
            <a:xfrm flipV="1">
              <a:off x="3114" y="7599"/>
              <a:ext cx="715" cy="72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Line 8"/>
            <p:cNvSpPr>
              <a:spLocks noChangeShapeType="1"/>
            </p:cNvSpPr>
            <p:nvPr/>
          </p:nvSpPr>
          <p:spPr bwMode="auto">
            <a:xfrm flipV="1">
              <a:off x="4073" y="7365"/>
              <a:ext cx="1092" cy="1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Line 9"/>
            <p:cNvSpPr>
              <a:spLocks noChangeShapeType="1"/>
            </p:cNvSpPr>
            <p:nvPr/>
          </p:nvSpPr>
          <p:spPr bwMode="auto">
            <a:xfrm>
              <a:off x="5479" y="7365"/>
              <a:ext cx="779"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Line 10"/>
            <p:cNvSpPr>
              <a:spLocks noChangeShapeType="1"/>
            </p:cNvSpPr>
            <p:nvPr/>
          </p:nvSpPr>
          <p:spPr bwMode="auto">
            <a:xfrm>
              <a:off x="4073" y="7636"/>
              <a:ext cx="536" cy="5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8" name="Line 11"/>
            <p:cNvSpPr>
              <a:spLocks noChangeShapeType="1"/>
            </p:cNvSpPr>
            <p:nvPr/>
          </p:nvSpPr>
          <p:spPr bwMode="auto">
            <a:xfrm>
              <a:off x="4853" y="8448"/>
              <a:ext cx="843" cy="15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9" name="Line 12"/>
            <p:cNvSpPr>
              <a:spLocks noChangeShapeType="1"/>
            </p:cNvSpPr>
            <p:nvPr/>
          </p:nvSpPr>
          <p:spPr bwMode="auto">
            <a:xfrm flipV="1">
              <a:off x="5904" y="7499"/>
              <a:ext cx="510" cy="101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Line 13"/>
            <p:cNvSpPr>
              <a:spLocks noChangeShapeType="1"/>
            </p:cNvSpPr>
            <p:nvPr/>
          </p:nvSpPr>
          <p:spPr bwMode="auto">
            <a:xfrm>
              <a:off x="5998" y="8634"/>
              <a:ext cx="109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Oval 14"/>
            <p:cNvSpPr>
              <a:spLocks noChangeArrowheads="1"/>
            </p:cNvSpPr>
            <p:nvPr/>
          </p:nvSpPr>
          <p:spPr bwMode="auto">
            <a:xfrm>
              <a:off x="3761" y="7365"/>
              <a:ext cx="312" cy="313"/>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B</a:t>
              </a:r>
              <a:endParaRPr lang="en-US" altLang="zh-CN" sz="2000">
                <a:latin typeface="Arial" panose="020B0604020202020204" pitchFamily="34" charset="0"/>
              </a:endParaRPr>
            </a:p>
          </p:txBody>
        </p:sp>
        <p:sp>
          <p:nvSpPr>
            <p:cNvPr id="57362" name="Oval 15"/>
            <p:cNvSpPr>
              <a:spLocks noChangeArrowheads="1"/>
            </p:cNvSpPr>
            <p:nvPr/>
          </p:nvSpPr>
          <p:spPr bwMode="auto">
            <a:xfrm>
              <a:off x="5687" y="8498"/>
              <a:ext cx="313" cy="313"/>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F</a:t>
              </a:r>
              <a:endParaRPr lang="en-US" altLang="zh-CN" sz="2000">
                <a:latin typeface="Arial" panose="020B0604020202020204" pitchFamily="34" charset="0"/>
              </a:endParaRPr>
            </a:p>
          </p:txBody>
        </p:sp>
        <p:sp>
          <p:nvSpPr>
            <p:cNvPr id="57363" name="Oval 16"/>
            <p:cNvSpPr>
              <a:spLocks noChangeArrowheads="1"/>
            </p:cNvSpPr>
            <p:nvPr/>
          </p:nvSpPr>
          <p:spPr bwMode="auto">
            <a:xfrm>
              <a:off x="4570" y="8197"/>
              <a:ext cx="313" cy="314"/>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D</a:t>
              </a:r>
              <a:endParaRPr lang="en-US" altLang="zh-CN" sz="2000">
                <a:latin typeface="Arial" panose="020B0604020202020204" pitchFamily="34" charset="0"/>
              </a:endParaRPr>
            </a:p>
          </p:txBody>
        </p:sp>
        <p:sp>
          <p:nvSpPr>
            <p:cNvPr id="57364" name="Oval 17"/>
            <p:cNvSpPr>
              <a:spLocks noChangeArrowheads="1"/>
            </p:cNvSpPr>
            <p:nvPr/>
          </p:nvSpPr>
          <p:spPr bwMode="auto">
            <a:xfrm>
              <a:off x="7090" y="8498"/>
              <a:ext cx="313" cy="314"/>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G</a:t>
              </a:r>
              <a:endParaRPr lang="en-US" altLang="zh-CN" sz="2000">
                <a:latin typeface="Arial" panose="020B0604020202020204" pitchFamily="34" charset="0"/>
              </a:endParaRPr>
            </a:p>
          </p:txBody>
        </p:sp>
        <p:sp>
          <p:nvSpPr>
            <p:cNvPr id="57365" name="Line 18"/>
            <p:cNvSpPr>
              <a:spLocks noChangeShapeType="1"/>
            </p:cNvSpPr>
            <p:nvPr/>
          </p:nvSpPr>
          <p:spPr bwMode="auto">
            <a:xfrm flipH="1" flipV="1">
              <a:off x="3124" y="8563"/>
              <a:ext cx="371" cy="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Line 19"/>
            <p:cNvSpPr>
              <a:spLocks noChangeShapeType="1"/>
            </p:cNvSpPr>
            <p:nvPr/>
          </p:nvSpPr>
          <p:spPr bwMode="auto">
            <a:xfrm flipH="1">
              <a:off x="7195" y="7733"/>
              <a:ext cx="623" cy="2"/>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7" name="Line 20"/>
            <p:cNvSpPr>
              <a:spLocks noChangeShapeType="1"/>
            </p:cNvSpPr>
            <p:nvPr/>
          </p:nvSpPr>
          <p:spPr bwMode="auto">
            <a:xfrm flipH="1">
              <a:off x="3053" y="7936"/>
              <a:ext cx="333" cy="38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21"/>
            <p:cNvSpPr>
              <a:spLocks noChangeShapeType="1"/>
            </p:cNvSpPr>
            <p:nvPr/>
          </p:nvSpPr>
          <p:spPr bwMode="auto">
            <a:xfrm flipH="1">
              <a:off x="2980" y="7738"/>
              <a:ext cx="114" cy="56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Text Box 22"/>
            <p:cNvSpPr txBox="1">
              <a:spLocks noChangeArrowheads="1"/>
            </p:cNvSpPr>
            <p:nvPr/>
          </p:nvSpPr>
          <p:spPr bwMode="auto">
            <a:xfrm>
              <a:off x="7985" y="7365"/>
              <a:ext cx="62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t>RREQ</a:t>
              </a:r>
              <a:endParaRPr lang="en-US" altLang="zh-CN" sz="2000">
                <a:latin typeface="Arial" panose="020B0604020202020204" pitchFamily="34" charset="0"/>
              </a:endParaRPr>
            </a:p>
          </p:txBody>
        </p:sp>
        <p:sp>
          <p:nvSpPr>
            <p:cNvPr id="57370" name="Line 23"/>
            <p:cNvSpPr>
              <a:spLocks noChangeShapeType="1"/>
            </p:cNvSpPr>
            <p:nvPr/>
          </p:nvSpPr>
          <p:spPr bwMode="auto">
            <a:xfrm flipH="1">
              <a:off x="7238" y="7492"/>
              <a:ext cx="623" cy="1"/>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Text Box 24"/>
            <p:cNvSpPr txBox="1">
              <a:spLocks noChangeArrowheads="1"/>
            </p:cNvSpPr>
            <p:nvPr/>
          </p:nvSpPr>
          <p:spPr bwMode="auto">
            <a:xfrm>
              <a:off x="7959" y="7629"/>
              <a:ext cx="82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逆向路径</a:t>
              </a:r>
              <a:endParaRPr lang="zh-CN" altLang="en-US" sz="2000">
                <a:latin typeface="Arial" panose="020B0604020202020204" pitchFamily="34" charset="0"/>
              </a:endParaRPr>
            </a:p>
          </p:txBody>
        </p:sp>
        <p:sp>
          <p:nvSpPr>
            <p:cNvPr id="57372" name="Line 25"/>
            <p:cNvSpPr>
              <a:spLocks noChangeShapeType="1"/>
            </p:cNvSpPr>
            <p:nvPr/>
          </p:nvSpPr>
          <p:spPr bwMode="auto">
            <a:xfrm flipV="1">
              <a:off x="3137" y="7636"/>
              <a:ext cx="780" cy="811"/>
            </a:xfrm>
            <a:prstGeom prst="line">
              <a:avLst/>
            </a:prstGeom>
            <a:noFill/>
            <a:ln w="9525">
              <a:solidFill>
                <a:srgbClr val="000000"/>
              </a:solidFill>
              <a:prstDash val="lg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73" name="Oval 26"/>
            <p:cNvSpPr>
              <a:spLocks noChangeArrowheads="1"/>
            </p:cNvSpPr>
            <p:nvPr/>
          </p:nvSpPr>
          <p:spPr bwMode="auto">
            <a:xfrm>
              <a:off x="5153" y="7200"/>
              <a:ext cx="313" cy="314"/>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C</a:t>
              </a:r>
              <a:endParaRPr lang="en-US" altLang="zh-CN" sz="2000">
                <a:latin typeface="Arial" panose="020B0604020202020204" pitchFamily="34" charset="0"/>
              </a:endParaRPr>
            </a:p>
          </p:txBody>
        </p:sp>
        <p:sp>
          <p:nvSpPr>
            <p:cNvPr id="57374" name="Oval 27"/>
            <p:cNvSpPr>
              <a:spLocks noChangeArrowheads="1"/>
            </p:cNvSpPr>
            <p:nvPr/>
          </p:nvSpPr>
          <p:spPr bwMode="auto">
            <a:xfrm>
              <a:off x="6255" y="7210"/>
              <a:ext cx="313" cy="314"/>
            </a:xfrm>
            <a:prstGeom prst="ellipse">
              <a:avLst/>
            </a:prstGeom>
            <a:solidFill>
              <a:srgbClr val="C0C0C0"/>
            </a:solidFill>
            <a:ln w="9525">
              <a:solidFill>
                <a:srgbClr val="000000"/>
              </a:solidFill>
              <a:round/>
              <a:headEnd/>
              <a:tailEnd/>
            </a:ln>
          </p:spPr>
          <p:txBody>
            <a:bodyPr lIns="0" tIns="0" rIns="0" bIns="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t>E</a:t>
              </a:r>
              <a:endParaRPr lang="en-US" altLang="zh-CN" sz="2000">
                <a:latin typeface="Arial" panose="020B0604020202020204" pitchFamily="34" charset="0"/>
              </a:endParaRPr>
            </a:p>
          </p:txBody>
        </p:sp>
      </p:grpSp>
      <p:sp>
        <p:nvSpPr>
          <p:cNvPr id="57350" name="Rectangle 28"/>
          <p:cNvSpPr>
            <a:spLocks noChangeArrowheads="1"/>
          </p:cNvSpPr>
          <p:nvPr/>
        </p:nvSpPr>
        <p:spPr bwMode="auto">
          <a:xfrm>
            <a:off x="2590800" y="5410200"/>
            <a:ext cx="400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B</a:t>
            </a:r>
            <a:r>
              <a:rPr lang="zh-CN" altLang="en-US" sz="2400"/>
              <a:t>接收</a:t>
            </a:r>
            <a:r>
              <a:rPr lang="en-US" altLang="zh-CN" sz="2400"/>
              <a:t>RREQ</a:t>
            </a:r>
            <a:r>
              <a:rPr lang="zh-CN" altLang="en-US" sz="2400"/>
              <a:t>并创建逆向路由</a:t>
            </a:r>
            <a:r>
              <a:rPr lang="zh-CN" altLang="en-US">
                <a:latin typeface="Arial" panose="020B0604020202020204" pitchFamily="34" charset="0"/>
              </a:rPr>
              <a:t> </a:t>
            </a:r>
          </a:p>
        </p:txBody>
      </p:sp>
      <p:sp>
        <p:nvSpPr>
          <p:cNvPr id="57351" name="Rectangle 3"/>
          <p:cNvSpPr>
            <a:spLocks noGrp="1" noChangeArrowheads="1"/>
          </p:cNvSpPr>
          <p:nvPr>
            <p:ph idx="1"/>
          </p:nvPr>
        </p:nvSpPr>
        <p:spPr>
          <a:xfrm>
            <a:off x="381000" y="1371600"/>
            <a:ext cx="8153400" cy="533400"/>
          </a:xfrm>
        </p:spPr>
        <p:txBody>
          <a:bodyPr>
            <a:normAutofit fontScale="77500" lnSpcReduction="20000"/>
          </a:bodyPr>
          <a:lstStyle/>
          <a:p>
            <a:pPr eaLnBrk="1" hangingPunct="1"/>
            <a:r>
              <a:rPr lang="zh-CN" altLang="en-US"/>
              <a:t>首先，</a:t>
            </a:r>
            <a:r>
              <a:rPr lang="en-US" altLang="zh-CN"/>
              <a:t>A</a:t>
            </a:r>
            <a:r>
              <a:rPr lang="zh-CN" altLang="en-US"/>
              <a:t>创建一个路由请求包（</a:t>
            </a:r>
            <a:r>
              <a:rPr lang="en-US" altLang="zh-CN"/>
              <a:t>RREQ</a:t>
            </a:r>
            <a:r>
              <a:rPr lang="zh-CN" altLang="en-US"/>
              <a:t>），广播给所有邻居节点。</a:t>
            </a:r>
            <a:endParaRPr lang="en-US" altLang="zh-CN"/>
          </a:p>
        </p:txBody>
      </p:sp>
    </p:spTree>
    <p:extLst>
      <p:ext uri="{BB962C8B-B14F-4D97-AF65-F5344CB8AC3E}">
        <p14:creationId xmlns:p14="http://schemas.microsoft.com/office/powerpoint/2010/main" val="65064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t>AODV</a:t>
            </a:r>
            <a:r>
              <a:rPr lang="zh-CN" altLang="en-US"/>
              <a:t>路由协议示例</a:t>
            </a:r>
            <a:endParaRPr lang="zh-CN" altLang="zh-CN"/>
          </a:p>
        </p:txBody>
      </p:sp>
      <p:sp>
        <p:nvSpPr>
          <p:cNvPr id="29" name="Rectangle 10"/>
          <p:cNvSpPr>
            <a:spLocks noGrp="1" noChangeArrowheads="1"/>
          </p:cNvSpPr>
          <p:nvPr>
            <p:ph type="sldNum" sz="quarter" idx="12"/>
          </p:nvPr>
        </p:nvSpPr>
        <p:spPr/>
        <p:txBody>
          <a:bodyPr/>
          <a:lstStyle/>
          <a:p>
            <a:pPr>
              <a:defRPr/>
            </a:pPr>
            <a:fld id="{E9AC3588-1915-46AD-9208-DCAE68A5EB00}" type="slidenum">
              <a:rPr lang="en-US" altLang="zh-CN"/>
              <a:pPr>
                <a:defRPr/>
              </a:pPr>
              <a:t>61</a:t>
            </a:fld>
            <a:endParaRPr lang="en-US" altLang="zh-CN"/>
          </a:p>
        </p:txBody>
      </p:sp>
      <p:sp>
        <p:nvSpPr>
          <p:cNvPr id="61444"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26D18024-D40A-40F3-B22E-AFBBA425979B}" type="slidenum">
              <a:rPr lang="en-US" altLang="zh-CN" sz="1200">
                <a:latin typeface="Arial Black" panose="020B0A04020102020204" pitchFamily="34" charset="0"/>
              </a:rPr>
              <a:pPr algn="r" eaLnBrk="1" hangingPunct="1"/>
              <a:t>61</a:t>
            </a:fld>
            <a:endParaRPr lang="en-US" altLang="zh-CN" sz="1200">
              <a:latin typeface="Arial Black" panose="020B0A04020102020204" pitchFamily="34" charset="0"/>
            </a:endParaRPr>
          </a:p>
        </p:txBody>
      </p:sp>
      <p:sp>
        <p:nvSpPr>
          <p:cNvPr id="61445" name="Rectangle 28"/>
          <p:cNvSpPr>
            <a:spLocks noChangeArrowheads="1"/>
          </p:cNvSpPr>
          <p:nvPr/>
        </p:nvSpPr>
        <p:spPr bwMode="auto">
          <a:xfrm>
            <a:off x="3521075" y="5197475"/>
            <a:ext cx="236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t>G</a:t>
            </a:r>
            <a:r>
              <a:rPr lang="zh-CN" altLang="en-US" sz="2400"/>
              <a:t>返回</a:t>
            </a:r>
            <a:r>
              <a:rPr lang="en-US" altLang="zh-CN" sz="2400"/>
              <a:t>RREP</a:t>
            </a:r>
            <a:r>
              <a:rPr lang="zh-CN" altLang="en-US" sz="2400"/>
              <a:t>给</a:t>
            </a:r>
            <a:r>
              <a:rPr lang="en-US" altLang="zh-CN" sz="2400"/>
              <a:t>A</a:t>
            </a:r>
            <a:r>
              <a:rPr lang="en-US" altLang="zh-CN">
                <a:latin typeface="Arial" panose="020B0604020202020204" pitchFamily="34" charset="0"/>
              </a:rPr>
              <a:t> </a:t>
            </a:r>
          </a:p>
        </p:txBody>
      </p:sp>
      <p:sp>
        <p:nvSpPr>
          <p:cNvPr id="61446" name="Rectangle 3"/>
          <p:cNvSpPr>
            <a:spLocks noGrp="1" noChangeArrowheads="1"/>
          </p:cNvSpPr>
          <p:nvPr>
            <p:ph idx="1"/>
          </p:nvPr>
        </p:nvSpPr>
        <p:spPr>
          <a:xfrm>
            <a:off x="381000" y="1371600"/>
            <a:ext cx="8153400" cy="533400"/>
          </a:xfrm>
        </p:spPr>
        <p:txBody>
          <a:bodyPr>
            <a:normAutofit fontScale="70000" lnSpcReduction="20000"/>
          </a:bodyPr>
          <a:lstStyle/>
          <a:p>
            <a:pPr eaLnBrk="1" hangingPunct="1"/>
            <a:r>
              <a:rPr lang="zh-CN" altLang="en-US"/>
              <a:t>当</a:t>
            </a:r>
            <a:r>
              <a:rPr lang="en-US" altLang="zh-CN"/>
              <a:t>RREQ</a:t>
            </a:r>
            <a:r>
              <a:rPr lang="zh-CN" altLang="en-US"/>
              <a:t>到达</a:t>
            </a:r>
            <a:r>
              <a:rPr lang="en-US" altLang="zh-CN"/>
              <a:t>F</a:t>
            </a:r>
            <a:r>
              <a:rPr lang="zh-CN" altLang="en-US"/>
              <a:t>后，</a:t>
            </a:r>
            <a:r>
              <a:rPr lang="en-US" altLang="zh-CN"/>
              <a:t>F</a:t>
            </a:r>
            <a:r>
              <a:rPr lang="zh-CN" altLang="en-US"/>
              <a:t>发现有一条到</a:t>
            </a:r>
            <a:r>
              <a:rPr lang="en-US" altLang="zh-CN"/>
              <a:t>G</a:t>
            </a:r>
            <a:r>
              <a:rPr lang="zh-CN" altLang="en-US"/>
              <a:t>的路由，且其序号大于等于</a:t>
            </a:r>
            <a:r>
              <a:rPr lang="en-US" altLang="zh-CN"/>
              <a:t>RREQ</a:t>
            </a:r>
            <a:r>
              <a:rPr lang="zh-CN" altLang="en-US"/>
              <a:t>中的序号，则会构造一个路由响应包</a:t>
            </a:r>
            <a:r>
              <a:rPr lang="en-US" altLang="zh-CN"/>
              <a:t>RREP</a:t>
            </a:r>
            <a:r>
              <a:rPr lang="zh-CN" altLang="en-US"/>
              <a:t>并沿逆向路由</a:t>
            </a:r>
            <a:r>
              <a:rPr lang="zh-CN" altLang="en-US">
                <a:solidFill>
                  <a:srgbClr val="FF0000"/>
                </a:solidFill>
              </a:rPr>
              <a:t>单播</a:t>
            </a:r>
            <a:r>
              <a:rPr lang="zh-CN" altLang="en-US"/>
              <a:t>给</a:t>
            </a:r>
            <a:r>
              <a:rPr lang="en-US" altLang="zh-CN"/>
              <a:t>A</a:t>
            </a:r>
            <a:r>
              <a:rPr lang="zh-CN" altLang="en-US"/>
              <a:t>。</a:t>
            </a:r>
            <a:endParaRPr lang="en-US" altLang="zh-CN"/>
          </a:p>
        </p:txBody>
      </p:sp>
      <p:sp>
        <p:nvSpPr>
          <p:cNvPr id="61447" name="Rectangle 3"/>
          <p:cNvSpPr txBox="1">
            <a:spLocks noChangeArrowheads="1"/>
          </p:cNvSpPr>
          <p:nvPr/>
        </p:nvSpPr>
        <p:spPr bwMode="auto">
          <a:xfrm>
            <a:off x="627063" y="5927725"/>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r>
              <a:rPr lang="zh-CN" altLang="en-US"/>
              <a:t>整个路由发现过程完成后，</a:t>
            </a:r>
            <a:r>
              <a:rPr lang="en-US" altLang="zh-CN"/>
              <a:t>A</a:t>
            </a:r>
            <a:r>
              <a:rPr lang="zh-CN" altLang="en-US"/>
              <a:t>可沿发现的路由发送数据。</a:t>
            </a:r>
            <a:endParaRPr lang="en-US" altLang="zh-CN"/>
          </a:p>
        </p:txBody>
      </p:sp>
      <p:pic>
        <p:nvPicPr>
          <p:cNvPr id="6144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957388"/>
            <a:ext cx="824865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842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28650" y="365125"/>
            <a:ext cx="7886700" cy="898525"/>
          </a:xfrm>
        </p:spPr>
        <p:txBody>
          <a:bodyPr/>
          <a:lstStyle/>
          <a:p>
            <a:pPr eaLnBrk="1" hangingPunct="1"/>
            <a:r>
              <a:rPr lang="en-US" altLang="zh-CN" sz="3400">
                <a:latin typeface="Times New Roman" panose="02020603050405020304" pitchFamily="18" charset="0"/>
              </a:rPr>
              <a:t>AODV</a:t>
            </a:r>
            <a:r>
              <a:rPr lang="zh-CN" altLang="en-US" sz="3400">
                <a:latin typeface="Times New Roman" panose="02020603050405020304" pitchFamily="18" charset="0"/>
              </a:rPr>
              <a:t>路由发现算法</a:t>
            </a:r>
            <a:endParaRPr lang="zh-CN" altLang="zh-CN" sz="3400">
              <a:latin typeface="Times New Roman" panose="02020603050405020304" pitchFamily="18" charset="0"/>
            </a:endParaRPr>
          </a:p>
        </p:txBody>
      </p:sp>
      <p:sp>
        <p:nvSpPr>
          <p:cNvPr id="63491" name="Rectangle 3"/>
          <p:cNvSpPr>
            <a:spLocks noGrp="1" noChangeArrowheads="1"/>
          </p:cNvSpPr>
          <p:nvPr>
            <p:ph idx="1"/>
          </p:nvPr>
        </p:nvSpPr>
        <p:spPr>
          <a:xfrm>
            <a:off x="457200" y="1257300"/>
            <a:ext cx="8153400" cy="4419600"/>
          </a:xfrm>
        </p:spPr>
        <p:txBody>
          <a:bodyPr>
            <a:normAutofit fontScale="92500" lnSpcReduction="20000"/>
          </a:bodyPr>
          <a:lstStyle/>
          <a:p>
            <a:pPr eaLnBrk="1" hangingPunct="1">
              <a:lnSpc>
                <a:spcPct val="100000"/>
              </a:lnSpc>
              <a:buFont typeface="Wingdings" panose="05000000000000000000" pitchFamily="2" charset="2"/>
              <a:buChar char="Ø"/>
            </a:pPr>
            <a:r>
              <a:rPr lang="zh-CN" altLang="en-US" sz="2000"/>
              <a:t>源节点</a:t>
            </a:r>
            <a:endParaRPr lang="en-US" altLang="zh-CN" sz="2000"/>
          </a:p>
          <a:p>
            <a:pPr eaLnBrk="1" hangingPunct="1">
              <a:lnSpc>
                <a:spcPct val="100000"/>
              </a:lnSpc>
            </a:pPr>
            <a:r>
              <a:rPr lang="zh-CN" altLang="en-US" sz="1800">
                <a:latin typeface="Times New Roman" panose="02020603050405020304" pitchFamily="18" charset="0"/>
              </a:rPr>
              <a:t>应用层有数据发送请求，并且指向目的节点的路由有效，直接通过该路由发送数据包；</a:t>
            </a:r>
            <a:endParaRPr lang="en-US" altLang="zh-CN" sz="1800">
              <a:latin typeface="Times New Roman" panose="02020603050405020304" pitchFamily="18" charset="0"/>
            </a:endParaRPr>
          </a:p>
          <a:p>
            <a:pPr eaLnBrk="1" hangingPunct="1">
              <a:lnSpc>
                <a:spcPct val="100000"/>
              </a:lnSpc>
            </a:pPr>
            <a:r>
              <a:rPr lang="zh-CN" altLang="en-US" sz="1800">
                <a:latin typeface="Times New Roman" panose="02020603050405020304" pitchFamily="18" charset="0"/>
              </a:rPr>
              <a:t>如果没有达到目的节点的有效路径，则产生</a:t>
            </a:r>
            <a:r>
              <a:rPr lang="en-US" altLang="zh-CN" sz="1800">
                <a:latin typeface="Times New Roman" panose="02020603050405020304" pitchFamily="18" charset="0"/>
              </a:rPr>
              <a:t>RREQ</a:t>
            </a:r>
            <a:r>
              <a:rPr lang="zh-CN" altLang="en-US" sz="1800">
                <a:latin typeface="Times New Roman" panose="02020603050405020304" pitchFamily="18" charset="0"/>
              </a:rPr>
              <a:t>广播帧，</a:t>
            </a:r>
            <a:r>
              <a:rPr lang="en-US" altLang="zh-CN" sz="1800">
                <a:latin typeface="Times New Roman" panose="02020603050405020304" pitchFamily="18" charset="0"/>
              </a:rPr>
              <a:t>RREQ</a:t>
            </a:r>
            <a:r>
              <a:rPr lang="zh-CN" altLang="en-US" sz="1800">
                <a:latin typeface="Times New Roman" panose="02020603050405020304" pitchFamily="18" charset="0"/>
              </a:rPr>
              <a:t>的序列号、</a:t>
            </a:r>
            <a:r>
              <a:rPr lang="en-US" altLang="zh-CN" sz="1800">
                <a:latin typeface="Times New Roman" panose="02020603050405020304" pitchFamily="18" charset="0"/>
              </a:rPr>
              <a:t>ID</a:t>
            </a:r>
            <a:r>
              <a:rPr lang="zh-CN" altLang="en-US" sz="1800">
                <a:latin typeface="Times New Roman" panose="02020603050405020304" pitchFamily="18" charset="0"/>
              </a:rPr>
              <a:t>字段加</a:t>
            </a:r>
            <a:r>
              <a:rPr lang="en-US" altLang="zh-CN" sz="1800">
                <a:latin typeface="Times New Roman" panose="02020603050405020304" pitchFamily="18" charset="0"/>
              </a:rPr>
              <a:t>1</a:t>
            </a:r>
            <a:r>
              <a:rPr lang="zh-CN" altLang="en-US" sz="1800">
                <a:latin typeface="Times New Roman" panose="02020603050405020304" pitchFamily="18" charset="0"/>
              </a:rPr>
              <a:t>，广播到网络中。</a:t>
            </a:r>
            <a:endParaRPr lang="en-US" altLang="zh-CN" sz="1800">
              <a:latin typeface="Times New Roman" panose="02020603050405020304" pitchFamily="18" charset="0"/>
            </a:endParaRPr>
          </a:p>
          <a:p>
            <a:pPr eaLnBrk="1" hangingPunct="1">
              <a:lnSpc>
                <a:spcPct val="100000"/>
              </a:lnSpc>
              <a:buFont typeface="Wingdings" panose="05000000000000000000" pitchFamily="2" charset="2"/>
              <a:buChar char="Ø"/>
            </a:pPr>
            <a:r>
              <a:rPr lang="zh-CN" altLang="en-US" sz="2000">
                <a:latin typeface="Times New Roman" panose="02020603050405020304" pitchFamily="18" charset="0"/>
              </a:rPr>
              <a:t>中间节点</a:t>
            </a:r>
            <a:endParaRPr lang="en-US" altLang="zh-CN" sz="2000">
              <a:latin typeface="Times New Roman" panose="02020603050405020304" pitchFamily="18" charset="0"/>
            </a:endParaRPr>
          </a:p>
          <a:p>
            <a:pPr eaLnBrk="1" hangingPunct="1">
              <a:lnSpc>
                <a:spcPct val="100000"/>
              </a:lnSpc>
            </a:pPr>
            <a:r>
              <a:rPr lang="zh-CN" altLang="en-US" sz="1800">
                <a:latin typeface="Times New Roman" panose="02020603050405020304" pitchFamily="18" charset="0"/>
              </a:rPr>
              <a:t>如果中间节点路由表中记录的到目的节点路由有效，并且记录的目的节点序列号比</a:t>
            </a:r>
            <a:r>
              <a:rPr lang="en-US" altLang="zh-CN" sz="1800">
                <a:latin typeface="Times New Roman" panose="02020603050405020304" pitchFamily="18" charset="0"/>
              </a:rPr>
              <a:t>RREQ</a:t>
            </a:r>
            <a:r>
              <a:rPr lang="zh-CN" altLang="en-US" sz="1800">
                <a:latin typeface="Times New Roman" panose="02020603050405020304" pitchFamily="18" charset="0"/>
              </a:rPr>
              <a:t>中的目的节点序列号更新（大于或等于），则中间节点可以产生路由应答帧；</a:t>
            </a:r>
            <a:endParaRPr lang="en-US" altLang="zh-CN" sz="1800">
              <a:latin typeface="Times New Roman" panose="02020603050405020304" pitchFamily="18" charset="0"/>
            </a:endParaRPr>
          </a:p>
          <a:p>
            <a:pPr eaLnBrk="1" hangingPunct="1">
              <a:lnSpc>
                <a:spcPct val="100000"/>
              </a:lnSpc>
            </a:pPr>
            <a:r>
              <a:rPr lang="zh-CN" altLang="en-US" sz="1800">
                <a:latin typeface="Times New Roman" panose="02020603050405020304" pitchFamily="18" charset="0"/>
              </a:rPr>
              <a:t>如果该中间节点不产生应答帧，更改</a:t>
            </a:r>
            <a:r>
              <a:rPr lang="en-US" altLang="zh-CN" sz="1800">
                <a:latin typeface="Times New Roman" panose="02020603050405020304" pitchFamily="18" charset="0"/>
              </a:rPr>
              <a:t>RREQ</a:t>
            </a:r>
            <a:r>
              <a:rPr lang="zh-CN" altLang="en-US" sz="1800">
                <a:latin typeface="Times New Roman" panose="02020603050405020304" pitchFamily="18" charset="0"/>
              </a:rPr>
              <a:t>中的目的节点序列号至当前最大，跳数字段加</a:t>
            </a:r>
            <a:r>
              <a:rPr lang="en-US" altLang="zh-CN" sz="1800">
                <a:latin typeface="Times New Roman" panose="02020603050405020304" pitchFamily="18" charset="0"/>
              </a:rPr>
              <a:t>1</a:t>
            </a:r>
            <a:r>
              <a:rPr lang="zh-CN" altLang="en-US" sz="1800">
                <a:latin typeface="Times New Roman" panose="02020603050405020304" pitchFamily="18" charset="0"/>
              </a:rPr>
              <a:t>，然后转发。</a:t>
            </a:r>
            <a:endParaRPr lang="en-US" altLang="zh-CN" sz="1800">
              <a:latin typeface="Times New Roman" panose="02020603050405020304" pitchFamily="18" charset="0"/>
            </a:endParaRPr>
          </a:p>
          <a:p>
            <a:pPr eaLnBrk="1" hangingPunct="1">
              <a:lnSpc>
                <a:spcPct val="100000"/>
              </a:lnSpc>
              <a:buFont typeface="Wingdings" panose="05000000000000000000" pitchFamily="2" charset="2"/>
              <a:buChar char="Ø"/>
            </a:pPr>
            <a:r>
              <a:rPr lang="zh-CN" altLang="en-US" sz="2000">
                <a:latin typeface="Times New Roman" panose="02020603050405020304" pitchFamily="18" charset="0"/>
              </a:rPr>
              <a:t>目的节点</a:t>
            </a:r>
            <a:endParaRPr lang="en-US" altLang="zh-CN" sz="2000">
              <a:latin typeface="Times New Roman" panose="02020603050405020304" pitchFamily="18" charset="0"/>
            </a:endParaRPr>
          </a:p>
          <a:p>
            <a:pPr eaLnBrk="1" hangingPunct="1">
              <a:lnSpc>
                <a:spcPct val="100000"/>
              </a:lnSpc>
            </a:pPr>
            <a:r>
              <a:rPr lang="zh-CN" altLang="en-US" sz="1800">
                <a:latin typeface="Times New Roman" panose="02020603050405020304" pitchFamily="18" charset="0"/>
              </a:rPr>
              <a:t>目的节点的序列号加</a:t>
            </a:r>
            <a:r>
              <a:rPr lang="en-US" altLang="zh-CN" sz="1800">
                <a:latin typeface="Times New Roman" panose="02020603050405020304" pitchFamily="18" charset="0"/>
              </a:rPr>
              <a:t>1</a:t>
            </a:r>
            <a:r>
              <a:rPr lang="zh-CN" altLang="en-US" sz="1800">
                <a:latin typeface="Times New Roman" panose="02020603050405020304" pitchFamily="18" charset="0"/>
              </a:rPr>
              <a:t>；</a:t>
            </a:r>
            <a:endParaRPr lang="en-US" altLang="zh-CN" sz="1800">
              <a:latin typeface="Times New Roman" panose="02020603050405020304" pitchFamily="18" charset="0"/>
            </a:endParaRPr>
          </a:p>
          <a:p>
            <a:pPr eaLnBrk="1" hangingPunct="1">
              <a:lnSpc>
                <a:spcPct val="100000"/>
              </a:lnSpc>
            </a:pPr>
            <a:r>
              <a:rPr lang="zh-CN" altLang="en-US" sz="1800">
                <a:latin typeface="Times New Roman" panose="02020603050405020304" pitchFamily="18" charset="0"/>
              </a:rPr>
              <a:t>产生</a:t>
            </a:r>
            <a:r>
              <a:rPr lang="en-US" altLang="zh-CN" sz="1800">
                <a:latin typeface="Times New Roman" panose="02020603050405020304" pitchFamily="18" charset="0"/>
              </a:rPr>
              <a:t>RREP</a:t>
            </a:r>
            <a:r>
              <a:rPr lang="zh-CN" altLang="en-US" sz="1800">
                <a:latin typeface="Times New Roman" panose="02020603050405020304" pitchFamily="18" charset="0"/>
              </a:rPr>
              <a:t>应答帧，然后单播发送至源节点。</a:t>
            </a:r>
          </a:p>
        </p:txBody>
      </p:sp>
      <p:sp>
        <p:nvSpPr>
          <p:cNvPr id="5" name="Rectangle 10"/>
          <p:cNvSpPr>
            <a:spLocks noGrp="1" noChangeArrowheads="1"/>
          </p:cNvSpPr>
          <p:nvPr>
            <p:ph type="sldNum" sz="quarter" idx="12"/>
          </p:nvPr>
        </p:nvSpPr>
        <p:spPr/>
        <p:txBody>
          <a:bodyPr/>
          <a:lstStyle/>
          <a:p>
            <a:pPr>
              <a:defRPr/>
            </a:pPr>
            <a:fld id="{5E4CB974-CE01-4E25-AAEE-9B2A0741C2EC}" type="slidenum">
              <a:rPr lang="en-US" altLang="zh-CN"/>
              <a:pPr>
                <a:defRPr/>
              </a:pPr>
              <a:t>62</a:t>
            </a:fld>
            <a:endParaRPr lang="en-US" altLang="zh-CN"/>
          </a:p>
        </p:txBody>
      </p:sp>
      <p:sp>
        <p:nvSpPr>
          <p:cNvPr id="63493"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23A62EF6-E5FA-4991-8D62-94994B86C61E}" type="slidenum">
              <a:rPr lang="en-US" altLang="zh-CN" sz="1200">
                <a:latin typeface="Arial Black" panose="020B0A04020102020204" pitchFamily="34" charset="0"/>
              </a:rPr>
              <a:pPr algn="r" eaLnBrk="1" hangingPunct="1"/>
              <a:t>62</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2870528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28650" y="365125"/>
            <a:ext cx="7886700" cy="777875"/>
          </a:xfrm>
        </p:spPr>
        <p:txBody>
          <a:bodyPr/>
          <a:lstStyle/>
          <a:p>
            <a:pPr eaLnBrk="1" hangingPunct="1"/>
            <a:r>
              <a:rPr lang="en-US" altLang="zh-CN" sz="3400">
                <a:latin typeface="Times New Roman" panose="02020603050405020304" pitchFamily="18" charset="0"/>
              </a:rPr>
              <a:t>AODV</a:t>
            </a:r>
            <a:r>
              <a:rPr lang="zh-CN" altLang="en-US" sz="3400">
                <a:latin typeface="Times New Roman" panose="02020603050405020304" pitchFamily="18" charset="0"/>
              </a:rPr>
              <a:t>路由控制流程图</a:t>
            </a:r>
            <a:endParaRPr lang="zh-CN" altLang="zh-CN" sz="3400">
              <a:latin typeface="Times New Roman" panose="02020603050405020304" pitchFamily="18" charset="0"/>
            </a:endParaRPr>
          </a:p>
        </p:txBody>
      </p:sp>
      <p:sp>
        <p:nvSpPr>
          <p:cNvPr id="5" name="Rectangle 10"/>
          <p:cNvSpPr>
            <a:spLocks noGrp="1" noChangeArrowheads="1"/>
          </p:cNvSpPr>
          <p:nvPr>
            <p:ph type="sldNum" sz="quarter" idx="12"/>
          </p:nvPr>
        </p:nvSpPr>
        <p:spPr/>
        <p:txBody>
          <a:bodyPr/>
          <a:lstStyle/>
          <a:p>
            <a:pPr>
              <a:defRPr/>
            </a:pPr>
            <a:fld id="{82F73E5E-1AE9-4A35-8513-BADB06B98CAF}" type="slidenum">
              <a:rPr lang="en-US" altLang="zh-CN"/>
              <a:pPr>
                <a:defRPr/>
              </a:pPr>
              <a:t>63</a:t>
            </a:fld>
            <a:endParaRPr lang="en-US" altLang="zh-CN"/>
          </a:p>
        </p:txBody>
      </p:sp>
      <p:sp>
        <p:nvSpPr>
          <p:cNvPr id="66564"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DA211AAC-CD43-4DB9-AF9A-171F4C99E3EA}" type="slidenum">
              <a:rPr lang="en-US" altLang="zh-CN" sz="1200">
                <a:latin typeface="Arial Black" panose="020B0A04020102020204" pitchFamily="34" charset="0"/>
              </a:rPr>
              <a:pPr algn="r" eaLnBrk="1" hangingPunct="1"/>
              <a:t>63</a:t>
            </a:fld>
            <a:endParaRPr lang="en-US" altLang="zh-CN" sz="1200">
              <a:latin typeface="Arial Black" panose="020B0A04020102020204" pitchFamily="34" charset="0"/>
            </a:endParaRPr>
          </a:p>
        </p:txBody>
      </p:sp>
      <p:pic>
        <p:nvPicPr>
          <p:cNvPr id="66565" name="图片 1"/>
          <p:cNvPicPr>
            <a:picLocks noChangeAspect="1"/>
          </p:cNvPicPr>
          <p:nvPr/>
        </p:nvPicPr>
        <p:blipFill rotWithShape="1">
          <a:blip r:embed="rId2">
            <a:extLst>
              <a:ext uri="{28A0092B-C50C-407E-A947-70E740481C1C}">
                <a14:useLocalDpi xmlns:a14="http://schemas.microsoft.com/office/drawing/2010/main" val="0"/>
              </a:ext>
            </a:extLst>
          </a:blip>
          <a:srcRect r="27551"/>
          <a:stretch/>
        </p:blipFill>
        <p:spPr bwMode="auto">
          <a:xfrm>
            <a:off x="1066800" y="969963"/>
            <a:ext cx="4637314" cy="588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79286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z="3400">
                <a:latin typeface="Times New Roman" panose="02020603050405020304" pitchFamily="18" charset="0"/>
              </a:rPr>
              <a:t>AODV</a:t>
            </a:r>
            <a:r>
              <a:rPr lang="zh-CN" altLang="en-US" sz="3400">
                <a:latin typeface="Times New Roman" panose="02020603050405020304" pitchFamily="18" charset="0"/>
              </a:rPr>
              <a:t>路由协议特点</a:t>
            </a:r>
            <a:endParaRPr lang="zh-CN" altLang="zh-CN" sz="3400">
              <a:latin typeface="Times New Roman" panose="02020603050405020304" pitchFamily="18" charset="0"/>
            </a:endParaRPr>
          </a:p>
        </p:txBody>
      </p:sp>
      <p:sp>
        <p:nvSpPr>
          <p:cNvPr id="67587" name="Rectangle 3"/>
          <p:cNvSpPr>
            <a:spLocks noGrp="1" noChangeArrowheads="1"/>
          </p:cNvSpPr>
          <p:nvPr>
            <p:ph idx="1"/>
          </p:nvPr>
        </p:nvSpPr>
        <p:spPr>
          <a:xfrm>
            <a:off x="381000" y="1600200"/>
            <a:ext cx="8153400" cy="4419600"/>
          </a:xfrm>
        </p:spPr>
        <p:txBody>
          <a:bodyPr>
            <a:normAutofit lnSpcReduction="10000"/>
          </a:bodyPr>
          <a:lstStyle/>
          <a:p>
            <a:pPr eaLnBrk="1" hangingPunct="1">
              <a:lnSpc>
                <a:spcPct val="150000"/>
              </a:lnSpc>
              <a:buFont typeface="Wingdings" panose="05000000000000000000" pitchFamily="2" charset="2"/>
              <a:buNone/>
            </a:pPr>
            <a:r>
              <a:rPr lang="zh-CN" altLang="en-US" sz="2400"/>
              <a:t>（</a:t>
            </a:r>
            <a:r>
              <a:rPr lang="en-US" altLang="zh-CN" sz="2400"/>
              <a:t>1</a:t>
            </a:r>
            <a:r>
              <a:rPr lang="zh-CN" altLang="en-US" sz="2400"/>
              <a:t>）</a:t>
            </a:r>
            <a:r>
              <a:rPr lang="zh-CN" altLang="en-US" sz="2400">
                <a:latin typeface="Times New Roman" panose="02020603050405020304" pitchFamily="18" charset="0"/>
              </a:rPr>
              <a:t>基于传统距离向量路由机制，算法简单清晰；</a:t>
            </a:r>
          </a:p>
          <a:p>
            <a:pPr eaLnBrk="1" hangingPunct="1">
              <a:lnSpc>
                <a:spcPct val="150000"/>
              </a:lnSpc>
              <a:buFont typeface="Wingdings" panose="05000000000000000000" pitchFamily="2" charset="2"/>
              <a:buNone/>
            </a:pPr>
            <a:r>
              <a:rPr lang="zh-CN" altLang="en-US" sz="2400"/>
              <a:t>（</a:t>
            </a:r>
            <a:r>
              <a:rPr lang="en-US" altLang="zh-CN" sz="2400"/>
              <a:t>2</a:t>
            </a:r>
            <a:r>
              <a:rPr lang="zh-CN" altLang="en-US" sz="2400"/>
              <a:t>）</a:t>
            </a:r>
            <a:r>
              <a:rPr lang="zh-CN" altLang="en-US" sz="2400">
                <a:latin typeface="Times New Roman" panose="02020603050405020304" pitchFamily="18" charset="0"/>
              </a:rPr>
              <a:t>使用目标序列号防止循环发生，解决了无穷计数问题，易于编程实现；</a:t>
            </a:r>
          </a:p>
          <a:p>
            <a:pPr eaLnBrk="1" hangingPunct="1">
              <a:lnSpc>
                <a:spcPct val="150000"/>
              </a:lnSpc>
              <a:buFont typeface="Wingdings" panose="05000000000000000000" pitchFamily="2" charset="2"/>
              <a:buNone/>
            </a:pPr>
            <a:r>
              <a:rPr lang="zh-CN" altLang="en-US" sz="2400"/>
              <a:t>（</a:t>
            </a:r>
            <a:r>
              <a:rPr lang="en-US" altLang="zh-CN" sz="2400"/>
              <a:t>3</a:t>
            </a:r>
            <a:r>
              <a:rPr lang="zh-CN" altLang="en-US" sz="2400"/>
              <a:t>）</a:t>
            </a:r>
            <a:r>
              <a:rPr lang="zh-CN" altLang="en-US" sz="2400">
                <a:latin typeface="Times New Roman" panose="02020603050405020304" pitchFamily="18" charset="0"/>
              </a:rPr>
              <a:t>支持中间主机回答，能使源主机快速获得路由，但可能会有过时路由；</a:t>
            </a:r>
          </a:p>
          <a:p>
            <a:pPr eaLnBrk="1" hangingPunct="1">
              <a:lnSpc>
                <a:spcPct val="150000"/>
              </a:lnSpc>
              <a:buFont typeface="Wingdings" panose="05000000000000000000" pitchFamily="2" charset="2"/>
              <a:buNone/>
            </a:pPr>
            <a:r>
              <a:rPr lang="zh-CN" altLang="en-US" sz="2400"/>
              <a:t>（</a:t>
            </a:r>
            <a:r>
              <a:rPr lang="en-US" altLang="zh-CN" sz="2400"/>
              <a:t>4</a:t>
            </a:r>
            <a:r>
              <a:rPr lang="zh-CN" altLang="en-US" sz="2400"/>
              <a:t>）</a:t>
            </a:r>
            <a:r>
              <a:rPr lang="zh-CN" altLang="en-US" sz="2400">
                <a:latin typeface="Times New Roman" panose="02020603050405020304" pitchFamily="18" charset="0"/>
              </a:rPr>
              <a:t>周期性广播报文，需要消耗一定的能量和网络带宽。</a:t>
            </a:r>
            <a:endParaRPr lang="en-US" altLang="zh-CN" sz="2400">
              <a:latin typeface="Times New Roman" panose="02020603050405020304" pitchFamily="18" charset="0"/>
            </a:endParaRPr>
          </a:p>
          <a:p>
            <a:pPr eaLnBrk="1" hangingPunct="1">
              <a:lnSpc>
                <a:spcPct val="150000"/>
              </a:lnSpc>
              <a:buFont typeface="Wingdings" panose="05000000000000000000"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5</a:t>
            </a:r>
            <a:r>
              <a:rPr lang="zh-CN" altLang="en-US" sz="2400">
                <a:latin typeface="Times New Roman" panose="02020603050405020304" pitchFamily="18" charset="0"/>
              </a:rPr>
              <a:t>）</a:t>
            </a:r>
            <a:r>
              <a:rPr lang="zh-CN" altLang="en-US" sz="2400">
                <a:solidFill>
                  <a:srgbClr val="FF0000"/>
                </a:solidFill>
                <a:latin typeface="Times New Roman" panose="02020603050405020304" pitchFamily="18" charset="0"/>
              </a:rPr>
              <a:t>通信过程对称</a:t>
            </a:r>
            <a:r>
              <a:rPr lang="zh-CN" altLang="en-US" sz="2400">
                <a:latin typeface="Times New Roman" panose="02020603050405020304" pitchFamily="18" charset="0"/>
              </a:rPr>
              <a:t>，路由可逆，</a:t>
            </a:r>
            <a:r>
              <a:rPr lang="zh-CN" altLang="en-US" sz="2400">
                <a:solidFill>
                  <a:srgbClr val="FF0000"/>
                </a:solidFill>
                <a:latin typeface="Times New Roman" panose="02020603050405020304" pitchFamily="18" charset="0"/>
              </a:rPr>
              <a:t>不支持单向路由。</a:t>
            </a:r>
            <a:endParaRPr lang="zh-CN" altLang="en-US" sz="2400">
              <a:latin typeface="Times New Roman" panose="02020603050405020304" pitchFamily="18" charset="0"/>
            </a:endParaRPr>
          </a:p>
        </p:txBody>
      </p:sp>
      <p:sp>
        <p:nvSpPr>
          <p:cNvPr id="5" name="Rectangle 10"/>
          <p:cNvSpPr>
            <a:spLocks noGrp="1" noChangeArrowheads="1"/>
          </p:cNvSpPr>
          <p:nvPr>
            <p:ph type="sldNum" sz="quarter" idx="12"/>
          </p:nvPr>
        </p:nvSpPr>
        <p:spPr/>
        <p:txBody>
          <a:bodyPr/>
          <a:lstStyle/>
          <a:p>
            <a:pPr>
              <a:defRPr/>
            </a:pPr>
            <a:fld id="{8E47933A-4217-447F-9181-0474B95DCEA0}" type="slidenum">
              <a:rPr lang="en-US" altLang="zh-CN"/>
              <a:pPr>
                <a:defRPr/>
              </a:pPr>
              <a:t>64</a:t>
            </a:fld>
            <a:endParaRPr lang="en-US" altLang="zh-CN"/>
          </a:p>
        </p:txBody>
      </p:sp>
      <p:sp>
        <p:nvSpPr>
          <p:cNvPr id="67589"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A31CF98C-6443-46A9-B65B-6A7F87EF9EF2}" type="slidenum">
              <a:rPr lang="en-US" altLang="zh-CN" sz="1200">
                <a:latin typeface="Arial Black" panose="020B0A04020102020204" pitchFamily="34" charset="0"/>
              </a:rPr>
              <a:pPr algn="r" eaLnBrk="1" hangingPunct="1"/>
              <a:t>64</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25526401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F8DC5086-35CF-4D2F-B1FA-75D3558F0FB3}" type="slidenum">
              <a:rPr lang="en-US" altLang="zh-CN"/>
              <a:pPr>
                <a:defRPr/>
              </a:pPr>
              <a:t>65</a:t>
            </a:fld>
            <a:endParaRPr lang="en-US" altLang="zh-CN"/>
          </a:p>
        </p:txBody>
      </p:sp>
      <p:sp>
        <p:nvSpPr>
          <p:cNvPr id="71683" name="Rectangle 2"/>
          <p:cNvSpPr>
            <a:spLocks noGrp="1" noChangeArrowheads="1"/>
          </p:cNvSpPr>
          <p:nvPr>
            <p:ph type="title" idx="4294967295"/>
          </p:nvPr>
        </p:nvSpPr>
        <p:spPr>
          <a:xfrm>
            <a:off x="0" y="228600"/>
            <a:ext cx="8015288" cy="914400"/>
          </a:xfrm>
        </p:spPr>
        <p:txBody>
          <a:bodyPr/>
          <a:lstStyle/>
          <a:p>
            <a:pPr eaLnBrk="1" hangingPunct="1"/>
            <a:r>
              <a:rPr lang="en-US" altLang="zh-CN" sz="3400" dirty="0"/>
              <a:t>DSR</a:t>
            </a:r>
            <a:r>
              <a:rPr lang="zh-CN" altLang="en-US" sz="3400" dirty="0"/>
              <a:t> </a:t>
            </a:r>
            <a:r>
              <a:rPr lang="en-US" altLang="zh-CN" sz="3400" dirty="0"/>
              <a:t>(</a:t>
            </a:r>
            <a:r>
              <a:rPr lang="zh-CN" altLang="en-US" sz="3400" dirty="0"/>
              <a:t>动态源路由</a:t>
            </a:r>
            <a:r>
              <a:rPr lang="en-US" altLang="zh-CN" sz="3400" dirty="0"/>
              <a:t>)</a:t>
            </a:r>
            <a:r>
              <a:rPr lang="zh-CN" altLang="en-US" sz="3400" dirty="0"/>
              <a:t>协议 </a:t>
            </a:r>
            <a:endParaRPr lang="zh-CN" altLang="zh-CN" sz="3400" dirty="0"/>
          </a:p>
        </p:txBody>
      </p:sp>
      <p:sp>
        <p:nvSpPr>
          <p:cNvPr id="71684" name="Rectangle 3"/>
          <p:cNvSpPr>
            <a:spLocks noGrp="1" noChangeArrowheads="1"/>
          </p:cNvSpPr>
          <p:nvPr>
            <p:ph type="body" idx="4294967295"/>
          </p:nvPr>
        </p:nvSpPr>
        <p:spPr>
          <a:xfrm>
            <a:off x="762000" y="1371600"/>
            <a:ext cx="7391400" cy="4648200"/>
          </a:xfrm>
        </p:spPr>
        <p:txBody>
          <a:bodyPr>
            <a:normAutofit fontScale="92500"/>
          </a:bodyPr>
          <a:lstStyle/>
          <a:p>
            <a:pPr eaLnBrk="1" hangingPunct="1"/>
            <a:r>
              <a:rPr lang="en-US" altLang="zh-CN" sz="2400"/>
              <a:t>DSR</a:t>
            </a:r>
            <a:r>
              <a:rPr lang="zh-CN" altLang="en-US" sz="2400"/>
              <a:t>（</a:t>
            </a:r>
            <a:r>
              <a:rPr lang="en-US" altLang="zh-CN" sz="2400"/>
              <a:t>Dynamic Source Routing</a:t>
            </a:r>
            <a:r>
              <a:rPr lang="zh-CN" altLang="en-US" sz="2400"/>
              <a:t>）</a:t>
            </a:r>
            <a:endParaRPr lang="en-US" altLang="zh-CN" sz="2400"/>
          </a:p>
          <a:p>
            <a:pPr eaLnBrk="1" hangingPunct="1">
              <a:lnSpc>
                <a:spcPct val="150000"/>
              </a:lnSpc>
              <a:buFont typeface="Wingdings" panose="05000000000000000000" pitchFamily="2" charset="2"/>
              <a:buChar char="Ø"/>
            </a:pPr>
            <a:r>
              <a:rPr lang="en-US" altLang="zh-CN" sz="2400"/>
              <a:t>   </a:t>
            </a:r>
            <a:r>
              <a:rPr lang="zh-CN" altLang="en-US" sz="2400"/>
              <a:t>路由发现：</a:t>
            </a:r>
            <a:endParaRPr lang="en-US" altLang="zh-CN" sz="2400"/>
          </a:p>
          <a:p>
            <a:pPr marL="342900" lvl="1" indent="0" eaLnBrk="1" hangingPunct="1">
              <a:lnSpc>
                <a:spcPct val="150000"/>
              </a:lnSpc>
              <a:buFont typeface="Arial" panose="020B0604020202020204" pitchFamily="34" charset="0"/>
              <a:buNone/>
            </a:pPr>
            <a:r>
              <a:rPr lang="en-US" altLang="zh-CN"/>
              <a:t>    </a:t>
            </a:r>
            <a:r>
              <a:rPr lang="zh-CN" altLang="en-US"/>
              <a:t>（</a:t>
            </a:r>
            <a:r>
              <a:rPr lang="en-US" altLang="zh-CN"/>
              <a:t>1</a:t>
            </a:r>
            <a:r>
              <a:rPr lang="zh-CN" altLang="en-US"/>
              <a:t>）当一个节点要发送分组给某一目的节点时，它首先会查看自己的</a:t>
            </a:r>
            <a:r>
              <a:rPr lang="zh-CN" altLang="en-US">
                <a:solidFill>
                  <a:srgbClr val="FF0000"/>
                </a:solidFill>
              </a:rPr>
              <a:t>路由缓存</a:t>
            </a:r>
            <a:r>
              <a:rPr lang="zh-CN" altLang="en-US"/>
              <a:t>中是否已有现成的路由信息可以使用。如果存在一条到达目的节点的路由，并且其生存周期未到，则直接使用此路由发送分组；</a:t>
            </a:r>
            <a:endParaRPr lang="en-US" altLang="zh-CN"/>
          </a:p>
          <a:p>
            <a:pPr marL="342900" lvl="1" indent="0" eaLnBrk="1" hangingPunct="1">
              <a:lnSpc>
                <a:spcPct val="150000"/>
              </a:lnSpc>
              <a:buFont typeface="Arial" panose="020B0604020202020204" pitchFamily="34" charset="0"/>
              <a:buNone/>
            </a:pPr>
            <a:r>
              <a:rPr lang="en-US" altLang="zh-CN"/>
              <a:t>    </a:t>
            </a:r>
            <a:r>
              <a:rPr lang="zh-CN" altLang="en-US"/>
              <a:t>（</a:t>
            </a:r>
            <a:r>
              <a:rPr lang="en-US" altLang="zh-CN"/>
              <a:t>2</a:t>
            </a:r>
            <a:r>
              <a:rPr lang="zh-CN" altLang="en-US"/>
              <a:t>）如果路由缓存中没有通向目的节点的路由，则</a:t>
            </a:r>
            <a:r>
              <a:rPr lang="zh-CN" altLang="en-US">
                <a:solidFill>
                  <a:srgbClr val="FF0000"/>
                </a:solidFill>
              </a:rPr>
              <a:t>启动路由发现过程</a:t>
            </a:r>
            <a:r>
              <a:rPr lang="zh-CN" altLang="en-US"/>
              <a:t>。路由发现过程使用</a:t>
            </a:r>
            <a:r>
              <a:rPr lang="zh-CN" altLang="en-US">
                <a:solidFill>
                  <a:srgbClr val="FF0000"/>
                </a:solidFill>
              </a:rPr>
              <a:t>洪泛路由技术</a:t>
            </a:r>
            <a:r>
              <a:rPr lang="zh-CN" altLang="en-US"/>
              <a:t>。</a:t>
            </a:r>
            <a:endParaRPr lang="en-US" altLang="zh-CN"/>
          </a:p>
        </p:txBody>
      </p:sp>
      <p:sp>
        <p:nvSpPr>
          <p:cNvPr id="71685"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36AE02BA-F7FB-4F18-ADDA-1EACF455D05F}" type="slidenum">
              <a:rPr lang="en-US" altLang="zh-CN" sz="1200">
                <a:latin typeface="Arial Black" panose="020B0A04020102020204" pitchFamily="34" charset="0"/>
              </a:rPr>
              <a:pPr algn="r" eaLnBrk="1" hangingPunct="1"/>
              <a:t>65</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18543684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CE6ADFA5-E4E8-41F6-A79E-FB0B850CD3F6}" type="slidenum">
              <a:rPr lang="en-US" altLang="zh-CN"/>
              <a:pPr>
                <a:defRPr/>
              </a:pPr>
              <a:t>66</a:t>
            </a:fld>
            <a:endParaRPr lang="en-US" altLang="zh-CN"/>
          </a:p>
        </p:txBody>
      </p:sp>
      <p:sp>
        <p:nvSpPr>
          <p:cNvPr id="72707" name="Rectangle 2"/>
          <p:cNvSpPr>
            <a:spLocks noGrp="1" noChangeArrowheads="1"/>
          </p:cNvSpPr>
          <p:nvPr>
            <p:ph type="title" idx="4294967295"/>
          </p:nvPr>
        </p:nvSpPr>
        <p:spPr>
          <a:xfrm>
            <a:off x="0" y="228600"/>
            <a:ext cx="8015288" cy="914400"/>
          </a:xfrm>
        </p:spPr>
        <p:txBody>
          <a:bodyPr/>
          <a:lstStyle/>
          <a:p>
            <a:pPr eaLnBrk="1" hangingPunct="1"/>
            <a:r>
              <a:rPr lang="en-US" altLang="zh-CN" sz="3400" dirty="0"/>
              <a:t>DSR</a:t>
            </a:r>
            <a:r>
              <a:rPr lang="zh-CN" altLang="en-US" sz="3400" dirty="0"/>
              <a:t> </a:t>
            </a:r>
            <a:r>
              <a:rPr lang="en-US" altLang="zh-CN" sz="3400" dirty="0"/>
              <a:t>(</a:t>
            </a:r>
            <a:r>
              <a:rPr lang="zh-CN" altLang="en-US" sz="3400" dirty="0"/>
              <a:t>动态源路由</a:t>
            </a:r>
            <a:r>
              <a:rPr lang="en-US" altLang="zh-CN" sz="3400" dirty="0"/>
              <a:t>)</a:t>
            </a:r>
            <a:r>
              <a:rPr lang="zh-CN" altLang="en-US" sz="3400" dirty="0"/>
              <a:t>协议 </a:t>
            </a:r>
            <a:endParaRPr lang="zh-CN" altLang="zh-CN" sz="3400" dirty="0"/>
          </a:p>
        </p:txBody>
      </p:sp>
      <p:sp>
        <p:nvSpPr>
          <p:cNvPr id="53252" name="Rectangle 3"/>
          <p:cNvSpPr>
            <a:spLocks noGrp="1" noChangeArrowheads="1"/>
          </p:cNvSpPr>
          <p:nvPr>
            <p:ph type="body" idx="4294967295"/>
          </p:nvPr>
        </p:nvSpPr>
        <p:spPr>
          <a:xfrm>
            <a:off x="762000" y="1371600"/>
            <a:ext cx="7391400" cy="4648200"/>
          </a:xfrm>
        </p:spPr>
        <p:txBody>
          <a:bodyPr/>
          <a:lstStyle/>
          <a:p>
            <a:pPr eaLnBrk="1" hangingPunct="1">
              <a:defRPr/>
            </a:pPr>
            <a:r>
              <a:rPr lang="en-US" altLang="zh-CN" sz="2400" dirty="0"/>
              <a:t>DSR</a:t>
            </a:r>
            <a:r>
              <a:rPr lang="zh-CN" altLang="en-US" sz="2400" dirty="0"/>
              <a:t>（</a:t>
            </a:r>
            <a:r>
              <a:rPr lang="en-US" altLang="zh-CN" sz="2400" dirty="0"/>
              <a:t>Dynamic Source Routing</a:t>
            </a:r>
            <a:r>
              <a:rPr lang="zh-CN" altLang="en-US" sz="2400" dirty="0"/>
              <a:t>）</a:t>
            </a:r>
            <a:endParaRPr lang="en-US" altLang="zh-CN" sz="2400" dirty="0"/>
          </a:p>
          <a:p>
            <a:pPr eaLnBrk="1" hangingPunct="1">
              <a:buFont typeface="Wingdings" panose="05000000000000000000" pitchFamily="2" charset="2"/>
              <a:buChar char="Ø"/>
              <a:defRPr/>
            </a:pPr>
            <a:r>
              <a:rPr lang="en-US" altLang="zh-CN" sz="2400" dirty="0"/>
              <a:t> </a:t>
            </a:r>
            <a:r>
              <a:rPr lang="zh-CN" altLang="en-US" sz="2400" dirty="0"/>
              <a:t>路由发现的基本操作</a:t>
            </a:r>
            <a:endParaRPr lang="en-US" altLang="zh-CN" sz="2400" dirty="0"/>
          </a:p>
          <a:p>
            <a:pPr marL="0" indent="0" eaLnBrk="1" hangingPunct="1">
              <a:buFont typeface="Arial" panose="020B0604020202020204" pitchFamily="34" charset="0"/>
              <a:buNone/>
              <a:defRPr/>
            </a:pPr>
            <a:r>
              <a:rPr lang="en-US" altLang="zh-CN" sz="2400" dirty="0"/>
              <a:t>    </a:t>
            </a:r>
            <a:r>
              <a:rPr lang="zh-CN" altLang="en-US" sz="2400" dirty="0"/>
              <a:t>（</a:t>
            </a:r>
            <a:r>
              <a:rPr lang="en-US" altLang="zh-CN" sz="2400" dirty="0"/>
              <a:t>1</a:t>
            </a:r>
            <a:r>
              <a:rPr lang="zh-CN" altLang="en-US" sz="2400" dirty="0"/>
              <a:t>）源节点向邻居节点广播路由请求（</a:t>
            </a:r>
            <a:r>
              <a:rPr lang="en-US" altLang="zh-CN" sz="2400" dirty="0"/>
              <a:t>RREQ</a:t>
            </a:r>
            <a:r>
              <a:rPr lang="zh-CN" altLang="en-US" sz="2400" dirty="0"/>
              <a:t>）报文。</a:t>
            </a:r>
            <a:endParaRPr lang="en-US" altLang="zh-CN" sz="2400" dirty="0"/>
          </a:p>
          <a:p>
            <a:pPr marL="0" indent="0" eaLnBrk="1" hangingPunct="1">
              <a:buFont typeface="Arial" panose="020B0604020202020204" pitchFamily="34" charset="0"/>
              <a:buNone/>
              <a:defRPr/>
            </a:pPr>
            <a:r>
              <a:rPr lang="en-US" altLang="zh-CN" sz="2400" dirty="0"/>
              <a:t>     RREQ</a:t>
            </a:r>
            <a:r>
              <a:rPr lang="zh-CN" altLang="en-US" sz="2400" dirty="0"/>
              <a:t>中包含以下信息：</a:t>
            </a:r>
            <a:endParaRPr lang="en-US" altLang="zh-CN" sz="2400" dirty="0"/>
          </a:p>
          <a:p>
            <a:pPr marL="0" indent="0" eaLnBrk="1" hangingPunct="1">
              <a:buFont typeface="Arial" panose="020B0604020202020204" pitchFamily="34" charset="0"/>
              <a:buNone/>
              <a:defRPr/>
            </a:pPr>
            <a:r>
              <a:rPr lang="en-US" altLang="zh-CN" sz="2400" dirty="0"/>
              <a:t>     ①</a:t>
            </a:r>
            <a:r>
              <a:rPr lang="zh-CN" altLang="en-US" sz="2400" dirty="0"/>
              <a:t>源节点地址；</a:t>
            </a:r>
            <a:endParaRPr lang="en-US" altLang="zh-CN" sz="2400" dirty="0"/>
          </a:p>
          <a:p>
            <a:pPr marL="0" indent="0" eaLnBrk="1" hangingPunct="1">
              <a:buFont typeface="Arial" panose="020B0604020202020204" pitchFamily="34" charset="0"/>
              <a:buNone/>
              <a:defRPr/>
            </a:pPr>
            <a:r>
              <a:rPr lang="en-US" altLang="zh-CN" sz="2400" dirty="0"/>
              <a:t>     ②</a:t>
            </a:r>
            <a:r>
              <a:rPr lang="zh-CN" altLang="en-US" sz="2400" dirty="0"/>
              <a:t>目的节点地址；</a:t>
            </a:r>
            <a:endParaRPr lang="en-US" altLang="zh-CN" sz="2400" dirty="0"/>
          </a:p>
          <a:p>
            <a:pPr marL="0" indent="0" eaLnBrk="1" hangingPunct="1">
              <a:buFont typeface="Arial" panose="020B0604020202020204" pitchFamily="34" charset="0"/>
              <a:buNone/>
              <a:defRPr/>
            </a:pPr>
            <a:r>
              <a:rPr lang="en-US" altLang="zh-CN" sz="2400" dirty="0"/>
              <a:t>     ③</a:t>
            </a:r>
            <a:r>
              <a:rPr lang="zh-CN" altLang="en-US" sz="2400" dirty="0"/>
              <a:t>路由记录（按需记录路由请求所经过节点地址）；</a:t>
            </a:r>
            <a:endParaRPr lang="en-US" altLang="zh-CN" sz="2400" dirty="0"/>
          </a:p>
          <a:p>
            <a:pPr marL="0" indent="0" eaLnBrk="1" hangingPunct="1">
              <a:buFont typeface="Arial" panose="020B0604020202020204" pitchFamily="34" charset="0"/>
              <a:buNone/>
              <a:defRPr/>
            </a:pPr>
            <a:r>
              <a:rPr lang="en-US" altLang="zh-CN" sz="2400" dirty="0"/>
              <a:t>     ④</a:t>
            </a:r>
            <a:r>
              <a:rPr lang="zh-CN" altLang="en-US" sz="2400" dirty="0"/>
              <a:t>请求</a:t>
            </a:r>
            <a:r>
              <a:rPr lang="en-US" altLang="zh-CN" sz="2400" dirty="0"/>
              <a:t>ID</a:t>
            </a:r>
            <a:r>
              <a:rPr lang="zh-CN" altLang="en-US" sz="2400" dirty="0"/>
              <a:t>（由源节点产生）。</a:t>
            </a:r>
            <a:endParaRPr lang="en-US" altLang="zh-CN" sz="2400" dirty="0"/>
          </a:p>
          <a:p>
            <a:pPr marL="0" indent="0" eaLnBrk="1" hangingPunct="1">
              <a:buFont typeface="Arial" panose="020B0604020202020204" pitchFamily="34" charset="0"/>
              <a:buNone/>
              <a:defRPr/>
            </a:pPr>
            <a:r>
              <a:rPr lang="zh-CN" altLang="en-US" sz="2400" dirty="0">
                <a:solidFill>
                  <a:srgbClr val="FF0000"/>
                </a:solidFill>
              </a:rPr>
              <a:t>一组</a:t>
            </a:r>
            <a:r>
              <a:rPr lang="en-US" altLang="zh-CN" sz="2400" dirty="0">
                <a:solidFill>
                  <a:srgbClr val="FF0000"/>
                </a:solidFill>
              </a:rPr>
              <a:t>&lt;</a:t>
            </a:r>
            <a:r>
              <a:rPr lang="zh-CN" altLang="en-US" sz="2400" dirty="0">
                <a:solidFill>
                  <a:srgbClr val="FF0000"/>
                </a:solidFill>
              </a:rPr>
              <a:t>源地址，请求</a:t>
            </a:r>
            <a:r>
              <a:rPr lang="en-US" altLang="zh-CN" sz="2400" dirty="0">
                <a:solidFill>
                  <a:srgbClr val="FF0000"/>
                </a:solidFill>
              </a:rPr>
              <a:t>ID&gt;</a:t>
            </a:r>
            <a:r>
              <a:rPr lang="zh-CN" altLang="en-US" sz="2400" dirty="0">
                <a:solidFill>
                  <a:srgbClr val="FF0000"/>
                </a:solidFill>
              </a:rPr>
              <a:t>可以唯一确定一个路由请求报文</a:t>
            </a:r>
            <a:r>
              <a:rPr lang="zh-CN" altLang="en-US" sz="2400" dirty="0"/>
              <a:t>。</a:t>
            </a:r>
            <a:endParaRPr lang="en-US" altLang="zh-CN" sz="2400" dirty="0"/>
          </a:p>
        </p:txBody>
      </p:sp>
      <p:sp>
        <p:nvSpPr>
          <p:cNvPr id="72709"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0CDB6993-4CDA-423A-9756-9D8A71DB5EA2}" type="slidenum">
              <a:rPr lang="en-US" altLang="zh-CN" sz="1200">
                <a:latin typeface="Arial Black" panose="020B0A04020102020204" pitchFamily="34" charset="0"/>
              </a:rPr>
              <a:pPr algn="r" eaLnBrk="1" hangingPunct="1"/>
              <a:t>66</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41426372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CDC930B8-6E60-4D70-AC04-A8E592468A9E}" type="slidenum">
              <a:rPr lang="en-US" altLang="zh-CN"/>
              <a:pPr>
                <a:defRPr/>
              </a:pPr>
              <a:t>67</a:t>
            </a:fld>
            <a:endParaRPr lang="en-US" altLang="zh-CN"/>
          </a:p>
        </p:txBody>
      </p:sp>
      <p:sp>
        <p:nvSpPr>
          <p:cNvPr id="73731" name="Rectangle 2"/>
          <p:cNvSpPr>
            <a:spLocks noGrp="1" noChangeArrowheads="1"/>
          </p:cNvSpPr>
          <p:nvPr>
            <p:ph type="title" idx="4294967295"/>
          </p:nvPr>
        </p:nvSpPr>
        <p:spPr>
          <a:xfrm>
            <a:off x="0" y="228600"/>
            <a:ext cx="8015288" cy="914400"/>
          </a:xfrm>
        </p:spPr>
        <p:txBody>
          <a:bodyPr/>
          <a:lstStyle/>
          <a:p>
            <a:pPr eaLnBrk="1" hangingPunct="1"/>
            <a:r>
              <a:rPr lang="en-US" altLang="zh-CN" sz="3400" dirty="0"/>
              <a:t>DSR</a:t>
            </a:r>
            <a:r>
              <a:rPr lang="zh-CN" altLang="en-US" sz="3400" dirty="0"/>
              <a:t> </a:t>
            </a:r>
            <a:r>
              <a:rPr lang="en-US" altLang="zh-CN" sz="3400" dirty="0"/>
              <a:t>(</a:t>
            </a:r>
            <a:r>
              <a:rPr lang="zh-CN" altLang="en-US" sz="3400" dirty="0"/>
              <a:t>动态源路由</a:t>
            </a:r>
            <a:r>
              <a:rPr lang="en-US" altLang="zh-CN" sz="3400" dirty="0"/>
              <a:t>)</a:t>
            </a:r>
            <a:r>
              <a:rPr lang="zh-CN" altLang="en-US" sz="3400" dirty="0"/>
              <a:t>协议 </a:t>
            </a:r>
            <a:endParaRPr lang="zh-CN" altLang="zh-CN" sz="3400" dirty="0"/>
          </a:p>
        </p:txBody>
      </p:sp>
      <p:sp>
        <p:nvSpPr>
          <p:cNvPr id="53252" name="Rectangle 3"/>
          <p:cNvSpPr>
            <a:spLocks noGrp="1" noChangeArrowheads="1"/>
          </p:cNvSpPr>
          <p:nvPr>
            <p:ph type="body" idx="4294967295"/>
          </p:nvPr>
        </p:nvSpPr>
        <p:spPr>
          <a:xfrm>
            <a:off x="762000" y="1371600"/>
            <a:ext cx="7391400" cy="4648200"/>
          </a:xfrm>
        </p:spPr>
        <p:txBody>
          <a:bodyPr/>
          <a:lstStyle/>
          <a:p>
            <a:pPr eaLnBrk="1" hangingPunct="1">
              <a:defRPr/>
            </a:pPr>
            <a:r>
              <a:rPr lang="en-US" altLang="zh-CN" sz="2400" dirty="0"/>
              <a:t>DSR</a:t>
            </a:r>
            <a:r>
              <a:rPr lang="zh-CN" altLang="en-US" sz="2400" dirty="0"/>
              <a:t>（</a:t>
            </a:r>
            <a:r>
              <a:rPr lang="en-US" altLang="zh-CN" sz="2400" dirty="0"/>
              <a:t>Dynamic Source Routing</a:t>
            </a:r>
            <a:r>
              <a:rPr lang="zh-CN" altLang="en-US" sz="2400" dirty="0"/>
              <a:t>）</a:t>
            </a:r>
            <a:endParaRPr lang="en-US" altLang="zh-CN" sz="2400" dirty="0"/>
          </a:p>
          <a:p>
            <a:pPr eaLnBrk="1" hangingPunct="1">
              <a:buFont typeface="Wingdings" panose="05000000000000000000" pitchFamily="2" charset="2"/>
              <a:buChar char="Ø"/>
              <a:defRPr/>
            </a:pPr>
            <a:r>
              <a:rPr lang="en-US" altLang="zh-CN" sz="2400" dirty="0"/>
              <a:t> </a:t>
            </a:r>
            <a:r>
              <a:rPr lang="zh-CN" altLang="en-US" sz="2400" dirty="0"/>
              <a:t>路由发现的基本操作</a:t>
            </a:r>
            <a:endParaRPr lang="en-US" altLang="zh-CN" sz="2400" dirty="0"/>
          </a:p>
          <a:p>
            <a:pPr marL="0" indent="0" eaLnBrk="1" hangingPunct="1">
              <a:buFont typeface="Arial" panose="020B0604020202020204" pitchFamily="34" charset="0"/>
              <a:buNone/>
              <a:defRPr/>
            </a:pPr>
            <a:r>
              <a:rPr lang="en-US" altLang="zh-CN" sz="2400" dirty="0"/>
              <a:t>      </a:t>
            </a:r>
            <a:r>
              <a:rPr lang="zh-CN" altLang="en-US" sz="2400" dirty="0"/>
              <a:t>（</a:t>
            </a:r>
            <a:r>
              <a:rPr lang="en-US" altLang="zh-CN" sz="2400" dirty="0"/>
              <a:t>2</a:t>
            </a:r>
            <a:r>
              <a:rPr lang="zh-CN" altLang="en-US" sz="2400" dirty="0"/>
              <a:t>）中间节点收到路由请求报文后，需要按照</a:t>
            </a:r>
            <a:r>
              <a:rPr lang="zh-CN" altLang="en-US" sz="2400" dirty="0">
                <a:solidFill>
                  <a:srgbClr val="FF0000"/>
                </a:solidFill>
              </a:rPr>
              <a:t>不同情况</a:t>
            </a:r>
            <a:r>
              <a:rPr lang="zh-CN" altLang="en-US" sz="2400" dirty="0"/>
              <a:t>进行请求报文处理。</a:t>
            </a:r>
            <a:endParaRPr lang="en-US" altLang="zh-CN" sz="2400" dirty="0"/>
          </a:p>
          <a:p>
            <a:pPr marL="0" indent="0" eaLnBrk="1" hangingPunct="1">
              <a:buFont typeface="Arial" panose="020B0604020202020204" pitchFamily="34" charset="0"/>
              <a:buNone/>
              <a:defRPr/>
            </a:pPr>
            <a:r>
              <a:rPr lang="en-US" altLang="zh-CN" sz="2400" dirty="0"/>
              <a:t>        ①</a:t>
            </a:r>
            <a:r>
              <a:rPr lang="zh-CN" altLang="en-US" sz="2400" dirty="0"/>
              <a:t>中间节点收到来自同一个源节点，并且请求</a:t>
            </a:r>
            <a:r>
              <a:rPr lang="en-US" altLang="zh-CN" sz="2400" dirty="0"/>
              <a:t>ID</a:t>
            </a:r>
            <a:r>
              <a:rPr lang="zh-CN" altLang="en-US" sz="2400" dirty="0"/>
              <a:t>相同的路由请求报文，则直接将该报文丢弃。</a:t>
            </a:r>
            <a:endParaRPr lang="en-US" altLang="zh-CN" sz="2400" dirty="0"/>
          </a:p>
        </p:txBody>
      </p:sp>
      <p:sp>
        <p:nvSpPr>
          <p:cNvPr id="73733"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72F936C5-D437-46C1-80A3-DB59878BF924}" type="slidenum">
              <a:rPr lang="en-US" altLang="zh-CN" sz="1200">
                <a:latin typeface="Arial Black" panose="020B0A04020102020204" pitchFamily="34" charset="0"/>
              </a:rPr>
              <a:pPr algn="r" eaLnBrk="1" hangingPunct="1"/>
              <a:t>67</a:t>
            </a:fld>
            <a:endParaRPr lang="en-US" altLang="zh-CN" sz="1200">
              <a:latin typeface="Arial Black" panose="020B0A04020102020204" pitchFamily="34" charset="0"/>
            </a:endParaRPr>
          </a:p>
        </p:txBody>
      </p:sp>
      <p:pic>
        <p:nvPicPr>
          <p:cNvPr id="7373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4038600"/>
            <a:ext cx="56673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2073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A6D253AF-6EF1-469F-B930-41E1A069EC7F}" type="slidenum">
              <a:rPr lang="en-US" altLang="zh-CN"/>
              <a:pPr>
                <a:defRPr/>
              </a:pPr>
              <a:t>68</a:t>
            </a:fld>
            <a:endParaRPr lang="en-US" altLang="zh-CN"/>
          </a:p>
        </p:txBody>
      </p:sp>
      <p:sp>
        <p:nvSpPr>
          <p:cNvPr id="74755" name="Rectangle 2"/>
          <p:cNvSpPr>
            <a:spLocks noGrp="1" noChangeArrowheads="1"/>
          </p:cNvSpPr>
          <p:nvPr>
            <p:ph type="title" idx="4294967295"/>
          </p:nvPr>
        </p:nvSpPr>
        <p:spPr>
          <a:xfrm>
            <a:off x="0" y="228600"/>
            <a:ext cx="8015288" cy="914400"/>
          </a:xfrm>
        </p:spPr>
        <p:txBody>
          <a:bodyPr/>
          <a:lstStyle/>
          <a:p>
            <a:pPr eaLnBrk="1" hangingPunct="1"/>
            <a:r>
              <a:rPr lang="en-US" altLang="zh-CN" sz="3400" dirty="0"/>
              <a:t>DSR</a:t>
            </a:r>
            <a:r>
              <a:rPr lang="zh-CN" altLang="en-US" sz="3400" dirty="0"/>
              <a:t> </a:t>
            </a:r>
            <a:r>
              <a:rPr lang="en-US" altLang="zh-CN" sz="3400" dirty="0"/>
              <a:t>(</a:t>
            </a:r>
            <a:r>
              <a:rPr lang="zh-CN" altLang="en-US" sz="3400" dirty="0"/>
              <a:t>动态源路由</a:t>
            </a:r>
            <a:r>
              <a:rPr lang="en-US" altLang="zh-CN" sz="3400" dirty="0"/>
              <a:t>)</a:t>
            </a:r>
            <a:r>
              <a:rPr lang="zh-CN" altLang="en-US" sz="3400" dirty="0"/>
              <a:t>协议 </a:t>
            </a:r>
            <a:endParaRPr lang="zh-CN" altLang="zh-CN" sz="3400" dirty="0"/>
          </a:p>
        </p:txBody>
      </p:sp>
      <p:sp>
        <p:nvSpPr>
          <p:cNvPr id="53252" name="Rectangle 3"/>
          <p:cNvSpPr>
            <a:spLocks noGrp="1" noChangeArrowheads="1"/>
          </p:cNvSpPr>
          <p:nvPr>
            <p:ph type="body" idx="4294967295"/>
          </p:nvPr>
        </p:nvSpPr>
        <p:spPr>
          <a:xfrm>
            <a:off x="762000" y="1371600"/>
            <a:ext cx="7391400" cy="4648200"/>
          </a:xfrm>
        </p:spPr>
        <p:txBody>
          <a:bodyPr/>
          <a:lstStyle/>
          <a:p>
            <a:pPr eaLnBrk="1" hangingPunct="1">
              <a:defRPr/>
            </a:pPr>
            <a:r>
              <a:rPr lang="en-US" altLang="zh-CN" sz="2400" dirty="0"/>
              <a:t>DSR</a:t>
            </a:r>
            <a:r>
              <a:rPr lang="zh-CN" altLang="en-US" sz="2400" dirty="0"/>
              <a:t>（</a:t>
            </a:r>
            <a:r>
              <a:rPr lang="en-US" altLang="zh-CN" sz="2400" dirty="0"/>
              <a:t>Dynamic Source Routing</a:t>
            </a:r>
            <a:r>
              <a:rPr lang="zh-CN" altLang="en-US" sz="2400" dirty="0"/>
              <a:t>）</a:t>
            </a:r>
            <a:endParaRPr lang="en-US" altLang="zh-CN" sz="2400" dirty="0"/>
          </a:p>
          <a:p>
            <a:pPr eaLnBrk="1" hangingPunct="1">
              <a:buFont typeface="Wingdings" panose="05000000000000000000" pitchFamily="2" charset="2"/>
              <a:buChar char="Ø"/>
              <a:defRPr/>
            </a:pPr>
            <a:r>
              <a:rPr lang="en-US" altLang="zh-CN" sz="2400" dirty="0"/>
              <a:t> </a:t>
            </a:r>
            <a:r>
              <a:rPr lang="zh-CN" altLang="en-US" sz="2400" dirty="0"/>
              <a:t>路由发现的基本操作</a:t>
            </a:r>
            <a:endParaRPr lang="en-US" altLang="zh-CN" sz="2400" dirty="0"/>
          </a:p>
          <a:p>
            <a:pPr marL="0" indent="0" eaLnBrk="1" hangingPunct="1">
              <a:buFont typeface="Arial" panose="020B0604020202020204" pitchFamily="34" charset="0"/>
              <a:buNone/>
              <a:defRPr/>
            </a:pPr>
            <a:r>
              <a:rPr lang="en-US" altLang="zh-CN" sz="2400" dirty="0"/>
              <a:t>      </a:t>
            </a:r>
            <a:r>
              <a:rPr lang="zh-CN" altLang="en-US" sz="2400" dirty="0"/>
              <a:t>（</a:t>
            </a:r>
            <a:r>
              <a:rPr lang="en-US" altLang="zh-CN" sz="2400" dirty="0"/>
              <a:t>2</a:t>
            </a:r>
            <a:r>
              <a:rPr lang="zh-CN" altLang="en-US" sz="2400" dirty="0"/>
              <a:t>）中间节点收到路由请求报文后，需要进行请求报文处理。</a:t>
            </a:r>
            <a:endParaRPr lang="en-US" altLang="zh-CN" sz="2400" dirty="0"/>
          </a:p>
          <a:p>
            <a:pPr marL="0" indent="0" eaLnBrk="1" hangingPunct="1">
              <a:buFont typeface="Arial" panose="020B0604020202020204" pitchFamily="34" charset="0"/>
              <a:buNone/>
              <a:defRPr/>
            </a:pPr>
            <a:r>
              <a:rPr lang="zh-CN" altLang="en-US" sz="2400" dirty="0"/>
              <a:t>        ②中间节点收到路由请求报文中的路由记录已经包含本中间节点，则直接将该报文丢弃。</a:t>
            </a:r>
            <a:endParaRPr lang="en-US" altLang="zh-CN" sz="2400" dirty="0"/>
          </a:p>
          <a:p>
            <a:pPr marL="0" indent="0" eaLnBrk="1" hangingPunct="1">
              <a:buFont typeface="Arial" panose="020B0604020202020204" pitchFamily="34" charset="0"/>
              <a:buNone/>
              <a:defRPr/>
            </a:pPr>
            <a:r>
              <a:rPr lang="en-US" altLang="zh-CN" sz="2400" dirty="0"/>
              <a:t>        ③</a:t>
            </a:r>
            <a:r>
              <a:rPr lang="zh-CN" altLang="en-US" sz="2400" dirty="0"/>
              <a:t>中间节点的缓存中已经有到达目的节点的路由，则直接向源节点发送路由应答报文进行应答。</a:t>
            </a:r>
            <a:endParaRPr lang="en-US" altLang="zh-CN" sz="2400" dirty="0"/>
          </a:p>
        </p:txBody>
      </p:sp>
      <p:sp>
        <p:nvSpPr>
          <p:cNvPr id="74757"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F1A672FF-D10D-4A5A-9C5C-FF2568AC6043}" type="slidenum">
              <a:rPr lang="en-US" altLang="zh-CN" sz="1200">
                <a:latin typeface="Arial Black" panose="020B0A04020102020204" pitchFamily="34" charset="0"/>
              </a:rPr>
              <a:pPr algn="r" eaLnBrk="1" hangingPunct="1"/>
              <a:t>68</a:t>
            </a:fld>
            <a:endParaRPr lang="en-US" altLang="zh-CN" sz="1200">
              <a:latin typeface="Arial Black" panose="020B0A04020102020204" pitchFamily="34" charset="0"/>
            </a:endParaRPr>
          </a:p>
        </p:txBody>
      </p:sp>
      <p:pic>
        <p:nvPicPr>
          <p:cNvPr id="7475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4527550"/>
            <a:ext cx="53435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14381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0DFE4857-8FDE-45CC-AFC5-82E3BB94BAFA}" type="slidenum">
              <a:rPr lang="en-US" altLang="zh-CN"/>
              <a:pPr>
                <a:defRPr/>
              </a:pPr>
              <a:t>69</a:t>
            </a:fld>
            <a:endParaRPr lang="en-US" altLang="zh-CN"/>
          </a:p>
        </p:txBody>
      </p:sp>
      <p:sp>
        <p:nvSpPr>
          <p:cNvPr id="75779" name="Rectangle 2"/>
          <p:cNvSpPr>
            <a:spLocks noGrp="1" noChangeArrowheads="1"/>
          </p:cNvSpPr>
          <p:nvPr>
            <p:ph type="title" idx="4294967295"/>
          </p:nvPr>
        </p:nvSpPr>
        <p:spPr>
          <a:xfrm>
            <a:off x="0" y="228600"/>
            <a:ext cx="8015288" cy="914400"/>
          </a:xfrm>
        </p:spPr>
        <p:txBody>
          <a:bodyPr/>
          <a:lstStyle/>
          <a:p>
            <a:pPr eaLnBrk="1" hangingPunct="1"/>
            <a:r>
              <a:rPr lang="en-US" altLang="zh-CN" sz="3400" dirty="0"/>
              <a:t>DSR</a:t>
            </a:r>
            <a:r>
              <a:rPr lang="zh-CN" altLang="en-US" sz="3400" dirty="0"/>
              <a:t> </a:t>
            </a:r>
            <a:r>
              <a:rPr lang="en-US" altLang="zh-CN" sz="3400" dirty="0"/>
              <a:t>(</a:t>
            </a:r>
            <a:r>
              <a:rPr lang="zh-CN" altLang="en-US" sz="3400" dirty="0"/>
              <a:t>动态源路由</a:t>
            </a:r>
            <a:r>
              <a:rPr lang="en-US" altLang="zh-CN" sz="3400" dirty="0"/>
              <a:t>)</a:t>
            </a:r>
            <a:r>
              <a:rPr lang="zh-CN" altLang="en-US" sz="3400" dirty="0"/>
              <a:t>协议 </a:t>
            </a:r>
            <a:endParaRPr lang="zh-CN" altLang="zh-CN" sz="3400" dirty="0"/>
          </a:p>
        </p:txBody>
      </p:sp>
      <p:sp>
        <p:nvSpPr>
          <p:cNvPr id="53252" name="Rectangle 3"/>
          <p:cNvSpPr>
            <a:spLocks noGrp="1" noChangeArrowheads="1"/>
          </p:cNvSpPr>
          <p:nvPr>
            <p:ph type="body" idx="4294967295"/>
          </p:nvPr>
        </p:nvSpPr>
        <p:spPr>
          <a:xfrm>
            <a:off x="762000" y="1371600"/>
            <a:ext cx="7391400" cy="4648200"/>
          </a:xfrm>
        </p:spPr>
        <p:txBody>
          <a:bodyPr/>
          <a:lstStyle/>
          <a:p>
            <a:pPr eaLnBrk="1" hangingPunct="1">
              <a:defRPr/>
            </a:pPr>
            <a:r>
              <a:rPr lang="en-US" altLang="zh-CN" sz="2400" dirty="0"/>
              <a:t>DSR</a:t>
            </a:r>
            <a:r>
              <a:rPr lang="zh-CN" altLang="en-US" sz="2400" dirty="0"/>
              <a:t>（</a:t>
            </a:r>
            <a:r>
              <a:rPr lang="en-US" altLang="zh-CN" sz="2400" dirty="0"/>
              <a:t>Dynamic Source Routing</a:t>
            </a:r>
            <a:r>
              <a:rPr lang="zh-CN" altLang="en-US" sz="2400" dirty="0"/>
              <a:t>）</a:t>
            </a:r>
            <a:endParaRPr lang="en-US" altLang="zh-CN" sz="2400" dirty="0"/>
          </a:p>
          <a:p>
            <a:pPr eaLnBrk="1" hangingPunct="1">
              <a:buFont typeface="Wingdings" panose="05000000000000000000" pitchFamily="2" charset="2"/>
              <a:buChar char="Ø"/>
              <a:defRPr/>
            </a:pPr>
            <a:r>
              <a:rPr lang="en-US" altLang="zh-CN" sz="2400" dirty="0"/>
              <a:t> </a:t>
            </a:r>
            <a:r>
              <a:rPr lang="zh-CN" altLang="en-US" sz="2400" dirty="0"/>
              <a:t>路由发现的基本操作</a:t>
            </a:r>
            <a:endParaRPr lang="en-US" altLang="zh-CN" sz="2400" dirty="0"/>
          </a:p>
          <a:p>
            <a:pPr marL="0" indent="0" eaLnBrk="1" hangingPunct="1">
              <a:buFont typeface="Arial" panose="020B0604020202020204" pitchFamily="34" charset="0"/>
              <a:buNone/>
              <a:defRPr/>
            </a:pPr>
            <a:r>
              <a:rPr lang="en-US" altLang="zh-CN" sz="2400" dirty="0"/>
              <a:t>      </a:t>
            </a:r>
            <a:r>
              <a:rPr lang="zh-CN" altLang="en-US" sz="2400" dirty="0"/>
              <a:t>（</a:t>
            </a:r>
            <a:r>
              <a:rPr lang="en-US" altLang="zh-CN" sz="2400" dirty="0"/>
              <a:t>2</a:t>
            </a:r>
            <a:r>
              <a:rPr lang="zh-CN" altLang="en-US" sz="2400" dirty="0"/>
              <a:t>）中间节点收到路由请求报文后，需要进行请求报文处理。</a:t>
            </a:r>
            <a:endParaRPr lang="en-US" altLang="zh-CN" sz="2400" dirty="0"/>
          </a:p>
          <a:p>
            <a:pPr marL="0" indent="0" eaLnBrk="1" hangingPunct="1">
              <a:buFont typeface="Arial" panose="020B0604020202020204" pitchFamily="34" charset="0"/>
              <a:buNone/>
              <a:defRPr/>
            </a:pPr>
            <a:r>
              <a:rPr lang="zh-CN" altLang="en-US" sz="2400" dirty="0"/>
              <a:t>        ④若路由请求报文是未处理过的，中间节点则：</a:t>
            </a:r>
            <a:endParaRPr lang="en-US" altLang="zh-CN" sz="2400" dirty="0"/>
          </a:p>
          <a:p>
            <a:pPr marL="0" indent="0" eaLnBrk="1" hangingPunct="1">
              <a:buFont typeface="Arial" panose="020B0604020202020204" pitchFamily="34" charset="0"/>
              <a:buNone/>
              <a:defRPr/>
            </a:pPr>
            <a:r>
              <a:rPr lang="en-US" altLang="zh-CN" sz="2400" dirty="0"/>
              <a:t>           - </a:t>
            </a:r>
            <a:r>
              <a:rPr lang="zh-CN" altLang="en-US" sz="2400" dirty="0"/>
              <a:t>将自己的地址附在路由记录中；</a:t>
            </a:r>
            <a:endParaRPr lang="en-US" altLang="zh-CN" sz="2400" dirty="0"/>
          </a:p>
          <a:p>
            <a:pPr marL="0" indent="0" eaLnBrk="1" hangingPunct="1">
              <a:buFont typeface="Arial" panose="020B0604020202020204" pitchFamily="34" charset="0"/>
              <a:buNone/>
              <a:defRPr/>
            </a:pPr>
            <a:r>
              <a:rPr lang="en-US" altLang="zh-CN" sz="2400" dirty="0"/>
              <a:t>           - </a:t>
            </a:r>
            <a:r>
              <a:rPr lang="zh-CN" altLang="en-US" sz="2400" dirty="0"/>
              <a:t>将该路由请求报文作为本地广播分组发送给邻居节点。</a:t>
            </a:r>
            <a:endParaRPr lang="en-US" altLang="zh-CN" sz="2400" dirty="0"/>
          </a:p>
        </p:txBody>
      </p:sp>
      <p:sp>
        <p:nvSpPr>
          <p:cNvPr id="75781"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BC9DDD96-0A36-4A00-910C-B4FF90A35FE7}" type="slidenum">
              <a:rPr lang="en-US" altLang="zh-CN" sz="1200">
                <a:latin typeface="Arial Black" panose="020B0A04020102020204" pitchFamily="34" charset="0"/>
              </a:rPr>
              <a:pPr algn="r" eaLnBrk="1" hangingPunct="1"/>
              <a:t>69</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170003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533400"/>
            <a:ext cx="7886700" cy="828675"/>
          </a:xfrm>
        </p:spPr>
        <p:txBody>
          <a:bodyPr>
            <a:normAutofit fontScale="90000"/>
          </a:bodyPr>
          <a:lstStyle/>
          <a:p>
            <a:pPr eaLnBrk="1" hangingPunct="1"/>
            <a:r>
              <a:rPr lang="zh-CN" altLang="en-US" dirty="0"/>
              <a:t>衰落及多径</a:t>
            </a:r>
          </a:p>
        </p:txBody>
      </p:sp>
      <p:sp>
        <p:nvSpPr>
          <p:cNvPr id="31747" name="Rectangle 3"/>
          <p:cNvSpPr>
            <a:spLocks noGrp="1" noChangeArrowheads="1"/>
          </p:cNvSpPr>
          <p:nvPr>
            <p:ph type="body" idx="1"/>
          </p:nvPr>
        </p:nvSpPr>
        <p:spPr>
          <a:xfrm>
            <a:off x="628650" y="1362075"/>
            <a:ext cx="7886700" cy="4337050"/>
          </a:xfrm>
        </p:spPr>
        <p:txBody>
          <a:bodyPr>
            <a:normAutofit fontScale="62500" lnSpcReduction="20000"/>
          </a:bodyPr>
          <a:lstStyle/>
          <a:p>
            <a:pPr eaLnBrk="1" hangingPunct="1">
              <a:lnSpc>
                <a:spcPct val="200000"/>
              </a:lnSpc>
            </a:pPr>
            <a:r>
              <a:rPr lang="zh-CN" altLang="en-US" sz="2400" dirty="0">
                <a:solidFill>
                  <a:srgbClr val="FF0000"/>
                </a:solidFill>
              </a:rPr>
              <a:t>衰落是指因传输介质或路径改变引起的接收信号功率随时间而变化</a:t>
            </a:r>
            <a:r>
              <a:rPr lang="zh-CN" altLang="en-US" sz="2400" dirty="0">
                <a:solidFill>
                  <a:schemeClr val="tx1"/>
                </a:solidFill>
              </a:rPr>
              <a:t>。</a:t>
            </a:r>
            <a:endParaRPr lang="en-US" altLang="zh-CN" sz="2400" dirty="0">
              <a:solidFill>
                <a:schemeClr val="tx1"/>
              </a:solidFill>
            </a:endParaRPr>
          </a:p>
          <a:p>
            <a:pPr marL="342900" indent="-342900">
              <a:lnSpc>
                <a:spcPct val="160000"/>
              </a:lnSpc>
              <a:buFont typeface="Wingdings" panose="05000000000000000000" pitchFamily="2" charset="2"/>
              <a:buChar char="Ø"/>
              <a:defRPr/>
            </a:pPr>
            <a:r>
              <a:rPr lang="zh-CN" altLang="en-US" dirty="0"/>
              <a:t>多径传播的机制分为</a:t>
            </a:r>
            <a:r>
              <a:rPr lang="en-US" altLang="zh-CN" dirty="0"/>
              <a:t>3</a:t>
            </a:r>
            <a:r>
              <a:rPr lang="zh-CN" altLang="en-US" dirty="0"/>
              <a:t>种：</a:t>
            </a:r>
            <a:r>
              <a:rPr lang="zh-CN" altLang="en-US" dirty="0">
                <a:solidFill>
                  <a:srgbClr val="FF0000"/>
                </a:solidFill>
              </a:rPr>
              <a:t>反射、衍射和散射</a:t>
            </a:r>
            <a:r>
              <a:rPr lang="zh-CN" altLang="en-US" dirty="0"/>
              <a:t>。</a:t>
            </a:r>
          </a:p>
          <a:p>
            <a:pPr marL="342900" indent="-342900">
              <a:lnSpc>
                <a:spcPct val="160000"/>
              </a:lnSpc>
              <a:buFont typeface="Wingdings" panose="05000000000000000000" pitchFamily="2" charset="2"/>
              <a:buChar char="Ø"/>
              <a:defRPr/>
            </a:pPr>
            <a:r>
              <a:rPr lang="zh-CN" altLang="en-US" dirty="0">
                <a:solidFill>
                  <a:srgbClr val="FF0000"/>
                </a:solidFill>
              </a:rPr>
              <a:t>电磁波遇到相对该信号波长更大表面时会反射。</a:t>
            </a:r>
            <a:r>
              <a:rPr lang="zh-CN" altLang="en-US" dirty="0"/>
              <a:t>假设靠近移动单元的一个地面反射波被接收，由于地面反射波在反射后有一个</a:t>
            </a:r>
            <a:r>
              <a:rPr lang="en-US" altLang="zh-CN" dirty="0"/>
              <a:t>180°</a:t>
            </a:r>
            <a:r>
              <a:rPr lang="zh-CN" altLang="en-US" dirty="0"/>
              <a:t>相移，地面波和直线波可能趋于抵消，产生较大损耗。如移动天线高度低于建筑物，会发生多径干扰，反射波可能干扰接收方。</a:t>
            </a:r>
          </a:p>
          <a:p>
            <a:pPr marL="342900" indent="-342900">
              <a:lnSpc>
                <a:spcPct val="160000"/>
              </a:lnSpc>
              <a:buFont typeface="Wingdings" panose="05000000000000000000" pitchFamily="2" charset="2"/>
              <a:buChar char="Ø"/>
              <a:defRPr/>
            </a:pPr>
            <a:r>
              <a:rPr lang="zh-CN" altLang="en-US" dirty="0">
                <a:solidFill>
                  <a:srgbClr val="FF0000"/>
                </a:solidFill>
              </a:rPr>
              <a:t>无线电波到达难以穿透的物体边界且波长小于物体尺寸，会发生衍射。</a:t>
            </a:r>
            <a:r>
              <a:rPr lang="zh-CN" altLang="en-US" dirty="0"/>
              <a:t>波以此边界作为源向不同方向传播。即使没有来自发送方的无障碍直线波，但信号仍可被接收。</a:t>
            </a:r>
          </a:p>
          <a:p>
            <a:pPr marL="342900" indent="-342900">
              <a:lnSpc>
                <a:spcPct val="160000"/>
              </a:lnSpc>
              <a:buFont typeface="Wingdings" panose="05000000000000000000" pitchFamily="2" charset="2"/>
              <a:buChar char="Ø"/>
              <a:defRPr/>
            </a:pPr>
            <a:r>
              <a:rPr lang="zh-CN" altLang="en-US" dirty="0">
                <a:solidFill>
                  <a:srgbClr val="FF0000"/>
                </a:solidFill>
              </a:rPr>
              <a:t>散射发生在障碍物尺寸约等于信号波长或略小时。</a:t>
            </a:r>
            <a:r>
              <a:rPr lang="zh-CN" altLang="en-US" dirty="0"/>
              <a:t>一个输入信号会散射为几路弱输出信号。蜂窝通信中，路灯柱、交通标志等引起散射。</a:t>
            </a:r>
          </a:p>
          <a:p>
            <a:pPr eaLnBrk="1" hangingPunct="1">
              <a:lnSpc>
                <a:spcPct val="200000"/>
              </a:lnSpc>
            </a:pPr>
            <a:endParaRPr lang="zh-CN" altLang="en-US" sz="2400" dirty="0">
              <a:solidFill>
                <a:schemeClr val="tx1"/>
              </a:solidFill>
            </a:endParaRPr>
          </a:p>
        </p:txBody>
      </p:sp>
      <p:sp>
        <p:nvSpPr>
          <p:cNvPr id="4" name="Rectangle 10"/>
          <p:cNvSpPr>
            <a:spLocks noGrp="1" noChangeArrowheads="1"/>
          </p:cNvSpPr>
          <p:nvPr>
            <p:ph type="sldNum" sz="quarter" idx="4294967295"/>
          </p:nvPr>
        </p:nvSpPr>
        <p:spPr/>
        <p:txBody>
          <a:bodyPr/>
          <a:lstStyle/>
          <a:p>
            <a:pPr>
              <a:defRPr/>
            </a:pPr>
            <a:fld id="{F31AED56-2A75-4AA9-BF0F-24709195D41C}" type="slidenum">
              <a:rPr lang="en-US" altLang="zh-CN"/>
              <a:pPr>
                <a:defRPr/>
              </a:pPr>
              <a:t>7</a:t>
            </a:fld>
            <a:endParaRPr lang="en-US" altLang="zh-CN"/>
          </a:p>
        </p:txBody>
      </p:sp>
    </p:spTree>
    <p:extLst>
      <p:ext uri="{BB962C8B-B14F-4D97-AF65-F5344CB8AC3E}">
        <p14:creationId xmlns:p14="http://schemas.microsoft.com/office/powerpoint/2010/main" val="36620911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7CF3A413-5515-4001-BC3D-B9259AFDFAF2}" type="slidenum">
              <a:rPr lang="en-US" altLang="zh-CN"/>
              <a:pPr>
                <a:defRPr/>
              </a:pPr>
              <a:t>70</a:t>
            </a:fld>
            <a:endParaRPr lang="en-US" altLang="zh-CN"/>
          </a:p>
        </p:txBody>
      </p:sp>
      <p:sp>
        <p:nvSpPr>
          <p:cNvPr id="76803" name="Rectangle 2"/>
          <p:cNvSpPr>
            <a:spLocks noGrp="1" noChangeArrowheads="1"/>
          </p:cNvSpPr>
          <p:nvPr>
            <p:ph type="title" idx="4294967295"/>
          </p:nvPr>
        </p:nvSpPr>
        <p:spPr>
          <a:xfrm>
            <a:off x="0" y="228600"/>
            <a:ext cx="8015288" cy="914400"/>
          </a:xfrm>
        </p:spPr>
        <p:txBody>
          <a:bodyPr/>
          <a:lstStyle/>
          <a:p>
            <a:pPr eaLnBrk="1" hangingPunct="1"/>
            <a:r>
              <a:rPr lang="en-US" altLang="zh-CN" sz="3400" dirty="0"/>
              <a:t>DSR</a:t>
            </a:r>
            <a:r>
              <a:rPr lang="zh-CN" altLang="en-US" sz="3400" dirty="0"/>
              <a:t> </a:t>
            </a:r>
            <a:r>
              <a:rPr lang="en-US" altLang="zh-CN" sz="3400" dirty="0"/>
              <a:t>(</a:t>
            </a:r>
            <a:r>
              <a:rPr lang="zh-CN" altLang="en-US" sz="3400" dirty="0"/>
              <a:t>动态源路由</a:t>
            </a:r>
            <a:r>
              <a:rPr lang="en-US" altLang="zh-CN" sz="3400" dirty="0"/>
              <a:t>)</a:t>
            </a:r>
            <a:r>
              <a:rPr lang="zh-CN" altLang="en-US" sz="3400" dirty="0"/>
              <a:t>协议 </a:t>
            </a:r>
            <a:endParaRPr lang="zh-CN" altLang="zh-CN" sz="3400" dirty="0"/>
          </a:p>
        </p:txBody>
      </p:sp>
      <p:sp>
        <p:nvSpPr>
          <p:cNvPr id="53252" name="Rectangle 3"/>
          <p:cNvSpPr>
            <a:spLocks noGrp="1" noChangeArrowheads="1"/>
          </p:cNvSpPr>
          <p:nvPr>
            <p:ph type="body" idx="4294967295"/>
          </p:nvPr>
        </p:nvSpPr>
        <p:spPr>
          <a:xfrm>
            <a:off x="762000" y="1371600"/>
            <a:ext cx="7391400" cy="4648200"/>
          </a:xfrm>
        </p:spPr>
        <p:txBody>
          <a:bodyPr/>
          <a:lstStyle/>
          <a:p>
            <a:pPr eaLnBrk="1" hangingPunct="1">
              <a:lnSpc>
                <a:spcPct val="150000"/>
              </a:lnSpc>
              <a:defRPr/>
            </a:pPr>
            <a:r>
              <a:rPr lang="en-US" altLang="zh-CN" sz="2400" dirty="0"/>
              <a:t>DSR</a:t>
            </a:r>
            <a:r>
              <a:rPr lang="zh-CN" altLang="en-US" sz="2400" dirty="0"/>
              <a:t>（</a:t>
            </a:r>
            <a:r>
              <a:rPr lang="en-US" altLang="zh-CN" sz="2400" dirty="0"/>
              <a:t>Dynamic Source Routing</a:t>
            </a:r>
            <a:r>
              <a:rPr lang="zh-CN" altLang="en-US" sz="2400" dirty="0"/>
              <a:t>）</a:t>
            </a:r>
            <a:endParaRPr lang="en-US" altLang="zh-CN" sz="2400" dirty="0"/>
          </a:p>
          <a:p>
            <a:pPr eaLnBrk="1" hangingPunct="1">
              <a:lnSpc>
                <a:spcPct val="150000"/>
              </a:lnSpc>
              <a:buFont typeface="Wingdings" panose="05000000000000000000" pitchFamily="2" charset="2"/>
              <a:buChar char="Ø"/>
              <a:defRPr/>
            </a:pPr>
            <a:r>
              <a:rPr lang="en-US" altLang="zh-CN" sz="2400" dirty="0"/>
              <a:t> </a:t>
            </a:r>
            <a:r>
              <a:rPr lang="zh-CN" altLang="en-US" sz="2400" dirty="0"/>
              <a:t>路由发现的基本操作</a:t>
            </a:r>
            <a:endParaRPr lang="en-US" altLang="zh-CN" sz="2400" dirty="0"/>
          </a:p>
          <a:p>
            <a:pPr marL="0" indent="0" eaLnBrk="1" hangingPunct="1">
              <a:lnSpc>
                <a:spcPct val="150000"/>
              </a:lnSpc>
              <a:buFont typeface="Arial" panose="020B0604020202020204" pitchFamily="34" charset="0"/>
              <a:buNone/>
              <a:defRPr/>
            </a:pPr>
            <a:r>
              <a:rPr lang="en-US" altLang="zh-CN" sz="2400" dirty="0"/>
              <a:t>      </a:t>
            </a:r>
            <a:r>
              <a:rPr lang="zh-CN" altLang="en-US" sz="2400" dirty="0"/>
              <a:t>（</a:t>
            </a:r>
            <a:r>
              <a:rPr lang="en-US" altLang="zh-CN" sz="2400" dirty="0"/>
              <a:t>3</a:t>
            </a:r>
            <a:r>
              <a:rPr lang="zh-CN" altLang="en-US" sz="2400" dirty="0"/>
              <a:t>）如果接收节点就是目的节点，这时路由记录字段中记录的节点地址序列，就构成了从源节点到目的节点的路由信息，把此路由信息加入到路由应答报文中，并将此报文回送给源节点。</a:t>
            </a:r>
            <a:endParaRPr lang="en-US" altLang="zh-CN" sz="2400" dirty="0"/>
          </a:p>
        </p:txBody>
      </p:sp>
      <p:sp>
        <p:nvSpPr>
          <p:cNvPr id="76805"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CE333849-DC29-45C3-B6A7-6B65FDCED34B}" type="slidenum">
              <a:rPr lang="en-US" altLang="zh-CN" sz="1200">
                <a:latin typeface="Arial Black" panose="020B0A04020102020204" pitchFamily="34" charset="0"/>
              </a:rPr>
              <a:pPr algn="r" eaLnBrk="1" hangingPunct="1"/>
              <a:t>70</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1163142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4379926F-97A3-47AD-9FBD-35F75E546578}" type="slidenum">
              <a:rPr lang="en-US" altLang="zh-CN"/>
              <a:pPr>
                <a:defRPr/>
              </a:pPr>
              <a:t>71</a:t>
            </a:fld>
            <a:endParaRPr lang="en-US" altLang="zh-CN"/>
          </a:p>
        </p:txBody>
      </p:sp>
      <p:sp>
        <p:nvSpPr>
          <p:cNvPr id="77827" name="Rectangle 2"/>
          <p:cNvSpPr>
            <a:spLocks noGrp="1" noChangeArrowheads="1"/>
          </p:cNvSpPr>
          <p:nvPr>
            <p:ph type="title" idx="4294967295"/>
          </p:nvPr>
        </p:nvSpPr>
        <p:spPr>
          <a:xfrm>
            <a:off x="0" y="228600"/>
            <a:ext cx="8015288" cy="914400"/>
          </a:xfrm>
        </p:spPr>
        <p:txBody>
          <a:bodyPr/>
          <a:lstStyle/>
          <a:p>
            <a:pPr eaLnBrk="1" hangingPunct="1"/>
            <a:r>
              <a:rPr lang="en-US" altLang="zh-CN" sz="3400" dirty="0"/>
              <a:t>DSR</a:t>
            </a:r>
            <a:r>
              <a:rPr lang="zh-CN" altLang="en-US" sz="3400" dirty="0"/>
              <a:t> </a:t>
            </a:r>
            <a:r>
              <a:rPr lang="en-US" altLang="zh-CN" sz="3400" dirty="0"/>
              <a:t>(</a:t>
            </a:r>
            <a:r>
              <a:rPr lang="zh-CN" altLang="en-US" sz="3400" dirty="0"/>
              <a:t>动态源路由</a:t>
            </a:r>
            <a:r>
              <a:rPr lang="en-US" altLang="zh-CN" sz="3400" dirty="0"/>
              <a:t>)</a:t>
            </a:r>
            <a:r>
              <a:rPr lang="zh-CN" altLang="en-US" sz="3400" dirty="0"/>
              <a:t>协议 </a:t>
            </a:r>
            <a:endParaRPr lang="zh-CN" altLang="zh-CN" sz="3400" dirty="0"/>
          </a:p>
        </p:txBody>
      </p:sp>
      <p:sp>
        <p:nvSpPr>
          <p:cNvPr id="77828" name="Rectangle 3"/>
          <p:cNvSpPr>
            <a:spLocks noGrp="1" noChangeArrowheads="1"/>
          </p:cNvSpPr>
          <p:nvPr>
            <p:ph type="body" idx="4294967295"/>
          </p:nvPr>
        </p:nvSpPr>
        <p:spPr>
          <a:xfrm>
            <a:off x="762000" y="1371600"/>
            <a:ext cx="7391400" cy="4648200"/>
          </a:xfrm>
        </p:spPr>
        <p:txBody>
          <a:bodyPr/>
          <a:lstStyle/>
          <a:p>
            <a:pPr eaLnBrk="1" hangingPunct="1"/>
            <a:r>
              <a:rPr lang="en-US" altLang="zh-CN" sz="2400"/>
              <a:t>DSR</a:t>
            </a:r>
            <a:r>
              <a:rPr lang="zh-CN" altLang="en-US" sz="2400"/>
              <a:t>路由发现过程</a:t>
            </a:r>
            <a:endParaRPr lang="en-US" altLang="zh-CN" sz="2400"/>
          </a:p>
        </p:txBody>
      </p:sp>
      <p:sp>
        <p:nvSpPr>
          <p:cNvPr id="77829"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301B8E6B-A809-4DA7-9E65-ED5DE0F7161F}" type="slidenum">
              <a:rPr lang="en-US" altLang="zh-CN" sz="1200">
                <a:latin typeface="Arial Black" panose="020B0A04020102020204" pitchFamily="34" charset="0"/>
              </a:rPr>
              <a:pPr algn="r" eaLnBrk="1" hangingPunct="1"/>
              <a:t>71</a:t>
            </a:fld>
            <a:endParaRPr lang="en-US" altLang="zh-CN" sz="1200">
              <a:latin typeface="Arial Black" panose="020B0A04020102020204" pitchFamily="34" charset="0"/>
            </a:endParaRPr>
          </a:p>
        </p:txBody>
      </p:sp>
      <p:pic>
        <p:nvPicPr>
          <p:cNvPr id="7783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43100"/>
            <a:ext cx="57816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144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F9CF7012-6EFD-4081-BA4D-907534C0BC5E}" type="slidenum">
              <a:rPr lang="en-US" altLang="zh-CN"/>
              <a:pPr>
                <a:defRPr/>
              </a:pPr>
              <a:t>72</a:t>
            </a:fld>
            <a:endParaRPr lang="en-US" altLang="zh-CN"/>
          </a:p>
        </p:txBody>
      </p:sp>
      <p:sp>
        <p:nvSpPr>
          <p:cNvPr id="80899" name="Rectangle 2"/>
          <p:cNvSpPr>
            <a:spLocks noGrp="1" noChangeArrowheads="1"/>
          </p:cNvSpPr>
          <p:nvPr>
            <p:ph type="title" idx="4294967295"/>
          </p:nvPr>
        </p:nvSpPr>
        <p:spPr>
          <a:xfrm>
            <a:off x="0" y="228600"/>
            <a:ext cx="8015288" cy="914400"/>
          </a:xfrm>
        </p:spPr>
        <p:txBody>
          <a:bodyPr/>
          <a:lstStyle/>
          <a:p>
            <a:pPr eaLnBrk="1" hangingPunct="1"/>
            <a:r>
              <a:rPr lang="en-US" altLang="zh-CN" sz="3400"/>
              <a:t>DSR</a:t>
            </a:r>
            <a:r>
              <a:rPr lang="zh-CN" altLang="en-US" sz="3400"/>
              <a:t> </a:t>
            </a:r>
            <a:r>
              <a:rPr lang="en-US" altLang="zh-CN" sz="3400"/>
              <a:t>(</a:t>
            </a:r>
            <a:r>
              <a:rPr lang="zh-CN" altLang="en-US" sz="3400"/>
              <a:t>动态源路由</a:t>
            </a:r>
            <a:r>
              <a:rPr lang="en-US" altLang="zh-CN" sz="3400"/>
              <a:t>)</a:t>
            </a:r>
            <a:r>
              <a:rPr lang="zh-CN" altLang="en-US" sz="3400"/>
              <a:t>协议特点</a:t>
            </a:r>
            <a:endParaRPr lang="zh-CN" altLang="zh-CN" sz="3400"/>
          </a:p>
        </p:txBody>
      </p:sp>
      <p:sp>
        <p:nvSpPr>
          <p:cNvPr id="80900" name="Rectangle 3"/>
          <p:cNvSpPr>
            <a:spLocks noGrp="1" noChangeArrowheads="1"/>
          </p:cNvSpPr>
          <p:nvPr>
            <p:ph type="body" idx="4294967295"/>
          </p:nvPr>
        </p:nvSpPr>
        <p:spPr>
          <a:xfrm>
            <a:off x="762000" y="1371600"/>
            <a:ext cx="7391400" cy="4648200"/>
          </a:xfrm>
        </p:spPr>
        <p:txBody>
          <a:bodyPr/>
          <a:lstStyle/>
          <a:p>
            <a:pPr marL="0" indent="0" eaLnBrk="1" hangingPunct="1">
              <a:lnSpc>
                <a:spcPct val="150000"/>
              </a:lnSpc>
              <a:buFont typeface="Arial" panose="020B0604020202020204" pitchFamily="34" charset="0"/>
              <a:buNone/>
            </a:pPr>
            <a:r>
              <a:rPr lang="zh-CN" altLang="en-US" sz="2400"/>
              <a:t>（</a:t>
            </a:r>
            <a:r>
              <a:rPr lang="en-US" altLang="zh-CN" sz="2400"/>
              <a:t>1</a:t>
            </a:r>
            <a:r>
              <a:rPr lang="zh-CN" altLang="en-US" sz="2400"/>
              <a:t>）仅在需要通信的节点间维护路由，减少了路由维护的代价；</a:t>
            </a:r>
            <a:endParaRPr lang="en-US" altLang="zh-CN" sz="2400"/>
          </a:p>
          <a:p>
            <a:pPr marL="0" indent="0" eaLnBrk="1" hangingPunct="1">
              <a:lnSpc>
                <a:spcPct val="150000"/>
              </a:lnSpc>
              <a:buFont typeface="Arial" panose="020B0604020202020204" pitchFamily="34" charset="0"/>
              <a:buNone/>
            </a:pPr>
            <a:r>
              <a:rPr lang="zh-CN" altLang="en-US" sz="2400"/>
              <a:t>（</a:t>
            </a:r>
            <a:r>
              <a:rPr lang="en-US" altLang="zh-CN" sz="2400"/>
              <a:t>2</a:t>
            </a:r>
            <a:r>
              <a:rPr lang="zh-CN" altLang="en-US" sz="2400"/>
              <a:t>）路由缓存可进一步减少路由发现的开销；</a:t>
            </a:r>
            <a:endParaRPr lang="en-US" altLang="zh-CN" sz="2400"/>
          </a:p>
          <a:p>
            <a:pPr marL="0" indent="0" eaLnBrk="1" hangingPunct="1">
              <a:lnSpc>
                <a:spcPct val="150000"/>
              </a:lnSpc>
              <a:buFont typeface="Arial" panose="020B0604020202020204" pitchFamily="34" charset="0"/>
              <a:buNone/>
            </a:pPr>
            <a:r>
              <a:rPr lang="zh-CN" altLang="en-US" sz="2400"/>
              <a:t>（</a:t>
            </a:r>
            <a:r>
              <a:rPr lang="en-US" altLang="zh-CN" sz="2400"/>
              <a:t>3</a:t>
            </a:r>
            <a:r>
              <a:rPr lang="zh-CN" altLang="en-US" sz="2400"/>
              <a:t>）路由缓存使得在一次路由发现的过程中会产生多个到达目标的路径；</a:t>
            </a:r>
            <a:endParaRPr lang="en-US" altLang="zh-CN" sz="2400"/>
          </a:p>
          <a:p>
            <a:pPr marL="0" indent="0" eaLnBrk="1" hangingPunct="1">
              <a:lnSpc>
                <a:spcPct val="150000"/>
              </a:lnSpc>
              <a:buFont typeface="Arial" panose="020B0604020202020204" pitchFamily="34" charset="0"/>
              <a:buNone/>
            </a:pPr>
            <a:r>
              <a:rPr lang="zh-CN" altLang="en-US" sz="2400"/>
              <a:t>（</a:t>
            </a:r>
            <a:r>
              <a:rPr lang="en-US" altLang="zh-CN" sz="2400"/>
              <a:t>4</a:t>
            </a:r>
            <a:r>
              <a:rPr lang="zh-CN" altLang="en-US" sz="2400"/>
              <a:t>）支持</a:t>
            </a:r>
            <a:r>
              <a:rPr lang="zh-CN" altLang="en-US" sz="2400">
                <a:solidFill>
                  <a:srgbClr val="FF0000"/>
                </a:solidFill>
              </a:rPr>
              <a:t>非对称传输信道模式</a:t>
            </a:r>
            <a:r>
              <a:rPr lang="zh-CN" altLang="en-US" sz="2400"/>
              <a:t>。</a:t>
            </a:r>
            <a:endParaRPr lang="en-US" altLang="zh-CN" sz="2400"/>
          </a:p>
        </p:txBody>
      </p:sp>
      <p:sp>
        <p:nvSpPr>
          <p:cNvPr id="80901"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F65A94A2-AD79-4C2E-BE53-B6BF595299C2}" type="slidenum">
              <a:rPr lang="en-US" altLang="zh-CN" sz="1200">
                <a:latin typeface="Arial Black" panose="020B0A04020102020204" pitchFamily="34" charset="0"/>
              </a:rPr>
              <a:pPr algn="r" eaLnBrk="1" hangingPunct="1"/>
              <a:t>72</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2396136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A1015A17-0D8F-4407-87A6-022096180191}" type="slidenum">
              <a:rPr lang="en-US" altLang="zh-CN"/>
              <a:pPr>
                <a:defRPr/>
              </a:pPr>
              <a:t>73</a:t>
            </a:fld>
            <a:endParaRPr lang="en-US" altLang="zh-CN"/>
          </a:p>
        </p:txBody>
      </p:sp>
      <p:sp>
        <p:nvSpPr>
          <p:cNvPr id="81923" name="Rectangle 2"/>
          <p:cNvSpPr>
            <a:spLocks noGrp="1" noChangeArrowheads="1"/>
          </p:cNvSpPr>
          <p:nvPr>
            <p:ph type="title" idx="4294967295"/>
          </p:nvPr>
        </p:nvSpPr>
        <p:spPr>
          <a:xfrm>
            <a:off x="0" y="228600"/>
            <a:ext cx="8015288" cy="914400"/>
          </a:xfrm>
        </p:spPr>
        <p:txBody>
          <a:bodyPr/>
          <a:lstStyle/>
          <a:p>
            <a:pPr eaLnBrk="1" hangingPunct="1"/>
            <a:r>
              <a:rPr lang="en-US" altLang="zh-CN" sz="3400"/>
              <a:t>AODV</a:t>
            </a:r>
            <a:r>
              <a:rPr lang="zh-CN" altLang="en-US" sz="3400"/>
              <a:t>和</a:t>
            </a:r>
            <a:r>
              <a:rPr lang="en-US" altLang="zh-CN" sz="3400"/>
              <a:t>DSR</a:t>
            </a:r>
            <a:r>
              <a:rPr lang="zh-CN" altLang="en-US" sz="3400"/>
              <a:t>的区别</a:t>
            </a:r>
            <a:endParaRPr lang="zh-CN" altLang="zh-CN" sz="3400"/>
          </a:p>
        </p:txBody>
      </p:sp>
      <p:sp>
        <p:nvSpPr>
          <p:cNvPr id="81924"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44A1618D-D8D0-44A1-AC46-605E2CA201A6}" type="slidenum">
              <a:rPr lang="en-US" altLang="zh-CN" sz="1200">
                <a:latin typeface="Arial Black" panose="020B0A04020102020204" pitchFamily="34" charset="0"/>
              </a:rPr>
              <a:pPr algn="r" eaLnBrk="1" hangingPunct="1"/>
              <a:t>73</a:t>
            </a:fld>
            <a:endParaRPr lang="en-US" altLang="zh-CN" sz="1200">
              <a:latin typeface="Arial Black" panose="020B0A04020102020204" pitchFamily="34" charset="0"/>
            </a:endParaRPr>
          </a:p>
        </p:txBody>
      </p:sp>
      <p:graphicFrame>
        <p:nvGraphicFramePr>
          <p:cNvPr id="3" name="表格 2"/>
          <p:cNvGraphicFramePr>
            <a:graphicFrameLocks noGrp="1"/>
          </p:cNvGraphicFramePr>
          <p:nvPr/>
        </p:nvGraphicFramePr>
        <p:xfrm>
          <a:off x="1524000" y="1828800"/>
          <a:ext cx="6096000" cy="2895601"/>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40611">
                <a:tc>
                  <a:txBody>
                    <a:bodyPr/>
                    <a:lstStyle/>
                    <a:p>
                      <a:pPr algn="ctr"/>
                      <a:r>
                        <a:rPr lang="zh-CN" altLang="en-US" sz="1300" dirty="0"/>
                        <a:t>名称</a:t>
                      </a:r>
                    </a:p>
                  </a:txBody>
                  <a:tcPr anchor="ctr"/>
                </a:tc>
                <a:tc>
                  <a:txBody>
                    <a:bodyPr/>
                    <a:lstStyle/>
                    <a:p>
                      <a:pPr algn="ctr"/>
                      <a:r>
                        <a:rPr lang="en-US" altLang="zh-CN" sz="1300" dirty="0"/>
                        <a:t>AODV</a:t>
                      </a:r>
                      <a:endParaRPr lang="zh-CN" altLang="en-US" sz="1300" dirty="0"/>
                    </a:p>
                  </a:txBody>
                  <a:tcPr anchor="ctr"/>
                </a:tc>
                <a:tc>
                  <a:txBody>
                    <a:bodyPr/>
                    <a:lstStyle/>
                    <a:p>
                      <a:pPr algn="ctr"/>
                      <a:r>
                        <a:rPr lang="en-US" altLang="zh-CN" sz="1300" dirty="0"/>
                        <a:t>DSR</a:t>
                      </a:r>
                      <a:endParaRPr lang="zh-CN" altLang="en-US" sz="1300" dirty="0"/>
                    </a:p>
                  </a:txBody>
                  <a:tcPr anchor="ctr"/>
                </a:tc>
                <a:extLst>
                  <a:ext uri="{0D108BD9-81ED-4DB2-BD59-A6C34878D82A}">
                    <a16:rowId xmlns:a16="http://schemas.microsoft.com/office/drawing/2014/main" val="10000"/>
                  </a:ext>
                </a:extLst>
              </a:tr>
              <a:tr h="540611">
                <a:tc>
                  <a:txBody>
                    <a:bodyPr/>
                    <a:lstStyle/>
                    <a:p>
                      <a:pPr algn="ctr"/>
                      <a:r>
                        <a:rPr lang="zh-CN" altLang="en-US" sz="1300" dirty="0"/>
                        <a:t>路由格式</a:t>
                      </a:r>
                    </a:p>
                  </a:txBody>
                  <a:tcPr anchor="ctr"/>
                </a:tc>
                <a:tc>
                  <a:txBody>
                    <a:bodyPr/>
                    <a:lstStyle/>
                    <a:p>
                      <a:pPr algn="ctr"/>
                      <a:r>
                        <a:rPr lang="zh-CN" altLang="en-US" sz="1300" dirty="0"/>
                        <a:t>路由表条目</a:t>
                      </a:r>
                    </a:p>
                  </a:txBody>
                  <a:tcPr anchor="ctr"/>
                </a:tc>
                <a:tc>
                  <a:txBody>
                    <a:bodyPr/>
                    <a:lstStyle/>
                    <a:p>
                      <a:pPr algn="ctr"/>
                      <a:r>
                        <a:rPr lang="zh-CN" altLang="en-US" sz="1300" dirty="0"/>
                        <a:t>路由存储器</a:t>
                      </a:r>
                    </a:p>
                  </a:txBody>
                  <a:tcPr anchor="ctr"/>
                </a:tc>
                <a:extLst>
                  <a:ext uri="{0D108BD9-81ED-4DB2-BD59-A6C34878D82A}">
                    <a16:rowId xmlns:a16="http://schemas.microsoft.com/office/drawing/2014/main" val="10001"/>
                  </a:ext>
                </a:extLst>
              </a:tr>
              <a:tr h="733157">
                <a:tc>
                  <a:txBody>
                    <a:bodyPr/>
                    <a:lstStyle/>
                    <a:p>
                      <a:pPr algn="ctr"/>
                      <a:r>
                        <a:rPr lang="zh-CN" altLang="en-US" sz="1300" dirty="0"/>
                        <a:t>算法基本类型</a:t>
                      </a:r>
                    </a:p>
                  </a:txBody>
                  <a:tcPr anchor="ctr"/>
                </a:tc>
                <a:tc>
                  <a:txBody>
                    <a:bodyPr/>
                    <a:lstStyle/>
                    <a:p>
                      <a:pPr algn="ctr"/>
                      <a:r>
                        <a:rPr lang="zh-CN" altLang="en-US" sz="1300" dirty="0"/>
                        <a:t>逐跳路由，节点仅仅记录下一跳节点信息</a:t>
                      </a:r>
                    </a:p>
                  </a:txBody>
                  <a:tcPr anchor="ctr"/>
                </a:tc>
                <a:tc>
                  <a:txBody>
                    <a:bodyPr/>
                    <a:lstStyle/>
                    <a:p>
                      <a:pPr algn="ctr"/>
                      <a:r>
                        <a:rPr lang="zh-CN" altLang="en-US" sz="1300" dirty="0"/>
                        <a:t>源路由算法，节点记录整个路由节点信息</a:t>
                      </a:r>
                    </a:p>
                  </a:txBody>
                  <a:tcPr anchor="ctr"/>
                </a:tc>
                <a:extLst>
                  <a:ext uri="{0D108BD9-81ED-4DB2-BD59-A6C34878D82A}">
                    <a16:rowId xmlns:a16="http://schemas.microsoft.com/office/drawing/2014/main" val="10002"/>
                  </a:ext>
                </a:extLst>
              </a:tr>
              <a:tr h="540611">
                <a:tc>
                  <a:txBody>
                    <a:bodyPr/>
                    <a:lstStyle/>
                    <a:p>
                      <a:pPr algn="ctr"/>
                      <a:r>
                        <a:rPr lang="zh-CN" altLang="en-US" sz="1300" dirty="0"/>
                        <a:t>路径支持</a:t>
                      </a:r>
                    </a:p>
                  </a:txBody>
                  <a:tcPr anchor="ctr"/>
                </a:tc>
                <a:tc>
                  <a:txBody>
                    <a:bodyPr/>
                    <a:lstStyle/>
                    <a:p>
                      <a:pPr algn="ctr"/>
                      <a:r>
                        <a:rPr lang="zh-CN" altLang="en-US" sz="1300" dirty="0"/>
                        <a:t>单一路径</a:t>
                      </a:r>
                    </a:p>
                  </a:txBody>
                  <a:tcPr anchor="ctr"/>
                </a:tc>
                <a:tc>
                  <a:txBody>
                    <a:bodyPr/>
                    <a:lstStyle/>
                    <a:p>
                      <a:pPr algn="ctr"/>
                      <a:r>
                        <a:rPr lang="zh-CN" altLang="en-US" sz="1300" dirty="0"/>
                        <a:t>多路径支持</a:t>
                      </a:r>
                    </a:p>
                  </a:txBody>
                  <a:tcPr anchor="ctr"/>
                </a:tc>
                <a:extLst>
                  <a:ext uri="{0D108BD9-81ED-4DB2-BD59-A6C34878D82A}">
                    <a16:rowId xmlns:a16="http://schemas.microsoft.com/office/drawing/2014/main" val="10003"/>
                  </a:ext>
                </a:extLst>
              </a:tr>
              <a:tr h="540611">
                <a:tc>
                  <a:txBody>
                    <a:bodyPr/>
                    <a:lstStyle/>
                    <a:p>
                      <a:pPr algn="ctr"/>
                      <a:r>
                        <a:rPr lang="zh-CN" altLang="en-US" sz="1300" dirty="0"/>
                        <a:t>单向路径支持</a:t>
                      </a:r>
                    </a:p>
                  </a:txBody>
                  <a:tcPr anchor="ctr"/>
                </a:tc>
                <a:tc>
                  <a:txBody>
                    <a:bodyPr/>
                    <a:lstStyle/>
                    <a:p>
                      <a:pPr algn="ctr"/>
                      <a:r>
                        <a:rPr lang="zh-CN" altLang="en-US" sz="1300" dirty="0"/>
                        <a:t>对称路径</a:t>
                      </a:r>
                    </a:p>
                  </a:txBody>
                  <a:tcPr anchor="ctr"/>
                </a:tc>
                <a:tc>
                  <a:txBody>
                    <a:bodyPr/>
                    <a:lstStyle/>
                    <a:p>
                      <a:pPr algn="ctr"/>
                      <a:r>
                        <a:rPr lang="zh-CN" altLang="en-US" sz="1300" dirty="0"/>
                        <a:t>非对称路径支持</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784465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28650" y="365125"/>
            <a:ext cx="7886700" cy="930275"/>
          </a:xfrm>
        </p:spPr>
        <p:txBody>
          <a:bodyPr/>
          <a:lstStyle/>
          <a:p>
            <a:pPr eaLnBrk="1" hangingPunct="1"/>
            <a:r>
              <a:rPr lang="en-US" altLang="zh-CN" sz="3400" dirty="0"/>
              <a:t>LAR</a:t>
            </a:r>
            <a:r>
              <a:rPr lang="zh-CN" altLang="en-US" sz="3400" dirty="0"/>
              <a:t> </a:t>
            </a:r>
            <a:r>
              <a:rPr lang="en-US" altLang="zh-CN" sz="3400" dirty="0"/>
              <a:t>(</a:t>
            </a:r>
            <a:r>
              <a:rPr lang="zh-CN" altLang="en-US" sz="3400" dirty="0"/>
              <a:t>地理位置辅助路由</a:t>
            </a:r>
            <a:r>
              <a:rPr lang="en-US" altLang="zh-CN" sz="3400" dirty="0"/>
              <a:t>)</a:t>
            </a:r>
            <a:r>
              <a:rPr lang="zh-CN" altLang="en-US" sz="3400" dirty="0"/>
              <a:t>协议</a:t>
            </a:r>
          </a:p>
        </p:txBody>
      </p:sp>
      <p:sp>
        <p:nvSpPr>
          <p:cNvPr id="82947" name="Rectangle 3"/>
          <p:cNvSpPr>
            <a:spLocks noGrp="1" noChangeArrowheads="1"/>
          </p:cNvSpPr>
          <p:nvPr>
            <p:ph idx="1"/>
          </p:nvPr>
        </p:nvSpPr>
        <p:spPr>
          <a:xfrm>
            <a:off x="604838" y="1304925"/>
            <a:ext cx="7886700" cy="1374775"/>
          </a:xfrm>
        </p:spPr>
        <p:txBody>
          <a:bodyPr>
            <a:normAutofit lnSpcReduction="10000"/>
          </a:bodyPr>
          <a:lstStyle/>
          <a:p>
            <a:pPr eaLnBrk="1" hangingPunct="1">
              <a:lnSpc>
                <a:spcPct val="80000"/>
              </a:lnSpc>
              <a:buFont typeface="Wingdings" panose="05000000000000000000" pitchFamily="2" charset="2"/>
              <a:buChar char="Ø"/>
            </a:pPr>
            <a:r>
              <a:rPr lang="en-US" altLang="zh-CN" sz="2400"/>
              <a:t>LAR</a:t>
            </a:r>
            <a:r>
              <a:rPr lang="zh-CN" altLang="en-US" sz="2400"/>
              <a:t>协议融合了</a:t>
            </a:r>
            <a:r>
              <a:rPr lang="zh-CN" altLang="en-US" sz="2400">
                <a:solidFill>
                  <a:srgbClr val="FF0000"/>
                </a:solidFill>
              </a:rPr>
              <a:t>地理位置</a:t>
            </a:r>
            <a:r>
              <a:rPr lang="zh-CN" altLang="en-US" sz="2400"/>
              <a:t>和</a:t>
            </a:r>
            <a:r>
              <a:rPr lang="zh-CN" altLang="en-US" sz="2400">
                <a:solidFill>
                  <a:srgbClr val="FF0000"/>
                </a:solidFill>
              </a:rPr>
              <a:t>可选的按需源路由算法</a:t>
            </a:r>
            <a:r>
              <a:rPr lang="zh-CN" altLang="en-US" sz="2400"/>
              <a:t>，利用节点</a:t>
            </a:r>
            <a:r>
              <a:rPr lang="zh-CN" altLang="en-US" sz="2400">
                <a:solidFill>
                  <a:srgbClr val="FF0000"/>
                </a:solidFill>
              </a:rPr>
              <a:t>位置</a:t>
            </a:r>
            <a:r>
              <a:rPr lang="zh-CN" altLang="en-US" sz="2400"/>
              <a:t>信息</a:t>
            </a:r>
            <a:r>
              <a:rPr lang="zh-CN" altLang="en-US" sz="2400">
                <a:solidFill>
                  <a:srgbClr val="FF0000"/>
                </a:solidFill>
              </a:rPr>
              <a:t>限制路由发现区域</a:t>
            </a:r>
            <a:r>
              <a:rPr lang="zh-CN" altLang="en-US" sz="2400"/>
              <a:t>，请求区域更小，减少路由请求信息数量。</a:t>
            </a:r>
          </a:p>
          <a:p>
            <a:pPr eaLnBrk="1" hangingPunct="1">
              <a:lnSpc>
                <a:spcPct val="80000"/>
              </a:lnSpc>
              <a:buFont typeface="Wingdings" panose="05000000000000000000" pitchFamily="2" charset="2"/>
              <a:buChar char="Ø"/>
            </a:pPr>
            <a:r>
              <a:rPr lang="en-US" altLang="zh-CN" sz="2400"/>
              <a:t>LAR</a:t>
            </a:r>
            <a:r>
              <a:rPr lang="zh-CN" altLang="en-US" sz="2400"/>
              <a:t>为增强洪泛路由，可用于</a:t>
            </a:r>
            <a:r>
              <a:rPr lang="en-US" altLang="zh-CN" sz="2400"/>
              <a:t>DSR</a:t>
            </a:r>
            <a:r>
              <a:rPr lang="zh-CN" altLang="en-US" sz="2400"/>
              <a:t>和</a:t>
            </a:r>
            <a:r>
              <a:rPr lang="en-US" altLang="zh-CN" sz="2400"/>
              <a:t>AODV</a:t>
            </a:r>
            <a:r>
              <a:rPr lang="zh-CN" altLang="en-US" sz="2400"/>
              <a:t>。思想如下：</a:t>
            </a:r>
          </a:p>
        </p:txBody>
      </p:sp>
      <p:sp>
        <p:nvSpPr>
          <p:cNvPr id="4" name="Rectangle 10"/>
          <p:cNvSpPr>
            <a:spLocks noGrp="1" noChangeArrowheads="1"/>
          </p:cNvSpPr>
          <p:nvPr>
            <p:ph type="sldNum" sz="quarter" idx="12"/>
          </p:nvPr>
        </p:nvSpPr>
        <p:spPr/>
        <p:txBody>
          <a:bodyPr/>
          <a:lstStyle/>
          <a:p>
            <a:pPr>
              <a:defRPr/>
            </a:pPr>
            <a:fld id="{3D51BFDC-F2F5-4010-9DDE-694B58B4E134}" type="slidenum">
              <a:rPr lang="en-US" altLang="zh-CN"/>
              <a:pPr>
                <a:defRPr/>
              </a:pPr>
              <a:t>74</a:t>
            </a:fld>
            <a:endParaRPr lang="en-US" altLang="zh-CN"/>
          </a:p>
        </p:txBody>
      </p:sp>
      <p:pic>
        <p:nvPicPr>
          <p:cNvPr id="8294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4838" y="2833688"/>
            <a:ext cx="275272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文本框 2"/>
          <p:cNvSpPr txBox="1">
            <a:spLocks noChangeArrowheads="1"/>
          </p:cNvSpPr>
          <p:nvPr/>
        </p:nvSpPr>
        <p:spPr bwMode="auto">
          <a:xfrm>
            <a:off x="3505200" y="2705100"/>
            <a:ext cx="501015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a:t>（</a:t>
            </a:r>
            <a:r>
              <a:rPr lang="en-US" altLang="zh-CN"/>
              <a:t>1</a:t>
            </a:r>
            <a:r>
              <a:rPr lang="zh-CN" altLang="en-US"/>
              <a:t>）根据目标</a:t>
            </a:r>
            <a:r>
              <a:rPr lang="en-US" altLang="zh-CN"/>
              <a:t>D</a:t>
            </a:r>
            <a:r>
              <a:rPr lang="zh-CN" altLang="en-US"/>
              <a:t>坐标</a:t>
            </a:r>
            <a:r>
              <a:rPr lang="en-US" altLang="zh-CN"/>
              <a:t>(</a:t>
            </a:r>
            <a:r>
              <a:rPr lang="en-US" altLang="zh-CN" i="1"/>
              <a:t>X</a:t>
            </a:r>
            <a:r>
              <a:rPr lang="en-US" altLang="zh-CN" i="1" baseline="-25000"/>
              <a:t>d</a:t>
            </a:r>
            <a:r>
              <a:rPr lang="en-US" altLang="zh-CN"/>
              <a:t>, </a:t>
            </a:r>
            <a:r>
              <a:rPr lang="en-US" altLang="zh-CN" i="1"/>
              <a:t>Y</a:t>
            </a:r>
            <a:r>
              <a:rPr lang="en-US" altLang="zh-CN" i="1" baseline="-25000"/>
              <a:t>d</a:t>
            </a:r>
            <a:r>
              <a:rPr lang="en-US" altLang="zh-CN"/>
              <a:t>)</a:t>
            </a:r>
            <a:r>
              <a:rPr lang="zh-CN" altLang="en-US"/>
              <a:t>、</a:t>
            </a:r>
            <a:r>
              <a:rPr lang="en-US" altLang="zh-CN" i="1"/>
              <a:t>t</a:t>
            </a:r>
            <a:r>
              <a:rPr lang="en-US" altLang="zh-CN" i="1" baseline="-25000"/>
              <a:t>0</a:t>
            </a:r>
            <a:r>
              <a:rPr lang="zh-CN" altLang="en-US"/>
              <a:t>时刻平均速度</a:t>
            </a:r>
            <a:r>
              <a:rPr lang="en-US" altLang="zh-CN"/>
              <a:t>D(</a:t>
            </a:r>
            <a:r>
              <a:rPr lang="en-US" altLang="zh-CN" i="1"/>
              <a:t>v</a:t>
            </a:r>
            <a:r>
              <a:rPr lang="en-US" altLang="zh-CN"/>
              <a:t>)</a:t>
            </a:r>
            <a:r>
              <a:rPr lang="zh-CN" altLang="en-US"/>
              <a:t>及先验知识，源节点</a:t>
            </a:r>
            <a:r>
              <a:rPr lang="en-US" altLang="zh-CN"/>
              <a:t>S</a:t>
            </a:r>
            <a:r>
              <a:rPr lang="zh-CN" altLang="en-US"/>
              <a:t>能计算</a:t>
            </a:r>
            <a:r>
              <a:rPr lang="en-US" altLang="zh-CN" i="1"/>
              <a:t>t</a:t>
            </a:r>
            <a:r>
              <a:rPr lang="en-US" altLang="zh-CN" baseline="-25000"/>
              <a:t>1</a:t>
            </a:r>
            <a:r>
              <a:rPr lang="zh-CN" altLang="en-US"/>
              <a:t>时刻期望区；</a:t>
            </a:r>
            <a:br>
              <a:rPr lang="zh-CN" altLang="en-US"/>
            </a:br>
            <a:r>
              <a:rPr lang="zh-CN" altLang="en-US"/>
              <a:t> （</a:t>
            </a:r>
            <a:r>
              <a:rPr lang="en-US" altLang="zh-CN"/>
              <a:t>2</a:t>
            </a:r>
            <a:r>
              <a:rPr lang="zh-CN" altLang="en-US"/>
              <a:t>）期望区是以</a:t>
            </a:r>
            <a:r>
              <a:rPr lang="en-US" altLang="zh-CN"/>
              <a:t>(</a:t>
            </a:r>
            <a:r>
              <a:rPr lang="en-US" altLang="zh-CN" i="1"/>
              <a:t>X</a:t>
            </a:r>
            <a:r>
              <a:rPr lang="en-US" altLang="zh-CN" i="1" baseline="-25000"/>
              <a:t>d</a:t>
            </a:r>
            <a:r>
              <a:rPr lang="en-US" altLang="zh-CN"/>
              <a:t>, </a:t>
            </a:r>
            <a:r>
              <a:rPr lang="en-US" altLang="zh-CN" i="1"/>
              <a:t>Y</a:t>
            </a:r>
            <a:r>
              <a:rPr lang="en-US" altLang="zh-CN" i="1" baseline="-25000"/>
              <a:t>d</a:t>
            </a:r>
            <a:r>
              <a:rPr lang="en-US" altLang="zh-CN"/>
              <a:t>)</a:t>
            </a:r>
            <a:r>
              <a:rPr lang="zh-CN" altLang="en-US"/>
              <a:t>为中心、半径为</a:t>
            </a:r>
            <a:r>
              <a:rPr lang="en-US" altLang="zh-CN" i="1"/>
              <a:t>R</a:t>
            </a:r>
            <a:r>
              <a:rPr lang="en-US" altLang="zh-CN"/>
              <a:t>=</a:t>
            </a:r>
            <a:r>
              <a:rPr lang="en-US" altLang="zh-CN" i="1"/>
              <a:t>v</a:t>
            </a:r>
            <a:r>
              <a:rPr lang="en-US" altLang="zh-CN"/>
              <a:t>*(</a:t>
            </a:r>
            <a:r>
              <a:rPr lang="en-US" altLang="zh-CN" i="1"/>
              <a:t>t</a:t>
            </a:r>
            <a:r>
              <a:rPr lang="en-US" altLang="zh-CN" baseline="-25000"/>
              <a:t>0</a:t>
            </a:r>
            <a:r>
              <a:rPr lang="en-US" altLang="zh-CN"/>
              <a:t>-</a:t>
            </a:r>
            <a:r>
              <a:rPr lang="en-US" altLang="zh-CN" i="1"/>
              <a:t>t</a:t>
            </a:r>
            <a:r>
              <a:rPr lang="en-US" altLang="zh-CN" baseline="-25000"/>
              <a:t>1</a:t>
            </a:r>
            <a:r>
              <a:rPr lang="en-US" altLang="zh-CN"/>
              <a:t>)</a:t>
            </a:r>
            <a:r>
              <a:rPr lang="zh-CN" altLang="en-US"/>
              <a:t>的圆，无移动性则期望区为</a:t>
            </a:r>
            <a:r>
              <a:rPr lang="en-US" altLang="zh-CN"/>
              <a:t>(</a:t>
            </a:r>
            <a:r>
              <a:rPr lang="en-US" altLang="zh-CN" i="1"/>
              <a:t>X</a:t>
            </a:r>
            <a:r>
              <a:rPr lang="en-US" altLang="zh-CN" i="1" baseline="-25000"/>
              <a:t>d</a:t>
            </a:r>
            <a:r>
              <a:rPr lang="en-US" altLang="zh-CN"/>
              <a:t>, </a:t>
            </a:r>
            <a:r>
              <a:rPr lang="en-US" altLang="zh-CN" i="1"/>
              <a:t>Y</a:t>
            </a:r>
            <a:r>
              <a:rPr lang="en-US" altLang="zh-CN" i="1" baseline="-25000"/>
              <a:t>d</a:t>
            </a:r>
            <a:r>
              <a:rPr lang="en-US" altLang="zh-CN"/>
              <a:t>)</a:t>
            </a:r>
            <a:r>
              <a:rPr lang="zh-CN" altLang="en-US"/>
              <a:t>；</a:t>
            </a:r>
            <a:br>
              <a:rPr lang="zh-CN" altLang="en-US"/>
            </a:br>
            <a:r>
              <a:rPr lang="zh-CN" altLang="en-US"/>
              <a:t> （</a:t>
            </a:r>
            <a:r>
              <a:rPr lang="en-US" altLang="zh-CN"/>
              <a:t>3</a:t>
            </a:r>
            <a:r>
              <a:rPr lang="zh-CN" altLang="en-US"/>
              <a:t>）请求区使用了期望区信息，且请求区包含期望区中</a:t>
            </a:r>
            <a:r>
              <a:rPr lang="en-US" altLang="zh-CN"/>
              <a:t>D</a:t>
            </a:r>
            <a:r>
              <a:rPr lang="zh-CN" altLang="en-US"/>
              <a:t>和</a:t>
            </a:r>
            <a:r>
              <a:rPr lang="en-US" altLang="zh-CN"/>
              <a:t>S</a:t>
            </a:r>
            <a:r>
              <a:rPr lang="zh-CN" altLang="en-US"/>
              <a:t>的矩形区域；</a:t>
            </a:r>
            <a:br>
              <a:rPr lang="zh-CN" altLang="en-US"/>
            </a:br>
            <a:r>
              <a:rPr lang="zh-CN" altLang="en-US"/>
              <a:t> （</a:t>
            </a:r>
            <a:r>
              <a:rPr lang="en-US" altLang="zh-CN"/>
              <a:t>4</a:t>
            </a:r>
            <a:r>
              <a:rPr lang="zh-CN" altLang="en-US"/>
              <a:t>）</a:t>
            </a:r>
            <a:r>
              <a:rPr lang="en-US" altLang="zh-CN"/>
              <a:t>S</a:t>
            </a:r>
            <a:r>
              <a:rPr lang="zh-CN" altLang="en-US"/>
              <a:t>知道请求区角坐标，其被用来对矩形外节点进行洪泛限制，不会转发收到的源自</a:t>
            </a:r>
            <a:r>
              <a:rPr lang="en-US" altLang="zh-CN"/>
              <a:t>S</a:t>
            </a:r>
            <a:r>
              <a:rPr lang="zh-CN" altLang="en-US"/>
              <a:t>的路由请求报文。</a:t>
            </a:r>
          </a:p>
          <a:p>
            <a:endParaRPr lang="zh-CN" altLang="en-US"/>
          </a:p>
        </p:txBody>
      </p:sp>
      <p:pic>
        <p:nvPicPr>
          <p:cNvPr id="8295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3913" y="5559425"/>
            <a:ext cx="2314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34606"/>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28650" y="365125"/>
            <a:ext cx="7886700" cy="930275"/>
          </a:xfrm>
        </p:spPr>
        <p:txBody>
          <a:bodyPr/>
          <a:lstStyle/>
          <a:p>
            <a:pPr eaLnBrk="1" hangingPunct="1"/>
            <a:r>
              <a:rPr lang="en-US" altLang="zh-CN" sz="3400" dirty="0"/>
              <a:t>LAR</a:t>
            </a:r>
            <a:r>
              <a:rPr lang="zh-CN" altLang="en-US" sz="3400" dirty="0"/>
              <a:t> </a:t>
            </a:r>
            <a:r>
              <a:rPr lang="en-US" altLang="zh-CN" sz="3400" dirty="0"/>
              <a:t>(</a:t>
            </a:r>
            <a:r>
              <a:rPr lang="zh-CN" altLang="en-US" sz="3400" dirty="0"/>
              <a:t>地理位置辅助路由</a:t>
            </a:r>
            <a:r>
              <a:rPr lang="en-US" altLang="zh-CN" sz="3400" dirty="0"/>
              <a:t>)</a:t>
            </a:r>
            <a:r>
              <a:rPr lang="zh-CN" altLang="en-US" sz="3400" dirty="0"/>
              <a:t>协议</a:t>
            </a:r>
          </a:p>
        </p:txBody>
      </p:sp>
      <p:sp>
        <p:nvSpPr>
          <p:cNvPr id="83971" name="Rectangle 3"/>
          <p:cNvSpPr>
            <a:spLocks noGrp="1" noChangeArrowheads="1"/>
          </p:cNvSpPr>
          <p:nvPr>
            <p:ph idx="1"/>
          </p:nvPr>
        </p:nvSpPr>
        <p:spPr>
          <a:xfrm>
            <a:off x="4114800" y="1712913"/>
            <a:ext cx="4267200" cy="4351337"/>
          </a:xfrm>
        </p:spPr>
        <p:txBody>
          <a:bodyPr rtlCol="0">
            <a:normAutofit fontScale="92500"/>
          </a:bodyPr>
          <a:lstStyle/>
          <a:p>
            <a:pPr marL="0" indent="0" eaLnBrk="1" fontAlgn="auto" hangingPunct="1">
              <a:lnSpc>
                <a:spcPct val="150000"/>
              </a:lnSpc>
              <a:spcAft>
                <a:spcPts val="0"/>
              </a:spcAft>
              <a:buFont typeface="Arial" panose="020B0604020202020204" pitchFamily="34" charset="0"/>
              <a:buNone/>
              <a:defRPr/>
            </a:pPr>
            <a:r>
              <a:rPr lang="zh-CN" altLang="en-US" sz="2400" dirty="0"/>
              <a:t>该图中，位置信息已隐式包含于路由请求报文中。图中定义了变量</a:t>
            </a:r>
            <a:r>
              <a:rPr lang="en-US" altLang="zh-CN" sz="2400" dirty="0"/>
              <a:t>DISTs</a:t>
            </a:r>
            <a:r>
              <a:rPr lang="zh-CN" altLang="en-US" sz="2400" dirty="0"/>
              <a:t>，是</a:t>
            </a:r>
            <a:r>
              <a:rPr lang="en-US" altLang="zh-CN" sz="2400" dirty="0"/>
              <a:t>(</a:t>
            </a:r>
            <a:r>
              <a:rPr lang="en-US" altLang="zh-CN" sz="2400" i="1" dirty="0" err="1"/>
              <a:t>X</a:t>
            </a:r>
            <a:r>
              <a:rPr lang="en-US" altLang="zh-CN" sz="2400" i="1" baseline="-25000" dirty="0" err="1"/>
              <a:t>d</a:t>
            </a:r>
            <a:r>
              <a:rPr lang="en-US" altLang="zh-CN" sz="2400" dirty="0"/>
              <a:t>, </a:t>
            </a:r>
            <a:r>
              <a:rPr lang="en-US" altLang="zh-CN" sz="2400" i="1" dirty="0" err="1"/>
              <a:t>Y</a:t>
            </a:r>
            <a:r>
              <a:rPr lang="en-US" altLang="zh-CN" sz="2400" i="1" baseline="-25000" dirty="0" err="1"/>
              <a:t>d</a:t>
            </a:r>
            <a:r>
              <a:rPr lang="en-US" altLang="zh-CN" sz="2400" dirty="0"/>
              <a:t>)</a:t>
            </a:r>
            <a:r>
              <a:rPr lang="zh-CN" altLang="en-US" sz="2400" dirty="0"/>
              <a:t>到</a:t>
            </a:r>
            <a:r>
              <a:rPr lang="en-US" altLang="zh-CN" sz="2400" dirty="0"/>
              <a:t>(</a:t>
            </a:r>
            <a:r>
              <a:rPr lang="en-US" altLang="zh-CN" sz="2400" i="1" dirty="0" err="1"/>
              <a:t>X</a:t>
            </a:r>
            <a:r>
              <a:rPr lang="en-US" altLang="zh-CN" sz="2400" i="1" baseline="-25000" dirty="0" err="1"/>
              <a:t>s</a:t>
            </a:r>
            <a:r>
              <a:rPr lang="en-US" altLang="zh-CN" sz="2400" dirty="0"/>
              <a:t>, </a:t>
            </a:r>
            <a:r>
              <a:rPr lang="en-US" altLang="zh-CN" sz="2400" i="1" dirty="0"/>
              <a:t>Y</a:t>
            </a:r>
            <a:r>
              <a:rPr lang="en-US" altLang="zh-CN" sz="2400" i="1" baseline="-25000" dirty="0"/>
              <a:t>s</a:t>
            </a:r>
            <a:r>
              <a:rPr lang="en-US" altLang="zh-CN" sz="2400" dirty="0"/>
              <a:t>)</a:t>
            </a:r>
            <a:r>
              <a:rPr lang="zh-CN" altLang="en-US" sz="2400" dirty="0"/>
              <a:t>的距离。</a:t>
            </a:r>
            <a:r>
              <a:rPr lang="en-US" altLang="zh-CN" sz="2400" dirty="0"/>
              <a:t>DISTs</a:t>
            </a:r>
            <a:r>
              <a:rPr lang="zh-CN" altLang="en-US" sz="2400" dirty="0"/>
              <a:t>和</a:t>
            </a:r>
            <a:r>
              <a:rPr lang="en-US" altLang="zh-CN" sz="2400" dirty="0"/>
              <a:t>(</a:t>
            </a:r>
            <a:r>
              <a:rPr lang="en-US" altLang="zh-CN" sz="2400" i="1" dirty="0" err="1"/>
              <a:t>X</a:t>
            </a:r>
            <a:r>
              <a:rPr lang="en-US" altLang="zh-CN" sz="2400" i="1" baseline="-25000" dirty="0" err="1"/>
              <a:t>d</a:t>
            </a:r>
            <a:r>
              <a:rPr lang="en-US" altLang="zh-CN" sz="2400" dirty="0"/>
              <a:t>, </a:t>
            </a:r>
            <a:r>
              <a:rPr lang="en-US" altLang="zh-CN" sz="2400" i="1" dirty="0" err="1"/>
              <a:t>Y</a:t>
            </a:r>
            <a:r>
              <a:rPr lang="en-US" altLang="zh-CN" sz="2400" i="1" baseline="-25000" dirty="0" err="1"/>
              <a:t>d</a:t>
            </a:r>
            <a:r>
              <a:rPr lang="en-US" altLang="zh-CN" sz="2400" dirty="0"/>
              <a:t>)</a:t>
            </a:r>
            <a:r>
              <a:rPr lang="zh-CN" altLang="en-US" sz="2400" dirty="0"/>
              <a:t>包含于报文中。路由过程中，中间节点</a:t>
            </a:r>
            <a:r>
              <a:rPr lang="en-US" altLang="zh-CN" sz="2400" dirty="0"/>
              <a:t>I</a:t>
            </a:r>
            <a:r>
              <a:rPr lang="zh-CN" altLang="en-US" sz="2400" dirty="0"/>
              <a:t>计算其到</a:t>
            </a:r>
            <a:r>
              <a:rPr lang="en-US" altLang="zh-CN" sz="2400" dirty="0"/>
              <a:t>(</a:t>
            </a:r>
            <a:r>
              <a:rPr lang="en-US" altLang="zh-CN" sz="2400" i="1" dirty="0" err="1"/>
              <a:t>X</a:t>
            </a:r>
            <a:r>
              <a:rPr lang="en-US" altLang="zh-CN" sz="2400" i="1" baseline="-25000" dirty="0" err="1"/>
              <a:t>d</a:t>
            </a:r>
            <a:r>
              <a:rPr lang="en-US" altLang="zh-CN" sz="2400" dirty="0"/>
              <a:t>, </a:t>
            </a:r>
            <a:r>
              <a:rPr lang="en-US" altLang="zh-CN" sz="2400" i="1" dirty="0" err="1"/>
              <a:t>Y</a:t>
            </a:r>
            <a:r>
              <a:rPr lang="en-US" altLang="zh-CN" sz="2400" i="1" baseline="-25000" dirty="0" err="1"/>
              <a:t>d</a:t>
            </a:r>
            <a:r>
              <a:rPr lang="en-US" altLang="zh-CN" sz="2400" dirty="0"/>
              <a:t>)</a:t>
            </a:r>
            <a:r>
              <a:rPr lang="zh-CN" altLang="en-US" sz="2400" dirty="0"/>
              <a:t>的距离</a:t>
            </a:r>
            <a:r>
              <a:rPr lang="en-US" altLang="zh-CN" sz="2400" dirty="0" err="1"/>
              <a:t>DISTi</a:t>
            </a:r>
            <a:r>
              <a:rPr lang="zh-CN" altLang="en-US" sz="2400" dirty="0"/>
              <a:t>，如果</a:t>
            </a:r>
            <a:r>
              <a:rPr lang="en-US" altLang="zh-CN" sz="2400" dirty="0">
                <a:solidFill>
                  <a:srgbClr val="FF0000"/>
                </a:solidFill>
              </a:rPr>
              <a:t>DISTs&lt;</a:t>
            </a:r>
            <a:r>
              <a:rPr lang="en-US" altLang="zh-CN" sz="2400" dirty="0" err="1">
                <a:solidFill>
                  <a:srgbClr val="FF0000"/>
                </a:solidFill>
              </a:rPr>
              <a:t>DISTi</a:t>
            </a:r>
            <a:r>
              <a:rPr lang="zh-CN" altLang="en-US" sz="2400" dirty="0"/>
              <a:t>，则</a:t>
            </a:r>
            <a:r>
              <a:rPr lang="en-US" altLang="zh-CN" sz="2400" dirty="0"/>
              <a:t>I</a:t>
            </a:r>
            <a:r>
              <a:rPr lang="zh-CN" altLang="en-US" sz="2400" dirty="0"/>
              <a:t>丢弃报文，否则</a:t>
            </a:r>
            <a:r>
              <a:rPr lang="en-US" altLang="zh-CN" sz="2400" dirty="0"/>
              <a:t>I</a:t>
            </a:r>
            <a:r>
              <a:rPr lang="zh-CN" altLang="en-US" sz="2400" dirty="0"/>
              <a:t>就转发报文，同时用</a:t>
            </a:r>
            <a:r>
              <a:rPr lang="en-US" altLang="zh-CN" sz="2400" dirty="0" err="1"/>
              <a:t>DISTi</a:t>
            </a:r>
            <a:r>
              <a:rPr lang="zh-CN" altLang="en-US" sz="2400" dirty="0"/>
              <a:t>代替</a:t>
            </a:r>
            <a:r>
              <a:rPr lang="en-US" altLang="zh-CN" sz="2400" dirty="0"/>
              <a:t>DISTs</a:t>
            </a:r>
            <a:r>
              <a:rPr lang="zh-CN" altLang="en-US" sz="2400" dirty="0"/>
              <a:t>。</a:t>
            </a:r>
          </a:p>
        </p:txBody>
      </p:sp>
      <p:sp>
        <p:nvSpPr>
          <p:cNvPr id="4" name="Rectangle 10"/>
          <p:cNvSpPr>
            <a:spLocks noGrp="1" noChangeArrowheads="1"/>
          </p:cNvSpPr>
          <p:nvPr>
            <p:ph type="sldNum" sz="quarter" idx="12"/>
          </p:nvPr>
        </p:nvSpPr>
        <p:spPr/>
        <p:txBody>
          <a:bodyPr/>
          <a:lstStyle/>
          <a:p>
            <a:pPr>
              <a:defRPr/>
            </a:pPr>
            <a:fld id="{D10173AB-0666-4778-8FF8-44D36CE07F2B}" type="slidenum">
              <a:rPr lang="en-US" altLang="zh-CN"/>
              <a:pPr>
                <a:defRPr/>
              </a:pPr>
              <a:t>75</a:t>
            </a:fld>
            <a:endParaRPr lang="en-US" altLang="zh-CN"/>
          </a:p>
        </p:txBody>
      </p:sp>
      <p:pic>
        <p:nvPicPr>
          <p:cNvPr id="8397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41538"/>
            <a:ext cx="27717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4"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56188"/>
            <a:ext cx="2314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549758"/>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28650" y="365125"/>
            <a:ext cx="7886700" cy="854075"/>
          </a:xfrm>
        </p:spPr>
        <p:txBody>
          <a:bodyPr/>
          <a:lstStyle/>
          <a:p>
            <a:pPr eaLnBrk="1" hangingPunct="1"/>
            <a:r>
              <a:rPr lang="zh-CN" altLang="en-US" sz="2800" dirty="0"/>
              <a:t>贪心周边无状态路由</a:t>
            </a:r>
            <a:r>
              <a:rPr lang="en-US" altLang="zh-CN" sz="2800" dirty="0"/>
              <a:t>(GPSR)</a:t>
            </a:r>
            <a:r>
              <a:rPr lang="zh-CN" altLang="en-US" sz="2800" dirty="0"/>
              <a:t>协议 </a:t>
            </a:r>
          </a:p>
        </p:txBody>
      </p:sp>
      <p:sp>
        <p:nvSpPr>
          <p:cNvPr id="87043" name="Rectangle 3"/>
          <p:cNvSpPr>
            <a:spLocks noGrp="1" noChangeArrowheads="1"/>
          </p:cNvSpPr>
          <p:nvPr>
            <p:ph idx="1"/>
          </p:nvPr>
        </p:nvSpPr>
        <p:spPr>
          <a:xfrm>
            <a:off x="381000" y="1371600"/>
            <a:ext cx="8229600" cy="4572000"/>
          </a:xfrm>
        </p:spPr>
        <p:txBody>
          <a:bodyPr>
            <a:normAutofit fontScale="92500"/>
          </a:bodyPr>
          <a:lstStyle/>
          <a:p>
            <a:pPr>
              <a:lnSpc>
                <a:spcPct val="150000"/>
              </a:lnSpc>
              <a:buFont typeface="Wingdings" panose="05000000000000000000" pitchFamily="2" charset="2"/>
              <a:buChar char="Ø"/>
            </a:pPr>
            <a:r>
              <a:rPr lang="zh-CN" altLang="en-US" sz="2200"/>
              <a:t>哈佛大学的</a:t>
            </a:r>
            <a:r>
              <a:rPr lang="en-US" altLang="zh-CN" sz="2200"/>
              <a:t>Brad Karp</a:t>
            </a:r>
            <a:r>
              <a:rPr lang="zh-CN" altLang="en-US" sz="2200"/>
              <a:t>和</a:t>
            </a:r>
            <a:r>
              <a:rPr lang="en-US" altLang="zh-CN" sz="2200"/>
              <a:t>H. T. Kung</a:t>
            </a:r>
            <a:r>
              <a:rPr lang="zh-CN" altLang="en-US" sz="2200"/>
              <a:t>在大量的研究分析之后，提出了适合移动自组网的</a:t>
            </a:r>
            <a:r>
              <a:rPr lang="zh-CN" altLang="en-US" sz="2200">
                <a:solidFill>
                  <a:srgbClr val="FF0000"/>
                </a:solidFill>
              </a:rPr>
              <a:t>贪婪周边无状态路由协议 </a:t>
            </a:r>
            <a:r>
              <a:rPr lang="en-US" altLang="zh-CN" sz="2200"/>
              <a:t>(Greedy Perimeter Stateless Routing)</a:t>
            </a:r>
            <a:r>
              <a:rPr lang="zh-CN" altLang="en-US" sz="2200"/>
              <a:t>，缩写</a:t>
            </a:r>
            <a:r>
              <a:rPr lang="en-US" altLang="zh-CN" sz="2200"/>
              <a:t>GPSR</a:t>
            </a:r>
            <a:r>
              <a:rPr lang="zh-CN" altLang="en-US" sz="2200"/>
              <a:t>。</a:t>
            </a:r>
            <a:endParaRPr lang="en-US" altLang="zh-CN" sz="2200"/>
          </a:p>
          <a:p>
            <a:pPr>
              <a:lnSpc>
                <a:spcPct val="150000"/>
              </a:lnSpc>
              <a:buFont typeface="Wingdings" panose="05000000000000000000" pitchFamily="2" charset="2"/>
              <a:buChar char="Ø"/>
            </a:pPr>
            <a:r>
              <a:rPr lang="zh-CN" altLang="en-US" sz="2200"/>
              <a:t>贪婪周边无状态路由协议主要包括转发数据包的两类方法</a:t>
            </a:r>
            <a:r>
              <a:rPr lang="en-US" altLang="zh-CN" sz="2200"/>
              <a:t>:</a:t>
            </a:r>
            <a:r>
              <a:rPr lang="zh-CN" altLang="en-US" sz="2200">
                <a:solidFill>
                  <a:srgbClr val="FF0000"/>
                </a:solidFill>
              </a:rPr>
              <a:t>贪婪转发</a:t>
            </a:r>
            <a:r>
              <a:rPr lang="zh-CN" altLang="en-US" sz="2200"/>
              <a:t>和</a:t>
            </a:r>
            <a:r>
              <a:rPr lang="zh-CN" altLang="en-US" sz="2200">
                <a:solidFill>
                  <a:srgbClr val="FF0000"/>
                </a:solidFill>
              </a:rPr>
              <a:t>周边转发</a:t>
            </a:r>
            <a:r>
              <a:rPr lang="zh-CN" altLang="en-US" sz="2200"/>
              <a:t>。</a:t>
            </a:r>
            <a:r>
              <a:rPr lang="zh-CN" altLang="en-US" sz="2200">
                <a:solidFill>
                  <a:srgbClr val="FF0000"/>
                </a:solidFill>
              </a:rPr>
              <a:t>贪婪转发是该算法的核心部分</a:t>
            </a:r>
            <a:r>
              <a:rPr lang="zh-CN" altLang="en-US" sz="2200"/>
              <a:t>。简单来说，贪婪转发方法就是寻找最接近目的位置的一跳邻节点，然后向此节点转发数据包的方法；</a:t>
            </a:r>
            <a:r>
              <a:rPr lang="zh-CN" altLang="en-US" sz="2200">
                <a:solidFill>
                  <a:srgbClr val="FF0000"/>
                </a:solidFill>
              </a:rPr>
              <a:t>周边转发方法是在贪婪转发模式的补充</a:t>
            </a:r>
            <a:r>
              <a:rPr lang="zh-CN" altLang="en-US" sz="2200"/>
              <a:t>，解决在执行贪婪转发失败的区域进行数据分组转发的困境。</a:t>
            </a:r>
            <a:br>
              <a:rPr lang="zh-CN" altLang="en-US" sz="2400"/>
            </a:br>
            <a:endParaRPr lang="zh-CN" altLang="en-US" sz="2400"/>
          </a:p>
        </p:txBody>
      </p:sp>
      <p:sp>
        <p:nvSpPr>
          <p:cNvPr id="6" name="Rectangle 10"/>
          <p:cNvSpPr>
            <a:spLocks noGrp="1" noChangeArrowheads="1"/>
          </p:cNvSpPr>
          <p:nvPr>
            <p:ph type="sldNum" sz="quarter" idx="12"/>
          </p:nvPr>
        </p:nvSpPr>
        <p:spPr/>
        <p:txBody>
          <a:bodyPr/>
          <a:lstStyle/>
          <a:p>
            <a:pPr>
              <a:defRPr/>
            </a:pPr>
            <a:fld id="{28CB6CBE-1CC5-4C19-BC4B-ABEA144CACFD}" type="slidenum">
              <a:rPr lang="en-US" altLang="zh-CN"/>
              <a:pPr>
                <a:defRPr/>
              </a:pPr>
              <a:t>76</a:t>
            </a:fld>
            <a:endParaRPr lang="en-US" altLang="zh-CN"/>
          </a:p>
        </p:txBody>
      </p:sp>
    </p:spTree>
    <p:extLst>
      <p:ext uri="{BB962C8B-B14F-4D97-AF65-F5344CB8AC3E}">
        <p14:creationId xmlns:p14="http://schemas.microsoft.com/office/powerpoint/2010/main" val="238479466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28650" y="365125"/>
            <a:ext cx="7886700" cy="854075"/>
          </a:xfrm>
        </p:spPr>
        <p:txBody>
          <a:bodyPr/>
          <a:lstStyle/>
          <a:p>
            <a:pPr eaLnBrk="1" hangingPunct="1"/>
            <a:r>
              <a:rPr lang="zh-CN" altLang="en-US" sz="2800"/>
              <a:t>贪婪转发</a:t>
            </a:r>
          </a:p>
        </p:txBody>
      </p:sp>
      <p:sp>
        <p:nvSpPr>
          <p:cNvPr id="72707" name="Rectangle 3"/>
          <p:cNvSpPr>
            <a:spLocks noGrp="1" noChangeArrowheads="1"/>
          </p:cNvSpPr>
          <p:nvPr>
            <p:ph idx="1"/>
          </p:nvPr>
        </p:nvSpPr>
        <p:spPr>
          <a:xfrm>
            <a:off x="381000" y="1204913"/>
            <a:ext cx="8229600" cy="4800600"/>
          </a:xfrm>
        </p:spPr>
        <p:txBody>
          <a:bodyPr/>
          <a:lstStyle/>
          <a:p>
            <a:pPr marL="0" indent="0">
              <a:lnSpc>
                <a:spcPct val="200000"/>
              </a:lnSpc>
              <a:buFont typeface="Arial" panose="020B0604020202020204" pitchFamily="34" charset="0"/>
              <a:buNone/>
              <a:defRPr/>
            </a:pPr>
            <a:r>
              <a:rPr lang="zh-CN" altLang="en-US" sz="2000" b="1" dirty="0"/>
              <a:t>局部最优选择</a:t>
            </a:r>
          </a:p>
          <a:p>
            <a:pPr>
              <a:lnSpc>
                <a:spcPct val="200000"/>
              </a:lnSpc>
              <a:buFont typeface="Wingdings" panose="05000000000000000000" pitchFamily="2" charset="2"/>
              <a:buChar char="Ø"/>
              <a:defRPr/>
            </a:pPr>
            <a:r>
              <a:rPr lang="zh-CN" altLang="en-US" sz="2000" dirty="0"/>
              <a:t>在贪婪周边无状态路由协议</a:t>
            </a:r>
            <a:r>
              <a:rPr lang="en-US" altLang="zh-CN" sz="2000" dirty="0"/>
              <a:t>GPSR</a:t>
            </a:r>
            <a:r>
              <a:rPr lang="zh-CN" altLang="en-US" sz="2000" dirty="0"/>
              <a:t>中，源节点在发起数据包发送的时候，在数据包上标识了目的节点的位置。在节点需要转发数据包，选择下一跳节点的时候，需作出局部最优的贪婪选择。具体而言，因为节点保存了所有一跳邻节点的位置，</a:t>
            </a:r>
            <a:r>
              <a:rPr lang="zh-CN" altLang="en-US" sz="2000" dirty="0">
                <a:solidFill>
                  <a:srgbClr val="FF0000"/>
                </a:solidFill>
              </a:rPr>
              <a:t>则在路由表中选择距离目的节点最近的邻节点作为局部最优选择</a:t>
            </a:r>
            <a:r>
              <a:rPr lang="zh-CN" altLang="en-US" sz="2000" dirty="0"/>
              <a:t>，此邻节点成为转发数据包的下一跳节点。遵循寻找</a:t>
            </a:r>
            <a:r>
              <a:rPr lang="zh-CN" altLang="en-US" sz="2000" b="1" dirty="0"/>
              <a:t>局部最优选择</a:t>
            </a:r>
            <a:r>
              <a:rPr lang="zh-CN" altLang="en-US" sz="2000" dirty="0"/>
              <a:t>的这一方法，一直到数据包送抵目的位置。</a:t>
            </a:r>
          </a:p>
        </p:txBody>
      </p:sp>
      <p:sp>
        <p:nvSpPr>
          <p:cNvPr id="6" name="Rectangle 10"/>
          <p:cNvSpPr>
            <a:spLocks noGrp="1" noChangeArrowheads="1"/>
          </p:cNvSpPr>
          <p:nvPr>
            <p:ph type="sldNum" sz="quarter" idx="12"/>
          </p:nvPr>
        </p:nvSpPr>
        <p:spPr/>
        <p:txBody>
          <a:bodyPr/>
          <a:lstStyle/>
          <a:p>
            <a:pPr>
              <a:defRPr/>
            </a:pPr>
            <a:fld id="{69C10A9A-587C-4AF6-BF7A-BF8D64F33F0C}" type="slidenum">
              <a:rPr lang="en-US" altLang="zh-CN"/>
              <a:pPr>
                <a:defRPr/>
              </a:pPr>
              <a:t>77</a:t>
            </a:fld>
            <a:endParaRPr lang="en-US" altLang="zh-CN"/>
          </a:p>
        </p:txBody>
      </p:sp>
    </p:spTree>
    <p:extLst>
      <p:ext uri="{BB962C8B-B14F-4D97-AF65-F5344CB8AC3E}">
        <p14:creationId xmlns:p14="http://schemas.microsoft.com/office/powerpoint/2010/main" val="304065591"/>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28650" y="365125"/>
            <a:ext cx="7886700" cy="701675"/>
          </a:xfrm>
        </p:spPr>
        <p:txBody>
          <a:bodyPr/>
          <a:lstStyle/>
          <a:p>
            <a:pPr eaLnBrk="1" hangingPunct="1"/>
            <a:r>
              <a:rPr lang="zh-CN" altLang="en-US" sz="2800"/>
              <a:t>贪婪转发</a:t>
            </a:r>
          </a:p>
        </p:txBody>
      </p:sp>
      <p:sp>
        <p:nvSpPr>
          <p:cNvPr id="93187" name="Rectangle 3"/>
          <p:cNvSpPr>
            <a:spLocks noGrp="1" noChangeArrowheads="1"/>
          </p:cNvSpPr>
          <p:nvPr>
            <p:ph idx="1"/>
          </p:nvPr>
        </p:nvSpPr>
        <p:spPr>
          <a:xfrm>
            <a:off x="381000" y="1204913"/>
            <a:ext cx="8229600" cy="4800600"/>
          </a:xfrm>
        </p:spPr>
        <p:txBody>
          <a:bodyPr/>
          <a:lstStyle/>
          <a:p>
            <a:pPr>
              <a:lnSpc>
                <a:spcPct val="150000"/>
              </a:lnSpc>
              <a:buFont typeface="Wingdings" panose="05000000000000000000" pitchFamily="2" charset="2"/>
              <a:buChar char="Ø"/>
            </a:pPr>
            <a:r>
              <a:rPr lang="zh-CN" altLang="en-US" sz="1800"/>
              <a:t>如图所示，图中节点</a:t>
            </a:r>
            <a:r>
              <a:rPr lang="en-US" altLang="zh-CN" sz="1800"/>
              <a:t>x</a:t>
            </a:r>
            <a:r>
              <a:rPr lang="zh-CN" altLang="en-US" sz="1800"/>
              <a:t>需要转发目的节点为</a:t>
            </a:r>
            <a:r>
              <a:rPr lang="en-US" altLang="zh-CN" sz="1800"/>
              <a:t>D</a:t>
            </a:r>
            <a:r>
              <a:rPr lang="zh-CN" altLang="en-US" sz="1800"/>
              <a:t>的数据包，节点</a:t>
            </a:r>
            <a:r>
              <a:rPr lang="en-US" altLang="zh-CN" sz="1800"/>
              <a:t>X</a:t>
            </a:r>
            <a:r>
              <a:rPr lang="zh-CN" altLang="en-US" sz="1800"/>
              <a:t>为圆心的虚线圆圈则代表节点</a:t>
            </a:r>
            <a:r>
              <a:rPr lang="en-US" altLang="zh-CN" sz="1800"/>
              <a:t>x</a:t>
            </a:r>
            <a:r>
              <a:rPr lang="zh-CN" altLang="en-US" sz="1800"/>
              <a:t>的通信范围。因为节点</a:t>
            </a:r>
            <a:r>
              <a:rPr lang="en-US" altLang="zh-CN" sz="1800"/>
              <a:t>y</a:t>
            </a:r>
            <a:r>
              <a:rPr lang="zh-CN" altLang="en-US" sz="1800"/>
              <a:t>到节点</a:t>
            </a:r>
            <a:r>
              <a:rPr lang="en-US" altLang="zh-CN" sz="1800"/>
              <a:t>D</a:t>
            </a:r>
            <a:r>
              <a:rPr lang="zh-CN" altLang="en-US" sz="1800"/>
              <a:t>的距离，是在节点</a:t>
            </a:r>
            <a:r>
              <a:rPr lang="en-US" altLang="zh-CN" sz="1800"/>
              <a:t>X</a:t>
            </a:r>
            <a:r>
              <a:rPr lang="zh-CN" altLang="en-US" sz="1800"/>
              <a:t>的所有一跳邻节点中离节点</a:t>
            </a:r>
            <a:r>
              <a:rPr lang="en-US" altLang="zh-CN" sz="1800"/>
              <a:t>D</a:t>
            </a:r>
            <a:r>
              <a:rPr lang="zh-CN" altLang="en-US" sz="1800"/>
              <a:t>的距离最小的，所以在节点</a:t>
            </a:r>
            <a:r>
              <a:rPr lang="en-US" altLang="zh-CN" sz="1800"/>
              <a:t>X</a:t>
            </a:r>
            <a:r>
              <a:rPr lang="zh-CN" altLang="en-US" sz="1800"/>
              <a:t>向目的节点</a:t>
            </a:r>
            <a:r>
              <a:rPr lang="en-US" altLang="zh-CN" sz="1800"/>
              <a:t>D</a:t>
            </a:r>
            <a:r>
              <a:rPr lang="zh-CN" altLang="en-US" sz="1800"/>
              <a:t>转发数据包的贪婪转发过程中，节点</a:t>
            </a:r>
            <a:r>
              <a:rPr lang="en-US" altLang="zh-CN" sz="1800"/>
              <a:t>Y</a:t>
            </a:r>
            <a:r>
              <a:rPr lang="zh-CN" altLang="en-US" sz="1800"/>
              <a:t>成为下一跳路由的局部最优选择。节点</a:t>
            </a:r>
            <a:r>
              <a:rPr lang="en-US" altLang="zh-CN" sz="1800"/>
              <a:t>y</a:t>
            </a:r>
            <a:r>
              <a:rPr lang="zh-CN" altLang="en-US" sz="1800"/>
              <a:t>会作为节点</a:t>
            </a:r>
            <a:r>
              <a:rPr lang="en-US" altLang="zh-CN" sz="1800"/>
              <a:t>x</a:t>
            </a:r>
            <a:r>
              <a:rPr lang="zh-CN" altLang="en-US" sz="1800"/>
              <a:t>向目的节点</a:t>
            </a:r>
            <a:r>
              <a:rPr lang="en-US" altLang="zh-CN" sz="1800"/>
              <a:t>D</a:t>
            </a:r>
            <a:r>
              <a:rPr lang="zh-CN" altLang="en-US" sz="1800"/>
              <a:t>转发数据包的下一跳节点。这个过程随着数据包不断被转发下去会被一直持续，直到数据包到达节点</a:t>
            </a:r>
            <a:r>
              <a:rPr lang="en-US" altLang="zh-CN" sz="1800"/>
              <a:t>D</a:t>
            </a:r>
            <a:r>
              <a:rPr lang="zh-CN" altLang="en-US" sz="1800"/>
              <a:t>。</a:t>
            </a:r>
          </a:p>
        </p:txBody>
      </p:sp>
      <p:sp>
        <p:nvSpPr>
          <p:cNvPr id="6" name="Rectangle 10"/>
          <p:cNvSpPr>
            <a:spLocks noGrp="1" noChangeArrowheads="1"/>
          </p:cNvSpPr>
          <p:nvPr>
            <p:ph type="sldNum" sz="quarter" idx="12"/>
          </p:nvPr>
        </p:nvSpPr>
        <p:spPr/>
        <p:txBody>
          <a:bodyPr/>
          <a:lstStyle/>
          <a:p>
            <a:pPr>
              <a:defRPr/>
            </a:pPr>
            <a:fld id="{763D4B35-C4D9-4196-A808-DEDE7970FBA4}" type="slidenum">
              <a:rPr lang="en-US" altLang="zh-CN"/>
              <a:pPr>
                <a:defRPr/>
              </a:pPr>
              <a:t>78</a:t>
            </a:fld>
            <a:endParaRPr lang="en-US" altLang="zh-CN"/>
          </a:p>
        </p:txBody>
      </p:sp>
      <p:pic>
        <p:nvPicPr>
          <p:cNvPr id="9318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36975"/>
            <a:ext cx="49530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66800" y="3800475"/>
            <a:ext cx="6705600" cy="220980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marL="285750" indent="-285750">
              <a:buFont typeface="Wingdings" panose="05000000000000000000" pitchFamily="2" charset="2"/>
              <a:buChar char="Ø"/>
              <a:defRPr/>
            </a:pPr>
            <a:r>
              <a:rPr lang="zh-CN" altLang="en-US" dirty="0">
                <a:solidFill>
                  <a:schemeClr val="tx1"/>
                </a:solidFill>
              </a:rPr>
              <a:t>贪婪转发的最大优势是，只需要保存节点的一跳邻居的信息。网络状态（繁忙程度、到达率等等）由网络中的节点密度决定，而不是网络规模。</a:t>
            </a:r>
            <a:endParaRPr lang="en-US" altLang="zh-CN" dirty="0">
              <a:solidFill>
                <a:schemeClr val="tx1"/>
              </a:solidFill>
            </a:endParaRPr>
          </a:p>
        </p:txBody>
      </p:sp>
    </p:spTree>
    <p:extLst>
      <p:ext uri="{BB962C8B-B14F-4D97-AF65-F5344CB8AC3E}">
        <p14:creationId xmlns:p14="http://schemas.microsoft.com/office/powerpoint/2010/main" val="24944465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28650" y="365125"/>
            <a:ext cx="7886700" cy="701675"/>
          </a:xfrm>
        </p:spPr>
        <p:txBody>
          <a:bodyPr/>
          <a:lstStyle/>
          <a:p>
            <a:pPr eaLnBrk="1" hangingPunct="1"/>
            <a:r>
              <a:rPr lang="zh-CN" altLang="en-US" sz="2800"/>
              <a:t>贪婪转发的问题</a:t>
            </a:r>
          </a:p>
        </p:txBody>
      </p:sp>
      <p:sp>
        <p:nvSpPr>
          <p:cNvPr id="94211" name="Rectangle 3"/>
          <p:cNvSpPr>
            <a:spLocks noGrp="1" noChangeArrowheads="1"/>
          </p:cNvSpPr>
          <p:nvPr>
            <p:ph idx="1"/>
          </p:nvPr>
        </p:nvSpPr>
        <p:spPr>
          <a:xfrm>
            <a:off x="381000" y="1204913"/>
            <a:ext cx="8229600" cy="4800600"/>
          </a:xfrm>
        </p:spPr>
        <p:txBody>
          <a:bodyPr/>
          <a:lstStyle/>
          <a:p>
            <a:pPr>
              <a:lnSpc>
                <a:spcPct val="150000"/>
              </a:lnSpc>
              <a:buFont typeface="Wingdings" panose="05000000000000000000" pitchFamily="2" charset="2"/>
              <a:buChar char="Ø"/>
            </a:pPr>
            <a:r>
              <a:rPr lang="zh-CN" altLang="en-US" sz="1800"/>
              <a:t>只使用一跳邻节点位置的贪婪转发，会带来一个天生的问题。如图所示：节点</a:t>
            </a:r>
            <a:r>
              <a:rPr lang="en-US" altLang="zh-CN" sz="1800"/>
              <a:t>x</a:t>
            </a:r>
            <a:r>
              <a:rPr lang="zh-CN" altLang="en-US" sz="1800"/>
              <a:t>离目的节点</a:t>
            </a:r>
            <a:r>
              <a:rPr lang="en-US" altLang="zh-CN" sz="1800"/>
              <a:t>D</a:t>
            </a:r>
            <a:r>
              <a:rPr lang="zh-CN" altLang="en-US" sz="1800"/>
              <a:t>的距离，比节点</a:t>
            </a:r>
            <a:r>
              <a:rPr lang="en-US" altLang="zh-CN" sz="1800"/>
              <a:t>w</a:t>
            </a:r>
            <a:r>
              <a:rPr lang="zh-CN" altLang="en-US" sz="1800"/>
              <a:t>和节点</a:t>
            </a:r>
            <a:r>
              <a:rPr lang="en-US" altLang="zh-CN" sz="1800"/>
              <a:t>y</a:t>
            </a:r>
            <a:r>
              <a:rPr lang="zh-CN" altLang="en-US" sz="1800"/>
              <a:t>距离目的节点</a:t>
            </a:r>
            <a:r>
              <a:rPr lang="en-US" altLang="zh-CN" sz="1800"/>
              <a:t>D</a:t>
            </a:r>
            <a:r>
              <a:rPr lang="zh-CN" altLang="en-US" sz="1800"/>
              <a:t>的距离都要更近。从路由节点</a:t>
            </a:r>
            <a:r>
              <a:rPr lang="en-US" altLang="zh-CN" sz="1800"/>
              <a:t>X</a:t>
            </a:r>
            <a:r>
              <a:rPr lang="zh-CN" altLang="en-US" sz="1800"/>
              <a:t>转发数据包到目的节点</a:t>
            </a:r>
            <a:r>
              <a:rPr lang="en-US" altLang="zh-CN" sz="1800"/>
              <a:t>D</a:t>
            </a:r>
            <a:r>
              <a:rPr lang="zh-CN" altLang="en-US" sz="1800"/>
              <a:t>，存在两条路径：</a:t>
            </a:r>
            <a:r>
              <a:rPr lang="en-US" altLang="zh-CN" sz="1800"/>
              <a:t>X→y→z→D</a:t>
            </a:r>
            <a:r>
              <a:rPr lang="zh-CN" altLang="en-US" sz="1800"/>
              <a:t>和</a:t>
            </a:r>
            <a:r>
              <a:rPr lang="en-US" altLang="zh-CN" sz="1800"/>
              <a:t>X→w→v→D</a:t>
            </a:r>
            <a:r>
              <a:rPr lang="zh-CN" altLang="en-US" sz="1800"/>
              <a:t>。可是由于贪婪转发的策略，节点</a:t>
            </a:r>
            <a:r>
              <a:rPr lang="en-US" altLang="zh-CN" sz="1800"/>
              <a:t>x</a:t>
            </a:r>
            <a:r>
              <a:rPr lang="zh-CN" altLang="en-US" sz="1800"/>
              <a:t>比所有其它一跳邻节点都接近目的节点</a:t>
            </a:r>
            <a:r>
              <a:rPr lang="en-US" altLang="zh-CN" sz="1800"/>
              <a:t>D</a:t>
            </a:r>
            <a:r>
              <a:rPr lang="zh-CN" altLang="en-US" sz="1800"/>
              <a:t>，</a:t>
            </a:r>
            <a:r>
              <a:rPr lang="en-US" altLang="zh-CN" sz="1800"/>
              <a:t>x</a:t>
            </a:r>
            <a:r>
              <a:rPr lang="zh-CN" altLang="en-US" sz="1800"/>
              <a:t>是转发数据包的局部最优节点。</a:t>
            </a:r>
            <a:r>
              <a:rPr lang="zh-CN" altLang="en-US" sz="1800" b="1"/>
              <a:t>在贪婪转发里，节点</a:t>
            </a:r>
            <a:r>
              <a:rPr lang="en-US" altLang="zh-CN" sz="1800" b="1"/>
              <a:t>x</a:t>
            </a:r>
            <a:r>
              <a:rPr lang="zh-CN" altLang="en-US" sz="1800" b="1"/>
              <a:t>不会转发数据包给节点</a:t>
            </a:r>
            <a:r>
              <a:rPr lang="en-US" altLang="zh-CN" sz="1800" b="1"/>
              <a:t>y</a:t>
            </a:r>
            <a:r>
              <a:rPr lang="zh-CN" altLang="en-US" sz="1800" b="1"/>
              <a:t>或节点</a:t>
            </a:r>
            <a:r>
              <a:rPr lang="en-US" altLang="zh-CN" sz="1800" b="1"/>
              <a:t>w</a:t>
            </a:r>
            <a:r>
              <a:rPr lang="zh-CN" altLang="en-US" sz="1800" b="1"/>
              <a:t>。</a:t>
            </a:r>
            <a:endParaRPr lang="en-US" altLang="zh-CN" sz="1800"/>
          </a:p>
        </p:txBody>
      </p:sp>
      <p:sp>
        <p:nvSpPr>
          <p:cNvPr id="6" name="Rectangle 10"/>
          <p:cNvSpPr>
            <a:spLocks noGrp="1" noChangeArrowheads="1"/>
          </p:cNvSpPr>
          <p:nvPr>
            <p:ph type="sldNum" sz="quarter" idx="12"/>
          </p:nvPr>
        </p:nvSpPr>
        <p:spPr/>
        <p:txBody>
          <a:bodyPr/>
          <a:lstStyle/>
          <a:p>
            <a:pPr>
              <a:defRPr/>
            </a:pPr>
            <a:fld id="{E689E4A8-111D-4604-9672-C2A0B162598B}" type="slidenum">
              <a:rPr lang="en-US" altLang="zh-CN"/>
              <a:pPr>
                <a:defRPr/>
              </a:pPr>
              <a:t>79</a:t>
            </a:fld>
            <a:endParaRPr lang="en-US" altLang="zh-CN"/>
          </a:p>
        </p:txBody>
      </p:sp>
      <p:pic>
        <p:nvPicPr>
          <p:cNvPr id="9421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3600450"/>
            <a:ext cx="4219575"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219200" y="3868738"/>
            <a:ext cx="6705600" cy="220980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marL="285750" indent="-285750">
              <a:lnSpc>
                <a:spcPct val="150000"/>
              </a:lnSpc>
              <a:buFont typeface="Wingdings" panose="05000000000000000000" pitchFamily="2" charset="2"/>
              <a:buChar char="Ø"/>
              <a:defRPr/>
            </a:pPr>
            <a:r>
              <a:rPr lang="zh-CN" altLang="en-US" dirty="0">
                <a:solidFill>
                  <a:schemeClr val="tx1"/>
                </a:solidFill>
              </a:rPr>
              <a:t>这就是贪婪转发所面临的困境：存在一种网络拓扑结构，向目的节点数据包的过程中，需要选择距离目的节点非最近的节点作为下一跳路由。这种情况称作为</a:t>
            </a:r>
            <a:r>
              <a:rPr lang="zh-CN" altLang="en-US" b="1" dirty="0">
                <a:solidFill>
                  <a:srgbClr val="FF0000"/>
                </a:solidFill>
              </a:rPr>
              <a:t>路由空洞</a:t>
            </a:r>
            <a:r>
              <a:rPr lang="zh-CN" altLang="en-US" dirty="0">
                <a:solidFill>
                  <a:schemeClr val="tx1"/>
                </a:solidFill>
              </a:rPr>
              <a:t>现象。</a:t>
            </a:r>
            <a:endParaRPr lang="en-US" altLang="zh-CN" dirty="0">
              <a:solidFill>
                <a:schemeClr val="tx1"/>
              </a:solidFill>
            </a:endParaRPr>
          </a:p>
          <a:p>
            <a:pPr marL="285750" indent="-285750">
              <a:lnSpc>
                <a:spcPct val="150000"/>
              </a:lnSpc>
              <a:buFont typeface="Wingdings" panose="05000000000000000000" pitchFamily="2" charset="2"/>
              <a:buChar char="Ø"/>
              <a:defRPr/>
            </a:pPr>
            <a:r>
              <a:rPr lang="zh-CN" altLang="en-US" dirty="0">
                <a:solidFill>
                  <a:schemeClr val="tx1"/>
                </a:solidFill>
              </a:rPr>
              <a:t>遇到路由空洞的时候，将由</a:t>
            </a:r>
            <a:r>
              <a:rPr lang="zh-CN" altLang="en-US" b="1" dirty="0">
                <a:solidFill>
                  <a:srgbClr val="FF0000"/>
                </a:solidFill>
              </a:rPr>
              <a:t>周边转发模式</a:t>
            </a:r>
            <a:r>
              <a:rPr lang="zh-CN" altLang="en-US" dirty="0">
                <a:solidFill>
                  <a:schemeClr val="tx1"/>
                </a:solidFill>
              </a:rPr>
              <a:t>来处理这种情况。</a:t>
            </a:r>
          </a:p>
        </p:txBody>
      </p:sp>
    </p:spTree>
    <p:extLst>
      <p:ext uri="{BB962C8B-B14F-4D97-AF65-F5344CB8AC3E}">
        <p14:creationId xmlns:p14="http://schemas.microsoft.com/office/powerpoint/2010/main" val="8156993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533400"/>
            <a:ext cx="7886700" cy="828675"/>
          </a:xfrm>
        </p:spPr>
        <p:txBody>
          <a:bodyPr>
            <a:normAutofit fontScale="90000"/>
          </a:bodyPr>
          <a:lstStyle/>
          <a:p>
            <a:pPr eaLnBrk="1" hangingPunct="1"/>
            <a:r>
              <a:rPr lang="zh-CN" altLang="en-US" dirty="0"/>
              <a:t>衰落类型</a:t>
            </a:r>
          </a:p>
        </p:txBody>
      </p:sp>
      <p:sp>
        <p:nvSpPr>
          <p:cNvPr id="99331" name="Rectangle 3"/>
          <p:cNvSpPr>
            <a:spLocks noGrp="1" noChangeArrowheads="1"/>
          </p:cNvSpPr>
          <p:nvPr>
            <p:ph type="body" idx="1"/>
          </p:nvPr>
        </p:nvSpPr>
        <p:spPr>
          <a:xfrm>
            <a:off x="623888" y="1362075"/>
            <a:ext cx="7886700" cy="4727575"/>
          </a:xfrm>
        </p:spPr>
        <p:txBody>
          <a:bodyPr rtlCol="0">
            <a:normAutofit fontScale="92500" lnSpcReduction="10000"/>
          </a:bodyPr>
          <a:lstStyle/>
          <a:p>
            <a:pPr marL="342900" indent="-342900" eaLnBrk="1" fontAlgn="auto" hangingPunct="1">
              <a:lnSpc>
                <a:spcPct val="150000"/>
              </a:lnSpc>
              <a:spcAft>
                <a:spcPts val="0"/>
              </a:spcAft>
              <a:buFont typeface="Wingdings" panose="05000000000000000000" pitchFamily="2" charset="2"/>
              <a:buChar char="Ø"/>
              <a:defRPr/>
            </a:pPr>
            <a:r>
              <a:rPr lang="zh-CN" altLang="en-US" sz="2400" dirty="0">
                <a:solidFill>
                  <a:schemeClr val="tx1"/>
                </a:solidFill>
              </a:rPr>
              <a:t>移动通信衰落效果分为</a:t>
            </a:r>
            <a:r>
              <a:rPr lang="zh-CN" altLang="en-US" sz="2400" dirty="0">
                <a:solidFill>
                  <a:srgbClr val="FF0000"/>
                </a:solidFill>
              </a:rPr>
              <a:t>快衰落</a:t>
            </a:r>
            <a:r>
              <a:rPr lang="zh-CN" altLang="en-US" sz="2400" dirty="0">
                <a:solidFill>
                  <a:schemeClr val="tx1"/>
                </a:solidFill>
              </a:rPr>
              <a:t>和</a:t>
            </a:r>
            <a:r>
              <a:rPr lang="zh-CN" altLang="en-US" sz="2400" dirty="0">
                <a:solidFill>
                  <a:srgbClr val="FF0000"/>
                </a:solidFill>
              </a:rPr>
              <a:t>慢衰落</a:t>
            </a:r>
            <a:r>
              <a:rPr lang="zh-CN" altLang="en-US" sz="2400" dirty="0">
                <a:solidFill>
                  <a:schemeClr val="tx1"/>
                </a:solidFill>
              </a:rPr>
              <a:t>。</a:t>
            </a:r>
          </a:p>
          <a:p>
            <a:pPr marL="342900" indent="-342900" eaLnBrk="1" fontAlgn="auto" hangingPunct="1">
              <a:lnSpc>
                <a:spcPct val="150000"/>
              </a:lnSpc>
              <a:spcAft>
                <a:spcPts val="0"/>
              </a:spcAft>
              <a:buFont typeface="Wingdings" panose="05000000000000000000" pitchFamily="2" charset="2"/>
              <a:buChar char="Ø"/>
              <a:defRPr/>
            </a:pPr>
            <a:r>
              <a:rPr lang="zh-CN" altLang="en-US" sz="2400" dirty="0">
                <a:solidFill>
                  <a:schemeClr val="tx1"/>
                </a:solidFill>
              </a:rPr>
              <a:t>移动台附近的散射体产生的多径传播信号在接收端相叠加，引起</a:t>
            </a:r>
            <a:r>
              <a:rPr lang="zh-CN" altLang="en-US" sz="2400" dirty="0">
                <a:solidFill>
                  <a:srgbClr val="FF0000"/>
                </a:solidFill>
              </a:rPr>
              <a:t>信号强度急剧变化</a:t>
            </a:r>
            <a:r>
              <a:rPr lang="zh-CN" altLang="en-US" sz="2400" dirty="0">
                <a:solidFill>
                  <a:schemeClr val="tx1"/>
                </a:solidFill>
              </a:rPr>
              <a:t>，</a:t>
            </a:r>
            <a:r>
              <a:rPr lang="zh-CN" altLang="zh-CN" sz="2400" dirty="0">
                <a:solidFill>
                  <a:schemeClr val="tx1"/>
                </a:solidFill>
              </a:rPr>
              <a:t>曲线的</a:t>
            </a:r>
            <a:r>
              <a:rPr lang="zh-CN" altLang="zh-CN" sz="2400" dirty="0">
                <a:solidFill>
                  <a:srgbClr val="FF0000"/>
                </a:solidFill>
              </a:rPr>
              <a:t>瞬时值</a:t>
            </a:r>
            <a:r>
              <a:rPr lang="zh-CN" altLang="zh-CN" sz="2400" dirty="0">
                <a:solidFill>
                  <a:schemeClr val="tx1"/>
                </a:solidFill>
              </a:rPr>
              <a:t>呈快速变化，称</a:t>
            </a:r>
            <a:r>
              <a:rPr lang="zh-CN" altLang="zh-CN" sz="2400" dirty="0">
                <a:solidFill>
                  <a:srgbClr val="FF0000"/>
                </a:solidFill>
              </a:rPr>
              <a:t>快衰落</a:t>
            </a:r>
            <a:r>
              <a:rPr lang="zh-CN" altLang="en-US" sz="2400" dirty="0">
                <a:solidFill>
                  <a:srgbClr val="FF0000"/>
                </a:solidFill>
              </a:rPr>
              <a:t>，其变化率比慢衰落快</a:t>
            </a:r>
            <a:r>
              <a:rPr lang="zh-CN" altLang="en-US" sz="2400" dirty="0">
                <a:solidFill>
                  <a:schemeClr val="tx1"/>
                </a:solidFill>
              </a:rPr>
              <a:t>。</a:t>
            </a:r>
          </a:p>
          <a:p>
            <a:pPr marL="342900" indent="-342900" eaLnBrk="1" fontAlgn="auto" hangingPunct="1">
              <a:lnSpc>
                <a:spcPct val="150000"/>
              </a:lnSpc>
              <a:spcAft>
                <a:spcPts val="0"/>
              </a:spcAft>
              <a:buFont typeface="Wingdings" panose="05000000000000000000" pitchFamily="2" charset="2"/>
              <a:buChar char="Ø"/>
              <a:defRPr/>
            </a:pPr>
            <a:r>
              <a:rPr lang="zh-CN" altLang="en-US" sz="2400" dirty="0">
                <a:solidFill>
                  <a:schemeClr val="tx1"/>
                </a:solidFill>
              </a:rPr>
              <a:t>由于移动台的不断运动，电波传播路径地形地貌是不断变化的，因而局部中值也是不断变化的，造成的衰落比多径效应引起的快衰落要慢得多，这种</a:t>
            </a:r>
            <a:r>
              <a:rPr lang="zh-CN" altLang="zh-CN" sz="2400" dirty="0">
                <a:solidFill>
                  <a:srgbClr val="FF0000"/>
                </a:solidFill>
              </a:rPr>
              <a:t>信号强度曲线的中</a:t>
            </a:r>
            <a:r>
              <a:rPr lang="zh-CN" altLang="en-US" sz="2400" dirty="0">
                <a:solidFill>
                  <a:srgbClr val="FF0000"/>
                </a:solidFill>
              </a:rPr>
              <a:t>值</a:t>
            </a:r>
            <a:r>
              <a:rPr lang="zh-CN" altLang="zh-CN" sz="2400" dirty="0">
                <a:solidFill>
                  <a:srgbClr val="FF0000"/>
                </a:solidFill>
              </a:rPr>
              <a:t>呈现慢速变化</a:t>
            </a:r>
            <a:r>
              <a:rPr lang="zh-CN" altLang="zh-CN" sz="2400" dirty="0">
                <a:solidFill>
                  <a:schemeClr val="tx1"/>
                </a:solidFill>
              </a:rPr>
              <a:t>，称为</a:t>
            </a:r>
            <a:r>
              <a:rPr lang="zh-CN" altLang="zh-CN" sz="2400" dirty="0">
                <a:solidFill>
                  <a:srgbClr val="FF0000"/>
                </a:solidFill>
              </a:rPr>
              <a:t>慢衰落</a:t>
            </a:r>
            <a:r>
              <a:rPr lang="zh-CN" altLang="en-US" sz="2400" dirty="0">
                <a:solidFill>
                  <a:srgbClr val="FF0000"/>
                </a:solidFill>
              </a:rPr>
              <a:t>（阴影衰落或对数正态衰落）</a:t>
            </a:r>
            <a:r>
              <a:rPr lang="zh-CN" altLang="en-US" sz="2400" dirty="0">
                <a:solidFill>
                  <a:schemeClr val="tx1"/>
                </a:solidFill>
              </a:rPr>
              <a:t>。</a:t>
            </a:r>
          </a:p>
          <a:p>
            <a:pPr marL="342900" indent="-342900" eaLnBrk="1" fontAlgn="auto" hangingPunct="1">
              <a:lnSpc>
                <a:spcPct val="150000"/>
              </a:lnSpc>
              <a:spcAft>
                <a:spcPts val="0"/>
              </a:spcAft>
              <a:buFont typeface="Wingdings" panose="05000000000000000000" pitchFamily="2" charset="2"/>
              <a:buChar char="Ø"/>
              <a:defRPr/>
            </a:pPr>
            <a:r>
              <a:rPr lang="zh-CN" altLang="en-US" sz="2400" dirty="0">
                <a:solidFill>
                  <a:schemeClr val="tx1"/>
                </a:solidFill>
              </a:rPr>
              <a:t>衰落效果可分为</a:t>
            </a:r>
            <a:r>
              <a:rPr lang="zh-CN" altLang="en-US" sz="2400" dirty="0">
                <a:solidFill>
                  <a:srgbClr val="FF0000"/>
                </a:solidFill>
              </a:rPr>
              <a:t>平面衰落</a:t>
            </a:r>
            <a:r>
              <a:rPr lang="zh-CN" altLang="en-US" sz="2400" dirty="0">
                <a:solidFill>
                  <a:schemeClr val="tx1"/>
                </a:solidFill>
              </a:rPr>
              <a:t>和</a:t>
            </a:r>
            <a:r>
              <a:rPr lang="zh-CN" altLang="en-US" sz="2400" dirty="0">
                <a:solidFill>
                  <a:srgbClr val="FF0000"/>
                </a:solidFill>
              </a:rPr>
              <a:t>选择性衰落</a:t>
            </a:r>
            <a:r>
              <a:rPr lang="zh-CN" altLang="en-US" sz="2400" dirty="0">
                <a:solidFill>
                  <a:schemeClr val="tx1"/>
                </a:solidFill>
              </a:rPr>
              <a:t>。 </a:t>
            </a:r>
          </a:p>
        </p:txBody>
      </p:sp>
      <p:sp>
        <p:nvSpPr>
          <p:cNvPr id="4" name="Rectangle 10"/>
          <p:cNvSpPr>
            <a:spLocks noGrp="1" noChangeArrowheads="1"/>
          </p:cNvSpPr>
          <p:nvPr>
            <p:ph type="sldNum" sz="quarter" idx="4294967295"/>
          </p:nvPr>
        </p:nvSpPr>
        <p:spPr/>
        <p:txBody>
          <a:bodyPr/>
          <a:lstStyle/>
          <a:p>
            <a:pPr>
              <a:defRPr/>
            </a:pPr>
            <a:fld id="{17390C4C-1C7B-4F86-863D-F282673D2DAE}" type="slidenum">
              <a:rPr lang="en-US" altLang="zh-CN"/>
              <a:pPr>
                <a:defRPr/>
              </a:pPr>
              <a:t>8</a:t>
            </a:fld>
            <a:endParaRPr lang="en-US" altLang="zh-CN"/>
          </a:p>
        </p:txBody>
      </p:sp>
    </p:spTree>
    <p:extLst>
      <p:ext uri="{BB962C8B-B14F-4D97-AF65-F5344CB8AC3E}">
        <p14:creationId xmlns:p14="http://schemas.microsoft.com/office/powerpoint/2010/main" val="2992694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28650" y="365125"/>
            <a:ext cx="7886700" cy="701675"/>
          </a:xfrm>
        </p:spPr>
        <p:txBody>
          <a:bodyPr/>
          <a:lstStyle/>
          <a:p>
            <a:pPr eaLnBrk="1" hangingPunct="1"/>
            <a:r>
              <a:rPr lang="zh-CN" altLang="en-US" sz="2800"/>
              <a:t>周边转发</a:t>
            </a:r>
          </a:p>
        </p:txBody>
      </p:sp>
      <p:sp>
        <p:nvSpPr>
          <p:cNvPr id="95235" name="Rectangle 3"/>
          <p:cNvSpPr>
            <a:spLocks noGrp="1" noChangeArrowheads="1"/>
          </p:cNvSpPr>
          <p:nvPr>
            <p:ph idx="1"/>
          </p:nvPr>
        </p:nvSpPr>
        <p:spPr>
          <a:xfrm>
            <a:off x="381000" y="1204913"/>
            <a:ext cx="8229600" cy="4800600"/>
          </a:xfrm>
        </p:spPr>
        <p:txBody>
          <a:bodyPr/>
          <a:lstStyle/>
          <a:p>
            <a:pPr>
              <a:lnSpc>
                <a:spcPct val="150000"/>
              </a:lnSpc>
              <a:buFont typeface="Wingdings" panose="05000000000000000000" pitchFamily="2" charset="2"/>
              <a:buChar char="Ø"/>
            </a:pPr>
            <a:r>
              <a:rPr lang="zh-CN" altLang="en-US" sz="1800"/>
              <a:t>如图所示，阴影区域是半径为</a:t>
            </a:r>
            <a:r>
              <a:rPr lang="en-US" altLang="zh-CN" sz="1800"/>
              <a:t>xD</a:t>
            </a:r>
            <a:r>
              <a:rPr lang="zh-CN" altLang="en-US" sz="1800"/>
              <a:t>的圆和节点</a:t>
            </a:r>
            <a:r>
              <a:rPr lang="en-US" altLang="zh-CN" sz="1800"/>
              <a:t>x</a:t>
            </a:r>
            <a:r>
              <a:rPr lang="zh-CN" altLang="en-US" sz="1800"/>
              <a:t>的圆形信号辐射范围的重叠面。在这个范围内找不到</a:t>
            </a:r>
            <a:r>
              <a:rPr lang="en-US" altLang="zh-CN" sz="1800"/>
              <a:t>x</a:t>
            </a:r>
            <a:r>
              <a:rPr lang="zh-CN" altLang="en-US" sz="1800"/>
              <a:t>的邻节点。即所有邻节点，都要比节点</a:t>
            </a:r>
            <a:r>
              <a:rPr lang="en-US" altLang="zh-CN" sz="1800"/>
              <a:t>x</a:t>
            </a:r>
            <a:r>
              <a:rPr lang="zh-CN" altLang="en-US" sz="1800"/>
              <a:t>离目的节点距离更远。这个区域被称为节点</a:t>
            </a:r>
            <a:r>
              <a:rPr lang="en-US" altLang="zh-CN" sz="1800"/>
              <a:t>x</a:t>
            </a:r>
            <a:r>
              <a:rPr lang="zh-CN" altLang="en-US" sz="1800"/>
              <a:t>的空洞区域</a:t>
            </a:r>
            <a:r>
              <a:rPr lang="en-US" altLang="zh-CN" sz="1800"/>
              <a:t>(void)</a:t>
            </a:r>
            <a:r>
              <a:rPr lang="zh-CN" altLang="en-US" sz="1800"/>
              <a:t>。</a:t>
            </a:r>
            <a:r>
              <a:rPr lang="en-US" altLang="zh-CN" sz="1800"/>
              <a:t>x</a:t>
            </a:r>
            <a:r>
              <a:rPr lang="zh-CN" altLang="en-US" sz="1800"/>
              <a:t>节点需要尝试寻求其它的转发路径，绕过空洞区域。</a:t>
            </a:r>
            <a:endParaRPr lang="en-US" altLang="zh-CN" sz="1800"/>
          </a:p>
        </p:txBody>
      </p:sp>
      <p:sp>
        <p:nvSpPr>
          <p:cNvPr id="6" name="Rectangle 10"/>
          <p:cNvSpPr>
            <a:spLocks noGrp="1" noChangeArrowheads="1"/>
          </p:cNvSpPr>
          <p:nvPr>
            <p:ph type="sldNum" sz="quarter" idx="12"/>
          </p:nvPr>
        </p:nvSpPr>
        <p:spPr/>
        <p:txBody>
          <a:bodyPr/>
          <a:lstStyle/>
          <a:p>
            <a:pPr>
              <a:defRPr/>
            </a:pPr>
            <a:fld id="{7D322C5D-E8F0-4F39-88CC-F4DDE506FD62}" type="slidenum">
              <a:rPr lang="en-US" altLang="zh-CN"/>
              <a:pPr>
                <a:defRPr/>
              </a:pPr>
              <a:t>80</a:t>
            </a:fld>
            <a:endParaRPr lang="en-US" altLang="zh-CN" dirty="0"/>
          </a:p>
        </p:txBody>
      </p:sp>
      <p:pic>
        <p:nvPicPr>
          <p:cNvPr id="9523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3136900"/>
            <a:ext cx="470217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295400" y="3554413"/>
            <a:ext cx="6705600" cy="2209800"/>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marL="285750" indent="-285750">
              <a:lnSpc>
                <a:spcPct val="200000"/>
              </a:lnSpc>
              <a:buFont typeface="Wingdings" panose="05000000000000000000" pitchFamily="2" charset="2"/>
              <a:buChar char="Ø"/>
              <a:defRPr/>
            </a:pPr>
            <a:r>
              <a:rPr lang="zh-CN" altLang="en-US" dirty="0">
                <a:solidFill>
                  <a:schemeClr val="tx1"/>
                </a:solidFill>
              </a:rPr>
              <a:t>在</a:t>
            </a:r>
            <a:r>
              <a:rPr lang="en-US" altLang="zh-CN" dirty="0">
                <a:solidFill>
                  <a:schemeClr val="tx1"/>
                </a:solidFill>
              </a:rPr>
              <a:t>GPSR</a:t>
            </a:r>
            <a:r>
              <a:rPr lang="zh-CN" altLang="en-US" dirty="0">
                <a:solidFill>
                  <a:schemeClr val="tx1"/>
                </a:solidFill>
              </a:rPr>
              <a:t>协议中，当贪婪转发遇到路由空洞的时候，进入周边转发模式绕过路由空洞。在</a:t>
            </a:r>
            <a:r>
              <a:rPr lang="en-US" altLang="zh-CN" dirty="0">
                <a:solidFill>
                  <a:schemeClr val="tx1"/>
                </a:solidFill>
              </a:rPr>
              <a:t>Brad Karp</a:t>
            </a:r>
            <a:r>
              <a:rPr lang="zh-CN" altLang="en-US" dirty="0">
                <a:solidFill>
                  <a:schemeClr val="tx1"/>
                </a:solidFill>
              </a:rPr>
              <a:t>和</a:t>
            </a:r>
            <a:r>
              <a:rPr lang="en-US" altLang="zh-CN" dirty="0">
                <a:solidFill>
                  <a:schemeClr val="tx1"/>
                </a:solidFill>
              </a:rPr>
              <a:t>H. T. Kung</a:t>
            </a:r>
            <a:r>
              <a:rPr lang="zh-CN" altLang="en-US" dirty="0">
                <a:solidFill>
                  <a:schemeClr val="tx1"/>
                </a:solidFill>
              </a:rPr>
              <a:t>的方法中，周边转发模式有两个关键工具：</a:t>
            </a:r>
            <a:r>
              <a:rPr lang="zh-CN" altLang="en-US" dirty="0">
                <a:solidFill>
                  <a:srgbClr val="FF0000"/>
                </a:solidFill>
              </a:rPr>
              <a:t>右手定则</a:t>
            </a:r>
            <a:r>
              <a:rPr lang="zh-CN" altLang="en-US" dirty="0">
                <a:solidFill>
                  <a:schemeClr val="tx1"/>
                </a:solidFill>
              </a:rPr>
              <a:t>和</a:t>
            </a:r>
            <a:r>
              <a:rPr lang="zh-CN" altLang="en-US" dirty="0">
                <a:solidFill>
                  <a:srgbClr val="FF0000"/>
                </a:solidFill>
              </a:rPr>
              <a:t>构造平面拓扑图</a:t>
            </a:r>
            <a:r>
              <a:rPr lang="zh-CN" altLang="en-US" dirty="0">
                <a:solidFill>
                  <a:schemeClr val="tx1"/>
                </a:solidFill>
              </a:rPr>
              <a:t>。</a:t>
            </a:r>
          </a:p>
        </p:txBody>
      </p:sp>
    </p:spTree>
    <p:extLst>
      <p:ext uri="{BB962C8B-B14F-4D97-AF65-F5344CB8AC3E}">
        <p14:creationId xmlns:p14="http://schemas.microsoft.com/office/powerpoint/2010/main" val="16733865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28650" y="365125"/>
            <a:ext cx="7886700" cy="701675"/>
          </a:xfrm>
        </p:spPr>
        <p:txBody>
          <a:bodyPr/>
          <a:lstStyle/>
          <a:p>
            <a:pPr eaLnBrk="1" hangingPunct="1"/>
            <a:r>
              <a:rPr lang="zh-CN" altLang="en-US" sz="2800"/>
              <a:t>右手定则</a:t>
            </a:r>
          </a:p>
        </p:txBody>
      </p:sp>
      <p:sp>
        <p:nvSpPr>
          <p:cNvPr id="96259" name="Rectangle 3"/>
          <p:cNvSpPr>
            <a:spLocks noGrp="1" noChangeArrowheads="1"/>
          </p:cNvSpPr>
          <p:nvPr>
            <p:ph idx="1"/>
          </p:nvPr>
        </p:nvSpPr>
        <p:spPr>
          <a:xfrm>
            <a:off x="381000" y="1204913"/>
            <a:ext cx="8229600" cy="4800600"/>
          </a:xfrm>
        </p:spPr>
        <p:txBody>
          <a:bodyPr/>
          <a:lstStyle/>
          <a:p>
            <a:pPr>
              <a:lnSpc>
                <a:spcPct val="150000"/>
              </a:lnSpc>
              <a:buFont typeface="Wingdings" panose="05000000000000000000" pitchFamily="2" charset="2"/>
              <a:buChar char="Ø"/>
            </a:pPr>
            <a:r>
              <a:rPr lang="zh-CN" altLang="en-US" sz="1800"/>
              <a:t>右手定则如图一所示：当数据包从节点</a:t>
            </a:r>
            <a:r>
              <a:rPr lang="en-US" altLang="zh-CN" sz="1800"/>
              <a:t>y</a:t>
            </a:r>
            <a:r>
              <a:rPr lang="zh-CN" altLang="en-US" sz="1800"/>
              <a:t>到达节点</a:t>
            </a:r>
            <a:r>
              <a:rPr lang="en-US" altLang="zh-CN" sz="1800"/>
              <a:t>x</a:t>
            </a:r>
            <a:r>
              <a:rPr lang="zh-CN" altLang="en-US" sz="1800"/>
              <a:t>的时候，采用以节点</a:t>
            </a:r>
            <a:r>
              <a:rPr lang="en-US" altLang="zh-CN" sz="1800"/>
              <a:t>x</a:t>
            </a:r>
            <a:r>
              <a:rPr lang="zh-CN" altLang="en-US" sz="1800"/>
              <a:t>为轴心，将</a:t>
            </a:r>
            <a:r>
              <a:rPr lang="en-US" altLang="zh-CN" sz="1800"/>
              <a:t>(x</a:t>
            </a:r>
            <a:r>
              <a:rPr lang="zh-CN" altLang="en-US" sz="1800"/>
              <a:t>，</a:t>
            </a:r>
            <a:r>
              <a:rPr lang="en-US" altLang="zh-CN" sz="1800"/>
              <a:t>y)</a:t>
            </a:r>
            <a:r>
              <a:rPr lang="zh-CN" altLang="en-US" sz="1800"/>
              <a:t>按照顺时针旋转，到达的第一条边则是下一次转发所要经过的路径。如图所示，转发顺序应该是</a:t>
            </a:r>
            <a:r>
              <a:rPr lang="en-US" altLang="zh-CN" sz="1800"/>
              <a:t>y→x→z→y</a:t>
            </a:r>
            <a:r>
              <a:rPr lang="zh-CN" altLang="en-US" sz="1800"/>
              <a:t>。而为了绕过图二中出现的空洞区域，釆用</a:t>
            </a:r>
            <a:r>
              <a:rPr lang="en-US" altLang="zh-CN" sz="1800"/>
              <a:t>x→w→v→D→z→y→x</a:t>
            </a:r>
            <a:r>
              <a:rPr lang="zh-CN" altLang="en-US" sz="1800"/>
              <a:t>的顺序转发数据分组。</a:t>
            </a:r>
            <a:r>
              <a:rPr lang="zh-CN" altLang="en-US" sz="1800">
                <a:solidFill>
                  <a:srgbClr val="FF0000"/>
                </a:solidFill>
              </a:rPr>
              <a:t>这种由右手定则构成的路径，称为</a:t>
            </a:r>
            <a:r>
              <a:rPr lang="zh-CN" altLang="en-US" sz="1800" b="1">
                <a:solidFill>
                  <a:srgbClr val="FF0000"/>
                </a:solidFill>
              </a:rPr>
              <a:t>周边</a:t>
            </a:r>
            <a:r>
              <a:rPr lang="en-US" altLang="zh-CN" sz="1800" b="1"/>
              <a:t>(perimeter)</a:t>
            </a:r>
            <a:r>
              <a:rPr lang="zh-CN" altLang="en-US" sz="1800"/>
              <a:t>。</a:t>
            </a:r>
          </a:p>
        </p:txBody>
      </p:sp>
      <p:sp>
        <p:nvSpPr>
          <p:cNvPr id="6" name="Rectangle 10"/>
          <p:cNvSpPr>
            <a:spLocks noGrp="1" noChangeArrowheads="1"/>
          </p:cNvSpPr>
          <p:nvPr>
            <p:ph type="sldNum" sz="quarter" idx="12"/>
          </p:nvPr>
        </p:nvSpPr>
        <p:spPr/>
        <p:txBody>
          <a:bodyPr/>
          <a:lstStyle/>
          <a:p>
            <a:pPr>
              <a:defRPr/>
            </a:pPr>
            <a:fld id="{75FE7EBC-33EE-4197-9659-4A58FF7434CC}" type="slidenum">
              <a:rPr lang="en-US" altLang="zh-CN"/>
              <a:pPr>
                <a:defRPr/>
              </a:pPr>
              <a:t>81</a:t>
            </a:fld>
            <a:endParaRPr lang="en-US" altLang="zh-CN"/>
          </a:p>
        </p:txBody>
      </p:sp>
      <p:pic>
        <p:nvPicPr>
          <p:cNvPr id="96261"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3167063"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2"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7050" y="3462338"/>
            <a:ext cx="3802063"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69938" y="3381375"/>
            <a:ext cx="7369175" cy="2682875"/>
          </a:xfrm>
          <a:prstGeom prst="rect">
            <a:avLst/>
          </a:prstGeom>
        </p:spPr>
        <p:style>
          <a:lnRef idx="3">
            <a:schemeClr val="lt1"/>
          </a:lnRef>
          <a:fillRef idx="1">
            <a:schemeClr val="accent4"/>
          </a:fillRef>
          <a:effectRef idx="1">
            <a:schemeClr val="accent4"/>
          </a:effectRef>
          <a:fontRef idx="minor">
            <a:schemeClr val="lt1"/>
          </a:fontRef>
        </p:style>
        <p:txBody>
          <a:bodyPr anchor="ctr"/>
          <a:lstStyle/>
          <a:p>
            <a:pPr>
              <a:lnSpc>
                <a:spcPct val="150000"/>
              </a:lnSpc>
              <a:defRPr/>
            </a:pPr>
            <a:r>
              <a:rPr lang="zh-CN" altLang="en-US" dirty="0">
                <a:solidFill>
                  <a:schemeClr val="tx1"/>
                </a:solidFill>
              </a:rPr>
              <a:t>当转发数据包遇到路由空洞的时候，记录当时的状态（位置），使用右手定则来走出路由空洞。这需要一种无交叉启发式搜索算法，使右手定则在互相相交的图中，找到一个包含路由空洞的周边</a:t>
            </a:r>
            <a:r>
              <a:rPr lang="en-US" altLang="zh-CN" dirty="0">
                <a:solidFill>
                  <a:schemeClr val="tx1"/>
                </a:solidFill>
              </a:rPr>
              <a:t>(perimeter)</a:t>
            </a:r>
            <a:r>
              <a:rPr lang="zh-CN" altLang="en-US" dirty="0">
                <a:solidFill>
                  <a:schemeClr val="tx1"/>
                </a:solidFill>
              </a:rPr>
              <a:t>。这个启发式搜索有以下责任：</a:t>
            </a:r>
            <a:r>
              <a:rPr lang="en-US" altLang="zh-CN" dirty="0">
                <a:solidFill>
                  <a:schemeClr val="tx1"/>
                </a:solidFill>
              </a:rPr>
              <a:t>1.</a:t>
            </a:r>
            <a:r>
              <a:rPr lang="zh-CN" altLang="en-US" dirty="0">
                <a:solidFill>
                  <a:srgbClr val="FF0000"/>
                </a:solidFill>
              </a:rPr>
              <a:t>简化拓扑图</a:t>
            </a:r>
            <a:r>
              <a:rPr lang="zh-CN" altLang="en-US" dirty="0">
                <a:solidFill>
                  <a:schemeClr val="tx1"/>
                </a:solidFill>
              </a:rPr>
              <a:t>，使周边转发更快走出路由空洞</a:t>
            </a:r>
            <a:r>
              <a:rPr lang="en-US" altLang="zh-CN" dirty="0">
                <a:solidFill>
                  <a:schemeClr val="tx1"/>
                </a:solidFill>
              </a:rPr>
              <a:t>; 2.</a:t>
            </a:r>
            <a:r>
              <a:rPr lang="zh-CN" altLang="en-US" dirty="0">
                <a:solidFill>
                  <a:srgbClr val="FF0000"/>
                </a:solidFill>
              </a:rPr>
              <a:t>不能造成网络分区</a:t>
            </a:r>
            <a:r>
              <a:rPr lang="zh-CN" altLang="en-US" dirty="0">
                <a:solidFill>
                  <a:schemeClr val="tx1"/>
                </a:solidFill>
              </a:rPr>
              <a:t>， 如果出现网络分区，算法将不会找到跨越此分区的路由。所以引入构造平面图的这个工具。</a:t>
            </a:r>
          </a:p>
        </p:txBody>
      </p:sp>
    </p:spTree>
    <p:extLst>
      <p:ext uri="{BB962C8B-B14F-4D97-AF65-F5344CB8AC3E}">
        <p14:creationId xmlns:p14="http://schemas.microsoft.com/office/powerpoint/2010/main" val="345325324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sldNum" sz="quarter" idx="12"/>
          </p:nvPr>
        </p:nvSpPr>
        <p:spPr/>
        <p:txBody>
          <a:bodyPr/>
          <a:lstStyle/>
          <a:p>
            <a:pPr>
              <a:defRPr/>
            </a:pPr>
            <a:fld id="{A9BB2645-4225-4817-B4C9-7FB5F6309036}" type="slidenum">
              <a:rPr lang="en-US" altLang="zh-CN"/>
              <a:pPr>
                <a:defRPr/>
              </a:pPr>
              <a:t>82</a:t>
            </a:fld>
            <a:endParaRPr lang="en-US" altLang="zh-CN"/>
          </a:p>
        </p:txBody>
      </p:sp>
      <p:sp>
        <p:nvSpPr>
          <p:cNvPr id="103427" name="Rectangle 2"/>
          <p:cNvSpPr>
            <a:spLocks noGrp="1" noChangeArrowheads="1"/>
          </p:cNvSpPr>
          <p:nvPr>
            <p:ph type="title" idx="4294967295"/>
          </p:nvPr>
        </p:nvSpPr>
        <p:spPr>
          <a:xfrm>
            <a:off x="381000" y="228600"/>
            <a:ext cx="7680325" cy="914400"/>
          </a:xfrm>
        </p:spPr>
        <p:txBody>
          <a:bodyPr>
            <a:normAutofit fontScale="90000"/>
          </a:bodyPr>
          <a:lstStyle/>
          <a:p>
            <a:pPr eaLnBrk="1" hangingPunct="1"/>
            <a:br>
              <a:rPr lang="en-US" altLang="zh-CN" dirty="0"/>
            </a:br>
            <a:r>
              <a:rPr lang="zh-CN" altLang="en-US" dirty="0"/>
              <a:t>无线网状网的简介</a:t>
            </a:r>
          </a:p>
        </p:txBody>
      </p:sp>
      <p:sp>
        <p:nvSpPr>
          <p:cNvPr id="103428" name="Rectangle 3"/>
          <p:cNvSpPr>
            <a:spLocks noGrp="1" noChangeArrowheads="1"/>
          </p:cNvSpPr>
          <p:nvPr>
            <p:ph type="body" idx="4294967295"/>
          </p:nvPr>
        </p:nvSpPr>
        <p:spPr>
          <a:xfrm>
            <a:off x="331788" y="1303338"/>
            <a:ext cx="8153400" cy="4648200"/>
          </a:xfrm>
        </p:spPr>
        <p:txBody>
          <a:bodyPr/>
          <a:lstStyle/>
          <a:p>
            <a:pPr eaLnBrk="1" hangingPunct="1">
              <a:lnSpc>
                <a:spcPct val="150000"/>
              </a:lnSpc>
              <a:buFont typeface="Wingdings" panose="05000000000000000000" pitchFamily="2" charset="2"/>
              <a:buChar char="Ø"/>
            </a:pPr>
            <a:r>
              <a:rPr lang="zh-CN" altLang="en-US" sz="2400" dirty="0">
                <a:latin typeface="Times New Roman" panose="02020603050405020304" pitchFamily="18" charset="0"/>
              </a:rPr>
              <a:t>无线网状网</a:t>
            </a:r>
            <a:r>
              <a:rPr lang="en-US" altLang="zh-CN" sz="2400" dirty="0">
                <a:latin typeface="Times New Roman" panose="02020603050405020304" pitchFamily="18" charset="0"/>
              </a:rPr>
              <a:t>(Wireless Mesh Network, </a:t>
            </a:r>
            <a:r>
              <a:rPr lang="en-US" altLang="zh-CN" sz="2400" dirty="0">
                <a:solidFill>
                  <a:srgbClr val="FF0000"/>
                </a:solidFill>
                <a:latin typeface="Times New Roman" panose="02020603050405020304" pitchFamily="18" charset="0"/>
              </a:rPr>
              <a:t>WMN)</a:t>
            </a:r>
            <a:r>
              <a:rPr lang="zh-CN" altLang="en-US" sz="2400" dirty="0">
                <a:latin typeface="Times New Roman" panose="02020603050405020304" pitchFamily="18" charset="0"/>
              </a:rPr>
              <a:t>是一种从移动</a:t>
            </a:r>
            <a:r>
              <a:rPr lang="en-US" altLang="zh-CN" sz="2400" dirty="0">
                <a:latin typeface="Times New Roman" panose="02020603050405020304" pitchFamily="18" charset="0"/>
              </a:rPr>
              <a:t>Ad hoc</a:t>
            </a:r>
            <a:r>
              <a:rPr lang="zh-CN" altLang="en-US" sz="2400" dirty="0">
                <a:latin typeface="Times New Roman" panose="02020603050405020304" pitchFamily="18" charset="0"/>
              </a:rPr>
              <a:t>网络中发展起来的新型网络技术，也是一种动态、自组织、自配置的多跳宽带无线网络。</a:t>
            </a:r>
          </a:p>
          <a:p>
            <a:pPr eaLnBrk="1" hangingPunct="1">
              <a:lnSpc>
                <a:spcPct val="150000"/>
              </a:lnSpc>
              <a:buFont typeface="Wingdings" panose="05000000000000000000" pitchFamily="2" charset="2"/>
              <a:buChar char="Ø"/>
            </a:pPr>
            <a:r>
              <a:rPr lang="zh-CN" altLang="en-US" sz="2400" dirty="0">
                <a:latin typeface="Times New Roman" panose="02020603050405020304" pitchFamily="18" charset="0"/>
              </a:rPr>
              <a:t>相比于</a:t>
            </a:r>
            <a:r>
              <a:rPr lang="en-US" altLang="zh-CN" sz="2400" dirty="0">
                <a:latin typeface="Times New Roman" panose="02020603050405020304" pitchFamily="18" charset="0"/>
              </a:rPr>
              <a:t>MANET</a:t>
            </a:r>
            <a:r>
              <a:rPr lang="zh-CN" altLang="en-US" sz="2400" dirty="0">
                <a:latin typeface="Times New Roman" panose="02020603050405020304" pitchFamily="18" charset="0"/>
              </a:rPr>
              <a:t>，</a:t>
            </a:r>
            <a:r>
              <a:rPr lang="en-US" altLang="zh-CN" sz="2400" dirty="0">
                <a:solidFill>
                  <a:srgbClr val="FF0000"/>
                </a:solidFill>
                <a:latin typeface="Times New Roman" panose="02020603050405020304" pitchFamily="18" charset="0"/>
              </a:rPr>
              <a:t>WMN</a:t>
            </a:r>
            <a:r>
              <a:rPr lang="zh-CN" altLang="en-US" sz="2400" dirty="0">
                <a:solidFill>
                  <a:srgbClr val="FF0000"/>
                </a:solidFill>
                <a:latin typeface="Times New Roman" panose="02020603050405020304" pitchFamily="18" charset="0"/>
              </a:rPr>
              <a:t>利用位置相对固定的无线路由器，将多种网络进行互联，并接入高速骨干网</a:t>
            </a:r>
            <a:r>
              <a:rPr lang="zh-CN" altLang="en-US" sz="2400" dirty="0">
                <a:latin typeface="Times New Roman" panose="02020603050405020304" pitchFamily="18" charset="0"/>
              </a:rPr>
              <a:t>。</a:t>
            </a:r>
          </a:p>
          <a:p>
            <a:pPr eaLnBrk="1" hangingPunct="1">
              <a:lnSpc>
                <a:spcPct val="150000"/>
              </a:lnSpc>
              <a:buFont typeface="Wingdings" panose="05000000000000000000" pitchFamily="2" charset="2"/>
              <a:buChar char="Ø"/>
            </a:pPr>
            <a:r>
              <a:rPr lang="en-US" altLang="zh-CN" sz="2400" dirty="0">
                <a:latin typeface="Times New Roman" panose="02020603050405020304" pitchFamily="18" charset="0"/>
              </a:rPr>
              <a:t>WMN</a:t>
            </a:r>
            <a:r>
              <a:rPr lang="zh-CN" altLang="en-US" sz="2400" dirty="0">
                <a:latin typeface="Times New Roman" panose="02020603050405020304" pitchFamily="18" charset="0"/>
              </a:rPr>
              <a:t>标准已被纳入到</a:t>
            </a:r>
            <a:r>
              <a:rPr lang="en-US" altLang="zh-CN" sz="2400" dirty="0">
                <a:latin typeface="Times New Roman" panose="02020603050405020304" pitchFamily="18" charset="0"/>
              </a:rPr>
              <a:t>802.11s</a:t>
            </a:r>
            <a:r>
              <a:rPr lang="zh-CN" altLang="en-US" sz="2400" dirty="0">
                <a:latin typeface="Times New Roman" panose="02020603050405020304" pitchFamily="18" charset="0"/>
              </a:rPr>
              <a:t>、</a:t>
            </a:r>
            <a:r>
              <a:rPr lang="en-US" altLang="zh-CN" sz="2400" dirty="0">
                <a:latin typeface="Times New Roman" panose="02020603050405020304" pitchFamily="18" charset="0"/>
              </a:rPr>
              <a:t>802.16</a:t>
            </a:r>
            <a:r>
              <a:rPr lang="zh-CN" altLang="en-US" sz="2400" dirty="0">
                <a:latin typeface="Times New Roman" panose="02020603050405020304" pitchFamily="18" charset="0"/>
              </a:rPr>
              <a:t>等标准中，被认为是无线城域网核心网的理想方式之一。 </a:t>
            </a:r>
          </a:p>
        </p:txBody>
      </p:sp>
      <p:sp>
        <p:nvSpPr>
          <p:cNvPr id="103429"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fld id="{ED8BCB54-626C-48A8-9C71-0B8BA99D2CE8}" type="slidenum">
              <a:rPr lang="en-US" altLang="zh-CN" sz="1200">
                <a:latin typeface="Arial Black" panose="020B0A04020102020204" pitchFamily="34" charset="0"/>
              </a:rPr>
              <a:pPr algn="r" eaLnBrk="1" hangingPunct="1"/>
              <a:t>82</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3063388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28650" y="365125"/>
            <a:ext cx="7886700" cy="669925"/>
          </a:xfrm>
        </p:spPr>
        <p:txBody>
          <a:bodyPr/>
          <a:lstStyle/>
          <a:p>
            <a:pPr eaLnBrk="1" hangingPunct="1"/>
            <a:r>
              <a:rPr lang="en-US" altLang="zh-CN" sz="2800" dirty="0"/>
              <a:t>WSN</a:t>
            </a:r>
            <a:r>
              <a:rPr lang="zh-CN" altLang="en-US" sz="2800" dirty="0"/>
              <a:t>与传统无线网络的区别</a:t>
            </a:r>
            <a:endParaRPr lang="zh-CN" altLang="zh-CN" sz="2800" dirty="0"/>
          </a:p>
        </p:txBody>
      </p:sp>
      <p:sp>
        <p:nvSpPr>
          <p:cNvPr id="21507" name="Rectangle 3"/>
          <p:cNvSpPr>
            <a:spLocks noGrp="1" noChangeArrowheads="1"/>
          </p:cNvSpPr>
          <p:nvPr>
            <p:ph idx="1"/>
          </p:nvPr>
        </p:nvSpPr>
        <p:spPr>
          <a:xfrm>
            <a:off x="381000" y="1371600"/>
            <a:ext cx="8153400" cy="4648200"/>
          </a:xfrm>
        </p:spPr>
        <p:txBody>
          <a:bodyPr rtlCol="0">
            <a:normAutofit fontScale="92500" lnSpcReduction="20000"/>
          </a:bodyPr>
          <a:lstStyle/>
          <a:p>
            <a:pPr eaLnBrk="1" hangingPunct="1">
              <a:lnSpc>
                <a:spcPct val="150000"/>
              </a:lnSpc>
              <a:buFont typeface="Wingdings" panose="05000000000000000000" pitchFamily="2" charset="2"/>
              <a:buChar char="Ø"/>
              <a:defRPr/>
            </a:pPr>
            <a:r>
              <a:rPr lang="en-US" altLang="zh-CN" sz="2400" dirty="0"/>
              <a:t>WSN</a:t>
            </a:r>
            <a:r>
              <a:rPr lang="zh-CN" altLang="en-US" sz="2400" dirty="0"/>
              <a:t>集成监测、控制以及无线通信的网络系统。节点数目庞大、</a:t>
            </a:r>
            <a:r>
              <a:rPr lang="zh-CN" altLang="en-US" sz="2400" dirty="0">
                <a:solidFill>
                  <a:srgbClr val="FF0000"/>
                </a:solidFill>
              </a:rPr>
              <a:t>分布密集</a:t>
            </a:r>
            <a:r>
              <a:rPr lang="zh-CN" altLang="en-US" sz="2400" dirty="0"/>
              <a:t>。由于环境影响和能量耗尽，</a:t>
            </a:r>
            <a:r>
              <a:rPr lang="zh-CN" altLang="en-US" sz="2400" dirty="0">
                <a:solidFill>
                  <a:srgbClr val="FF0000"/>
                </a:solidFill>
              </a:rPr>
              <a:t>节点更易故障</a:t>
            </a:r>
            <a:r>
              <a:rPr lang="zh-CN" altLang="en-US" sz="2400" dirty="0"/>
              <a:t>。</a:t>
            </a:r>
          </a:p>
          <a:p>
            <a:pPr eaLnBrk="1" hangingPunct="1">
              <a:lnSpc>
                <a:spcPct val="150000"/>
              </a:lnSpc>
              <a:buFont typeface="Wingdings" panose="05000000000000000000" pitchFamily="2" charset="2"/>
              <a:buChar char="Ø"/>
              <a:defRPr/>
            </a:pPr>
            <a:r>
              <a:rPr lang="zh-CN" altLang="en-US" sz="2400" dirty="0"/>
              <a:t>通常情况下多数传感器节点固定不动，但环境干扰和节点故障易造成</a:t>
            </a:r>
            <a:r>
              <a:rPr lang="zh-CN" altLang="en-US" sz="2400" dirty="0">
                <a:solidFill>
                  <a:srgbClr val="FF0000"/>
                </a:solidFill>
              </a:rPr>
              <a:t>网络拓扑变化</a:t>
            </a:r>
            <a:r>
              <a:rPr lang="zh-CN" altLang="en-US" sz="2400" dirty="0"/>
              <a:t>。</a:t>
            </a:r>
          </a:p>
          <a:p>
            <a:pPr eaLnBrk="1" hangingPunct="1">
              <a:lnSpc>
                <a:spcPct val="150000"/>
              </a:lnSpc>
              <a:buFont typeface="Wingdings" panose="05000000000000000000" pitchFamily="2" charset="2"/>
              <a:buChar char="Ø"/>
              <a:defRPr/>
            </a:pPr>
            <a:r>
              <a:rPr lang="zh-CN" altLang="en-US" sz="2400" dirty="0"/>
              <a:t>无线传感器节点的处理、存储、通信能力和电池能量等都</a:t>
            </a:r>
            <a:r>
              <a:rPr lang="zh-CN" altLang="en-US" sz="2400" dirty="0">
                <a:solidFill>
                  <a:srgbClr val="FF0000"/>
                </a:solidFill>
              </a:rPr>
              <a:t>十分有限</a:t>
            </a:r>
            <a:r>
              <a:rPr lang="zh-CN" altLang="en-US" sz="2400" dirty="0"/>
              <a:t>。</a:t>
            </a:r>
          </a:p>
          <a:p>
            <a:pPr eaLnBrk="1" hangingPunct="1">
              <a:lnSpc>
                <a:spcPct val="150000"/>
              </a:lnSpc>
              <a:buFont typeface="Wingdings" panose="05000000000000000000" pitchFamily="2" charset="2"/>
              <a:buChar char="Ø"/>
              <a:defRPr/>
            </a:pPr>
            <a:r>
              <a:rPr lang="zh-CN" altLang="en-US" sz="2400" dirty="0"/>
              <a:t>传统无线网络首要目标是提供高质量服务和高效带宽利用，其次才考虑节能。而</a:t>
            </a:r>
            <a:r>
              <a:rPr lang="en-US" altLang="zh-CN" sz="2400" dirty="0">
                <a:solidFill>
                  <a:srgbClr val="FF0000"/>
                </a:solidFill>
              </a:rPr>
              <a:t>WSN</a:t>
            </a:r>
            <a:r>
              <a:rPr lang="zh-CN" altLang="en-US" sz="2400" dirty="0">
                <a:solidFill>
                  <a:srgbClr val="FF0000"/>
                </a:solidFill>
              </a:rPr>
              <a:t>首要目标是能源的高效利用</a:t>
            </a:r>
            <a:r>
              <a:rPr lang="zh-CN" altLang="en-US" sz="2400" dirty="0"/>
              <a:t>，是其和传统网络的重要区别之一。</a:t>
            </a:r>
            <a:endParaRPr lang="en-US" altLang="zh-CN" sz="2400" dirty="0"/>
          </a:p>
        </p:txBody>
      </p:sp>
      <p:sp>
        <p:nvSpPr>
          <p:cNvPr id="5" name="Rectangle 10"/>
          <p:cNvSpPr>
            <a:spLocks noGrp="1" noChangeArrowheads="1"/>
          </p:cNvSpPr>
          <p:nvPr>
            <p:ph type="sldNum" sz="quarter" idx="12"/>
          </p:nvPr>
        </p:nvSpPr>
        <p:spPr/>
        <p:txBody>
          <a:bodyPr/>
          <a:lstStyle/>
          <a:p>
            <a:pPr>
              <a:defRPr/>
            </a:pPr>
            <a:fld id="{EAF3D2F7-F0F8-4774-8B75-EB055CE885CA}" type="slidenum">
              <a:rPr lang="en-US" altLang="zh-CN"/>
              <a:pPr>
                <a:defRPr/>
              </a:pPr>
              <a:t>83</a:t>
            </a:fld>
            <a:endParaRPr lang="en-US" altLang="zh-CN"/>
          </a:p>
        </p:txBody>
      </p:sp>
      <p:sp>
        <p:nvSpPr>
          <p:cNvPr id="21509"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3090573-BB6D-4C2A-9717-FE9B14280DF6}" type="slidenum">
              <a:rPr lang="en-US" altLang="zh-CN" sz="1200">
                <a:latin typeface="Arial Black" panose="020B0A04020102020204" pitchFamily="34" charset="0"/>
              </a:rPr>
              <a:pPr algn="r" eaLnBrk="1" hangingPunct="1"/>
              <a:t>83</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33488840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t>WSN</a:t>
            </a:r>
            <a:r>
              <a:rPr lang="zh-CN" altLang="en-US"/>
              <a:t>的宏观系统架构</a:t>
            </a:r>
            <a:endParaRPr lang="zh-CN" altLang="zh-CN"/>
          </a:p>
        </p:txBody>
      </p:sp>
      <p:sp>
        <p:nvSpPr>
          <p:cNvPr id="29699" name="Rectangle 3"/>
          <p:cNvSpPr>
            <a:spLocks noGrp="1" noChangeArrowheads="1"/>
          </p:cNvSpPr>
          <p:nvPr>
            <p:ph idx="1"/>
          </p:nvPr>
        </p:nvSpPr>
        <p:spPr>
          <a:xfrm>
            <a:off x="381000" y="1371600"/>
            <a:ext cx="8153400" cy="990600"/>
          </a:xfrm>
        </p:spPr>
        <p:txBody>
          <a:bodyPr>
            <a:normAutofit fontScale="77500" lnSpcReduction="20000"/>
          </a:bodyPr>
          <a:lstStyle/>
          <a:p>
            <a:pPr eaLnBrk="1" hangingPunct="1">
              <a:lnSpc>
                <a:spcPct val="150000"/>
              </a:lnSpc>
              <a:buFont typeface="Wingdings" panose="05000000000000000000" pitchFamily="2" charset="2"/>
              <a:buChar char="Ø"/>
            </a:pPr>
            <a:r>
              <a:rPr lang="en-US" altLang="zh-CN">
                <a:latin typeface="Times New Roman" panose="02020603050405020304" pitchFamily="18" charset="0"/>
              </a:rPr>
              <a:t>WSN</a:t>
            </a:r>
            <a:r>
              <a:rPr lang="zh-CN" altLang="en-US">
                <a:latin typeface="Times New Roman" panose="02020603050405020304" pitchFamily="18" charset="0"/>
              </a:rPr>
              <a:t>包含</a:t>
            </a:r>
            <a:r>
              <a:rPr lang="zh-CN" altLang="en-US">
                <a:solidFill>
                  <a:srgbClr val="FF0000"/>
                </a:solidFill>
                <a:latin typeface="Times New Roman" panose="02020603050405020304" pitchFamily="18" charset="0"/>
              </a:rPr>
              <a:t>传感器节点</a:t>
            </a:r>
            <a:r>
              <a:rPr lang="en-US" altLang="zh-CN">
                <a:latin typeface="Times New Roman" panose="02020603050405020304" pitchFamily="18" charset="0"/>
              </a:rPr>
              <a:t>(Sensor Node)</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汇聚节点</a:t>
            </a:r>
            <a:r>
              <a:rPr lang="en-US" altLang="zh-CN">
                <a:latin typeface="Times New Roman" panose="02020603050405020304" pitchFamily="18" charset="0"/>
              </a:rPr>
              <a:t>(Sink Node)</a:t>
            </a:r>
            <a:r>
              <a:rPr lang="zh-CN" altLang="en-US">
                <a:latin typeface="Times New Roman" panose="02020603050405020304" pitchFamily="18" charset="0"/>
              </a:rPr>
              <a:t>和</a:t>
            </a:r>
            <a:r>
              <a:rPr lang="zh-CN" altLang="en-US">
                <a:solidFill>
                  <a:srgbClr val="FF0000"/>
                </a:solidFill>
                <a:latin typeface="Times New Roman" panose="02020603050405020304" pitchFamily="18" charset="0"/>
              </a:rPr>
              <a:t>管理节点</a:t>
            </a:r>
            <a:r>
              <a:rPr lang="en-US" altLang="zh-CN">
                <a:latin typeface="Times New Roman" panose="02020603050405020304" pitchFamily="18" charset="0"/>
              </a:rPr>
              <a:t>(Manager Node) </a:t>
            </a:r>
          </a:p>
        </p:txBody>
      </p:sp>
      <p:sp>
        <p:nvSpPr>
          <p:cNvPr id="7" name="Rectangle 10"/>
          <p:cNvSpPr>
            <a:spLocks noGrp="1" noChangeArrowheads="1"/>
          </p:cNvSpPr>
          <p:nvPr>
            <p:ph type="sldNum" sz="quarter" idx="12"/>
          </p:nvPr>
        </p:nvSpPr>
        <p:spPr/>
        <p:txBody>
          <a:bodyPr/>
          <a:lstStyle/>
          <a:p>
            <a:pPr>
              <a:defRPr/>
            </a:pPr>
            <a:fld id="{8EA44904-97B6-4276-B63D-571A3948EC05}" type="slidenum">
              <a:rPr lang="en-US" altLang="zh-CN"/>
              <a:pPr>
                <a:defRPr/>
              </a:pPr>
              <a:t>84</a:t>
            </a:fld>
            <a:endParaRPr lang="en-US" altLang="zh-CN"/>
          </a:p>
        </p:txBody>
      </p:sp>
      <p:sp>
        <p:nvSpPr>
          <p:cNvPr id="29701"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E2F5203-5B86-4266-BA91-3BBD7079B8AB}" type="slidenum">
              <a:rPr lang="en-US" altLang="zh-CN" sz="1200">
                <a:latin typeface="Arial Black" panose="020B0A04020102020204" pitchFamily="34" charset="0"/>
              </a:rPr>
              <a:pPr algn="r" eaLnBrk="1" hangingPunct="1"/>
              <a:t>84</a:t>
            </a:fld>
            <a:endParaRPr lang="en-US" altLang="zh-CN" sz="1200">
              <a:latin typeface="Arial Black" panose="020B0A04020102020204" pitchFamily="34" charset="0"/>
            </a:endParaRPr>
          </a:p>
        </p:txBody>
      </p:sp>
      <p:sp>
        <p:nvSpPr>
          <p:cNvPr id="29702" name="Rectangle 5"/>
          <p:cNvSpPr>
            <a:spLocks noChangeArrowheads="1"/>
          </p:cNvSpPr>
          <p:nvPr/>
        </p:nvSpPr>
        <p:spPr bwMode="auto">
          <a:xfrm>
            <a:off x="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703" name="Object 4"/>
          <p:cNvGraphicFramePr>
            <a:graphicFrameLocks noChangeAspect="1"/>
          </p:cNvGraphicFramePr>
          <p:nvPr/>
        </p:nvGraphicFramePr>
        <p:xfrm>
          <a:off x="838200" y="2286000"/>
          <a:ext cx="7315200" cy="3524250"/>
        </p:xfrm>
        <a:graphic>
          <a:graphicData uri="http://schemas.openxmlformats.org/presentationml/2006/ole">
            <mc:AlternateContent xmlns:mc="http://schemas.openxmlformats.org/markup-compatibility/2006">
              <mc:Choice xmlns:v="urn:schemas-microsoft-com:vml" Requires="v">
                <p:oleObj spid="_x0000_s1029" name="Visio" r:id="rId3" imgW="5807869" imgH="3200543" progId="Visio.Drawing.11">
                  <p:embed/>
                </p:oleObj>
              </mc:Choice>
              <mc:Fallback>
                <p:oleObj name="Visio" r:id="rId3" imgW="5807869" imgH="32005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86000"/>
                        <a:ext cx="73152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508443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365125"/>
            <a:ext cx="7886700" cy="669925"/>
          </a:xfrm>
        </p:spPr>
        <p:txBody>
          <a:bodyPr/>
          <a:lstStyle/>
          <a:p>
            <a:pPr eaLnBrk="1" hangingPunct="1"/>
            <a:r>
              <a:rPr lang="en-US" altLang="zh-CN" sz="2800" dirty="0">
                <a:latin typeface="Times New Roman" panose="02020603050405020304" pitchFamily="18" charset="0"/>
              </a:rPr>
              <a:t>WSN</a:t>
            </a:r>
            <a:r>
              <a:rPr lang="zh-CN" altLang="en-US" sz="2800" dirty="0">
                <a:latin typeface="Times New Roman" panose="02020603050405020304" pitchFamily="18" charset="0"/>
              </a:rPr>
              <a:t>的网络结构</a:t>
            </a:r>
            <a:endParaRPr lang="zh-CN" altLang="zh-CN" sz="2800" dirty="0">
              <a:latin typeface="Times New Roman" panose="02020603050405020304" pitchFamily="18" charset="0"/>
            </a:endParaRPr>
          </a:p>
        </p:txBody>
      </p:sp>
      <p:sp>
        <p:nvSpPr>
          <p:cNvPr id="35843" name="Rectangle 3"/>
          <p:cNvSpPr>
            <a:spLocks noGrp="1" noChangeArrowheads="1"/>
          </p:cNvSpPr>
          <p:nvPr>
            <p:ph idx="1"/>
          </p:nvPr>
        </p:nvSpPr>
        <p:spPr>
          <a:xfrm>
            <a:off x="381000" y="1371600"/>
            <a:ext cx="8153400" cy="4648200"/>
          </a:xfrm>
        </p:spPr>
        <p:txBody>
          <a:bodyPr rtlCol="0">
            <a:normAutofit fontScale="85000" lnSpcReduction="10000"/>
          </a:bodyPr>
          <a:lstStyle/>
          <a:p>
            <a:pPr eaLnBrk="1" hangingPunct="1">
              <a:lnSpc>
                <a:spcPct val="150000"/>
              </a:lnSpc>
              <a:buFont typeface="Wingdings" panose="05000000000000000000" pitchFamily="2" charset="2"/>
              <a:buChar char="Ø"/>
              <a:defRPr/>
            </a:pPr>
            <a:r>
              <a:rPr lang="zh-CN" altLang="en-US" sz="2800" dirty="0">
                <a:solidFill>
                  <a:srgbClr val="FF0000"/>
                </a:solidFill>
              </a:rPr>
              <a:t>由基站和大量节点组成</a:t>
            </a:r>
            <a:r>
              <a:rPr lang="zh-CN" altLang="en-US" sz="2800" dirty="0"/>
              <a:t>。如野外林区布置大量节点，传感器感知林区各种信息，微处理器初步处理原始数据，无线收发模块将数据发给相邻节点。数据经由网络节点逐级转发，最终发给基站，再传给主机，从而实现监控整个林区。</a:t>
            </a:r>
            <a:endParaRPr lang="zh-CN" altLang="en-US" dirty="0">
              <a:latin typeface="Times New Roman" panose="02020603050405020304" pitchFamily="18" charset="0"/>
            </a:endParaRPr>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节点往往任意部署：飞行器播撒、人工埋置和火箭弹射等方式完成。</a:t>
            </a:r>
            <a:r>
              <a:rPr lang="zh-CN" altLang="en-US" sz="2800" dirty="0">
                <a:solidFill>
                  <a:srgbClr val="FF0000"/>
                </a:solidFill>
                <a:latin typeface="Times New Roman" panose="02020603050405020304" pitchFamily="18" charset="0"/>
              </a:rPr>
              <a:t>节点以自组织成网</a:t>
            </a:r>
            <a:r>
              <a:rPr lang="zh-CN" altLang="en-US" sz="2800" dirty="0">
                <a:latin typeface="Times New Roman" panose="02020603050405020304" pitchFamily="18" charset="0"/>
              </a:rPr>
              <a:t>。</a:t>
            </a:r>
          </a:p>
          <a:p>
            <a:pPr eaLnBrk="1" hangingPunct="1">
              <a:lnSpc>
                <a:spcPct val="150000"/>
              </a:lnSpc>
              <a:buFont typeface="Wingdings" panose="05000000000000000000" pitchFamily="2" charset="2"/>
              <a:buChar char="Ø"/>
              <a:defRPr/>
            </a:pPr>
            <a:r>
              <a:rPr lang="en-US" altLang="zh-CN" sz="2800" dirty="0">
                <a:latin typeface="Times New Roman" panose="02020603050405020304" pitchFamily="18" charset="0"/>
              </a:rPr>
              <a:t>WSN</a:t>
            </a:r>
            <a:r>
              <a:rPr lang="zh-CN" altLang="en-US" sz="2800" dirty="0">
                <a:latin typeface="Times New Roman" panose="02020603050405020304" pitchFamily="18" charset="0"/>
              </a:rPr>
              <a:t>的结构分为</a:t>
            </a:r>
            <a:r>
              <a:rPr lang="zh-CN" altLang="en-US" sz="2800" dirty="0">
                <a:solidFill>
                  <a:srgbClr val="FF0000"/>
                </a:solidFill>
                <a:latin typeface="Times New Roman" panose="02020603050405020304" pitchFamily="18" charset="0"/>
              </a:rPr>
              <a:t>平面结构</a:t>
            </a:r>
            <a:r>
              <a:rPr lang="zh-CN" altLang="en-US" sz="2800" dirty="0">
                <a:latin typeface="Times New Roman" panose="02020603050405020304" pitchFamily="18" charset="0"/>
              </a:rPr>
              <a:t>和</a:t>
            </a:r>
            <a:r>
              <a:rPr lang="zh-CN" altLang="en-US" sz="2800" dirty="0">
                <a:solidFill>
                  <a:srgbClr val="FF0000"/>
                </a:solidFill>
                <a:latin typeface="Times New Roman" panose="02020603050405020304" pitchFamily="18" charset="0"/>
              </a:rPr>
              <a:t>分级结构</a:t>
            </a:r>
            <a:r>
              <a:rPr lang="zh-CN" altLang="en-US" sz="2800" dirty="0">
                <a:latin typeface="Times New Roman" panose="02020603050405020304" pitchFamily="18" charset="0"/>
              </a:rPr>
              <a:t>。</a:t>
            </a:r>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中小网络采用平面结构，较大网络采用分级结构。</a:t>
            </a:r>
          </a:p>
        </p:txBody>
      </p:sp>
      <p:sp>
        <p:nvSpPr>
          <p:cNvPr id="6" name="Rectangle 10"/>
          <p:cNvSpPr>
            <a:spLocks noGrp="1" noChangeArrowheads="1"/>
          </p:cNvSpPr>
          <p:nvPr>
            <p:ph type="sldNum" sz="quarter" idx="12"/>
          </p:nvPr>
        </p:nvSpPr>
        <p:spPr/>
        <p:txBody>
          <a:bodyPr/>
          <a:lstStyle/>
          <a:p>
            <a:pPr>
              <a:defRPr/>
            </a:pPr>
            <a:fld id="{737E4389-1840-4F95-99F3-F66615EDD11A}" type="slidenum">
              <a:rPr lang="en-US" altLang="zh-CN"/>
              <a:pPr>
                <a:defRPr/>
              </a:pPr>
              <a:t>85</a:t>
            </a:fld>
            <a:endParaRPr lang="en-US" altLang="zh-CN"/>
          </a:p>
        </p:txBody>
      </p:sp>
      <p:sp>
        <p:nvSpPr>
          <p:cNvPr id="38917"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737297B-A9B8-4206-90FB-6C0E96A3EC3F}" type="slidenum">
              <a:rPr lang="en-US" altLang="zh-CN" sz="1200">
                <a:latin typeface="Arial Black" panose="020B0A04020102020204" pitchFamily="34" charset="0"/>
              </a:rPr>
              <a:pPr algn="r" eaLnBrk="1" hangingPunct="1"/>
              <a:t>85</a:t>
            </a:fld>
            <a:endParaRPr lang="en-US" altLang="zh-CN" sz="1200">
              <a:latin typeface="Arial Black" panose="020B0A04020102020204" pitchFamily="34" charset="0"/>
            </a:endParaRPr>
          </a:p>
        </p:txBody>
      </p:sp>
      <p:sp>
        <p:nvSpPr>
          <p:cNvPr id="3891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88884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a:xfrm>
            <a:off x="628650" y="365125"/>
            <a:ext cx="7886700" cy="625475"/>
          </a:xfrm>
        </p:spPr>
        <p:txBody>
          <a:bodyPr>
            <a:normAutofit fontScale="90000"/>
          </a:bodyPr>
          <a:lstStyle/>
          <a:p>
            <a:pPr eaLnBrk="1" hangingPunct="1"/>
            <a:r>
              <a:rPr lang="zh-CN" altLang="en-US" dirty="0"/>
              <a:t>平面结构</a:t>
            </a:r>
            <a:endParaRPr lang="zh-CN" altLang="zh-CN" dirty="0"/>
          </a:p>
        </p:txBody>
      </p:sp>
      <p:graphicFrame>
        <p:nvGraphicFramePr>
          <p:cNvPr id="39939" name="Object 4"/>
          <p:cNvGraphicFramePr>
            <a:graphicFrameLocks noGrp="1" noChangeAspect="1"/>
          </p:cNvGraphicFramePr>
          <p:nvPr>
            <p:ph idx="1"/>
          </p:nvPr>
        </p:nvGraphicFramePr>
        <p:xfrm>
          <a:off x="533400" y="1644650"/>
          <a:ext cx="4410075" cy="3048000"/>
        </p:xfrm>
        <a:graphic>
          <a:graphicData uri="http://schemas.openxmlformats.org/presentationml/2006/ole">
            <mc:AlternateContent xmlns:mc="http://schemas.openxmlformats.org/markup-compatibility/2006">
              <mc:Choice xmlns:v="urn:schemas-microsoft-com:vml" Requires="v">
                <p:oleObj spid="_x0000_s2053" name="Visio" r:id="rId3" imgW="7418785" imgH="5128198" progId="Visio.Drawing.11">
                  <p:embed/>
                </p:oleObj>
              </mc:Choice>
              <mc:Fallback>
                <p:oleObj name="Visio" r:id="rId3" imgW="7418785" imgH="5128198"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44650"/>
                        <a:ext cx="44100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10"/>
          <p:cNvSpPr>
            <a:spLocks noGrp="1" noChangeArrowheads="1"/>
          </p:cNvSpPr>
          <p:nvPr>
            <p:ph type="sldNum" sz="quarter" idx="12"/>
          </p:nvPr>
        </p:nvSpPr>
        <p:spPr/>
        <p:txBody>
          <a:bodyPr/>
          <a:lstStyle/>
          <a:p>
            <a:pPr>
              <a:defRPr/>
            </a:pPr>
            <a:fld id="{9F15209D-0E7B-4234-9131-2810DB4B7DAC}" type="slidenum">
              <a:rPr lang="en-US" altLang="zh-CN"/>
              <a:pPr>
                <a:defRPr/>
              </a:pPr>
              <a:t>86</a:t>
            </a:fld>
            <a:endParaRPr lang="en-US" altLang="zh-CN"/>
          </a:p>
        </p:txBody>
      </p:sp>
      <p:sp>
        <p:nvSpPr>
          <p:cNvPr id="39941"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1818589-D4D7-407F-B687-EA228553BCA9}" type="slidenum">
              <a:rPr lang="en-US" altLang="zh-CN" sz="1200">
                <a:latin typeface="Arial Black" panose="020B0A04020102020204" pitchFamily="34" charset="0"/>
              </a:rPr>
              <a:pPr algn="r" eaLnBrk="1" hangingPunct="1"/>
              <a:t>86</a:t>
            </a:fld>
            <a:endParaRPr lang="en-US" altLang="zh-CN" sz="1200">
              <a:latin typeface="Arial Black" panose="020B0A04020102020204" pitchFamily="34" charset="0"/>
            </a:endParaRPr>
          </a:p>
        </p:txBody>
      </p:sp>
      <p:sp>
        <p:nvSpPr>
          <p:cNvPr id="39942" name="Rectangle 7"/>
          <p:cNvSpPr>
            <a:spLocks noChangeArrowheads="1"/>
          </p:cNvSpPr>
          <p:nvPr/>
        </p:nvSpPr>
        <p:spPr bwMode="auto">
          <a:xfrm>
            <a:off x="914400" y="4945063"/>
            <a:ext cx="336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WSN</a:t>
            </a:r>
            <a:r>
              <a:rPr lang="zh-CN" altLang="en-US" sz="2400">
                <a:latin typeface="Times New Roman" panose="02020603050405020304" pitchFamily="18" charset="0"/>
              </a:rPr>
              <a:t>的平面结构示意图</a:t>
            </a:r>
            <a:r>
              <a:rPr lang="zh-CN" altLang="en-US"/>
              <a:t> </a:t>
            </a:r>
          </a:p>
        </p:txBody>
      </p:sp>
      <p:sp>
        <p:nvSpPr>
          <p:cNvPr id="39943" name="文本框 1"/>
          <p:cNvSpPr txBox="1">
            <a:spLocks noChangeArrowheads="1"/>
          </p:cNvSpPr>
          <p:nvPr/>
        </p:nvSpPr>
        <p:spPr bwMode="auto">
          <a:xfrm>
            <a:off x="5181600" y="1390650"/>
            <a:ext cx="3724275"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50000"/>
              </a:lnSpc>
            </a:pPr>
            <a:r>
              <a:rPr lang="zh-CN" altLang="en-US"/>
              <a:t>平面结构比较简单，</a:t>
            </a:r>
            <a:r>
              <a:rPr lang="zh-CN" altLang="en-US">
                <a:solidFill>
                  <a:srgbClr val="FF0000"/>
                </a:solidFill>
              </a:rPr>
              <a:t>所有节点的地</a:t>
            </a:r>
            <a:endParaRPr lang="en-US" altLang="zh-CN">
              <a:solidFill>
                <a:srgbClr val="FF0000"/>
              </a:solidFill>
            </a:endParaRPr>
          </a:p>
          <a:p>
            <a:pPr>
              <a:lnSpc>
                <a:spcPct val="250000"/>
              </a:lnSpc>
            </a:pPr>
            <a:r>
              <a:rPr lang="zh-CN" altLang="en-US">
                <a:solidFill>
                  <a:srgbClr val="FF0000"/>
                </a:solidFill>
              </a:rPr>
              <a:t>位平等，又称为对等式结构</a:t>
            </a:r>
            <a:r>
              <a:rPr lang="zh-CN" altLang="en-US"/>
              <a:t>。源</a:t>
            </a:r>
            <a:r>
              <a:rPr lang="en-US" altLang="zh-CN"/>
              <a:t>-</a:t>
            </a:r>
            <a:r>
              <a:rPr lang="zh-CN" altLang="en-US"/>
              <a:t>目</a:t>
            </a:r>
            <a:endParaRPr lang="en-US" altLang="zh-CN"/>
          </a:p>
          <a:p>
            <a:pPr>
              <a:lnSpc>
                <a:spcPct val="250000"/>
              </a:lnSpc>
            </a:pPr>
            <a:r>
              <a:rPr lang="zh-CN" altLang="en-US"/>
              <a:t>之间一般存在多条路由，网络负荷</a:t>
            </a:r>
            <a:endParaRPr lang="en-US" altLang="zh-CN"/>
          </a:p>
          <a:p>
            <a:pPr>
              <a:lnSpc>
                <a:spcPct val="250000"/>
              </a:lnSpc>
            </a:pPr>
            <a:r>
              <a:rPr lang="zh-CN" altLang="en-US"/>
              <a:t>由这些路径共同承担，一般不存在</a:t>
            </a:r>
            <a:endParaRPr lang="en-US" altLang="zh-CN"/>
          </a:p>
          <a:p>
            <a:pPr>
              <a:lnSpc>
                <a:spcPct val="250000"/>
              </a:lnSpc>
            </a:pPr>
            <a:r>
              <a:rPr lang="zh-CN" altLang="en-US"/>
              <a:t>路径瓶颈，网络健壮性较好。</a:t>
            </a:r>
          </a:p>
        </p:txBody>
      </p:sp>
    </p:spTree>
    <p:extLst>
      <p:ext uri="{BB962C8B-B14F-4D97-AF65-F5344CB8AC3E}">
        <p14:creationId xmlns:p14="http://schemas.microsoft.com/office/powerpoint/2010/main" val="1149974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分级机构</a:t>
            </a:r>
            <a:endParaRPr lang="zh-CN" altLang="zh-CN" dirty="0"/>
          </a:p>
        </p:txBody>
      </p:sp>
      <p:sp>
        <p:nvSpPr>
          <p:cNvPr id="7" name="Rectangle 10"/>
          <p:cNvSpPr>
            <a:spLocks noGrp="1" noChangeArrowheads="1"/>
          </p:cNvSpPr>
          <p:nvPr>
            <p:ph type="sldNum" sz="quarter" idx="12"/>
          </p:nvPr>
        </p:nvSpPr>
        <p:spPr/>
        <p:txBody>
          <a:bodyPr/>
          <a:lstStyle/>
          <a:p>
            <a:pPr>
              <a:defRPr/>
            </a:pPr>
            <a:fld id="{231901CE-96AE-4006-B5D7-B40D637E2EEB}" type="slidenum">
              <a:rPr lang="en-US" altLang="zh-CN"/>
              <a:pPr>
                <a:defRPr/>
              </a:pPr>
              <a:t>87</a:t>
            </a:fld>
            <a:endParaRPr lang="en-US" altLang="zh-CN"/>
          </a:p>
        </p:txBody>
      </p:sp>
      <p:sp>
        <p:nvSpPr>
          <p:cNvPr id="40964"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184C2E7-61AB-4C54-B9EF-E0009126D2DC}" type="slidenum">
              <a:rPr lang="en-US" altLang="zh-CN" sz="1200">
                <a:latin typeface="Arial Black" panose="020B0A04020102020204" pitchFamily="34" charset="0"/>
              </a:rPr>
              <a:pPr algn="r" eaLnBrk="1" hangingPunct="1"/>
              <a:t>87</a:t>
            </a:fld>
            <a:endParaRPr lang="en-US" altLang="zh-CN" sz="1200">
              <a:latin typeface="Arial Black" panose="020B0A04020102020204" pitchFamily="34" charset="0"/>
            </a:endParaRPr>
          </a:p>
        </p:txBody>
      </p:sp>
      <p:sp>
        <p:nvSpPr>
          <p:cNvPr id="40965" name="Rectangle 5"/>
          <p:cNvSpPr>
            <a:spLocks noChangeArrowheads="1"/>
          </p:cNvSpPr>
          <p:nvPr/>
        </p:nvSpPr>
        <p:spPr bwMode="auto">
          <a:xfrm>
            <a:off x="0" y="2662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66" name="Object 4"/>
          <p:cNvGraphicFramePr>
            <a:graphicFrameLocks noChangeAspect="1"/>
          </p:cNvGraphicFramePr>
          <p:nvPr/>
        </p:nvGraphicFramePr>
        <p:xfrm>
          <a:off x="452438" y="1443038"/>
          <a:ext cx="5029200" cy="2438400"/>
        </p:xfrm>
        <a:graphic>
          <a:graphicData uri="http://schemas.openxmlformats.org/presentationml/2006/ole">
            <mc:AlternateContent xmlns:mc="http://schemas.openxmlformats.org/markup-compatibility/2006">
              <mc:Choice xmlns:v="urn:schemas-microsoft-com:vml" Requires="v">
                <p:oleObj spid="_x0000_s3077" name="Visio" r:id="rId3" imgW="9167192" imgH="5158971" progId="Visio.Drawing.11">
                  <p:embed/>
                </p:oleObj>
              </mc:Choice>
              <mc:Fallback>
                <p:oleObj name="Visio" r:id="rId3" imgW="9167192" imgH="515897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1443038"/>
                        <a:ext cx="5029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6"/>
          <p:cNvSpPr>
            <a:spLocks noChangeArrowheads="1"/>
          </p:cNvSpPr>
          <p:nvPr/>
        </p:nvSpPr>
        <p:spPr bwMode="auto">
          <a:xfrm>
            <a:off x="5932488" y="2662238"/>
            <a:ext cx="3059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WSN</a:t>
            </a:r>
            <a:r>
              <a:rPr lang="zh-CN" altLang="en-US" sz="2400">
                <a:latin typeface="Times New Roman" panose="02020603050405020304" pitchFamily="18" charset="0"/>
              </a:rPr>
              <a:t>分级结构示意图</a:t>
            </a:r>
            <a:r>
              <a:rPr lang="zh-CN" altLang="en-US"/>
              <a:t> </a:t>
            </a:r>
          </a:p>
        </p:txBody>
      </p:sp>
      <p:sp>
        <p:nvSpPr>
          <p:cNvPr id="40968" name="文本框 1"/>
          <p:cNvSpPr txBox="1">
            <a:spLocks noChangeArrowheads="1"/>
          </p:cNvSpPr>
          <p:nvPr/>
        </p:nvSpPr>
        <p:spPr bwMode="auto">
          <a:xfrm>
            <a:off x="417513" y="3989388"/>
            <a:ext cx="8724900"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分级结构中，</a:t>
            </a:r>
            <a:r>
              <a:rPr lang="zh-CN" altLang="en-US">
                <a:solidFill>
                  <a:srgbClr val="FF0000"/>
                </a:solidFill>
              </a:rPr>
              <a:t>一个</a:t>
            </a:r>
            <a:r>
              <a:rPr lang="en-US" altLang="zh-CN">
                <a:solidFill>
                  <a:srgbClr val="FF0000"/>
                </a:solidFill>
              </a:rPr>
              <a:t>WSN</a:t>
            </a:r>
            <a:r>
              <a:rPr lang="zh-CN" altLang="en-US">
                <a:solidFill>
                  <a:srgbClr val="FF0000"/>
                </a:solidFill>
              </a:rPr>
              <a:t>被划分为多个簇</a:t>
            </a:r>
            <a:r>
              <a:rPr lang="zh-CN" altLang="en-US"/>
              <a:t>，</a:t>
            </a:r>
            <a:r>
              <a:rPr lang="zh-CN" altLang="en-US">
                <a:solidFill>
                  <a:srgbClr val="FF0000"/>
                </a:solidFill>
              </a:rPr>
              <a:t>每个簇由一个簇头和多个簇成员组成</a:t>
            </a:r>
            <a:r>
              <a:rPr lang="zh-CN" altLang="en-US"/>
              <a:t>。簇</a:t>
            </a:r>
            <a:endParaRPr lang="en-US" altLang="zh-CN"/>
          </a:p>
          <a:p>
            <a:pPr>
              <a:lnSpc>
                <a:spcPct val="150000"/>
              </a:lnSpc>
            </a:pPr>
            <a:r>
              <a:rPr lang="zh-CN" altLang="en-US"/>
              <a:t>头间可以形成高一级的网络，簇头负责簇间数据转发，簇成员负责数据采集。这样</a:t>
            </a:r>
            <a:endParaRPr lang="en-US" altLang="zh-CN"/>
          </a:p>
          <a:p>
            <a:pPr>
              <a:lnSpc>
                <a:spcPct val="150000"/>
              </a:lnSpc>
            </a:pPr>
            <a:r>
              <a:rPr lang="zh-CN" altLang="en-US"/>
              <a:t>就可以</a:t>
            </a:r>
            <a:r>
              <a:rPr lang="zh-CN" altLang="en-US">
                <a:solidFill>
                  <a:srgbClr val="FF0000"/>
                </a:solidFill>
              </a:rPr>
              <a:t>减少路由信息的开销，具有良好的扩展性</a:t>
            </a:r>
            <a:r>
              <a:rPr lang="zh-CN" altLang="en-US"/>
              <a:t>。</a:t>
            </a:r>
            <a:endParaRPr lang="en-US" altLang="zh-CN"/>
          </a:p>
          <a:p>
            <a:pPr>
              <a:lnSpc>
                <a:spcPct val="150000"/>
              </a:lnSpc>
            </a:pPr>
            <a:r>
              <a:rPr lang="zh-CN" altLang="en-US"/>
              <a:t>簇头可以预先指定，也可以由节点使用分簇算法随时选举产生，这样的方式使得分级</a:t>
            </a:r>
            <a:endParaRPr lang="en-US" altLang="zh-CN"/>
          </a:p>
          <a:p>
            <a:pPr>
              <a:lnSpc>
                <a:spcPct val="150000"/>
              </a:lnSpc>
            </a:pPr>
            <a:r>
              <a:rPr lang="zh-CN" altLang="en-US"/>
              <a:t>结构具有很强的抗破坏性。</a:t>
            </a:r>
          </a:p>
        </p:txBody>
      </p:sp>
    </p:spTree>
    <p:extLst>
      <p:ext uri="{BB962C8B-B14F-4D97-AF65-F5344CB8AC3E}">
        <p14:creationId xmlns:p14="http://schemas.microsoft.com/office/powerpoint/2010/main" val="34224881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628650" y="381000"/>
            <a:ext cx="7886700" cy="5795963"/>
          </a:xfrm>
        </p:spPr>
        <p:txBody>
          <a:bodyPr/>
          <a:lstStyle/>
          <a:p>
            <a:pPr eaLnBrk="1" hangingPunct="1">
              <a:lnSpc>
                <a:spcPct val="150000"/>
              </a:lnSpc>
              <a:buFont typeface="Wingdings" panose="05000000000000000000" pitchFamily="2" charset="2"/>
              <a:buChar char="Ø"/>
            </a:pPr>
            <a:r>
              <a:rPr lang="en-US" altLang="zh-CN" dirty="0"/>
              <a:t>DD</a:t>
            </a:r>
            <a:r>
              <a:rPr lang="zh-CN" altLang="en-US" dirty="0"/>
              <a:t>路由协议的三步过程</a:t>
            </a:r>
            <a:endParaRPr lang="en-US" altLang="zh-CN" dirty="0"/>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F11B8C13-11F3-436D-9EF2-62D0FA5637D2}" type="slidenum">
              <a:rPr lang="en-US" altLang="zh-CN" smtClean="0"/>
              <a:pPr>
                <a:defRPr/>
              </a:pPr>
              <a:t>88</a:t>
            </a:fld>
            <a:endParaRPr lang="en-US" altLang="zh-CN"/>
          </a:p>
        </p:txBody>
      </p:sp>
      <p:grpSp>
        <p:nvGrpSpPr>
          <p:cNvPr id="54277" name="Group 4"/>
          <p:cNvGrpSpPr>
            <a:grpSpLocks noChangeAspect="1"/>
          </p:cNvGrpSpPr>
          <p:nvPr/>
        </p:nvGrpSpPr>
        <p:grpSpPr bwMode="auto">
          <a:xfrm>
            <a:off x="489857" y="2181497"/>
            <a:ext cx="8305800" cy="2538413"/>
            <a:chOff x="2220" y="1363"/>
            <a:chExt cx="7882" cy="2409"/>
          </a:xfrm>
        </p:grpSpPr>
        <p:sp>
          <p:nvSpPr>
            <p:cNvPr id="54278" name="AutoShape 5"/>
            <p:cNvSpPr>
              <a:spLocks noChangeAspect="1" noChangeArrowheads="1"/>
            </p:cNvSpPr>
            <p:nvPr/>
          </p:nvSpPr>
          <p:spPr bwMode="auto">
            <a:xfrm>
              <a:off x="2220" y="1363"/>
              <a:ext cx="7882" cy="2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79" name="Text Box 6"/>
            <p:cNvSpPr txBox="1">
              <a:spLocks noChangeArrowheads="1"/>
            </p:cNvSpPr>
            <p:nvPr/>
          </p:nvSpPr>
          <p:spPr bwMode="auto">
            <a:xfrm>
              <a:off x="6742" y="2366"/>
              <a:ext cx="482"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梯度</a:t>
              </a:r>
              <a:endParaRPr lang="zh-CN" altLang="en-US" sz="1600"/>
            </a:p>
          </p:txBody>
        </p:sp>
        <p:sp>
          <p:nvSpPr>
            <p:cNvPr id="54280" name="Text Box 7"/>
            <p:cNvSpPr txBox="1">
              <a:spLocks noChangeArrowheads="1"/>
            </p:cNvSpPr>
            <p:nvPr/>
          </p:nvSpPr>
          <p:spPr bwMode="auto">
            <a:xfrm>
              <a:off x="3972" y="2401"/>
              <a:ext cx="708"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兴趣</a:t>
              </a:r>
              <a:endParaRPr lang="zh-CN" altLang="en-US" sz="1600"/>
            </a:p>
          </p:txBody>
        </p:sp>
        <p:sp>
          <p:nvSpPr>
            <p:cNvPr id="54281" name="Oval 8"/>
            <p:cNvSpPr>
              <a:spLocks noChangeArrowheads="1"/>
            </p:cNvSpPr>
            <p:nvPr/>
          </p:nvSpPr>
          <p:spPr bwMode="auto">
            <a:xfrm>
              <a:off x="3361" y="1477"/>
              <a:ext cx="287"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2" name="Oval 9"/>
            <p:cNvSpPr>
              <a:spLocks noChangeArrowheads="1"/>
            </p:cNvSpPr>
            <p:nvPr/>
          </p:nvSpPr>
          <p:spPr bwMode="auto">
            <a:xfrm>
              <a:off x="4236" y="1861"/>
              <a:ext cx="289"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3" name="Oval 10"/>
            <p:cNvSpPr>
              <a:spLocks noChangeArrowheads="1"/>
            </p:cNvSpPr>
            <p:nvPr/>
          </p:nvSpPr>
          <p:spPr bwMode="auto">
            <a:xfrm>
              <a:off x="3372" y="2306"/>
              <a:ext cx="289"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4" name="Oval 11"/>
            <p:cNvSpPr>
              <a:spLocks noChangeArrowheads="1"/>
            </p:cNvSpPr>
            <p:nvPr/>
          </p:nvSpPr>
          <p:spPr bwMode="auto">
            <a:xfrm>
              <a:off x="2928" y="2917"/>
              <a:ext cx="289"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5" name="Oval 12"/>
            <p:cNvSpPr>
              <a:spLocks noChangeArrowheads="1"/>
            </p:cNvSpPr>
            <p:nvPr/>
          </p:nvSpPr>
          <p:spPr bwMode="auto">
            <a:xfrm>
              <a:off x="4081" y="2917"/>
              <a:ext cx="287" cy="299"/>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6" name="Oval 13"/>
            <p:cNvSpPr>
              <a:spLocks noChangeArrowheads="1"/>
            </p:cNvSpPr>
            <p:nvPr/>
          </p:nvSpPr>
          <p:spPr bwMode="auto">
            <a:xfrm>
              <a:off x="6013" y="1477"/>
              <a:ext cx="287"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7" name="Oval 14"/>
            <p:cNvSpPr>
              <a:spLocks noChangeArrowheads="1"/>
            </p:cNvSpPr>
            <p:nvPr/>
          </p:nvSpPr>
          <p:spPr bwMode="auto">
            <a:xfrm>
              <a:off x="6888" y="1861"/>
              <a:ext cx="289"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8" name="Oval 15"/>
            <p:cNvSpPr>
              <a:spLocks noChangeArrowheads="1"/>
            </p:cNvSpPr>
            <p:nvPr/>
          </p:nvSpPr>
          <p:spPr bwMode="auto">
            <a:xfrm>
              <a:off x="6024" y="2306"/>
              <a:ext cx="289"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9" name="Oval 16"/>
            <p:cNvSpPr>
              <a:spLocks noChangeArrowheads="1"/>
            </p:cNvSpPr>
            <p:nvPr/>
          </p:nvSpPr>
          <p:spPr bwMode="auto">
            <a:xfrm>
              <a:off x="5580" y="2917"/>
              <a:ext cx="289"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0" name="Oval 17"/>
            <p:cNvSpPr>
              <a:spLocks noChangeArrowheads="1"/>
            </p:cNvSpPr>
            <p:nvPr/>
          </p:nvSpPr>
          <p:spPr bwMode="auto">
            <a:xfrm>
              <a:off x="6733" y="2917"/>
              <a:ext cx="286" cy="299"/>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1" name="Oval 18"/>
            <p:cNvSpPr>
              <a:spLocks noChangeArrowheads="1"/>
            </p:cNvSpPr>
            <p:nvPr/>
          </p:nvSpPr>
          <p:spPr bwMode="auto">
            <a:xfrm>
              <a:off x="8605" y="1561"/>
              <a:ext cx="287"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2" name="Oval 19"/>
            <p:cNvSpPr>
              <a:spLocks noChangeArrowheads="1"/>
            </p:cNvSpPr>
            <p:nvPr/>
          </p:nvSpPr>
          <p:spPr bwMode="auto">
            <a:xfrm>
              <a:off x="9480" y="1946"/>
              <a:ext cx="289"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3" name="Oval 20"/>
            <p:cNvSpPr>
              <a:spLocks noChangeArrowheads="1"/>
            </p:cNvSpPr>
            <p:nvPr/>
          </p:nvSpPr>
          <p:spPr bwMode="auto">
            <a:xfrm>
              <a:off x="8616" y="2390"/>
              <a:ext cx="287" cy="30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4" name="Oval 21"/>
            <p:cNvSpPr>
              <a:spLocks noChangeArrowheads="1"/>
            </p:cNvSpPr>
            <p:nvPr/>
          </p:nvSpPr>
          <p:spPr bwMode="auto">
            <a:xfrm>
              <a:off x="8172" y="3000"/>
              <a:ext cx="289" cy="302"/>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5" name="Oval 22"/>
            <p:cNvSpPr>
              <a:spLocks noChangeArrowheads="1"/>
            </p:cNvSpPr>
            <p:nvPr/>
          </p:nvSpPr>
          <p:spPr bwMode="auto">
            <a:xfrm>
              <a:off x="9325" y="3000"/>
              <a:ext cx="284" cy="299"/>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6" name="Oval 23"/>
            <p:cNvSpPr>
              <a:spLocks noChangeArrowheads="1"/>
            </p:cNvSpPr>
            <p:nvPr/>
          </p:nvSpPr>
          <p:spPr bwMode="auto">
            <a:xfrm>
              <a:off x="2268" y="1706"/>
              <a:ext cx="853" cy="819"/>
            </a:xfrm>
            <a:prstGeom prst="ellipse">
              <a:avLst/>
            </a:prstGeom>
            <a:solidFill>
              <a:srgbClr val="FFFFFF"/>
            </a:solidFill>
            <a:ln w="9525">
              <a:solidFill>
                <a:srgbClr val="000000"/>
              </a:solidFill>
              <a:prstDash val="dash"/>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7" name="Oval 24"/>
            <p:cNvSpPr>
              <a:spLocks noChangeArrowheads="1"/>
            </p:cNvSpPr>
            <p:nvPr/>
          </p:nvSpPr>
          <p:spPr bwMode="auto">
            <a:xfrm>
              <a:off x="2557" y="1969"/>
              <a:ext cx="287" cy="300"/>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8" name="Oval 25"/>
            <p:cNvSpPr>
              <a:spLocks noChangeArrowheads="1"/>
            </p:cNvSpPr>
            <p:nvPr/>
          </p:nvSpPr>
          <p:spPr bwMode="auto">
            <a:xfrm>
              <a:off x="4909" y="1693"/>
              <a:ext cx="862" cy="847"/>
            </a:xfrm>
            <a:prstGeom prst="ellipse">
              <a:avLst/>
            </a:prstGeom>
            <a:solidFill>
              <a:srgbClr val="FFFFFF"/>
            </a:solidFill>
            <a:ln w="9525">
              <a:solidFill>
                <a:srgbClr val="000000"/>
              </a:solidFill>
              <a:prstDash val="dash"/>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9" name="Oval 26"/>
            <p:cNvSpPr>
              <a:spLocks noChangeArrowheads="1"/>
            </p:cNvSpPr>
            <p:nvPr/>
          </p:nvSpPr>
          <p:spPr bwMode="auto">
            <a:xfrm>
              <a:off x="7586" y="1789"/>
              <a:ext cx="862" cy="856"/>
            </a:xfrm>
            <a:prstGeom prst="ellipse">
              <a:avLst/>
            </a:prstGeom>
            <a:solidFill>
              <a:srgbClr val="FFFFFF"/>
            </a:solidFill>
            <a:ln w="9525">
              <a:solidFill>
                <a:srgbClr val="000000"/>
              </a:solidFill>
              <a:prstDash val="dash"/>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00" name="Oval 27"/>
            <p:cNvSpPr>
              <a:spLocks noChangeArrowheads="1"/>
            </p:cNvSpPr>
            <p:nvPr/>
          </p:nvSpPr>
          <p:spPr bwMode="auto">
            <a:xfrm>
              <a:off x="5209" y="1969"/>
              <a:ext cx="287" cy="300"/>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01" name="Oval 28"/>
            <p:cNvSpPr>
              <a:spLocks noChangeArrowheads="1"/>
            </p:cNvSpPr>
            <p:nvPr/>
          </p:nvSpPr>
          <p:spPr bwMode="auto">
            <a:xfrm>
              <a:off x="7898" y="2053"/>
              <a:ext cx="288" cy="299"/>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02" name="Line 29"/>
            <p:cNvSpPr>
              <a:spLocks noChangeShapeType="1"/>
            </p:cNvSpPr>
            <p:nvPr/>
          </p:nvSpPr>
          <p:spPr bwMode="auto">
            <a:xfrm flipH="1">
              <a:off x="2833" y="1706"/>
              <a:ext cx="550" cy="32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3" name="Line 30"/>
            <p:cNvSpPr>
              <a:spLocks noChangeShapeType="1"/>
            </p:cNvSpPr>
            <p:nvPr/>
          </p:nvSpPr>
          <p:spPr bwMode="auto">
            <a:xfrm flipH="1" flipV="1">
              <a:off x="2821" y="2161"/>
              <a:ext cx="551" cy="24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4" name="Line 31"/>
            <p:cNvSpPr>
              <a:spLocks noChangeShapeType="1"/>
            </p:cNvSpPr>
            <p:nvPr/>
          </p:nvSpPr>
          <p:spPr bwMode="auto">
            <a:xfrm flipH="1" flipV="1">
              <a:off x="2737" y="2257"/>
              <a:ext cx="251" cy="68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5" name="Line 32"/>
            <p:cNvSpPr>
              <a:spLocks noChangeShapeType="1"/>
            </p:cNvSpPr>
            <p:nvPr/>
          </p:nvSpPr>
          <p:spPr bwMode="auto">
            <a:xfrm flipV="1">
              <a:off x="3517" y="1777"/>
              <a:ext cx="0" cy="51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6" name="Line 33"/>
            <p:cNvSpPr>
              <a:spLocks noChangeShapeType="1"/>
            </p:cNvSpPr>
            <p:nvPr/>
          </p:nvSpPr>
          <p:spPr bwMode="auto">
            <a:xfrm flipH="1" flipV="1">
              <a:off x="3637" y="1669"/>
              <a:ext cx="624" cy="26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7" name="Line 34"/>
            <p:cNvSpPr>
              <a:spLocks noChangeShapeType="1"/>
            </p:cNvSpPr>
            <p:nvPr/>
          </p:nvSpPr>
          <p:spPr bwMode="auto">
            <a:xfrm flipH="1" flipV="1">
              <a:off x="3625" y="2570"/>
              <a:ext cx="480" cy="39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8" name="Line 35"/>
            <p:cNvSpPr>
              <a:spLocks noChangeShapeType="1"/>
            </p:cNvSpPr>
            <p:nvPr/>
          </p:nvSpPr>
          <p:spPr bwMode="auto">
            <a:xfrm flipV="1">
              <a:off x="3144" y="2581"/>
              <a:ext cx="300" cy="36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9" name="Line 36"/>
            <p:cNvSpPr>
              <a:spLocks noChangeShapeType="1"/>
            </p:cNvSpPr>
            <p:nvPr/>
          </p:nvSpPr>
          <p:spPr bwMode="auto">
            <a:xfrm flipH="1" flipV="1">
              <a:off x="3204" y="3074"/>
              <a:ext cx="864" cy="1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0" name="Line 37"/>
            <p:cNvSpPr>
              <a:spLocks noChangeShapeType="1"/>
            </p:cNvSpPr>
            <p:nvPr/>
          </p:nvSpPr>
          <p:spPr bwMode="auto">
            <a:xfrm flipH="1">
              <a:off x="3625" y="2077"/>
              <a:ext cx="600" cy="30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1" name="Line 38"/>
            <p:cNvSpPr>
              <a:spLocks noChangeShapeType="1"/>
            </p:cNvSpPr>
            <p:nvPr/>
          </p:nvSpPr>
          <p:spPr bwMode="auto">
            <a:xfrm flipV="1">
              <a:off x="4248" y="2137"/>
              <a:ext cx="120" cy="769"/>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2" name="Text Box 39"/>
            <p:cNvSpPr txBox="1">
              <a:spLocks noChangeArrowheads="1"/>
            </p:cNvSpPr>
            <p:nvPr/>
          </p:nvSpPr>
          <p:spPr bwMode="auto">
            <a:xfrm>
              <a:off x="2544" y="1732"/>
              <a:ext cx="265"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源</a:t>
              </a:r>
              <a:endParaRPr lang="zh-CN" altLang="en-US" sz="1600"/>
            </a:p>
          </p:txBody>
        </p:sp>
        <p:sp>
          <p:nvSpPr>
            <p:cNvPr id="54313" name="Text Box 40"/>
            <p:cNvSpPr txBox="1">
              <a:spLocks noChangeArrowheads="1"/>
            </p:cNvSpPr>
            <p:nvPr/>
          </p:nvSpPr>
          <p:spPr bwMode="auto">
            <a:xfrm>
              <a:off x="5185" y="1721"/>
              <a:ext cx="265"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源</a:t>
              </a:r>
              <a:endParaRPr lang="zh-CN" altLang="en-US" sz="1600"/>
            </a:p>
          </p:txBody>
        </p:sp>
        <p:sp>
          <p:nvSpPr>
            <p:cNvPr id="54314" name="Text Box 41"/>
            <p:cNvSpPr txBox="1">
              <a:spLocks noChangeArrowheads="1"/>
            </p:cNvSpPr>
            <p:nvPr/>
          </p:nvSpPr>
          <p:spPr bwMode="auto">
            <a:xfrm>
              <a:off x="7862" y="1819"/>
              <a:ext cx="266"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源</a:t>
              </a:r>
              <a:endParaRPr lang="zh-CN" altLang="en-US" sz="1600"/>
            </a:p>
          </p:txBody>
        </p:sp>
        <p:sp>
          <p:nvSpPr>
            <p:cNvPr id="54315" name="Text Box 42"/>
            <p:cNvSpPr txBox="1">
              <a:spLocks noChangeArrowheads="1"/>
            </p:cNvSpPr>
            <p:nvPr/>
          </p:nvSpPr>
          <p:spPr bwMode="auto">
            <a:xfrm>
              <a:off x="2413" y="1396"/>
              <a:ext cx="468"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事件</a:t>
              </a:r>
              <a:endParaRPr lang="zh-CN" altLang="en-US" sz="1600"/>
            </a:p>
          </p:txBody>
        </p:sp>
        <p:sp>
          <p:nvSpPr>
            <p:cNvPr id="54316" name="Text Box 43"/>
            <p:cNvSpPr txBox="1">
              <a:spLocks noChangeArrowheads="1"/>
            </p:cNvSpPr>
            <p:nvPr/>
          </p:nvSpPr>
          <p:spPr bwMode="auto">
            <a:xfrm>
              <a:off x="5052" y="1396"/>
              <a:ext cx="468"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事件</a:t>
              </a:r>
              <a:endParaRPr lang="zh-CN" altLang="en-US" sz="1600"/>
            </a:p>
          </p:txBody>
        </p:sp>
        <p:sp>
          <p:nvSpPr>
            <p:cNvPr id="54317" name="Text Box 44"/>
            <p:cNvSpPr txBox="1">
              <a:spLocks noChangeArrowheads="1"/>
            </p:cNvSpPr>
            <p:nvPr/>
          </p:nvSpPr>
          <p:spPr bwMode="auto">
            <a:xfrm>
              <a:off x="7755" y="1492"/>
              <a:ext cx="467"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事件</a:t>
              </a:r>
              <a:endParaRPr lang="zh-CN" altLang="en-US" sz="1600"/>
            </a:p>
          </p:txBody>
        </p:sp>
        <p:sp>
          <p:nvSpPr>
            <p:cNvPr id="54318" name="Line 45"/>
            <p:cNvSpPr>
              <a:spLocks noChangeShapeType="1"/>
            </p:cNvSpPr>
            <p:nvPr/>
          </p:nvSpPr>
          <p:spPr bwMode="auto">
            <a:xfrm flipV="1">
              <a:off x="5472" y="1706"/>
              <a:ext cx="552" cy="33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9" name="Line 46"/>
            <p:cNvSpPr>
              <a:spLocks noChangeShapeType="1"/>
            </p:cNvSpPr>
            <p:nvPr/>
          </p:nvSpPr>
          <p:spPr bwMode="auto">
            <a:xfrm>
              <a:off x="5400" y="2281"/>
              <a:ext cx="240" cy="64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0" name="Line 47"/>
            <p:cNvSpPr>
              <a:spLocks noChangeShapeType="1"/>
            </p:cNvSpPr>
            <p:nvPr/>
          </p:nvSpPr>
          <p:spPr bwMode="auto">
            <a:xfrm flipV="1">
              <a:off x="6156" y="1777"/>
              <a:ext cx="0" cy="5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1" name="Line 48"/>
            <p:cNvSpPr>
              <a:spLocks noChangeShapeType="1"/>
            </p:cNvSpPr>
            <p:nvPr/>
          </p:nvSpPr>
          <p:spPr bwMode="auto">
            <a:xfrm>
              <a:off x="5484" y="2161"/>
              <a:ext cx="552" cy="2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2" name="Line 49"/>
            <p:cNvSpPr>
              <a:spLocks noChangeShapeType="1"/>
            </p:cNvSpPr>
            <p:nvPr/>
          </p:nvSpPr>
          <p:spPr bwMode="auto">
            <a:xfrm flipV="1">
              <a:off x="5809" y="2593"/>
              <a:ext cx="287" cy="34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3" name="Line 50"/>
            <p:cNvSpPr>
              <a:spLocks noChangeShapeType="1"/>
            </p:cNvSpPr>
            <p:nvPr/>
          </p:nvSpPr>
          <p:spPr bwMode="auto">
            <a:xfrm>
              <a:off x="5856" y="3050"/>
              <a:ext cx="877"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4" name="Line 51"/>
            <p:cNvSpPr>
              <a:spLocks noChangeShapeType="1"/>
            </p:cNvSpPr>
            <p:nvPr/>
          </p:nvSpPr>
          <p:spPr bwMode="auto">
            <a:xfrm>
              <a:off x="6288" y="2533"/>
              <a:ext cx="480" cy="40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5" name="Line 52"/>
            <p:cNvSpPr>
              <a:spLocks noChangeShapeType="1"/>
            </p:cNvSpPr>
            <p:nvPr/>
          </p:nvSpPr>
          <p:spPr bwMode="auto">
            <a:xfrm>
              <a:off x="6300" y="1657"/>
              <a:ext cx="599" cy="28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6" name="Line 53"/>
            <p:cNvSpPr>
              <a:spLocks noChangeShapeType="1"/>
            </p:cNvSpPr>
            <p:nvPr/>
          </p:nvSpPr>
          <p:spPr bwMode="auto">
            <a:xfrm flipH="1">
              <a:off x="6924" y="2161"/>
              <a:ext cx="96" cy="74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7" name="Line 54"/>
            <p:cNvSpPr>
              <a:spLocks noChangeShapeType="1"/>
            </p:cNvSpPr>
            <p:nvPr/>
          </p:nvSpPr>
          <p:spPr bwMode="auto">
            <a:xfrm flipV="1">
              <a:off x="6288" y="2101"/>
              <a:ext cx="612" cy="28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8" name="Text Box 55"/>
            <p:cNvSpPr txBox="1">
              <a:spLocks noChangeArrowheads="1"/>
            </p:cNvSpPr>
            <p:nvPr/>
          </p:nvSpPr>
          <p:spPr bwMode="auto">
            <a:xfrm>
              <a:off x="4389" y="2981"/>
              <a:ext cx="482"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Sink</a:t>
              </a:r>
              <a:endParaRPr lang="en-US" altLang="zh-CN" sz="1600"/>
            </a:p>
          </p:txBody>
        </p:sp>
        <p:sp>
          <p:nvSpPr>
            <p:cNvPr id="54329" name="Text Box 56"/>
            <p:cNvSpPr txBox="1">
              <a:spLocks noChangeArrowheads="1"/>
            </p:cNvSpPr>
            <p:nvPr/>
          </p:nvSpPr>
          <p:spPr bwMode="auto">
            <a:xfrm>
              <a:off x="7028" y="2945"/>
              <a:ext cx="482"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Sink</a:t>
              </a:r>
              <a:endParaRPr lang="en-US" altLang="zh-CN" sz="1600"/>
            </a:p>
          </p:txBody>
        </p:sp>
        <p:sp>
          <p:nvSpPr>
            <p:cNvPr id="54330" name="Text Box 57"/>
            <p:cNvSpPr txBox="1">
              <a:spLocks noChangeArrowheads="1"/>
            </p:cNvSpPr>
            <p:nvPr/>
          </p:nvSpPr>
          <p:spPr bwMode="auto">
            <a:xfrm>
              <a:off x="9620" y="3028"/>
              <a:ext cx="482"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Sink</a:t>
              </a:r>
              <a:endParaRPr lang="en-US" altLang="zh-CN" sz="1600"/>
            </a:p>
          </p:txBody>
        </p:sp>
        <p:sp>
          <p:nvSpPr>
            <p:cNvPr id="54331" name="Line 58"/>
            <p:cNvSpPr>
              <a:spLocks noChangeShapeType="1"/>
            </p:cNvSpPr>
            <p:nvPr/>
          </p:nvSpPr>
          <p:spPr bwMode="auto">
            <a:xfrm>
              <a:off x="8174" y="2269"/>
              <a:ext cx="456" cy="1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32" name="Line 59"/>
            <p:cNvSpPr>
              <a:spLocks noChangeShapeType="1"/>
            </p:cNvSpPr>
            <p:nvPr/>
          </p:nvSpPr>
          <p:spPr bwMode="auto">
            <a:xfrm>
              <a:off x="8880" y="2630"/>
              <a:ext cx="480"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33" name="Text Box 60"/>
            <p:cNvSpPr txBox="1">
              <a:spLocks noChangeArrowheads="1"/>
            </p:cNvSpPr>
            <p:nvPr/>
          </p:nvSpPr>
          <p:spPr bwMode="auto">
            <a:xfrm>
              <a:off x="3384" y="3412"/>
              <a:ext cx="1212"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(a)</a:t>
              </a:r>
              <a:r>
                <a:rPr lang="zh-CN" altLang="en-US" sz="1600">
                  <a:latin typeface="Times New Roman" panose="02020603050405020304" pitchFamily="18" charset="0"/>
                </a:rPr>
                <a:t>查询扩散</a:t>
              </a:r>
              <a:endParaRPr lang="zh-CN" altLang="en-US" sz="1600"/>
            </a:p>
          </p:txBody>
        </p:sp>
        <p:sp>
          <p:nvSpPr>
            <p:cNvPr id="54334" name="Text Box 61"/>
            <p:cNvSpPr txBox="1">
              <a:spLocks noChangeArrowheads="1"/>
            </p:cNvSpPr>
            <p:nvPr/>
          </p:nvSpPr>
          <p:spPr bwMode="auto">
            <a:xfrm>
              <a:off x="5806" y="3412"/>
              <a:ext cx="1213"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(b)</a:t>
              </a:r>
              <a:r>
                <a:rPr lang="zh-CN" altLang="en-US" sz="1600">
                  <a:latin typeface="Times New Roman" panose="02020603050405020304" pitchFamily="18" charset="0"/>
                </a:rPr>
                <a:t>梯度建立</a:t>
              </a:r>
              <a:endParaRPr lang="zh-CN" altLang="en-US" sz="1600"/>
            </a:p>
          </p:txBody>
        </p:sp>
        <p:sp>
          <p:nvSpPr>
            <p:cNvPr id="54335" name="Text Box 62"/>
            <p:cNvSpPr txBox="1">
              <a:spLocks noChangeArrowheads="1"/>
            </p:cNvSpPr>
            <p:nvPr/>
          </p:nvSpPr>
          <p:spPr bwMode="auto">
            <a:xfrm>
              <a:off x="8290" y="3448"/>
              <a:ext cx="1212"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a:latin typeface="Times New Roman" panose="02020603050405020304" pitchFamily="18" charset="0"/>
                </a:rPr>
                <a:t>(c)</a:t>
              </a:r>
              <a:r>
                <a:rPr lang="zh-CN" altLang="en-US" sz="1600">
                  <a:latin typeface="Times New Roman" panose="02020603050405020304" pitchFamily="18" charset="0"/>
                </a:rPr>
                <a:t>路径加强</a:t>
              </a:r>
              <a:endParaRPr lang="zh-CN" altLang="en-US" sz="1600"/>
            </a:p>
          </p:txBody>
        </p:sp>
      </p:grpSp>
    </p:spTree>
    <p:extLst>
      <p:ext uri="{BB962C8B-B14F-4D97-AF65-F5344CB8AC3E}">
        <p14:creationId xmlns:p14="http://schemas.microsoft.com/office/powerpoint/2010/main" val="2311950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628650" y="365125"/>
            <a:ext cx="7886700" cy="701675"/>
          </a:xfrm>
        </p:spPr>
        <p:txBody>
          <a:bodyPr/>
          <a:lstStyle/>
          <a:p>
            <a:pPr eaLnBrk="1" hangingPunct="1"/>
            <a:r>
              <a:rPr lang="zh-CN" altLang="en-US" sz="3000"/>
              <a:t>节点对</a:t>
            </a:r>
            <a:r>
              <a:rPr lang="en-US" altLang="zh-CN" sz="3000"/>
              <a:t>“</a:t>
            </a:r>
            <a:r>
              <a:rPr lang="zh-CN" altLang="en-US" sz="3000"/>
              <a:t>兴趣</a:t>
            </a:r>
            <a:r>
              <a:rPr lang="en-US" altLang="zh-CN" sz="3000"/>
              <a:t>”</a:t>
            </a:r>
            <a:r>
              <a:rPr lang="zh-CN" altLang="en-US" sz="3000"/>
              <a:t>处理流程</a:t>
            </a:r>
          </a:p>
        </p:txBody>
      </p:sp>
      <p:sp>
        <p:nvSpPr>
          <p:cNvPr id="61443" name="内容占位符 2"/>
          <p:cNvSpPr>
            <a:spLocks noGrp="1"/>
          </p:cNvSpPr>
          <p:nvPr>
            <p:ph idx="1"/>
          </p:nvPr>
        </p:nvSpPr>
        <p:spPr>
          <a:xfrm>
            <a:off x="628650" y="1295400"/>
            <a:ext cx="7886700" cy="4881563"/>
          </a:xfrm>
        </p:spPr>
        <p:txBody>
          <a:bodyPr/>
          <a:lstStyle/>
          <a:p>
            <a:pPr marL="0" indent="0" eaLnBrk="1" hangingPunct="1">
              <a:lnSpc>
                <a:spcPct val="150000"/>
              </a:lnSpc>
              <a:buFont typeface="Arial" panose="020B0604020202020204" pitchFamily="34" charset="0"/>
              <a:buNone/>
            </a:pPr>
            <a:endParaRPr lang="zh-CN" altLang="en-US" dirty="0"/>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0A6E740F-1FA3-4AD0-9B80-5D424671C162}" type="slidenum">
              <a:rPr lang="en-US" altLang="zh-CN" smtClean="0"/>
              <a:pPr>
                <a:defRPr/>
              </a:pPr>
              <a:t>89</a:t>
            </a:fld>
            <a:endParaRPr lang="en-US" altLang="zh-CN"/>
          </a:p>
        </p:txBody>
      </p:sp>
      <p:pic>
        <p:nvPicPr>
          <p:cNvPr id="6144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87613"/>
            <a:ext cx="63785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Rectangle 29"/>
          <p:cNvSpPr>
            <a:spLocks noChangeArrowheads="1"/>
          </p:cNvSpPr>
          <p:nvPr/>
        </p:nvSpPr>
        <p:spPr bwMode="auto">
          <a:xfrm>
            <a:off x="2100263" y="5029200"/>
            <a:ext cx="494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节点</a:t>
            </a:r>
            <a:r>
              <a:rPr lang="en-US" altLang="zh-CN" sz="2400"/>
              <a:t>S</a:t>
            </a:r>
            <a:r>
              <a:rPr lang="zh-CN" altLang="en-US" sz="2400"/>
              <a:t>收到节点</a:t>
            </a:r>
            <a:r>
              <a:rPr lang="en-US" altLang="zh-CN" sz="2400"/>
              <a:t>A</a:t>
            </a:r>
            <a:r>
              <a:rPr lang="zh-CN" altLang="en-US" sz="2400"/>
              <a:t>兴趣的处理流程图 </a:t>
            </a:r>
          </a:p>
        </p:txBody>
      </p:sp>
    </p:spTree>
    <p:extLst>
      <p:ext uri="{BB962C8B-B14F-4D97-AF65-F5344CB8AC3E}">
        <p14:creationId xmlns:p14="http://schemas.microsoft.com/office/powerpoint/2010/main" val="426954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3888" y="457200"/>
            <a:ext cx="7886700" cy="676275"/>
          </a:xfrm>
        </p:spPr>
        <p:txBody>
          <a:bodyPr>
            <a:normAutofit fontScale="90000"/>
          </a:bodyPr>
          <a:lstStyle/>
          <a:p>
            <a:pPr eaLnBrk="1" hangingPunct="1"/>
            <a:r>
              <a:rPr lang="zh-CN" altLang="en-US" dirty="0"/>
              <a:t>常用调制方式 </a:t>
            </a:r>
          </a:p>
        </p:txBody>
      </p:sp>
      <p:sp>
        <p:nvSpPr>
          <p:cNvPr id="102403" name="Rectangle 3"/>
          <p:cNvSpPr>
            <a:spLocks noGrp="1" noChangeArrowheads="1"/>
          </p:cNvSpPr>
          <p:nvPr>
            <p:ph type="body" idx="1"/>
          </p:nvPr>
        </p:nvSpPr>
        <p:spPr>
          <a:xfrm>
            <a:off x="623888" y="1371600"/>
            <a:ext cx="7886700" cy="4718050"/>
          </a:xfrm>
        </p:spPr>
        <p:txBody>
          <a:bodyPr rtlCol="0">
            <a:normAutofit fontScale="77500" lnSpcReduction="20000"/>
          </a:bodyPr>
          <a:lstStyle/>
          <a:p>
            <a:pPr eaLnBrk="1" fontAlgn="auto" hangingPunct="1">
              <a:lnSpc>
                <a:spcPct val="150000"/>
              </a:lnSpc>
              <a:spcAft>
                <a:spcPts val="0"/>
              </a:spcAft>
              <a:defRPr/>
            </a:pPr>
            <a:r>
              <a:rPr lang="zh-CN" altLang="en-US" sz="2800" dirty="0">
                <a:solidFill>
                  <a:schemeClr val="tx1"/>
                </a:solidFill>
              </a:rPr>
              <a:t>脉冲调制：用脉冲序列作为载波。</a:t>
            </a:r>
            <a:br>
              <a:rPr lang="zh-CN" altLang="en-US" sz="2800" dirty="0">
                <a:solidFill>
                  <a:schemeClr val="tx1"/>
                </a:solidFill>
              </a:rPr>
            </a:br>
            <a:r>
              <a:rPr lang="zh-CN" altLang="en-US" sz="2800" dirty="0">
                <a:solidFill>
                  <a:schemeClr val="tx1"/>
                </a:solidFill>
              </a:rPr>
              <a:t>①</a:t>
            </a:r>
            <a:r>
              <a:rPr lang="zh-CN" altLang="en-US" sz="2800" dirty="0">
                <a:solidFill>
                  <a:srgbClr val="FF0000"/>
                </a:solidFill>
              </a:rPr>
              <a:t>脉幅调制</a:t>
            </a:r>
            <a:r>
              <a:rPr lang="en-US" altLang="zh-CN" sz="2800" dirty="0">
                <a:solidFill>
                  <a:srgbClr val="FF0000"/>
                </a:solidFill>
              </a:rPr>
              <a:t>(PAM)</a:t>
            </a:r>
            <a:r>
              <a:rPr lang="zh-CN" altLang="en-US" sz="2800" dirty="0">
                <a:solidFill>
                  <a:schemeClr val="tx1"/>
                </a:solidFill>
              </a:rPr>
              <a:t>。用调制信号控制脉冲序列的</a:t>
            </a:r>
            <a:r>
              <a:rPr lang="zh-CN" altLang="en-US" sz="2800" dirty="0">
                <a:solidFill>
                  <a:srgbClr val="FF0000"/>
                </a:solidFill>
              </a:rPr>
              <a:t>幅度</a:t>
            </a:r>
            <a:r>
              <a:rPr lang="zh-CN" altLang="en-US" sz="2800" dirty="0">
                <a:solidFill>
                  <a:schemeClr val="tx1"/>
                </a:solidFill>
              </a:rPr>
              <a:t>，使其在均值上下随调制信号的瞬值变化。</a:t>
            </a:r>
            <a:br>
              <a:rPr lang="zh-CN" altLang="en-US" sz="2800" dirty="0">
                <a:solidFill>
                  <a:schemeClr val="tx1"/>
                </a:solidFill>
              </a:rPr>
            </a:br>
            <a:r>
              <a:rPr lang="zh-CN" altLang="en-US" sz="2800" dirty="0">
                <a:solidFill>
                  <a:schemeClr val="tx1"/>
                </a:solidFill>
              </a:rPr>
              <a:t>②</a:t>
            </a:r>
            <a:r>
              <a:rPr lang="zh-CN" altLang="en-US" sz="2800" dirty="0">
                <a:solidFill>
                  <a:srgbClr val="FF0000"/>
                </a:solidFill>
              </a:rPr>
              <a:t>脉宽调制</a:t>
            </a:r>
            <a:r>
              <a:rPr lang="en-US" altLang="zh-CN" sz="2800" dirty="0">
                <a:solidFill>
                  <a:srgbClr val="FF0000"/>
                </a:solidFill>
              </a:rPr>
              <a:t>(PDM)</a:t>
            </a:r>
            <a:r>
              <a:rPr lang="zh-CN" altLang="en-US" sz="2800" dirty="0">
                <a:solidFill>
                  <a:schemeClr val="tx1"/>
                </a:solidFill>
              </a:rPr>
              <a:t>。用调制信号控制脉冲序列的</a:t>
            </a:r>
            <a:r>
              <a:rPr lang="zh-CN" altLang="en-US" sz="2800" dirty="0">
                <a:solidFill>
                  <a:srgbClr val="FF0000"/>
                </a:solidFill>
              </a:rPr>
              <a:t>宽度</a:t>
            </a:r>
            <a:r>
              <a:rPr lang="zh-CN" altLang="en-US" sz="2800" dirty="0">
                <a:solidFill>
                  <a:schemeClr val="tx1"/>
                </a:solidFill>
              </a:rPr>
              <a:t>，使单脉冲持续时间与调制信号值成比例。</a:t>
            </a:r>
            <a:br>
              <a:rPr lang="zh-CN" altLang="en-US" sz="2800" dirty="0">
                <a:solidFill>
                  <a:schemeClr val="tx1"/>
                </a:solidFill>
              </a:rPr>
            </a:br>
            <a:r>
              <a:rPr lang="zh-CN" altLang="en-US" sz="2800" dirty="0">
                <a:solidFill>
                  <a:schemeClr val="tx1"/>
                </a:solidFill>
              </a:rPr>
              <a:t>③</a:t>
            </a:r>
            <a:r>
              <a:rPr lang="zh-CN" altLang="en-US" sz="2800" dirty="0">
                <a:solidFill>
                  <a:srgbClr val="FF0000"/>
                </a:solidFill>
              </a:rPr>
              <a:t>脉位调制</a:t>
            </a:r>
            <a:r>
              <a:rPr lang="en-US" altLang="zh-CN" sz="2800" dirty="0">
                <a:solidFill>
                  <a:srgbClr val="FF0000"/>
                </a:solidFill>
              </a:rPr>
              <a:t>(PPM)</a:t>
            </a:r>
            <a:r>
              <a:rPr lang="zh-CN" altLang="en-US" sz="2800" dirty="0">
                <a:solidFill>
                  <a:schemeClr val="tx1"/>
                </a:solidFill>
              </a:rPr>
              <a:t>。用调制信号控制脉冲序列的</a:t>
            </a:r>
            <a:r>
              <a:rPr lang="zh-CN" altLang="en-US" sz="2800" dirty="0">
                <a:solidFill>
                  <a:srgbClr val="FF0000"/>
                </a:solidFill>
              </a:rPr>
              <a:t>相对位置</a:t>
            </a:r>
            <a:r>
              <a:rPr lang="zh-CN" altLang="en-US" sz="2800" dirty="0">
                <a:solidFill>
                  <a:schemeClr val="tx1"/>
                </a:solidFill>
              </a:rPr>
              <a:t>，使各脉冲的相对位置随调制信号变化。</a:t>
            </a:r>
            <a:br>
              <a:rPr lang="zh-CN" altLang="en-US" sz="2800" dirty="0">
                <a:solidFill>
                  <a:schemeClr val="tx1"/>
                </a:solidFill>
              </a:rPr>
            </a:br>
            <a:r>
              <a:rPr lang="zh-CN" altLang="en-US" sz="2800" dirty="0">
                <a:solidFill>
                  <a:schemeClr val="tx1"/>
                </a:solidFill>
              </a:rPr>
              <a:t>④</a:t>
            </a:r>
            <a:r>
              <a:rPr lang="zh-CN" altLang="en-US" sz="2800" dirty="0">
                <a:solidFill>
                  <a:srgbClr val="FF0000"/>
                </a:solidFill>
              </a:rPr>
              <a:t>脉码调制</a:t>
            </a:r>
            <a:r>
              <a:rPr lang="en-US" altLang="zh-CN" sz="2800" dirty="0">
                <a:solidFill>
                  <a:srgbClr val="FF0000"/>
                </a:solidFill>
              </a:rPr>
              <a:t>(PCM)</a:t>
            </a:r>
            <a:r>
              <a:rPr lang="zh-CN" altLang="en-US" sz="2800" dirty="0">
                <a:solidFill>
                  <a:schemeClr val="tx1"/>
                </a:solidFill>
              </a:rPr>
              <a:t>。采样、量化、编码。</a:t>
            </a:r>
            <a:br>
              <a:rPr lang="zh-CN" altLang="en-US" sz="2800" dirty="0">
                <a:solidFill>
                  <a:schemeClr val="tx1"/>
                </a:solidFill>
              </a:rPr>
            </a:br>
            <a:r>
              <a:rPr lang="zh-CN" altLang="en-US" sz="2800" dirty="0">
                <a:solidFill>
                  <a:schemeClr val="tx1"/>
                </a:solidFill>
              </a:rPr>
              <a:t>⑤</a:t>
            </a:r>
            <a:r>
              <a:rPr lang="zh-CN" altLang="en-US" sz="2800" dirty="0">
                <a:solidFill>
                  <a:srgbClr val="FF0000"/>
                </a:solidFill>
              </a:rPr>
              <a:t>脉频调制</a:t>
            </a:r>
            <a:r>
              <a:rPr lang="en-US" altLang="zh-CN" sz="2800" dirty="0">
                <a:solidFill>
                  <a:srgbClr val="FF0000"/>
                </a:solidFill>
              </a:rPr>
              <a:t>(PFM)</a:t>
            </a:r>
            <a:r>
              <a:rPr lang="zh-CN" altLang="en-US" sz="2800" dirty="0">
                <a:solidFill>
                  <a:schemeClr val="tx1"/>
                </a:solidFill>
              </a:rPr>
              <a:t>。用调制信号控制脉冲</a:t>
            </a:r>
            <a:r>
              <a:rPr lang="zh-CN" altLang="en-US" sz="2800" dirty="0">
                <a:solidFill>
                  <a:srgbClr val="FF0000"/>
                </a:solidFill>
              </a:rPr>
              <a:t>重复频率</a:t>
            </a:r>
            <a:r>
              <a:rPr lang="zh-CN" altLang="en-US" sz="2800" dirty="0">
                <a:solidFill>
                  <a:schemeClr val="tx1"/>
                </a:solidFill>
              </a:rPr>
              <a:t>，使其频率随调制信号变化。</a:t>
            </a:r>
          </a:p>
        </p:txBody>
      </p:sp>
      <p:sp>
        <p:nvSpPr>
          <p:cNvPr id="4" name="Rectangle 10"/>
          <p:cNvSpPr>
            <a:spLocks noGrp="1" noChangeArrowheads="1"/>
          </p:cNvSpPr>
          <p:nvPr>
            <p:ph type="sldNum" sz="quarter" idx="4294967295"/>
          </p:nvPr>
        </p:nvSpPr>
        <p:spPr/>
        <p:txBody>
          <a:bodyPr/>
          <a:lstStyle/>
          <a:p>
            <a:pPr>
              <a:defRPr/>
            </a:pPr>
            <a:fld id="{FE124CFA-7273-4B02-A607-E513EA110751}" type="slidenum">
              <a:rPr lang="en-US" altLang="zh-CN"/>
              <a:pPr>
                <a:defRPr/>
              </a:pPr>
              <a:t>9</a:t>
            </a:fld>
            <a:endParaRPr lang="en-US" altLang="zh-CN"/>
          </a:p>
        </p:txBody>
      </p:sp>
    </p:spTree>
    <p:extLst>
      <p:ext uri="{BB962C8B-B14F-4D97-AF65-F5344CB8AC3E}">
        <p14:creationId xmlns:p14="http://schemas.microsoft.com/office/powerpoint/2010/main" val="19901829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28650" y="152400"/>
            <a:ext cx="7886700" cy="657225"/>
          </a:xfrm>
        </p:spPr>
        <p:txBody>
          <a:bodyPr/>
          <a:lstStyle/>
          <a:p>
            <a:r>
              <a:rPr lang="en-US" altLang="zh-CN" sz="3200" dirty="0"/>
              <a:t>DD</a:t>
            </a:r>
            <a:r>
              <a:rPr lang="zh-CN" altLang="en-US" sz="3200" dirty="0"/>
              <a:t>中间节点对于数据处理过程</a:t>
            </a:r>
            <a:endParaRPr lang="zh-CN" altLang="zh-CN" sz="3000" dirty="0"/>
          </a:p>
        </p:txBody>
      </p:sp>
      <p:sp>
        <p:nvSpPr>
          <p:cNvPr id="62467" name="Rectangle 3"/>
          <p:cNvSpPr>
            <a:spLocks noGrp="1" noChangeArrowheads="1"/>
          </p:cNvSpPr>
          <p:nvPr>
            <p:ph idx="1"/>
          </p:nvPr>
        </p:nvSpPr>
        <p:spPr>
          <a:xfrm>
            <a:off x="360363" y="725488"/>
            <a:ext cx="8153400" cy="5454650"/>
          </a:xfrm>
        </p:spPr>
        <p:txBody>
          <a:bodyPr>
            <a:normAutofit fontScale="92500" lnSpcReduction="20000"/>
          </a:bodyPr>
          <a:lstStyle/>
          <a:p>
            <a:pPr eaLnBrk="1" hangingPunct="1">
              <a:lnSpc>
                <a:spcPct val="160000"/>
              </a:lnSpc>
              <a:buFont typeface="Wingdings" panose="05000000000000000000" pitchFamily="2" charset="2"/>
              <a:buNone/>
            </a:pPr>
            <a:r>
              <a:rPr lang="zh-CN" altLang="en-US" sz="2300" dirty="0"/>
              <a:t>中间节点对于数据处理过程如下：</a:t>
            </a:r>
            <a:br>
              <a:rPr lang="zh-CN" altLang="en-US" sz="2300" dirty="0"/>
            </a:br>
            <a:r>
              <a:rPr lang="zh-CN" altLang="en-US" sz="2300" dirty="0"/>
              <a:t>　　①中间节点收到其他节点转发的数据后，首先</a:t>
            </a:r>
            <a:r>
              <a:rPr lang="zh-CN" altLang="en-US" sz="2300" dirty="0">
                <a:solidFill>
                  <a:srgbClr val="FF0000"/>
                </a:solidFill>
              </a:rPr>
              <a:t>查询“兴趣列表”的表项</a:t>
            </a:r>
            <a:r>
              <a:rPr lang="zh-CN" altLang="en-US" sz="2300" dirty="0"/>
              <a:t>，如果没有匹配的“兴趣表项”就丢弃数据。</a:t>
            </a:r>
            <a:br>
              <a:rPr lang="zh-CN" altLang="en-US" sz="2300" dirty="0"/>
            </a:br>
            <a:r>
              <a:rPr lang="zh-CN" altLang="en-US" sz="2300" dirty="0"/>
              <a:t>　　②如果存在相应的“兴趣表项”，则</a:t>
            </a:r>
            <a:r>
              <a:rPr lang="zh-CN" altLang="en-US" sz="2300" dirty="0">
                <a:solidFill>
                  <a:srgbClr val="FF0000"/>
                </a:solidFill>
              </a:rPr>
              <a:t>检查与这个兴趣对应的数据缓冲区</a:t>
            </a:r>
            <a:r>
              <a:rPr lang="zh-CN" altLang="en-US" sz="2300" dirty="0"/>
              <a:t>。数据缓冲区用来保存最近转发的数据。</a:t>
            </a:r>
            <a:endParaRPr lang="en-US" altLang="zh-CN" sz="2300" dirty="0"/>
          </a:p>
          <a:p>
            <a:pPr>
              <a:lnSpc>
                <a:spcPct val="160000"/>
              </a:lnSpc>
              <a:buNone/>
            </a:pPr>
            <a:r>
              <a:rPr lang="zh-CN" altLang="en-US" sz="2000" dirty="0"/>
              <a:t>如果在数据缓冲区中有与接收到的数据匹配的副本，说明已经转发过这个数据，为避免出现重复传输的现象需丢弃这个数据；否则检查该兴趣表项中的邻居节点信息。</a:t>
            </a:r>
            <a:br>
              <a:rPr lang="zh-CN" altLang="en-US" sz="2000" dirty="0"/>
            </a:br>
            <a:r>
              <a:rPr lang="zh-CN" altLang="en-US" sz="2000" dirty="0"/>
              <a:t>　　③如果设置的邻居节点数据发送速率</a:t>
            </a:r>
            <a:r>
              <a:rPr lang="zh-CN" altLang="en-US" sz="2000" dirty="0">
                <a:solidFill>
                  <a:srgbClr val="FF0000"/>
                </a:solidFill>
              </a:rPr>
              <a:t>大于或者等于</a:t>
            </a:r>
            <a:r>
              <a:rPr lang="zh-CN" altLang="en-US" sz="2000" dirty="0"/>
              <a:t>接收的数据速率，则全部转发接收的数据。</a:t>
            </a:r>
            <a:br>
              <a:rPr lang="zh-CN" altLang="en-US" sz="2000" dirty="0"/>
            </a:br>
            <a:r>
              <a:rPr lang="zh-CN" altLang="en-US" sz="2000" dirty="0"/>
              <a:t>　　如果记录的邻居节点数据发送速率</a:t>
            </a:r>
            <a:r>
              <a:rPr lang="zh-CN" altLang="en-US" sz="2000" dirty="0">
                <a:solidFill>
                  <a:srgbClr val="FF0000"/>
                </a:solidFill>
              </a:rPr>
              <a:t>小于</a:t>
            </a:r>
            <a:r>
              <a:rPr lang="zh-CN" altLang="en-US" sz="2000" dirty="0"/>
              <a:t>接收的数据速率，则按照比例转发。对于转发的数据，数据缓存区保留一个副本并记录转发时间。</a:t>
            </a:r>
            <a:endParaRPr lang="zh-CN" altLang="en-US" sz="2000" dirty="0">
              <a:latin typeface="Times New Roman" panose="02020603050405020304" pitchFamily="18" charset="0"/>
            </a:endParaRPr>
          </a:p>
          <a:p>
            <a:pPr eaLnBrk="1" hangingPunct="1">
              <a:lnSpc>
                <a:spcPct val="160000"/>
              </a:lnSpc>
              <a:buFont typeface="Wingdings" panose="05000000000000000000" pitchFamily="2" charset="2"/>
              <a:buNone/>
            </a:pPr>
            <a:endParaRPr lang="zh-CN" altLang="en-US" sz="2300" dirty="0">
              <a:latin typeface="Times New Roman" panose="02020603050405020304" pitchFamily="18" charset="0"/>
            </a:endParaRPr>
          </a:p>
        </p:txBody>
      </p:sp>
      <p:sp>
        <p:nvSpPr>
          <p:cNvPr id="5" name="Rectangle 10"/>
          <p:cNvSpPr>
            <a:spLocks noGrp="1" noChangeArrowheads="1"/>
          </p:cNvSpPr>
          <p:nvPr>
            <p:ph type="sldNum" sz="quarter" idx="12"/>
          </p:nvPr>
        </p:nvSpPr>
        <p:spPr/>
        <p:txBody>
          <a:bodyPr/>
          <a:lstStyle/>
          <a:p>
            <a:pPr>
              <a:defRPr/>
            </a:pPr>
            <a:fld id="{AFBBF659-C259-49C8-A05A-1A7630A92228}" type="slidenum">
              <a:rPr lang="en-US" altLang="zh-CN"/>
              <a:pPr>
                <a:defRPr/>
              </a:pPr>
              <a:t>90</a:t>
            </a:fld>
            <a:endParaRPr lang="en-US" altLang="zh-CN"/>
          </a:p>
        </p:txBody>
      </p:sp>
      <p:sp>
        <p:nvSpPr>
          <p:cNvPr id="62469"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791FDF5-C302-4631-BE35-B671E7AAF64C}" type="slidenum">
              <a:rPr lang="en-US" altLang="zh-CN" sz="1200">
                <a:latin typeface="Arial Black" panose="020B0A04020102020204" pitchFamily="34" charset="0"/>
              </a:rPr>
              <a:pPr algn="r" eaLnBrk="1" hangingPunct="1"/>
              <a:t>90</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18400062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dirty="0"/>
              <a:t>路径加强（数据传送）</a:t>
            </a:r>
            <a:endParaRPr lang="zh-CN" altLang="zh-CN" dirty="0"/>
          </a:p>
        </p:txBody>
      </p:sp>
      <p:sp>
        <p:nvSpPr>
          <p:cNvPr id="49155" name="Rectangle 3"/>
          <p:cNvSpPr>
            <a:spLocks noGrp="1" noChangeArrowheads="1"/>
          </p:cNvSpPr>
          <p:nvPr>
            <p:ph idx="1"/>
          </p:nvPr>
        </p:nvSpPr>
        <p:spPr>
          <a:xfrm>
            <a:off x="381000" y="1371600"/>
            <a:ext cx="8153400" cy="4860925"/>
          </a:xfrm>
        </p:spPr>
        <p:txBody>
          <a:bodyPr rtlCol="0">
            <a:normAutofit fontScale="92500"/>
          </a:bodyPr>
          <a:lstStyle/>
          <a:p>
            <a:pPr eaLnBrk="1" hangingPunct="1">
              <a:lnSpc>
                <a:spcPct val="150000"/>
              </a:lnSpc>
              <a:buFont typeface="Wingdings" panose="05000000000000000000" pitchFamily="2" charset="2"/>
              <a:buNone/>
              <a:defRPr/>
            </a:pPr>
            <a:r>
              <a:rPr lang="en-US" altLang="zh-CN" sz="2800" dirty="0"/>
              <a:t>           DD</a:t>
            </a:r>
            <a:r>
              <a:rPr lang="zh-CN" altLang="en-US" sz="2800" dirty="0"/>
              <a:t>路由协议机制通过</a:t>
            </a:r>
            <a:r>
              <a:rPr lang="zh-CN" altLang="en-US" sz="2800" dirty="0">
                <a:solidFill>
                  <a:srgbClr val="FF0000"/>
                </a:solidFill>
              </a:rPr>
              <a:t>正向加强机制</a:t>
            </a:r>
            <a:r>
              <a:rPr lang="zh-CN" altLang="en-US" sz="2800" dirty="0"/>
              <a:t>来建立优化路径，并根据网络拓扑的变化修改数据转发的梯度关系。兴趣扩散阶段是为了建立源节点到目的节点的数据传输路径，并且数据源节点以较低的速率采集和发送数据，称这个阶段建立的梯度为</a:t>
            </a:r>
            <a:r>
              <a:rPr lang="zh-CN" altLang="en-US" sz="2800" dirty="0">
                <a:solidFill>
                  <a:srgbClr val="FF0000"/>
                </a:solidFill>
              </a:rPr>
              <a:t>探测梯度</a:t>
            </a:r>
            <a:r>
              <a:rPr lang="zh-CN" altLang="en-US" sz="2800" dirty="0"/>
              <a:t>。汇聚节点在收到从源节点发来的数据后，启动建立到源节点的</a:t>
            </a:r>
            <a:r>
              <a:rPr lang="zh-CN" altLang="en-US" sz="2800" dirty="0">
                <a:solidFill>
                  <a:srgbClr val="FF0000"/>
                </a:solidFill>
              </a:rPr>
              <a:t>加强路径</a:t>
            </a:r>
            <a:r>
              <a:rPr lang="zh-CN" altLang="en-US" sz="2800" dirty="0"/>
              <a:t>，后续数据将沿着加强路径以较高的数据速率进行传输。加强后的梯度称为</a:t>
            </a:r>
            <a:r>
              <a:rPr lang="zh-CN" altLang="en-US" sz="2800" dirty="0">
                <a:solidFill>
                  <a:srgbClr val="FF0000"/>
                </a:solidFill>
              </a:rPr>
              <a:t>数据梯度</a:t>
            </a:r>
            <a:r>
              <a:rPr lang="zh-CN" altLang="en-US" sz="2800" dirty="0"/>
              <a:t>。</a:t>
            </a:r>
            <a:endParaRPr lang="zh-CN" altLang="en-US" sz="2800" dirty="0">
              <a:latin typeface="Times New Roman" panose="02020603050405020304" pitchFamily="18" charset="0"/>
            </a:endParaRPr>
          </a:p>
        </p:txBody>
      </p:sp>
      <p:sp>
        <p:nvSpPr>
          <p:cNvPr id="5" name="Rectangle 10"/>
          <p:cNvSpPr>
            <a:spLocks noGrp="1" noChangeArrowheads="1"/>
          </p:cNvSpPr>
          <p:nvPr>
            <p:ph type="sldNum" sz="quarter" idx="12"/>
          </p:nvPr>
        </p:nvSpPr>
        <p:spPr/>
        <p:txBody>
          <a:bodyPr/>
          <a:lstStyle/>
          <a:p>
            <a:pPr>
              <a:defRPr/>
            </a:pPr>
            <a:fld id="{CB8C038C-AF56-45DE-92CD-7B59D0D6E1F3}" type="slidenum">
              <a:rPr lang="en-US" altLang="zh-CN"/>
              <a:pPr>
                <a:defRPr/>
              </a:pPr>
              <a:t>91</a:t>
            </a:fld>
            <a:endParaRPr lang="en-US" altLang="zh-CN"/>
          </a:p>
        </p:txBody>
      </p:sp>
      <p:sp>
        <p:nvSpPr>
          <p:cNvPr id="64517"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688E6A7-9767-4424-A4AA-279A105E460D}" type="slidenum">
              <a:rPr lang="en-US" altLang="zh-CN" sz="1200">
                <a:latin typeface="Arial Black" panose="020B0A04020102020204" pitchFamily="34" charset="0"/>
              </a:rPr>
              <a:pPr algn="r" eaLnBrk="1" hangingPunct="1"/>
              <a:t>91</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3881371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t>路径加强（数据传送）</a:t>
            </a:r>
            <a:endParaRPr lang="zh-CN" altLang="zh-CN" dirty="0"/>
          </a:p>
        </p:txBody>
      </p:sp>
      <p:sp>
        <p:nvSpPr>
          <p:cNvPr id="49155" name="Rectangle 3"/>
          <p:cNvSpPr>
            <a:spLocks noGrp="1" noChangeArrowheads="1"/>
          </p:cNvSpPr>
          <p:nvPr>
            <p:ph idx="1"/>
          </p:nvPr>
        </p:nvSpPr>
        <p:spPr>
          <a:xfrm>
            <a:off x="381000" y="1371600"/>
            <a:ext cx="8153400" cy="4860925"/>
          </a:xfrm>
        </p:spPr>
        <p:txBody>
          <a:bodyPr rtlCol="0">
            <a:normAutofit fontScale="92500"/>
          </a:bodyPr>
          <a:lstStyle/>
          <a:p>
            <a:pPr eaLnBrk="1" hangingPunct="1">
              <a:lnSpc>
                <a:spcPct val="150000"/>
              </a:lnSpc>
              <a:buFont typeface="Wingdings" panose="05000000000000000000" pitchFamily="2" charset="2"/>
              <a:buNone/>
              <a:defRPr/>
            </a:pPr>
            <a:r>
              <a:rPr lang="zh-CN" altLang="en-US" sz="2400" dirty="0"/>
              <a:t>           假设将数据</a:t>
            </a:r>
            <a:r>
              <a:rPr lang="zh-CN" altLang="en-US" sz="2400" dirty="0">
                <a:solidFill>
                  <a:srgbClr val="FF0000"/>
                </a:solidFill>
              </a:rPr>
              <a:t>传输延时</a:t>
            </a:r>
            <a:r>
              <a:rPr lang="zh-CN" altLang="en-US" sz="2400" dirty="0"/>
              <a:t>作为强化路径的选择标准，汇聚节点选择最先传送过来新数据的邻居节点作为强化路径的下一跳节点，并向该邻居节点发送路径加强消息，该消息中包含新设定的较高的发送速率值。收到路径加强消息的邻居节点，通过分析，确定该消息描述的是一个已有的兴趣，只是增加了发送速率，则断定这是一条路径强化消息，从而更新相应路由表中的数据发送速率。按照同样的规则选择强化路径的下一跳邻居节点。当建立了到源节点的强化路径后，后续数据将沿着强化路径以较高的数据速率进行传输。</a:t>
            </a:r>
            <a:endParaRPr lang="zh-CN" altLang="en-US" sz="2800" dirty="0">
              <a:latin typeface="Times New Roman" panose="02020603050405020304" pitchFamily="18" charset="0"/>
            </a:endParaRPr>
          </a:p>
        </p:txBody>
      </p:sp>
      <p:sp>
        <p:nvSpPr>
          <p:cNvPr id="5" name="Rectangle 10"/>
          <p:cNvSpPr>
            <a:spLocks noGrp="1" noChangeArrowheads="1"/>
          </p:cNvSpPr>
          <p:nvPr>
            <p:ph type="sldNum" sz="quarter" idx="12"/>
          </p:nvPr>
        </p:nvSpPr>
        <p:spPr/>
        <p:txBody>
          <a:bodyPr/>
          <a:lstStyle/>
          <a:p>
            <a:pPr>
              <a:defRPr/>
            </a:pPr>
            <a:fld id="{FDED5BFA-288F-4875-BED6-4ACF16960CD7}" type="slidenum">
              <a:rPr lang="en-US" altLang="zh-CN"/>
              <a:pPr>
                <a:defRPr/>
              </a:pPr>
              <a:t>92</a:t>
            </a:fld>
            <a:endParaRPr lang="en-US" altLang="zh-CN"/>
          </a:p>
        </p:txBody>
      </p:sp>
      <p:sp>
        <p:nvSpPr>
          <p:cNvPr id="65541"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9743AE0-1246-4E1A-A628-EEE8677C791C}" type="slidenum">
              <a:rPr lang="en-US" altLang="zh-CN" sz="1200">
                <a:latin typeface="Arial Black" panose="020B0A04020102020204" pitchFamily="34" charset="0"/>
              </a:rPr>
              <a:pPr algn="r" eaLnBrk="1" hangingPunct="1"/>
              <a:t>92</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2709371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628650" y="365125"/>
            <a:ext cx="7886700" cy="701675"/>
          </a:xfrm>
        </p:spPr>
        <p:txBody>
          <a:bodyPr/>
          <a:lstStyle/>
          <a:p>
            <a:pPr eaLnBrk="1" hangingPunct="1"/>
            <a:r>
              <a:rPr lang="en-US" altLang="zh-CN" sz="3600"/>
              <a:t>DD</a:t>
            </a:r>
            <a:r>
              <a:rPr lang="zh-CN" altLang="en-US" sz="3600"/>
              <a:t>算法数据融合</a:t>
            </a:r>
            <a:endParaRPr lang="zh-CN" altLang="en-US"/>
          </a:p>
        </p:txBody>
      </p:sp>
      <p:sp>
        <p:nvSpPr>
          <p:cNvPr id="68611" name="内容占位符 2"/>
          <p:cNvSpPr>
            <a:spLocks noGrp="1"/>
          </p:cNvSpPr>
          <p:nvPr>
            <p:ph idx="1"/>
          </p:nvPr>
        </p:nvSpPr>
        <p:spPr>
          <a:xfrm>
            <a:off x="628650" y="1219200"/>
            <a:ext cx="7886700" cy="4957763"/>
          </a:xfrm>
        </p:spPr>
        <p:txBody>
          <a:bodyPr>
            <a:normAutofit fontScale="77500" lnSpcReduction="20000"/>
          </a:bodyPr>
          <a:lstStyle/>
          <a:p>
            <a:pPr eaLnBrk="1" hangingPunct="1">
              <a:lnSpc>
                <a:spcPct val="150000"/>
              </a:lnSpc>
              <a:buFont typeface="Wingdings" panose="05000000000000000000" pitchFamily="2" charset="2"/>
              <a:buChar char="Ø"/>
            </a:pPr>
            <a:r>
              <a:rPr lang="zh-CN" altLang="en-US"/>
              <a:t>在</a:t>
            </a:r>
            <a:r>
              <a:rPr lang="en-US" altLang="zh-CN"/>
              <a:t>DD</a:t>
            </a:r>
            <a:r>
              <a:rPr lang="zh-CN" altLang="en-US"/>
              <a:t>算法中采用了</a:t>
            </a:r>
            <a:r>
              <a:rPr lang="zh-CN" altLang="en-US">
                <a:solidFill>
                  <a:srgbClr val="FF0000"/>
                </a:solidFill>
              </a:rPr>
              <a:t>数据融合</a:t>
            </a:r>
            <a:r>
              <a:rPr lang="zh-CN" altLang="en-US"/>
              <a:t>的方法，数据融合包括梯度建立阶段</a:t>
            </a:r>
            <a:r>
              <a:rPr lang="zh-CN" altLang="en-US">
                <a:solidFill>
                  <a:srgbClr val="FF0000"/>
                </a:solidFill>
              </a:rPr>
              <a:t>兴趣消息的融合</a:t>
            </a:r>
            <a:r>
              <a:rPr lang="zh-CN" altLang="en-US"/>
              <a:t>和数据发送阶段的</a:t>
            </a:r>
            <a:r>
              <a:rPr lang="zh-CN" altLang="en-US">
                <a:solidFill>
                  <a:srgbClr val="FF0000"/>
                </a:solidFill>
              </a:rPr>
              <a:t>数据融合</a:t>
            </a:r>
            <a:r>
              <a:rPr lang="zh-CN" altLang="en-US"/>
              <a:t>，这</a:t>
            </a:r>
            <a:r>
              <a:rPr lang="zh-CN" altLang="en-US">
                <a:solidFill>
                  <a:srgbClr val="FF0000"/>
                </a:solidFill>
              </a:rPr>
              <a:t>两种融合方法都需要缓存数据</a:t>
            </a:r>
            <a:r>
              <a:rPr lang="zh-CN" altLang="en-US"/>
              <a:t>。</a:t>
            </a:r>
            <a:endParaRPr lang="en-US" altLang="zh-CN"/>
          </a:p>
          <a:p>
            <a:pPr eaLnBrk="1" hangingPunct="1">
              <a:lnSpc>
                <a:spcPct val="150000"/>
              </a:lnSpc>
              <a:buFont typeface="Wingdings" panose="05000000000000000000" pitchFamily="2" charset="2"/>
              <a:buChar char="Ø"/>
            </a:pPr>
            <a:r>
              <a:rPr lang="en-US" altLang="zh-CN"/>
              <a:t>DD</a:t>
            </a:r>
            <a:r>
              <a:rPr lang="zh-CN" altLang="en-US"/>
              <a:t>中的</a:t>
            </a:r>
            <a:r>
              <a:rPr lang="zh-CN" altLang="en-US">
                <a:solidFill>
                  <a:srgbClr val="FF0000"/>
                </a:solidFill>
              </a:rPr>
              <a:t>兴趣融合</a:t>
            </a:r>
            <a:r>
              <a:rPr lang="zh-CN" altLang="en-US"/>
              <a:t>基于事件的命名方式，类型相同、检测区域完全覆盖的“兴趣”在某些情况下可以融合为一个“兴趣”；</a:t>
            </a:r>
            <a:r>
              <a:rPr lang="en-US" altLang="zh-CN"/>
              <a:t>DD</a:t>
            </a:r>
            <a:r>
              <a:rPr lang="zh-CN" altLang="en-US"/>
              <a:t>中</a:t>
            </a:r>
            <a:r>
              <a:rPr lang="zh-CN" altLang="en-US">
                <a:solidFill>
                  <a:srgbClr val="FF0000"/>
                </a:solidFill>
              </a:rPr>
              <a:t>数据融合</a:t>
            </a:r>
            <a:r>
              <a:rPr lang="zh-CN" altLang="en-US"/>
              <a:t>采用的是一种副本的方法，即记录转发过的数据，收到重复的数据不予转发。</a:t>
            </a:r>
            <a:endParaRPr lang="en-US" altLang="zh-CN"/>
          </a:p>
          <a:p>
            <a:pPr eaLnBrk="1" hangingPunct="1">
              <a:lnSpc>
                <a:spcPct val="150000"/>
              </a:lnSpc>
              <a:buFont typeface="Wingdings" panose="05000000000000000000" pitchFamily="2" charset="2"/>
              <a:buChar char="Ø"/>
            </a:pPr>
            <a:r>
              <a:rPr lang="en-US" altLang="zh-CN"/>
              <a:t>DD</a:t>
            </a:r>
            <a:r>
              <a:rPr lang="zh-CN" altLang="en-US"/>
              <a:t>中采用的这些数据融合方法，实现起来简单，与路由技术结合能够</a:t>
            </a:r>
            <a:r>
              <a:rPr lang="zh-CN" altLang="en-US">
                <a:solidFill>
                  <a:srgbClr val="FF0000"/>
                </a:solidFill>
              </a:rPr>
              <a:t>有效地减少网络中的数据量</a:t>
            </a:r>
            <a:r>
              <a:rPr lang="zh-CN" altLang="en-US"/>
              <a:t>，节省节点能量，提高利用率。</a:t>
            </a:r>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19F1400D-E9A3-4AFE-8617-836FE13B0274}" type="slidenum">
              <a:rPr lang="en-US" altLang="zh-CN" smtClean="0"/>
              <a:pPr>
                <a:defRPr/>
              </a:pPr>
              <a:t>93</a:t>
            </a:fld>
            <a:endParaRPr lang="en-US" altLang="zh-CN"/>
          </a:p>
        </p:txBody>
      </p:sp>
    </p:spTree>
    <p:extLst>
      <p:ext uri="{BB962C8B-B14F-4D97-AF65-F5344CB8AC3E}">
        <p14:creationId xmlns:p14="http://schemas.microsoft.com/office/powerpoint/2010/main" val="9644335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19113" y="268288"/>
            <a:ext cx="7886700" cy="666750"/>
          </a:xfrm>
        </p:spPr>
        <p:txBody>
          <a:bodyPr/>
          <a:lstStyle/>
          <a:p>
            <a:pPr eaLnBrk="1" hangingPunct="1"/>
            <a:r>
              <a:rPr lang="en-US" altLang="zh-CN" sz="2800" dirty="0"/>
              <a:t>S-MAC</a:t>
            </a:r>
            <a:r>
              <a:rPr lang="zh-CN" altLang="en-US" sz="2800" dirty="0">
                <a:latin typeface="Times New Roman" panose="02020603050405020304" pitchFamily="18" charset="0"/>
              </a:rPr>
              <a:t>虚拟簇机制</a:t>
            </a:r>
            <a:endParaRPr lang="zh-CN" altLang="zh-CN" sz="2800" dirty="0"/>
          </a:p>
        </p:txBody>
      </p:sp>
      <p:sp>
        <p:nvSpPr>
          <p:cNvPr id="57347" name="Rectangle 3"/>
          <p:cNvSpPr>
            <a:spLocks noGrp="1" noChangeArrowheads="1"/>
          </p:cNvSpPr>
          <p:nvPr>
            <p:ph idx="1"/>
          </p:nvPr>
        </p:nvSpPr>
        <p:spPr>
          <a:xfrm>
            <a:off x="252413" y="917575"/>
            <a:ext cx="8153400" cy="3276600"/>
          </a:xfrm>
        </p:spPr>
        <p:txBody>
          <a:bodyPr rtlCol="0">
            <a:normAutofit fontScale="55000" lnSpcReduction="20000"/>
          </a:bodyPr>
          <a:lstStyle/>
          <a:p>
            <a:pPr eaLnBrk="1" hangingPunct="1">
              <a:lnSpc>
                <a:spcPct val="170000"/>
              </a:lnSpc>
              <a:buFont typeface="Wingdings" panose="05000000000000000000" pitchFamily="2" charset="2"/>
              <a:buNone/>
              <a:defRPr/>
            </a:pPr>
            <a:r>
              <a:rPr lang="zh-CN" altLang="en-US" sz="2800" dirty="0"/>
              <a:t>            </a:t>
            </a:r>
            <a:r>
              <a:rPr lang="zh-CN" altLang="en-US" sz="2800" dirty="0">
                <a:solidFill>
                  <a:srgbClr val="FF0000"/>
                </a:solidFill>
              </a:rPr>
              <a:t>调度方式相同的节点组成虚拟簇</a:t>
            </a:r>
            <a:r>
              <a:rPr lang="zh-CN" altLang="en-US" sz="2800" dirty="0"/>
              <a:t>，融合有两种调度方式的节点位于簇与簇的交界处，是簇的</a:t>
            </a:r>
            <a:r>
              <a:rPr lang="zh-CN" altLang="en-US" sz="2800" dirty="0">
                <a:solidFill>
                  <a:srgbClr val="FF0000"/>
                </a:solidFill>
              </a:rPr>
              <a:t>边界节点</a:t>
            </a:r>
            <a:r>
              <a:rPr lang="zh-CN" altLang="en-US" sz="2800" dirty="0"/>
              <a:t>，边界节点记录两个或者多个调度。在部署区域广阔的传感器网络中，能够形成众多不同的虚拟簇，可使得</a:t>
            </a:r>
            <a:r>
              <a:rPr lang="en-US" altLang="zh-CN" sz="2800" dirty="0"/>
              <a:t>SMAC</a:t>
            </a:r>
            <a:r>
              <a:rPr lang="zh-CN" altLang="en-US" sz="2800" dirty="0"/>
              <a:t>协议</a:t>
            </a:r>
            <a:r>
              <a:rPr lang="zh-CN" altLang="en-US" sz="2800" dirty="0">
                <a:solidFill>
                  <a:srgbClr val="FF0000"/>
                </a:solidFill>
              </a:rPr>
              <a:t>具有良好的扩展性</a:t>
            </a:r>
            <a:r>
              <a:rPr lang="zh-CN" altLang="en-US" sz="2800" dirty="0"/>
              <a:t>。为了适应新加入的节点，每个节点都要定期广播自己的调度，使新节点可以与已经存在的相邻节点保持同步。如果一个节点同时收到两种不同的调度，即处于两个不同调度区域重合部分的节点，那么这个节点可以选择先收到其中的一个调度，并记录另一个调度信息。</a:t>
            </a:r>
            <a:r>
              <a:rPr lang="en-US" altLang="zh-CN" sz="2800" dirty="0"/>
              <a:t>SMAC</a:t>
            </a:r>
            <a:r>
              <a:rPr lang="zh-CN" altLang="en-US" sz="2800" dirty="0"/>
              <a:t>协议虚拟簇如图所示。</a:t>
            </a:r>
          </a:p>
        </p:txBody>
      </p:sp>
      <p:sp>
        <p:nvSpPr>
          <p:cNvPr id="27" name="Rectangle 10"/>
          <p:cNvSpPr>
            <a:spLocks noGrp="1" noChangeArrowheads="1"/>
          </p:cNvSpPr>
          <p:nvPr>
            <p:ph type="sldNum" sz="quarter" idx="12"/>
          </p:nvPr>
        </p:nvSpPr>
        <p:spPr/>
        <p:txBody>
          <a:bodyPr/>
          <a:lstStyle/>
          <a:p>
            <a:pPr>
              <a:defRPr/>
            </a:pPr>
            <a:fld id="{4C1EC69E-D999-468D-8F68-A77F24CAA192}" type="slidenum">
              <a:rPr lang="en-US" altLang="zh-CN"/>
              <a:pPr>
                <a:defRPr/>
              </a:pPr>
              <a:t>94</a:t>
            </a:fld>
            <a:endParaRPr lang="en-US" altLang="zh-CN"/>
          </a:p>
        </p:txBody>
      </p:sp>
      <p:sp>
        <p:nvSpPr>
          <p:cNvPr id="77829"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A28E83F-33A3-4655-BDB8-8B639279F0E5}" type="slidenum">
              <a:rPr lang="en-US" altLang="zh-CN" sz="1200">
                <a:latin typeface="Arial Black" panose="020B0A04020102020204" pitchFamily="34" charset="0"/>
              </a:rPr>
              <a:pPr algn="r" eaLnBrk="1" hangingPunct="1"/>
              <a:t>94</a:t>
            </a:fld>
            <a:endParaRPr lang="en-US" altLang="zh-CN" sz="1200">
              <a:latin typeface="Arial Black" panose="020B0A04020102020204" pitchFamily="34" charset="0"/>
            </a:endParaRPr>
          </a:p>
        </p:txBody>
      </p:sp>
      <p:grpSp>
        <p:nvGrpSpPr>
          <p:cNvPr id="77830" name="Group 4"/>
          <p:cNvGrpSpPr>
            <a:grpSpLocks noChangeAspect="1"/>
          </p:cNvGrpSpPr>
          <p:nvPr/>
        </p:nvGrpSpPr>
        <p:grpSpPr bwMode="auto">
          <a:xfrm>
            <a:off x="2209800" y="3975100"/>
            <a:ext cx="4114800" cy="2328863"/>
            <a:chOff x="2847" y="4295"/>
            <a:chExt cx="3185" cy="1802"/>
          </a:xfrm>
        </p:grpSpPr>
        <p:sp>
          <p:nvSpPr>
            <p:cNvPr id="77831" name="AutoShape 5"/>
            <p:cNvSpPr>
              <a:spLocks noChangeAspect="1" noChangeArrowheads="1"/>
            </p:cNvSpPr>
            <p:nvPr/>
          </p:nvSpPr>
          <p:spPr bwMode="auto">
            <a:xfrm>
              <a:off x="2847" y="4295"/>
              <a:ext cx="3185" cy="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2" name="Oval 6"/>
            <p:cNvSpPr>
              <a:spLocks noChangeArrowheads="1"/>
            </p:cNvSpPr>
            <p:nvPr/>
          </p:nvSpPr>
          <p:spPr bwMode="auto">
            <a:xfrm>
              <a:off x="3367" y="4399"/>
              <a:ext cx="187" cy="197"/>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3" name="Oval 7"/>
            <p:cNvSpPr>
              <a:spLocks noChangeArrowheads="1"/>
            </p:cNvSpPr>
            <p:nvPr/>
          </p:nvSpPr>
          <p:spPr bwMode="auto">
            <a:xfrm>
              <a:off x="3835" y="4451"/>
              <a:ext cx="187" cy="197"/>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4" name="Oval 8"/>
            <p:cNvSpPr>
              <a:spLocks noChangeArrowheads="1"/>
            </p:cNvSpPr>
            <p:nvPr/>
          </p:nvSpPr>
          <p:spPr bwMode="auto">
            <a:xfrm>
              <a:off x="3461" y="4878"/>
              <a:ext cx="187" cy="196"/>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5" name="Oval 9"/>
            <p:cNvSpPr>
              <a:spLocks noChangeArrowheads="1"/>
            </p:cNvSpPr>
            <p:nvPr/>
          </p:nvSpPr>
          <p:spPr bwMode="auto">
            <a:xfrm>
              <a:off x="3898" y="4763"/>
              <a:ext cx="187" cy="197"/>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6" name="Oval 10"/>
            <p:cNvSpPr>
              <a:spLocks noChangeArrowheads="1"/>
            </p:cNvSpPr>
            <p:nvPr/>
          </p:nvSpPr>
          <p:spPr bwMode="auto">
            <a:xfrm>
              <a:off x="3669" y="5106"/>
              <a:ext cx="187" cy="196"/>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7" name="Oval 11"/>
            <p:cNvSpPr>
              <a:spLocks noChangeArrowheads="1"/>
            </p:cNvSpPr>
            <p:nvPr/>
          </p:nvSpPr>
          <p:spPr bwMode="auto">
            <a:xfrm>
              <a:off x="4251" y="4774"/>
              <a:ext cx="187" cy="195"/>
            </a:xfrm>
            <a:prstGeom prst="ellipse">
              <a:avLst/>
            </a:prstGeom>
            <a:solidFill>
              <a:srgbClr val="333333">
                <a:alpha val="89803"/>
              </a:srgbClr>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8" name="Oval 12"/>
            <p:cNvSpPr>
              <a:spLocks noChangeArrowheads="1"/>
            </p:cNvSpPr>
            <p:nvPr/>
          </p:nvSpPr>
          <p:spPr bwMode="auto">
            <a:xfrm>
              <a:off x="4708" y="4575"/>
              <a:ext cx="186" cy="198"/>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9" name="Oval 13"/>
            <p:cNvSpPr>
              <a:spLocks noChangeArrowheads="1"/>
            </p:cNvSpPr>
            <p:nvPr/>
          </p:nvSpPr>
          <p:spPr bwMode="auto">
            <a:xfrm>
              <a:off x="4676" y="5106"/>
              <a:ext cx="186" cy="199"/>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40" name="Oval 14"/>
            <p:cNvSpPr>
              <a:spLocks noChangeArrowheads="1"/>
            </p:cNvSpPr>
            <p:nvPr/>
          </p:nvSpPr>
          <p:spPr bwMode="auto">
            <a:xfrm>
              <a:off x="5196" y="4565"/>
              <a:ext cx="186" cy="199"/>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41" name="Oval 15"/>
            <p:cNvSpPr>
              <a:spLocks noChangeArrowheads="1"/>
            </p:cNvSpPr>
            <p:nvPr/>
          </p:nvSpPr>
          <p:spPr bwMode="auto">
            <a:xfrm>
              <a:off x="4955" y="4995"/>
              <a:ext cx="186" cy="19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42" name="Oval 16"/>
            <p:cNvSpPr>
              <a:spLocks noChangeArrowheads="1"/>
            </p:cNvSpPr>
            <p:nvPr/>
          </p:nvSpPr>
          <p:spPr bwMode="auto">
            <a:xfrm>
              <a:off x="5279" y="5190"/>
              <a:ext cx="187" cy="198"/>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43" name="Freeform 17"/>
            <p:cNvSpPr>
              <a:spLocks/>
            </p:cNvSpPr>
            <p:nvPr/>
          </p:nvSpPr>
          <p:spPr bwMode="auto">
            <a:xfrm>
              <a:off x="3461" y="4295"/>
              <a:ext cx="1075" cy="1300"/>
            </a:xfrm>
            <a:custGeom>
              <a:avLst/>
              <a:gdLst>
                <a:gd name="T0" fmla="*/ 3 w 1252"/>
                <a:gd name="T1" fmla="*/ 0 h 1668"/>
                <a:gd name="T2" fmla="*/ 70 w 1252"/>
                <a:gd name="T3" fmla="*/ 7 h 1668"/>
                <a:gd name="T4" fmla="*/ 0 w 1252"/>
                <a:gd name="T5" fmla="*/ 15 h 1668"/>
                <a:gd name="T6" fmla="*/ 0 60000 65536"/>
                <a:gd name="T7" fmla="*/ 0 60000 65536"/>
                <a:gd name="T8" fmla="*/ 0 60000 65536"/>
              </a:gdLst>
              <a:ahLst/>
              <a:cxnLst>
                <a:cxn ang="T6">
                  <a:pos x="T0" y="T1"/>
                </a:cxn>
                <a:cxn ang="T7">
                  <a:pos x="T2" y="T3"/>
                </a:cxn>
                <a:cxn ang="T8">
                  <a:pos x="T4" y="T5"/>
                </a:cxn>
              </a:cxnLst>
              <a:rect l="0" t="0" r="r" b="b"/>
              <a:pathLst>
                <a:path w="1252" h="1668">
                  <a:moveTo>
                    <a:pt x="24" y="0"/>
                  </a:moveTo>
                  <a:cubicBezTo>
                    <a:pt x="638" y="287"/>
                    <a:pt x="1252" y="574"/>
                    <a:pt x="1248" y="852"/>
                  </a:cubicBezTo>
                  <a:cubicBezTo>
                    <a:pt x="1244" y="1130"/>
                    <a:pt x="208" y="1532"/>
                    <a:pt x="0" y="1668"/>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4" name="Freeform 18"/>
            <p:cNvSpPr>
              <a:spLocks/>
            </p:cNvSpPr>
            <p:nvPr/>
          </p:nvSpPr>
          <p:spPr bwMode="auto">
            <a:xfrm>
              <a:off x="4119" y="4326"/>
              <a:ext cx="1464" cy="1436"/>
            </a:xfrm>
            <a:custGeom>
              <a:avLst/>
              <a:gdLst>
                <a:gd name="T0" fmla="*/ 113 w 1688"/>
                <a:gd name="T1" fmla="*/ 0 h 1680"/>
                <a:gd name="T2" fmla="*/ 3 w 1688"/>
                <a:gd name="T3" fmla="*/ 32 h 1680"/>
                <a:gd name="T4" fmla="*/ 110 w 1688"/>
                <a:gd name="T5" fmla="*/ 85 h 1680"/>
                <a:gd name="T6" fmla="*/ 0 60000 65536"/>
                <a:gd name="T7" fmla="*/ 0 60000 65536"/>
                <a:gd name="T8" fmla="*/ 0 60000 65536"/>
              </a:gdLst>
              <a:ahLst/>
              <a:cxnLst>
                <a:cxn ang="T6">
                  <a:pos x="T0" y="T1"/>
                </a:cxn>
                <a:cxn ang="T7">
                  <a:pos x="T2" y="T3"/>
                </a:cxn>
                <a:cxn ang="T8">
                  <a:pos x="T4" y="T5"/>
                </a:cxn>
              </a:cxnLst>
              <a:rect l="0" t="0" r="r" b="b"/>
              <a:pathLst>
                <a:path w="1688" h="1680">
                  <a:moveTo>
                    <a:pt x="1688" y="0"/>
                  </a:moveTo>
                  <a:cubicBezTo>
                    <a:pt x="852" y="178"/>
                    <a:pt x="16" y="356"/>
                    <a:pt x="8" y="636"/>
                  </a:cubicBezTo>
                  <a:cubicBezTo>
                    <a:pt x="0" y="916"/>
                    <a:pt x="820" y="1298"/>
                    <a:pt x="1640" y="1680"/>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5" name="Text Box 19"/>
            <p:cNvSpPr txBox="1">
              <a:spLocks noChangeArrowheads="1"/>
            </p:cNvSpPr>
            <p:nvPr/>
          </p:nvSpPr>
          <p:spPr bwMode="auto">
            <a:xfrm>
              <a:off x="2876" y="5793"/>
              <a:ext cx="791"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具有调度</a:t>
              </a:r>
              <a:r>
                <a:rPr lang="en-US" altLang="zh-CN" sz="1600">
                  <a:latin typeface="Times New Roman" panose="02020603050405020304" pitchFamily="18" charset="0"/>
                </a:rPr>
                <a:t>1</a:t>
              </a:r>
              <a:endParaRPr lang="en-US" altLang="zh-CN" sz="1600"/>
            </a:p>
          </p:txBody>
        </p:sp>
        <p:sp>
          <p:nvSpPr>
            <p:cNvPr id="77846" name="Text Box 20"/>
            <p:cNvSpPr txBox="1">
              <a:spLocks noChangeArrowheads="1"/>
            </p:cNvSpPr>
            <p:nvPr/>
          </p:nvSpPr>
          <p:spPr bwMode="auto">
            <a:xfrm>
              <a:off x="4031" y="5803"/>
              <a:ext cx="886"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具有调度</a:t>
              </a:r>
              <a:r>
                <a:rPr lang="en-US" altLang="zh-CN" sz="1600">
                  <a:latin typeface="Times New Roman" panose="02020603050405020304" pitchFamily="18" charset="0"/>
                </a:rPr>
                <a:t>1,2</a:t>
              </a:r>
              <a:endParaRPr lang="en-US" altLang="zh-CN" sz="1600"/>
            </a:p>
          </p:txBody>
        </p:sp>
        <p:sp>
          <p:nvSpPr>
            <p:cNvPr id="77847" name="Text Box 21"/>
            <p:cNvSpPr txBox="1">
              <a:spLocks noChangeArrowheads="1"/>
            </p:cNvSpPr>
            <p:nvPr/>
          </p:nvSpPr>
          <p:spPr bwMode="auto">
            <a:xfrm>
              <a:off x="5248" y="5824"/>
              <a:ext cx="780"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a:latin typeface="Times New Roman" panose="02020603050405020304" pitchFamily="18" charset="0"/>
                </a:rPr>
                <a:t>具有调度</a:t>
              </a:r>
              <a:r>
                <a:rPr lang="en-US" altLang="zh-CN" sz="1600">
                  <a:latin typeface="Times New Roman" panose="02020603050405020304" pitchFamily="18" charset="0"/>
                </a:rPr>
                <a:t>2</a:t>
              </a:r>
              <a:endParaRPr lang="en-US" altLang="zh-CN" sz="1600"/>
            </a:p>
          </p:txBody>
        </p:sp>
        <p:sp>
          <p:nvSpPr>
            <p:cNvPr id="77848" name="Line 22"/>
            <p:cNvSpPr>
              <a:spLocks noChangeShapeType="1"/>
            </p:cNvSpPr>
            <p:nvPr/>
          </p:nvSpPr>
          <p:spPr bwMode="auto">
            <a:xfrm flipV="1">
              <a:off x="3221" y="5086"/>
              <a:ext cx="292"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9" name="Line 23"/>
            <p:cNvSpPr>
              <a:spLocks noChangeShapeType="1"/>
            </p:cNvSpPr>
            <p:nvPr/>
          </p:nvSpPr>
          <p:spPr bwMode="auto">
            <a:xfrm flipH="1" flipV="1">
              <a:off x="4355" y="4992"/>
              <a:ext cx="63" cy="8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50" name="Line 24"/>
            <p:cNvSpPr>
              <a:spLocks noChangeShapeType="1"/>
            </p:cNvSpPr>
            <p:nvPr/>
          </p:nvSpPr>
          <p:spPr bwMode="auto">
            <a:xfrm flipH="1" flipV="1">
              <a:off x="5427" y="5398"/>
              <a:ext cx="176" cy="4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1245959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28650" y="365125"/>
            <a:ext cx="7886700" cy="669925"/>
          </a:xfrm>
        </p:spPr>
        <p:txBody>
          <a:bodyPr/>
          <a:lstStyle/>
          <a:p>
            <a:pPr eaLnBrk="1" hangingPunct="1">
              <a:buFont typeface="Wingdings" panose="05000000000000000000" pitchFamily="2" charset="2"/>
              <a:buNone/>
            </a:pPr>
            <a:r>
              <a:rPr lang="en-US" altLang="zh-CN" sz="2800" dirty="0"/>
              <a:t>S-MAC</a:t>
            </a:r>
            <a:r>
              <a:rPr lang="zh-CN" altLang="en-US" sz="2800" dirty="0">
                <a:latin typeface="Times New Roman" panose="02020603050405020304" pitchFamily="18" charset="0"/>
              </a:rPr>
              <a:t>消息传递机制</a:t>
            </a:r>
          </a:p>
        </p:txBody>
      </p:sp>
      <p:sp>
        <p:nvSpPr>
          <p:cNvPr id="58371" name="Rectangle 3"/>
          <p:cNvSpPr>
            <a:spLocks noGrp="1" noChangeArrowheads="1"/>
          </p:cNvSpPr>
          <p:nvPr>
            <p:ph idx="1"/>
          </p:nvPr>
        </p:nvSpPr>
        <p:spPr>
          <a:xfrm>
            <a:off x="381000" y="1371600"/>
            <a:ext cx="8153400" cy="4648200"/>
          </a:xfrm>
        </p:spPr>
        <p:txBody>
          <a:bodyPr rtlCol="0">
            <a:normAutofit fontScale="92500"/>
          </a:bodyPr>
          <a:lstStyle/>
          <a:p>
            <a:pPr eaLnBrk="1" hangingPunct="1">
              <a:lnSpc>
                <a:spcPct val="150000"/>
              </a:lnSpc>
              <a:buFont typeface="Wingdings" panose="05000000000000000000" pitchFamily="2" charset="2"/>
              <a:buNone/>
              <a:defRPr/>
            </a:pPr>
            <a:r>
              <a:rPr lang="zh-CN" altLang="en-US" sz="2400" dirty="0"/>
              <a:t>            </a:t>
            </a:r>
            <a:r>
              <a:rPr lang="zh-CN" altLang="en-US" sz="2400" dirty="0">
                <a:latin typeface="Times New Roman" panose="02020603050405020304" pitchFamily="18" charset="0"/>
                <a:cs typeface="Times New Roman" panose="02020603050405020304" pitchFamily="18" charset="0"/>
              </a:rPr>
              <a:t>在发送比较长的消息时，由于几个比特错误造成重传，则会造成较大的延时和能量损耗。但如果简单地将长包分段，又会由于</a:t>
            </a:r>
            <a:r>
              <a:rPr lang="en-US" altLang="zh-CN" sz="2400" dirty="0">
                <a:latin typeface="Times New Roman" panose="02020603050405020304" pitchFamily="18" charset="0"/>
                <a:cs typeface="Times New Roman" panose="02020603050405020304" pitchFamily="18" charset="0"/>
              </a:rPr>
              <a:t>RTS/CTS</a:t>
            </a:r>
            <a:r>
              <a:rPr lang="zh-CN" altLang="en-US" sz="2400" dirty="0">
                <a:latin typeface="Times New Roman" panose="02020603050405020304" pitchFamily="18" charset="0"/>
                <a:cs typeface="Times New Roman" panose="02020603050405020304" pitchFamily="18" charset="0"/>
              </a:rPr>
              <a:t>的使用形成过多的控制开销，</a:t>
            </a:r>
            <a:r>
              <a:rPr lang="en-US" altLang="zh-CN" sz="2400" dirty="0">
                <a:latin typeface="Times New Roman" panose="02020603050405020304" pitchFamily="18" charset="0"/>
                <a:cs typeface="Times New Roman" panose="02020603050405020304" pitchFamily="18" charset="0"/>
              </a:rPr>
              <a:t>SMAC</a:t>
            </a:r>
            <a:r>
              <a:rPr lang="zh-CN" altLang="en-US" sz="2400" dirty="0">
                <a:latin typeface="Times New Roman" panose="02020603050405020304" pitchFamily="18" charset="0"/>
                <a:cs typeface="Times New Roman" panose="02020603050405020304" pitchFamily="18" charset="0"/>
              </a:rPr>
              <a:t>提出了“</a:t>
            </a:r>
            <a:r>
              <a:rPr lang="zh-CN" altLang="en-US" sz="2400" dirty="0">
                <a:solidFill>
                  <a:srgbClr val="FF0000"/>
                </a:solidFill>
                <a:latin typeface="Times New Roman" panose="02020603050405020304" pitchFamily="18" charset="0"/>
                <a:cs typeface="Times New Roman" panose="02020603050405020304" pitchFamily="18" charset="0"/>
              </a:rPr>
              <a:t>消息传递</a:t>
            </a:r>
            <a:r>
              <a:rPr lang="zh-CN" altLang="en-US" sz="2400" dirty="0">
                <a:latin typeface="Times New Roman" panose="02020603050405020304" pitchFamily="18" charset="0"/>
                <a:cs typeface="Times New Roman" panose="02020603050405020304" pitchFamily="18" charset="0"/>
              </a:rPr>
              <a:t>”机制：将长的信息分成若干个</a:t>
            </a:r>
            <a:r>
              <a:rPr lang="en-US" altLang="zh-CN" sz="2400" dirty="0">
                <a:latin typeface="Times New Roman" panose="02020603050405020304" pitchFamily="18" charset="0"/>
                <a:cs typeface="Times New Roman" panose="02020603050405020304" pitchFamily="18" charset="0"/>
              </a:rPr>
              <a:t>DATA</a:t>
            </a:r>
            <a:r>
              <a:rPr lang="zh-CN" altLang="en-US" sz="2400" dirty="0">
                <a:latin typeface="Times New Roman" panose="02020603050405020304" pitchFamily="18" charset="0"/>
                <a:cs typeface="Times New Roman" panose="02020603050405020304" pitchFamily="18" charset="0"/>
              </a:rPr>
              <a:t>，每段</a:t>
            </a:r>
            <a:r>
              <a:rPr lang="en-US" altLang="zh-CN" sz="2400" dirty="0">
                <a:latin typeface="Times New Roman" panose="02020603050405020304" pitchFamily="18" charset="0"/>
                <a:cs typeface="Times New Roman" panose="02020603050405020304" pitchFamily="18" charset="0"/>
              </a:rPr>
              <a:t>DATA</a:t>
            </a:r>
            <a:r>
              <a:rPr lang="zh-CN" altLang="en-US" sz="2400" dirty="0">
                <a:latin typeface="Times New Roman" panose="02020603050405020304" pitchFamily="18" charset="0"/>
                <a:cs typeface="Times New Roman" panose="02020603050405020304" pitchFamily="18" charset="0"/>
              </a:rPr>
              <a:t>都有一个</a:t>
            </a:r>
            <a:r>
              <a:rPr lang="en-US" altLang="zh-CN" sz="2400" dirty="0">
                <a:latin typeface="Times New Roman" panose="02020603050405020304" pitchFamily="18" charset="0"/>
                <a:cs typeface="Times New Roman" panose="02020603050405020304" pitchFamily="18" charset="0"/>
              </a:rPr>
              <a:t>ACK</a:t>
            </a:r>
            <a:r>
              <a:rPr lang="zh-CN" altLang="en-US" sz="2400" dirty="0">
                <a:latin typeface="Times New Roman" panose="02020603050405020304" pitchFamily="18" charset="0"/>
                <a:cs typeface="Times New Roman" panose="02020603050405020304" pitchFamily="18" charset="0"/>
              </a:rPr>
              <a:t>，并将它们一次传递，但是只使用一个</a:t>
            </a:r>
            <a:r>
              <a:rPr lang="en-US" altLang="zh-CN" sz="2400" dirty="0">
                <a:latin typeface="Times New Roman" panose="02020603050405020304" pitchFamily="18" charset="0"/>
                <a:cs typeface="Times New Roman" panose="02020603050405020304" pitchFamily="18" charset="0"/>
              </a:rPr>
              <a:t>RTS/CTS</a:t>
            </a:r>
            <a:r>
              <a:rPr lang="zh-CN" altLang="en-US" sz="2400" dirty="0">
                <a:latin typeface="Times New Roman" panose="02020603050405020304" pitchFamily="18" charset="0"/>
                <a:cs typeface="Times New Roman" panose="02020603050405020304" pitchFamily="18" charset="0"/>
              </a:rPr>
              <a:t>控制。在该机制中，节点为整个传输预留信道，当一个分段没有收到</a:t>
            </a:r>
            <a:r>
              <a:rPr lang="en-US" altLang="zh-CN" sz="2400" dirty="0">
                <a:latin typeface="Times New Roman" panose="02020603050405020304" pitchFamily="18" charset="0"/>
                <a:cs typeface="Times New Roman" panose="02020603050405020304" pitchFamily="18" charset="0"/>
              </a:rPr>
              <a:t>ACK</a:t>
            </a:r>
            <a:r>
              <a:rPr lang="zh-CN" altLang="en-US" sz="2400" dirty="0">
                <a:latin typeface="Times New Roman" panose="02020603050405020304" pitchFamily="18" charset="0"/>
                <a:cs typeface="Times New Roman" panose="02020603050405020304" pitchFamily="18" charset="0"/>
              </a:rPr>
              <a:t>响应时，节点便自动将信道预留向后延长一个分段传输时间，并重传该分段，整个传输过程中的</a:t>
            </a:r>
            <a:r>
              <a:rPr lang="en-US" altLang="zh-CN" sz="2400" dirty="0">
                <a:latin typeface="Times New Roman" panose="02020603050405020304" pitchFamily="18" charset="0"/>
                <a:cs typeface="Times New Roman" panose="02020603050405020304" pitchFamily="18" charset="0"/>
              </a:rPr>
              <a:t>DATA</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ACK</a:t>
            </a:r>
            <a:r>
              <a:rPr lang="zh-CN" altLang="en-US" sz="2400" dirty="0">
                <a:latin typeface="Times New Roman" panose="02020603050405020304" pitchFamily="18" charset="0"/>
                <a:cs typeface="Times New Roman" panose="02020603050405020304" pitchFamily="18" charset="0"/>
              </a:rPr>
              <a:t>都带有通信</a:t>
            </a:r>
            <a:r>
              <a:rPr lang="zh-CN" altLang="en-US" sz="2400" dirty="0">
                <a:solidFill>
                  <a:srgbClr val="FF0000"/>
                </a:solidFill>
                <a:latin typeface="Times New Roman" panose="02020603050405020304" pitchFamily="18" charset="0"/>
                <a:cs typeface="Times New Roman" panose="02020603050405020304" pitchFamily="18" charset="0"/>
              </a:rPr>
              <a:t>剩余时间信息</a:t>
            </a:r>
            <a:r>
              <a:rPr lang="zh-CN" altLang="en-US" sz="2400" dirty="0">
                <a:latin typeface="Times New Roman" panose="02020603050405020304" pitchFamily="18" charset="0"/>
                <a:cs typeface="Times New Roman" panose="02020603050405020304" pitchFamily="18" charset="0"/>
              </a:rPr>
              <a:t>，邻居节点可以根据此时间信息避免串扰。</a:t>
            </a:r>
          </a:p>
        </p:txBody>
      </p:sp>
      <p:sp>
        <p:nvSpPr>
          <p:cNvPr id="5" name="Rectangle 10"/>
          <p:cNvSpPr>
            <a:spLocks noGrp="1" noChangeArrowheads="1"/>
          </p:cNvSpPr>
          <p:nvPr>
            <p:ph type="sldNum" sz="quarter" idx="12"/>
          </p:nvPr>
        </p:nvSpPr>
        <p:spPr/>
        <p:txBody>
          <a:bodyPr/>
          <a:lstStyle/>
          <a:p>
            <a:pPr>
              <a:defRPr/>
            </a:pPr>
            <a:fld id="{D2252B7B-37F5-4B76-88D9-8DD2C7B205DF}" type="slidenum">
              <a:rPr lang="en-US" altLang="zh-CN"/>
              <a:pPr>
                <a:defRPr/>
              </a:pPr>
              <a:t>95</a:t>
            </a:fld>
            <a:endParaRPr lang="en-US" altLang="zh-CN"/>
          </a:p>
        </p:txBody>
      </p:sp>
      <p:sp>
        <p:nvSpPr>
          <p:cNvPr id="79877"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1BD0075-1B38-4814-B7E9-FD1987044467}" type="slidenum">
              <a:rPr lang="en-US" altLang="zh-CN" sz="1200">
                <a:latin typeface="Arial Black" panose="020B0A04020102020204" pitchFamily="34" charset="0"/>
              </a:rPr>
              <a:pPr algn="r" eaLnBrk="1" hangingPunct="1"/>
              <a:t>95</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33768609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28650" y="365125"/>
            <a:ext cx="7886700" cy="777875"/>
          </a:xfrm>
        </p:spPr>
        <p:txBody>
          <a:bodyPr>
            <a:normAutofit/>
          </a:bodyPr>
          <a:lstStyle/>
          <a:p>
            <a:pPr eaLnBrk="1" hangingPunct="1"/>
            <a:r>
              <a:rPr lang="zh-CN" altLang="en-US" sz="2800" dirty="0">
                <a:latin typeface="Times New Roman" panose="02020603050405020304" pitchFamily="18" charset="0"/>
              </a:rPr>
              <a:t>无线个域网</a:t>
            </a:r>
            <a:endParaRPr lang="zh-CN" altLang="en-US" sz="2800" dirty="0"/>
          </a:p>
        </p:txBody>
      </p:sp>
      <p:sp>
        <p:nvSpPr>
          <p:cNvPr id="20483" name="Rectangle 3"/>
          <p:cNvSpPr>
            <a:spLocks noGrp="1" noChangeArrowheads="1"/>
          </p:cNvSpPr>
          <p:nvPr>
            <p:ph idx="1"/>
          </p:nvPr>
        </p:nvSpPr>
        <p:spPr>
          <a:xfrm>
            <a:off x="381000" y="1371600"/>
            <a:ext cx="8153400" cy="4876800"/>
          </a:xfrm>
        </p:spPr>
        <p:txBody>
          <a:bodyPr rtlCol="0">
            <a:normAutofit fontScale="77500" lnSpcReduction="20000"/>
          </a:bodyPr>
          <a:lstStyle/>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	</a:t>
            </a:r>
            <a:r>
              <a:rPr lang="zh-CN" altLang="en-US" sz="2800" dirty="0">
                <a:solidFill>
                  <a:srgbClr val="FF0000"/>
                </a:solidFill>
                <a:latin typeface="Times New Roman" panose="02020603050405020304" pitchFamily="18" charset="0"/>
              </a:rPr>
              <a:t>个域网</a:t>
            </a:r>
            <a:r>
              <a:rPr lang="en-US" altLang="zh-CN" sz="2800" dirty="0">
                <a:latin typeface="Times New Roman" panose="02020603050405020304" pitchFamily="18" charset="0"/>
              </a:rPr>
              <a:t>(Personal Area Network</a:t>
            </a:r>
            <a:r>
              <a:rPr lang="zh-CN" altLang="en-US" sz="2800" dirty="0">
                <a:latin typeface="Times New Roman" panose="02020603050405020304" pitchFamily="18" charset="0"/>
              </a:rPr>
              <a:t>，</a:t>
            </a:r>
            <a:r>
              <a:rPr lang="en-US" altLang="zh-CN" sz="2800" dirty="0">
                <a:latin typeface="Times New Roman" panose="02020603050405020304" pitchFamily="18" charset="0"/>
              </a:rPr>
              <a:t>PAN)</a:t>
            </a:r>
            <a:r>
              <a:rPr lang="zh-CN" altLang="en-US" sz="2800" dirty="0">
                <a:latin typeface="Times New Roman" panose="02020603050405020304" pitchFamily="18" charset="0"/>
              </a:rPr>
              <a:t>，是一种范围较小的计算机网络，计算机设备之间的通信，还包括电话和个人设备等。</a:t>
            </a:r>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	</a:t>
            </a:r>
            <a:r>
              <a:rPr lang="en-US" altLang="zh-CN" sz="2800" dirty="0">
                <a:latin typeface="Times New Roman" panose="02020603050405020304" pitchFamily="18" charset="0"/>
              </a:rPr>
              <a:t>PAN</a:t>
            </a:r>
            <a:r>
              <a:rPr lang="zh-CN" altLang="en-US" sz="2800" dirty="0">
                <a:latin typeface="Times New Roman" panose="02020603050405020304" pitchFamily="18" charset="0"/>
              </a:rPr>
              <a:t>的通信</a:t>
            </a:r>
            <a:r>
              <a:rPr lang="zh-CN" altLang="en-US" sz="2800" dirty="0">
                <a:solidFill>
                  <a:srgbClr val="FF0000"/>
                </a:solidFill>
                <a:latin typeface="Times New Roman" panose="02020603050405020304" pitchFamily="18" charset="0"/>
              </a:rPr>
              <a:t>范围往往仅几米</a:t>
            </a:r>
            <a:r>
              <a:rPr lang="zh-CN" altLang="en-US" sz="2800" dirty="0">
                <a:latin typeface="Times New Roman" panose="02020603050405020304" pitchFamily="18" charset="0"/>
              </a:rPr>
              <a:t>，也可用于连接多个网络。</a:t>
            </a:r>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	</a:t>
            </a:r>
            <a:r>
              <a:rPr lang="en-US" altLang="zh-CN" sz="2800" dirty="0">
                <a:latin typeface="Times New Roman" panose="02020603050405020304" pitchFamily="18" charset="0"/>
              </a:rPr>
              <a:t>PAN</a:t>
            </a:r>
            <a:r>
              <a:rPr lang="zh-CN" altLang="en-US" sz="2800" dirty="0">
                <a:latin typeface="Times New Roman" panose="02020603050405020304" pitchFamily="18" charset="0"/>
              </a:rPr>
              <a:t>被看作是</a:t>
            </a:r>
            <a:r>
              <a:rPr lang="zh-CN" altLang="en-US" sz="2800" dirty="0">
                <a:solidFill>
                  <a:srgbClr val="FF0000"/>
                </a:solidFill>
                <a:latin typeface="Times New Roman" panose="02020603050405020304" pitchFamily="18" charset="0"/>
              </a:rPr>
              <a:t>最后一米的解决方案</a:t>
            </a:r>
            <a:r>
              <a:rPr lang="zh-CN" altLang="en-US" sz="2800" dirty="0">
                <a:latin typeface="Times New Roman" panose="02020603050405020304" pitchFamily="18" charset="0"/>
              </a:rPr>
              <a:t>。</a:t>
            </a:r>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	</a:t>
            </a:r>
            <a:r>
              <a:rPr lang="zh-CN" altLang="en-US" sz="2800" dirty="0">
                <a:solidFill>
                  <a:srgbClr val="FF0000"/>
                </a:solidFill>
                <a:latin typeface="Times New Roman" panose="02020603050405020304" pitchFamily="18" charset="0"/>
              </a:rPr>
              <a:t>无线个域网</a:t>
            </a:r>
            <a:r>
              <a:rPr lang="en-US" altLang="zh-CN" sz="2800" dirty="0">
                <a:latin typeface="Times New Roman" panose="02020603050405020304" pitchFamily="18" charset="0"/>
              </a:rPr>
              <a:t>(Wireless PAN</a:t>
            </a:r>
            <a:r>
              <a:rPr lang="zh-CN" altLang="en-US" sz="2800" dirty="0">
                <a:latin typeface="Times New Roman" panose="02020603050405020304" pitchFamily="18" charset="0"/>
              </a:rPr>
              <a:t>，</a:t>
            </a:r>
            <a:r>
              <a:rPr lang="en-US" altLang="zh-CN" sz="2800" dirty="0">
                <a:latin typeface="Times New Roman" panose="02020603050405020304" pitchFamily="18" charset="0"/>
              </a:rPr>
              <a:t>WPAN)</a:t>
            </a:r>
            <a:r>
              <a:rPr lang="zh-CN" altLang="en-US" sz="2800" dirty="0">
                <a:latin typeface="Times New Roman" panose="02020603050405020304" pitchFamily="18" charset="0"/>
              </a:rPr>
              <a:t>是一种采用无线连接的个域网。</a:t>
            </a:r>
          </a:p>
          <a:p>
            <a:pPr eaLnBrk="1" hangingPunct="1">
              <a:lnSpc>
                <a:spcPct val="150000"/>
              </a:lnSpc>
              <a:buFont typeface="Wingdings" panose="05000000000000000000" pitchFamily="2" charset="2"/>
              <a:buChar char="Ø"/>
              <a:defRPr/>
            </a:pPr>
            <a:r>
              <a:rPr lang="zh-CN" altLang="en-US" sz="2800" dirty="0">
                <a:latin typeface="Times New Roman" panose="02020603050405020304" pitchFamily="18" charset="0"/>
              </a:rPr>
              <a:t>	</a:t>
            </a:r>
            <a:r>
              <a:rPr lang="en-US" altLang="zh-CN" sz="2800" dirty="0">
                <a:latin typeface="Times New Roman" panose="02020603050405020304" pitchFamily="18" charset="0"/>
              </a:rPr>
              <a:t>WPAN</a:t>
            </a:r>
            <a:r>
              <a:rPr lang="zh-CN" altLang="en-US" sz="2800" dirty="0">
                <a:latin typeface="Times New Roman" panose="02020603050405020304" pitchFamily="18" charset="0"/>
              </a:rPr>
              <a:t>通过</a:t>
            </a:r>
            <a:r>
              <a:rPr lang="zh-CN" altLang="en-US" sz="2800" dirty="0">
                <a:solidFill>
                  <a:srgbClr val="FF0000"/>
                </a:solidFill>
                <a:latin typeface="Times New Roman" panose="02020603050405020304" pitchFamily="18" charset="0"/>
              </a:rPr>
              <a:t>无线介质代替传统有线电缆</a:t>
            </a:r>
            <a:r>
              <a:rPr lang="zh-CN" altLang="en-US" sz="2800" dirty="0">
                <a:latin typeface="Times New Roman" panose="02020603050405020304" pitchFamily="18" charset="0"/>
              </a:rPr>
              <a:t>，实现个人信息终端的互联，组建个人信息网络。</a:t>
            </a:r>
          </a:p>
        </p:txBody>
      </p:sp>
      <p:sp>
        <p:nvSpPr>
          <p:cNvPr id="5" name="Rectangle 10"/>
          <p:cNvSpPr>
            <a:spLocks noGrp="1" noChangeArrowheads="1"/>
          </p:cNvSpPr>
          <p:nvPr>
            <p:ph type="sldNum" sz="quarter" idx="12"/>
          </p:nvPr>
        </p:nvSpPr>
        <p:spPr/>
        <p:txBody>
          <a:bodyPr/>
          <a:lstStyle/>
          <a:p>
            <a:pPr>
              <a:defRPr/>
            </a:pPr>
            <a:fld id="{08D4E891-8BA4-4D80-AD42-301E56EF764E}" type="slidenum">
              <a:rPr lang="en-US" altLang="zh-CN"/>
              <a:pPr>
                <a:defRPr/>
              </a:pPr>
              <a:t>96</a:t>
            </a:fld>
            <a:endParaRPr lang="en-US" altLang="zh-CN"/>
          </a:p>
        </p:txBody>
      </p:sp>
      <p:sp>
        <p:nvSpPr>
          <p:cNvPr id="19461"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59A31B0-3A73-4BE8-B02D-C6761A805364}" type="slidenum">
              <a:rPr lang="en-US" altLang="zh-CN" sz="1200">
                <a:latin typeface="Arial Black" panose="020B0A04020102020204" pitchFamily="34" charset="0"/>
              </a:rPr>
              <a:pPr algn="r" eaLnBrk="1" hangingPunct="1"/>
              <a:t>96</a:t>
            </a:fld>
            <a:endParaRPr lang="en-US" altLang="zh-CN" sz="1200">
              <a:latin typeface="Arial Black" panose="020B0A04020102020204" pitchFamily="34" charset="0"/>
            </a:endParaRPr>
          </a:p>
        </p:txBody>
      </p:sp>
    </p:spTree>
    <p:extLst>
      <p:ext uri="{BB962C8B-B14F-4D97-AF65-F5344CB8AC3E}">
        <p14:creationId xmlns:p14="http://schemas.microsoft.com/office/powerpoint/2010/main" val="24449033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5"/>
            <a:ext cx="7886700" cy="619125"/>
          </a:xfrm>
        </p:spPr>
        <p:txBody>
          <a:bodyPr/>
          <a:lstStyle/>
          <a:p>
            <a:pPr eaLnBrk="1" hangingPunct="1"/>
            <a:r>
              <a:rPr lang="en-US" altLang="zh-CN" sz="3000" dirty="0"/>
              <a:t>WPAN</a:t>
            </a:r>
            <a:r>
              <a:rPr lang="zh-CN" altLang="en-US" sz="3000" dirty="0"/>
              <a:t>的分类</a:t>
            </a:r>
            <a:endParaRPr lang="zh-CN" altLang="zh-CN" sz="3000" dirty="0"/>
          </a:p>
        </p:txBody>
      </p:sp>
      <p:sp>
        <p:nvSpPr>
          <p:cNvPr id="23555" name="Rectangle 3"/>
          <p:cNvSpPr>
            <a:spLocks noGrp="1" noChangeArrowheads="1"/>
          </p:cNvSpPr>
          <p:nvPr>
            <p:ph idx="1"/>
          </p:nvPr>
        </p:nvSpPr>
        <p:spPr>
          <a:xfrm>
            <a:off x="381000" y="1371600"/>
            <a:ext cx="8153400" cy="1066800"/>
          </a:xfrm>
        </p:spPr>
        <p:txBody>
          <a:bodyPr/>
          <a:lstStyle/>
          <a:p>
            <a:pPr eaLnBrk="1" hangingPunct="1">
              <a:buFont typeface="Wingdings" panose="05000000000000000000" pitchFamily="2" charset="2"/>
              <a:buChar char="Ø"/>
            </a:pPr>
            <a:r>
              <a:rPr lang="zh-CN" altLang="en-US" sz="2800">
                <a:latin typeface="Times New Roman" panose="02020603050405020304" pitchFamily="18" charset="0"/>
              </a:rPr>
              <a:t>通常将</a:t>
            </a:r>
            <a:r>
              <a:rPr lang="en-US" altLang="zh-CN" sz="2800">
                <a:latin typeface="Times New Roman" panose="02020603050405020304" pitchFamily="18" charset="0"/>
              </a:rPr>
              <a:t>WPAN</a:t>
            </a:r>
            <a:r>
              <a:rPr lang="zh-CN" altLang="en-US" sz="2800">
                <a:latin typeface="Times New Roman" panose="02020603050405020304" pitchFamily="18" charset="0"/>
              </a:rPr>
              <a:t>按传输速率分为</a:t>
            </a:r>
            <a:r>
              <a:rPr lang="zh-CN" altLang="en-US" sz="2800">
                <a:solidFill>
                  <a:srgbClr val="FF0000"/>
                </a:solidFill>
                <a:latin typeface="Times New Roman" panose="02020603050405020304" pitchFamily="18" charset="0"/>
              </a:rPr>
              <a:t>低速、高速和超高速</a:t>
            </a:r>
            <a:r>
              <a:rPr lang="zh-CN" altLang="en-US" sz="2800">
                <a:latin typeface="Times New Roman" panose="02020603050405020304" pitchFamily="18" charset="0"/>
              </a:rPr>
              <a:t>三类，如下图所示</a:t>
            </a:r>
          </a:p>
        </p:txBody>
      </p:sp>
      <p:sp>
        <p:nvSpPr>
          <p:cNvPr id="18" name="Rectangle 10"/>
          <p:cNvSpPr>
            <a:spLocks noGrp="1" noChangeArrowheads="1"/>
          </p:cNvSpPr>
          <p:nvPr>
            <p:ph type="sldNum" sz="quarter" idx="12"/>
          </p:nvPr>
        </p:nvSpPr>
        <p:spPr/>
        <p:txBody>
          <a:bodyPr/>
          <a:lstStyle/>
          <a:p>
            <a:pPr>
              <a:defRPr/>
            </a:pPr>
            <a:fld id="{FD40BA95-94F4-4150-BEE9-3069FD68F197}" type="slidenum">
              <a:rPr lang="en-US" altLang="zh-CN"/>
              <a:pPr>
                <a:defRPr/>
              </a:pPr>
              <a:t>97</a:t>
            </a:fld>
            <a:endParaRPr lang="en-US" altLang="zh-CN"/>
          </a:p>
        </p:txBody>
      </p:sp>
      <p:sp>
        <p:nvSpPr>
          <p:cNvPr id="23557" name="灯片编号占位符 4"/>
          <p:cNvSpPr txBox="1">
            <a:spLocks noGrp="1"/>
          </p:cNvSpPr>
          <p:nvPr/>
        </p:nvSpPr>
        <p:spPr bwMode="auto">
          <a:xfrm>
            <a:off x="68580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D25FE52-E2A6-44DC-A3CB-DDC6EF3C2613}" type="slidenum">
              <a:rPr lang="en-US" altLang="zh-CN" sz="1200">
                <a:latin typeface="Arial Black" panose="020B0A04020102020204" pitchFamily="34" charset="0"/>
              </a:rPr>
              <a:pPr algn="r" eaLnBrk="1" hangingPunct="1"/>
              <a:t>97</a:t>
            </a:fld>
            <a:endParaRPr lang="en-US" altLang="zh-CN" sz="1200">
              <a:latin typeface="Arial Black" panose="020B0A04020102020204" pitchFamily="34" charset="0"/>
            </a:endParaRPr>
          </a:p>
        </p:txBody>
      </p:sp>
      <p:grpSp>
        <p:nvGrpSpPr>
          <p:cNvPr id="23558" name="Group 4"/>
          <p:cNvGrpSpPr>
            <a:grpSpLocks noChangeAspect="1"/>
          </p:cNvGrpSpPr>
          <p:nvPr/>
        </p:nvGrpSpPr>
        <p:grpSpPr bwMode="auto">
          <a:xfrm>
            <a:off x="-152400" y="2555875"/>
            <a:ext cx="8848725" cy="3136900"/>
            <a:chOff x="3344" y="3589"/>
            <a:chExt cx="6545" cy="2790"/>
          </a:xfrm>
        </p:grpSpPr>
        <p:sp>
          <p:nvSpPr>
            <p:cNvPr id="23559" name="AutoShape 5"/>
            <p:cNvSpPr>
              <a:spLocks noChangeAspect="1" noChangeArrowheads="1"/>
            </p:cNvSpPr>
            <p:nvPr/>
          </p:nvSpPr>
          <p:spPr bwMode="auto">
            <a:xfrm>
              <a:off x="3344" y="3589"/>
              <a:ext cx="5636" cy="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0" name="AutoShape 6"/>
            <p:cNvSpPr>
              <a:spLocks/>
            </p:cNvSpPr>
            <p:nvPr/>
          </p:nvSpPr>
          <p:spPr bwMode="auto">
            <a:xfrm>
              <a:off x="4349" y="4015"/>
              <a:ext cx="201" cy="1944"/>
            </a:xfrm>
            <a:prstGeom prst="leftBrace">
              <a:avLst>
                <a:gd name="adj1" fmla="val 8059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1" name="Text Box 7"/>
            <p:cNvSpPr txBox="1">
              <a:spLocks noChangeArrowheads="1"/>
            </p:cNvSpPr>
            <p:nvPr/>
          </p:nvSpPr>
          <p:spPr bwMode="auto">
            <a:xfrm>
              <a:off x="3739" y="4852"/>
              <a:ext cx="64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WPAN</a:t>
              </a:r>
              <a:endParaRPr lang="en-US" altLang="zh-CN" sz="2000"/>
            </a:p>
          </p:txBody>
        </p:sp>
        <p:sp>
          <p:nvSpPr>
            <p:cNvPr id="23562" name="Text Box 8"/>
            <p:cNvSpPr txBox="1">
              <a:spLocks noChangeArrowheads="1"/>
            </p:cNvSpPr>
            <p:nvPr/>
          </p:nvSpPr>
          <p:spPr bwMode="auto">
            <a:xfrm>
              <a:off x="4550" y="3781"/>
              <a:ext cx="132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Times New Roman" panose="02020603050405020304" pitchFamily="18" charset="0"/>
                </a:rPr>
                <a:t>低速</a:t>
              </a:r>
              <a:r>
                <a:rPr lang="en-US" altLang="zh-CN" sz="2000">
                  <a:latin typeface="Times New Roman" panose="02020603050405020304" pitchFamily="18" charset="0"/>
                </a:rPr>
                <a:t>WPAN</a:t>
              </a:r>
              <a:endParaRPr lang="en-US" altLang="zh-CN" sz="2000"/>
            </a:p>
          </p:txBody>
        </p:sp>
        <p:sp>
          <p:nvSpPr>
            <p:cNvPr id="23563" name="Text Box 9"/>
            <p:cNvSpPr txBox="1">
              <a:spLocks noChangeArrowheads="1"/>
            </p:cNvSpPr>
            <p:nvPr/>
          </p:nvSpPr>
          <p:spPr bwMode="auto">
            <a:xfrm>
              <a:off x="4674" y="4852"/>
              <a:ext cx="123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Times New Roman" panose="02020603050405020304" pitchFamily="18" charset="0"/>
                </a:rPr>
                <a:t>高速</a:t>
              </a:r>
              <a:r>
                <a:rPr lang="en-US" altLang="zh-CN" sz="2000">
                  <a:latin typeface="Times New Roman" panose="02020603050405020304" pitchFamily="18" charset="0"/>
                </a:rPr>
                <a:t>WPAN</a:t>
              </a:r>
              <a:endParaRPr lang="en-US" altLang="zh-CN" sz="2000"/>
            </a:p>
          </p:txBody>
        </p:sp>
        <p:sp>
          <p:nvSpPr>
            <p:cNvPr id="23564" name="Text Box 10"/>
            <p:cNvSpPr txBox="1">
              <a:spLocks noChangeArrowheads="1"/>
            </p:cNvSpPr>
            <p:nvPr/>
          </p:nvSpPr>
          <p:spPr bwMode="auto">
            <a:xfrm>
              <a:off x="4614" y="5851"/>
              <a:ext cx="123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Times New Roman" panose="02020603050405020304" pitchFamily="18" charset="0"/>
                </a:rPr>
                <a:t>超高速</a:t>
              </a:r>
              <a:r>
                <a:rPr lang="en-US" altLang="zh-CN" sz="2000">
                  <a:latin typeface="Times New Roman" panose="02020603050405020304" pitchFamily="18" charset="0"/>
                </a:rPr>
                <a:t>WPAN</a:t>
              </a:r>
              <a:endParaRPr lang="en-US" altLang="zh-CN" sz="2000"/>
            </a:p>
          </p:txBody>
        </p:sp>
        <p:sp>
          <p:nvSpPr>
            <p:cNvPr id="23565" name="AutoShape 11"/>
            <p:cNvSpPr>
              <a:spLocks/>
            </p:cNvSpPr>
            <p:nvPr/>
          </p:nvSpPr>
          <p:spPr bwMode="auto">
            <a:xfrm>
              <a:off x="5598" y="3697"/>
              <a:ext cx="169" cy="579"/>
            </a:xfrm>
            <a:prstGeom prst="leftBrace">
              <a:avLst>
                <a:gd name="adj1" fmla="val 2855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6" name="AutoShape 12"/>
            <p:cNvSpPr>
              <a:spLocks/>
            </p:cNvSpPr>
            <p:nvPr/>
          </p:nvSpPr>
          <p:spPr bwMode="auto">
            <a:xfrm>
              <a:off x="5598" y="4687"/>
              <a:ext cx="120" cy="600"/>
            </a:xfrm>
            <a:prstGeom prst="leftBrace">
              <a:avLst>
                <a:gd name="adj1" fmla="val 41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7" name="AutoShape 13"/>
            <p:cNvSpPr>
              <a:spLocks/>
            </p:cNvSpPr>
            <p:nvPr/>
          </p:nvSpPr>
          <p:spPr bwMode="auto">
            <a:xfrm>
              <a:off x="5711" y="5695"/>
              <a:ext cx="121" cy="603"/>
            </a:xfrm>
            <a:prstGeom prst="leftBrace">
              <a:avLst>
                <a:gd name="adj1" fmla="val 4152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8" name="Text Box 14"/>
            <p:cNvSpPr txBox="1">
              <a:spLocks noChangeArrowheads="1"/>
            </p:cNvSpPr>
            <p:nvPr/>
          </p:nvSpPr>
          <p:spPr bwMode="auto">
            <a:xfrm>
              <a:off x="5824" y="3589"/>
              <a:ext cx="3125"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Times New Roman" panose="02020603050405020304" pitchFamily="18" charset="0"/>
                </a:rPr>
                <a:t>通信速率：</a:t>
              </a:r>
              <a:r>
                <a:rPr lang="en-US" altLang="zh-CN" sz="2000">
                  <a:latin typeface="Times New Roman" panose="02020603050405020304" pitchFamily="18" charset="0"/>
                </a:rPr>
                <a:t>0.25Mbps</a:t>
              </a:r>
            </a:p>
            <a:p>
              <a:pPr algn="just" eaLnBrk="1" hangingPunct="1"/>
              <a:r>
                <a:rPr lang="zh-CN" altLang="en-US" sz="2000">
                  <a:latin typeface="Times New Roman" panose="02020603050405020304" pitchFamily="18" charset="0"/>
                </a:rPr>
                <a:t>通信距离：</a:t>
              </a:r>
              <a:r>
                <a:rPr lang="en-US" altLang="zh-CN" sz="2000">
                  <a:latin typeface="Times New Roman" panose="02020603050405020304" pitchFamily="18" charset="0"/>
                </a:rPr>
                <a:t>10m              </a:t>
              </a:r>
              <a:r>
                <a:rPr lang="en-US" altLang="zh-CN" sz="2000">
                  <a:solidFill>
                    <a:srgbClr val="FF0000"/>
                  </a:solidFill>
                  <a:latin typeface="Times New Roman" panose="02020603050405020304" pitchFamily="18" charset="0"/>
                </a:rPr>
                <a:t>IEEE802.15.4</a:t>
              </a:r>
              <a:r>
                <a:rPr lang="en-US" altLang="zh-CN" sz="2000">
                  <a:latin typeface="Times New Roman" panose="02020603050405020304" pitchFamily="18" charset="0"/>
                </a:rPr>
                <a:t>         </a:t>
              </a:r>
            </a:p>
            <a:p>
              <a:pPr algn="just" eaLnBrk="1" hangingPunct="1"/>
              <a:r>
                <a:rPr lang="zh-CN" altLang="en-US" sz="2000">
                  <a:latin typeface="Times New Roman" panose="02020603050405020304" pitchFamily="18" charset="0"/>
                </a:rPr>
                <a:t>工作频率：</a:t>
              </a:r>
              <a:r>
                <a:rPr lang="en-US" altLang="zh-CN" sz="2000">
                  <a:latin typeface="Times New Roman" panose="02020603050405020304" pitchFamily="18" charset="0"/>
                </a:rPr>
                <a:t>2.4GHz</a:t>
              </a:r>
              <a:endParaRPr lang="en-US" altLang="zh-CN" sz="2000"/>
            </a:p>
          </p:txBody>
        </p:sp>
        <p:sp>
          <p:nvSpPr>
            <p:cNvPr id="23569" name="Text Box 15"/>
            <p:cNvSpPr txBox="1">
              <a:spLocks noChangeArrowheads="1"/>
            </p:cNvSpPr>
            <p:nvPr/>
          </p:nvSpPr>
          <p:spPr bwMode="auto">
            <a:xfrm>
              <a:off x="5827" y="4519"/>
              <a:ext cx="3322"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Times New Roman" panose="02020603050405020304" pitchFamily="18" charset="0"/>
                </a:rPr>
                <a:t>通信速率：</a:t>
              </a:r>
              <a:r>
                <a:rPr lang="en-US" altLang="zh-CN" sz="2000">
                  <a:latin typeface="Times New Roman" panose="02020603050405020304" pitchFamily="18" charset="0"/>
                </a:rPr>
                <a:t>55Mbps</a:t>
              </a:r>
            </a:p>
            <a:p>
              <a:pPr algn="just" eaLnBrk="1" hangingPunct="1"/>
              <a:r>
                <a:rPr lang="zh-CN" altLang="en-US" sz="2000">
                  <a:latin typeface="Times New Roman" panose="02020603050405020304" pitchFamily="18" charset="0"/>
                </a:rPr>
                <a:t>通信距离：</a:t>
              </a:r>
              <a:r>
                <a:rPr lang="en-US" altLang="zh-CN" sz="2000">
                  <a:latin typeface="Times New Roman" panose="02020603050405020304" pitchFamily="18" charset="0"/>
                </a:rPr>
                <a:t>10m               </a:t>
              </a:r>
              <a:r>
                <a:rPr lang="en-US" altLang="zh-CN" sz="2000">
                  <a:solidFill>
                    <a:srgbClr val="FF0000"/>
                  </a:solidFill>
                  <a:latin typeface="Times New Roman" panose="02020603050405020304" pitchFamily="18" charset="0"/>
                </a:rPr>
                <a:t>IEEE802.15.3</a:t>
              </a:r>
            </a:p>
            <a:p>
              <a:pPr algn="just" eaLnBrk="1" hangingPunct="1"/>
              <a:r>
                <a:rPr lang="zh-CN" altLang="en-US" sz="2000">
                  <a:latin typeface="Times New Roman" panose="02020603050405020304" pitchFamily="18" charset="0"/>
                </a:rPr>
                <a:t>工作频率：</a:t>
              </a:r>
              <a:r>
                <a:rPr lang="en-US" altLang="zh-CN" sz="2000">
                  <a:latin typeface="Times New Roman" panose="02020603050405020304" pitchFamily="18" charset="0"/>
                </a:rPr>
                <a:t>2.4GHz</a:t>
              </a:r>
              <a:endParaRPr lang="en-US" altLang="zh-CN" sz="2000"/>
            </a:p>
          </p:txBody>
        </p:sp>
        <p:sp>
          <p:nvSpPr>
            <p:cNvPr id="23570" name="Text Box 16"/>
            <p:cNvSpPr txBox="1">
              <a:spLocks noChangeArrowheads="1"/>
            </p:cNvSpPr>
            <p:nvPr/>
          </p:nvSpPr>
          <p:spPr bwMode="auto">
            <a:xfrm>
              <a:off x="5880" y="5515"/>
              <a:ext cx="400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Times New Roman" panose="02020603050405020304" pitchFamily="18" charset="0"/>
                </a:rPr>
                <a:t>通信速率：</a:t>
              </a:r>
              <a:r>
                <a:rPr lang="en-US" altLang="zh-CN" sz="2000">
                  <a:latin typeface="Times New Roman" panose="02020603050405020304" pitchFamily="18" charset="0"/>
                </a:rPr>
                <a:t>110/200/480Mbps</a:t>
              </a:r>
            </a:p>
            <a:p>
              <a:pPr algn="just" eaLnBrk="1" hangingPunct="1"/>
              <a:r>
                <a:rPr lang="zh-CN" altLang="en-US" sz="2000">
                  <a:latin typeface="Times New Roman" panose="02020603050405020304" pitchFamily="18" charset="0"/>
                </a:rPr>
                <a:t>通信距离：</a:t>
              </a:r>
              <a:r>
                <a:rPr lang="en-US" altLang="zh-CN" sz="2000">
                  <a:latin typeface="Times New Roman" panose="02020603050405020304" pitchFamily="18" charset="0"/>
                </a:rPr>
                <a:t>10m</a:t>
              </a:r>
              <a:r>
                <a:rPr lang="zh-CN" altLang="en-US" sz="2000">
                  <a:latin typeface="Times New Roman" panose="02020603050405020304" pitchFamily="18" charset="0"/>
                </a:rPr>
                <a:t>、</a:t>
              </a:r>
              <a:r>
                <a:rPr lang="en-US" altLang="zh-CN" sz="2000">
                  <a:latin typeface="Times New Roman" panose="02020603050405020304" pitchFamily="18" charset="0"/>
                </a:rPr>
                <a:t>4m</a:t>
              </a:r>
              <a:r>
                <a:rPr lang="zh-CN" altLang="en-US" sz="2000">
                  <a:latin typeface="Times New Roman" panose="02020603050405020304" pitchFamily="18" charset="0"/>
                </a:rPr>
                <a:t>和</a:t>
              </a:r>
              <a:r>
                <a:rPr lang="en-US" altLang="zh-CN" sz="2000">
                  <a:latin typeface="Times New Roman" panose="02020603050405020304" pitchFamily="18" charset="0"/>
                </a:rPr>
                <a:t>4m</a:t>
              </a:r>
              <a:r>
                <a:rPr lang="zh-CN" altLang="en-US" sz="2000">
                  <a:latin typeface="Times New Roman" panose="02020603050405020304" pitchFamily="18" charset="0"/>
                </a:rPr>
                <a:t>以下     </a:t>
              </a:r>
              <a:r>
                <a:rPr lang="en-US" altLang="zh-CN" sz="2000">
                  <a:solidFill>
                    <a:srgbClr val="FF0000"/>
                  </a:solidFill>
                  <a:latin typeface="Times New Roman" panose="02020603050405020304" pitchFamily="18" charset="0"/>
                </a:rPr>
                <a:t>IEEE802.15.3a</a:t>
              </a:r>
              <a:endParaRPr lang="zh-CN" altLang="en-US" sz="2000">
                <a:solidFill>
                  <a:srgbClr val="FF0000"/>
                </a:solidFill>
                <a:latin typeface="Times New Roman" panose="02020603050405020304" pitchFamily="18" charset="0"/>
              </a:endParaRPr>
            </a:p>
            <a:p>
              <a:pPr algn="just" eaLnBrk="1" hangingPunct="1"/>
              <a:r>
                <a:rPr lang="zh-CN" altLang="en-US" sz="2000">
                  <a:latin typeface="Times New Roman" panose="02020603050405020304" pitchFamily="18" charset="0"/>
                </a:rPr>
                <a:t>工作频率：</a:t>
              </a:r>
              <a:r>
                <a:rPr lang="en-US" altLang="zh-CN" sz="2000">
                  <a:latin typeface="Times New Roman" panose="02020603050405020304" pitchFamily="18" charset="0"/>
                </a:rPr>
                <a:t>3.1GHz~10.6GHz</a:t>
              </a:r>
              <a:endParaRPr lang="en-US" altLang="zh-CN" sz="2000"/>
            </a:p>
          </p:txBody>
        </p:sp>
      </p:grpSp>
    </p:spTree>
    <p:extLst>
      <p:ext uri="{BB962C8B-B14F-4D97-AF65-F5344CB8AC3E}">
        <p14:creationId xmlns:p14="http://schemas.microsoft.com/office/powerpoint/2010/main" val="9338144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28650" y="365125"/>
            <a:ext cx="7886700" cy="701675"/>
          </a:xfrm>
        </p:spPr>
        <p:txBody>
          <a:bodyPr/>
          <a:lstStyle/>
          <a:p>
            <a:pPr eaLnBrk="1" hangingPunct="1"/>
            <a:r>
              <a:rPr lang="en-US" altLang="zh-CN" sz="3000" dirty="0"/>
              <a:t>UWB</a:t>
            </a:r>
            <a:r>
              <a:rPr lang="zh-CN" altLang="en-US" sz="3000" dirty="0"/>
              <a:t>技术的定义及特点 </a:t>
            </a:r>
          </a:p>
        </p:txBody>
      </p:sp>
      <p:sp>
        <p:nvSpPr>
          <p:cNvPr id="35843" name="Rectangle 3"/>
          <p:cNvSpPr>
            <a:spLocks noGrp="1" noChangeArrowheads="1"/>
          </p:cNvSpPr>
          <p:nvPr>
            <p:ph idx="1"/>
          </p:nvPr>
        </p:nvSpPr>
        <p:spPr>
          <a:xfrm>
            <a:off x="628650" y="1447800"/>
            <a:ext cx="7886700" cy="4343400"/>
          </a:xfrm>
        </p:spPr>
        <p:txBody>
          <a:bodyPr rtlCol="0">
            <a:normAutofit fontScale="85000" lnSpcReduction="10000"/>
          </a:bodyPr>
          <a:lstStyle/>
          <a:p>
            <a:pPr eaLnBrk="1" hangingPunct="1">
              <a:lnSpc>
                <a:spcPct val="150000"/>
              </a:lnSpc>
              <a:buFont typeface="Wingdings" panose="05000000000000000000" pitchFamily="2" charset="2"/>
              <a:buChar char="Ø"/>
              <a:defRPr/>
            </a:pPr>
            <a:r>
              <a:rPr lang="en-US" altLang="zh-CN" sz="2400" dirty="0">
                <a:solidFill>
                  <a:srgbClr val="FF0000"/>
                </a:solidFill>
              </a:rPr>
              <a:t>FCC</a:t>
            </a:r>
            <a:r>
              <a:rPr lang="zh-CN" altLang="en-US" sz="2400" dirty="0">
                <a:solidFill>
                  <a:srgbClr val="FF0000"/>
                </a:solidFill>
              </a:rPr>
              <a:t>定义</a:t>
            </a:r>
            <a:r>
              <a:rPr lang="en-US" altLang="zh-CN" sz="2400" dirty="0">
                <a:solidFill>
                  <a:srgbClr val="FF0000"/>
                </a:solidFill>
              </a:rPr>
              <a:t>UWB</a:t>
            </a:r>
            <a:r>
              <a:rPr lang="zh-CN" altLang="en-US" sz="2400" dirty="0">
                <a:solidFill>
                  <a:srgbClr val="FF0000"/>
                </a:solidFill>
              </a:rPr>
              <a:t>带宽大于</a:t>
            </a:r>
            <a:r>
              <a:rPr lang="en-US" altLang="zh-CN" sz="2400" dirty="0">
                <a:solidFill>
                  <a:srgbClr val="FF0000"/>
                </a:solidFill>
              </a:rPr>
              <a:t>500MHz</a:t>
            </a:r>
            <a:r>
              <a:rPr lang="zh-CN" altLang="en-US" sz="2400" dirty="0"/>
              <a:t>，或</a:t>
            </a:r>
            <a:r>
              <a:rPr lang="zh-CN" altLang="en-US" sz="2400" dirty="0">
                <a:solidFill>
                  <a:srgbClr val="FF0000"/>
                </a:solidFill>
              </a:rPr>
              <a:t>相对带宽</a:t>
            </a:r>
            <a:r>
              <a:rPr lang="en-US" altLang="zh-CN" sz="2400" dirty="0"/>
              <a:t>(</a:t>
            </a:r>
            <a:r>
              <a:rPr lang="zh-CN" altLang="en-US" sz="2400" dirty="0"/>
              <a:t>带宽与中心频率之比</a:t>
            </a:r>
            <a:r>
              <a:rPr lang="en-US" altLang="zh-CN" sz="2400" dirty="0"/>
              <a:t>)</a:t>
            </a:r>
            <a:r>
              <a:rPr lang="zh-CN" altLang="en-US" sz="2400" dirty="0">
                <a:solidFill>
                  <a:srgbClr val="FF0000"/>
                </a:solidFill>
              </a:rPr>
              <a:t>大于</a:t>
            </a:r>
            <a:r>
              <a:rPr lang="en-US" altLang="zh-CN" sz="2400" dirty="0">
                <a:solidFill>
                  <a:srgbClr val="FF0000"/>
                </a:solidFill>
              </a:rPr>
              <a:t>0.20</a:t>
            </a:r>
            <a:r>
              <a:rPr lang="zh-CN" altLang="en-US" sz="2400" dirty="0"/>
              <a:t>。传统通信系统的相对带宽一般小于</a:t>
            </a:r>
            <a:r>
              <a:rPr lang="en-US" altLang="zh-CN" sz="2400" dirty="0"/>
              <a:t>0.01</a:t>
            </a:r>
            <a:r>
              <a:rPr lang="zh-CN" altLang="en-US" sz="2400" dirty="0"/>
              <a:t>，</a:t>
            </a:r>
            <a:r>
              <a:rPr lang="en-US" altLang="zh-CN" sz="2400" dirty="0"/>
              <a:t>WCDMA</a:t>
            </a:r>
            <a:r>
              <a:rPr lang="zh-CN" altLang="en-US" sz="2400" dirty="0"/>
              <a:t>系统的相对带宽约</a:t>
            </a:r>
            <a:r>
              <a:rPr lang="en-US" altLang="zh-CN" sz="2400" dirty="0"/>
              <a:t>0.02</a:t>
            </a:r>
            <a:r>
              <a:rPr lang="zh-CN" altLang="en-US" sz="2400" dirty="0"/>
              <a:t>，而</a:t>
            </a:r>
            <a:r>
              <a:rPr lang="en-US" altLang="zh-CN" sz="2400" dirty="0"/>
              <a:t>UWB</a:t>
            </a:r>
            <a:r>
              <a:rPr lang="zh-CN" altLang="en-US" sz="2400" dirty="0"/>
              <a:t>的相对带宽为</a:t>
            </a:r>
            <a:r>
              <a:rPr lang="en-US" altLang="zh-CN" sz="2400" dirty="0"/>
              <a:t>0.2</a:t>
            </a:r>
            <a:r>
              <a:rPr lang="zh-CN" altLang="en-US" sz="2400" dirty="0"/>
              <a:t>或</a:t>
            </a:r>
            <a:r>
              <a:rPr lang="en-US" altLang="zh-CN" sz="2400" dirty="0"/>
              <a:t>0.25</a:t>
            </a:r>
            <a:r>
              <a:rPr lang="zh-CN" altLang="en-US" sz="2400" dirty="0"/>
              <a:t>。</a:t>
            </a:r>
            <a:endParaRPr lang="en-US" altLang="zh-CN" sz="2400" dirty="0"/>
          </a:p>
          <a:p>
            <a:pPr eaLnBrk="1" hangingPunct="1">
              <a:lnSpc>
                <a:spcPct val="150000"/>
              </a:lnSpc>
              <a:buFont typeface="Wingdings" panose="05000000000000000000" pitchFamily="2" charset="2"/>
              <a:buChar char="Ø"/>
              <a:defRPr/>
            </a:pPr>
            <a:r>
              <a:rPr lang="en-US" altLang="zh-CN" sz="2400" dirty="0"/>
              <a:t>UWB</a:t>
            </a:r>
            <a:r>
              <a:rPr lang="zh-CN" altLang="en-US" sz="2400" dirty="0"/>
              <a:t>在</a:t>
            </a:r>
            <a:r>
              <a:rPr lang="en-US" altLang="zh-CN" sz="2400" dirty="0"/>
              <a:t>3.1~10.6GHz</a:t>
            </a:r>
            <a:r>
              <a:rPr lang="zh-CN" altLang="en-US" sz="2400" dirty="0"/>
              <a:t>频段内以极低功率工作，</a:t>
            </a:r>
            <a:r>
              <a:rPr lang="zh-CN" altLang="en-US" sz="2400" dirty="0">
                <a:solidFill>
                  <a:srgbClr val="FF0000"/>
                </a:solidFill>
              </a:rPr>
              <a:t>较低带内带外发射功率限制确保其不会干扰授权频段及其它重要无线设备</a:t>
            </a:r>
            <a:r>
              <a:rPr lang="zh-CN" altLang="en-US" sz="2400" dirty="0"/>
              <a:t>。</a:t>
            </a:r>
          </a:p>
          <a:p>
            <a:pPr eaLnBrk="1" hangingPunct="1">
              <a:lnSpc>
                <a:spcPct val="150000"/>
              </a:lnSpc>
              <a:buFont typeface="Wingdings" panose="05000000000000000000" pitchFamily="2" charset="2"/>
              <a:buChar char="Ø"/>
              <a:defRPr/>
            </a:pPr>
            <a:r>
              <a:rPr lang="zh-CN" altLang="en-US" sz="2400" dirty="0"/>
              <a:t>传统通信技术把信号从基带调制到载波，而</a:t>
            </a:r>
            <a:r>
              <a:rPr lang="en-US" altLang="zh-CN" sz="2400" dirty="0">
                <a:solidFill>
                  <a:srgbClr val="FF0000"/>
                </a:solidFill>
              </a:rPr>
              <a:t>UWB</a:t>
            </a:r>
            <a:r>
              <a:rPr lang="zh-CN" altLang="en-US" sz="2400" dirty="0">
                <a:solidFill>
                  <a:srgbClr val="FF0000"/>
                </a:solidFill>
              </a:rPr>
              <a:t>则通过具有很陡上升和下降沿的冲击脉冲直接调制数据</a:t>
            </a:r>
            <a:r>
              <a:rPr lang="zh-CN" altLang="en-US" sz="2400" dirty="0"/>
              <a:t>，从而具有</a:t>
            </a:r>
            <a:r>
              <a:rPr lang="en-US" altLang="zh-CN" sz="2400" dirty="0"/>
              <a:t>GHz</a:t>
            </a:r>
            <a:r>
              <a:rPr lang="zh-CN" altLang="en-US" sz="2400" dirty="0"/>
              <a:t>量级的带宽。开辟了一个具有极高空间容量的新无线信道。在发射距离较近情况下，信号传播损耗较小，</a:t>
            </a:r>
            <a:r>
              <a:rPr lang="zh-CN" altLang="en-US" sz="2400" dirty="0">
                <a:solidFill>
                  <a:srgbClr val="FF0000"/>
                </a:solidFill>
              </a:rPr>
              <a:t>可以通过增加信号带宽来提高系统容量</a:t>
            </a:r>
            <a:r>
              <a:rPr lang="zh-CN" altLang="en-US" sz="2400" dirty="0"/>
              <a:t>。</a:t>
            </a:r>
          </a:p>
        </p:txBody>
      </p:sp>
      <p:sp>
        <p:nvSpPr>
          <p:cNvPr id="4" name="Rectangle 10"/>
          <p:cNvSpPr>
            <a:spLocks noGrp="1" noChangeArrowheads="1"/>
          </p:cNvSpPr>
          <p:nvPr>
            <p:ph type="sldNum" sz="quarter" idx="12"/>
          </p:nvPr>
        </p:nvSpPr>
        <p:spPr/>
        <p:txBody>
          <a:bodyPr/>
          <a:lstStyle/>
          <a:p>
            <a:pPr>
              <a:defRPr/>
            </a:pPr>
            <a:fld id="{2D0219B9-7D36-4467-8E08-20E9A49C1709}" type="slidenum">
              <a:rPr lang="en-US" altLang="zh-CN"/>
              <a:pPr>
                <a:defRPr/>
              </a:pPr>
              <a:t>98</a:t>
            </a:fld>
            <a:endParaRPr lang="en-US" altLang="zh-CN"/>
          </a:p>
        </p:txBody>
      </p:sp>
    </p:spTree>
    <p:extLst>
      <p:ext uri="{BB962C8B-B14F-4D97-AF65-F5344CB8AC3E}">
        <p14:creationId xmlns:p14="http://schemas.microsoft.com/office/powerpoint/2010/main" val="13689427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t>簇树路由</a:t>
            </a:r>
          </a:p>
        </p:txBody>
      </p:sp>
      <p:sp>
        <p:nvSpPr>
          <p:cNvPr id="45059" name="内容占位符 2"/>
          <p:cNvSpPr>
            <a:spLocks noGrp="1"/>
          </p:cNvSpPr>
          <p:nvPr>
            <p:ph idx="1"/>
          </p:nvPr>
        </p:nvSpPr>
        <p:spPr/>
        <p:txBody>
          <a:bodyPr/>
          <a:lstStyle/>
          <a:p>
            <a:pPr marL="0" indent="0">
              <a:lnSpc>
                <a:spcPct val="200000"/>
              </a:lnSpc>
              <a:buFont typeface="Arial" panose="020B0604020202020204" pitchFamily="34" charset="0"/>
              <a:buNone/>
            </a:pPr>
            <a:r>
              <a:rPr lang="zh-CN" altLang="en-US" sz="2800"/>
              <a:t>簇树路由机制是根据网络地址和节点之间的父子关系来实现路由的，</a:t>
            </a:r>
            <a:r>
              <a:rPr lang="zh-CN" altLang="en-US" sz="2800">
                <a:solidFill>
                  <a:srgbClr val="FF0000"/>
                </a:solidFill>
              </a:rPr>
              <a:t>如果目的地址设备不是该路由器的子孙，则直接将数据帧转发给该路由器的父节点</a:t>
            </a:r>
            <a:r>
              <a:rPr lang="zh-CN" altLang="en-US" sz="2800"/>
              <a:t>，其父节点按照同样的步骤进行路由。</a:t>
            </a:r>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8813A924-9A48-4AFD-A8FE-0A7E1CFCCA87}" type="slidenum">
              <a:rPr lang="en-US" altLang="zh-CN" smtClean="0"/>
              <a:pPr>
                <a:defRPr/>
              </a:pPr>
              <a:t>99</a:t>
            </a:fld>
            <a:endParaRPr lang="en-US" altLang="zh-CN"/>
          </a:p>
        </p:txBody>
      </p:sp>
    </p:spTree>
    <p:extLst>
      <p:ext uri="{BB962C8B-B14F-4D97-AF65-F5344CB8AC3E}">
        <p14:creationId xmlns:p14="http://schemas.microsoft.com/office/powerpoint/2010/main" val="375371317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10607</Words>
  <Application>Microsoft Office PowerPoint</Application>
  <PresentationFormat>全屏显示(4:3)</PresentationFormat>
  <Paragraphs>640</Paragraphs>
  <Slides>105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105</vt:i4>
      </vt:variant>
    </vt:vector>
  </HeadingPairs>
  <TitlesOfParts>
    <vt:vector size="113" baseType="lpstr">
      <vt:lpstr>Arial</vt:lpstr>
      <vt:lpstr>Arial Black</vt:lpstr>
      <vt:lpstr>Calibri</vt:lpstr>
      <vt:lpstr>Calibri Light</vt:lpstr>
      <vt:lpstr>Times New Roman</vt:lpstr>
      <vt:lpstr>Wingdings</vt:lpstr>
      <vt:lpstr>Office 主题</vt:lpstr>
      <vt:lpstr>Visio</vt:lpstr>
      <vt:lpstr>无线与移动网络技术</vt:lpstr>
      <vt:lpstr>无线网络的协议层次特点 </vt:lpstr>
      <vt:lpstr> 分类及标准</vt:lpstr>
      <vt:lpstr>常见频段频率</vt:lpstr>
      <vt:lpstr>ISM频段</vt:lpstr>
      <vt:lpstr> 损耗及产生损耗的因素</vt:lpstr>
      <vt:lpstr>衰落及多径</vt:lpstr>
      <vt:lpstr>衰落类型</vt:lpstr>
      <vt:lpstr>常用调制方式 </vt:lpstr>
      <vt:lpstr>PAM、PDM和PPM</vt:lpstr>
      <vt:lpstr>QAM</vt:lpstr>
      <vt:lpstr>跳频扩频(Frequency Hopping SS，FHSS) </vt:lpstr>
      <vt:lpstr>直接序列扩频(Direct Sequence SS，DSSS) </vt:lpstr>
      <vt:lpstr>复用和多址 </vt:lpstr>
      <vt:lpstr>复用和多址的关系 </vt:lpstr>
      <vt:lpstr>PowerPoint 演示文稿</vt:lpstr>
      <vt:lpstr> 天线分集技术 </vt:lpstr>
      <vt:lpstr> 天线分集技术 </vt:lpstr>
      <vt:lpstr>智能天线技术 </vt:lpstr>
      <vt:lpstr>WLAN两个典型标准</vt:lpstr>
      <vt:lpstr>隐蔽节点问题</vt:lpstr>
      <vt:lpstr> 无线局域网的组成</vt:lpstr>
      <vt:lpstr>基础架构集中式的特点</vt:lpstr>
      <vt:lpstr>认证和关联服务之间的关系</vt:lpstr>
      <vt:lpstr>状态变量与业务之间的关系</vt:lpstr>
      <vt:lpstr>802.11 MAC层</vt:lpstr>
      <vt:lpstr>帧间间隔</vt:lpstr>
      <vt:lpstr>CSMA/CA </vt:lpstr>
      <vt:lpstr>PowerPoint 演示文稿</vt:lpstr>
      <vt:lpstr>RTS/CTS</vt:lpstr>
      <vt:lpstr>PowerPoint 演示文稿</vt:lpstr>
      <vt:lpstr>带有RTS/CTS机制的CSMA/CA</vt:lpstr>
      <vt:lpstr>802.11e 增强分布式通道存取(EDCA)</vt:lpstr>
      <vt:lpstr>帧聚合</vt:lpstr>
      <vt:lpstr>胖AP</vt:lpstr>
      <vt:lpstr>瘦AP</vt:lpstr>
      <vt:lpstr>瘦AP和无线控制器的功能结构</vt:lpstr>
      <vt:lpstr>WLAN测量的参数和步骤</vt:lpstr>
      <vt:lpstr>无线城域网概述 </vt:lpstr>
      <vt:lpstr>无线广域网概述</vt:lpstr>
      <vt:lpstr> WiMax系统组成 </vt:lpstr>
      <vt:lpstr>WiMax的视距和非视距服务</vt:lpstr>
      <vt:lpstr>移动WiMax链路层切换</vt:lpstr>
      <vt:lpstr>硬切换和软切换</vt:lpstr>
      <vt:lpstr>移动WiMax宏分集切换（MDHO）</vt:lpstr>
      <vt:lpstr>移动WiMax快速基站切换（FBSS） </vt:lpstr>
      <vt:lpstr>PowerPoint 演示文稿</vt:lpstr>
      <vt:lpstr>PowerPoint 演示文稿</vt:lpstr>
      <vt:lpstr>MANET的拓扑结构</vt:lpstr>
      <vt:lpstr>分级结构</vt:lpstr>
      <vt:lpstr>对等式结构</vt:lpstr>
      <vt:lpstr>主动路由</vt:lpstr>
      <vt:lpstr>被动路由</vt:lpstr>
      <vt:lpstr>地理位置路由</vt:lpstr>
      <vt:lpstr>DSDV路由及路由更新方法</vt:lpstr>
      <vt:lpstr>DSDV路由震荡抑制</vt:lpstr>
      <vt:lpstr>DSDV路由震荡抑制</vt:lpstr>
      <vt:lpstr>DSDV路由震荡抑制</vt:lpstr>
      <vt:lpstr>AODV路由协议示例</vt:lpstr>
      <vt:lpstr>AODV路由协议示例</vt:lpstr>
      <vt:lpstr>AODV路由协议示例</vt:lpstr>
      <vt:lpstr>AODV路由发现算法</vt:lpstr>
      <vt:lpstr>AODV路由控制流程图</vt:lpstr>
      <vt:lpstr>AODV路由协议特点</vt:lpstr>
      <vt:lpstr>DSR (动态源路由)协议 </vt:lpstr>
      <vt:lpstr>DSR (动态源路由)协议 </vt:lpstr>
      <vt:lpstr>DSR (动态源路由)协议 </vt:lpstr>
      <vt:lpstr>DSR (动态源路由)协议 </vt:lpstr>
      <vt:lpstr>DSR (动态源路由)协议 </vt:lpstr>
      <vt:lpstr>DSR (动态源路由)协议 </vt:lpstr>
      <vt:lpstr>DSR (动态源路由)协议 </vt:lpstr>
      <vt:lpstr>DSR (动态源路由)协议特点</vt:lpstr>
      <vt:lpstr>AODV和DSR的区别</vt:lpstr>
      <vt:lpstr>LAR (地理位置辅助路由)协议</vt:lpstr>
      <vt:lpstr>LAR (地理位置辅助路由)协议</vt:lpstr>
      <vt:lpstr>贪心周边无状态路由(GPSR)协议 </vt:lpstr>
      <vt:lpstr>贪婪转发</vt:lpstr>
      <vt:lpstr>贪婪转发</vt:lpstr>
      <vt:lpstr>贪婪转发的问题</vt:lpstr>
      <vt:lpstr>周边转发</vt:lpstr>
      <vt:lpstr>右手定则</vt:lpstr>
      <vt:lpstr> 无线网状网的简介</vt:lpstr>
      <vt:lpstr>WSN与传统无线网络的区别</vt:lpstr>
      <vt:lpstr>WSN的宏观系统架构</vt:lpstr>
      <vt:lpstr>WSN的网络结构</vt:lpstr>
      <vt:lpstr>平面结构</vt:lpstr>
      <vt:lpstr>分级机构</vt:lpstr>
      <vt:lpstr>PowerPoint 演示文稿</vt:lpstr>
      <vt:lpstr>节点对“兴趣”处理流程</vt:lpstr>
      <vt:lpstr>DD中间节点对于数据处理过程</vt:lpstr>
      <vt:lpstr>路径加强（数据传送）</vt:lpstr>
      <vt:lpstr>路径加强（数据传送）</vt:lpstr>
      <vt:lpstr>DD算法数据融合</vt:lpstr>
      <vt:lpstr>S-MAC虚拟簇机制</vt:lpstr>
      <vt:lpstr>S-MAC消息传递机制</vt:lpstr>
      <vt:lpstr>无线个域网</vt:lpstr>
      <vt:lpstr>WPAN的分类</vt:lpstr>
      <vt:lpstr>UWB技术的定义及特点 </vt:lpstr>
      <vt:lpstr>簇树路由</vt:lpstr>
      <vt:lpstr>AODVjr与AODV比较</vt:lpstr>
      <vt:lpstr>比较1. 路由选择的标准不同</vt:lpstr>
      <vt:lpstr>PowerPoint 演示文稿</vt:lpstr>
      <vt:lpstr>比较2. 路由发现过程简化</vt:lpstr>
      <vt:lpstr>路由发现过程简化</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无线与移动网络技术</dc:title>
  <dc:creator>LEON</dc:creator>
  <cp:lastModifiedBy>斌</cp:lastModifiedBy>
  <cp:revision>7</cp:revision>
  <dcterms:created xsi:type="dcterms:W3CDTF">2020-10-17T01:22:13Z</dcterms:created>
  <dcterms:modified xsi:type="dcterms:W3CDTF">2020-10-21T12:04:03Z</dcterms:modified>
</cp:coreProperties>
</file>