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6" r:id="rId2"/>
    <p:sldMasterId id="2147483718" r:id="rId3"/>
    <p:sldMasterId id="2147483731" r:id="rId4"/>
    <p:sldMasterId id="2147483743" r:id="rId5"/>
    <p:sldMasterId id="2147483755" r:id="rId6"/>
    <p:sldMasterId id="2147483767" r:id="rId7"/>
  </p:sldMasterIdLst>
  <p:notesMasterIdLst>
    <p:notesMasterId r:id="rId31"/>
  </p:notesMasterIdLst>
  <p:sldIdLst>
    <p:sldId id="256" r:id="rId8"/>
    <p:sldId id="370" r:id="rId9"/>
    <p:sldId id="648" r:id="rId10"/>
    <p:sldId id="649" r:id="rId11"/>
    <p:sldId id="650" r:id="rId12"/>
    <p:sldId id="619" r:id="rId13"/>
    <p:sldId id="632" r:id="rId14"/>
    <p:sldId id="617" r:id="rId15"/>
    <p:sldId id="633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51" r:id="rId24"/>
    <p:sldId id="642" r:id="rId25"/>
    <p:sldId id="643" r:id="rId26"/>
    <p:sldId id="644" r:id="rId27"/>
    <p:sldId id="645" r:id="rId28"/>
    <p:sldId id="647" r:id="rId29"/>
    <p:sldId id="85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163F-E71D-49DD-B8C6-9559885BD59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4BB88-6B05-4B1C-823B-D26B18C94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1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4BB88-6B05-4B1C-823B-D26B18C947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4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88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21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8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70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61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4BB88-6B05-4B1C-823B-D26B18C9479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51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428E-1C99-4E1F-9291-40FE492C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22BB0-99B9-48B1-9658-36B9EC882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1D021-A519-4FFC-9AE2-D552D805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F0B6A-50AF-4EB9-B20D-347E7F76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DC249-54A2-49DC-9D01-EC2B2E5F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9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35C46-5FA5-4F0B-A96A-A86108EB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B9AE5-96C7-4324-A74B-46BB5D548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8935E-A022-419F-AA97-EAC5115B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D0E91-5719-4EE0-9A18-EF31DF9B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8358A-5A89-4928-B6A1-6D43262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3C5B4-135E-49DE-BF4D-D5C5A6B28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2AE5D-4ABB-4BBA-AFCC-6A60968A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4B85E-5EE8-4E7C-A44C-AA5363B3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6EAB6-5E0E-40EF-BE1F-0DCA7796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A6B1C-2309-40FE-B703-F3C3E824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021D0-6E31-47F0-A53D-18457BF6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D9397-6574-47FE-9C67-75A9E4C1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6FCF1-EC4D-48D4-B819-27282A35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8FACB-71EA-433C-BB3B-51751D40D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52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48B26-7101-4EB0-9780-9EFC6E83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88C52-D67E-489D-9305-4D15709E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615DB-9A7E-46E8-8911-36537D50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0A8C-F0B8-440B-86D6-9F298DAFE6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03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77124-CA32-4F45-A2C0-D008E7DB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2671C-751F-4639-8201-70B8CBCC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68D00-2236-4EB8-8693-8370A17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E5816-D3AF-4E3F-8EB2-038BED5DE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48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C3517F7-8F1D-4EBD-B504-69015F7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51DD97-4A99-4E37-88A3-DFBBFA7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863D314-0116-4C1B-A284-ABA262AB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14CCF-B2F6-45F1-875F-BFD6E0519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64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5107ED4-FA4B-4F08-85D9-6B3C1E06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99643AE-ED69-4E9B-99EB-FD2D433F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16CBC75-09B7-464C-A0D4-82747C4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5E967-673B-4B37-8E65-C3817FE7A8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48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F231BA1-0D7B-44FE-B4B2-F617C8D8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F3783F4-C0C9-4808-AF34-27E4B32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EFA0366-D4DC-465F-B3EB-D90BDC81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DF1AF-E2C9-492B-B2DD-14288C058B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206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77A57B1-C3DF-4353-8836-EEDE239C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4660F87-A5C7-469E-AA9A-5A61F21B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94BFD41-A3F3-4333-ACED-A3D10F7A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0936-34CF-4520-849E-8658ADB4F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229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07D0C02-05D2-4DBC-9308-DBE12218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3EF42B-C551-425A-9F02-A9E4795C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CD420A8-8818-4D53-9B91-631B9AC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F5379-7164-4ED2-9CBD-36BA3519E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3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FFC4-CACA-481C-B511-73FE9126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CF7DC-578F-47C6-A0B7-F8AFF1E6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86CA5-4482-4E5E-AAAE-11F48197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56D73-C6A0-412E-8847-D58BBFED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3BF1A-ECC9-4E5D-9A22-064980FF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74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7DE427-5477-4291-B74A-945AE3B3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6D1F4AB-F13F-46E5-8666-9D8EC9F9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E089C8-3CFB-474F-AB73-7926D819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05DDA-7E70-4414-BD19-DFE075DDA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198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E3D9B-2FF3-4B53-9064-D3F63DCD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20962-0BDB-49B2-9BE2-3C82B0CF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42054-7BBF-47CF-8098-5C481D45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1B828-88EA-4239-8870-8F719945F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7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8227E-7540-4D8D-982E-7DDB8FED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383E6-7B44-40BD-958F-A6FC90CE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8CF6B-A182-46EB-A491-402EC322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8FF8-5FF6-4480-94C4-A6164F8542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379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6201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74516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629095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89300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841840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535854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355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CA9B-1243-4254-AE7B-6A65BFDD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C6362-3EC7-440F-8ECE-32EBA80BF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497B8-BAF4-40DC-AA17-0996AF77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F389E-CE15-473D-B41D-C0A5B1CF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94EC2-F435-4623-8185-F544053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66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742448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162980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512392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376822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56A8-B265-4189-ABC7-04EEC651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296EB-2E09-4B7D-A041-677B530CB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557144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D32C9-174D-48BD-A014-1BB4952A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C80E1-0044-445B-A2D1-209EC605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3515977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F4FE6-600C-423A-911D-D3F0EF51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5B58E-8703-4AED-BA20-8ECB9555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704238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7EA13-6651-4D90-8B83-0527B7F4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03EF9-B477-4CEF-AAA5-89A7E0CE4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80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99907-7D81-4E0C-9010-8BE03FFC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13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29543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EBEAD-2677-40CC-8A9A-B893ACB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1335D-A3D4-47D8-A242-743A591E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E75B4-CACD-4738-904D-4FD1D89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84D2BF-4051-48A2-83A7-D8C508B1A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71DE68-9C14-4E2E-BE0D-AB9A37B2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265895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6A115-7518-4077-8817-D59BC6BA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428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8F114-1371-4967-991E-B7BE21E1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37BA-581F-48DA-9634-D6C58EF0E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91329-CAD0-4A65-A7D3-4DA65B621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C81EC-4BF6-42AE-B742-2E93D214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B4E38-22F8-4176-8B19-9C5DBAB1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C3BC1-32DF-4D74-BF7C-5547A141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378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80714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0BE5-FA56-46D9-9460-D9E78FEE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FEA3-A413-46A9-B121-E72646BB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1B6D8-BB70-4A45-961F-3318AA8A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773899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A84C8-4FC7-42ED-91B4-6459923C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B0192-31CF-4CA1-BB90-3003DF80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3E4CE-636D-43C9-848B-D26FCA0C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43697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0CA33-A42B-4C42-9EE4-04A332E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15909-93F2-4140-8901-809CDA5C9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6539385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6EF1B9-7102-4ECD-8CF8-EFEBA528C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55567" y="692150"/>
            <a:ext cx="2355851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F5839-1D4D-495E-BBAA-EE25A8024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88018" y="692150"/>
            <a:ext cx="6864349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149886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587140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4661477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768454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80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3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2299100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091060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52B64-16DA-433E-9EAF-B31E72B3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AE2D1-D32C-4DAE-BC02-5194878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1B3D0-05FF-4F22-8266-66448559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0A7572-1C96-4FC9-8849-D8053716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DD2258-9A34-43B5-9B2E-19D6E988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B2B9A-3FC1-4540-B86E-33B83315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721C4-031E-4B9B-98BC-4CE46C3E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3D0367-D0EC-4DFF-91F7-EEBD86FB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95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731742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33075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249451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374326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2115705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55567" y="692150"/>
            <a:ext cx="2355851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88018" y="692150"/>
            <a:ext cx="6864349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4915544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148893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9705387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31838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80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318" y="2060576"/>
            <a:ext cx="4610100" cy="3960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02801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DE9E-B673-4AD5-BD44-545702C8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10088-70D4-4A79-9A34-CF084962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6040D-3ECC-4219-8DEB-FC2C5A86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DEA85B-50F8-47D1-8F60-B9F4E8B0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99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7952884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345723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81297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143527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202683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6148584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55567" y="692150"/>
            <a:ext cx="2355851" cy="5329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88018" y="692150"/>
            <a:ext cx="6864349" cy="5329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50960111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2419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页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5543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页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62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48EF8A-EEE5-4022-9781-2E4963FF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FA5A78-2532-416C-AF5C-4605CE43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049D7-85CE-4903-B72B-47DDE2B9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339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讲内容&amp;金句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5480" y="0"/>
            <a:ext cx="10776520" cy="2873196"/>
          </a:xfrm>
          <a:prstGeom prst="rect">
            <a:avLst/>
          </a:prstGeom>
        </p:spPr>
      </p:pic>
      <p:pic>
        <p:nvPicPr>
          <p:cNvPr id="9" name="图片 36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-1" b="909"/>
          <a:stretch>
            <a:fillRect/>
          </a:stretch>
        </p:blipFill>
        <p:spPr bwMode="auto">
          <a:xfrm>
            <a:off x="0" y="6165850"/>
            <a:ext cx="12192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32" descr="图片包含 轮廓&#10;&#10;已生成高可信度的说明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87713" cy="144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071239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一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2"/>
          <p:cNvSpPr txBox="1">
            <a:spLocks noChangeArrowheads="1"/>
          </p:cNvSpPr>
          <p:nvPr userDrawn="1"/>
        </p:nvSpPr>
        <p:spPr bwMode="auto">
          <a:xfrm>
            <a:off x="263352" y="104386"/>
            <a:ext cx="5237562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一、党和人民历尽千辛万苦、付出各种代价取得的宝贵成果</a:t>
            </a:r>
          </a:p>
        </p:txBody>
      </p:sp>
      <p:cxnSp>
        <p:nvCxnSpPr>
          <p:cNvPr id="41" name="直接箭头连接符 79"/>
          <p:cNvCxnSpPr>
            <a:stCxn id="40" idx="3"/>
          </p:cNvCxnSpPr>
          <p:nvPr userDrawn="1"/>
        </p:nvCxnSpPr>
        <p:spPr bwMode="auto">
          <a:xfrm>
            <a:off x="5500914" y="258274"/>
            <a:ext cx="6355726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直接连接符 43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89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二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/>
          <p:cNvSpPr txBox="1">
            <a:spLocks noChangeArrowheads="1"/>
          </p:cNvSpPr>
          <p:nvPr userDrawn="1"/>
        </p:nvSpPr>
        <p:spPr bwMode="auto">
          <a:xfrm>
            <a:off x="263351" y="104386"/>
            <a:ext cx="6243327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二、坚定中国特色社会主义道路自信、理论自信、制度自信、文化自信</a:t>
            </a:r>
          </a:p>
        </p:txBody>
      </p:sp>
      <p:cxnSp>
        <p:nvCxnSpPr>
          <p:cNvPr id="36" name="直接箭头连接符 79"/>
          <p:cNvCxnSpPr>
            <a:stCxn id="35" idx="3"/>
          </p:cNvCxnSpPr>
          <p:nvPr userDrawn="1"/>
        </p:nvCxnSpPr>
        <p:spPr bwMode="auto">
          <a:xfrm>
            <a:off x="6506678" y="258274"/>
            <a:ext cx="5349962" cy="2374"/>
          </a:xfrm>
          <a:prstGeom prst="straightConnector1">
            <a:avLst/>
          </a:prstGeom>
          <a:ln w="31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408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三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/>
          <p:cNvSpPr txBox="1">
            <a:spLocks noChangeArrowheads="1"/>
          </p:cNvSpPr>
          <p:nvPr userDrawn="1"/>
        </p:nvSpPr>
        <p:spPr bwMode="auto">
          <a:xfrm>
            <a:off x="263351" y="104386"/>
            <a:ext cx="4874705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三、中国特色社会主义是社会主义而不是其他什么主义</a:t>
            </a:r>
          </a:p>
        </p:txBody>
      </p:sp>
      <p:cxnSp>
        <p:nvCxnSpPr>
          <p:cNvPr id="36" name="直接箭头连接符 79"/>
          <p:cNvCxnSpPr>
            <a:stCxn id="35" idx="3"/>
          </p:cNvCxnSpPr>
          <p:nvPr userDrawn="1"/>
        </p:nvCxnSpPr>
        <p:spPr bwMode="auto">
          <a:xfrm>
            <a:off x="5138056" y="258274"/>
            <a:ext cx="6718584" cy="2374"/>
          </a:xfrm>
          <a:prstGeom prst="straightConnector1">
            <a:avLst/>
          </a:prstGeom>
          <a:ln w="31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360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正文】四部分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"/>
          <p:cNvSpPr txBox="1">
            <a:spLocks noChangeArrowheads="1"/>
          </p:cNvSpPr>
          <p:nvPr userDrawn="1"/>
        </p:nvSpPr>
        <p:spPr bwMode="auto">
          <a:xfrm>
            <a:off x="263352" y="104386"/>
            <a:ext cx="4700534" cy="307775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anchor="ctr">
            <a:spAutoFit/>
          </a:bodyPr>
          <a:lstStyle>
            <a:lvl1pPr marL="285750" indent="-285750"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defTabSz="1828800"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13703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18275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22847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2741930" indent="916305" defTabSz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marL="0" indent="0" eaLnBrk="1" hangingPunct="1"/>
            <a:r>
              <a:rPr lang="zh-CN" altLang="en-US" sz="1400" b="1" kern="0" spc="1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四、新时代坚持和发展中国特色社会主义要一以贯之</a:t>
            </a:r>
          </a:p>
        </p:txBody>
      </p:sp>
      <p:cxnSp>
        <p:nvCxnSpPr>
          <p:cNvPr id="36" name="直接箭头连接符 79"/>
          <p:cNvCxnSpPr>
            <a:stCxn id="35" idx="3"/>
          </p:cNvCxnSpPr>
          <p:nvPr userDrawn="1"/>
        </p:nvCxnSpPr>
        <p:spPr bwMode="auto">
          <a:xfrm>
            <a:off x="4963886" y="258274"/>
            <a:ext cx="6892754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7900268" y="6444476"/>
            <a:ext cx="3390672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b="1" kern="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习近平新时代中国特色社会主义思想三十讲</a:t>
            </a:r>
            <a:endParaRPr lang="zh-CN" altLang="en-US" sz="1200" b="1" kern="0" spc="120" dirty="0">
              <a:solidFill>
                <a:schemeClr val="tx1">
                  <a:lumMod val="50000"/>
                  <a:lumOff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1053584" y="6423008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第二讲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45240" y="6582976"/>
            <a:ext cx="748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564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5480" y="0"/>
            <a:ext cx="10776520" cy="28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45746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91028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/>
          <p:nvPr userDrawn="1"/>
        </p:nvSpPr>
        <p:spPr bwMode="auto">
          <a:xfrm>
            <a:off x="211138" y="146050"/>
            <a:ext cx="796925" cy="650875"/>
          </a:xfrm>
          <a:custGeom>
            <a:avLst/>
            <a:gdLst>
              <a:gd name="T0" fmla="*/ 33 w 711"/>
              <a:gd name="T1" fmla="*/ 450 h 621"/>
              <a:gd name="T2" fmla="*/ 76 w 711"/>
              <a:gd name="T3" fmla="*/ 407 h 621"/>
              <a:gd name="T4" fmla="*/ 406 w 711"/>
              <a:gd name="T5" fmla="*/ 470 h 621"/>
              <a:gd name="T6" fmla="*/ 209 w 711"/>
              <a:gd name="T7" fmla="*/ 271 h 621"/>
              <a:gd name="T8" fmla="*/ 155 w 711"/>
              <a:gd name="T9" fmla="*/ 326 h 621"/>
              <a:gd name="T10" fmla="*/ 72 w 711"/>
              <a:gd name="T11" fmla="*/ 244 h 621"/>
              <a:gd name="T12" fmla="*/ 219 w 711"/>
              <a:gd name="T13" fmla="*/ 94 h 621"/>
              <a:gd name="T14" fmla="*/ 314 w 711"/>
              <a:gd name="T15" fmla="*/ 77 h 621"/>
              <a:gd name="T16" fmla="*/ 356 w 711"/>
              <a:gd name="T17" fmla="*/ 120 h 621"/>
              <a:gd name="T18" fmla="*/ 283 w 711"/>
              <a:gd name="T19" fmla="*/ 196 h 621"/>
              <a:gd name="T20" fmla="*/ 482 w 711"/>
              <a:gd name="T21" fmla="*/ 396 h 621"/>
              <a:gd name="T22" fmla="*/ 324 w 711"/>
              <a:gd name="T23" fmla="*/ 0 h 621"/>
              <a:gd name="T24" fmla="*/ 556 w 711"/>
              <a:gd name="T25" fmla="*/ 470 h 621"/>
              <a:gd name="T26" fmla="*/ 610 w 711"/>
              <a:gd name="T27" fmla="*/ 526 h 621"/>
              <a:gd name="T28" fmla="*/ 539 w 711"/>
              <a:gd name="T29" fmla="*/ 595 h 621"/>
              <a:gd name="T30" fmla="*/ 484 w 711"/>
              <a:gd name="T31" fmla="*/ 543 h 621"/>
              <a:gd name="T32" fmla="*/ 108 w 711"/>
              <a:gd name="T33" fmla="*/ 531 h 621"/>
              <a:gd name="T34" fmla="*/ 84 w 711"/>
              <a:gd name="T35" fmla="*/ 584 h 621"/>
              <a:gd name="T36" fmla="*/ 24 w 711"/>
              <a:gd name="T37" fmla="*/ 573 h 621"/>
              <a:gd name="T38" fmla="*/ 76 w 711"/>
              <a:gd name="T39" fmla="*/ 502 h 621"/>
              <a:gd name="T40" fmla="*/ 33 w 711"/>
              <a:gd name="T41" fmla="*/ 45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1" h="621">
                <a:moveTo>
                  <a:pt x="33" y="450"/>
                </a:moveTo>
                <a:lnTo>
                  <a:pt x="76" y="407"/>
                </a:lnTo>
                <a:cubicBezTo>
                  <a:pt x="166" y="484"/>
                  <a:pt x="271" y="535"/>
                  <a:pt x="406" y="470"/>
                </a:cubicBezTo>
                <a:lnTo>
                  <a:pt x="209" y="271"/>
                </a:lnTo>
                <a:lnTo>
                  <a:pt x="155" y="326"/>
                </a:lnTo>
                <a:lnTo>
                  <a:pt x="72" y="244"/>
                </a:lnTo>
                <a:lnTo>
                  <a:pt x="219" y="94"/>
                </a:lnTo>
                <a:cubicBezTo>
                  <a:pt x="241" y="104"/>
                  <a:pt x="274" y="105"/>
                  <a:pt x="314" y="77"/>
                </a:cubicBezTo>
                <a:lnTo>
                  <a:pt x="356" y="120"/>
                </a:lnTo>
                <a:lnTo>
                  <a:pt x="283" y="196"/>
                </a:lnTo>
                <a:lnTo>
                  <a:pt x="482" y="396"/>
                </a:lnTo>
                <a:cubicBezTo>
                  <a:pt x="556" y="271"/>
                  <a:pt x="495" y="85"/>
                  <a:pt x="324" y="0"/>
                </a:cubicBezTo>
                <a:cubicBezTo>
                  <a:pt x="493" y="8"/>
                  <a:pt x="711" y="202"/>
                  <a:pt x="556" y="470"/>
                </a:cubicBezTo>
                <a:lnTo>
                  <a:pt x="610" y="526"/>
                </a:lnTo>
                <a:lnTo>
                  <a:pt x="539" y="595"/>
                </a:lnTo>
                <a:lnTo>
                  <a:pt x="484" y="543"/>
                </a:lnTo>
                <a:cubicBezTo>
                  <a:pt x="341" y="621"/>
                  <a:pt x="211" y="612"/>
                  <a:pt x="108" y="531"/>
                </a:cubicBezTo>
                <a:cubicBezTo>
                  <a:pt x="114" y="549"/>
                  <a:pt x="102" y="571"/>
                  <a:pt x="84" y="584"/>
                </a:cubicBezTo>
                <a:cubicBezTo>
                  <a:pt x="62" y="598"/>
                  <a:pt x="37" y="593"/>
                  <a:pt x="24" y="573"/>
                </a:cubicBezTo>
                <a:cubicBezTo>
                  <a:pt x="0" y="537"/>
                  <a:pt x="38" y="493"/>
                  <a:pt x="76" y="502"/>
                </a:cubicBezTo>
                <a:cubicBezTo>
                  <a:pt x="61" y="486"/>
                  <a:pt x="47" y="469"/>
                  <a:pt x="33" y="45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3" name="图片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861"/>
          <a:stretch>
            <a:fillRect/>
          </a:stretch>
        </p:blipFill>
        <p:spPr bwMode="auto">
          <a:xfrm>
            <a:off x="5210175" y="6421438"/>
            <a:ext cx="17716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5"/>
          <p:cNvSpPr/>
          <p:nvPr userDrawn="1"/>
        </p:nvSpPr>
        <p:spPr>
          <a:xfrm>
            <a:off x="0" y="6583363"/>
            <a:ext cx="5075238" cy="71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" name="矩形 6"/>
          <p:cNvSpPr/>
          <p:nvPr userDrawn="1"/>
        </p:nvSpPr>
        <p:spPr>
          <a:xfrm>
            <a:off x="7116763" y="6583363"/>
            <a:ext cx="5075237" cy="71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7"/>
          <p:cNvSpPr/>
          <p:nvPr userDrawn="1"/>
        </p:nvSpPr>
        <p:spPr>
          <a:xfrm>
            <a:off x="1588" y="939800"/>
            <a:ext cx="12204700" cy="365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9437008"/>
      </p:ext>
    </p:extLst>
  </p:cSld>
  <p:clrMapOvr>
    <a:masterClrMapping/>
  </p:clrMapOvr>
  <p:transition spd="slow" advTm="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94E0-3AD4-4F9E-A702-351FF736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270E2-68D6-4A8B-AC95-F5F18A50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5E7C6-D1CF-4C3D-BABF-698CAD64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823EC-ACCF-4DDA-8564-69BF69B8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F09A-EC43-4624-A999-9C39B3FA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75CEC-4878-4B89-8828-01F6E169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0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513AC-1320-4A57-A5BA-49469D3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1FBBB-EE5F-4671-9747-68FA5050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49990-9E91-43CA-B3B1-228B6D3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70148-CE43-4A1D-AFD8-C4F73D99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126D5-AD1C-4760-9865-419CF7E1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C87AF-5FA6-404D-A8DB-20C62A93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372B87-EC63-4A7E-B7DB-D6694FEF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F29FE-6779-4C89-9A8F-DE026BE8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C546D-A036-4C1C-90B8-5C058CC9F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2235-DB1A-467D-97FC-B5EACD64DDC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41D23-EC46-4AAF-B7E2-0ECB779F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4B913-975E-4991-880D-A69D0BBD8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28D6-8252-4FAD-9BFC-BB651B65F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3F9735B5-1223-4D23-BC19-00B8266DB2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A600F0C8-F7A4-4FAE-BE10-655E6C56FA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824E7-6A3E-41EC-B6CA-D62420F2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hangingPunct="1">
              <a:defRPr sz="1200" noProof="1">
                <a:solidFill>
                  <a:srgbClr val="898989"/>
                </a:solidFill>
                <a:latin typeface="Calibri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962C8B-B14F-4D97-AF65-F5344CB8AC3E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954FE-CB99-465E-AEF1-C072A8C5B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65F8B-1686-4730-A076-DB2DA228B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noProof="1">
                <a:solidFill>
                  <a:srgbClr val="898989"/>
                </a:solidFill>
                <a:latin typeface="Calibri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4691F6-8BAA-44AF-821E-A873C5203C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90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直接连接符 17">
            <a:extLst>
              <a:ext uri="{FF2B5EF4-FFF2-40B4-BE49-F238E27FC236}">
                <a16:creationId xmlns:a16="http://schemas.microsoft.com/office/drawing/2014/main" id="{F9BCF4AC-B96C-48F2-891C-DCDD2B7E078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69888" y="787400"/>
            <a:ext cx="1154747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直接连接符 17">
            <a:extLst>
              <a:ext uri="{FF2B5EF4-FFF2-40B4-BE49-F238E27FC236}">
                <a16:creationId xmlns:a16="http://schemas.microsoft.com/office/drawing/2014/main" id="{D0C02573-7BCC-4E78-A1D7-EE4D10FCCDC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307263" y="6518275"/>
            <a:ext cx="4579937" cy="33338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17">
            <a:extLst>
              <a:ext uri="{FF2B5EF4-FFF2-40B4-BE49-F238E27FC236}">
                <a16:creationId xmlns:a16="http://schemas.microsoft.com/office/drawing/2014/main" id="{A8F693B6-52D8-4809-BCC9-6B3774599B5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50838" y="6586538"/>
            <a:ext cx="4645025" cy="7937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矩形 -2147482624">
            <a:extLst>
              <a:ext uri="{FF2B5EF4-FFF2-40B4-BE49-F238E27FC236}">
                <a16:creationId xmlns:a16="http://schemas.microsoft.com/office/drawing/2014/main" id="{251687A4-F9DC-4B38-BEA7-BF1C1DB73A7B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5173663" y="6378575"/>
            <a:ext cx="1981200" cy="3175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14287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微软雅黑" panose="020B0503020204020204" pitchFamily="34" charset="-122"/>
              </a:rPr>
              <a:t>西安科技大学</a:t>
            </a:r>
          </a:p>
        </p:txBody>
      </p:sp>
      <p:pic>
        <p:nvPicPr>
          <p:cNvPr id="3078" name="图片 71685" descr="学校logo">
            <a:extLst>
              <a:ext uri="{FF2B5EF4-FFF2-40B4-BE49-F238E27FC236}">
                <a16:creationId xmlns:a16="http://schemas.microsoft.com/office/drawing/2014/main" id="{27DB1508-5AB3-4CD8-B34B-EBEA210D11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775" y="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8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6F34CBA9-BF6B-4D46-8A53-CEB808D56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7" y="692150"/>
            <a:ext cx="934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E85B0272-8827-4CAB-A3CC-5448D181C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7" y="2060576"/>
            <a:ext cx="9423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7332" name="Line 4">
            <a:extLst>
              <a:ext uri="{FF2B5EF4-FFF2-40B4-BE49-F238E27FC236}">
                <a16:creationId xmlns:a16="http://schemas.microsoft.com/office/drawing/2014/main" id="{89EC02AA-F5C7-4212-90F6-368CFCB7C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6165850"/>
            <a:ext cx="11328400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B3C7D3CB-EF7D-4879-A586-25707EC822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051" y="198438"/>
            <a:ext cx="35365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楷体_GB2312" pitchFamily="49" charset="-122"/>
              </a:rPr>
              <a:t>第一章   随机事件与概率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C5EB24CB-2A47-425C-9C29-5682F7F1DB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20714"/>
            <a:ext cx="113284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4528CEE1-71CB-4B96-B92A-DD91560D65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84167" y="6165850"/>
            <a:ext cx="30331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华东师范大学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B44992F5-6F00-4D36-B10F-E9E4A42638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1" y="6165850"/>
            <a:ext cx="1955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fld id="{A8301B05-0C72-4E67-B23E-003B84779706}" type="datetime3"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pPr algn="l"/>
              <a:t>22 September 2020</a:t>
            </a:fld>
            <a:endParaRPr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63E28DA7-EA80-4B17-813F-56578C3EF1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6367" y="233363"/>
            <a:ext cx="150071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第</a:t>
            </a:r>
            <a:fld id="{3CFFE157-9698-42F6-B518-DF8F74314459}" type="slidenum"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/>
              <a:t>‹#›</a:t>
            </a:fld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页</a:t>
            </a:r>
          </a:p>
        </p:txBody>
      </p:sp>
      <p:sp>
        <p:nvSpPr>
          <p:cNvPr id="227341" name="AutoShape 13">
            <a:hlinkClick r:id="rId13" action="ppaction://hlinksldjump" tooltip="返回目录"/>
            <a:extLst>
              <a:ext uri="{FF2B5EF4-FFF2-40B4-BE49-F238E27FC236}">
                <a16:creationId xmlns:a16="http://schemas.microsoft.com/office/drawing/2014/main" id="{9A584759-F5D5-40F5-B143-546139145A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7085" y="279401"/>
            <a:ext cx="298449" cy="315913"/>
          </a:xfrm>
          <a:prstGeom prst="curvedLeftArrow">
            <a:avLst>
              <a:gd name="adj1" fmla="val 28227"/>
              <a:gd name="adj2" fmla="val 564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614035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0CFE9EEE-BADA-4D68-B875-89EF3024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7" y="692150"/>
            <a:ext cx="93472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C485A5-8808-4651-AD51-0EDD015FB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7" y="2060576"/>
            <a:ext cx="9423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67ED53FC-C1DA-4EAA-B520-682E689A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6165850"/>
            <a:ext cx="11328400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7FDEC009-26CA-44A8-B212-F45329EDEB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051" y="198438"/>
            <a:ext cx="353654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楷体_GB2312" pitchFamily="49" charset="-122"/>
              </a:rPr>
              <a:t>第一章   随机事件与概率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2D916073-588F-4685-877E-01A916B1F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20714"/>
            <a:ext cx="113284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90A11F08-AEBC-4762-A498-ED3AAB7D83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84167" y="6165850"/>
            <a:ext cx="303318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华东师范大学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8165F346-C0F9-44A5-8DF0-613BF05346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1" y="6165850"/>
            <a:ext cx="195598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A8301B05-0C72-4E67-B23E-003B84779706}" type="datetime3"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pPr eaLnBrk="1" hangingPunct="1">
                <a:defRPr/>
              </a:pPr>
              <a:t>22 September 2020</a:t>
            </a:fld>
            <a:endParaRPr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F6070DC2-3249-4C9F-8D79-A24DEB4198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6367" y="233363"/>
            <a:ext cx="150071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第</a:t>
            </a:r>
            <a:fld id="{08DCA801-39A6-499E-89CE-24C314F0FFB2}" type="slidenum"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页</a:t>
            </a:r>
          </a:p>
        </p:txBody>
      </p:sp>
      <p:sp>
        <p:nvSpPr>
          <p:cNvPr id="1034" name="AutoShape 13">
            <a:hlinkClick r:id="rId13" action="ppaction://hlinksldjump" tooltip="返回目录"/>
            <a:extLst>
              <a:ext uri="{FF2B5EF4-FFF2-40B4-BE49-F238E27FC236}">
                <a16:creationId xmlns:a16="http://schemas.microsoft.com/office/drawing/2014/main" id="{72AAEA23-C660-49E1-8AF7-9AB0B0D0FC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7085" y="279401"/>
            <a:ext cx="298449" cy="315913"/>
          </a:xfrm>
          <a:prstGeom prst="curvedLeftArrow">
            <a:avLst>
              <a:gd name="adj1" fmla="val 28227"/>
              <a:gd name="adj2" fmla="val 564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764418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0CFE9EEE-BADA-4D68-B875-89EF3024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7" y="692150"/>
            <a:ext cx="93472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C485A5-8808-4651-AD51-0EDD015FB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7" y="2060576"/>
            <a:ext cx="9423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67ED53FC-C1DA-4EAA-B520-682E689A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6165850"/>
            <a:ext cx="11328400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7FDEC009-26CA-44A8-B212-F45329EDEB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051" y="198438"/>
            <a:ext cx="353654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楷体_GB2312" pitchFamily="49" charset="-122"/>
              </a:rPr>
              <a:t>第一章   随机事件与概率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2D916073-588F-4685-877E-01A916B1F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20714"/>
            <a:ext cx="113284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90A11F08-AEBC-4762-A498-ED3AAB7D83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84167" y="6165850"/>
            <a:ext cx="303318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华东师范大学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8165F346-C0F9-44A5-8DF0-613BF05346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1" y="6165850"/>
            <a:ext cx="195598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A8301B05-0C72-4E67-B23E-003B84779706}" type="datetime3"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pPr eaLnBrk="1" hangingPunct="1">
                <a:defRPr/>
              </a:pPr>
              <a:t>22 September 2020</a:t>
            </a:fld>
            <a:endParaRPr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F6070DC2-3249-4C9F-8D79-A24DEB4198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6367" y="233363"/>
            <a:ext cx="150071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第</a:t>
            </a:r>
            <a:fld id="{08DCA801-39A6-499E-89CE-24C314F0FFB2}" type="slidenum"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页</a:t>
            </a:r>
          </a:p>
        </p:txBody>
      </p:sp>
      <p:sp>
        <p:nvSpPr>
          <p:cNvPr id="1034" name="AutoShape 13">
            <a:hlinkClick r:id="rId13" action="ppaction://hlinksldjump" tooltip="返回目录"/>
            <a:extLst>
              <a:ext uri="{FF2B5EF4-FFF2-40B4-BE49-F238E27FC236}">
                <a16:creationId xmlns:a16="http://schemas.microsoft.com/office/drawing/2014/main" id="{72AAEA23-C660-49E1-8AF7-9AB0B0D0FC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7085" y="279401"/>
            <a:ext cx="298449" cy="315913"/>
          </a:xfrm>
          <a:prstGeom prst="curvedLeftArrow">
            <a:avLst>
              <a:gd name="adj1" fmla="val 28227"/>
              <a:gd name="adj2" fmla="val 564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518885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2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6.wmf"/><Relationship Id="rId26" Type="http://schemas.openxmlformats.org/officeDocument/2006/relationships/image" Target="../media/image32.png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7.bin"/><Relationship Id="rId25" Type="http://schemas.openxmlformats.org/officeDocument/2006/relationships/image" Target="../media/image31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5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46.png"/><Relationship Id="rId21" Type="http://schemas.openxmlformats.org/officeDocument/2006/relationships/image" Target="../media/image32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9.wmf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19" Type="http://schemas.openxmlformats.org/officeDocument/2006/relationships/image" Target="../media/image32.w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9.png"/><Relationship Id="rId7" Type="http://schemas.openxmlformats.org/officeDocument/2006/relationships/image" Target="../media/image4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0.png"/><Relationship Id="rId7" Type="http://schemas.openxmlformats.org/officeDocument/2006/relationships/image" Target="../media/image50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8.bin"/><Relationship Id="rId3" Type="http://schemas.openxmlformats.org/officeDocument/2006/relationships/image" Target="../media/image59.png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0.png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61.png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6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9.png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png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7.png"/><Relationship Id="rId12" Type="http://schemas.openxmlformats.org/officeDocument/2006/relationships/image" Target="../media/image540.png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5" Type="http://schemas.openxmlformats.org/officeDocument/2006/relationships/oleObject" Target="../embeddings/oleObject37.bin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54.png"/><Relationship Id="rId1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6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9.png"/><Relationship Id="rId11" Type="http://schemas.openxmlformats.org/officeDocument/2006/relationships/oleObject" Target="../embeddings/oleObject42.bin"/><Relationship Id="rId5" Type="http://schemas.openxmlformats.org/officeDocument/2006/relationships/image" Target="../media/image88.png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60.wmf"/><Relationship Id="rId19" Type="http://schemas.openxmlformats.org/officeDocument/2006/relationships/image" Target="../media/image90.png"/><Relationship Id="rId4" Type="http://schemas.openxmlformats.org/officeDocument/2006/relationships/image" Target="../media/image87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6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7.png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png"/><Relationship Id="rId11" Type="http://schemas.openxmlformats.org/officeDocument/2006/relationships/image" Target="../media/image67.wmf"/><Relationship Id="rId5" Type="http://schemas.openxmlformats.org/officeDocument/2006/relationships/image" Target="../media/image65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67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2.png"/><Relationship Id="rId11" Type="http://schemas.openxmlformats.org/officeDocument/2006/relationships/image" Target="../media/image65.png"/><Relationship Id="rId5" Type="http://schemas.openxmlformats.org/officeDocument/2006/relationships/image" Target="../media/image101.png"/><Relationship Id="rId10" Type="http://schemas.openxmlformats.org/officeDocument/2006/relationships/image" Target="../media/image64.png"/><Relationship Id="rId4" Type="http://schemas.openxmlformats.org/officeDocument/2006/relationships/image" Target="../media/image100.png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5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72.wmf"/><Relationship Id="rId4" Type="http://schemas.openxmlformats.org/officeDocument/2006/relationships/image" Target="../media/image111.png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7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7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20.wmf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0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00.png"/><Relationship Id="rId4" Type="http://schemas.openxmlformats.org/officeDocument/2006/relationships/image" Target="../media/image21.png"/><Relationship Id="rId9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.png"/><Relationship Id="rId7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5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45E8C79D-A7DC-4439-A026-65918B2E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936977"/>
            <a:ext cx="11114930" cy="1308628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2007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）在区间（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）中随机地取两个数，则这两个数之差的绝对值小于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________.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1" y="2527220"/>
            <a:ext cx="7059764" cy="11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</a:pP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解：令 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楷体_GB2312"/>
              </a:rPr>
              <a:t>={</a:t>
            </a: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两个数之差的绝对值小于</a:t>
            </a:r>
            <a:r>
              <a:rPr lang="en-US" altLang="zh-CN" sz="2400" dirty="0">
                <a:latin typeface="微软雅黑" panose="020B0503020204020204" pitchFamily="34" charset="-122"/>
                <a:ea typeface="楷体_GB2312"/>
              </a:rPr>
              <a:t>1/2}</a:t>
            </a: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，设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分别表示取出的两个数，则样本点为（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楷体_GB231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楷体_GB2312"/>
              </a:rPr>
              <a:t>.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173D154-EE9C-429C-B4F9-093B1C724A4C}"/>
              </a:ext>
            </a:extLst>
          </p:cNvPr>
          <p:cNvGrpSpPr/>
          <p:nvPr/>
        </p:nvGrpSpPr>
        <p:grpSpPr>
          <a:xfrm>
            <a:off x="732182" y="3817511"/>
            <a:ext cx="5144743" cy="1300163"/>
            <a:chOff x="-5845959" y="5912464"/>
            <a:chExt cx="5144743" cy="130016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A60B5D0-F67F-4F2A-9617-7AFB8BC6356A}"/>
                </a:ext>
              </a:extLst>
            </p:cNvPr>
            <p:cNvSpPr txBox="1"/>
            <p:nvPr/>
          </p:nvSpPr>
          <p:spPr>
            <a:xfrm>
              <a:off x="-5811050" y="5912697"/>
              <a:ext cx="1708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样本空间：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3528FB-6A1C-4BD7-B035-6466A5EECFB3}"/>
                </a:ext>
              </a:extLst>
            </p:cNvPr>
            <p:cNvSpPr txBox="1"/>
            <p:nvPr/>
          </p:nvSpPr>
          <p:spPr>
            <a:xfrm>
              <a:off x="-5845959" y="6576981"/>
              <a:ext cx="1708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随机事件：</a:t>
              </a:r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6F7754B9-1309-4505-9131-91012C884F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965853"/>
                </p:ext>
              </p:extLst>
            </p:nvPr>
          </p:nvGraphicFramePr>
          <p:xfrm>
            <a:off x="-4185778" y="5912464"/>
            <a:ext cx="3484562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63" name="Equation" r:id="rId3" imgW="1574640" imgH="215640" progId="Equation.DSMT4">
                    <p:embed/>
                  </p:oleObj>
                </mc:Choice>
                <mc:Fallback>
                  <p:oleObj name="Equation" r:id="rId3" imgW="1574640" imgH="21564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D5A118B6-1E8E-430C-92D0-5FB484CA68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4185778" y="5912464"/>
                          <a:ext cx="3484562" cy="476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E866CFB4-4774-4D21-9E4C-A97778DEB9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9359582"/>
                </p:ext>
              </p:extLst>
            </p:nvPr>
          </p:nvGraphicFramePr>
          <p:xfrm>
            <a:off x="-4177841" y="6401414"/>
            <a:ext cx="3033713" cy="81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64" name="Equation" r:id="rId5" imgW="1371600" imgH="368280" progId="Equation.DSMT4">
                    <p:embed/>
                  </p:oleObj>
                </mc:Choice>
                <mc:Fallback>
                  <p:oleObj name="Equation" r:id="rId5" imgW="1371600" imgH="36828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9F935452-D802-40C9-B12E-7BE915BABA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4177841" y="6401414"/>
                          <a:ext cx="3033713" cy="811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C02E8FB-BA76-4CA8-8718-4F4FC24E07FE}"/>
              </a:ext>
            </a:extLst>
          </p:cNvPr>
          <p:cNvSpPr/>
          <p:nvPr/>
        </p:nvSpPr>
        <p:spPr>
          <a:xfrm>
            <a:off x="897052" y="5349236"/>
            <a:ext cx="1191491" cy="67425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2A36772-8CC1-495A-8F4B-FFD73677F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653508"/>
              </p:ext>
            </p:extLst>
          </p:nvPr>
        </p:nvGraphicFramePr>
        <p:xfrm>
          <a:off x="2578707" y="5265675"/>
          <a:ext cx="17986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7" imgW="812520" imgH="380880" progId="Equation.DSMT4">
                  <p:embed/>
                </p:oleObj>
              </mc:Choice>
              <mc:Fallback>
                <p:oleObj name="Equation" r:id="rId7" imgW="812520" imgH="3808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4026DF2-F733-440B-9BDE-719C1CF24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78707" y="5265675"/>
                        <a:ext cx="179863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A3961C6B-396C-4096-A133-8F35830525AC}"/>
              </a:ext>
            </a:extLst>
          </p:cNvPr>
          <p:cNvGrpSpPr/>
          <p:nvPr/>
        </p:nvGrpSpPr>
        <p:grpSpPr>
          <a:xfrm>
            <a:off x="8407663" y="2474624"/>
            <a:ext cx="2985515" cy="2472261"/>
            <a:chOff x="8407663" y="2474624"/>
            <a:chExt cx="2985515" cy="247226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对象 53">
                  <a:extLst>
                    <a:ext uri="{FF2B5EF4-FFF2-40B4-BE49-F238E27FC236}">
                      <a16:creationId xmlns:a16="http://schemas.microsoft.com/office/drawing/2014/main" id="{A7882479-6B31-4573-8D68-20EAC821DE4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30038132"/>
                    </p:ext>
                  </p:extLst>
                </p:nvPr>
              </p:nvGraphicFramePr>
              <p:xfrm>
                <a:off x="9478444" y="3639916"/>
                <a:ext cx="159766" cy="28054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866" name="Equation" r:id="rId9" imgW="139700" imgH="139700" progId="Equation.DSMT4">
                        <p:embed/>
                      </p:oleObj>
                    </mc:Choice>
                    <mc:Fallback>
                      <p:oleObj name="Equation" r:id="rId9" imgW="139700" imgH="139700" progId="Equation.DSMT4">
                        <p:embed/>
                        <p:pic>
                          <p:nvPicPr>
                            <p:cNvPr id="67609" name="对象 53">
                              <a:extLst>
                                <a:ext uri="{FF2B5EF4-FFF2-40B4-BE49-F238E27FC236}">
                                  <a16:creationId xmlns:a16="http://schemas.microsoft.com/office/drawing/2014/main" id="{256ACA43-160A-4925-8AA3-4B8FE657F8D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78444" y="3639916"/>
                              <a:ext cx="159766" cy="2805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" name="对象 53">
                  <a:extLst>
                    <a:ext uri="{FF2B5EF4-FFF2-40B4-BE49-F238E27FC236}">
                      <a16:creationId xmlns:a16="http://schemas.microsoft.com/office/drawing/2014/main" id="{A7882479-6B31-4573-8D68-20EAC821DE4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30038132"/>
                    </p:ext>
                  </p:extLst>
                </p:nvPr>
              </p:nvGraphicFramePr>
              <p:xfrm>
                <a:off x="9478444" y="3639916"/>
                <a:ext cx="159766" cy="28054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845" name="Equation" r:id="rId11" imgW="139700" imgH="139700" progId="Equation.DSMT4">
                        <p:embed/>
                      </p:oleObj>
                    </mc:Choice>
                    <mc:Fallback>
                      <p:oleObj name="Equation" r:id="rId11" imgW="139700" imgH="139700" progId="Equation.DSMT4">
                        <p:embed/>
                        <p:pic>
                          <p:nvPicPr>
                            <p:cNvPr id="67609" name="对象 53">
                              <a:extLst>
                                <a:ext uri="{FF2B5EF4-FFF2-40B4-BE49-F238E27FC236}">
                                  <a16:creationId xmlns:a16="http://schemas.microsoft.com/office/drawing/2014/main" id="{256ACA43-160A-4925-8AA3-4B8FE657F8D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78444" y="3639916"/>
                              <a:ext cx="159766" cy="2805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527CE40-964F-4D80-9AF2-7222A38854C0}"/>
                </a:ext>
              </a:extLst>
            </p:cNvPr>
            <p:cNvCxnSpPr/>
            <p:nvPr/>
          </p:nvCxnSpPr>
          <p:spPr bwMode="auto">
            <a:xfrm>
              <a:off x="8468015" y="4470364"/>
              <a:ext cx="276701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1C69C60-9AE8-42AE-8360-788ABE1AF3B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80710" y="2644486"/>
              <a:ext cx="17462" cy="2209800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938CB45-9423-4984-B70B-D788842494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71253" y="3278023"/>
              <a:ext cx="1195469" cy="8897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对象 67">
                  <a:extLst>
                    <a:ext uri="{FF2B5EF4-FFF2-40B4-BE49-F238E27FC236}">
                      <a16:creationId xmlns:a16="http://schemas.microsoft.com/office/drawing/2014/main" id="{3520926C-0156-4B97-97D0-62E2AF2B7F3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12950648"/>
                    </p:ext>
                  </p:extLst>
                </p:nvPr>
              </p:nvGraphicFramePr>
              <p:xfrm>
                <a:off x="11175690" y="4548843"/>
                <a:ext cx="217488" cy="2397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867" name="Equation" r:id="rId13" imgW="114102" imgH="126780" progId="Equation.DSMT4">
                        <p:embed/>
                      </p:oleObj>
                    </mc:Choice>
                    <mc:Fallback>
                      <p:oleObj name="Equation" r:id="rId13" imgW="114102" imgH="126780" progId="Equation.DSMT4">
                        <p:embed/>
                        <p:pic>
                          <p:nvPicPr>
                            <p:cNvPr id="67614" name="对象 67">
                              <a:extLst>
                                <a:ext uri="{FF2B5EF4-FFF2-40B4-BE49-F238E27FC236}">
                                  <a16:creationId xmlns:a16="http://schemas.microsoft.com/office/drawing/2014/main" id="{5296FCC6-EC2E-4AA9-B813-1F7452F0362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75690" y="4548843"/>
                              <a:ext cx="217488" cy="239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1" name="对象 67">
                  <a:extLst>
                    <a:ext uri="{FF2B5EF4-FFF2-40B4-BE49-F238E27FC236}">
                      <a16:creationId xmlns:a16="http://schemas.microsoft.com/office/drawing/2014/main" id="{3520926C-0156-4B97-97D0-62E2AF2B7F3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12950648"/>
                    </p:ext>
                  </p:extLst>
                </p:nvPr>
              </p:nvGraphicFramePr>
              <p:xfrm>
                <a:off x="11175690" y="4548843"/>
                <a:ext cx="217488" cy="2397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846" name="Equation" r:id="rId15" imgW="114102" imgH="126780" progId="Equation.DSMT4">
                        <p:embed/>
                      </p:oleObj>
                    </mc:Choice>
                    <mc:Fallback>
                      <p:oleObj name="Equation" r:id="rId15" imgW="114102" imgH="126780" progId="Equation.DSMT4">
                        <p:embed/>
                        <p:pic>
                          <p:nvPicPr>
                            <p:cNvPr id="67614" name="对象 67">
                              <a:extLst>
                                <a:ext uri="{FF2B5EF4-FFF2-40B4-BE49-F238E27FC236}">
                                  <a16:creationId xmlns:a16="http://schemas.microsoft.com/office/drawing/2014/main" id="{5296FCC6-EC2E-4AA9-B813-1F7452F0362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75690" y="4548843"/>
                              <a:ext cx="217488" cy="239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对象 68">
                  <a:extLst>
                    <a:ext uri="{FF2B5EF4-FFF2-40B4-BE49-F238E27FC236}">
                      <a16:creationId xmlns:a16="http://schemas.microsoft.com/office/drawing/2014/main" id="{90146413-9E40-4A04-B0BA-E88FB8BDAF4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56967237"/>
                    </p:ext>
                  </p:extLst>
                </p:nvPr>
              </p:nvGraphicFramePr>
              <p:xfrm>
                <a:off x="8939448" y="2474624"/>
                <a:ext cx="241300" cy="2873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868" name="Equation" r:id="rId17" imgW="126835" imgH="152202" progId="Equation.DSMT4">
                        <p:embed/>
                      </p:oleObj>
                    </mc:Choice>
                    <mc:Fallback>
                      <p:oleObj name="Equation" r:id="rId17" imgW="126835" imgH="152202" progId="Equation.DSMT4">
                        <p:embed/>
                        <p:pic>
                          <p:nvPicPr>
                            <p:cNvPr id="67615" name="对象 68">
                              <a:extLst>
                                <a:ext uri="{FF2B5EF4-FFF2-40B4-BE49-F238E27FC236}">
                                  <a16:creationId xmlns:a16="http://schemas.microsoft.com/office/drawing/2014/main" id="{FB3944E5-0E0F-4261-86A5-28E9F962949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39448" y="2474624"/>
                              <a:ext cx="241300" cy="2873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" name="对象 68">
                  <a:extLst>
                    <a:ext uri="{FF2B5EF4-FFF2-40B4-BE49-F238E27FC236}">
                      <a16:creationId xmlns:a16="http://schemas.microsoft.com/office/drawing/2014/main" id="{90146413-9E40-4A04-B0BA-E88FB8BDAF4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56967237"/>
                    </p:ext>
                  </p:extLst>
                </p:nvPr>
              </p:nvGraphicFramePr>
              <p:xfrm>
                <a:off x="8939448" y="2474624"/>
                <a:ext cx="241300" cy="2873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847" name="Equation" r:id="rId19" imgW="126835" imgH="152202" progId="Equation.DSMT4">
                        <p:embed/>
                      </p:oleObj>
                    </mc:Choice>
                    <mc:Fallback>
                      <p:oleObj name="Equation" r:id="rId19" imgW="126835" imgH="152202" progId="Equation.DSMT4">
                        <p:embed/>
                        <p:pic>
                          <p:nvPicPr>
                            <p:cNvPr id="67615" name="对象 68">
                              <a:extLst>
                                <a:ext uri="{FF2B5EF4-FFF2-40B4-BE49-F238E27FC236}">
                                  <a16:creationId xmlns:a16="http://schemas.microsoft.com/office/drawing/2014/main" id="{FB3944E5-0E0F-4261-86A5-28E9F962949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39448" y="2474624"/>
                              <a:ext cx="241300" cy="2873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对象 69">
                  <a:extLst>
                    <a:ext uri="{FF2B5EF4-FFF2-40B4-BE49-F238E27FC236}">
                      <a16:creationId xmlns:a16="http://schemas.microsoft.com/office/drawing/2014/main" id="{4920A6AF-9F36-4D70-BB43-3FDD1A75779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3833352"/>
                    </p:ext>
                  </p:extLst>
                </p:nvPr>
              </p:nvGraphicFramePr>
              <p:xfrm>
                <a:off x="8407663" y="4612396"/>
                <a:ext cx="266700" cy="2857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869" name="Equation" r:id="rId21" imgW="139639" imgH="152334" progId="Equation.DSMT4">
                        <p:embed/>
                      </p:oleObj>
                    </mc:Choice>
                    <mc:Fallback>
                      <p:oleObj name="Equation" r:id="rId21" imgW="139639" imgH="152334" progId="Equation.DSMT4">
                        <p:embed/>
                        <p:pic>
                          <p:nvPicPr>
                            <p:cNvPr id="67616" name="对象 69">
                              <a:extLst>
                                <a:ext uri="{FF2B5EF4-FFF2-40B4-BE49-F238E27FC236}">
                                  <a16:creationId xmlns:a16="http://schemas.microsoft.com/office/drawing/2014/main" id="{7A343379-58F0-4FF3-B9A7-ECE0FBA389F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07663" y="4612396"/>
                              <a:ext cx="266700" cy="2857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" name="对象 69">
                  <a:extLst>
                    <a:ext uri="{FF2B5EF4-FFF2-40B4-BE49-F238E27FC236}">
                      <a16:creationId xmlns:a16="http://schemas.microsoft.com/office/drawing/2014/main" id="{4920A6AF-9F36-4D70-BB43-3FDD1A75779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3833352"/>
                    </p:ext>
                  </p:extLst>
                </p:nvPr>
              </p:nvGraphicFramePr>
              <p:xfrm>
                <a:off x="8407663" y="4612396"/>
                <a:ext cx="266700" cy="2857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848" name="Equation" r:id="rId22" imgW="139639" imgH="152334" progId="Equation.DSMT4">
                        <p:embed/>
                      </p:oleObj>
                    </mc:Choice>
                    <mc:Fallback>
                      <p:oleObj name="Equation" r:id="rId22" imgW="139639" imgH="152334" progId="Equation.DSMT4">
                        <p:embed/>
                        <p:pic>
                          <p:nvPicPr>
                            <p:cNvPr id="67616" name="对象 69">
                              <a:extLst>
                                <a:ext uri="{FF2B5EF4-FFF2-40B4-BE49-F238E27FC236}">
                                  <a16:creationId xmlns:a16="http://schemas.microsoft.com/office/drawing/2014/main" id="{7A343379-58F0-4FF3-B9A7-ECE0FBA389F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07663" y="4612396"/>
                              <a:ext cx="266700" cy="2857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E07C05B-393B-44FC-8774-FA86A6E1B8AC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9473436" y="3854841"/>
              <a:ext cx="1195469" cy="8897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FF75AD-5A5B-4F17-924D-2F84546D58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889442" y="3278022"/>
              <a:ext cx="8101" cy="1179002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5B283A6-E217-4E14-9AE3-A63D47A00E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80710" y="4461467"/>
              <a:ext cx="1195469" cy="8897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6F62D62-CE7A-44F5-8752-286F68723410}"/>
                </a:ext>
              </a:extLst>
            </p:cNvPr>
            <p:cNvCxnSpPr/>
            <p:nvPr/>
          </p:nvCxnSpPr>
          <p:spPr>
            <a:xfrm flipV="1">
              <a:off x="8888813" y="3286920"/>
              <a:ext cx="589631" cy="580603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2CD9AF0-D0C3-4F6A-92D2-07BC31A846B9}"/>
                </a:ext>
              </a:extLst>
            </p:cNvPr>
            <p:cNvCxnSpPr/>
            <p:nvPr/>
          </p:nvCxnSpPr>
          <p:spPr>
            <a:xfrm flipV="1">
              <a:off x="9496884" y="3874194"/>
              <a:ext cx="589631" cy="580603"/>
            </a:xfrm>
            <a:prstGeom prst="line">
              <a:avLst/>
            </a:prstGeom>
            <a:ln w="158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4056CDA-5E1D-4C88-969B-B0BB462149EB}"/>
                    </a:ext>
                  </a:extLst>
                </p:cNvPr>
                <p:cNvSpPr/>
                <p:nvPr/>
              </p:nvSpPr>
              <p:spPr>
                <a:xfrm>
                  <a:off x="8953998" y="3030722"/>
                  <a:ext cx="4391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4056CDA-5E1D-4C88-969B-B0BB46214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3998" y="3030722"/>
                  <a:ext cx="439159" cy="46166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14C65DC-4348-407F-AFA6-4B420845536B}"/>
                    </a:ext>
                  </a:extLst>
                </p:cNvPr>
                <p:cNvSpPr/>
                <p:nvPr/>
              </p:nvSpPr>
              <p:spPr>
                <a:xfrm>
                  <a:off x="9856039" y="4485220"/>
                  <a:ext cx="29636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14C65DC-4348-407F-AFA6-4B4208455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6039" y="4485220"/>
                  <a:ext cx="296369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6250" r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D5C2AD6-4A06-45B4-8DB8-7C76333F5CFE}"/>
                    </a:ext>
                  </a:extLst>
                </p:cNvPr>
                <p:cNvSpPr/>
                <p:nvPr/>
              </p:nvSpPr>
              <p:spPr>
                <a:xfrm>
                  <a:off x="8489597" y="3047189"/>
                  <a:ext cx="29636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D5C2AD6-4A06-45B4-8DB8-7C76333F5C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9597" y="3047189"/>
                  <a:ext cx="296369" cy="461665"/>
                </a:xfrm>
                <a:prstGeom prst="rect">
                  <a:avLst/>
                </a:prstGeom>
                <a:blipFill>
                  <a:blip r:embed="rId27"/>
                  <a:stretch>
                    <a:fillRect l="-6250" r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9AA712C-25CD-420B-BC0D-B9697AB87B55}"/>
              </a:ext>
            </a:extLst>
          </p:cNvPr>
          <p:cNvSpPr/>
          <p:nvPr/>
        </p:nvSpPr>
        <p:spPr>
          <a:xfrm>
            <a:off x="6317788" y="5395296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={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两个数相等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}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1FF444A-E6C6-4A37-AA65-8210A487C715}"/>
              </a:ext>
            </a:extLst>
          </p:cNvPr>
          <p:cNvSpPr/>
          <p:nvPr/>
        </p:nvSpPr>
        <p:spPr>
          <a:xfrm>
            <a:off x="8880710" y="5370348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B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)=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50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18" grpId="0" autoUpdateAnimBg="0"/>
      <p:bldP spid="28" grpId="0" animBg="1"/>
      <p:bldP spid="4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0" y="3186440"/>
            <a:ext cx="10009699" cy="11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：在没有取白球的情况下取了一次红球，利用压缩样本空间则相当于只有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个红球，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楷体_GB2312"/>
              </a:rPr>
              <a:t>个黑球放回摸两次，其中摸了一个红球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F4E5D2-3534-4493-9F7A-640DD604B30B}"/>
              </a:ext>
            </a:extLst>
          </p:cNvPr>
          <p:cNvGrpSpPr/>
          <p:nvPr/>
        </p:nvGrpSpPr>
        <p:grpSpPr>
          <a:xfrm>
            <a:off x="342900" y="936977"/>
            <a:ext cx="11114930" cy="1954959"/>
            <a:chOff x="342900" y="936977"/>
            <a:chExt cx="11114930" cy="1954959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936977"/>
              <a:ext cx="11114930" cy="1954959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6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2009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）袋中有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个红色球，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个黑色球与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个白球，现有放回地从袋中取两次，每次取一球，以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X,Y,Z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分别表示两次取球所取得的红球、黑球与白球的个数。求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CC5B591-0255-489B-86BE-326DFD6C1A02}"/>
                    </a:ext>
                  </a:extLst>
                </p:cNvPr>
                <p:cNvSpPr/>
                <p:nvPr/>
              </p:nvSpPr>
              <p:spPr>
                <a:xfrm>
                  <a:off x="4636109" y="2368716"/>
                  <a:ext cx="270112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a14:m>
                  <a:r>
                    <a:rPr lang="en-US" altLang="zh-CN" sz="2800" dirty="0"/>
                    <a:t>.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CC5B591-0255-489B-86BE-326DFD6C1A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9" y="2368716"/>
                  <a:ext cx="2701124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12941" r="-3612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AA81D5D-BC19-4EBF-9BB2-B94F8F3B98E8}"/>
                  </a:ext>
                </a:extLst>
              </p:cNvPr>
              <p:cNvSpPr/>
              <p:nvPr/>
            </p:nvSpPr>
            <p:spPr>
              <a:xfrm>
                <a:off x="3481194" y="4739092"/>
                <a:ext cx="4229235" cy="928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=0)=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×2</m:t>
                          </m:r>
                        </m:num>
                        <m:den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AA81D5D-BC19-4EBF-9BB2-B94F8F3B9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4" y="4739092"/>
                <a:ext cx="4229235" cy="928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8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792" y="2851928"/>
            <a:ext cx="1028696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A1C7BA-E746-42E8-9EDF-DFB190B111F5}"/>
              </a:ext>
            </a:extLst>
          </p:cNvPr>
          <p:cNvGrpSpPr/>
          <p:nvPr/>
        </p:nvGrpSpPr>
        <p:grpSpPr>
          <a:xfrm>
            <a:off x="342900" y="918686"/>
            <a:ext cx="10307878" cy="1328008"/>
            <a:chOff x="342900" y="918686"/>
            <a:chExt cx="10307878" cy="1328008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936977"/>
              <a:ext cx="10307878" cy="1307537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7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2012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）设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A,B,C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是随机事件，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互不相容，</a:t>
              </a: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则                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____.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CC5B591-0255-489B-86BE-326DFD6C1A02}"/>
                    </a:ext>
                  </a:extLst>
                </p:cNvPr>
                <p:cNvSpPr/>
                <p:nvPr/>
              </p:nvSpPr>
              <p:spPr>
                <a:xfrm>
                  <a:off x="8702545" y="918686"/>
                  <a:ext cx="1813060" cy="783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𝐴𝐵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l-GR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l-GR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CC5B591-0255-489B-86BE-326DFD6C1A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545" y="918686"/>
                  <a:ext cx="1813060" cy="7838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5785CDB-B7CC-419D-BFFA-46BD1E28992A}"/>
                    </a:ext>
                  </a:extLst>
                </p:cNvPr>
                <p:cNvSpPr/>
                <p:nvPr/>
              </p:nvSpPr>
              <p:spPr>
                <a:xfrm>
                  <a:off x="734170" y="1543809"/>
                  <a:ext cx="1663789" cy="702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l-GR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.</a:t>
                  </a:r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5785CDB-B7CC-419D-BFFA-46BD1E289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70" y="1543809"/>
                  <a:ext cx="1663789" cy="702885"/>
                </a:xfrm>
                <a:prstGeom prst="rect">
                  <a:avLst/>
                </a:prstGeom>
                <a:blipFill>
                  <a:blip r:embed="rId4"/>
                  <a:stretch>
                    <a:fillRect r="-6593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72FCB8C9-188C-4A69-A77A-D68BAF51D72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86909703"/>
                    </p:ext>
                  </p:extLst>
                </p:nvPr>
              </p:nvGraphicFramePr>
              <p:xfrm>
                <a:off x="2789229" y="1712701"/>
                <a:ext cx="1489075" cy="5318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151" name="Equation" r:id="rId5" imgW="672840" imgH="241200" progId="Equation.DSMT4">
                        <p:embed/>
                      </p:oleObj>
                    </mc:Choice>
                    <mc:Fallback>
                      <p:oleObj name="Equation" r:id="rId5" imgW="672840" imgH="241200" progId="Equation.DSMT4">
                        <p:embed/>
                        <p:pic>
                          <p:nvPicPr>
                            <p:cNvPr id="24" name="对象 23">
                              <a:extLst>
                                <a:ext uri="{FF2B5EF4-FFF2-40B4-BE49-F238E27FC236}">
                                  <a16:creationId xmlns:a16="http://schemas.microsoft.com/office/drawing/2014/main" id="{6F7754B9-1309-4505-9131-91012C884F6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89229" y="1712701"/>
                              <a:ext cx="1489075" cy="5318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72FCB8C9-188C-4A69-A77A-D68BAF51D72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86909703"/>
                    </p:ext>
                  </p:extLst>
                </p:nvPr>
              </p:nvGraphicFramePr>
              <p:xfrm>
                <a:off x="2789229" y="1712701"/>
                <a:ext cx="1489075" cy="5318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133" name="Equation" r:id="rId7" imgW="672840" imgH="241200" progId="Equation.DSMT4">
                        <p:embed/>
                      </p:oleObj>
                    </mc:Choice>
                    <mc:Fallback>
                      <p:oleObj name="Equation" r:id="rId7" imgW="672840" imgH="241200" progId="Equation.DSMT4">
                        <p:embed/>
                        <p:pic>
                          <p:nvPicPr>
                            <p:cNvPr id="24" name="对象 23">
                              <a:extLst>
                                <a:ext uri="{FF2B5EF4-FFF2-40B4-BE49-F238E27FC236}">
                                  <a16:creationId xmlns:a16="http://schemas.microsoft.com/office/drawing/2014/main" id="{6F7754B9-1309-4505-9131-91012C884F6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89229" y="1712701"/>
                              <a:ext cx="1489075" cy="5318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643741E-81EC-4CD2-BABE-3E9AFAA0E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010154"/>
              </p:ext>
            </p:extLst>
          </p:nvPr>
        </p:nvGraphicFramePr>
        <p:xfrm>
          <a:off x="1810635" y="2793064"/>
          <a:ext cx="25288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2" name="Equation" r:id="rId9" imgW="1143000" imgH="393480" progId="Equation.DSMT4">
                  <p:embed/>
                </p:oleObj>
              </mc:Choice>
              <mc:Fallback>
                <p:oleObj name="Equation" r:id="rId9" imgW="114300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2FCB8C9-188C-4A69-A77A-D68BAF51D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0635" y="2793064"/>
                        <a:ext cx="25288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65AD1CB-6248-495E-827E-04F6691AE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98530"/>
              </p:ext>
            </p:extLst>
          </p:nvPr>
        </p:nvGraphicFramePr>
        <p:xfrm>
          <a:off x="4396728" y="2821639"/>
          <a:ext cx="2305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3" name="Equation" r:id="rId11" imgW="1041120" imgH="380880" progId="Equation.DSMT4">
                  <p:embed/>
                </p:oleObj>
              </mc:Choice>
              <mc:Fallback>
                <p:oleObj name="Equation" r:id="rId11" imgW="1041120" imgH="3808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643741E-81EC-4CD2-BABE-3E9AFAA0ED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6728" y="2821639"/>
                        <a:ext cx="23050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2EE98EB-A4B2-4226-B4F2-A39E2AFB4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31122"/>
              </p:ext>
            </p:extLst>
          </p:nvPr>
        </p:nvGraphicFramePr>
        <p:xfrm>
          <a:off x="3055928" y="3587750"/>
          <a:ext cx="17145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4" name="Equation" r:id="rId13" imgW="774360" imgH="647640" progId="Equation.DSMT4">
                  <p:embed/>
                </p:oleObj>
              </mc:Choice>
              <mc:Fallback>
                <p:oleObj name="Equation" r:id="rId13" imgW="774360" imgH="647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65AD1CB-6248-495E-827E-04F6691AEB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5928" y="3587750"/>
                        <a:ext cx="1714500" cy="142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ECB4DD1-023A-4AB5-BD03-669F755ED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643397"/>
              </p:ext>
            </p:extLst>
          </p:nvPr>
        </p:nvGraphicFramePr>
        <p:xfrm>
          <a:off x="3075079" y="5093000"/>
          <a:ext cx="4778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5" name="Equation" r:id="rId15" imgW="215640" imgH="342720" progId="Equation.DSMT4">
                  <p:embed/>
                </p:oleObj>
              </mc:Choice>
              <mc:Fallback>
                <p:oleObj name="Equation" r:id="rId15" imgW="215640" imgH="3427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2EE98EB-A4B2-4226-B4F2-A39E2AFB49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75079" y="5093000"/>
                        <a:ext cx="477838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566BA771-31C9-4A5D-9054-B11E5E89C22F}"/>
              </a:ext>
            </a:extLst>
          </p:cNvPr>
          <p:cNvGrpSpPr/>
          <p:nvPr/>
        </p:nvGrpSpPr>
        <p:grpSpPr>
          <a:xfrm>
            <a:off x="8070017" y="2958881"/>
            <a:ext cx="1633781" cy="2446557"/>
            <a:chOff x="8070017" y="2958881"/>
            <a:chExt cx="1633781" cy="244655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7BB9DF-C03B-4B3B-B403-61D7EF9757A0}"/>
                </a:ext>
              </a:extLst>
            </p:cNvPr>
            <p:cNvSpPr/>
            <p:nvPr/>
          </p:nvSpPr>
          <p:spPr>
            <a:xfrm>
              <a:off x="8070017" y="2958881"/>
              <a:ext cx="1633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互不相容</a:t>
              </a:r>
              <a:endParaRPr lang="zh-CN" altLang="en-US" dirty="0"/>
            </a:p>
          </p:txBody>
        </p:sp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7CC69776-1D08-4018-9890-6616EEBF9E91}"/>
                </a:ext>
              </a:extLst>
            </p:cNvPr>
            <p:cNvSpPr/>
            <p:nvPr/>
          </p:nvSpPr>
          <p:spPr>
            <a:xfrm>
              <a:off x="8702545" y="3328213"/>
              <a:ext cx="242672" cy="4804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对象 18">
                  <a:extLst>
                    <a:ext uri="{FF2B5EF4-FFF2-40B4-BE49-F238E27FC236}">
                      <a16:creationId xmlns:a16="http://schemas.microsoft.com/office/drawing/2014/main" id="{F9061CE2-9794-4008-AAA9-4B33B26812F9}"/>
                    </a:ext>
                  </a:extLst>
                </p:cNvPr>
                <p:cNvSpPr txBox="1"/>
                <p:nvPr/>
              </p:nvSpPr>
              <p:spPr>
                <a:xfrm>
                  <a:off x="8345488" y="3908425"/>
                  <a:ext cx="955675" cy="39211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对象 18">
                  <a:extLst>
                    <a:ext uri="{FF2B5EF4-FFF2-40B4-BE49-F238E27FC236}">
                      <a16:creationId xmlns:a16="http://schemas.microsoft.com/office/drawing/2014/main" id="{F9061CE2-9794-4008-AAA9-4B33B2681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488" y="3908425"/>
                  <a:ext cx="955675" cy="392113"/>
                </a:xfrm>
                <a:prstGeom prst="rect">
                  <a:avLst/>
                </a:prstGeom>
                <a:blipFill>
                  <a:blip r:embed="rId1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D950F697-3EEC-4616-A65E-AACC8F3EC324}"/>
                </a:ext>
              </a:extLst>
            </p:cNvPr>
            <p:cNvSpPr/>
            <p:nvPr/>
          </p:nvSpPr>
          <p:spPr>
            <a:xfrm>
              <a:off x="8702545" y="4388198"/>
              <a:ext cx="242672" cy="4804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16971BAB-468B-4BB9-A8C4-89FBE8559A9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23897236"/>
                    </p:ext>
                  </p:extLst>
                </p:nvPr>
              </p:nvGraphicFramePr>
              <p:xfrm>
                <a:off x="8285163" y="5013325"/>
                <a:ext cx="1125537" cy="3921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156" name="Equation" r:id="rId18" imgW="507960" imgH="177480" progId="Equation.DSMT4">
                        <p:embed/>
                      </p:oleObj>
                    </mc:Choice>
                    <mc:Fallback>
                      <p:oleObj name="Equation" r:id="rId18" imgW="507960" imgH="177480" progId="Equation.DSMT4">
                        <p:embed/>
                        <p:pic>
                          <p:nvPicPr>
                            <p:cNvPr id="19" name="对象 18">
                              <a:extLst>
                                <a:ext uri="{FF2B5EF4-FFF2-40B4-BE49-F238E27FC236}">
                                  <a16:creationId xmlns:a16="http://schemas.microsoft.com/office/drawing/2014/main" id="{F9061CE2-9794-4008-AAA9-4B33B26812F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285163" y="5013325"/>
                              <a:ext cx="1125537" cy="3921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16971BAB-468B-4BB9-A8C4-89FBE8559A9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23897236"/>
                    </p:ext>
                  </p:extLst>
                </p:nvPr>
              </p:nvGraphicFramePr>
              <p:xfrm>
                <a:off x="8285163" y="5013325"/>
                <a:ext cx="1125537" cy="3921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138" name="Equation" r:id="rId20" imgW="507960" imgH="177480" progId="Equation.DSMT4">
                        <p:embed/>
                      </p:oleObj>
                    </mc:Choice>
                    <mc:Fallback>
                      <p:oleObj name="Equation" r:id="rId20" imgW="507960" imgH="177480" progId="Equation.DSMT4">
                        <p:embed/>
                        <p:pic>
                          <p:nvPicPr>
                            <p:cNvPr id="19" name="对象 18">
                              <a:extLst>
                                <a:ext uri="{FF2B5EF4-FFF2-40B4-BE49-F238E27FC236}">
                                  <a16:creationId xmlns:a16="http://schemas.microsoft.com/office/drawing/2014/main" id="{F9061CE2-9794-4008-AAA9-4B33B26812F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285163" y="5013325"/>
                              <a:ext cx="1125537" cy="3921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820707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0" y="3186440"/>
            <a:ext cx="817163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F579959-A824-4644-BAA0-D02D13A8E94E}"/>
              </a:ext>
            </a:extLst>
          </p:cNvPr>
          <p:cNvGrpSpPr/>
          <p:nvPr/>
        </p:nvGrpSpPr>
        <p:grpSpPr>
          <a:xfrm>
            <a:off x="890546" y="936977"/>
            <a:ext cx="10299539" cy="1953868"/>
            <a:chOff x="890546" y="936977"/>
            <a:chExt cx="10299539" cy="1953868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546" y="936977"/>
              <a:ext cx="10210303" cy="1953868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8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2014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）设事件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相互独立，                                      </a:t>
              </a: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                   （     ）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0.1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0.2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0.3 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0.4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9752DF-E5E7-4CC1-9B05-6F8CDFBB46DA}"/>
                    </a:ext>
                  </a:extLst>
                </p:cNvPr>
                <p:cNvSpPr/>
                <p:nvPr/>
              </p:nvSpPr>
              <p:spPr>
                <a:xfrm>
                  <a:off x="7084153" y="1093550"/>
                  <a:ext cx="41059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)=0.5,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)=0.3</m:t>
                      </m:r>
                    </m:oMath>
                  </a14:m>
                  <a:r>
                    <a:rPr lang="zh-CN" altLang="en-US" sz="2400" dirty="0"/>
                    <a:t>，</a:t>
                  </a: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9752DF-E5E7-4CC1-9B05-6F8CDFBB4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153" y="1093550"/>
                  <a:ext cx="4105932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297" t="-14474" r="-1335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6EEFF72-504E-4F72-B4BB-36FB7FED7699}"/>
                    </a:ext>
                  </a:extLst>
                </p:cNvPr>
                <p:cNvSpPr/>
                <p:nvPr/>
              </p:nvSpPr>
              <p:spPr>
                <a:xfrm>
                  <a:off x="1360168" y="1737742"/>
                  <a:ext cx="18139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6EEFF72-504E-4F72-B4BB-36FB7FED76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168" y="1737742"/>
                  <a:ext cx="181395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B297B94-ED1B-4335-BE8F-0A7FA5EF9364}"/>
                  </a:ext>
                </a:extLst>
              </p:cNvPr>
              <p:cNvSpPr/>
              <p:nvPr/>
            </p:nvSpPr>
            <p:spPr>
              <a:xfrm>
                <a:off x="9513238" y="3922554"/>
                <a:ext cx="15876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B297B94-ED1B-4335-BE8F-0A7FA5EF9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238" y="3922554"/>
                <a:ext cx="1587611" cy="461665"/>
              </a:xfrm>
              <a:prstGeom prst="rect">
                <a:avLst/>
              </a:prstGeom>
              <a:blipFill>
                <a:blip r:embed="rId4"/>
                <a:stretch>
                  <a:fillRect t="-127632" r="-35000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47B92C-2EEF-471F-A3C5-9791F98D1818}"/>
                  </a:ext>
                </a:extLst>
              </p:cNvPr>
              <p:cNvSpPr/>
              <p:nvPr/>
            </p:nvSpPr>
            <p:spPr>
              <a:xfrm>
                <a:off x="1908313" y="3369788"/>
                <a:ext cx="47310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0.3=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47B92C-2EEF-471F-A3C5-9791F98D1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313" y="3369788"/>
                <a:ext cx="4731026" cy="461665"/>
              </a:xfrm>
              <a:prstGeom prst="rect">
                <a:avLst/>
              </a:prstGeom>
              <a:blipFill>
                <a:blip r:embed="rId5"/>
                <a:stretch>
                  <a:fillRect t="-127632" r="-1340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7EBE03B-47F1-45EA-9D66-75C43CA2FCA4}"/>
                  </a:ext>
                </a:extLst>
              </p:cNvPr>
              <p:cNvSpPr/>
              <p:nvPr/>
            </p:nvSpPr>
            <p:spPr>
              <a:xfrm>
                <a:off x="4140917" y="3922555"/>
                <a:ext cx="57119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)−0.5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7EBE03B-47F1-45EA-9D66-75C43CA2F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917" y="3922555"/>
                <a:ext cx="5711948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27CDF6A0-D06F-4AB3-B1E3-D202B7E1D101}"/>
              </a:ext>
            </a:extLst>
          </p:cNvPr>
          <p:cNvSpPr/>
          <p:nvPr/>
        </p:nvSpPr>
        <p:spPr>
          <a:xfrm>
            <a:off x="2377440" y="3922554"/>
            <a:ext cx="667910" cy="1166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1528F3B-E049-46FB-B2E6-0A37ECFC4B7F}"/>
                  </a:ext>
                </a:extLst>
              </p:cNvPr>
              <p:cNvSpPr/>
              <p:nvPr/>
            </p:nvSpPr>
            <p:spPr>
              <a:xfrm>
                <a:off x="1848659" y="5327575"/>
                <a:ext cx="172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)=0.6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1528F3B-E049-46FB-B2E6-0A37ECFC4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59" y="5327575"/>
                <a:ext cx="1725472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6F7D2D9-FD69-4183-B3D1-62DC5DDF461C}"/>
                  </a:ext>
                </a:extLst>
              </p:cNvPr>
              <p:cNvSpPr/>
              <p:nvPr/>
            </p:nvSpPr>
            <p:spPr>
              <a:xfrm>
                <a:off x="4282042" y="4761045"/>
                <a:ext cx="1813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6F7D2D9-FD69-4183-B3D1-62DC5DDF4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42" y="4761045"/>
                <a:ext cx="181395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31654B4-E5F9-49D4-BD0C-96FCBDBA4FFC}"/>
                  </a:ext>
                </a:extLst>
              </p:cNvPr>
              <p:cNvSpPr/>
              <p:nvPr/>
            </p:nvSpPr>
            <p:spPr>
              <a:xfrm>
                <a:off x="5912826" y="4761045"/>
                <a:ext cx="51880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)=0.5−0.5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)=0.2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31654B4-E5F9-49D4-BD0C-96FCBDBA4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26" y="4761045"/>
                <a:ext cx="5188023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470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6" grpId="0"/>
      <p:bldP spid="12" grpId="0"/>
      <p:bldP spid="8" grpId="0"/>
      <p:bldP spid="10" grpId="0" animBg="1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0" y="3186440"/>
            <a:ext cx="817163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47B92C-2EEF-471F-A3C5-9791F98D1818}"/>
                  </a:ext>
                </a:extLst>
              </p:cNvPr>
              <p:cNvSpPr/>
              <p:nvPr/>
            </p:nvSpPr>
            <p:spPr>
              <a:xfrm>
                <a:off x="1857149" y="3369740"/>
                <a:ext cx="22740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47B92C-2EEF-471F-A3C5-9791F98D1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49" y="3369740"/>
                <a:ext cx="2274073" cy="461665"/>
              </a:xfrm>
              <a:prstGeom prst="rect">
                <a:avLst/>
              </a:prstGeom>
              <a:blipFill>
                <a:blip r:embed="rId2"/>
                <a:stretch>
                  <a:fillRect t="-127632" r="-28150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27CDF6A0-D06F-4AB3-B1E3-D202B7E1D101}"/>
              </a:ext>
            </a:extLst>
          </p:cNvPr>
          <p:cNvSpPr/>
          <p:nvPr/>
        </p:nvSpPr>
        <p:spPr>
          <a:xfrm rot="16200000">
            <a:off x="4525122" y="3407536"/>
            <a:ext cx="667910" cy="1166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CEEF94C-BE16-47A9-93AC-3B261792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6" y="26112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93F90C-2D12-41FE-BF78-41BF110BE74E}"/>
              </a:ext>
            </a:extLst>
          </p:cNvPr>
          <p:cNvGrpSpPr/>
          <p:nvPr/>
        </p:nvGrpSpPr>
        <p:grpSpPr>
          <a:xfrm>
            <a:off x="890546" y="936977"/>
            <a:ext cx="10210303" cy="1954959"/>
            <a:chOff x="890546" y="936977"/>
            <a:chExt cx="10210303" cy="1954959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546" y="936977"/>
              <a:ext cx="10210303" cy="1954959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9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2015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）若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为任意两个随机事件，则有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     ）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.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                                    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       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                                  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AF9FEE1-ED05-421D-A4FC-678170B106CA}"/>
                    </a:ext>
                  </a:extLst>
                </p:cNvPr>
                <p:cNvSpPr/>
                <p:nvPr/>
              </p:nvSpPr>
              <p:spPr>
                <a:xfrm>
                  <a:off x="2149254" y="1730337"/>
                  <a:ext cx="28497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)≤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AF9FEE1-ED05-421D-A4FC-678170B10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254" y="1730337"/>
                  <a:ext cx="2849754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27632" r="-23769" b="-197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4F427F2-582C-48B9-8299-8F233CF3C0F6}"/>
                    </a:ext>
                  </a:extLst>
                </p:cNvPr>
                <p:cNvSpPr/>
                <p:nvPr/>
              </p:nvSpPr>
              <p:spPr>
                <a:xfrm>
                  <a:off x="7192994" y="1727614"/>
                  <a:ext cx="28497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4F427F2-582C-48B9-8299-8F233CF3C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2994" y="1727614"/>
                  <a:ext cx="2849754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27632" r="-23769" b="-197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D243D84-F525-4BBA-8FD3-1F6B840D270D}"/>
                    </a:ext>
                  </a:extLst>
                </p:cNvPr>
                <p:cNvSpPr/>
                <p:nvPr/>
              </p:nvSpPr>
              <p:spPr>
                <a:xfrm>
                  <a:off x="2266676" y="2228806"/>
                  <a:ext cx="2458494" cy="62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)≤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D243D84-F525-4BBA-8FD3-1F6B840D27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6676" y="2228806"/>
                  <a:ext cx="2458494" cy="6280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3164110-AF13-4550-BBB0-2928117F7903}"/>
                    </a:ext>
                  </a:extLst>
                </p:cNvPr>
                <p:cNvSpPr/>
                <p:nvPr/>
              </p:nvSpPr>
              <p:spPr>
                <a:xfrm>
                  <a:off x="7394371" y="2210247"/>
                  <a:ext cx="2458494" cy="62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)≥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3164110-AF13-4550-BBB0-2928117F7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371" y="2210247"/>
                  <a:ext cx="2458494" cy="6280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0CDE0B-D206-4637-8A61-71D5F2B8D838}"/>
                  </a:ext>
                </a:extLst>
              </p:cNvPr>
              <p:cNvSpPr/>
              <p:nvPr/>
            </p:nvSpPr>
            <p:spPr>
              <a:xfrm>
                <a:off x="1857149" y="3996404"/>
                <a:ext cx="2184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0CDE0B-D206-4637-8A61-71D5F2B8D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49" y="3996404"/>
                <a:ext cx="2184765" cy="461665"/>
              </a:xfrm>
              <a:prstGeom prst="rect">
                <a:avLst/>
              </a:prstGeom>
              <a:blipFill>
                <a:blip r:embed="rId7"/>
                <a:stretch>
                  <a:fillRect t="-129333" r="-31564" b="-20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C3982AB-B5A0-4154-B98B-557FD01EB795}"/>
                  </a:ext>
                </a:extLst>
              </p:cNvPr>
              <p:cNvSpPr/>
              <p:nvPr/>
            </p:nvSpPr>
            <p:spPr>
              <a:xfrm>
                <a:off x="5676240" y="3788912"/>
                <a:ext cx="41766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C3982AB-B5A0-4154-B98B-557FD01EB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240" y="3788912"/>
                <a:ext cx="4176625" cy="461665"/>
              </a:xfrm>
              <a:prstGeom prst="rect">
                <a:avLst/>
              </a:prstGeom>
              <a:blipFill>
                <a:blip r:embed="rId8"/>
                <a:stretch>
                  <a:fillRect t="-129333" r="-6861" b="-20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C5C97BE-E295-4EFC-8DC8-4E5269C15DE8}"/>
                  </a:ext>
                </a:extLst>
              </p:cNvPr>
              <p:cNvSpPr/>
              <p:nvPr/>
            </p:nvSpPr>
            <p:spPr>
              <a:xfrm>
                <a:off x="4335340" y="4965380"/>
                <a:ext cx="3215817" cy="806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)≤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C5C97BE-E295-4EFC-8DC8-4E5269C15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40" y="4965380"/>
                <a:ext cx="3215817" cy="8066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3">
            <a:extLst>
              <a:ext uri="{FF2B5EF4-FFF2-40B4-BE49-F238E27FC236}">
                <a16:creationId xmlns:a16="http://schemas.microsoft.com/office/drawing/2014/main" id="{6599DD67-E785-4D1A-A3CB-14961DC5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259" y="5077109"/>
            <a:ext cx="817163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即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2" grpId="0"/>
      <p:bldP spid="10" grpId="0" animBg="1"/>
      <p:bldP spid="29" grpId="0"/>
      <p:bldP spid="33" grpId="0"/>
      <p:bldP spid="34" grpId="0"/>
      <p:bldP spid="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46" y="3715000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CEEF94C-BE16-47A9-93AC-3B261792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6" y="26112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35F1D4-B5CA-4C0E-9B23-21E11AB7C6AC}"/>
              </a:ext>
            </a:extLst>
          </p:cNvPr>
          <p:cNvGrpSpPr/>
          <p:nvPr/>
        </p:nvGrpSpPr>
        <p:grpSpPr>
          <a:xfrm>
            <a:off x="890546" y="936977"/>
            <a:ext cx="10210303" cy="2600199"/>
            <a:chOff x="890546" y="936977"/>
            <a:chExt cx="10210303" cy="2600199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546" y="936977"/>
              <a:ext cx="10210303" cy="2600199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10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2017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）若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为两个随机事件，且</a:t>
              </a: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                     的充分必要条件是（  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.</a:t>
              </a: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845CC93D-AE41-49DA-9CF5-6D0E048E44AE}"/>
                    </a:ext>
                  </a:extLst>
                </p:cNvPr>
                <p:cNvSpPr/>
                <p:nvPr/>
              </p:nvSpPr>
              <p:spPr>
                <a:xfrm>
                  <a:off x="8097591" y="1164638"/>
                  <a:ext cx="30032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)&lt;1,0&lt;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)&lt;1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845CC93D-AE41-49DA-9CF5-6D0E048E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7591" y="1164638"/>
                  <a:ext cx="300325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8266B3B3-B25A-470C-B51B-C75C35B8178A}"/>
                    </a:ext>
                  </a:extLst>
                </p:cNvPr>
                <p:cNvSpPr/>
                <p:nvPr/>
              </p:nvSpPr>
              <p:spPr>
                <a:xfrm>
                  <a:off x="1274293" y="1807541"/>
                  <a:ext cx="19918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)&gt;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8266B3B3-B25A-470C-B51B-C75C35B81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4293" y="1807541"/>
                  <a:ext cx="199182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20000" r="-25076" b="-19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52F7DCC-0801-43BF-97A2-8704A6964D3C}"/>
                    </a:ext>
                  </a:extLst>
                </p:cNvPr>
                <p:cNvSpPr/>
                <p:nvPr/>
              </p:nvSpPr>
              <p:spPr>
                <a:xfrm>
                  <a:off x="2525462" y="2369805"/>
                  <a:ext cx="6293069" cy="8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)&gt;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</m: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)&lt;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)&gt;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</m: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)&lt;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52F7DCC-0801-43BF-97A2-8704A6964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462" y="2369805"/>
                  <a:ext cx="6293069" cy="884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CEEF075-560C-4FA2-A802-0C1E6A8A7D1B}"/>
                  </a:ext>
                </a:extLst>
              </p:cNvPr>
              <p:cNvSpPr/>
              <p:nvPr/>
            </p:nvSpPr>
            <p:spPr>
              <a:xfrm>
                <a:off x="1529548" y="3978517"/>
                <a:ext cx="1991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)&gt;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CEEF075-560C-4FA2-A802-0C1E6A8A7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48" y="3978517"/>
                <a:ext cx="1991827" cy="369332"/>
              </a:xfrm>
              <a:prstGeom prst="rect">
                <a:avLst/>
              </a:prstGeom>
              <a:blipFill>
                <a:blip r:embed="rId6"/>
                <a:stretch>
                  <a:fillRect t="-120000" r="-24771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FEFCDBB-9CE6-4015-8EDA-8EDD08A53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173055"/>
              </p:ext>
            </p:extLst>
          </p:nvPr>
        </p:nvGraphicFramePr>
        <p:xfrm>
          <a:off x="4261893" y="3747590"/>
          <a:ext cx="39338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8" name="Equation" r:id="rId7" imgW="1777680" imgH="393480" progId="Equation.DSMT4">
                  <p:embed/>
                </p:oleObj>
              </mc:Choice>
              <mc:Fallback>
                <p:oleObj name="Equation" r:id="rId7" imgW="1777680" imgH="39348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4CFE61A8-32E3-4924-8A55-AC8EF47BC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1893" y="3747590"/>
                        <a:ext cx="3933825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E1CCCFE-ECAC-49F4-86C8-EAC315B28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450086"/>
              </p:ext>
            </p:extLst>
          </p:nvPr>
        </p:nvGraphicFramePr>
        <p:xfrm>
          <a:off x="9020040" y="3999114"/>
          <a:ext cx="23034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9" name="Equation" r:id="rId9" imgW="1041120" imgH="190440" progId="Equation.DSMT4">
                  <p:embed/>
                </p:oleObj>
              </mc:Choice>
              <mc:Fallback>
                <p:oleObj name="Equation" r:id="rId9" imgW="1041120" imgH="1904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FEFCDBB-9CE6-4015-8EDA-8EDD08A53F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20040" y="3999114"/>
                        <a:ext cx="230346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左右 4">
            <a:extLst>
              <a:ext uri="{FF2B5EF4-FFF2-40B4-BE49-F238E27FC236}">
                <a16:creationId xmlns:a16="http://schemas.microsoft.com/office/drawing/2014/main" id="{7C40D401-BA9D-44A4-99FA-962F53D5A4BE}"/>
              </a:ext>
            </a:extLst>
          </p:cNvPr>
          <p:cNvSpPr/>
          <p:nvPr/>
        </p:nvSpPr>
        <p:spPr>
          <a:xfrm>
            <a:off x="3601941" y="4071067"/>
            <a:ext cx="594481" cy="276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944FC036-1D22-41D4-AA17-08B79EC38EAC}"/>
              </a:ext>
            </a:extLst>
          </p:cNvPr>
          <p:cNvSpPr/>
          <p:nvPr/>
        </p:nvSpPr>
        <p:spPr>
          <a:xfrm>
            <a:off x="8365603" y="4062593"/>
            <a:ext cx="594481" cy="276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0CABC80-BD10-4663-BC7C-77BA6B4EF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87938"/>
              </p:ext>
            </p:extLst>
          </p:nvPr>
        </p:nvGraphicFramePr>
        <p:xfrm>
          <a:off x="4247313" y="5076782"/>
          <a:ext cx="39338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0" name="Equation" r:id="rId11" imgW="1777680" imgH="393480" progId="Equation.DSMT4">
                  <p:embed/>
                </p:oleObj>
              </mc:Choice>
              <mc:Fallback>
                <p:oleObj name="Equation" r:id="rId11" imgW="177768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FEFCDBB-9CE6-4015-8EDA-8EDD08A53F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7313" y="5076782"/>
                        <a:ext cx="3933825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A7481BE8-B830-49E5-BED8-E9410E07A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8065"/>
              </p:ext>
            </p:extLst>
          </p:nvPr>
        </p:nvGraphicFramePr>
        <p:xfrm>
          <a:off x="9005460" y="5328306"/>
          <a:ext cx="23034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" name="Equation" r:id="rId13" imgW="1041120" imgH="190440" progId="Equation.DSMT4">
                  <p:embed/>
                </p:oleObj>
              </mc:Choice>
              <mc:Fallback>
                <p:oleObj name="Equation" r:id="rId13" imgW="1041120" imgH="1904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8E1CCCFE-ECAC-49F4-86C8-EAC315B28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05460" y="5328306"/>
                        <a:ext cx="230346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2A72B316-EFCE-4693-9325-8D2E1E9A5473}"/>
              </a:ext>
            </a:extLst>
          </p:cNvPr>
          <p:cNvSpPr/>
          <p:nvPr/>
        </p:nvSpPr>
        <p:spPr>
          <a:xfrm>
            <a:off x="3587361" y="5400259"/>
            <a:ext cx="594481" cy="276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549ADF27-E1AB-48FE-BE40-ED9C41CA139A}"/>
              </a:ext>
            </a:extLst>
          </p:cNvPr>
          <p:cNvSpPr/>
          <p:nvPr/>
        </p:nvSpPr>
        <p:spPr>
          <a:xfrm>
            <a:off x="8351023" y="5391785"/>
            <a:ext cx="594481" cy="276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DC9CFE29-DD05-40E3-9A7E-F596BFF66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864634"/>
              </p:ext>
            </p:extLst>
          </p:nvPr>
        </p:nvGraphicFramePr>
        <p:xfrm>
          <a:off x="1395805" y="5272744"/>
          <a:ext cx="21066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" name="Equation" r:id="rId15" imgW="952200" imgH="241200" progId="Equation.DSMT4">
                  <p:embed/>
                </p:oleObj>
              </mc:Choice>
              <mc:Fallback>
                <p:oleObj name="Equation" r:id="rId15" imgW="952200" imgH="241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A7481BE8-B830-49E5-BED8-E9410E07A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95805" y="5272744"/>
                        <a:ext cx="2106613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上下 5">
            <a:extLst>
              <a:ext uri="{FF2B5EF4-FFF2-40B4-BE49-F238E27FC236}">
                <a16:creationId xmlns:a16="http://schemas.microsoft.com/office/drawing/2014/main" id="{742D5E64-C203-4A1A-AF18-6D66492AE93A}"/>
              </a:ext>
            </a:extLst>
          </p:cNvPr>
          <p:cNvSpPr/>
          <p:nvPr/>
        </p:nvSpPr>
        <p:spPr>
          <a:xfrm>
            <a:off x="2194560" y="4419802"/>
            <a:ext cx="453224" cy="85294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47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1" grpId="0"/>
      <p:bldP spid="5" grpId="0" animBg="1"/>
      <p:bldP spid="27" grpId="0" animBg="1"/>
      <p:bldP spid="36" grpId="0" animBg="1"/>
      <p:bldP spid="3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46" y="2611247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A7481BE8-B830-49E5-BED8-E9410E07A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037415"/>
              </p:ext>
            </p:extLst>
          </p:nvPr>
        </p:nvGraphicFramePr>
        <p:xfrm>
          <a:off x="1520825" y="2984500"/>
          <a:ext cx="3987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9" name="Equation" r:id="rId4" imgW="1803240" imgH="380880" progId="Equation.DSMT4">
                  <p:embed/>
                </p:oleObj>
              </mc:Choice>
              <mc:Fallback>
                <p:oleObj name="Equation" r:id="rId4" imgW="1803240" imgH="3808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A7481BE8-B830-49E5-BED8-E9410E07A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825" y="2984500"/>
                        <a:ext cx="39878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34311D49-6FAC-4358-9888-9D5A14390E87}"/>
              </a:ext>
            </a:extLst>
          </p:cNvPr>
          <p:cNvGrpSpPr/>
          <p:nvPr/>
        </p:nvGrpSpPr>
        <p:grpSpPr>
          <a:xfrm>
            <a:off x="890545" y="994644"/>
            <a:ext cx="10210303" cy="1323879"/>
            <a:chOff x="890545" y="994644"/>
            <a:chExt cx="10210303" cy="1323879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545" y="994644"/>
              <a:ext cx="10210303" cy="1308628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11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2018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设随机事件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相互独立，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A</a:t>
              </a:r>
              <a:r>
                <a:rPr kumimoji="1" lang="zh-CN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相互独立，且              若      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则                 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8266B3B3-B25A-470C-B51B-C75C35B8178A}"/>
                    </a:ext>
                  </a:extLst>
                </p:cNvPr>
                <p:cNvSpPr/>
                <p:nvPr/>
              </p:nvSpPr>
              <p:spPr>
                <a:xfrm>
                  <a:off x="1235200" y="1796081"/>
                  <a:ext cx="13487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8266B3B3-B25A-470C-B51B-C75C35B81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200" y="1796081"/>
                  <a:ext cx="134876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2976FDB-E217-4D89-9012-C544EB42B7B7}"/>
                    </a:ext>
                  </a:extLst>
                </p:cNvPr>
                <p:cNvSpPr/>
                <p:nvPr/>
              </p:nvSpPr>
              <p:spPr>
                <a:xfrm>
                  <a:off x="2936643" y="1704637"/>
                  <a:ext cx="5106654" cy="613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l-GR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l-GR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</a:rPr>
                    <a:t>,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2976FDB-E217-4D89-9012-C544EB42B7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643" y="1704637"/>
                  <a:ext cx="5106654" cy="613886"/>
                </a:xfrm>
                <a:prstGeom prst="rect">
                  <a:avLst/>
                </a:prstGeom>
                <a:blipFill>
                  <a:blip r:embed="rId7"/>
                  <a:stretch>
                    <a:fillRect r="-956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F216A7C-9925-405E-8E93-202A02FAE919}"/>
                    </a:ext>
                  </a:extLst>
                </p:cNvPr>
                <p:cNvSpPr/>
                <p:nvPr/>
              </p:nvSpPr>
              <p:spPr>
                <a:xfrm>
                  <a:off x="8391962" y="1742804"/>
                  <a:ext cx="18904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=_____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F216A7C-9925-405E-8E93-202A02FAE9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962" y="1742804"/>
                  <a:ext cx="189045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03B94BFB-43B4-419A-B21D-E3A23D912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101772"/>
              </p:ext>
            </p:extLst>
          </p:nvPr>
        </p:nvGraphicFramePr>
        <p:xfrm>
          <a:off x="5619669" y="2984500"/>
          <a:ext cx="31734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0" name="Equation" r:id="rId9" imgW="1434960" imgH="380880" progId="Equation.DSMT4">
                  <p:embed/>
                </p:oleObj>
              </mc:Choice>
              <mc:Fallback>
                <p:oleObj name="Equation" r:id="rId9" imgW="1434960" imgH="3808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A7481BE8-B830-49E5-BED8-E9410E07A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9669" y="2984500"/>
                        <a:ext cx="3173413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88B4BCB-24D2-4782-94F8-F5D7A42B6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858923"/>
              </p:ext>
            </p:extLst>
          </p:nvPr>
        </p:nvGraphicFramePr>
        <p:xfrm>
          <a:off x="3551238" y="4133850"/>
          <a:ext cx="23590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1" name="Equation" r:id="rId11" imgW="1066680" imgH="380880" progId="Equation.DSMT4">
                  <p:embed/>
                </p:oleObj>
              </mc:Choice>
              <mc:Fallback>
                <p:oleObj name="Equation" r:id="rId11" imgW="1066680" imgH="3808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03B94BFB-43B4-419A-B21D-E3A23D9124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1238" y="4133850"/>
                        <a:ext cx="23590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E0AEB26-F45D-47E7-BE46-F7F0132D3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614970"/>
              </p:ext>
            </p:extLst>
          </p:nvPr>
        </p:nvGraphicFramePr>
        <p:xfrm>
          <a:off x="5995697" y="3825875"/>
          <a:ext cx="1403350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2" name="Equation" r:id="rId13" imgW="634680" imgH="647640" progId="Equation.DSMT4">
                  <p:embed/>
                </p:oleObj>
              </mc:Choice>
              <mc:Fallback>
                <p:oleObj name="Equation" r:id="rId13" imgW="634680" imgH="6476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B88B4BCB-24D2-4782-94F8-F5D7A42B61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95697" y="3825875"/>
                        <a:ext cx="1403350" cy="143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4CD43F7-5CF8-4799-9A9B-969B17E00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10870"/>
              </p:ext>
            </p:extLst>
          </p:nvPr>
        </p:nvGraphicFramePr>
        <p:xfrm>
          <a:off x="7480597" y="4162424"/>
          <a:ext cx="5048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3" name="Equation" r:id="rId15" imgW="228600" imgH="342720" progId="Equation.DSMT4">
                  <p:embed/>
                </p:oleObj>
              </mc:Choice>
              <mc:Fallback>
                <p:oleObj name="Equation" r:id="rId15" imgW="228600" imgH="34272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E0AEB26-F45D-47E7-BE46-F7F0132D3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80597" y="4162424"/>
                        <a:ext cx="504825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BBF8F09E-09CF-4FF5-8895-AC13E7D4596D}"/>
              </a:ext>
            </a:extLst>
          </p:cNvPr>
          <p:cNvSpPr/>
          <p:nvPr/>
        </p:nvSpPr>
        <p:spPr>
          <a:xfrm rot="16200000">
            <a:off x="1770011" y="5003927"/>
            <a:ext cx="667910" cy="1166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D08C4C5B-2AB9-4D4D-B541-20C218BBA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139652"/>
              </p:ext>
            </p:extLst>
          </p:nvPr>
        </p:nvGraphicFramePr>
        <p:xfrm>
          <a:off x="3627438" y="5208588"/>
          <a:ext cx="11779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4" name="Equation" r:id="rId17" imgW="533160" imgH="342720" progId="Equation.DSMT4">
                  <p:embed/>
                </p:oleObj>
              </mc:Choice>
              <mc:Fallback>
                <p:oleObj name="Equation" r:id="rId17" imgW="533160" imgH="34272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E0AEB26-F45D-47E7-BE46-F7F0132D3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27438" y="5208588"/>
                        <a:ext cx="1177925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59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46" y="3752159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976FDB-E217-4D89-9012-C544EB42B7B7}"/>
                  </a:ext>
                </a:extLst>
              </p:cNvPr>
              <p:cNvSpPr/>
              <p:nvPr/>
            </p:nvSpPr>
            <p:spPr>
              <a:xfrm>
                <a:off x="7568062" y="1251522"/>
                <a:ext cx="1986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976FDB-E217-4D89-9012-C544EB42B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062" y="1251522"/>
                <a:ext cx="19860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7EF0D69-5F19-4858-818B-F5001294C0FC}"/>
              </a:ext>
            </a:extLst>
          </p:cNvPr>
          <p:cNvGrpSpPr/>
          <p:nvPr/>
        </p:nvGrpSpPr>
        <p:grpSpPr>
          <a:xfrm>
            <a:off x="896825" y="1094882"/>
            <a:ext cx="10124868" cy="2601290"/>
            <a:chOff x="890546" y="966069"/>
            <a:chExt cx="10124868" cy="2601290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546" y="966069"/>
              <a:ext cx="10124868" cy="2601290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12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2019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）设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为随机事件，则                   的充分必要条件是（    ） 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                                    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       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                                  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对象 27">
                  <a:extLst>
                    <a:ext uri="{FF2B5EF4-FFF2-40B4-BE49-F238E27FC236}">
                      <a16:creationId xmlns:a16="http://schemas.microsoft.com/office/drawing/2014/main" id="{03B94BFB-43B4-419A-B21D-E3A23D9124DD}"/>
                    </a:ext>
                  </a:extLst>
                </p:cNvPr>
                <p:cNvSpPr txBox="1"/>
                <p:nvPr/>
              </p:nvSpPr>
              <p:spPr>
                <a:xfrm>
                  <a:off x="2297184" y="2492150"/>
                  <a:ext cx="2836862" cy="42068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8" name="对象 27">
                  <a:extLst>
                    <a:ext uri="{FF2B5EF4-FFF2-40B4-BE49-F238E27FC236}">
                      <a16:creationId xmlns:a16="http://schemas.microsoft.com/office/drawing/2014/main" id="{03B94BFB-43B4-419A-B21D-E3A23D9124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184" y="2492150"/>
                  <a:ext cx="2836862" cy="4206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对象 16">
                  <a:extLst>
                    <a:ext uri="{FF2B5EF4-FFF2-40B4-BE49-F238E27FC236}">
                      <a16:creationId xmlns:a16="http://schemas.microsoft.com/office/drawing/2014/main" id="{8C57F6B1-9D82-4D61-B886-F81EE66916EB}"/>
                    </a:ext>
                  </a:extLst>
                </p:cNvPr>
                <p:cNvSpPr txBox="1"/>
                <p:nvPr/>
              </p:nvSpPr>
              <p:spPr>
                <a:xfrm>
                  <a:off x="7786758" y="2495325"/>
                  <a:ext cx="2607881" cy="420687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7" name="对象 16">
                  <a:extLst>
                    <a:ext uri="{FF2B5EF4-FFF2-40B4-BE49-F238E27FC236}">
                      <a16:creationId xmlns:a16="http://schemas.microsoft.com/office/drawing/2014/main" id="{8C57F6B1-9D82-4D61-B886-F81EE6691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758" y="2495325"/>
                  <a:ext cx="2607881" cy="420687"/>
                </a:xfrm>
                <a:prstGeom prst="rect">
                  <a:avLst/>
                </a:prstGeom>
                <a:blipFill>
                  <a:blip r:embed="rId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对象 18">
                  <a:extLst>
                    <a:ext uri="{FF2B5EF4-FFF2-40B4-BE49-F238E27FC236}">
                      <a16:creationId xmlns:a16="http://schemas.microsoft.com/office/drawing/2014/main" id="{D2067FC2-7CE0-4FD7-AC58-F3BD182C6B51}"/>
                    </a:ext>
                  </a:extLst>
                </p:cNvPr>
                <p:cNvSpPr txBox="1"/>
                <p:nvPr/>
              </p:nvSpPr>
              <p:spPr>
                <a:xfrm>
                  <a:off x="2467046" y="3065237"/>
                  <a:ext cx="1938338" cy="44926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̄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̄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9" name="对象 18">
                  <a:extLst>
                    <a:ext uri="{FF2B5EF4-FFF2-40B4-BE49-F238E27FC236}">
                      <a16:creationId xmlns:a16="http://schemas.microsoft.com/office/drawing/2014/main" id="{D2067FC2-7CE0-4FD7-AC58-F3BD182C6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046" y="3065237"/>
                  <a:ext cx="1938338" cy="4492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对象 20">
                  <a:extLst>
                    <a:ext uri="{FF2B5EF4-FFF2-40B4-BE49-F238E27FC236}">
                      <a16:creationId xmlns:a16="http://schemas.microsoft.com/office/drawing/2014/main" id="{491B4DF1-A3FF-4527-9A52-87987C7FF81E}"/>
                    </a:ext>
                  </a:extLst>
                </p:cNvPr>
                <p:cNvSpPr txBox="1"/>
                <p:nvPr/>
              </p:nvSpPr>
              <p:spPr>
                <a:xfrm>
                  <a:off x="7786759" y="3062062"/>
                  <a:ext cx="1938337" cy="44926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̄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̄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1" name="对象 20">
                  <a:extLst>
                    <a:ext uri="{FF2B5EF4-FFF2-40B4-BE49-F238E27FC236}">
                      <a16:creationId xmlns:a16="http://schemas.microsoft.com/office/drawing/2014/main" id="{491B4DF1-A3FF-4527-9A52-87987C7FF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759" y="3062062"/>
                  <a:ext cx="1938337" cy="4492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对象 22">
                <a:extLst>
                  <a:ext uri="{FF2B5EF4-FFF2-40B4-BE49-F238E27FC236}">
                    <a16:creationId xmlns:a16="http://schemas.microsoft.com/office/drawing/2014/main" id="{FD3DC830-EF46-4F45-B473-84675A7C7BB6}"/>
                  </a:ext>
                </a:extLst>
              </p:cNvPr>
              <p:cNvSpPr txBox="1"/>
              <p:nvPr/>
            </p:nvSpPr>
            <p:spPr>
              <a:xfrm>
                <a:off x="1620838" y="4527550"/>
                <a:ext cx="7697787" cy="4492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̄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对象 22">
                <a:extLst>
                  <a:ext uri="{FF2B5EF4-FFF2-40B4-BE49-F238E27FC236}">
                    <a16:creationId xmlns:a16="http://schemas.microsoft.com/office/drawing/2014/main" id="{FD3DC830-EF46-4F45-B473-84675A7C7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38" y="4527550"/>
                <a:ext cx="7697787" cy="449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E19BC7B8-3911-4031-9022-723C3F9C4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075099"/>
              </p:ext>
            </p:extLst>
          </p:nvPr>
        </p:nvGraphicFramePr>
        <p:xfrm>
          <a:off x="1650493" y="3958567"/>
          <a:ext cx="44672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13" imgW="2019240" imgH="190440" progId="Equation.DSMT4">
                  <p:embed/>
                </p:oleObj>
              </mc:Choice>
              <mc:Fallback>
                <p:oleObj name="Equation" r:id="rId13" imgW="2019240" imgH="1904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19BC7B8-3911-4031-9022-723C3F9C4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50493" y="3958567"/>
                        <a:ext cx="4467225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32B16015-C35E-4029-BFE0-F8E4C0456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98478"/>
              </p:ext>
            </p:extLst>
          </p:nvPr>
        </p:nvGraphicFramePr>
        <p:xfrm>
          <a:off x="1326768" y="5131442"/>
          <a:ext cx="9074151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15" imgW="4101840" imgH="215640" progId="Equation.DSMT4">
                  <p:embed/>
                </p:oleObj>
              </mc:Choice>
              <mc:Fallback>
                <p:oleObj name="Equation" r:id="rId15" imgW="4101840" imgH="2156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32B16015-C35E-4029-BFE0-F8E4C04568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26768" y="5131442"/>
                        <a:ext cx="9074151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F2E049CA-720A-4A99-89A2-E5D13CC90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601456"/>
              </p:ext>
            </p:extLst>
          </p:nvPr>
        </p:nvGraphicFramePr>
        <p:xfrm>
          <a:off x="3222449" y="5764563"/>
          <a:ext cx="22479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17" imgW="1015920" imgH="190440" progId="Equation.DSMT4">
                  <p:embed/>
                </p:oleObj>
              </mc:Choice>
              <mc:Fallback>
                <p:oleObj name="Equation" r:id="rId17" imgW="1015920" imgH="1904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F2E049CA-720A-4A99-89A2-E5D13CC909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22449" y="5764563"/>
                        <a:ext cx="22479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D2EC0334-249E-4F44-900E-59758DC76117}"/>
              </a:ext>
            </a:extLst>
          </p:cNvPr>
          <p:cNvGrpSpPr/>
          <p:nvPr/>
        </p:nvGrpSpPr>
        <p:grpSpPr>
          <a:xfrm>
            <a:off x="6769491" y="3809944"/>
            <a:ext cx="3631428" cy="583238"/>
            <a:chOff x="6769491" y="3809944"/>
            <a:chExt cx="3631428" cy="583238"/>
          </a:xfrm>
        </p:grpSpPr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E3DC8051-F2B4-4B45-B14B-3E230A2AA4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701399"/>
                </p:ext>
              </p:extLst>
            </p:nvPr>
          </p:nvGraphicFramePr>
          <p:xfrm>
            <a:off x="6769491" y="3950927"/>
            <a:ext cx="2697163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7" name="Equation" r:id="rId19" imgW="1218960" imgH="190440" progId="Equation.DSMT4">
                    <p:embed/>
                  </p:oleObj>
                </mc:Choice>
                <mc:Fallback>
                  <p:oleObj name="Equation" r:id="rId19" imgW="1218960" imgH="19044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E3DC8051-F2B4-4B45-B14B-3E230A2AA4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769491" y="3950927"/>
                          <a:ext cx="2697163" cy="420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B4649480-C0FE-480F-B8C8-CA97DAAB2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77" y="3809944"/>
              <a:ext cx="875842" cy="583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C5900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楷体_GB2312"/>
                  <a:cs typeface="+mn-cs"/>
                </a:rPr>
                <a:t>独立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3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2" y="3056590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CEEF94C-BE16-47A9-93AC-3B261792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6" y="26112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F5DE45-0FF7-4CB4-B3E1-452A49FDA038}"/>
              </a:ext>
            </a:extLst>
          </p:cNvPr>
          <p:cNvGrpSpPr/>
          <p:nvPr/>
        </p:nvGrpSpPr>
        <p:grpSpPr>
          <a:xfrm>
            <a:off x="341826" y="966070"/>
            <a:ext cx="10927728" cy="1954959"/>
            <a:chOff x="341826" y="966070"/>
            <a:chExt cx="10927728" cy="1954959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966070"/>
              <a:ext cx="10926654" cy="1954959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13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2020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）设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1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r>
                <a:rPr kumimoji="1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C</a:t>
              </a:r>
              <a:r>
                <a:rPr kumimoji="1" lang="zh-CN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为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随机事件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，且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则 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中恰有一个事件发生的概率为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_______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8266B3B3-B25A-470C-B51B-C75C35B8178A}"/>
                    </a:ext>
                  </a:extLst>
                </p:cNvPr>
                <p:cNvSpPr/>
                <p:nvPr/>
              </p:nvSpPr>
              <p:spPr>
                <a:xfrm>
                  <a:off x="341826" y="1742804"/>
                  <a:ext cx="18094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𝐴𝐵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)=0,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8266B3B3-B25A-470C-B51B-C75C35B81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26" y="1742804"/>
                  <a:ext cx="180947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2976FDB-E217-4D89-9012-C544EB42B7B7}"/>
                    </a:ext>
                  </a:extLst>
                </p:cNvPr>
                <p:cNvSpPr/>
                <p:nvPr/>
              </p:nvSpPr>
              <p:spPr>
                <a:xfrm>
                  <a:off x="7487905" y="1042521"/>
                  <a:ext cx="3568862" cy="613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,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2976FDB-E217-4D89-9012-C544EB42B7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905" y="1042521"/>
                  <a:ext cx="3568862" cy="613886"/>
                </a:xfrm>
                <a:prstGeom prst="rect">
                  <a:avLst/>
                </a:prstGeom>
                <a:blipFill>
                  <a:blip r:embed="rId5"/>
                  <a:stretch>
                    <a:fillRect r="-1706" b="-89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F216A7C-9925-405E-8E93-202A02FAE919}"/>
                    </a:ext>
                  </a:extLst>
                </p:cNvPr>
                <p:cNvSpPr/>
                <p:nvPr/>
              </p:nvSpPr>
              <p:spPr>
                <a:xfrm>
                  <a:off x="1999534" y="1708006"/>
                  <a:ext cx="3030381" cy="613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𝐴𝐶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𝐵𝐶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den>
                      </m:f>
                    </m:oMath>
                  </a14:m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,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F216A7C-9925-405E-8E93-202A02FAE9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534" y="1708006"/>
                  <a:ext cx="3030381" cy="613886"/>
                </a:xfrm>
                <a:prstGeom prst="rect">
                  <a:avLst/>
                </a:prstGeom>
                <a:blipFill>
                  <a:blip r:embed="rId6"/>
                  <a:stretch>
                    <a:fillRect r="-2414" b="-89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03B94BFB-43B4-419A-B21D-E3A23D912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267815"/>
              </p:ext>
            </p:extLst>
          </p:nvPr>
        </p:nvGraphicFramePr>
        <p:xfrm>
          <a:off x="1150787" y="3204368"/>
          <a:ext cx="27241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6" name="Equation" r:id="rId7" imgW="1231560" imgH="203040" progId="Equation.DSMT4">
                  <p:embed/>
                </p:oleObj>
              </mc:Choice>
              <mc:Fallback>
                <p:oleObj name="Equation" r:id="rId7" imgW="1231560" imgH="203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03B94BFB-43B4-419A-B21D-E3A23D9124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0787" y="3204368"/>
                        <a:ext cx="2724150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4CD43F7-5CF8-4799-9A9B-969B17E00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443533"/>
              </p:ext>
            </p:extLst>
          </p:nvPr>
        </p:nvGraphicFramePr>
        <p:xfrm>
          <a:off x="953350" y="5308642"/>
          <a:ext cx="61753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7" name="Equation" r:id="rId9" imgW="279360" imgH="342720" progId="Equation.DSMT4">
                  <p:embed/>
                </p:oleObj>
              </mc:Choice>
              <mc:Fallback>
                <p:oleObj name="Equation" r:id="rId9" imgW="279360" imgH="34272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74CD43F7-5CF8-4799-9A9B-969B17E00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3350" y="5308642"/>
                        <a:ext cx="617538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2310E89-6A23-472B-B3B9-FAF7DDA70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20360"/>
              </p:ext>
            </p:extLst>
          </p:nvPr>
        </p:nvGraphicFramePr>
        <p:xfrm>
          <a:off x="3871913" y="3217863"/>
          <a:ext cx="36512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8" name="Equation" r:id="rId11" imgW="1650960" imgH="203040" progId="Equation.DSMT4">
                  <p:embed/>
                </p:oleObj>
              </mc:Choice>
              <mc:Fallback>
                <p:oleObj name="Equation" r:id="rId11" imgW="1650960" imgH="203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03B94BFB-43B4-419A-B21D-E3A23D9124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71913" y="3217863"/>
                        <a:ext cx="3651250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1E21210-F990-4A93-9643-618AEFB52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25965"/>
              </p:ext>
            </p:extLst>
          </p:nvPr>
        </p:nvGraphicFramePr>
        <p:xfrm>
          <a:off x="931483" y="3811863"/>
          <a:ext cx="66278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9" name="Equation" r:id="rId13" imgW="2997000" imgH="203040" progId="Equation.DSMT4">
                  <p:embed/>
                </p:oleObj>
              </mc:Choice>
              <mc:Fallback>
                <p:oleObj name="Equation" r:id="rId13" imgW="2997000" imgH="203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310E89-6A23-472B-B3B9-FAF7DDA705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1483" y="3811863"/>
                        <a:ext cx="6627813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A709473-0018-428D-9900-0D2647BD2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530522"/>
              </p:ext>
            </p:extLst>
          </p:nvPr>
        </p:nvGraphicFramePr>
        <p:xfrm>
          <a:off x="928675" y="4405863"/>
          <a:ext cx="40719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0" name="Equation" r:id="rId15" imgW="1841400" imgH="190440" progId="Equation.DSMT4">
                  <p:embed/>
                </p:oleObj>
              </mc:Choice>
              <mc:Fallback>
                <p:oleObj name="Equation" r:id="rId15" imgW="1841400" imgH="1904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1E21210-F990-4A93-9643-618AEFB52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8675" y="4405863"/>
                        <a:ext cx="4071938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C6AA34C-3304-43F8-A87E-1E8BCAA1B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820455"/>
              </p:ext>
            </p:extLst>
          </p:nvPr>
        </p:nvGraphicFramePr>
        <p:xfrm>
          <a:off x="3070117" y="4886367"/>
          <a:ext cx="81994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1" name="Equation" r:id="rId17" imgW="3708360" imgH="190440" progId="Equation.DSMT4">
                  <p:embed/>
                </p:oleObj>
              </mc:Choice>
              <mc:Fallback>
                <p:oleObj name="Equation" r:id="rId17" imgW="3708360" imgH="1904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A709473-0018-428D-9900-0D2647BD2A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70117" y="4886367"/>
                        <a:ext cx="8199437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70692667-8D20-430D-99B3-4017EA4AF049}"/>
              </a:ext>
            </a:extLst>
          </p:cNvPr>
          <p:cNvGrpSpPr/>
          <p:nvPr/>
        </p:nvGrpSpPr>
        <p:grpSpPr>
          <a:xfrm>
            <a:off x="7776621" y="3265485"/>
            <a:ext cx="3670044" cy="954823"/>
            <a:chOff x="7776621" y="3265485"/>
            <a:chExt cx="3670044" cy="954823"/>
          </a:xfrm>
        </p:grpSpPr>
        <p:sp>
          <p:nvSpPr>
            <p:cNvPr id="2" name="对话气泡: 圆角矩形 1">
              <a:extLst>
                <a:ext uri="{FF2B5EF4-FFF2-40B4-BE49-F238E27FC236}">
                  <a16:creationId xmlns:a16="http://schemas.microsoft.com/office/drawing/2014/main" id="{57003F83-3591-4054-8FF6-7B9971CF5D30}"/>
                </a:ext>
              </a:extLst>
            </p:cNvPr>
            <p:cNvSpPr/>
            <p:nvPr/>
          </p:nvSpPr>
          <p:spPr>
            <a:xfrm>
              <a:off x="7795415" y="3265485"/>
              <a:ext cx="3651250" cy="954823"/>
            </a:xfrm>
            <a:prstGeom prst="wedgeRoundRectCallout">
              <a:avLst>
                <a:gd name="adj1" fmla="val 33878"/>
                <a:gd name="adj2" fmla="val 11913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28A38448-BDFD-4003-93F3-E0059F0CFCD1}"/>
                    </a:ext>
                  </a:extLst>
                </p:cNvPr>
                <p:cNvSpPr/>
                <p:nvPr/>
              </p:nvSpPr>
              <p:spPr>
                <a:xfrm>
                  <a:off x="7776621" y="3475307"/>
                  <a:ext cx="36700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𝐴𝐵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altLang="zh-CN" sz="24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28A38448-BDFD-4003-93F3-E0059F0CF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621" y="3475307"/>
                  <a:ext cx="3670044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4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353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29" y="2523741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4CD43F7-5CF8-4799-9A9B-969B17E00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438249"/>
              </p:ext>
            </p:extLst>
          </p:nvPr>
        </p:nvGraphicFramePr>
        <p:xfrm>
          <a:off x="3138488" y="5540375"/>
          <a:ext cx="5048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0" name="Equation" r:id="rId4" imgW="228600" imgH="355320" progId="Equation.DSMT4">
                  <p:embed/>
                </p:oleObj>
              </mc:Choice>
              <mc:Fallback>
                <p:oleObj name="Equation" r:id="rId4" imgW="228600" imgH="35532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74CD43F7-5CF8-4799-9A9B-969B17E00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8488" y="5540375"/>
                        <a:ext cx="504825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FF270C9C-792C-4B9B-A9CD-4AD30C90A812}"/>
              </a:ext>
            </a:extLst>
          </p:cNvPr>
          <p:cNvGrpSpPr/>
          <p:nvPr/>
        </p:nvGrpSpPr>
        <p:grpSpPr>
          <a:xfrm>
            <a:off x="342900" y="966070"/>
            <a:ext cx="10926654" cy="1308628"/>
            <a:chOff x="342900" y="966070"/>
            <a:chExt cx="10926654" cy="1308628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966070"/>
              <a:ext cx="10926654" cy="1308628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14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2018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</a:t>
              </a:r>
              <a:r>
                <a:rPr kumimoji="1"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三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）已知事件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A,B,C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相互独立，且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则                         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_______.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2976FDB-E217-4D89-9012-C544EB42B7B7}"/>
                    </a:ext>
                  </a:extLst>
                </p:cNvPr>
                <p:cNvSpPr/>
                <p:nvPr/>
              </p:nvSpPr>
              <p:spPr>
                <a:xfrm>
                  <a:off x="7700692" y="1047966"/>
                  <a:ext cx="3568862" cy="613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,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2976FDB-E217-4D89-9012-C544EB42B7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692" y="1047966"/>
                  <a:ext cx="3568862" cy="613886"/>
                </a:xfrm>
                <a:prstGeom prst="rect">
                  <a:avLst/>
                </a:prstGeom>
                <a:blipFill>
                  <a:blip r:embed="rId6"/>
                  <a:stretch>
                    <a:fillRect r="-1706" b="-89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6707586-1533-4E1E-AF11-6520870B32FA}"/>
                    </a:ext>
                  </a:extLst>
                </p:cNvPr>
                <p:cNvSpPr/>
                <p:nvPr/>
              </p:nvSpPr>
              <p:spPr>
                <a:xfrm>
                  <a:off x="797572" y="1779904"/>
                  <a:ext cx="22849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6707586-1533-4E1E-AF11-6520870B3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72" y="1779904"/>
                  <a:ext cx="228492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6D53A97-3130-4A71-81D0-AC651B149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58575"/>
              </p:ext>
            </p:extLst>
          </p:nvPr>
        </p:nvGraphicFramePr>
        <p:xfrm>
          <a:off x="1940032" y="2840681"/>
          <a:ext cx="35941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1" name="Equation" r:id="rId8" imgW="1625400" imgH="380880" progId="Equation.DSMT4">
                  <p:embed/>
                </p:oleObj>
              </mc:Choice>
              <mc:Fallback>
                <p:oleObj name="Equation" r:id="rId8" imgW="1625400" imgH="3808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A7481BE8-B830-49E5-BED8-E9410E07A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0032" y="2840681"/>
                        <a:ext cx="35941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ACEFD6B3-A297-4E1E-AFC0-6C9B86385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11724"/>
              </p:ext>
            </p:extLst>
          </p:nvPr>
        </p:nvGraphicFramePr>
        <p:xfrm>
          <a:off x="5534025" y="2814638"/>
          <a:ext cx="27813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2" name="Equation" r:id="rId10" imgW="1257120" imgH="380880" progId="Equation.DSMT4">
                  <p:embed/>
                </p:oleObj>
              </mc:Choice>
              <mc:Fallback>
                <p:oleObj name="Equation" r:id="rId10" imgW="1257120" imgH="3808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03B94BFB-43B4-419A-B21D-E3A23D9124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4025" y="2814638"/>
                        <a:ext cx="27813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C497573-926C-4DC5-8835-D2BAAE400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94591"/>
              </p:ext>
            </p:extLst>
          </p:nvPr>
        </p:nvGraphicFramePr>
        <p:xfrm>
          <a:off x="3049588" y="3827463"/>
          <a:ext cx="35671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3" name="Equation" r:id="rId12" imgW="1612800" imgH="380880" progId="Equation.DSMT4">
                  <p:embed/>
                </p:oleObj>
              </mc:Choice>
              <mc:Fallback>
                <p:oleObj name="Equation" r:id="rId12" imgW="1612800" imgH="3808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ACEFD6B3-A297-4E1E-AFC0-6C9B863858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49588" y="3827463"/>
                        <a:ext cx="356711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6236B37-111C-40FA-A4A3-9C2607EFD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471995"/>
              </p:ext>
            </p:extLst>
          </p:nvPr>
        </p:nvGraphicFramePr>
        <p:xfrm>
          <a:off x="3049588" y="4668838"/>
          <a:ext cx="31734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4" name="Equation" r:id="rId14" imgW="1434960" imgH="380880" progId="Equation.DSMT4">
                  <p:embed/>
                </p:oleObj>
              </mc:Choice>
              <mc:Fallback>
                <p:oleObj name="Equation" r:id="rId14" imgW="1434960" imgH="3808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C497573-926C-4DC5-8835-D2BAAE400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9588" y="4668838"/>
                        <a:ext cx="317341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864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DFC928-ADED-4C23-A6C9-28B4792BEE53}"/>
              </a:ext>
            </a:extLst>
          </p:cNvPr>
          <p:cNvGrpSpPr>
            <a:grpSpLocks/>
          </p:cNvGrpSpPr>
          <p:nvPr/>
        </p:nvGrpSpPr>
        <p:grpSpPr bwMode="auto">
          <a:xfrm>
            <a:off x="550986" y="442333"/>
            <a:ext cx="11137623" cy="5515220"/>
            <a:chOff x="31" y="112"/>
            <a:chExt cx="17416" cy="9258"/>
          </a:xfrm>
        </p:grpSpPr>
        <p:grpSp>
          <p:nvGrpSpPr>
            <p:cNvPr id="25603" name="Group 9">
              <a:extLst>
                <a:ext uri="{FF2B5EF4-FFF2-40B4-BE49-F238E27FC236}">
                  <a16:creationId xmlns:a16="http://schemas.microsoft.com/office/drawing/2014/main" id="{B09A3726-4DF2-4AE8-9EA3-B1275BA57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" y="3214"/>
              <a:ext cx="17091" cy="6156"/>
              <a:chOff x="-54" y="1228"/>
              <a:chExt cx="5307" cy="2606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6767256B-554B-4AE8-9B2D-A5E38E51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" y="1671"/>
                <a:ext cx="1957" cy="14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</a:rPr>
                  <a:t>目 录：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endParaRPr>
              </a:p>
              <a:p>
                <a:pPr marL="514350" marR="0" lvl="0" indent="-514350" algn="l" defTabSz="457200" rtl="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ea1ChsPeriod"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</a:rPr>
                  <a:t>本章知识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</a:rPr>
                  <a:t>点再回顾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endParaRPr>
              </a:p>
              <a:p>
                <a:pPr marL="514350" marR="0" lvl="0" indent="-514350" algn="l" defTabSz="457200" rtl="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ea1ChsPeriod"/>
                  <a:tabLst/>
                  <a:defRPr/>
                </a:pPr>
                <a:r>
                  <a:rPr lang="zh-CN" altLang="en-US" sz="2800" b="1" dirty="0">
                    <a:solidFill>
                      <a:prstClr val="white"/>
                    </a:solidFill>
                    <a:latin typeface="幼圆" pitchFamily="49" charset="-122"/>
                    <a:ea typeface="幼圆" pitchFamily="49" charset="-122"/>
                    <a:sym typeface="+mn-ea"/>
                  </a:rPr>
                  <a:t>硕士入学试题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  <a:cs typeface="+mn-cs"/>
                    <a:sym typeface="+mn-ea"/>
                  </a:rPr>
                  <a:t>赏析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  <a:cs typeface="+mn-cs"/>
                  <a:sym typeface="+mn-ea"/>
                </a:endParaRPr>
              </a:p>
            </p:txBody>
          </p:sp>
          <p:sp>
            <p:nvSpPr>
              <p:cNvPr id="25607" name="Rectangle 8">
                <a:extLst>
                  <a:ext uri="{FF2B5EF4-FFF2-40B4-BE49-F238E27FC236}">
                    <a16:creationId xmlns:a16="http://schemas.microsoft.com/office/drawing/2014/main" id="{8DBBCD0B-B8B3-4C5B-A7F3-86BC08FBF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" y="1228"/>
                <a:ext cx="5307" cy="2606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9C2CB47-063A-4797-B81E-7190A2B1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" y="112"/>
              <a:ext cx="16384" cy="12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rPr>
                <a:t>《概率论与数理统计》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rPr>
                <a:t>第</a:t>
              </a:r>
              <a:r>
                <a:rPr lang="zh-CN" altLang="en-US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itchFamily="49" charset="-122"/>
                  <a:ea typeface="幼圆" pitchFamily="49" charset="-122"/>
                </a:rPr>
                <a:t>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幼圆" pitchFamily="49" charset="-122"/>
                  <a:ea typeface="幼圆" pitchFamily="49" charset="-122"/>
                  <a:cs typeface="+mn-cs"/>
                </a:rPr>
                <a:t>次课</a:t>
              </a:r>
              <a:endPara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幼圆" pitchFamily="49" charset="-122"/>
                <a:ea typeface="幼圆" pitchFamily="49" charset="-122"/>
                <a:cs typeface="+mn-cs"/>
              </a:endParaRPr>
            </a:p>
          </p:txBody>
        </p:sp>
        <p:pic>
          <p:nvPicPr>
            <p:cNvPr id="25605" name="图片 1">
              <a:extLst>
                <a:ext uri="{FF2B5EF4-FFF2-40B4-BE49-F238E27FC236}">
                  <a16:creationId xmlns:a16="http://schemas.microsoft.com/office/drawing/2014/main" id="{05BD2085-A7A4-4199-866D-06AA52E12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062" y="3592"/>
              <a:ext cx="7671" cy="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801EA135-2F2D-4D04-9093-B27C8B7F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86" y="1130553"/>
            <a:ext cx="10477654" cy="7154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命题专家眼中的第一章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81" y="3162945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173022-FC3B-4B7C-A358-4DF65EF27DDE}"/>
              </a:ext>
            </a:extLst>
          </p:cNvPr>
          <p:cNvGrpSpPr/>
          <p:nvPr/>
        </p:nvGrpSpPr>
        <p:grpSpPr>
          <a:xfrm>
            <a:off x="915393" y="966070"/>
            <a:ext cx="9879849" cy="1954959"/>
            <a:chOff x="915393" y="966070"/>
            <a:chExt cx="9879849" cy="1954959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93" y="966070"/>
              <a:ext cx="9879849" cy="1954959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15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2016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数三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）设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A,B</a:t>
              </a:r>
              <a:r>
                <a:rPr kumimoji="1" lang="zh-CN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为随机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事件，                                            </a:t>
              </a: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且                    则下面各式正确的是（   ）</a:t>
              </a: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       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406385F5-F420-4570-AC1A-4D495F3102FB}"/>
                    </a:ext>
                  </a:extLst>
                </p:cNvPr>
                <p:cNvSpPr/>
                <p:nvPr/>
              </p:nvSpPr>
              <p:spPr>
                <a:xfrm>
                  <a:off x="6795493" y="1128969"/>
                  <a:ext cx="399974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)&lt;1,0&lt;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)&lt;1,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406385F5-F420-4570-AC1A-4D495F3102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493" y="1128969"/>
                  <a:ext cx="399974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A8AACD6-E59F-4139-A425-1AC260D3B5A7}"/>
                    </a:ext>
                  </a:extLst>
                </p:cNvPr>
                <p:cNvSpPr/>
                <p:nvPr/>
              </p:nvSpPr>
              <p:spPr>
                <a:xfrm>
                  <a:off x="1330431" y="1791224"/>
                  <a:ext cx="1946943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)=1</m:t>
                      </m:r>
                    </m:oMath>
                  </a14:m>
                  <a:r>
                    <a:rPr lang="zh-CN" altLang="en-US" dirty="0"/>
                    <a:t>，</a:t>
                  </a: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A8AACD6-E59F-4139-A425-1AC260D3B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431" y="1791224"/>
                  <a:ext cx="1946943" cy="453137"/>
                </a:xfrm>
                <a:prstGeom prst="rect">
                  <a:avLst/>
                </a:prstGeom>
                <a:blipFill>
                  <a:blip r:embed="rId4"/>
                  <a:stretch>
                    <a:fillRect l="-625" r="-1875" b="-216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5D9011D-6B3F-46DD-9F90-D871C2B16762}"/>
                    </a:ext>
                  </a:extLst>
                </p:cNvPr>
                <p:cNvSpPr/>
                <p:nvPr/>
              </p:nvSpPr>
              <p:spPr>
                <a:xfrm>
                  <a:off x="1798421" y="2431220"/>
                  <a:ext cx="1399421" cy="3699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5D9011D-6B3F-46DD-9F90-D871C2B167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421" y="2431220"/>
                  <a:ext cx="1399421" cy="369909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93FF120-1D8E-4014-B7EF-7EEF0AEA5BFE}"/>
                    </a:ext>
                  </a:extLst>
                </p:cNvPr>
                <p:cNvSpPr/>
                <p:nvPr/>
              </p:nvSpPr>
              <p:spPr>
                <a:xfrm>
                  <a:off x="4080870" y="2431797"/>
                  <a:ext cx="13994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93FF120-1D8E-4014-B7EF-7EEF0AEA5B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870" y="2431797"/>
                  <a:ext cx="139942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CC535C5-C07A-42E3-A13B-60B42712E6D3}"/>
                    </a:ext>
                  </a:extLst>
                </p:cNvPr>
                <p:cNvSpPr/>
                <p:nvPr/>
              </p:nvSpPr>
              <p:spPr>
                <a:xfrm>
                  <a:off x="6294717" y="2431797"/>
                  <a:ext cx="1601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CC535C5-C07A-42E3-A13B-60B42712E6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17" y="2431797"/>
                  <a:ext cx="16014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4B47C25-ABA0-486A-A379-3EE0EBC24AD4}"/>
                    </a:ext>
                  </a:extLst>
                </p:cNvPr>
                <p:cNvSpPr/>
                <p:nvPr/>
              </p:nvSpPr>
              <p:spPr>
                <a:xfrm>
                  <a:off x="9244721" y="2463906"/>
                  <a:ext cx="13994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4B47C25-ABA0-486A-A379-3EE0EBC24A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4721" y="2463906"/>
                  <a:ext cx="139942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C5091F4-22AF-4F00-BDC0-17D1FC6EE12D}"/>
                  </a:ext>
                </a:extLst>
              </p:cNvPr>
              <p:cNvSpPr/>
              <p:nvPr/>
            </p:nvSpPr>
            <p:spPr>
              <a:xfrm>
                <a:off x="2683978" y="3930381"/>
                <a:ext cx="2494208" cy="912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C5091F4-22AF-4F00-BDC0-17D1FC6EE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978" y="3930381"/>
                <a:ext cx="2494208" cy="9127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EC471EB-B8E0-448E-B638-14988F92AA58}"/>
                  </a:ext>
                </a:extLst>
              </p:cNvPr>
              <p:cNvSpPr/>
              <p:nvPr/>
            </p:nvSpPr>
            <p:spPr>
              <a:xfrm>
                <a:off x="2683978" y="3355394"/>
                <a:ext cx="41613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EC471EB-B8E0-448E-B638-14988F92A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978" y="3355394"/>
                <a:ext cx="4161396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4E44822-6865-485E-ACCA-BB09FD15B49B}"/>
                  </a:ext>
                </a:extLst>
              </p:cNvPr>
              <p:cNvSpPr/>
              <p:nvPr/>
            </p:nvSpPr>
            <p:spPr>
              <a:xfrm>
                <a:off x="3718427" y="4985850"/>
                <a:ext cx="2330189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4E44822-6865-485E-ACCA-BB09FD15B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427" y="4985850"/>
                <a:ext cx="2330189" cy="8745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A81DB5-C877-47E6-9989-573E306301DA}"/>
                  </a:ext>
                </a:extLst>
              </p:cNvPr>
              <p:cNvSpPr/>
              <p:nvPr/>
            </p:nvSpPr>
            <p:spPr>
              <a:xfrm>
                <a:off x="5139702" y="3930381"/>
                <a:ext cx="1813445" cy="900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A81DB5-C877-47E6-9989-573E30630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02" y="3930381"/>
                <a:ext cx="1813445" cy="90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A3DBBB9-A2CB-495F-98E0-6A3388540DF7}"/>
                  </a:ext>
                </a:extLst>
              </p:cNvPr>
              <p:cNvSpPr/>
              <p:nvPr/>
            </p:nvSpPr>
            <p:spPr>
              <a:xfrm>
                <a:off x="6046424" y="4985850"/>
                <a:ext cx="4598823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A3DBBB9-A2CB-495F-98E0-6A3388540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24" y="4985850"/>
                <a:ext cx="4598823" cy="8745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62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0" grpId="0"/>
      <p:bldP spid="23" grpId="0"/>
      <p:bldP spid="25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45E8C79D-A7DC-4439-A026-65918B2E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93" y="966070"/>
            <a:ext cx="9879849" cy="1954959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16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2016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数三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）设袋中有红、白、黑球各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个，从中有放回的取球，每次取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个，直到三种颜色的球都取到为止，则取球次数恰为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_____.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79" y="3162945"/>
            <a:ext cx="8779267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解：前三次取到两种颜色的球，第四次取到剩下的一种颜色的球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A81DB5-C877-47E6-9989-573E306301DA}"/>
                  </a:ext>
                </a:extLst>
              </p:cNvPr>
              <p:cNvSpPr/>
              <p:nvPr/>
            </p:nvSpPr>
            <p:spPr>
              <a:xfrm>
                <a:off x="3223405" y="5150690"/>
                <a:ext cx="3497111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A81DB5-C877-47E6-9989-573E30630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05" y="5150690"/>
                <a:ext cx="3497111" cy="839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08E17AA-6FDC-42AF-B465-C50C398E991C}"/>
              </a:ext>
            </a:extLst>
          </p:cNvPr>
          <p:cNvGrpSpPr/>
          <p:nvPr/>
        </p:nvGrpSpPr>
        <p:grpSpPr>
          <a:xfrm>
            <a:off x="2493119" y="3900594"/>
            <a:ext cx="5525600" cy="1095685"/>
            <a:chOff x="2493119" y="3900594"/>
            <a:chExt cx="5525600" cy="109568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6BC17D-2B7D-47B1-98AD-6A36CA57E0A4}"/>
                </a:ext>
              </a:extLst>
            </p:cNvPr>
            <p:cNvSpPr/>
            <p:nvPr/>
          </p:nvSpPr>
          <p:spPr>
            <a:xfrm>
              <a:off x="2493119" y="3900594"/>
              <a:ext cx="46185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楷体_GB2312"/>
                </a:rPr>
                <a:t>设 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楷体_GB2312"/>
                </a:rPr>
                <a:t>A={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楷体_GB2312"/>
                </a:rPr>
                <a:t>前三次取到两种颜色的球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楷体_GB2312"/>
                </a:rPr>
                <a:t>}</a:t>
              </a:r>
              <a:endParaRPr lang="zh-CN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DCB28C6-7592-4D3B-A442-C71EB6BE0D56}"/>
                </a:ext>
              </a:extLst>
            </p:cNvPr>
            <p:cNvSpPr/>
            <p:nvPr/>
          </p:nvSpPr>
          <p:spPr>
            <a:xfrm>
              <a:off x="2900010" y="4534614"/>
              <a:ext cx="51187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楷体_GB2312"/>
                </a:rPr>
                <a:t>B={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楷体_GB2312"/>
                </a:rPr>
                <a:t>第四次取到剩下的一种颜色的球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楷体_GB2312"/>
                </a:rPr>
                <a:t>}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172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utoUpdateAnimBg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966070"/>
                <a:ext cx="10926654" cy="2601290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17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2017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数三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）设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A</a:t>
                </a:r>
                <a:r>
                  <a:rPr kumimoji="1" lang="zh-CN" alt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，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B</a:t>
                </a:r>
                <a:r>
                  <a:rPr kumimoji="1" lang="zh-CN" alt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，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C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为随机事件，且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kumimoji="1" lang="zh-CN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相互独立</a:t>
                </a:r>
                <a:r>
                  <a:rPr kumimoji="1" lang="zh-CN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kumimoji="1" lang="zh-CN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相互独立，则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与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C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相互独立的充分必要条件是（     ）</a:t>
                </a:r>
                <a:endPara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A,B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相互独立      （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A,B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互不相容</a:t>
                </a:r>
                <a:endPara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AB</a:t>
                </a:r>
                <a:r>
                  <a:rPr kumimoji="1" lang="zh-CN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相互独立（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AB</a:t>
                </a:r>
                <a:r>
                  <a:rPr kumimoji="1" lang="zh-CN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互不相容</a:t>
                </a:r>
                <a:endPara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966070"/>
                <a:ext cx="10926654" cy="2601290"/>
              </a:xfrm>
              <a:prstGeom prst="rect">
                <a:avLst/>
              </a:prstGeom>
              <a:blipFill>
                <a:blip r:embed="rId4"/>
                <a:stretch>
                  <a:fillRect l="-945" r="-945" b="-4850"/>
                </a:stretch>
              </a:blip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3">
            <a:extLst>
              <a:ext uri="{FF2B5EF4-FFF2-40B4-BE49-F238E27FC236}">
                <a16:creationId xmlns:a16="http://schemas.microsoft.com/office/drawing/2014/main" id="{9E65454F-B80F-417D-BB3A-A669B7A7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45" y="3617545"/>
            <a:ext cx="875842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DC5900"/>
              </a:buClr>
              <a:buSzPct val="75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/>
                <a:cs typeface="+mn-cs"/>
              </a:rPr>
              <a:t>解：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楷体_GB2312"/>
              <a:cs typeface="+mn-cs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CEEF94C-BE16-47A9-93AC-3B261792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6" y="26112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9BFCB48-654D-4965-B7FD-FF1832DA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64" y="3314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03B94BFB-43B4-419A-B21D-E3A23D912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96770"/>
              </p:ext>
            </p:extLst>
          </p:nvPr>
        </p:nvGraphicFramePr>
        <p:xfrm>
          <a:off x="1338187" y="3828693"/>
          <a:ext cx="3451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4" name="Equation" r:id="rId5" imgW="1562040" imgH="190440" progId="Equation.DSMT4">
                  <p:embed/>
                </p:oleObj>
              </mc:Choice>
              <mc:Fallback>
                <p:oleObj name="Equation" r:id="rId5" imgW="1562040" imgH="1904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03B94BFB-43B4-419A-B21D-E3A23D9124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8187" y="3828693"/>
                        <a:ext cx="34512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075C6BB-0CB1-4DC9-AEE4-C87CFC6BE0A5}"/>
              </a:ext>
            </a:extLst>
          </p:cNvPr>
          <p:cNvGrpSpPr/>
          <p:nvPr/>
        </p:nvGrpSpPr>
        <p:grpSpPr>
          <a:xfrm>
            <a:off x="4862172" y="3793531"/>
            <a:ext cx="5966317" cy="422275"/>
            <a:chOff x="4862172" y="3793531"/>
            <a:chExt cx="5966317" cy="422275"/>
          </a:xfrm>
        </p:grpSpPr>
        <p:sp>
          <p:nvSpPr>
            <p:cNvPr id="4" name="箭头: 左右 3">
              <a:extLst>
                <a:ext uri="{FF2B5EF4-FFF2-40B4-BE49-F238E27FC236}">
                  <a16:creationId xmlns:a16="http://schemas.microsoft.com/office/drawing/2014/main" id="{608F6149-4645-4B91-9EDC-B59AE73FB6BB}"/>
                </a:ext>
              </a:extLst>
            </p:cNvPr>
            <p:cNvSpPr/>
            <p:nvPr/>
          </p:nvSpPr>
          <p:spPr>
            <a:xfrm>
              <a:off x="4862172" y="3833767"/>
              <a:ext cx="803082" cy="34180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F5F93F24-F6CD-4A89-91E6-B7639239E3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820490"/>
                </p:ext>
              </p:extLst>
            </p:nvPr>
          </p:nvGraphicFramePr>
          <p:xfrm>
            <a:off x="5805639" y="3793531"/>
            <a:ext cx="50228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5" name="Equation" r:id="rId7" imgW="2273040" imgH="190440" progId="Equation.DSMT4">
                    <p:embed/>
                  </p:oleObj>
                </mc:Choice>
                <mc:Fallback>
                  <p:oleObj name="Equation" r:id="rId7" imgW="2273040" imgH="19044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03B94BFB-43B4-419A-B21D-E3A23D9124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805639" y="3793531"/>
                          <a:ext cx="5022850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2A1621-668A-4F98-BF22-D9C2737D36E8}"/>
              </a:ext>
            </a:extLst>
          </p:cNvPr>
          <p:cNvGrpSpPr/>
          <p:nvPr/>
        </p:nvGrpSpPr>
        <p:grpSpPr>
          <a:xfrm>
            <a:off x="1621455" y="4426954"/>
            <a:ext cx="7570881" cy="422275"/>
            <a:chOff x="1621455" y="4426954"/>
            <a:chExt cx="7570881" cy="422275"/>
          </a:xfrm>
        </p:grpSpPr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8CF4B809-447F-48DD-AB36-7D0C67A56E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524737"/>
                </p:ext>
              </p:extLst>
            </p:nvPr>
          </p:nvGraphicFramePr>
          <p:xfrm>
            <a:off x="2597861" y="4426954"/>
            <a:ext cx="65944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6" name="Equation" r:id="rId9" imgW="2984400" imgH="190440" progId="Equation.DSMT4">
                    <p:embed/>
                  </p:oleObj>
                </mc:Choice>
                <mc:Fallback>
                  <p:oleObj name="Equation" r:id="rId9" imgW="2984400" imgH="19044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F5F93F24-F6CD-4A89-91E6-B7639239E3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97861" y="4426954"/>
                          <a:ext cx="6594475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箭头: 左右 29">
              <a:extLst>
                <a:ext uri="{FF2B5EF4-FFF2-40B4-BE49-F238E27FC236}">
                  <a16:creationId xmlns:a16="http://schemas.microsoft.com/office/drawing/2014/main" id="{5764ECC2-CDA5-44D5-BDDB-EC1A6FF5F8A5}"/>
                </a:ext>
              </a:extLst>
            </p:cNvPr>
            <p:cNvSpPr/>
            <p:nvPr/>
          </p:nvSpPr>
          <p:spPr>
            <a:xfrm>
              <a:off x="1621455" y="4429342"/>
              <a:ext cx="803082" cy="34180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D408F1-0734-45B2-85FB-763B1524E5C1}"/>
              </a:ext>
            </a:extLst>
          </p:cNvPr>
          <p:cNvGrpSpPr/>
          <p:nvPr/>
        </p:nvGrpSpPr>
        <p:grpSpPr>
          <a:xfrm>
            <a:off x="1621455" y="4998570"/>
            <a:ext cx="9215012" cy="425104"/>
            <a:chOff x="1621455" y="4998570"/>
            <a:chExt cx="9215012" cy="425104"/>
          </a:xfrm>
        </p:grpSpPr>
        <p:sp>
          <p:nvSpPr>
            <p:cNvPr id="31" name="箭头: 左右 30">
              <a:extLst>
                <a:ext uri="{FF2B5EF4-FFF2-40B4-BE49-F238E27FC236}">
                  <a16:creationId xmlns:a16="http://schemas.microsoft.com/office/drawing/2014/main" id="{E2438A54-8086-416B-BE6D-8A1C669731BB}"/>
                </a:ext>
              </a:extLst>
            </p:cNvPr>
            <p:cNvSpPr/>
            <p:nvPr/>
          </p:nvSpPr>
          <p:spPr>
            <a:xfrm>
              <a:off x="1621455" y="4998570"/>
              <a:ext cx="803082" cy="34180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3BF7114C-AE7B-44B6-8D64-E1EB16B298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465751"/>
                </p:ext>
              </p:extLst>
            </p:nvPr>
          </p:nvGraphicFramePr>
          <p:xfrm>
            <a:off x="2475104" y="5001399"/>
            <a:ext cx="8361363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7" name="Equation" r:id="rId11" imgW="3784320" imgH="190440" progId="Equation.DSMT4">
                    <p:embed/>
                  </p:oleObj>
                </mc:Choice>
                <mc:Fallback>
                  <p:oleObj name="Equation" r:id="rId11" imgW="3784320" imgH="19044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8CF4B809-447F-48DD-AB36-7D0C67A56E7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75104" y="5001399"/>
                          <a:ext cx="8361363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7DD18C2-DCD5-4886-A212-CA0575976737}"/>
              </a:ext>
            </a:extLst>
          </p:cNvPr>
          <p:cNvGrpSpPr/>
          <p:nvPr/>
        </p:nvGrpSpPr>
        <p:grpSpPr>
          <a:xfrm>
            <a:off x="1620844" y="5550126"/>
            <a:ext cx="3671005" cy="422275"/>
            <a:chOff x="1620844" y="5550126"/>
            <a:chExt cx="3671005" cy="422275"/>
          </a:xfrm>
        </p:grpSpPr>
        <p:sp>
          <p:nvSpPr>
            <p:cNvPr id="34" name="箭头: 左右 33">
              <a:extLst>
                <a:ext uri="{FF2B5EF4-FFF2-40B4-BE49-F238E27FC236}">
                  <a16:creationId xmlns:a16="http://schemas.microsoft.com/office/drawing/2014/main" id="{F71C5C68-D822-4730-8104-9435C10AAE16}"/>
                </a:ext>
              </a:extLst>
            </p:cNvPr>
            <p:cNvSpPr/>
            <p:nvPr/>
          </p:nvSpPr>
          <p:spPr>
            <a:xfrm>
              <a:off x="1620844" y="5550126"/>
              <a:ext cx="803082" cy="34180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B9C32EB2-B34A-4AEE-8DDB-C4C3597B9C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811048"/>
                </p:ext>
              </p:extLst>
            </p:nvPr>
          </p:nvGraphicFramePr>
          <p:xfrm>
            <a:off x="2597861" y="5550126"/>
            <a:ext cx="2693988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8" name="Equation" r:id="rId13" imgW="1218960" imgH="190440" progId="Equation.DSMT4">
                    <p:embed/>
                  </p:oleObj>
                </mc:Choice>
                <mc:Fallback>
                  <p:oleObj name="Equation" r:id="rId13" imgW="1218960" imgH="19044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3BF7114C-AE7B-44B6-8D64-E1EB16B298F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97861" y="5550126"/>
                          <a:ext cx="2693988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16CBE039-4A40-4054-8057-A8AB0A61C955}"/>
              </a:ext>
            </a:extLst>
          </p:cNvPr>
          <p:cNvSpPr/>
          <p:nvPr/>
        </p:nvSpPr>
        <p:spPr>
          <a:xfrm>
            <a:off x="5805639" y="5444250"/>
            <a:ext cx="2658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979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utoUpdateAnimBg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1015236" y="2130108"/>
            <a:ext cx="6991016" cy="187936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1217930" rtl="0" eaLnBrk="1" fontAlgn="base" latinLnBrk="0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我们今天怎样努力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  <a:p>
            <a:pPr marL="0" marR="0" lvl="0" indent="0" algn="ctr" defTabSz="1217930" rtl="0" eaLnBrk="1" fontAlgn="base" latinLnBrk="0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未来事业就会怎样精彩！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920" y="3282633"/>
            <a:ext cx="3587750" cy="314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920" y="336233"/>
            <a:ext cx="3587750" cy="358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082A3-8D83-4146-9DE7-07EA488B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22" y="46674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E663492A-D35E-4DBA-A51D-8AB096F4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785" y="1580979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样本空间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5C7155F-BE5E-486B-B758-C178E395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998" y="1580979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随机事件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F453101-3CCF-4ADB-B4A5-85B1A64C7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211" y="1611114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概率定义及性质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0045A32C-04EE-4B75-8FEB-CF31E072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856" y="2647869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几何概型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FCB7E2E9-DF99-4FEE-B22B-86C68DB5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104" y="2632111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条件概率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F268DA3-9E1E-44E4-AD4C-E1A0F4CA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737" y="3651478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全概率公式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B9C9877-C477-42D5-BDAF-DF6246AD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82" y="3594979"/>
            <a:ext cx="201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Bayes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公式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40DE7270-EACC-4BAC-BEE6-36EDF7DF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010" y="4711046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事件的独立性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957902F3-9679-43F5-9F80-46A64EC2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785" y="2647869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古典概型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A911D98-0BF6-4F58-8E7F-C2964C33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332" y="3659940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乘法公式</a:t>
            </a:r>
          </a:p>
        </p:txBody>
      </p:sp>
    </p:spTree>
    <p:extLst>
      <p:ext uri="{BB962C8B-B14F-4D97-AF65-F5344CB8AC3E}">
        <p14:creationId xmlns:p14="http://schemas.microsoft.com/office/powerpoint/2010/main" val="41693057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9B83C8D7-2622-42A3-A8F9-E399E9897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625499"/>
              </p:ext>
            </p:extLst>
          </p:nvPr>
        </p:nvGraphicFramePr>
        <p:xfrm>
          <a:off x="1253719" y="1236853"/>
          <a:ext cx="67897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Equation" r:id="rId3" imgW="5016240" imgH="291960" progId="Equation.DSMT4">
                  <p:embed/>
                </p:oleObj>
              </mc:Choice>
              <mc:Fallback>
                <p:oleObj name="Equation" r:id="rId3" imgW="5016240" imgH="291960" progId="Equation.DSMT4">
                  <p:embed/>
                  <p:pic>
                    <p:nvPicPr>
                      <p:cNvPr id="1128452" name="Object 4">
                        <a:extLst>
                          <a:ext uri="{FF2B5EF4-FFF2-40B4-BE49-F238E27FC236}">
                            <a16:creationId xmlns:a16="http://schemas.microsoft.com/office/drawing/2014/main" id="{BC06C5C1-C28B-4DC1-AA76-247A74669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719" y="1236853"/>
                        <a:ext cx="67897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8D5C1473-D8A8-49D6-9483-7E0C0F0F2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468785"/>
              </p:ext>
            </p:extLst>
          </p:nvPr>
        </p:nvGraphicFramePr>
        <p:xfrm>
          <a:off x="1253719" y="1962263"/>
          <a:ext cx="42957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" name="Equation" r:id="rId5" imgW="3174840" imgH="558720" progId="Equation.DSMT4">
                  <p:embed/>
                </p:oleObj>
              </mc:Choice>
              <mc:Fallback>
                <p:oleObj name="Equation" r:id="rId5" imgW="3174840" imgH="558720" progId="Equation.DSMT4">
                  <p:embed/>
                  <p:pic>
                    <p:nvPicPr>
                      <p:cNvPr id="1128452" name="Object 4">
                        <a:extLst>
                          <a:ext uri="{FF2B5EF4-FFF2-40B4-BE49-F238E27FC236}">
                            <a16:creationId xmlns:a16="http://schemas.microsoft.com/office/drawing/2014/main" id="{BC06C5C1-C28B-4DC1-AA76-247A74669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719" y="1962263"/>
                        <a:ext cx="429577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4">
                <a:extLst>
                  <a:ext uri="{FF2B5EF4-FFF2-40B4-BE49-F238E27FC236}">
                    <a16:creationId xmlns:a16="http://schemas.microsoft.com/office/drawing/2014/main" id="{0978C743-EAC4-4B4C-B3DB-1E6DF832DED9}"/>
                  </a:ext>
                </a:extLst>
              </p:cNvPr>
              <p:cNvSpPr txBox="1"/>
              <p:nvPr/>
            </p:nvSpPr>
            <p:spPr bwMode="auto">
              <a:xfrm>
                <a:off x="1254125" y="3049588"/>
                <a:ext cx="8815388" cy="2749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频率：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概率的定义：满足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≥0;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概率的性质：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Object 4">
                <a:extLst>
                  <a:ext uri="{FF2B5EF4-FFF2-40B4-BE49-F238E27FC236}">
                    <a16:creationId xmlns:a16="http://schemas.microsoft.com/office/drawing/2014/main" id="{0978C743-EAC4-4B4C-B3DB-1E6DF832D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125" y="3049588"/>
                <a:ext cx="8815388" cy="2749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813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30059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知识点回顾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C398507-80D6-4748-97C6-891065581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65046"/>
              </p:ext>
            </p:extLst>
          </p:nvPr>
        </p:nvGraphicFramePr>
        <p:xfrm>
          <a:off x="974838" y="1564798"/>
          <a:ext cx="4021138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0" name="Equation" r:id="rId3" imgW="2971800" imgH="2514600" progId="Equation.DSMT4">
                  <p:embed/>
                </p:oleObj>
              </mc:Choice>
              <mc:Fallback>
                <p:oleObj name="Equation" r:id="rId3" imgW="2971800" imgH="2514600" progId="Equation.DSMT4">
                  <p:embed/>
                  <p:pic>
                    <p:nvPicPr>
                      <p:cNvPr id="1128452" name="Object 4">
                        <a:extLst>
                          <a:ext uri="{FF2B5EF4-FFF2-40B4-BE49-F238E27FC236}">
                            <a16:creationId xmlns:a16="http://schemas.microsoft.com/office/drawing/2014/main" id="{BC06C5C1-C28B-4DC1-AA76-247A74669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38" y="1564798"/>
                        <a:ext cx="4021138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AFC876E9-F3C7-41A3-8D37-6995C074B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07269"/>
              </p:ext>
            </p:extLst>
          </p:nvPr>
        </p:nvGraphicFramePr>
        <p:xfrm>
          <a:off x="5728108" y="1760229"/>
          <a:ext cx="36591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1" name="Equation" r:id="rId5" imgW="2705040" imgH="266400" progId="Equation.DSMT4">
                  <p:embed/>
                </p:oleObj>
              </mc:Choice>
              <mc:Fallback>
                <p:oleObj name="Equation" r:id="rId5" imgW="2705040" imgH="266400" progId="Equation.DSMT4">
                  <p:embed/>
                  <p:pic>
                    <p:nvPicPr>
                      <p:cNvPr id="1128452" name="Object 4">
                        <a:extLst>
                          <a:ext uri="{FF2B5EF4-FFF2-40B4-BE49-F238E27FC236}">
                            <a16:creationId xmlns:a16="http://schemas.microsoft.com/office/drawing/2014/main" id="{BC06C5C1-C28B-4DC1-AA76-247A74669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108" y="1760229"/>
                        <a:ext cx="36591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A0B08B95-C4DF-43CB-8550-E5BD6C261155}"/>
              </a:ext>
            </a:extLst>
          </p:cNvPr>
          <p:cNvGrpSpPr/>
          <p:nvPr/>
        </p:nvGrpSpPr>
        <p:grpSpPr>
          <a:xfrm>
            <a:off x="5960676" y="2591512"/>
            <a:ext cx="4476799" cy="1745539"/>
            <a:chOff x="5960676" y="2591512"/>
            <a:chExt cx="4476799" cy="1745539"/>
          </a:xfrm>
        </p:grpSpPr>
        <p:graphicFrame>
          <p:nvGraphicFramePr>
            <p:cNvPr id="9" name="Object 4">
              <a:extLst>
                <a:ext uri="{FF2B5EF4-FFF2-40B4-BE49-F238E27FC236}">
                  <a16:creationId xmlns:a16="http://schemas.microsoft.com/office/drawing/2014/main" id="{2038D670-50C9-4593-A958-10250D0897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157168"/>
                </p:ext>
              </p:extLst>
            </p:nvPr>
          </p:nvGraphicFramePr>
          <p:xfrm>
            <a:off x="7243425" y="2591512"/>
            <a:ext cx="159702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2" name="Equation" r:id="rId7" imgW="1180800" imgH="241200" progId="Equation.DSMT4">
                    <p:embed/>
                  </p:oleObj>
                </mc:Choice>
                <mc:Fallback>
                  <p:oleObj name="Equation" r:id="rId7" imgW="1180800" imgH="241200" progId="Equation.DSMT4">
                    <p:embed/>
                    <p:pic>
                      <p:nvPicPr>
                        <p:cNvPr id="8" name="Object 4">
                          <a:extLst>
                            <a:ext uri="{FF2B5EF4-FFF2-40B4-BE49-F238E27FC236}">
                              <a16:creationId xmlns:a16="http://schemas.microsoft.com/office/drawing/2014/main" id="{AFC876E9-F3C7-41A3-8D37-6995C074B6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3425" y="2591512"/>
                          <a:ext cx="159702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 algn="ctr">
                              <a:solidFill>
                                <a:srgbClr val="000000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">
              <a:extLst>
                <a:ext uri="{FF2B5EF4-FFF2-40B4-BE49-F238E27FC236}">
                  <a16:creationId xmlns:a16="http://schemas.microsoft.com/office/drawing/2014/main" id="{B488FEE0-74B4-4730-89EE-358C310AE6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988181"/>
                </p:ext>
              </p:extLst>
            </p:nvPr>
          </p:nvGraphicFramePr>
          <p:xfrm>
            <a:off x="5960676" y="4011613"/>
            <a:ext cx="159702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3" name="Equation" r:id="rId9" imgW="1180800" imgH="241200" progId="Equation.DSMT4">
                    <p:embed/>
                  </p:oleObj>
                </mc:Choice>
                <mc:Fallback>
                  <p:oleObj name="Equation" r:id="rId9" imgW="1180800" imgH="241200" progId="Equation.DSMT4">
                    <p:embed/>
                    <p:pic>
                      <p:nvPicPr>
                        <p:cNvPr id="9" name="Object 4">
                          <a:extLst>
                            <a:ext uri="{FF2B5EF4-FFF2-40B4-BE49-F238E27FC236}">
                              <a16:creationId xmlns:a16="http://schemas.microsoft.com/office/drawing/2014/main" id="{2038D670-50C9-4593-A958-10250D089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0676" y="4011613"/>
                          <a:ext cx="159702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 algn="ctr">
                              <a:solidFill>
                                <a:srgbClr val="000000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id="{BF760B19-447C-4BC0-859A-38CE774F13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682826"/>
                </p:ext>
              </p:extLst>
            </p:nvPr>
          </p:nvGraphicFramePr>
          <p:xfrm>
            <a:off x="8840450" y="4011613"/>
            <a:ext cx="159702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4" name="Equation" r:id="rId11" imgW="1180800" imgH="241200" progId="Equation.DSMT4">
                    <p:embed/>
                  </p:oleObj>
                </mc:Choice>
                <mc:Fallback>
                  <p:oleObj name="Equation" r:id="rId11" imgW="1180800" imgH="241200" progId="Equation.DSMT4">
                    <p:embed/>
                    <p:pic>
                      <p:nvPicPr>
                        <p:cNvPr id="9" name="Object 4">
                          <a:extLst>
                            <a:ext uri="{FF2B5EF4-FFF2-40B4-BE49-F238E27FC236}">
                              <a16:creationId xmlns:a16="http://schemas.microsoft.com/office/drawing/2014/main" id="{2038D670-50C9-4593-A958-10250D089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0450" y="4011613"/>
                          <a:ext cx="159702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 algn="ctr">
                              <a:solidFill>
                                <a:srgbClr val="000000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39">
              <a:extLst>
                <a:ext uri="{FF2B5EF4-FFF2-40B4-BE49-F238E27FC236}">
                  <a16:creationId xmlns:a16="http://schemas.microsoft.com/office/drawing/2014/main" id="{3D8E8B7F-6781-43E0-AA83-06EA9F945446}"/>
                </a:ext>
              </a:extLst>
            </p:cNvPr>
            <p:cNvGrpSpPr>
              <a:grpSpLocks/>
            </p:cNvGrpSpPr>
            <p:nvPr/>
          </p:nvGrpSpPr>
          <p:grpSpPr bwMode="auto">
            <a:xfrm rot="8215867">
              <a:off x="6479556" y="3257861"/>
              <a:ext cx="877311" cy="325435"/>
              <a:chOff x="2352" y="3552"/>
              <a:chExt cx="528" cy="183"/>
            </a:xfrm>
          </p:grpSpPr>
          <p:sp>
            <p:nvSpPr>
              <p:cNvPr id="14" name="Line 40">
                <a:extLst>
                  <a:ext uri="{FF2B5EF4-FFF2-40B4-BE49-F238E27FC236}">
                    <a16:creationId xmlns:a16="http://schemas.microsoft.com/office/drawing/2014/main" id="{8EE978A9-C5FD-43BA-A004-B4F5D7657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3552"/>
                <a:ext cx="192" cy="18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Line 41">
                <a:extLst>
                  <a:ext uri="{FF2B5EF4-FFF2-40B4-BE49-F238E27FC236}">
                    <a16:creationId xmlns:a16="http://schemas.microsoft.com/office/drawing/2014/main" id="{698618CB-226B-4E20-A5E1-544C7230F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39">
              <a:extLst>
                <a:ext uri="{FF2B5EF4-FFF2-40B4-BE49-F238E27FC236}">
                  <a16:creationId xmlns:a16="http://schemas.microsoft.com/office/drawing/2014/main" id="{32D05FC8-15BF-4448-9D5A-9059A606B78E}"/>
                </a:ext>
              </a:extLst>
            </p:cNvPr>
            <p:cNvGrpSpPr>
              <a:grpSpLocks/>
            </p:cNvGrpSpPr>
            <p:nvPr/>
          </p:nvGrpSpPr>
          <p:grpSpPr bwMode="auto">
            <a:xfrm rot="19014180">
              <a:off x="6745244" y="3410261"/>
              <a:ext cx="877311" cy="325435"/>
              <a:chOff x="2352" y="3552"/>
              <a:chExt cx="528" cy="183"/>
            </a:xfrm>
          </p:grpSpPr>
          <p:sp>
            <p:nvSpPr>
              <p:cNvPr id="18" name="Line 40">
                <a:extLst>
                  <a:ext uri="{FF2B5EF4-FFF2-40B4-BE49-F238E27FC236}">
                    <a16:creationId xmlns:a16="http://schemas.microsoft.com/office/drawing/2014/main" id="{BDD7C619-8587-4954-8628-CA9EE74DF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3552"/>
                <a:ext cx="192" cy="18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Line 41">
                <a:extLst>
                  <a:ext uri="{FF2B5EF4-FFF2-40B4-BE49-F238E27FC236}">
                    <a16:creationId xmlns:a16="http://schemas.microsoft.com/office/drawing/2014/main" id="{70F53878-A254-498B-BBC3-D5B4CD99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39">
              <a:extLst>
                <a:ext uri="{FF2B5EF4-FFF2-40B4-BE49-F238E27FC236}">
                  <a16:creationId xmlns:a16="http://schemas.microsoft.com/office/drawing/2014/main" id="{D4161842-EE18-4098-8B32-0B9E438AB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3599" y="3876946"/>
              <a:ext cx="877311" cy="325435"/>
              <a:chOff x="2352" y="3552"/>
              <a:chExt cx="528" cy="183"/>
            </a:xfrm>
          </p:grpSpPr>
          <p:sp>
            <p:nvSpPr>
              <p:cNvPr id="21" name="Line 40">
                <a:extLst>
                  <a:ext uri="{FF2B5EF4-FFF2-40B4-BE49-F238E27FC236}">
                    <a16:creationId xmlns:a16="http://schemas.microsoft.com/office/drawing/2014/main" id="{3E58B7CA-B9BA-4BCB-8413-1EFAE638E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3552"/>
                <a:ext cx="192" cy="18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41">
                <a:extLst>
                  <a:ext uri="{FF2B5EF4-FFF2-40B4-BE49-F238E27FC236}">
                    <a16:creationId xmlns:a16="http://schemas.microsoft.com/office/drawing/2014/main" id="{017CE9A9-A603-4764-8043-80518ADE1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" name="Line 41">
              <a:extLst>
                <a:ext uri="{FF2B5EF4-FFF2-40B4-BE49-F238E27FC236}">
                  <a16:creationId xmlns:a16="http://schemas.microsoft.com/office/drawing/2014/main" id="{7F30F18F-9237-45C4-9DBC-A7FD96279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53252" y="4311040"/>
              <a:ext cx="838003" cy="260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Group 39">
              <a:extLst>
                <a:ext uri="{FF2B5EF4-FFF2-40B4-BE49-F238E27FC236}">
                  <a16:creationId xmlns:a16="http://schemas.microsoft.com/office/drawing/2014/main" id="{81CAC660-A529-4570-A39F-88F93EA3B40F}"/>
                </a:ext>
              </a:extLst>
            </p:cNvPr>
            <p:cNvGrpSpPr>
              <a:grpSpLocks/>
            </p:cNvGrpSpPr>
            <p:nvPr/>
          </p:nvGrpSpPr>
          <p:grpSpPr bwMode="auto">
            <a:xfrm rot="2847194">
              <a:off x="8609419" y="3290004"/>
              <a:ext cx="877311" cy="325435"/>
              <a:chOff x="2352" y="3552"/>
              <a:chExt cx="528" cy="183"/>
            </a:xfrm>
          </p:grpSpPr>
          <p:sp>
            <p:nvSpPr>
              <p:cNvPr id="30" name="Line 40">
                <a:extLst>
                  <a:ext uri="{FF2B5EF4-FFF2-40B4-BE49-F238E27FC236}">
                    <a16:creationId xmlns:a16="http://schemas.microsoft.com/office/drawing/2014/main" id="{6CB9EA6C-675D-4FBB-B187-0B9BE54D3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3552"/>
                <a:ext cx="192" cy="18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41">
                <a:extLst>
                  <a:ext uri="{FF2B5EF4-FFF2-40B4-BE49-F238E27FC236}">
                    <a16:creationId xmlns:a16="http://schemas.microsoft.com/office/drawing/2014/main" id="{1C0562B8-C9A3-435A-811C-F3303251A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" name="Group 39">
              <a:extLst>
                <a:ext uri="{FF2B5EF4-FFF2-40B4-BE49-F238E27FC236}">
                  <a16:creationId xmlns:a16="http://schemas.microsoft.com/office/drawing/2014/main" id="{8AE27EB6-4300-41BB-BEB0-0DB0764BB8DB}"/>
                </a:ext>
              </a:extLst>
            </p:cNvPr>
            <p:cNvGrpSpPr>
              <a:grpSpLocks/>
            </p:cNvGrpSpPr>
            <p:nvPr/>
          </p:nvGrpSpPr>
          <p:grpSpPr bwMode="auto">
            <a:xfrm rot="13774860">
              <a:off x="8900139" y="3103880"/>
              <a:ext cx="877311" cy="325435"/>
              <a:chOff x="2352" y="3552"/>
              <a:chExt cx="528" cy="183"/>
            </a:xfrm>
          </p:grpSpPr>
          <p:sp>
            <p:nvSpPr>
              <p:cNvPr id="33" name="Line 40">
                <a:extLst>
                  <a:ext uri="{FF2B5EF4-FFF2-40B4-BE49-F238E27FC236}">
                    <a16:creationId xmlns:a16="http://schemas.microsoft.com/office/drawing/2014/main" id="{C3EED323-4F8F-487B-887E-4A89524E5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3552"/>
                <a:ext cx="192" cy="18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41">
                <a:extLst>
                  <a:ext uri="{FF2B5EF4-FFF2-40B4-BE49-F238E27FC236}">
                    <a16:creationId xmlns:a16="http://schemas.microsoft.com/office/drawing/2014/main" id="{060B3BFB-3E64-4240-8872-5316D03BD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707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真题赏析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4E562EBF-DC8D-4630-B18E-501B65D9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99" y="921077"/>
            <a:ext cx="10734261" cy="1954959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2003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数一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）已知甲、乙两箱中装有同种产品，其中甲箱中装有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件合格品和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件次品，乙箱中仅装有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件合格品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从甲箱中任取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件产品放入乙箱后，求：从乙箱中任取一件产品是次品的概率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8E1EB7C-4896-4FA7-A9D5-4390E778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122" y="3387907"/>
            <a:ext cx="8176191" cy="9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解：设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= {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从乙箱中任取一件产品是次品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lv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kumimoji="1" lang="zh-CN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i="1" dirty="0">
                <a:latin typeface="Times New Roman"/>
                <a:ea typeface="楷体_GB2312" pitchFamily="49" charset="-122"/>
              </a:rPr>
              <a:t>B</a:t>
            </a:r>
            <a:r>
              <a:rPr lang="en-US" altLang="zh-CN" sz="2400" i="1" baseline="-25000" dirty="0">
                <a:latin typeface="Times New Roman"/>
                <a:ea typeface="楷体_GB2312" pitchFamily="49" charset="-122"/>
              </a:rPr>
              <a:t>k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={</a:t>
            </a:r>
            <a:r>
              <a:rPr lang="zh-CN" altLang="en-US" sz="2400" dirty="0">
                <a:latin typeface="Times New Roman"/>
                <a:ea typeface="楷体_GB2312" pitchFamily="49" charset="-122"/>
              </a:rPr>
              <a:t>从甲箱中取出</a:t>
            </a:r>
            <a:r>
              <a:rPr lang="en-US" altLang="zh-CN" sz="2400" i="1" dirty="0">
                <a:latin typeface="Times New Roman"/>
                <a:ea typeface="楷体_GB2312" pitchFamily="49" charset="-122"/>
              </a:rPr>
              <a:t>k </a:t>
            </a:r>
            <a:r>
              <a:rPr lang="zh-CN" altLang="en-US" sz="2400" dirty="0">
                <a:latin typeface="Times New Roman"/>
                <a:ea typeface="楷体_GB2312" pitchFamily="49" charset="-122"/>
              </a:rPr>
              <a:t>件次品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},</a:t>
            </a:r>
            <a:r>
              <a:rPr lang="en-US" altLang="zh-CN" sz="2400" i="1" dirty="0">
                <a:latin typeface="Times New Roman"/>
                <a:ea typeface="楷体_GB2312" pitchFamily="49" charset="-122"/>
              </a:rPr>
              <a:t> k=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0,1,2,3</a:t>
            </a:r>
            <a:endParaRPr kumimoji="1" lang="zh-CN" altLang="en-US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082A3-8D83-4146-9DE7-07EA488B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22" y="46674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139558-25F8-45F6-98CE-4C1EC2E2F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097715"/>
              </p:ext>
            </p:extLst>
          </p:nvPr>
        </p:nvGraphicFramePr>
        <p:xfrm>
          <a:off x="2912594" y="4944261"/>
          <a:ext cx="309086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1" name="Equation" r:id="rId3" imgW="3085920" imgH="787320" progId="Equation.DSMT4">
                  <p:embed/>
                </p:oleObj>
              </mc:Choice>
              <mc:Fallback>
                <p:oleObj name="Equation" r:id="rId3" imgW="3085920" imgH="787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594" y="4944261"/>
                        <a:ext cx="3090862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11BF95-5163-43A7-A8BD-FB37E054B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522650"/>
              </p:ext>
            </p:extLst>
          </p:nvPr>
        </p:nvGraphicFramePr>
        <p:xfrm>
          <a:off x="6154987" y="4912510"/>
          <a:ext cx="17938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Equation" r:id="rId5" imgW="1790640" imgH="850680" progId="Equation.DSMT4">
                  <p:embed/>
                </p:oleObj>
              </mc:Choice>
              <mc:Fallback>
                <p:oleObj name="Equation" r:id="rId5" imgW="1790640" imgH="8506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7139558-25F8-45F6-98CE-4C1EC2E2F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987" y="4912510"/>
                        <a:ext cx="179387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A7FBD4F-E6E9-4B79-A3BD-DDD25951E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19794"/>
              </p:ext>
            </p:extLst>
          </p:nvPr>
        </p:nvGraphicFramePr>
        <p:xfrm>
          <a:off x="8100393" y="4976804"/>
          <a:ext cx="5603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Equation" r:id="rId7" imgW="558720" imgH="723600" progId="Equation.DSMT4">
                  <p:embed/>
                </p:oleObj>
              </mc:Choice>
              <mc:Fallback>
                <p:oleObj name="Equation" r:id="rId7" imgW="558720" imgH="72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3" y="4976804"/>
                        <a:ext cx="560387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1A1300E2-E93F-472C-A37D-2E63B31BC590}"/>
              </a:ext>
            </a:extLst>
          </p:cNvPr>
          <p:cNvSpPr/>
          <p:nvPr/>
        </p:nvSpPr>
        <p:spPr>
          <a:xfrm>
            <a:off x="1895122" y="4331645"/>
            <a:ext cx="2646878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由全概率公式得：</a:t>
            </a:r>
          </a:p>
        </p:txBody>
      </p:sp>
    </p:spTree>
    <p:extLst>
      <p:ext uri="{BB962C8B-B14F-4D97-AF65-F5344CB8AC3E}">
        <p14:creationId xmlns:p14="http://schemas.microsoft.com/office/powerpoint/2010/main" val="919908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utoUpdateAnimBg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8E1EB7C-4896-4FA7-A9D5-4390E778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413" y="2973287"/>
            <a:ext cx="56063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解：设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{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=2}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={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},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k=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1,2,3,4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082A3-8D83-4146-9DE7-07EA488B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22" y="46674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139558-25F8-45F6-98CE-4C1EC2E2F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299219"/>
              </p:ext>
            </p:extLst>
          </p:nvPr>
        </p:nvGraphicFramePr>
        <p:xfrm>
          <a:off x="2912594" y="4546692"/>
          <a:ext cx="309086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4" name="Equation" r:id="rId3" imgW="3085920" imgH="787320" progId="Equation.DSMT4">
                  <p:embed/>
                </p:oleObj>
              </mc:Choice>
              <mc:Fallback>
                <p:oleObj name="Equation" r:id="rId3" imgW="308592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7139558-25F8-45F6-98CE-4C1EC2E2F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594" y="4546692"/>
                        <a:ext cx="3090862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37A8C6-F11A-4059-B645-A1139966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38" y="463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7911BF95-5163-43A7-A8BD-FB37E054BD8F}"/>
                  </a:ext>
                </a:extLst>
              </p:cNvPr>
              <p:cNvSpPr txBox="1"/>
              <p:nvPr/>
            </p:nvSpPr>
            <p:spPr bwMode="auto">
              <a:xfrm>
                <a:off x="6096000" y="4546600"/>
                <a:ext cx="1081088" cy="78263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7911BF95-5163-43A7-A8BD-FB37E054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4546600"/>
                <a:ext cx="1081088" cy="782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3A7FBD4F-E6E9-4B79-A3BD-DDD25951EDF4}"/>
                  </a:ext>
                </a:extLst>
              </p:cNvPr>
              <p:cNvSpPr txBox="1"/>
              <p:nvPr/>
            </p:nvSpPr>
            <p:spPr bwMode="auto">
              <a:xfrm>
                <a:off x="7020928" y="4572794"/>
                <a:ext cx="700087" cy="7302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3A7FBD4F-E6E9-4B79-A3BD-DDD25951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928" y="4572794"/>
                <a:ext cx="700087" cy="7302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1A1300E2-E93F-472C-A37D-2E63B31BC590}"/>
              </a:ext>
            </a:extLst>
          </p:cNvPr>
          <p:cNvSpPr/>
          <p:nvPr/>
        </p:nvSpPr>
        <p:spPr>
          <a:xfrm>
            <a:off x="2050980" y="3711796"/>
            <a:ext cx="2646878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由全概率公式得：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6766968-FF63-4C2C-BE1F-3D20D21C2189}"/>
              </a:ext>
            </a:extLst>
          </p:cNvPr>
          <p:cNvGrpSpPr/>
          <p:nvPr/>
        </p:nvGrpSpPr>
        <p:grpSpPr>
          <a:xfrm>
            <a:off x="604299" y="1302737"/>
            <a:ext cx="10734261" cy="1308628"/>
            <a:chOff x="604299" y="1302737"/>
            <a:chExt cx="10734261" cy="130862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B9D94D7-F382-4763-A6F1-DB1035C0ECEC}"/>
                </a:ext>
              </a:extLst>
            </p:cNvPr>
            <p:cNvGrpSpPr/>
            <p:nvPr/>
          </p:nvGrpSpPr>
          <p:grpSpPr>
            <a:xfrm>
              <a:off x="604299" y="1302737"/>
              <a:ext cx="10734261" cy="1308628"/>
              <a:chOff x="604299" y="1302737"/>
              <a:chExt cx="10734261" cy="1308628"/>
            </a:xfrm>
          </p:grpSpPr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4E562EBF-DC8D-4630-B18E-501B65D9C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299" y="1302737"/>
                <a:ext cx="10734261" cy="1308628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2005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）从数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1,2,3,4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中任取一个数，记为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, 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再从              中任取一个数，记为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, 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则                 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=____.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3FEB13D-2287-41D2-878B-65F0E9D6FEF5}"/>
                      </a:ext>
                    </a:extLst>
                  </p:cNvPr>
                  <p:cNvSpPr/>
                  <p:nvPr/>
                </p:nvSpPr>
                <p:spPr>
                  <a:xfrm>
                    <a:off x="9272376" y="1426078"/>
                    <a:ext cx="162967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,2,⋯,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3FEB13D-2287-41D2-878B-65F0E9D6FE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376" y="1426078"/>
                    <a:ext cx="1629677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BC8F29F-C982-4FEB-A52E-0A1ADD04CF41}"/>
                    </a:ext>
                  </a:extLst>
                </p:cNvPr>
                <p:cNvSpPr/>
                <p:nvPr/>
              </p:nvSpPr>
              <p:spPr>
                <a:xfrm>
                  <a:off x="4262071" y="2088145"/>
                  <a:ext cx="168533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BC8F29F-C982-4FEB-A52E-0A1ADD04C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1" y="2088145"/>
                  <a:ext cx="168533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552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2" grpId="0"/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A4169C-A7BF-4A07-8348-BED68F7E0E84}"/>
              </a:ext>
            </a:extLst>
          </p:cNvPr>
          <p:cNvGrpSpPr/>
          <p:nvPr/>
        </p:nvGrpSpPr>
        <p:grpSpPr>
          <a:xfrm>
            <a:off x="675862" y="936977"/>
            <a:ext cx="10153816" cy="1953868"/>
            <a:chOff x="675862" y="936977"/>
            <a:chExt cx="10153816" cy="19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2F76255-1710-4D6F-9A93-6C53132A8413}"/>
                    </a:ext>
                  </a:extLst>
                </p:cNvPr>
                <p:cNvSpPr/>
                <p:nvPr/>
              </p:nvSpPr>
              <p:spPr>
                <a:xfrm>
                  <a:off x="6817451" y="1068071"/>
                  <a:ext cx="359080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)&gt;0,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)=1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2F76255-1710-4D6F-9A93-6C53132A8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451" y="1068071"/>
                  <a:ext cx="35908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91CD1C9-5721-4BA6-8786-C18A42BB8C97}"/>
                </a:ext>
              </a:extLst>
            </p:cNvPr>
            <p:cNvGrpSpPr/>
            <p:nvPr/>
          </p:nvGrpSpPr>
          <p:grpSpPr>
            <a:xfrm>
              <a:off x="675862" y="936977"/>
              <a:ext cx="10153816" cy="1953868"/>
              <a:chOff x="675862" y="936977"/>
              <a:chExt cx="10153816" cy="1953868"/>
            </a:xfrm>
          </p:grpSpPr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45E8C79D-A7DC-4439-A026-65918B2EB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862" y="936977"/>
                <a:ext cx="10153816" cy="1953868"/>
              </a:xfrm>
              <a:prstGeom prst="rect">
                <a:avLst/>
              </a:prstGeom>
              <a:no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例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3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2006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数一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）设</a:t>
                </a:r>
                <a:r>
                  <a:rPr kumimoji="1"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A,B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为随机事件，且                                        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,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则必有</a:t>
                </a: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(   ) </a:t>
                </a:r>
              </a:p>
              <a:p>
                <a:pPr lvl="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      A                        B                       C                         D</a:t>
                </a:r>
                <a:endPara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FBB02D9E-5312-4D73-B654-6A7BFB859ADD}"/>
                      </a:ext>
                    </a:extLst>
                  </p:cNvPr>
                  <p:cNvSpPr/>
                  <p:nvPr/>
                </p:nvSpPr>
                <p:spPr>
                  <a:xfrm>
                    <a:off x="1587434" y="2432818"/>
                    <a:ext cx="19940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)&gt;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).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FBB02D9E-5312-4D73-B654-6A7BFB859A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7434" y="2432818"/>
                    <a:ext cx="19940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4CB72E4D-A34C-4F80-B468-D1B2C942A0DE}"/>
                      </a:ext>
                    </a:extLst>
                  </p:cNvPr>
                  <p:cNvSpPr/>
                  <p:nvPr/>
                </p:nvSpPr>
                <p:spPr>
                  <a:xfrm>
                    <a:off x="3928384" y="2425349"/>
                    <a:ext cx="200439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)&gt;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).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4CB72E4D-A34C-4F80-B468-D1B2C942A0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8384" y="2425349"/>
                    <a:ext cx="200439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C7B38CEB-A6F7-4CFB-9754-4FFB972BDA82}"/>
                      </a:ext>
                    </a:extLst>
                  </p:cNvPr>
                  <p:cNvSpPr/>
                  <p:nvPr/>
                </p:nvSpPr>
                <p:spPr>
                  <a:xfrm>
                    <a:off x="6188324" y="2433300"/>
                    <a:ext cx="19940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).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C7B38CEB-A6F7-4CFB-9754-4FFB972BDA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8324" y="2433300"/>
                    <a:ext cx="19940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B48E1AD7-5814-48D4-9221-8031158717B6}"/>
                      </a:ext>
                    </a:extLst>
                  </p:cNvPr>
                  <p:cNvSpPr/>
                  <p:nvPr/>
                </p:nvSpPr>
                <p:spPr>
                  <a:xfrm>
                    <a:off x="8753724" y="2436245"/>
                    <a:ext cx="200439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).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B48E1AD7-5814-48D4-9221-8031158717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3724" y="2436245"/>
                    <a:ext cx="200439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64B2426-5194-46BB-B14A-638877E57129}"/>
              </a:ext>
            </a:extLst>
          </p:cNvPr>
          <p:cNvGrpSpPr/>
          <p:nvPr/>
        </p:nvGrpSpPr>
        <p:grpSpPr>
          <a:xfrm>
            <a:off x="1494162" y="3273177"/>
            <a:ext cx="7259562" cy="461665"/>
            <a:chOff x="1494162" y="3273177"/>
            <a:chExt cx="7259562" cy="461665"/>
          </a:xfrm>
        </p:grpSpPr>
        <p:sp>
          <p:nvSpPr>
            <p:cNvPr id="26" name="Text Box 4">
              <a:extLst>
                <a:ext uri="{FF2B5EF4-FFF2-40B4-BE49-F238E27FC236}">
                  <a16:creationId xmlns:a16="http://schemas.microsoft.com/office/drawing/2014/main" id="{A457B9E4-DD5D-436E-B0B4-27A4064FB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162" y="3273177"/>
              <a:ext cx="72595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解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：根据条件概率的定义，当              时，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19B6E10D-0F02-4C07-A520-71CE247025E4}"/>
                    </a:ext>
                  </a:extLst>
                </p:cNvPr>
                <p:cNvSpPr/>
                <p:nvPr/>
              </p:nvSpPr>
              <p:spPr>
                <a:xfrm>
                  <a:off x="5507217" y="3319343"/>
                  <a:ext cx="11775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)&gt;0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19B6E10D-0F02-4C07-A520-71CE247025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217" y="3319343"/>
                  <a:ext cx="117756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6946520-7646-4491-AC3E-6E8ECFB1B507}"/>
                  </a:ext>
                </a:extLst>
              </p:cNvPr>
              <p:cNvSpPr/>
              <p:nvPr/>
            </p:nvSpPr>
            <p:spPr>
              <a:xfrm>
                <a:off x="2069861" y="3797118"/>
                <a:ext cx="2860720" cy="64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）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）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6946520-7646-4491-AC3E-6E8ECFB1B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61" y="3797118"/>
                <a:ext cx="2860720" cy="6401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2D4A650C-7552-43FE-95A9-B922A44368E2}"/>
              </a:ext>
            </a:extLst>
          </p:cNvPr>
          <p:cNvSpPr/>
          <p:nvPr/>
        </p:nvSpPr>
        <p:spPr>
          <a:xfrm>
            <a:off x="5208104" y="3959750"/>
            <a:ext cx="98022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6C2C95-F527-4C77-979F-E18BBC70904F}"/>
                  </a:ext>
                </a:extLst>
              </p:cNvPr>
              <p:cNvSpPr/>
              <p:nvPr/>
            </p:nvSpPr>
            <p:spPr>
              <a:xfrm>
                <a:off x="6495862" y="3943215"/>
                <a:ext cx="22578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6C2C95-F527-4C77-979F-E18BBC709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62" y="3943215"/>
                <a:ext cx="2257862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56C17BC6-75F3-44AC-A500-C1790C4858E0}"/>
              </a:ext>
            </a:extLst>
          </p:cNvPr>
          <p:cNvSpPr/>
          <p:nvPr/>
        </p:nvSpPr>
        <p:spPr>
          <a:xfrm>
            <a:off x="2069861" y="456630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根据加法公式有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6AEC0B5-5EAA-44C7-B4CC-9612E89757F4}"/>
                  </a:ext>
                </a:extLst>
              </p:cNvPr>
              <p:cNvSpPr/>
              <p:nvPr/>
            </p:nvSpPr>
            <p:spPr>
              <a:xfrm>
                <a:off x="2900010" y="5292088"/>
                <a:ext cx="59147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6AEC0B5-5EAA-44C7-B4CC-9612E8975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10" y="5292088"/>
                <a:ext cx="5914761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>
            <a:extLst>
              <a:ext uri="{FF2B5EF4-FFF2-40B4-BE49-F238E27FC236}">
                <a16:creationId xmlns:a16="http://schemas.microsoft.com/office/drawing/2014/main" id="{6F705A45-0511-40A7-9440-B83FB51DF2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42900" y="199567"/>
            <a:ext cx="255711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l" eaLnBrk="1" hangingPunct="1">
              <a:defRPr/>
            </a:pP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.</a:t>
            </a:r>
            <a:r>
              <a:rPr lang="zh-CN" altLang="en-US" sz="35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真题赏析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A457B9E4-DD5D-436E-B0B4-27A4064F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06" y="3273177"/>
            <a:ext cx="5550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={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次命中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，由题意所求事件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C17BC6-75F3-44AC-A500-C1790C4858E0}"/>
              </a:ext>
            </a:extLst>
          </p:cNvPr>
          <p:cNvSpPr/>
          <p:nvPr/>
        </p:nvSpPr>
        <p:spPr>
          <a:xfrm>
            <a:off x="850106" y="3886341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根据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有限可加性及独立性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有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楷体_GB231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748396F-B14E-4663-83DF-8B171B4EDC84}"/>
              </a:ext>
            </a:extLst>
          </p:cNvPr>
          <p:cNvGrpSpPr/>
          <p:nvPr/>
        </p:nvGrpSpPr>
        <p:grpSpPr>
          <a:xfrm>
            <a:off x="342900" y="936977"/>
            <a:ext cx="11114930" cy="1953868"/>
            <a:chOff x="342900" y="936977"/>
            <a:chExt cx="11114930" cy="1953868"/>
          </a:xfrm>
        </p:grpSpPr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5E8C79D-A7DC-4439-A026-65918B2E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936977"/>
              <a:ext cx="11114930" cy="1953868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2007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数一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）某人向同一目标独立重复射击，每次射击命中目标的概率为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，则此人第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次射击恰好第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次命中目标的概率为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   )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A                        B                       C                         D</a:t>
              </a:r>
              <a:endPara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DEBE41D-7CDE-40BA-91ED-3258B36AE2AC}"/>
                    </a:ext>
                  </a:extLst>
                </p:cNvPr>
                <p:cNvSpPr/>
                <p:nvPr/>
              </p:nvSpPr>
              <p:spPr>
                <a:xfrm>
                  <a:off x="1494162" y="2429266"/>
                  <a:ext cx="13420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DEBE41D-7CDE-40BA-91ED-3258B36AE2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162" y="2429266"/>
                  <a:ext cx="134203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F6FF322-61EE-4C1E-8774-83723F998212}"/>
                    </a:ext>
                  </a:extLst>
                </p:cNvPr>
                <p:cNvSpPr/>
                <p:nvPr/>
              </p:nvSpPr>
              <p:spPr>
                <a:xfrm>
                  <a:off x="3866070" y="2424439"/>
                  <a:ext cx="13420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F6FF322-61EE-4C1E-8774-83723F998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070" y="2424439"/>
                  <a:ext cx="13420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361837-F5A2-40C8-9A19-89DE4552CE1D}"/>
                    </a:ext>
                  </a:extLst>
                </p:cNvPr>
                <p:cNvSpPr/>
                <p:nvPr/>
              </p:nvSpPr>
              <p:spPr>
                <a:xfrm>
                  <a:off x="6096000" y="2424439"/>
                  <a:ext cx="14516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361837-F5A2-40C8-9A19-89DE4552C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424439"/>
                  <a:ext cx="145161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021AC6F-880B-4BAE-9B44-56FE00063CC1}"/>
                    </a:ext>
                  </a:extLst>
                </p:cNvPr>
                <p:cNvSpPr/>
                <p:nvPr/>
              </p:nvSpPr>
              <p:spPr>
                <a:xfrm>
                  <a:off x="8518908" y="2420866"/>
                  <a:ext cx="14516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021AC6F-880B-4BAE-9B44-56FE00063C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908" y="2420866"/>
                  <a:ext cx="145161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A5D0344-B621-4573-B904-27F65D5E80E4}"/>
                  </a:ext>
                </a:extLst>
              </p:cNvPr>
              <p:cNvSpPr/>
              <p:nvPr/>
            </p:nvSpPr>
            <p:spPr>
              <a:xfrm>
                <a:off x="6185199" y="3236927"/>
                <a:ext cx="462857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A5D0344-B621-4573-B904-27F65D5E8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99" y="3236927"/>
                <a:ext cx="4628575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34C6DDB-0012-4603-870D-A5C36FA7D41D}"/>
                  </a:ext>
                </a:extLst>
              </p:cNvPr>
              <p:cNvSpPr/>
              <p:nvPr/>
            </p:nvSpPr>
            <p:spPr>
              <a:xfrm>
                <a:off x="1845112" y="4473804"/>
                <a:ext cx="4975529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latin typeface="Cambria Math" panose="020405030504060302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end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34C6DDB-0012-4603-870D-A5C36FA7D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112" y="4473804"/>
                <a:ext cx="4975529" cy="462947"/>
              </a:xfrm>
              <a:prstGeom prst="rect">
                <a:avLst/>
              </a:prstGeom>
              <a:blipFill>
                <a:blip r:embed="rId7"/>
                <a:stretch>
                  <a:fillRect l="-2328" t="-127632" r="-858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5495651-2940-4574-8D6B-111A2513474F}"/>
                  </a:ext>
                </a:extLst>
              </p:cNvPr>
              <p:cNvSpPr/>
              <p:nvPr/>
            </p:nvSpPr>
            <p:spPr>
              <a:xfrm>
                <a:off x="1494162" y="5086968"/>
                <a:ext cx="6732484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)}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5495651-2940-4574-8D6B-111A25134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62" y="5086968"/>
                <a:ext cx="6732484" cy="462947"/>
              </a:xfrm>
              <a:prstGeom prst="rect">
                <a:avLst/>
              </a:prstGeom>
              <a:blipFill>
                <a:blip r:embed="rId8"/>
                <a:stretch>
                  <a:fillRect t="-127632" r="-9864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77B4B3-93D1-4A83-A3A6-2517F13392AF}"/>
                  </a:ext>
                </a:extLst>
              </p:cNvPr>
              <p:cNvSpPr/>
              <p:nvPr/>
            </p:nvSpPr>
            <p:spPr>
              <a:xfrm>
                <a:off x="1494162" y="5688869"/>
                <a:ext cx="22141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77B4B3-93D1-4A83-A3A6-2517F1339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62" y="5688869"/>
                <a:ext cx="2214196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A4B1657-F49C-451B-8467-F5163D07EE9D}"/>
                  </a:ext>
                </a:extLst>
              </p:cNvPr>
              <p:cNvSpPr/>
              <p:nvPr/>
            </p:nvSpPr>
            <p:spPr>
              <a:xfrm>
                <a:off x="3533897" y="5735035"/>
                <a:ext cx="22470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A4B1657-F49C-451B-8467-F5163D07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97" y="5735035"/>
                <a:ext cx="2247025" cy="461665"/>
              </a:xfrm>
              <a:prstGeom prst="rect">
                <a:avLst/>
              </a:prstGeom>
              <a:blipFill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25669EAF-4D66-4438-B52A-E228EC4BC80E}"/>
              </a:ext>
            </a:extLst>
          </p:cNvPr>
          <p:cNvGrpSpPr/>
          <p:nvPr/>
        </p:nvGrpSpPr>
        <p:grpSpPr>
          <a:xfrm>
            <a:off x="8617689" y="3967156"/>
            <a:ext cx="2724205" cy="1582664"/>
            <a:chOff x="8617689" y="3967156"/>
            <a:chExt cx="2724205" cy="158266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76A26F0-14CF-4A0D-9892-B46EC2BFC588}"/>
                </a:ext>
              </a:extLst>
            </p:cNvPr>
            <p:cNvSpPr/>
            <p:nvPr/>
          </p:nvSpPr>
          <p:spPr>
            <a:xfrm>
              <a:off x="8617689" y="3967156"/>
              <a:ext cx="2724205" cy="1134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次射击中有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次命中目标的概率为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D0581DE-0900-4171-BCB9-26FB5C0FDB24}"/>
                    </a:ext>
                  </a:extLst>
                </p:cNvPr>
                <p:cNvSpPr/>
                <p:nvPr/>
              </p:nvSpPr>
              <p:spPr>
                <a:xfrm>
                  <a:off x="9099974" y="5180488"/>
                  <a:ext cx="20504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D0581DE-0900-4171-BCB9-26FB5C0FDB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974" y="5180488"/>
                  <a:ext cx="205049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3342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32" grpId="0"/>
      <p:bldP spid="10" grpId="0"/>
      <p:bldP spid="25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1761</Words>
  <Application>Microsoft Office PowerPoint</Application>
  <PresentationFormat>宽屏</PresentationFormat>
  <Paragraphs>189</Paragraphs>
  <Slides>23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6" baseType="lpstr">
      <vt:lpstr>等线</vt:lpstr>
      <vt:lpstr>等线 Light</vt:lpstr>
      <vt:lpstr>华文行楷</vt:lpstr>
      <vt:lpstr>微软雅黑</vt:lpstr>
      <vt:lpstr>幼圆</vt:lpstr>
      <vt:lpstr>Arial</vt:lpstr>
      <vt:lpstr>Calibri</vt:lpstr>
      <vt:lpstr>Calibri Light</vt:lpstr>
      <vt:lpstr>Cambria Math</vt:lpstr>
      <vt:lpstr>Comic Sans MS</vt:lpstr>
      <vt:lpstr>Franklin Gothic Medium</vt:lpstr>
      <vt:lpstr>Helvetica</vt:lpstr>
      <vt:lpstr>Times New Roman</vt:lpstr>
      <vt:lpstr>Verdana</vt:lpstr>
      <vt:lpstr>Wingdings</vt:lpstr>
      <vt:lpstr>Office 主题​​</vt:lpstr>
      <vt:lpstr>1_Office 主题</vt:lpstr>
      <vt:lpstr>2_自定义设计方案</vt:lpstr>
      <vt:lpstr>Cascade</vt:lpstr>
      <vt:lpstr>1_Cascade</vt:lpstr>
      <vt:lpstr>2_Cascade</vt:lpstr>
      <vt:lpstr>1_Office 主题​​</vt:lpstr>
      <vt:lpstr>Equation</vt:lpstr>
      <vt:lpstr>PowerPoint 演示文稿</vt:lpstr>
      <vt:lpstr>PowerPoint 演示文稿</vt:lpstr>
      <vt:lpstr>一.知识点回顾</vt:lpstr>
      <vt:lpstr>一.知识点回顾</vt:lpstr>
      <vt:lpstr>一.知识点回顾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二.真题赏析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yyf</dc:creator>
  <cp:lastModifiedBy>yyf</cp:lastModifiedBy>
  <cp:revision>149</cp:revision>
  <dcterms:created xsi:type="dcterms:W3CDTF">2020-02-26T02:10:42Z</dcterms:created>
  <dcterms:modified xsi:type="dcterms:W3CDTF">2020-09-22T06:12:33Z</dcterms:modified>
</cp:coreProperties>
</file>