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6" r:id="rId2"/>
    <p:sldMasterId id="2147483718" r:id="rId3"/>
    <p:sldMasterId id="2147483731" r:id="rId4"/>
    <p:sldMasterId id="2147483743" r:id="rId5"/>
    <p:sldMasterId id="2147483755" r:id="rId6"/>
    <p:sldMasterId id="2147483767" r:id="rId7"/>
  </p:sldMasterIdLst>
  <p:notesMasterIdLst>
    <p:notesMasterId r:id="rId32"/>
  </p:notesMasterIdLst>
  <p:sldIdLst>
    <p:sldId id="256" r:id="rId8"/>
    <p:sldId id="370" r:id="rId9"/>
    <p:sldId id="648" r:id="rId10"/>
    <p:sldId id="649" r:id="rId11"/>
    <p:sldId id="655" r:id="rId12"/>
    <p:sldId id="656" r:id="rId13"/>
    <p:sldId id="657" r:id="rId14"/>
    <p:sldId id="619" r:id="rId15"/>
    <p:sldId id="632" r:id="rId16"/>
    <p:sldId id="617" r:id="rId17"/>
    <p:sldId id="651" r:id="rId18"/>
    <p:sldId id="633" r:id="rId19"/>
    <p:sldId id="634" r:id="rId20"/>
    <p:sldId id="635" r:id="rId21"/>
    <p:sldId id="636" r:id="rId22"/>
    <p:sldId id="637" r:id="rId23"/>
    <p:sldId id="638" r:id="rId24"/>
    <p:sldId id="639" r:id="rId25"/>
    <p:sldId id="640" r:id="rId26"/>
    <p:sldId id="654" r:id="rId27"/>
    <p:sldId id="642" r:id="rId28"/>
    <p:sldId id="643" r:id="rId29"/>
    <p:sldId id="652" r:id="rId30"/>
    <p:sldId id="851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6163F-E71D-49DD-B8C6-9559885BD597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4BB88-6B05-4B1C-823B-D26B18C94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1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4BB88-6B05-4B1C-823B-D26B18C9479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84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4BB88-6B05-4B1C-823B-D26B18C9479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610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4BB88-6B05-4B1C-823B-D26B18C9479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2216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4BB88-6B05-4B1C-823B-D26B18C9479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82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4BB88-6B05-4B1C-823B-D26B18C9479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204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282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6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A428E-1C99-4E1F-9291-40FE492C8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F22BB0-99B9-48B1-9658-36B9EC882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1D021-A519-4FFC-9AE2-D552D805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F0B6A-50AF-4EB9-B20D-347E7F76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DC249-54A2-49DC-9D01-EC2B2E5F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59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35C46-5FA5-4F0B-A96A-A86108EB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8B9AE5-96C7-4324-A74B-46BB5D548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8935E-A022-419F-AA97-EAC5115B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D0E91-5719-4EE0-9A18-EF31DF9B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8358A-5A89-4928-B6A1-6D43262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99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E3C5B4-135E-49DE-BF4D-D5C5A6B28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E2AE5D-4ABB-4BBA-AFCC-6A60968A2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4B85E-5EE8-4E7C-A44C-AA5363B3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6EAB6-5E0E-40EF-BE1F-0DCA7796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A6B1C-2309-40FE-B703-F3C3E824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65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021D0-6E31-47F0-A53D-18457BF6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11/7/2020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D9397-6574-47FE-9C67-75A9E4C1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6FCF1-EC4D-48D4-B819-27282A35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8FACB-71EA-433C-BB3B-51751D40D0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7526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48B26-7101-4EB0-9780-9EFC6E83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11/7/2020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88C52-D67E-489D-9305-4D15709E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615DB-9A7E-46E8-8911-36537D50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50A8C-F0B8-440B-86D6-9F298DAFE6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1035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77124-CA32-4F45-A2C0-D008E7DB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11/7/2020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2671C-751F-4639-8201-70B8CBCC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68D00-2236-4EB8-8693-8370A173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E5816-D3AF-4E3F-8EB2-038BED5DE5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480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C3517F7-8F1D-4EBD-B504-69015F76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11/7/2020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551DD97-4A99-4E37-88A3-DFBBFA76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863D314-0116-4C1B-A284-ABA262AB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14CCF-B2F6-45F1-875F-BFD6E0519F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641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C5107ED4-FA4B-4F08-85D9-6B3C1E06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11/7/2020</a:t>
            </a:fld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99643AE-ED69-4E9B-99EB-FD2D433F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916CBC75-09B7-464C-A0D4-82747C4C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5E967-673B-4B37-8E65-C3817FE7A8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482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3F231BA1-0D7B-44FE-B4B2-F617C8D8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11/7/2020</a:t>
            </a:fld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F3783F4-C0C9-4808-AF34-27E4B323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EFA0366-D4DC-465F-B3EB-D90BDC81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DF1AF-E2C9-492B-B2DD-14288C058B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206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F77A57B1-C3DF-4353-8836-EEDE239C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11/7/2020</a:t>
            </a:fld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4660F87-A5C7-469E-AA9A-5A61F21B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94BFD41-A3F3-4333-ACED-A3D10F7A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90936-34CF-4520-849E-8658ADB4F4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1229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07D0C02-05D2-4DBC-9308-DBE12218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11/7/2020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53EF42B-C551-425A-9F02-A9E4795C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CD420A8-8818-4D53-9B91-631B9AC7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F5379-7164-4ED2-9CBD-36BA3519E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34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5FFC4-CACA-481C-B511-73FE9126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ECF7DC-578F-47C6-A0B7-F8AFF1E69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86CA5-4482-4E5E-AAAE-11F48197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56D73-C6A0-412E-8847-D58BBFED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3BF1A-ECC9-4E5D-9A22-064980FF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474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B7DE427-5477-4291-B74A-945AE3B3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11/7/2020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6D1F4AB-F13F-46E5-8666-9D8EC9F9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7E089C8-3CFB-474F-AB73-7926D819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05DDA-7E70-4414-BD19-DFE075DDA4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198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E3D9B-2FF3-4B53-9064-D3F63DCD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11/7/2020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20962-0BDB-49B2-9BE2-3C82B0CF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42054-7BBF-47CF-8098-5C481D45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1B828-88EA-4239-8870-8F719945F6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775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8227E-7540-4D8D-982E-7DDB8FED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11/7/2020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383E6-7B44-40BD-958F-A6FC90CE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8CF6B-A182-46EB-A491-402EC322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48FF8-5FF6-4480-94C4-A6164F8542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3794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562018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9074516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629095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893004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841840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0535854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35568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6CA9B-1243-4254-AE7B-6A65BFDD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C6362-3EC7-440F-8ECE-32EBA80BF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497B8-BAF4-40DC-AA17-0996AF77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F389E-CE15-473D-B41D-C0A5B1CF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94EC2-F435-4623-8185-F544053F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3662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8742448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162980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8512392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6376822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456A8-B265-4189-ABC7-04EEC6515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E296EB-2E09-4B7D-A041-677B530CB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95571445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D32C9-174D-48BD-A014-1BB4952A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C80E1-0044-445B-A2D1-209EC605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3515977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F4FE6-600C-423A-911D-D3F0EF51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B5B58E-8703-4AED-BA20-8ECB9555D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6704238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7EA13-6651-4D90-8B83-0527B7F4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03EF9-B477-4CEF-AAA5-89A7E0CE4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8018" y="2060576"/>
            <a:ext cx="4610100" cy="3960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699907-7D81-4E0C-9010-8BE03FFCA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1318" y="2060576"/>
            <a:ext cx="4610100" cy="3960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295435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EBEAD-2677-40CC-8A9A-B893ACB5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21335D-A3D4-47D8-A242-743A591EE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AE75B4-CACD-4738-904D-4FD1D89D7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84D2BF-4051-48A2-83A7-D8C508B1A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71DE68-9C14-4E2E-BE0D-AB9A37B2F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22658952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6A115-7518-4077-8817-D59BC6BA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974280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8F114-1371-4967-991E-B7BE21E1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B37BA-581F-48DA-9634-D6C58EF0E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E91329-CAD0-4A65-A7D3-4DA65B621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4C81EC-4BF6-42AE-B742-2E93D214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B4E38-22F8-4176-8B19-9C5DBAB1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6C3BC1-32DF-4D74-BF7C-5547A141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9378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807142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60BE5-FA56-46D9-9460-D9E78FEE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CFEA3-A413-46A9-B121-E72646BB7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C1B6D8-BB70-4A45-961F-3318AA8A0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773899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A84C8-4FC7-42ED-91B4-6459923C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BB0192-31CF-4CA1-BB90-3003DF806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3E4CE-636D-43C9-848B-D26FCA0CB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43697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0CA33-A42B-4C42-9EE4-04A332EA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915909-93F2-4140-8901-809CDA5C9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6539385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6EF1B9-7102-4ECD-8CF8-EFEBA528C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55567" y="692150"/>
            <a:ext cx="2355851" cy="53292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8F5839-1D4D-495E-BBAA-EE25A8024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88018" y="692150"/>
            <a:ext cx="6864349" cy="53292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91498867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45871401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46614776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768454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88018" y="2060576"/>
            <a:ext cx="4610100" cy="3960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1318" y="2060576"/>
            <a:ext cx="4610100" cy="3960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22991003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0910601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52B64-16DA-433E-9EAF-B31E72B3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1AE2D1-D32C-4DAE-BC02-51948784A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1B3D0-05FF-4F22-8266-664485599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0A7572-1C96-4FC9-8849-D80537165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DD2258-9A34-43B5-9B2E-19D6E9880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DB2B9A-3FC1-4540-B86E-33B83315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E721C4-031E-4B9B-98BC-4CE46C3E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3D0367-D0EC-4DFF-91F7-EEBD86FB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795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77317423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330757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2494510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3743261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21157051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55567" y="692150"/>
            <a:ext cx="2355851" cy="53292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88018" y="692150"/>
            <a:ext cx="6864349" cy="53292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49155446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71488932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97053871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318386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88018" y="2060576"/>
            <a:ext cx="4610100" cy="3960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1318" y="2060576"/>
            <a:ext cx="4610100" cy="3960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7028016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ADE9E-B673-4AD5-BD44-545702C8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110088-70D4-4A79-9A34-CF084962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A6040D-3ECC-4219-8DEB-FC2C5A86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DEA85B-50F8-47D1-8F60-B9F4E8B0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399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79528843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23457235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812977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1435278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52026835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61485840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55567" y="692150"/>
            <a:ext cx="2355851" cy="53292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88018" y="692150"/>
            <a:ext cx="6864349" cy="53292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50960111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41565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页"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7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73746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页"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27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48EF8A-EEE5-4022-9781-2E4963FF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FA5A78-2532-416C-AF5C-4605CE43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3049D7-85CE-4903-B72B-47DDE2B9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3339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讲内容&amp;金句"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5480" y="0"/>
            <a:ext cx="10776520" cy="2873196"/>
          </a:xfrm>
          <a:prstGeom prst="rect">
            <a:avLst/>
          </a:prstGeom>
        </p:spPr>
      </p:pic>
      <p:pic>
        <p:nvPicPr>
          <p:cNvPr id="9" name="图片 36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-1" b="909"/>
          <a:stretch>
            <a:fillRect/>
          </a:stretch>
        </p:blipFill>
        <p:spPr bwMode="auto">
          <a:xfrm>
            <a:off x="0" y="6165850"/>
            <a:ext cx="12192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32" descr="图片包含 轮廓&#10;&#10;已生成高可信度的说明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87713" cy="1441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829597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正文】一部分"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2"/>
          <p:cNvSpPr txBox="1">
            <a:spLocks noChangeArrowheads="1"/>
          </p:cNvSpPr>
          <p:nvPr userDrawn="1"/>
        </p:nvSpPr>
        <p:spPr bwMode="auto">
          <a:xfrm>
            <a:off x="263352" y="104386"/>
            <a:ext cx="5237562" cy="307775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 anchor="ctr">
            <a:spAutoFit/>
          </a:bodyPr>
          <a:lstStyle>
            <a:lvl1pPr marL="285750" indent="-285750"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13703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18275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22847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27419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marL="0" indent="0" eaLnBrk="1" hangingPunct="1"/>
            <a:r>
              <a:rPr lang="zh-CN" altLang="en-US" sz="1400" b="1" kern="0" spc="12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一、党和人民历尽千辛万苦、付出各种代价取得的宝贵成果</a:t>
            </a:r>
          </a:p>
        </p:txBody>
      </p:sp>
      <p:cxnSp>
        <p:nvCxnSpPr>
          <p:cNvPr id="41" name="直接箭头连接符 79"/>
          <p:cNvCxnSpPr>
            <a:stCxn id="40" idx="3"/>
          </p:cNvCxnSpPr>
          <p:nvPr userDrawn="1"/>
        </p:nvCxnSpPr>
        <p:spPr bwMode="auto">
          <a:xfrm>
            <a:off x="5500914" y="258274"/>
            <a:ext cx="6355726" cy="2374"/>
          </a:xfrm>
          <a:prstGeom prst="straightConnector1">
            <a:avLst/>
          </a:prstGeom>
          <a:ln w="635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>
            <a:spLocks noChangeArrowheads="1"/>
          </p:cNvSpPr>
          <p:nvPr userDrawn="1"/>
        </p:nvSpPr>
        <p:spPr bwMode="auto">
          <a:xfrm>
            <a:off x="7900268" y="6444476"/>
            <a:ext cx="3390672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1200" b="1" kern="0" spc="12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习近平新时代中国特色社会主义思想三十讲</a:t>
            </a:r>
            <a:endParaRPr lang="zh-CN" altLang="en-US" sz="1200" b="1" kern="0" spc="120" dirty="0">
              <a:solidFill>
                <a:schemeClr val="tx1">
                  <a:lumMod val="50000"/>
                  <a:lumOff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" name="矩形 42"/>
          <p:cNvSpPr>
            <a:spLocks noChangeArrowheads="1"/>
          </p:cNvSpPr>
          <p:nvPr userDrawn="1"/>
        </p:nvSpPr>
        <p:spPr bwMode="auto">
          <a:xfrm>
            <a:off x="11053584" y="6423008"/>
            <a:ext cx="1008112" cy="30777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第二讲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直接连接符 43"/>
          <p:cNvCxnSpPr/>
          <p:nvPr userDrawn="1"/>
        </p:nvCxnSpPr>
        <p:spPr>
          <a:xfrm>
            <a:off x="345240" y="6582976"/>
            <a:ext cx="748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99758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正文】二部分"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2"/>
          <p:cNvSpPr txBox="1">
            <a:spLocks noChangeArrowheads="1"/>
          </p:cNvSpPr>
          <p:nvPr userDrawn="1"/>
        </p:nvSpPr>
        <p:spPr bwMode="auto">
          <a:xfrm>
            <a:off x="263351" y="104386"/>
            <a:ext cx="6243327" cy="307775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 anchor="ctr">
            <a:spAutoFit/>
          </a:bodyPr>
          <a:lstStyle>
            <a:lvl1pPr marL="285750" indent="-285750"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13703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18275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22847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27419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marL="0" indent="0" eaLnBrk="1" hangingPunct="1"/>
            <a:r>
              <a:rPr lang="zh-CN" altLang="en-US" sz="1400" b="1" kern="0" spc="12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二、坚定中国特色社会主义道路自信、理论自信、制度自信、文化自信</a:t>
            </a:r>
          </a:p>
        </p:txBody>
      </p:sp>
      <p:cxnSp>
        <p:nvCxnSpPr>
          <p:cNvPr id="36" name="直接箭头连接符 79"/>
          <p:cNvCxnSpPr>
            <a:stCxn id="35" idx="3"/>
          </p:cNvCxnSpPr>
          <p:nvPr userDrawn="1"/>
        </p:nvCxnSpPr>
        <p:spPr bwMode="auto">
          <a:xfrm>
            <a:off x="6506678" y="258274"/>
            <a:ext cx="5349962" cy="2374"/>
          </a:xfrm>
          <a:prstGeom prst="straightConnector1">
            <a:avLst/>
          </a:prstGeom>
          <a:ln w="3175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7900268" y="6444476"/>
            <a:ext cx="3390672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1200" b="1" kern="0" spc="12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习近平新时代中国特色社会主义思想三十讲</a:t>
            </a:r>
            <a:endParaRPr lang="zh-CN" altLang="en-US" sz="1200" b="1" kern="0" spc="120" dirty="0">
              <a:solidFill>
                <a:schemeClr val="tx1">
                  <a:lumMod val="50000"/>
                  <a:lumOff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11053584" y="6423008"/>
            <a:ext cx="1008112" cy="30777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第二讲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345240" y="6582976"/>
            <a:ext cx="748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2910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正文】三部分"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2"/>
          <p:cNvSpPr txBox="1">
            <a:spLocks noChangeArrowheads="1"/>
          </p:cNvSpPr>
          <p:nvPr userDrawn="1"/>
        </p:nvSpPr>
        <p:spPr bwMode="auto">
          <a:xfrm>
            <a:off x="263351" y="104386"/>
            <a:ext cx="4874705" cy="307775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 anchor="ctr">
            <a:spAutoFit/>
          </a:bodyPr>
          <a:lstStyle>
            <a:lvl1pPr marL="285750" indent="-285750"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13703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18275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22847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27419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marL="0" indent="0" eaLnBrk="1" hangingPunct="1"/>
            <a:r>
              <a:rPr lang="zh-CN" altLang="en-US" sz="1400" b="1" kern="0" spc="12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三、中国特色社会主义是社会主义而不是其他什么主义</a:t>
            </a:r>
          </a:p>
        </p:txBody>
      </p:sp>
      <p:cxnSp>
        <p:nvCxnSpPr>
          <p:cNvPr id="36" name="直接箭头连接符 79"/>
          <p:cNvCxnSpPr>
            <a:stCxn id="35" idx="3"/>
          </p:cNvCxnSpPr>
          <p:nvPr userDrawn="1"/>
        </p:nvCxnSpPr>
        <p:spPr bwMode="auto">
          <a:xfrm>
            <a:off x="5138056" y="258274"/>
            <a:ext cx="6718584" cy="2374"/>
          </a:xfrm>
          <a:prstGeom prst="straightConnector1">
            <a:avLst/>
          </a:prstGeom>
          <a:ln w="3175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7900268" y="6444476"/>
            <a:ext cx="3390672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1200" b="1" kern="0" spc="12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习近平新时代中国特色社会主义思想三十讲</a:t>
            </a:r>
            <a:endParaRPr lang="zh-CN" altLang="en-US" sz="1200" b="1" kern="0" spc="120" dirty="0">
              <a:solidFill>
                <a:schemeClr val="tx1">
                  <a:lumMod val="50000"/>
                  <a:lumOff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11053584" y="6423008"/>
            <a:ext cx="1008112" cy="30777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第二讲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345240" y="6582976"/>
            <a:ext cx="748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33308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正文】四部分"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2"/>
          <p:cNvSpPr txBox="1">
            <a:spLocks noChangeArrowheads="1"/>
          </p:cNvSpPr>
          <p:nvPr userDrawn="1"/>
        </p:nvSpPr>
        <p:spPr bwMode="auto">
          <a:xfrm>
            <a:off x="263352" y="104386"/>
            <a:ext cx="4700534" cy="307775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 anchor="ctr">
            <a:spAutoFit/>
          </a:bodyPr>
          <a:lstStyle>
            <a:lvl1pPr marL="285750" indent="-285750"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13703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18275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22847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27419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marL="0" indent="0" eaLnBrk="1" hangingPunct="1"/>
            <a:r>
              <a:rPr lang="zh-CN" altLang="en-US" sz="1400" b="1" kern="0" spc="12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四、新时代坚持和发展中国特色社会主义要一以贯之</a:t>
            </a:r>
          </a:p>
        </p:txBody>
      </p:sp>
      <p:cxnSp>
        <p:nvCxnSpPr>
          <p:cNvPr id="36" name="直接箭头连接符 79"/>
          <p:cNvCxnSpPr>
            <a:stCxn id="35" idx="3"/>
          </p:cNvCxnSpPr>
          <p:nvPr userDrawn="1"/>
        </p:nvCxnSpPr>
        <p:spPr bwMode="auto">
          <a:xfrm>
            <a:off x="4963886" y="258274"/>
            <a:ext cx="6892754" cy="2374"/>
          </a:xfrm>
          <a:prstGeom prst="straightConnector1">
            <a:avLst/>
          </a:prstGeom>
          <a:ln w="635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7900268" y="6444476"/>
            <a:ext cx="3390672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1200" b="1" kern="0" spc="12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习近平新时代中国特色社会主义思想三十讲</a:t>
            </a:r>
            <a:endParaRPr lang="zh-CN" altLang="en-US" sz="1200" b="1" kern="0" spc="120" dirty="0">
              <a:solidFill>
                <a:schemeClr val="tx1">
                  <a:lumMod val="50000"/>
                  <a:lumOff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11053584" y="6423008"/>
            <a:ext cx="1008112" cy="30777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第二讲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345240" y="6582976"/>
            <a:ext cx="748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85366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"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5480" y="0"/>
            <a:ext cx="10776520" cy="287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38815"/>
      </p:ext>
    </p:extLst>
  </p:cSld>
  <p:clrMapOvr>
    <a:masterClrMapping/>
  </p:clrMapOvr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725300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/>
          <p:cNvSpPr/>
          <p:nvPr userDrawn="1"/>
        </p:nvSpPr>
        <p:spPr bwMode="auto">
          <a:xfrm>
            <a:off x="211138" y="146050"/>
            <a:ext cx="796925" cy="650875"/>
          </a:xfrm>
          <a:custGeom>
            <a:avLst/>
            <a:gdLst>
              <a:gd name="T0" fmla="*/ 33 w 711"/>
              <a:gd name="T1" fmla="*/ 450 h 621"/>
              <a:gd name="T2" fmla="*/ 76 w 711"/>
              <a:gd name="T3" fmla="*/ 407 h 621"/>
              <a:gd name="T4" fmla="*/ 406 w 711"/>
              <a:gd name="T5" fmla="*/ 470 h 621"/>
              <a:gd name="T6" fmla="*/ 209 w 711"/>
              <a:gd name="T7" fmla="*/ 271 h 621"/>
              <a:gd name="T8" fmla="*/ 155 w 711"/>
              <a:gd name="T9" fmla="*/ 326 h 621"/>
              <a:gd name="T10" fmla="*/ 72 w 711"/>
              <a:gd name="T11" fmla="*/ 244 h 621"/>
              <a:gd name="T12" fmla="*/ 219 w 711"/>
              <a:gd name="T13" fmla="*/ 94 h 621"/>
              <a:gd name="T14" fmla="*/ 314 w 711"/>
              <a:gd name="T15" fmla="*/ 77 h 621"/>
              <a:gd name="T16" fmla="*/ 356 w 711"/>
              <a:gd name="T17" fmla="*/ 120 h 621"/>
              <a:gd name="T18" fmla="*/ 283 w 711"/>
              <a:gd name="T19" fmla="*/ 196 h 621"/>
              <a:gd name="T20" fmla="*/ 482 w 711"/>
              <a:gd name="T21" fmla="*/ 396 h 621"/>
              <a:gd name="T22" fmla="*/ 324 w 711"/>
              <a:gd name="T23" fmla="*/ 0 h 621"/>
              <a:gd name="T24" fmla="*/ 556 w 711"/>
              <a:gd name="T25" fmla="*/ 470 h 621"/>
              <a:gd name="T26" fmla="*/ 610 w 711"/>
              <a:gd name="T27" fmla="*/ 526 h 621"/>
              <a:gd name="T28" fmla="*/ 539 w 711"/>
              <a:gd name="T29" fmla="*/ 595 h 621"/>
              <a:gd name="T30" fmla="*/ 484 w 711"/>
              <a:gd name="T31" fmla="*/ 543 h 621"/>
              <a:gd name="T32" fmla="*/ 108 w 711"/>
              <a:gd name="T33" fmla="*/ 531 h 621"/>
              <a:gd name="T34" fmla="*/ 84 w 711"/>
              <a:gd name="T35" fmla="*/ 584 h 621"/>
              <a:gd name="T36" fmla="*/ 24 w 711"/>
              <a:gd name="T37" fmla="*/ 573 h 621"/>
              <a:gd name="T38" fmla="*/ 76 w 711"/>
              <a:gd name="T39" fmla="*/ 502 h 621"/>
              <a:gd name="T40" fmla="*/ 33 w 711"/>
              <a:gd name="T41" fmla="*/ 45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11" h="621">
                <a:moveTo>
                  <a:pt x="33" y="450"/>
                </a:moveTo>
                <a:lnTo>
                  <a:pt x="76" y="407"/>
                </a:lnTo>
                <a:cubicBezTo>
                  <a:pt x="166" y="484"/>
                  <a:pt x="271" y="535"/>
                  <a:pt x="406" y="470"/>
                </a:cubicBezTo>
                <a:lnTo>
                  <a:pt x="209" y="271"/>
                </a:lnTo>
                <a:lnTo>
                  <a:pt x="155" y="326"/>
                </a:lnTo>
                <a:lnTo>
                  <a:pt x="72" y="244"/>
                </a:lnTo>
                <a:lnTo>
                  <a:pt x="219" y="94"/>
                </a:lnTo>
                <a:cubicBezTo>
                  <a:pt x="241" y="104"/>
                  <a:pt x="274" y="105"/>
                  <a:pt x="314" y="77"/>
                </a:cubicBezTo>
                <a:lnTo>
                  <a:pt x="356" y="120"/>
                </a:lnTo>
                <a:lnTo>
                  <a:pt x="283" y="196"/>
                </a:lnTo>
                <a:lnTo>
                  <a:pt x="482" y="396"/>
                </a:lnTo>
                <a:cubicBezTo>
                  <a:pt x="556" y="271"/>
                  <a:pt x="495" y="85"/>
                  <a:pt x="324" y="0"/>
                </a:cubicBezTo>
                <a:cubicBezTo>
                  <a:pt x="493" y="8"/>
                  <a:pt x="711" y="202"/>
                  <a:pt x="556" y="470"/>
                </a:cubicBezTo>
                <a:lnTo>
                  <a:pt x="610" y="526"/>
                </a:lnTo>
                <a:lnTo>
                  <a:pt x="539" y="595"/>
                </a:lnTo>
                <a:lnTo>
                  <a:pt x="484" y="543"/>
                </a:lnTo>
                <a:cubicBezTo>
                  <a:pt x="341" y="621"/>
                  <a:pt x="211" y="612"/>
                  <a:pt x="108" y="531"/>
                </a:cubicBezTo>
                <a:cubicBezTo>
                  <a:pt x="114" y="549"/>
                  <a:pt x="102" y="571"/>
                  <a:pt x="84" y="584"/>
                </a:cubicBezTo>
                <a:cubicBezTo>
                  <a:pt x="62" y="598"/>
                  <a:pt x="37" y="593"/>
                  <a:pt x="24" y="573"/>
                </a:cubicBezTo>
                <a:cubicBezTo>
                  <a:pt x="0" y="537"/>
                  <a:pt x="38" y="493"/>
                  <a:pt x="76" y="502"/>
                </a:cubicBezTo>
                <a:cubicBezTo>
                  <a:pt x="61" y="486"/>
                  <a:pt x="47" y="469"/>
                  <a:pt x="33" y="45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+mn-lt"/>
              <a:ea typeface="+mn-ea"/>
              <a:cs typeface="+mn-cs"/>
            </a:endParaRPr>
          </a:p>
        </p:txBody>
      </p:sp>
      <p:pic>
        <p:nvPicPr>
          <p:cNvPr id="3" name="图片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5861"/>
          <a:stretch>
            <a:fillRect/>
          </a:stretch>
        </p:blipFill>
        <p:spPr bwMode="auto">
          <a:xfrm>
            <a:off x="5210175" y="6421438"/>
            <a:ext cx="177165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5"/>
          <p:cNvSpPr/>
          <p:nvPr userDrawn="1"/>
        </p:nvSpPr>
        <p:spPr>
          <a:xfrm>
            <a:off x="0" y="6583363"/>
            <a:ext cx="5075238" cy="714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5" name="矩形 6"/>
          <p:cNvSpPr/>
          <p:nvPr userDrawn="1"/>
        </p:nvSpPr>
        <p:spPr>
          <a:xfrm>
            <a:off x="7116763" y="6583363"/>
            <a:ext cx="5075237" cy="714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矩形 7"/>
          <p:cNvSpPr/>
          <p:nvPr userDrawn="1"/>
        </p:nvSpPr>
        <p:spPr>
          <a:xfrm>
            <a:off x="1588" y="939800"/>
            <a:ext cx="12204700" cy="365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771065398"/>
      </p:ext>
    </p:extLst>
  </p:cSld>
  <p:clrMapOvr>
    <a:masterClrMapping/>
  </p:clrMapOvr>
  <p:transition spd="slow" advTm="0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694E0-3AD4-4F9E-A702-351FF736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270E2-68D6-4A8B-AC95-F5F18A50F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F5E7C6-D1CF-4C3D-BABF-698CAD649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A823EC-ACCF-4DDA-8564-69BF69B8B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9F09A-EC43-4624-A999-9C39B3FA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575CEC-4878-4B89-8828-01F6E169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30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513AC-1320-4A57-A5BA-49469D3C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E1FBBB-EE5F-4671-9747-68FA5050B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749990-9E91-43CA-B3B1-228B6D3C9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D70148-CE43-4A1D-AFD8-C4F73D99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D126D5-AD1C-4760-9865-419CF7E1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6C87AF-5FA6-404D-A8DB-20C62A93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36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372B87-EC63-4A7E-B7DB-D6694FEF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CF29FE-6779-4C89-9A8F-DE026BE82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C546D-A036-4C1C-90B8-5C058CC9F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22235-DB1A-467D-97FC-B5EACD64DDCA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41D23-EC46-4AAF-B7E2-0ECB779FD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4B913-975E-4991-880D-A69D0BBD8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07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>
            <a:extLst>
              <a:ext uri="{FF2B5EF4-FFF2-40B4-BE49-F238E27FC236}">
                <a16:creationId xmlns:a16="http://schemas.microsoft.com/office/drawing/2014/main" id="{3F9735B5-1223-4D23-BC19-00B8266DB2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文本占位符 2">
            <a:extLst>
              <a:ext uri="{FF2B5EF4-FFF2-40B4-BE49-F238E27FC236}">
                <a16:creationId xmlns:a16="http://schemas.microsoft.com/office/drawing/2014/main" id="{A600F0C8-F7A4-4FAE-BE10-655E6C56FA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824E7-6A3E-41EC-B6CA-D62420F29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hangingPunct="1">
              <a:defRPr sz="1200" noProof="1">
                <a:solidFill>
                  <a:srgbClr val="898989"/>
                </a:solidFill>
                <a:latin typeface="Calibri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11/7/2020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954FE-CB99-465E-AEF1-C072A8C5B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65F8B-1686-4730-A076-DB2DA228B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noProof="1">
                <a:solidFill>
                  <a:srgbClr val="898989"/>
                </a:solidFill>
                <a:latin typeface="Calibri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C4691F6-8BAA-44AF-821E-A873C5203C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90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直接连接符 17">
            <a:extLst>
              <a:ext uri="{FF2B5EF4-FFF2-40B4-BE49-F238E27FC236}">
                <a16:creationId xmlns:a16="http://schemas.microsoft.com/office/drawing/2014/main" id="{F9BCF4AC-B96C-48F2-891C-DCDD2B7E078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69888" y="787400"/>
            <a:ext cx="1154747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" name="直接连接符 17">
            <a:extLst>
              <a:ext uri="{FF2B5EF4-FFF2-40B4-BE49-F238E27FC236}">
                <a16:creationId xmlns:a16="http://schemas.microsoft.com/office/drawing/2014/main" id="{D0C02573-7BCC-4E78-A1D7-EE4D10FCCDC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7307263" y="6518275"/>
            <a:ext cx="4579937" cy="33338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直接连接符 17">
            <a:extLst>
              <a:ext uri="{FF2B5EF4-FFF2-40B4-BE49-F238E27FC236}">
                <a16:creationId xmlns:a16="http://schemas.microsoft.com/office/drawing/2014/main" id="{A8F693B6-52D8-4809-BCC9-6B3774599B5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50838" y="6586538"/>
            <a:ext cx="4645025" cy="7937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矩形 -2147482624">
            <a:extLst>
              <a:ext uri="{FF2B5EF4-FFF2-40B4-BE49-F238E27FC236}">
                <a16:creationId xmlns:a16="http://schemas.microsoft.com/office/drawing/2014/main" id="{251687A4-F9DC-4B38-BEA7-BF1C1DB73A7B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5173663" y="6378575"/>
            <a:ext cx="1981200" cy="31750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14287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微软雅黑" panose="020B0503020204020204" pitchFamily="34" charset="-122"/>
              </a:rPr>
              <a:t>西安科技大学</a:t>
            </a:r>
          </a:p>
        </p:txBody>
      </p:sp>
      <p:pic>
        <p:nvPicPr>
          <p:cNvPr id="3078" name="图片 71685" descr="学校logo">
            <a:extLst>
              <a:ext uri="{FF2B5EF4-FFF2-40B4-BE49-F238E27FC236}">
                <a16:creationId xmlns:a16="http://schemas.microsoft.com/office/drawing/2014/main" id="{27DB1508-5AB3-4CD8-B34B-EBEA210D11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775" y="0"/>
            <a:ext cx="9112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86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6F34CBA9-BF6B-4D46-8A53-CEB808D56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8017" y="692150"/>
            <a:ext cx="9347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E85B0272-8827-4CAB-A3CC-5448D181C7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8017" y="2060576"/>
            <a:ext cx="9423400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7332" name="Line 4">
            <a:extLst>
              <a:ext uri="{FF2B5EF4-FFF2-40B4-BE49-F238E27FC236}">
                <a16:creationId xmlns:a16="http://schemas.microsoft.com/office/drawing/2014/main" id="{89EC02AA-F5C7-4212-90F6-368CFCB7C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" y="6165850"/>
            <a:ext cx="11328400" cy="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27333" name="Text Box 5">
            <a:extLst>
              <a:ext uri="{FF2B5EF4-FFF2-40B4-BE49-F238E27FC236}">
                <a16:creationId xmlns:a16="http://schemas.microsoft.com/office/drawing/2014/main" id="{B3C7D3CB-EF7D-4879-A586-25707EC822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7051" y="198438"/>
            <a:ext cx="35365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楷体_GB2312" pitchFamily="49" charset="-122"/>
              </a:rPr>
              <a:t>第一章   随机事件与概率</a:t>
            </a:r>
          </a:p>
        </p:txBody>
      </p:sp>
      <p:sp>
        <p:nvSpPr>
          <p:cNvPr id="227334" name="Rectangle 6">
            <a:extLst>
              <a:ext uri="{FF2B5EF4-FFF2-40B4-BE49-F238E27FC236}">
                <a16:creationId xmlns:a16="http://schemas.microsoft.com/office/drawing/2014/main" id="{C5EB24CB-2A47-425C-9C29-5682F7F1DB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1800" y="620714"/>
            <a:ext cx="11328400" cy="714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FF6600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27335" name="Text Box 7">
            <a:extLst>
              <a:ext uri="{FF2B5EF4-FFF2-40B4-BE49-F238E27FC236}">
                <a16:creationId xmlns:a16="http://schemas.microsoft.com/office/drawing/2014/main" id="{4528CEE1-71CB-4B96-B92A-DD91560D65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84167" y="6165850"/>
            <a:ext cx="30331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华东师范大学</a:t>
            </a:r>
          </a:p>
        </p:txBody>
      </p:sp>
      <p:sp>
        <p:nvSpPr>
          <p:cNvPr id="227336" name="Text Box 8">
            <a:extLst>
              <a:ext uri="{FF2B5EF4-FFF2-40B4-BE49-F238E27FC236}">
                <a16:creationId xmlns:a16="http://schemas.microsoft.com/office/drawing/2014/main" id="{B44992F5-6F00-4D36-B10F-E9E4A42638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801" y="6165850"/>
            <a:ext cx="19559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fld id="{A8301B05-0C72-4E67-B23E-003B84779706}" type="datetime3"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pPr algn="l"/>
              <a:t>7 November 2020</a:t>
            </a:fld>
            <a:endParaRPr lang="en-US" altLang="zh-CN" sz="20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27337" name="Text Box 9">
            <a:extLst>
              <a:ext uri="{FF2B5EF4-FFF2-40B4-BE49-F238E27FC236}">
                <a16:creationId xmlns:a16="http://schemas.microsoft.com/office/drawing/2014/main" id="{63E28DA7-EA80-4B17-813F-56578C3EF1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876367" y="233363"/>
            <a:ext cx="150071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第</a:t>
            </a:r>
            <a:fld id="{3CFFE157-9698-42F6-B518-DF8F74314459}" type="slidenum">
              <a:rPr lang="zh-CN" alt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pPr/>
              <a:t>‹#›</a:t>
            </a:fld>
            <a:r>
              <a:rPr lang="zh-CN" alt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页</a:t>
            </a:r>
          </a:p>
        </p:txBody>
      </p:sp>
      <p:sp>
        <p:nvSpPr>
          <p:cNvPr id="227341" name="AutoShape 13">
            <a:hlinkClick r:id="rId13" action="ppaction://hlinksldjump" tooltip="返回目录"/>
            <a:extLst>
              <a:ext uri="{FF2B5EF4-FFF2-40B4-BE49-F238E27FC236}">
                <a16:creationId xmlns:a16="http://schemas.microsoft.com/office/drawing/2014/main" id="{9A584759-F5D5-40F5-B143-546139145A3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77085" y="279401"/>
            <a:ext cx="298449" cy="315913"/>
          </a:xfrm>
          <a:prstGeom prst="curvedLeftArrow">
            <a:avLst>
              <a:gd name="adj1" fmla="val 28227"/>
              <a:gd name="adj2" fmla="val 5645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26140352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9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o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5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p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0CFE9EEE-BADA-4D68-B875-89EF30240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8017" y="692150"/>
            <a:ext cx="9347200" cy="1295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1C485A5-8808-4651-AD51-0EDD015FB6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8017" y="2060576"/>
            <a:ext cx="9423400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67ED53FC-C1DA-4EAA-B520-682E689AD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" y="6165850"/>
            <a:ext cx="11328400" cy="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27333" name="Text Box 5">
            <a:extLst>
              <a:ext uri="{FF2B5EF4-FFF2-40B4-BE49-F238E27FC236}">
                <a16:creationId xmlns:a16="http://schemas.microsoft.com/office/drawing/2014/main" id="{7FDEC009-26CA-44A8-B212-F45329EDEB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7051" y="198438"/>
            <a:ext cx="3536546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楷体_GB2312" pitchFamily="49" charset="-122"/>
              </a:rPr>
              <a:t>第一章   随机事件与概率</a:t>
            </a:r>
          </a:p>
        </p:txBody>
      </p:sp>
      <p:sp>
        <p:nvSpPr>
          <p:cNvPr id="227334" name="Rectangle 6">
            <a:extLst>
              <a:ext uri="{FF2B5EF4-FFF2-40B4-BE49-F238E27FC236}">
                <a16:creationId xmlns:a16="http://schemas.microsoft.com/office/drawing/2014/main" id="{2D916073-588F-4685-877E-01A916B1FA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1800" y="620714"/>
            <a:ext cx="11328400" cy="714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FF6600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227335" name="Text Box 7">
            <a:extLst>
              <a:ext uri="{FF2B5EF4-FFF2-40B4-BE49-F238E27FC236}">
                <a16:creationId xmlns:a16="http://schemas.microsoft.com/office/drawing/2014/main" id="{90A11F08-AEBC-4762-A498-ED3AAB7D83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84167" y="6165850"/>
            <a:ext cx="3033184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华东师范大学</a:t>
            </a:r>
          </a:p>
        </p:txBody>
      </p:sp>
      <p:sp>
        <p:nvSpPr>
          <p:cNvPr id="227336" name="Text Box 8">
            <a:extLst>
              <a:ext uri="{FF2B5EF4-FFF2-40B4-BE49-F238E27FC236}">
                <a16:creationId xmlns:a16="http://schemas.microsoft.com/office/drawing/2014/main" id="{8165F346-C0F9-44A5-8DF0-613BF05346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801" y="6165850"/>
            <a:ext cx="1955985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fld id="{A8301B05-0C72-4E67-B23E-003B84779706}" type="datetime3"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pPr eaLnBrk="1" hangingPunct="1">
                <a:defRPr/>
              </a:pPr>
              <a:t>7 November 2020</a:t>
            </a:fld>
            <a:endParaRPr lang="en-US" altLang="zh-CN" sz="20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27337" name="Text Box 9">
            <a:extLst>
              <a:ext uri="{FF2B5EF4-FFF2-40B4-BE49-F238E27FC236}">
                <a16:creationId xmlns:a16="http://schemas.microsoft.com/office/drawing/2014/main" id="{F6070DC2-3249-4C9F-8D79-A24DEB4198A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876367" y="233363"/>
            <a:ext cx="1500717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第</a:t>
            </a:r>
            <a:fld id="{08DCA801-39A6-499E-89CE-24C314F0FFB2}" type="slidenum">
              <a:rPr lang="zh-CN" alt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pPr algn="ctr" eaLnBrk="1" hangingPunct="1">
                <a:defRPr/>
              </a:pPr>
              <a:t>‹#›</a:t>
            </a:fld>
            <a:r>
              <a:rPr lang="zh-CN" alt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页</a:t>
            </a:r>
          </a:p>
        </p:txBody>
      </p:sp>
      <p:sp>
        <p:nvSpPr>
          <p:cNvPr id="1034" name="AutoShape 13">
            <a:hlinkClick r:id="rId13" action="ppaction://hlinksldjump" tooltip="返回目录"/>
            <a:extLst>
              <a:ext uri="{FF2B5EF4-FFF2-40B4-BE49-F238E27FC236}">
                <a16:creationId xmlns:a16="http://schemas.microsoft.com/office/drawing/2014/main" id="{72AAEA23-C660-49E1-8AF7-9AB0B0D0FC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77085" y="279401"/>
            <a:ext cx="298449" cy="315913"/>
          </a:xfrm>
          <a:prstGeom prst="curvedLeftArrow">
            <a:avLst>
              <a:gd name="adj1" fmla="val 28227"/>
              <a:gd name="adj2" fmla="val 5645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47644184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o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5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p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0CFE9EEE-BADA-4D68-B875-89EF30240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8017" y="692150"/>
            <a:ext cx="9347200" cy="1295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1C485A5-8808-4651-AD51-0EDD015FB6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8017" y="2060576"/>
            <a:ext cx="9423400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67ED53FC-C1DA-4EAA-B520-682E689AD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" y="6165850"/>
            <a:ext cx="11328400" cy="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27333" name="Text Box 5">
            <a:extLst>
              <a:ext uri="{FF2B5EF4-FFF2-40B4-BE49-F238E27FC236}">
                <a16:creationId xmlns:a16="http://schemas.microsoft.com/office/drawing/2014/main" id="{7FDEC009-26CA-44A8-B212-F45329EDEB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7051" y="198438"/>
            <a:ext cx="3536546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楷体_GB2312" pitchFamily="49" charset="-122"/>
              </a:rPr>
              <a:t>第一章   随机事件与概率</a:t>
            </a:r>
          </a:p>
        </p:txBody>
      </p:sp>
      <p:sp>
        <p:nvSpPr>
          <p:cNvPr id="227334" name="Rectangle 6">
            <a:extLst>
              <a:ext uri="{FF2B5EF4-FFF2-40B4-BE49-F238E27FC236}">
                <a16:creationId xmlns:a16="http://schemas.microsoft.com/office/drawing/2014/main" id="{2D916073-588F-4685-877E-01A916B1FA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1800" y="620714"/>
            <a:ext cx="11328400" cy="714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FF6600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227335" name="Text Box 7">
            <a:extLst>
              <a:ext uri="{FF2B5EF4-FFF2-40B4-BE49-F238E27FC236}">
                <a16:creationId xmlns:a16="http://schemas.microsoft.com/office/drawing/2014/main" id="{90A11F08-AEBC-4762-A498-ED3AAB7D83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84167" y="6165850"/>
            <a:ext cx="3033184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华东师范大学</a:t>
            </a:r>
          </a:p>
        </p:txBody>
      </p:sp>
      <p:sp>
        <p:nvSpPr>
          <p:cNvPr id="227336" name="Text Box 8">
            <a:extLst>
              <a:ext uri="{FF2B5EF4-FFF2-40B4-BE49-F238E27FC236}">
                <a16:creationId xmlns:a16="http://schemas.microsoft.com/office/drawing/2014/main" id="{8165F346-C0F9-44A5-8DF0-613BF05346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801" y="6165850"/>
            <a:ext cx="1955985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fld id="{A8301B05-0C72-4E67-B23E-003B84779706}" type="datetime3"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pPr eaLnBrk="1" hangingPunct="1">
                <a:defRPr/>
              </a:pPr>
              <a:t>7 November 2020</a:t>
            </a:fld>
            <a:endParaRPr lang="en-US" altLang="zh-CN" sz="20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27337" name="Text Box 9">
            <a:extLst>
              <a:ext uri="{FF2B5EF4-FFF2-40B4-BE49-F238E27FC236}">
                <a16:creationId xmlns:a16="http://schemas.microsoft.com/office/drawing/2014/main" id="{F6070DC2-3249-4C9F-8D79-A24DEB4198A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876367" y="233363"/>
            <a:ext cx="1500717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第</a:t>
            </a:r>
            <a:fld id="{08DCA801-39A6-499E-89CE-24C314F0FFB2}" type="slidenum">
              <a:rPr lang="zh-CN" alt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pPr algn="ctr" eaLnBrk="1" hangingPunct="1">
                <a:defRPr/>
              </a:pPr>
              <a:t>‹#›</a:t>
            </a:fld>
            <a:r>
              <a:rPr lang="zh-CN" alt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页</a:t>
            </a:r>
          </a:p>
        </p:txBody>
      </p:sp>
      <p:sp>
        <p:nvSpPr>
          <p:cNvPr id="1034" name="AutoShape 13">
            <a:hlinkClick r:id="rId13" action="ppaction://hlinksldjump" tooltip="返回目录"/>
            <a:extLst>
              <a:ext uri="{FF2B5EF4-FFF2-40B4-BE49-F238E27FC236}">
                <a16:creationId xmlns:a16="http://schemas.microsoft.com/office/drawing/2014/main" id="{72AAEA23-C660-49E1-8AF7-9AB0B0D0FC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77085" y="279401"/>
            <a:ext cx="298449" cy="315913"/>
          </a:xfrm>
          <a:prstGeom prst="curvedLeftArrow">
            <a:avLst>
              <a:gd name="adj1" fmla="val 28227"/>
              <a:gd name="adj2" fmla="val 5645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05188855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o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5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p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4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2.png"/><Relationship Id="rId11" Type="http://schemas.openxmlformats.org/officeDocument/2006/relationships/image" Target="../media/image35.png"/><Relationship Id="rId5" Type="http://schemas.openxmlformats.org/officeDocument/2006/relationships/image" Target="../media/image31.png"/><Relationship Id="rId10" Type="http://schemas.openxmlformats.org/officeDocument/2006/relationships/image" Target="../media/image26.wmf"/><Relationship Id="rId4" Type="http://schemas.openxmlformats.org/officeDocument/2006/relationships/image" Target="../media/image30.png"/><Relationship Id="rId9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29.wmf"/><Relationship Id="rId3" Type="http://schemas.openxmlformats.org/officeDocument/2006/relationships/image" Target="../media/image40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8.wmf"/><Relationship Id="rId20" Type="http://schemas.openxmlformats.org/officeDocument/2006/relationships/image" Target="../media/image51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37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47.png"/><Relationship Id="rId19" Type="http://schemas.openxmlformats.org/officeDocument/2006/relationships/image" Target="../media/image50.png"/><Relationship Id="rId4" Type="http://schemas.openxmlformats.org/officeDocument/2006/relationships/image" Target="../media/image410.png"/><Relationship Id="rId9" Type="http://schemas.openxmlformats.org/officeDocument/2006/relationships/image" Target="../media/image46.png"/><Relationship Id="rId1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53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2.png"/><Relationship Id="rId5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80.emf"/><Relationship Id="rId5" Type="http://schemas.openxmlformats.org/officeDocument/2006/relationships/image" Target="../media/image79.emf"/><Relationship Id="rId4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00.png"/><Relationship Id="rId7" Type="http://schemas.openxmlformats.org/officeDocument/2006/relationships/image" Target="../media/image86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3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81.emf"/><Relationship Id="rId10" Type="http://schemas.openxmlformats.org/officeDocument/2006/relationships/image" Target="../media/image99.png"/><Relationship Id="rId4" Type="http://schemas.openxmlformats.org/officeDocument/2006/relationships/image" Target="../media/image94.png"/><Relationship Id="rId9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50.png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2.png"/><Relationship Id="rId4" Type="http://schemas.openxmlformats.org/officeDocument/2006/relationships/image" Target="../media/image10.wmf"/><Relationship Id="rId9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4.wmf"/><Relationship Id="rId3" Type="http://schemas.openxmlformats.org/officeDocument/2006/relationships/image" Target="../media/image25.png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0.png"/><Relationship Id="rId9" Type="http://schemas.openxmlformats.org/officeDocument/2006/relationships/image" Target="../media/image2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25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A457B9E4-DD5D-436E-B0B4-27A4064FB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717" y="3102907"/>
            <a:ext cx="40168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解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 （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 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的边缘概率密度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F1DDDBD-3BBE-4424-ACEC-4774D6187C2C}"/>
              </a:ext>
            </a:extLst>
          </p:cNvPr>
          <p:cNvGrpSpPr/>
          <p:nvPr/>
        </p:nvGrpSpPr>
        <p:grpSpPr>
          <a:xfrm>
            <a:off x="780482" y="916494"/>
            <a:ext cx="10153816" cy="1953868"/>
            <a:chOff x="883631" y="1072070"/>
            <a:chExt cx="10153816" cy="1953868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45E8C79D-A7DC-4439-A026-65918B2EB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631" y="1072070"/>
              <a:ext cx="10153816" cy="1953868"/>
            </a:xfrm>
            <a:prstGeom prst="rect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例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3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2005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数一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）设二维随机变量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X,Y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的概率密度为</a:t>
              </a:r>
              <a:endPara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求：（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 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X,Y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的边缘概率密度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</a:p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（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II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                   的概率密度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E6A0D3D5-572B-4525-A8E7-11BBF6E6F60F}"/>
                    </a:ext>
                  </a:extLst>
                </p:cNvPr>
                <p:cNvSpPr/>
                <p:nvPr/>
              </p:nvSpPr>
              <p:spPr>
                <a:xfrm>
                  <a:off x="7271737" y="1785005"/>
                  <a:ext cx="3765710" cy="7101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</m:e>
                              </m:mr>
                            </m:m>
                          </m:e>
                        </m:d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&lt;1,0&lt;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其他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E6A0D3D5-572B-4525-A8E7-11BBF6E6F6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737" y="1785005"/>
                  <a:ext cx="3765710" cy="71019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2E24D6E-AC33-4057-9E51-A2B0631293A3}"/>
                    </a:ext>
                  </a:extLst>
                </p:cNvPr>
                <p:cNvSpPr/>
                <p:nvPr/>
              </p:nvSpPr>
              <p:spPr>
                <a:xfrm>
                  <a:off x="2527664" y="2546615"/>
                  <a:ext cx="17957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2E24D6E-AC33-4057-9E51-A2B0631293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7664" y="2546615"/>
                  <a:ext cx="179574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DE1C322-E0FA-44F5-8B44-EE80F70BD2A6}"/>
              </a:ext>
            </a:extLst>
          </p:cNvPr>
          <p:cNvGrpSpPr/>
          <p:nvPr/>
        </p:nvGrpSpPr>
        <p:grpSpPr>
          <a:xfrm>
            <a:off x="1238799" y="3695183"/>
            <a:ext cx="3053025" cy="579902"/>
            <a:chOff x="1238799" y="3695183"/>
            <a:chExt cx="3053025" cy="5799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EAAF5E08-7CD5-4658-AD52-7E68949476B5}"/>
                    </a:ext>
                  </a:extLst>
                </p:cNvPr>
                <p:cNvSpPr/>
                <p:nvPr/>
              </p:nvSpPr>
              <p:spPr>
                <a:xfrm>
                  <a:off x="1238799" y="3739490"/>
                  <a:ext cx="98636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EAAF5E08-7CD5-4658-AD52-7E68949476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799" y="3739490"/>
                  <a:ext cx="986360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127632" r="-70370" b="-1973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A72CBE6C-00BA-4F50-BF65-A3EDF1FFBDD4}"/>
                    </a:ext>
                  </a:extLst>
                </p:cNvPr>
                <p:cNvSpPr/>
                <p:nvPr/>
              </p:nvSpPr>
              <p:spPr>
                <a:xfrm>
                  <a:off x="2071986" y="3695183"/>
                  <a:ext cx="2219838" cy="5799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dirty="0"/>
                    <a:t>=</a:t>
                  </a:r>
                  <a14:m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A72CBE6C-00BA-4F50-BF65-A3EDF1FFBD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1986" y="3695183"/>
                  <a:ext cx="2219838" cy="579902"/>
                </a:xfrm>
                <a:prstGeom prst="rect">
                  <a:avLst/>
                </a:prstGeom>
                <a:blipFill>
                  <a:blip r:embed="rId6"/>
                  <a:stretch>
                    <a:fillRect l="-4396" b="-14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FA8BD77-D425-46A5-B91B-78916EA4D143}"/>
                  </a:ext>
                </a:extLst>
              </p:cNvPr>
              <p:cNvSpPr/>
              <p:nvPr/>
            </p:nvSpPr>
            <p:spPr>
              <a:xfrm>
                <a:off x="4220263" y="3459349"/>
                <a:ext cx="2834174" cy="1051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nary>
                                <m:naryPr>
                                  <m:limLoc m:val="subSup"/>
                                  <m:grow m:val="on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nary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0&lt;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&lt;1,</m:t>
                          </m:r>
                        </m:e>
                      </m:mr>
                      <m:m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其他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mr>
                    </m:m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FA8BD77-D425-46A5-B91B-78916EA4D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263" y="3459349"/>
                <a:ext cx="2834174" cy="1051570"/>
              </a:xfrm>
              <a:prstGeom prst="rect">
                <a:avLst/>
              </a:prstGeom>
              <a:blipFill>
                <a:blip r:embed="rId7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D592338-1ADF-497F-A9D5-223D92418389}"/>
                  </a:ext>
                </a:extLst>
              </p:cNvPr>
              <p:cNvSpPr/>
              <p:nvPr/>
            </p:nvSpPr>
            <p:spPr>
              <a:xfrm>
                <a:off x="6925685" y="3564572"/>
                <a:ext cx="2352760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0&lt;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&lt;1,</m:t>
                          </m:r>
                        </m:e>
                      </m:mr>
                      <m:m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其他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mr>
                    </m:m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D592338-1ADF-497F-A9D5-223D924183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685" y="3564572"/>
                <a:ext cx="2352760" cy="916148"/>
              </a:xfrm>
              <a:prstGeom prst="rect">
                <a:avLst/>
              </a:prstGeom>
              <a:blipFill>
                <a:blip r:embed="rId8"/>
                <a:stretch>
                  <a:fillRect l="-38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B7901D39-216B-41E7-B121-7AE2F097DDD6}"/>
              </a:ext>
            </a:extLst>
          </p:cNvPr>
          <p:cNvSpPr/>
          <p:nvPr/>
        </p:nvSpPr>
        <p:spPr>
          <a:xfrm>
            <a:off x="2424515" y="4510919"/>
            <a:ext cx="2526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的边缘概率密度</a:t>
            </a:r>
            <a:endParaRPr lang="zh-CN" altLang="en-US" dirty="0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EB0D2309-1316-4FCD-B6FA-1335FC36F8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5005"/>
              </p:ext>
            </p:extLst>
          </p:nvPr>
        </p:nvGraphicFramePr>
        <p:xfrm>
          <a:off x="1347553" y="5147502"/>
          <a:ext cx="25241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6" name="Equation" r:id="rId9" imgW="2514600" imgH="596880" progId="Equation.DSMT4">
                  <p:embed/>
                </p:oleObj>
              </mc:Choice>
              <mc:Fallback>
                <p:oleObj name="Equation" r:id="rId9" imgW="2514600" imgH="5968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553" y="5147502"/>
                        <a:ext cx="2524125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3700517-380B-440A-AD2E-E6A11EEDBA32}"/>
                  </a:ext>
                </a:extLst>
              </p:cNvPr>
              <p:cNvSpPr/>
              <p:nvPr/>
            </p:nvSpPr>
            <p:spPr>
              <a:xfrm>
                <a:off x="3800021" y="4821547"/>
                <a:ext cx="2756139" cy="1271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nary>
                                <m:naryPr>
                                  <m:limLoc m:val="subSup"/>
                                  <m:grow m:val="on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f>
                                    <m:f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  <m:sup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nary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0&lt;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&lt;2,</m:t>
                          </m:r>
                        </m:e>
                      </m:mr>
                      <m:m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其他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mr>
                    </m:m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3700517-380B-440A-AD2E-E6A11EEDBA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021" y="4821547"/>
                <a:ext cx="2756139" cy="1271438"/>
              </a:xfrm>
              <a:prstGeom prst="rect">
                <a:avLst/>
              </a:prstGeom>
              <a:blipFill>
                <a:blip r:embed="rId11"/>
                <a:stretch>
                  <a:fillRect l="-3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9AC7D39-0371-4171-9E68-934B0C54821B}"/>
                  </a:ext>
                </a:extLst>
              </p:cNvPr>
              <p:cNvSpPr/>
              <p:nvPr/>
            </p:nvSpPr>
            <p:spPr>
              <a:xfrm>
                <a:off x="6450432" y="4983655"/>
                <a:ext cx="2718116" cy="1051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0&lt;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&lt;2,</m:t>
                          </m:r>
                        </m:e>
                      </m:mr>
                      <m:m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其他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mr>
                    </m:m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9AC7D39-0371-4171-9E68-934B0C548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432" y="4983655"/>
                <a:ext cx="2718116" cy="1051570"/>
              </a:xfrm>
              <a:prstGeom prst="rect">
                <a:avLst/>
              </a:prstGeom>
              <a:blipFill>
                <a:blip r:embed="rId12"/>
                <a:stretch>
                  <a:fillRect l="-3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941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3" grpId="0"/>
      <p:bldP spid="14" grpId="0"/>
      <p:bldP spid="15" grpId="0"/>
      <p:bldP spid="19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A457B9E4-DD5D-436E-B0B4-27A4064FB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334" y="2450900"/>
            <a:ext cx="45011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解： （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II</a:t>
            </a:r>
            <a:r>
              <a:rPr kumimoji="1" lang="zh-CN" alt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 </a:t>
            </a:r>
            <a:r>
              <a:rPr lang="zh-CN" alt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先求分布函数</a:t>
            </a:r>
            <a:endParaRPr kumimoji="1" lang="zh-CN" altLang="en-US" sz="24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F1DDDBD-3BBE-4424-ACEC-4774D6187C2C}"/>
              </a:ext>
            </a:extLst>
          </p:cNvPr>
          <p:cNvGrpSpPr/>
          <p:nvPr/>
        </p:nvGrpSpPr>
        <p:grpSpPr>
          <a:xfrm>
            <a:off x="780482" y="916494"/>
            <a:ext cx="10812520" cy="1398761"/>
            <a:chOff x="883631" y="1072070"/>
            <a:chExt cx="10153816" cy="1398761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45E8C79D-A7DC-4439-A026-65918B2EB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631" y="1072070"/>
              <a:ext cx="10153816" cy="1384995"/>
            </a:xfrm>
            <a:prstGeom prst="rect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例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3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2005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数一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）设二维随机变量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(</a:t>
              </a: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X,Y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)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的概率密度为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  <a:p>
              <a:pPr marL="0" marR="0" lvl="0" indent="0" algn="just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求：（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I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） 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(</a:t>
              </a: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X,Y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)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的边缘概率密度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.</a:t>
              </a:r>
            </a:p>
            <a:p>
              <a:pPr marL="0" marR="0" lvl="0" indent="0" algn="just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    （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II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）                  的概率密度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.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E6A0D3D5-572B-4525-A8E7-11BBF6E6F60F}"/>
                    </a:ext>
                  </a:extLst>
                </p:cNvPr>
                <p:cNvSpPr/>
                <p:nvPr/>
              </p:nvSpPr>
              <p:spPr>
                <a:xfrm>
                  <a:off x="7271737" y="1538992"/>
                  <a:ext cx="3765710" cy="7101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𝑓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)=</m:t>
                        </m:r>
                        <m:d>
                          <m:dPr>
                            <m:begChr m:val="{"/>
                            <m:endChr m:val=""/>
                            <m:ctrl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kumimoji="0" lang="zh-CN" alt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1,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zh-CN" alt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0,</m:t>
                                  </m:r>
                                </m:e>
                              </m:mr>
                            </m:m>
                          </m:e>
                        </m:d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kumimoji="0" lang="zh-CN" alt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0&lt;</m:t>
                              </m:r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zh-CN" alt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&lt;1,0&lt;</m:t>
                              </m:r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  <m:r>
                                <a:rPr kumimoji="0" lang="zh-CN" alt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&lt;2</m:t>
                              </m:r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zh-CN" alt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kumimoji="0" lang="zh-CN" alt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其他</m:t>
                              </m:r>
                              <m:r>
                                <a:rPr kumimoji="0" lang="zh-CN" alt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.</m:t>
                              </m:r>
                            </m:e>
                          </m:mr>
                        </m:m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E6A0D3D5-572B-4525-A8E7-11BBF6E6F6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737" y="1538992"/>
                  <a:ext cx="3765710" cy="71019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2E24D6E-AC33-4057-9E51-A2B0631293A3}"/>
                    </a:ext>
                  </a:extLst>
                </p:cNvPr>
                <p:cNvSpPr/>
                <p:nvPr/>
              </p:nvSpPr>
              <p:spPr>
                <a:xfrm>
                  <a:off x="2281935" y="2009166"/>
                  <a:ext cx="17957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𝑍</m:t>
                        </m:r>
                        <m:r>
                          <a:rPr kumimoji="0" lang="zh-CN" alt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=2</m:t>
                        </m:r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𝑋</m:t>
                        </m:r>
                        <m:r>
                          <a:rPr kumimoji="0" lang="zh-CN" alt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𝑌</m:t>
                        </m:r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2E24D6E-AC33-4057-9E51-A2B0631293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1935" y="2009166"/>
                  <a:ext cx="179574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6B65853-C402-4BB2-ADB9-07E75471C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505" y="45242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4392E6B-251B-4E72-A0AC-09B5C8B86185}"/>
                  </a:ext>
                </a:extLst>
              </p:cNvPr>
              <p:cNvSpPr/>
              <p:nvPr/>
            </p:nvSpPr>
            <p:spPr>
              <a:xfrm>
                <a:off x="4447399" y="2450899"/>
                <a:ext cx="49015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}=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{2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4392E6B-251B-4E72-A0AC-09B5C8B86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399" y="2450899"/>
                <a:ext cx="4901598" cy="461665"/>
              </a:xfrm>
              <a:prstGeom prst="rect">
                <a:avLst/>
              </a:prstGeom>
              <a:blipFill>
                <a:blip r:embed="rId5"/>
                <a:stretch>
                  <a:fillRect t="-127632" r="-13806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2B74E99-DA6C-4B63-B23F-CD18F5C91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4292" y="3573342"/>
            <a:ext cx="3780952" cy="2828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AF70014-0C49-4C96-9ED5-69A09F364500}"/>
                  </a:ext>
                </a:extLst>
              </p:cNvPr>
              <p:cNvSpPr/>
              <p:nvPr/>
            </p:nvSpPr>
            <p:spPr>
              <a:xfrm>
                <a:off x="460460" y="2954014"/>
                <a:ext cx="15887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𝑧</m:t>
                    </m:r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&lt;0</m:t>
                    </m:r>
                    <m:r>
                      <a:rPr lang="zh-CN" altLang="en-US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时</m:t>
                    </m:r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AF70014-0C49-4C96-9ED5-69A09F364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60" y="2954014"/>
                <a:ext cx="1588768" cy="461665"/>
              </a:xfrm>
              <a:prstGeom prst="rect">
                <a:avLst/>
              </a:prstGeom>
              <a:blipFill>
                <a:blip r:embed="rId7"/>
                <a:stretch>
                  <a:fillRect l="-6154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AE09584-4094-478C-9C54-CC36A1E7229A}"/>
                  </a:ext>
                </a:extLst>
              </p:cNvPr>
              <p:cNvSpPr/>
              <p:nvPr/>
            </p:nvSpPr>
            <p:spPr>
              <a:xfrm>
                <a:off x="1893930" y="2954014"/>
                <a:ext cx="38890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{2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}=0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AE09584-4094-478C-9C54-CC36A1E72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930" y="2954014"/>
                <a:ext cx="3889078" cy="461665"/>
              </a:xfrm>
              <a:prstGeom prst="rect">
                <a:avLst/>
              </a:prstGeom>
              <a:blipFill>
                <a:blip r:embed="rId8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2000158-6530-4DE1-A572-2CD461F021A8}"/>
                  </a:ext>
                </a:extLst>
              </p:cNvPr>
              <p:cNvSpPr/>
              <p:nvPr/>
            </p:nvSpPr>
            <p:spPr>
              <a:xfrm>
                <a:off x="6304669" y="2958289"/>
                <a:ext cx="15887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𝑧</m:t>
                    </m:r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zh-CN" altLang="en-US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时</m:t>
                    </m:r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2000158-6530-4DE1-A572-2CD461F02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669" y="2958289"/>
                <a:ext cx="1588768" cy="461665"/>
              </a:xfrm>
              <a:prstGeom prst="rect">
                <a:avLst/>
              </a:prstGeom>
              <a:blipFill>
                <a:blip r:embed="rId9"/>
                <a:stretch>
                  <a:fillRect l="-5747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82BD3EB-1315-45C1-A61F-AB9C9E20411C}"/>
                  </a:ext>
                </a:extLst>
              </p:cNvPr>
              <p:cNvSpPr/>
              <p:nvPr/>
            </p:nvSpPr>
            <p:spPr>
              <a:xfrm>
                <a:off x="7706880" y="2947238"/>
                <a:ext cx="39515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{2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}=1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82BD3EB-1315-45C1-A61F-AB9C9E204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880" y="2947238"/>
                <a:ext cx="3951595" cy="461665"/>
              </a:xfrm>
              <a:prstGeom prst="rect">
                <a:avLst/>
              </a:prstGeom>
              <a:blipFill>
                <a:blip r:embed="rId10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2023328-DA95-486A-8691-1416FD980013}"/>
                  </a:ext>
                </a:extLst>
              </p:cNvPr>
              <p:cNvSpPr/>
              <p:nvPr/>
            </p:nvSpPr>
            <p:spPr>
              <a:xfrm>
                <a:off x="470273" y="3622881"/>
                <a:ext cx="21604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</m:t>
                    </m:r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𝑧</m:t>
                    </m:r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&lt;2</m:t>
                    </m:r>
                    <m:r>
                      <a:rPr lang="zh-CN" altLang="en-US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时</m:t>
                    </m:r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2023328-DA95-486A-8691-1416FD9800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73" y="3622881"/>
                <a:ext cx="2160463" cy="461665"/>
              </a:xfrm>
              <a:prstGeom prst="rect">
                <a:avLst/>
              </a:prstGeom>
              <a:blipFill>
                <a:blip r:embed="rId11"/>
                <a:stretch>
                  <a:fillRect l="-4225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DFFA249-D17E-49BA-8D21-45AAF745FEC1}"/>
                  </a:ext>
                </a:extLst>
              </p:cNvPr>
              <p:cNvSpPr/>
              <p:nvPr/>
            </p:nvSpPr>
            <p:spPr>
              <a:xfrm>
                <a:off x="2504516" y="3611830"/>
                <a:ext cx="33195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{2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DFFA249-D17E-49BA-8D21-45AAF745F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516" y="3611830"/>
                <a:ext cx="3319563" cy="461665"/>
              </a:xfrm>
              <a:prstGeom prst="rect">
                <a:avLst/>
              </a:prstGeom>
              <a:blipFill>
                <a:blip r:embed="rId12"/>
                <a:stretch>
                  <a:fillRect t="-127632" r="-20588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D3A23A7E-59BF-44C1-95C6-C575A98205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620955"/>
              </p:ext>
            </p:extLst>
          </p:nvPr>
        </p:nvGraphicFramePr>
        <p:xfrm>
          <a:off x="5726911" y="3598786"/>
          <a:ext cx="2362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7" name="Equation" r:id="rId13" imgW="2361960" imgH="723600" progId="Equation.DSMT4">
                  <p:embed/>
                </p:oleObj>
              </mc:Choice>
              <mc:Fallback>
                <p:oleObj name="Equation" r:id="rId13" imgW="236196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26911" y="3598786"/>
                        <a:ext cx="23622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20FB2F78-F2A6-469F-B6F4-DBFDC11987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665684"/>
              </p:ext>
            </p:extLst>
          </p:nvPr>
        </p:nvGraphicFramePr>
        <p:xfrm>
          <a:off x="1872484" y="4407696"/>
          <a:ext cx="2730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8" name="Equation" r:id="rId15" imgW="2730240" imgH="723600" progId="Equation.DSMT4">
                  <p:embed/>
                </p:oleObj>
              </mc:Choice>
              <mc:Fallback>
                <p:oleObj name="Equation" r:id="rId15" imgW="2730240" imgH="72360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D3A23A7E-59BF-44C1-95C6-C575A98205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72484" y="4407696"/>
                        <a:ext cx="27305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DDAAB2A8-9886-46C8-A5B6-EBF68F1A30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0236"/>
              </p:ext>
            </p:extLst>
          </p:nvPr>
        </p:nvGraphicFramePr>
        <p:xfrm>
          <a:off x="4600682" y="4276266"/>
          <a:ext cx="3302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9" name="Equation" r:id="rId17" imgW="3301920" imgH="787320" progId="Equation.DSMT4">
                  <p:embed/>
                </p:oleObj>
              </mc:Choice>
              <mc:Fallback>
                <p:oleObj name="Equation" r:id="rId17" imgW="3301920" imgH="78732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20FB2F78-F2A6-469F-B6F4-DBFDC11987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00682" y="4276266"/>
                        <a:ext cx="33020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370838FE-6B83-4623-822E-0F1AE8A3838B}"/>
              </a:ext>
            </a:extLst>
          </p:cNvPr>
          <p:cNvSpPr/>
          <p:nvPr/>
        </p:nvSpPr>
        <p:spPr>
          <a:xfrm>
            <a:off x="625116" y="544429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再求密度函数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DD519E56-4A4A-44A2-B96C-B2A4DB561C39}"/>
                  </a:ext>
                </a:extLst>
              </p:cNvPr>
              <p:cNvSpPr/>
              <p:nvPr/>
            </p:nvSpPr>
            <p:spPr>
              <a:xfrm>
                <a:off x="4447399" y="5180262"/>
                <a:ext cx="2831737" cy="1051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0&lt;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&lt;2,</m:t>
                          </m:r>
                        </m:e>
                      </m:mr>
                      <m:m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其他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mr>
                    </m:m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DD519E56-4A4A-44A2-B96C-B2A4DB561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399" y="5180262"/>
                <a:ext cx="2831737" cy="1051570"/>
              </a:xfrm>
              <a:prstGeom prst="rect">
                <a:avLst/>
              </a:prstGeom>
              <a:blipFill>
                <a:blip r:embed="rId19"/>
                <a:stretch>
                  <a:fillRect l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4324184-40E5-47B2-928B-428997F2CCF7}"/>
                  </a:ext>
                </a:extLst>
              </p:cNvPr>
              <p:cNvSpPr/>
              <p:nvPr/>
            </p:nvSpPr>
            <p:spPr>
              <a:xfrm>
                <a:off x="2637129" y="5444298"/>
                <a:ext cx="19537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e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4324184-40E5-47B2-928B-428997F2C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29" y="5444298"/>
                <a:ext cx="1953740" cy="461665"/>
              </a:xfrm>
              <a:prstGeom prst="rect">
                <a:avLst/>
              </a:prstGeom>
              <a:blipFill>
                <a:blip r:embed="rId20"/>
                <a:stretch>
                  <a:fillRect l="-2813" t="-9211" r="-187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618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" grpId="0"/>
      <p:bldP spid="24" grpId="0"/>
      <p:bldP spid="27" grpId="0"/>
      <p:bldP spid="28" grpId="0"/>
      <p:bldP spid="29" grpId="0"/>
      <p:bldP spid="30" grpId="0"/>
      <p:bldP spid="31" grpId="0"/>
      <p:bldP spid="37" grpId="0"/>
      <p:bldP spid="38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A457B9E4-DD5D-436E-B0B4-27A4064FB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106" y="2729096"/>
            <a:ext cx="7401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解：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6C17BC6-75F3-44AC-A500-C1790C4858E0}"/>
              </a:ext>
            </a:extLst>
          </p:cNvPr>
          <p:cNvSpPr/>
          <p:nvPr/>
        </p:nvSpPr>
        <p:spPr>
          <a:xfrm>
            <a:off x="1159663" y="492073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由独立性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楷体_GB231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7237CC3-7C6D-4E0A-8802-32AF29E0C21E}"/>
              </a:ext>
            </a:extLst>
          </p:cNvPr>
          <p:cNvGrpSpPr/>
          <p:nvPr/>
        </p:nvGrpSpPr>
        <p:grpSpPr>
          <a:xfrm>
            <a:off x="850106" y="956307"/>
            <a:ext cx="10136919" cy="1308628"/>
            <a:chOff x="509878" y="915157"/>
            <a:chExt cx="10136919" cy="1308628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45E8C79D-A7DC-4439-A026-65918B2EB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878" y="915157"/>
              <a:ext cx="10136919" cy="1308628"/>
            </a:xfrm>
            <a:prstGeom prst="rect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例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4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2006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数一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）设随机变量</a:t>
              </a:r>
              <a:r>
                <a:rPr kumimoji="1"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与</a:t>
              </a:r>
              <a:r>
                <a:rPr kumimoji="1"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相互独立，且均服从区间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[0,3]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上的均匀分布，则</a:t>
              </a:r>
              <a:endPara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F7E28B50-75AD-4F93-8324-CE86DDC9EF8C}"/>
                    </a:ext>
                  </a:extLst>
                </p:cNvPr>
                <p:cNvSpPr/>
                <p:nvPr/>
              </p:nvSpPr>
              <p:spPr>
                <a:xfrm>
                  <a:off x="3407063" y="1701481"/>
                  <a:ext cx="401648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}≤1</m:t>
                          </m:r>
                        </m:e>
                      </m:d>
                    </m:oMath>
                  </a14:m>
                  <a:r>
                    <a:rPr lang="en-US" altLang="zh-CN" sz="2400" dirty="0"/>
                    <a:t>=_______.</a:t>
                  </a:r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F7E28B50-75AD-4F93-8324-CE86DDC9EF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063" y="1701481"/>
                  <a:ext cx="4016484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455" t="-9211" r="-1366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E5928EE-415D-486E-B076-ED19CC4A5EAD}"/>
                  </a:ext>
                </a:extLst>
              </p:cNvPr>
              <p:cNvSpPr/>
              <p:nvPr/>
            </p:nvSpPr>
            <p:spPr>
              <a:xfrm>
                <a:off x="1784635" y="2707472"/>
                <a:ext cx="75004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}≤1</m:t>
                          </m:r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≤1,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E5928EE-415D-486E-B076-ED19CC4A5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635" y="2707472"/>
                <a:ext cx="7500451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D2C589D-817B-43D3-BFE5-B0EF82806A2C}"/>
                  </a:ext>
                </a:extLst>
              </p:cNvPr>
              <p:cNvSpPr/>
              <p:nvPr/>
            </p:nvSpPr>
            <p:spPr>
              <a:xfrm>
                <a:off x="1614678" y="3898113"/>
                <a:ext cx="3455882" cy="921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nary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D2C589D-817B-43D3-BFE5-B0EF82806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678" y="3898113"/>
                <a:ext cx="3455882" cy="921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9F3928A-0FFF-4AB1-961A-37ACFE0DB478}"/>
                  </a:ext>
                </a:extLst>
              </p:cNvPr>
              <p:cNvSpPr/>
              <p:nvPr/>
            </p:nvSpPr>
            <p:spPr>
              <a:xfrm>
                <a:off x="5475763" y="3898113"/>
                <a:ext cx="3447034" cy="921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nary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9F3928A-0FFF-4AB1-961A-37ACFE0DB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763" y="3898113"/>
                <a:ext cx="3447034" cy="921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F231FA7-BD1A-4F0B-82C9-3DD27AE85491}"/>
                  </a:ext>
                </a:extLst>
              </p:cNvPr>
              <p:cNvSpPr/>
              <p:nvPr/>
            </p:nvSpPr>
            <p:spPr>
              <a:xfrm>
                <a:off x="1220183" y="5505000"/>
                <a:ext cx="81045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)≤1</m:t>
                          </m:r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≤1,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F231FA7-BD1A-4F0B-82C9-3DD27AE85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183" y="5505000"/>
                <a:ext cx="8104526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C55E8FC-4C80-45AF-925D-4CB25E31BDFE}"/>
                  </a:ext>
                </a:extLst>
              </p:cNvPr>
              <p:cNvSpPr/>
              <p:nvPr/>
            </p:nvSpPr>
            <p:spPr>
              <a:xfrm>
                <a:off x="9086963" y="5342743"/>
                <a:ext cx="754245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C55E8FC-4C80-45AF-925D-4CB25E31B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963" y="5342743"/>
                <a:ext cx="754245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CCB507BD-EF9E-4E32-8D0F-2CAA19C9CA59}"/>
              </a:ext>
            </a:extLst>
          </p:cNvPr>
          <p:cNvSpPr/>
          <p:nvPr/>
        </p:nvSpPr>
        <p:spPr>
          <a:xfrm>
            <a:off x="2295373" y="3410157"/>
            <a:ext cx="4903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服从区间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[0,3]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上的均匀分布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73342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  <p:bldP spid="32" grpId="0"/>
      <p:bldP spid="16" grpId="0"/>
      <p:bldP spid="18" grpId="0"/>
      <p:bldP spid="19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BEA7112-E75C-408D-B70E-4BE41D7944D5}"/>
              </a:ext>
            </a:extLst>
          </p:cNvPr>
          <p:cNvGrpSpPr/>
          <p:nvPr/>
        </p:nvGrpSpPr>
        <p:grpSpPr>
          <a:xfrm>
            <a:off x="342900" y="936977"/>
            <a:ext cx="11114930" cy="1954959"/>
            <a:chOff x="342900" y="936977"/>
            <a:chExt cx="11114930" cy="1954959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45E8C79D-A7DC-4439-A026-65918B2EB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" y="936977"/>
              <a:ext cx="11114930" cy="1954959"/>
            </a:xfrm>
            <a:prstGeom prst="rect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例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5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2007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数一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）设二维随机变量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(X,Y)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的概率密度为</a:t>
              </a:r>
            </a:p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求：（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 </a:t>
              </a:r>
              <a:endPara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II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                  的概率密度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DBAAAE00-9CE1-47B0-8052-4E6F1A4F897F}"/>
                    </a:ext>
                  </a:extLst>
                </p:cNvPr>
                <p:cNvSpPr/>
                <p:nvPr/>
              </p:nvSpPr>
              <p:spPr>
                <a:xfrm>
                  <a:off x="6769278" y="1579195"/>
                  <a:ext cx="4581639" cy="7101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，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&lt;1,0&lt;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其他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DBAAAE00-9CE1-47B0-8052-4E6F1A4F89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9278" y="1579195"/>
                  <a:ext cx="4581639" cy="71019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DE3B9C4D-7B06-4456-85BC-6C224EE0E27C}"/>
                    </a:ext>
                  </a:extLst>
                </p:cNvPr>
                <p:cNvSpPr/>
                <p:nvPr/>
              </p:nvSpPr>
              <p:spPr>
                <a:xfrm>
                  <a:off x="1926986" y="1750637"/>
                  <a:ext cx="167712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&gt;2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DE3B9C4D-7B06-4456-85BC-6C224EE0E2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6986" y="1750637"/>
                  <a:ext cx="1677126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127632" r="-41455" b="-1973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A82CF5FD-E280-48DB-823A-9E1885E0131D}"/>
                    </a:ext>
                  </a:extLst>
                </p:cNvPr>
                <p:cNvSpPr/>
                <p:nvPr/>
              </p:nvSpPr>
              <p:spPr>
                <a:xfrm>
                  <a:off x="1952634" y="2417408"/>
                  <a:ext cx="162583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A82CF5FD-E280-48DB-823A-9E1885E01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634" y="2417408"/>
                  <a:ext cx="162583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AF62A45-4ABF-4591-BDE1-36EBDF416B6F}"/>
                  </a:ext>
                </a:extLst>
              </p:cNvPr>
              <p:cNvSpPr/>
              <p:nvPr/>
            </p:nvSpPr>
            <p:spPr>
              <a:xfrm>
                <a:off x="2464904" y="2998404"/>
                <a:ext cx="3983205" cy="812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&gt;2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nary>
                        <m:naryPr>
                          <m:limLoc m:val="subSup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d>
                            <m:dPr>
                              <m:end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AF62A45-4ABF-4591-BDE1-36EBDF416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904" y="2998404"/>
                <a:ext cx="3983205" cy="8129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D5F2712-F62E-435B-A15D-7D209D1CC1E7}"/>
                  </a:ext>
                </a:extLst>
              </p:cNvPr>
              <p:cNvSpPr/>
              <p:nvPr/>
            </p:nvSpPr>
            <p:spPr>
              <a:xfrm>
                <a:off x="6261507" y="3096828"/>
                <a:ext cx="2042097" cy="714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D5F2712-F62E-435B-A15D-7D209D1CC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7" y="3096828"/>
                <a:ext cx="2042097" cy="7145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00F4545-C4E5-40B5-A56F-28340862D3EF}"/>
                  </a:ext>
                </a:extLst>
              </p:cNvPr>
              <p:cNvSpPr/>
              <p:nvPr/>
            </p:nvSpPr>
            <p:spPr>
              <a:xfrm>
                <a:off x="8207783" y="3149566"/>
                <a:ext cx="742511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00F4545-C4E5-40B5-A56F-28340862D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783" y="3149566"/>
                <a:ext cx="742511" cy="6090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 Box 4">
            <a:extLst>
              <a:ext uri="{FF2B5EF4-FFF2-40B4-BE49-F238E27FC236}">
                <a16:creationId xmlns:a16="http://schemas.microsoft.com/office/drawing/2014/main" id="{595A97FC-C992-4B63-95FF-788F33286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230" y="3223271"/>
            <a:ext cx="15511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解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 （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147B2A-79F1-4003-BE8C-10610E89B739}"/>
              </a:ext>
            </a:extLst>
          </p:cNvPr>
          <p:cNvSpPr/>
          <p:nvPr/>
        </p:nvSpPr>
        <p:spPr>
          <a:xfrm>
            <a:off x="1352283" y="3884081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II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BB2D754F-BCDB-4310-9657-C72B4D1F7780}"/>
                  </a:ext>
                </a:extLst>
              </p:cNvPr>
              <p:cNvSpPr/>
              <p:nvPr/>
            </p:nvSpPr>
            <p:spPr>
              <a:xfrm>
                <a:off x="2357686" y="3882921"/>
                <a:ext cx="49015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}=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BB2D754F-BCDB-4310-9657-C72B4D1F77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686" y="3882921"/>
                <a:ext cx="4901598" cy="461665"/>
              </a:xfrm>
              <a:prstGeom prst="rect">
                <a:avLst/>
              </a:prstGeom>
              <a:blipFill>
                <a:blip r:embed="rId8"/>
                <a:stretch>
                  <a:fillRect t="-127632" r="-12065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8997A77-B35C-4E87-AB2A-660E6F70BC3D}"/>
                  </a:ext>
                </a:extLst>
              </p:cNvPr>
              <p:cNvSpPr/>
              <p:nvPr/>
            </p:nvSpPr>
            <p:spPr>
              <a:xfrm>
                <a:off x="8406971" y="5088415"/>
                <a:ext cx="3394199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,0&lt;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+4,1&lt;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&lt;2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其他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8997A77-B35C-4E87-AB2A-660E6F70B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971" y="5088415"/>
                <a:ext cx="3394199" cy="1117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622C5DF-23C3-4F13-8727-293C8BE0FC4C}"/>
                  </a:ext>
                </a:extLst>
              </p:cNvPr>
              <p:cNvSpPr txBox="1"/>
              <p:nvPr/>
            </p:nvSpPr>
            <p:spPr>
              <a:xfrm>
                <a:off x="1352283" y="4344586"/>
                <a:ext cx="6760762" cy="2094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  <m:e>
                              <m:nary>
                                <m:naryPr>
                                  <m:limLoc m:val="subSup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  <m:nary>
                                <m:naryPr>
                                  <m:limLoc m:val="subSup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2−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𝑑𝑦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,0&lt;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limLoc m:val="subSup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  <m:nary>
                                <m:naryPr>
                                  <m:limLoc m:val="subSup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2−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𝑑𝑦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,1&lt;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622C5DF-23C3-4F13-8727-293C8BE0F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83" y="4344586"/>
                <a:ext cx="6760762" cy="20942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469D6BCA-F802-407C-9103-7211C3A36077}"/>
              </a:ext>
            </a:extLst>
          </p:cNvPr>
          <p:cNvGrpSpPr/>
          <p:nvPr/>
        </p:nvGrpSpPr>
        <p:grpSpPr>
          <a:xfrm>
            <a:off x="9046647" y="2998404"/>
            <a:ext cx="2804013" cy="2280401"/>
            <a:chOff x="9046647" y="2998404"/>
            <a:chExt cx="2804013" cy="2280401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F864C509-4471-440D-B162-CC4714A0E876}"/>
                </a:ext>
              </a:extLst>
            </p:cNvPr>
            <p:cNvCxnSpPr>
              <a:cxnSpLocks/>
            </p:cNvCxnSpPr>
            <p:nvPr/>
          </p:nvCxnSpPr>
          <p:spPr>
            <a:xfrm>
              <a:off x="9263270" y="4460682"/>
              <a:ext cx="25379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2360F019-067A-4525-AF11-02F122FC76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55033" y="2998404"/>
              <a:ext cx="0" cy="170081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CAFE5915-2112-4B76-96A6-0F86DD48C2CF}"/>
                </a:ext>
              </a:extLst>
            </p:cNvPr>
            <p:cNvCxnSpPr/>
            <p:nvPr/>
          </p:nvCxnSpPr>
          <p:spPr>
            <a:xfrm>
              <a:off x="9955033" y="3811383"/>
              <a:ext cx="70373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85157470-96C3-40D0-9244-C3150C0BBD72}"/>
                </a:ext>
              </a:extLst>
            </p:cNvPr>
            <p:cNvCxnSpPr>
              <a:cxnSpLocks/>
            </p:cNvCxnSpPr>
            <p:nvPr/>
          </p:nvCxnSpPr>
          <p:spPr>
            <a:xfrm>
              <a:off x="10658764" y="3811383"/>
              <a:ext cx="0" cy="64929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B985A875-11DC-4876-8E39-532659B34538}"/>
                </a:ext>
              </a:extLst>
            </p:cNvPr>
            <p:cNvCxnSpPr>
              <a:cxnSpLocks/>
            </p:cNvCxnSpPr>
            <p:nvPr/>
          </p:nvCxnSpPr>
          <p:spPr>
            <a:xfrm>
              <a:off x="9592660" y="3282689"/>
              <a:ext cx="1685226" cy="14441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F83C983-1E8D-4AAC-BCC5-8DE01B084BD7}"/>
                </a:ext>
              </a:extLst>
            </p:cNvPr>
            <p:cNvCxnSpPr>
              <a:cxnSpLocks/>
            </p:cNvCxnSpPr>
            <p:nvPr/>
          </p:nvCxnSpPr>
          <p:spPr>
            <a:xfrm>
              <a:off x="9046647" y="3834607"/>
              <a:ext cx="1685226" cy="14441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F1D3E26-CFDF-4D25-9F98-2AF300D1F98C}"/>
                </a:ext>
              </a:extLst>
            </p:cNvPr>
            <p:cNvCxnSpPr>
              <a:cxnSpLocks/>
            </p:cNvCxnSpPr>
            <p:nvPr/>
          </p:nvCxnSpPr>
          <p:spPr>
            <a:xfrm>
              <a:off x="9422391" y="3619161"/>
              <a:ext cx="1685226" cy="14441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7E796B7-3083-4837-835D-0CD24D212620}"/>
                </a:ext>
              </a:extLst>
            </p:cNvPr>
            <p:cNvCxnSpPr>
              <a:cxnSpLocks/>
            </p:cNvCxnSpPr>
            <p:nvPr/>
          </p:nvCxnSpPr>
          <p:spPr>
            <a:xfrm>
              <a:off x="9872719" y="3083798"/>
              <a:ext cx="1977941" cy="16815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5150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39" grpId="0"/>
      <p:bldP spid="12" grpId="0"/>
      <p:bldP spid="40" grpId="0"/>
      <p:bldP spid="16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766" y="2845762"/>
            <a:ext cx="872822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解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楷体_GB2312"/>
              </a:rPr>
              <a:t>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50E2DF8-30F0-430C-ABB4-A01DFF01C532}"/>
              </a:ext>
            </a:extLst>
          </p:cNvPr>
          <p:cNvGrpSpPr/>
          <p:nvPr/>
        </p:nvGrpSpPr>
        <p:grpSpPr>
          <a:xfrm>
            <a:off x="1336813" y="1159087"/>
            <a:ext cx="9247562" cy="1308628"/>
            <a:chOff x="1336813" y="1159087"/>
            <a:chExt cx="9247562" cy="1308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">
                  <a:extLst>
                    <a:ext uri="{FF2B5EF4-FFF2-40B4-BE49-F238E27FC236}">
                      <a16:creationId xmlns:a16="http://schemas.microsoft.com/office/drawing/2014/main" id="{45E8C79D-A7DC-4439-A026-65918B2EB8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6813" y="1159087"/>
                  <a:ext cx="9247562" cy="1308628"/>
                </a:xfrm>
                <a:prstGeom prst="rect">
                  <a:avLst/>
                </a:prstGeom>
                <a:noFill/>
                <a:ln w="381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lvl="0" algn="just"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rPr>
                    <a:t>例</a:t>
                  </a: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rPr>
                    <a:t>6</a:t>
                  </a:r>
                  <a:r>
                    <a:rPr kumimoji="1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rPr>
                    <a:t>（</a:t>
                  </a: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rPr>
                    <a:t>2008</a:t>
                  </a:r>
                  <a:r>
                    <a:rPr kumimoji="1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rPr>
                    <a:t>数一</a:t>
                  </a:r>
                  <a:r>
                    <a:rPr kumimoji="1" lang="zh-CN" altLang="en-US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） 设随机变量</a:t>
                  </a:r>
                  <a:r>
                    <a:rPr kumimoji="1" lang="en-US" altLang="zh-CN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(</a:t>
                  </a:r>
                  <a:r>
                    <a:rPr kumimoji="1" lang="en-US" altLang="zh-CN" sz="2800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X,Y</a:t>
                  </a:r>
                  <a:r>
                    <a:rPr kumimoji="1" lang="en-US" altLang="zh-CN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)</a:t>
                  </a:r>
                  <a:r>
                    <a:rPr kumimoji="1" lang="zh-CN" altLang="en-US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独立同分布，且</a:t>
                  </a:r>
                  <a:r>
                    <a:rPr kumimoji="1" lang="en-US" altLang="zh-CN" sz="2800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X</a:t>
                  </a:r>
                  <a:r>
                    <a:rPr kumimoji="1" lang="zh-CN" altLang="en-US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的分布函数为           则</a:t>
                  </a:r>
                  <a14:m>
                    <m:oMath xmlns:m="http://schemas.openxmlformats.org/officeDocument/2006/math">
                      <m:r>
                        <a:rPr kumimoji="1"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𝑍</m:t>
                      </m:r>
                      <m:r>
                        <a:rPr kumimoji="1"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max</m:t>
                      </m:r>
                      <m:r>
                        <a:rPr kumimoji="1"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⁡{</m:t>
                      </m:r>
                      <m:r>
                        <a:rPr kumimoji="1"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𝑋</m:t>
                      </m:r>
                      <m:r>
                        <a:rPr kumimoji="1"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,</m:t>
                      </m:r>
                      <m:r>
                        <a:rPr kumimoji="1"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𝑌</m:t>
                      </m:r>
                      <m:r>
                        <a:rPr kumimoji="1"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}</m:t>
                      </m:r>
                    </m:oMath>
                  </a14:m>
                  <a:r>
                    <a:rPr kumimoji="1" lang="zh-CN" altLang="en-US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的分布函数为</a:t>
                  </a:r>
                  <a:r>
                    <a:rPr kumimoji="1" lang="en-US" altLang="zh-CN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【    】</a:t>
                  </a:r>
                </a:p>
              </p:txBody>
            </p:sp>
          </mc:Choice>
          <mc:Fallback xmlns="">
            <p:sp>
              <p:nvSpPr>
                <p:cNvPr id="20" name="Text Box 2">
                  <a:extLst>
                    <a:ext uri="{FF2B5EF4-FFF2-40B4-BE49-F238E27FC236}">
                      <a16:creationId xmlns:a16="http://schemas.microsoft.com/office/drawing/2014/main" id="{45E8C79D-A7DC-4439-A026-65918B2EB8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36813" y="1159087"/>
                  <a:ext cx="9247562" cy="1308628"/>
                </a:xfrm>
                <a:prstGeom prst="rect">
                  <a:avLst/>
                </a:prstGeom>
                <a:blipFill>
                  <a:blip r:embed="rId2"/>
                  <a:stretch>
                    <a:fillRect l="-1116" r="-1182" b="-10407"/>
                  </a:stretch>
                </a:blipFill>
                <a:ln w="381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CC5B591-0255-489B-86BE-326DFD6C1A02}"/>
                    </a:ext>
                  </a:extLst>
                </p:cNvPr>
                <p:cNvSpPr/>
                <p:nvPr/>
              </p:nvSpPr>
              <p:spPr>
                <a:xfrm>
                  <a:off x="2476723" y="1944495"/>
                  <a:ext cx="84657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2800" dirty="0"/>
                    <a:t>.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CC5B591-0255-489B-86BE-326DFD6C1A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723" y="1944495"/>
                  <a:ext cx="846574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2791" r="-33813" b="-31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789C583-6D3E-4727-AED3-699E7E557975}"/>
                  </a:ext>
                </a:extLst>
              </p:cNvPr>
              <p:cNvSpPr/>
              <p:nvPr/>
            </p:nvSpPr>
            <p:spPr>
              <a:xfrm>
                <a:off x="3189323" y="3253123"/>
                <a:ext cx="51802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}≤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789C583-6D3E-4727-AED3-699E7E557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323" y="3253123"/>
                <a:ext cx="5180264" cy="461665"/>
              </a:xfrm>
              <a:prstGeom prst="rect">
                <a:avLst/>
              </a:prstGeom>
              <a:blipFill>
                <a:blip r:embed="rId4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B442C70-1399-4B42-9D80-D60A53A30A73}"/>
                  </a:ext>
                </a:extLst>
              </p:cNvPr>
              <p:cNvSpPr/>
              <p:nvPr/>
            </p:nvSpPr>
            <p:spPr>
              <a:xfrm>
                <a:off x="3902801" y="4777121"/>
                <a:ext cx="29578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)=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B442C70-1399-4B42-9D80-D60A53A30A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801" y="4777121"/>
                <a:ext cx="2957861" cy="461665"/>
              </a:xfrm>
              <a:prstGeom prst="rect">
                <a:avLst/>
              </a:prstGeom>
              <a:blipFill>
                <a:blip r:embed="rId5"/>
                <a:stretch>
                  <a:fillRect t="-129333" r="-23299" b="-20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6F6EBBD-3CC0-41D0-9C8D-C070DD42CFCC}"/>
                  </a:ext>
                </a:extLst>
              </p:cNvPr>
              <p:cNvSpPr/>
              <p:nvPr/>
            </p:nvSpPr>
            <p:spPr>
              <a:xfrm>
                <a:off x="3902801" y="4015122"/>
                <a:ext cx="30037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6F6EBBD-3CC0-41D0-9C8D-C070DD42C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801" y="4015122"/>
                <a:ext cx="3003707" cy="461665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680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/>
      <p:bldP spid="10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74" y="3019218"/>
            <a:ext cx="1028696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解：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45E8C79D-A7DC-4439-A026-65918B2EB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899" y="936977"/>
            <a:ext cx="11401177" cy="1954959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2009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数一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）袋中有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个红色球，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个黑色球与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个白球，现有放回地从袋中取两次，每次取一球，以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X,Y,Z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分别表示两次取球所取得的红球、黑球与白球的个数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求二维随机变量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X,Y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的概率分布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FF56C4F-B4CF-4673-AD7C-596987DCEA6F}"/>
              </a:ext>
            </a:extLst>
          </p:cNvPr>
          <p:cNvSpPr/>
          <p:nvPr/>
        </p:nvSpPr>
        <p:spPr>
          <a:xfrm>
            <a:off x="1417822" y="3146756"/>
            <a:ext cx="4094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i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取值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分别为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89F4B2F-0815-496A-9414-8DC1E79F5EEC}"/>
                  </a:ext>
                </a:extLst>
              </p:cNvPr>
              <p:cNvSpPr/>
              <p:nvPr/>
            </p:nvSpPr>
            <p:spPr>
              <a:xfrm>
                <a:off x="903474" y="3729738"/>
                <a:ext cx="3241144" cy="719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89F4B2F-0815-496A-9414-8DC1E79F5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74" y="3729738"/>
                <a:ext cx="3241144" cy="7196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2F14E53-6E74-49FF-AC43-58CD39A663EE}"/>
                  </a:ext>
                </a:extLst>
              </p:cNvPr>
              <p:cNvSpPr/>
              <p:nvPr/>
            </p:nvSpPr>
            <p:spPr>
              <a:xfrm>
                <a:off x="903474" y="4449422"/>
                <a:ext cx="3241144" cy="719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2F14E53-6E74-49FF-AC43-58CD39A66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74" y="4449422"/>
                <a:ext cx="3241144" cy="719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DA05C54-2FA2-4F75-A35D-3604EB6F485C}"/>
                  </a:ext>
                </a:extLst>
              </p:cNvPr>
              <p:cNvSpPr/>
              <p:nvPr/>
            </p:nvSpPr>
            <p:spPr>
              <a:xfrm>
                <a:off x="903474" y="5278845"/>
                <a:ext cx="3369384" cy="680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=2,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DA05C54-2FA2-4F75-A35D-3604EB6F4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74" y="5278845"/>
                <a:ext cx="3369384" cy="6805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D6EDCB8-807D-4EFB-8981-339CBA1D801D}"/>
                  </a:ext>
                </a:extLst>
              </p:cNvPr>
              <p:cNvSpPr/>
              <p:nvPr/>
            </p:nvSpPr>
            <p:spPr>
              <a:xfrm>
                <a:off x="4384137" y="3723949"/>
                <a:ext cx="3663247" cy="719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D6EDCB8-807D-4EFB-8981-339CBA1D8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137" y="3723949"/>
                <a:ext cx="3663247" cy="7196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0F6BE91-2CC5-4EA5-B48B-8C159D8FC85C}"/>
                  </a:ext>
                </a:extLst>
              </p:cNvPr>
              <p:cNvSpPr/>
              <p:nvPr/>
            </p:nvSpPr>
            <p:spPr>
              <a:xfrm>
                <a:off x="4384137" y="4555962"/>
                <a:ext cx="3241144" cy="719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0F6BE91-2CC5-4EA5-B48B-8C159D8FC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137" y="4555962"/>
                <a:ext cx="3241144" cy="7196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A6FEA82-3924-4DCB-A7D8-CF9457C2F661}"/>
                  </a:ext>
                </a:extLst>
              </p:cNvPr>
              <p:cNvSpPr/>
              <p:nvPr/>
            </p:nvSpPr>
            <p:spPr>
              <a:xfrm>
                <a:off x="4376379" y="5492151"/>
                <a:ext cx="22638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=2,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A6FEA82-3924-4DCB-A7D8-CF9457C2F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379" y="5492151"/>
                <a:ext cx="22638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1B11DAC-2A81-4CCD-A3B5-04E845A3ECC7}"/>
                  </a:ext>
                </a:extLst>
              </p:cNvPr>
              <p:cNvSpPr/>
              <p:nvPr/>
            </p:nvSpPr>
            <p:spPr>
              <a:xfrm>
                <a:off x="8358192" y="3723949"/>
                <a:ext cx="3241144" cy="719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1B11DAC-2A81-4CCD-A3B5-04E845A3E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192" y="3723949"/>
                <a:ext cx="3241144" cy="7196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475EDFC-75EE-432B-B182-4BF8CE37A773}"/>
                  </a:ext>
                </a:extLst>
              </p:cNvPr>
              <p:cNvSpPr/>
              <p:nvPr/>
            </p:nvSpPr>
            <p:spPr>
              <a:xfrm>
                <a:off x="8575591" y="4746598"/>
                <a:ext cx="22638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475EDFC-75EE-432B-B182-4BF8CE37A7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591" y="4746598"/>
                <a:ext cx="22638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A083100-3648-48F3-B77D-00F0FF58E174}"/>
                  </a:ext>
                </a:extLst>
              </p:cNvPr>
              <p:cNvSpPr/>
              <p:nvPr/>
            </p:nvSpPr>
            <p:spPr>
              <a:xfrm>
                <a:off x="8575591" y="5590020"/>
                <a:ext cx="22638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=2,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A083100-3648-48F3-B77D-00F0FF58E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591" y="5590020"/>
                <a:ext cx="22638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>
            <a:extLst>
              <a:ext uri="{FF2B5EF4-FFF2-40B4-BE49-F238E27FC236}">
                <a16:creationId xmlns:a16="http://schemas.microsoft.com/office/drawing/2014/main" id="{2032565A-7705-43CC-90E9-1CB21734A917}"/>
              </a:ext>
            </a:extLst>
          </p:cNvPr>
          <p:cNvGrpSpPr/>
          <p:nvPr/>
        </p:nvGrpSpPr>
        <p:grpSpPr>
          <a:xfrm>
            <a:off x="7251590" y="3146756"/>
            <a:ext cx="4182386" cy="2997347"/>
            <a:chOff x="5637475" y="3244423"/>
            <a:chExt cx="4182386" cy="299734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5D7FC28-9112-49FC-AA8D-AE9EBF267711}"/>
                </a:ext>
              </a:extLst>
            </p:cNvPr>
            <p:cNvSpPr/>
            <p:nvPr/>
          </p:nvSpPr>
          <p:spPr>
            <a:xfrm>
              <a:off x="5637475" y="3244423"/>
              <a:ext cx="4182386" cy="29973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7FD16F4A-3766-4695-B2BF-EF6EFC847CBD}"/>
                </a:ext>
              </a:extLst>
            </p:cNvPr>
            <p:cNvGrpSpPr/>
            <p:nvPr/>
          </p:nvGrpSpPr>
          <p:grpSpPr>
            <a:xfrm>
              <a:off x="5773848" y="3323789"/>
              <a:ext cx="3981201" cy="2838614"/>
              <a:chOff x="674626" y="3571896"/>
              <a:chExt cx="3981201" cy="2838614"/>
            </a:xfrm>
          </p:grpSpPr>
          <p:sp>
            <p:nvSpPr>
              <p:cNvPr id="37" name="Text Box 3">
                <a:extLst>
                  <a:ext uri="{FF2B5EF4-FFF2-40B4-BE49-F238E27FC236}">
                    <a16:creationId xmlns:a16="http://schemas.microsoft.com/office/drawing/2014/main" id="{93042DAA-40A9-47A7-A8F9-88EEDF9351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5784" y="3948297"/>
                <a:ext cx="578233" cy="2462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 i="1" dirty="0">
                    <a:latin typeface="Times New Roman" panose="02020603050405020304" pitchFamily="18" charset="0"/>
                  </a:rPr>
                  <a:t>Y</a:t>
                </a:r>
                <a:endParaRPr kumimoji="1" lang="en-US" altLang="zh-CN" sz="2800" dirty="0">
                  <a:latin typeface="Times New Roman" panose="02020603050405020304" pitchFamily="18" charset="0"/>
                </a:endParaRPr>
              </a:p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 dirty="0">
                    <a:latin typeface="Times New Roman" panose="02020603050405020304" pitchFamily="18" charset="0"/>
                  </a:rPr>
                  <a:t> 0</a:t>
                </a:r>
              </a:p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 dirty="0">
                    <a:latin typeface="Times New Roman" panose="02020603050405020304" pitchFamily="18" charset="0"/>
                  </a:rPr>
                  <a:t> 1</a:t>
                </a:r>
              </a:p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8" name="Text Box 4">
                <a:extLst>
                  <a:ext uri="{FF2B5EF4-FFF2-40B4-BE49-F238E27FC236}">
                    <a16:creationId xmlns:a16="http://schemas.microsoft.com/office/drawing/2014/main" id="{3EDD1854-A270-4E70-8E4E-BD7F70147D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3939" y="3571896"/>
                <a:ext cx="322523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 i="1" dirty="0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</a:rPr>
                  <a:t>     </a:t>
                </a:r>
                <a:r>
                  <a:rPr kumimoji="1" lang="en-US" altLang="zh-CN" sz="2800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</a:rPr>
                  <a:t>0        1        2</a:t>
                </a:r>
              </a:p>
            </p:txBody>
          </p:sp>
          <p:sp>
            <p:nvSpPr>
              <p:cNvPr id="39" name="Line 5">
                <a:extLst>
                  <a:ext uri="{FF2B5EF4-FFF2-40B4-BE49-F238E27FC236}">
                    <a16:creationId xmlns:a16="http://schemas.microsoft.com/office/drawing/2014/main" id="{009768F3-5CAC-4F12-8A45-8F18239D3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4626" y="4486460"/>
                <a:ext cx="3806825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Line 6">
                <a:extLst>
                  <a:ext uri="{FF2B5EF4-FFF2-40B4-BE49-F238E27FC236}">
                    <a16:creationId xmlns:a16="http://schemas.microsoft.com/office/drawing/2014/main" id="{BE4C4405-396F-48D9-B153-8E002FDE96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5225" y="3572060"/>
                <a:ext cx="0" cy="283845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Line 7">
                <a:extLst>
                  <a:ext uri="{FF2B5EF4-FFF2-40B4-BE49-F238E27FC236}">
                    <a16:creationId xmlns:a16="http://schemas.microsoft.com/office/drawing/2014/main" id="{7E5B51F9-ADE3-4260-9EFC-9726EA3C55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025" y="3724460"/>
                <a:ext cx="838200" cy="68580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Text Box 8">
                <a:extLst>
                  <a:ext uri="{FF2B5EF4-FFF2-40B4-BE49-F238E27FC236}">
                    <a16:creationId xmlns:a16="http://schemas.microsoft.com/office/drawing/2014/main" id="{035908A7-2AEA-4459-A3BA-36271D9015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6427" y="4562661"/>
                <a:ext cx="2819400" cy="18158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 dirty="0">
                    <a:latin typeface="Times New Roman" panose="02020603050405020304" pitchFamily="18" charset="0"/>
                  </a:rPr>
                  <a:t>1/4     1/6    1/36</a:t>
                </a:r>
              </a:p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 dirty="0">
                    <a:latin typeface="Times New Roman" panose="02020603050405020304" pitchFamily="18" charset="0"/>
                  </a:rPr>
                  <a:t>1/3     1/9      0</a:t>
                </a:r>
              </a:p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 dirty="0">
                    <a:latin typeface="Times New Roman" panose="02020603050405020304" pitchFamily="18" charset="0"/>
                  </a:rPr>
                  <a:t>1/9      0        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0707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92" y="2522115"/>
            <a:ext cx="817163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解：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45E8C79D-A7DC-4439-A026-65918B2EB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527" y="874306"/>
            <a:ext cx="10210303" cy="1308628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8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2010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数一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）设二维随机变量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X,Y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的概率密度为</a:t>
            </a:r>
            <a:endParaRPr kumimoji="1"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求常数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D24513-0B87-48BD-A31A-929E81F830B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2718" y="1606163"/>
            <a:ext cx="3239494" cy="385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94EA47E-EB03-4289-AF7C-CAAFBB6AE401}"/>
                  </a:ext>
                </a:extLst>
              </p:cNvPr>
              <p:cNvSpPr/>
              <p:nvPr/>
            </p:nvSpPr>
            <p:spPr>
              <a:xfrm>
                <a:off x="2099314" y="2691637"/>
                <a:ext cx="3054619" cy="704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/>
                      </m:nary>
                      <m:nary>
                        <m:naryPr>
                          <m:limLoc m:val="subSup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94EA47E-EB03-4289-AF7C-CAAFBB6AE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314" y="2691637"/>
                <a:ext cx="3054619" cy="704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CF7DAE5-D75E-41C3-9B0E-D6A8C8190278}"/>
                  </a:ext>
                </a:extLst>
              </p:cNvPr>
              <p:cNvSpPr/>
              <p:nvPr/>
            </p:nvSpPr>
            <p:spPr>
              <a:xfrm>
                <a:off x="2324756" y="3461812"/>
                <a:ext cx="3248133" cy="704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nary>
                          <m:naryPr>
                            <m:limLoc m:val="subSup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CF7DAE5-D75E-41C3-9B0E-D6A8C8190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756" y="3461812"/>
                <a:ext cx="3248133" cy="704552"/>
              </a:xfrm>
              <a:prstGeom prst="rect">
                <a:avLst/>
              </a:prstGeom>
              <a:blipFill>
                <a:blip r:embed="rId4"/>
                <a:stretch>
                  <a:fillRect l="-1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F2A0391C-9EB0-4088-8FAC-A51D2E596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1673" y="4389566"/>
            <a:ext cx="2712260" cy="5710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AB373E-AB22-4491-BF70-166C01068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1672" y="5287619"/>
            <a:ext cx="2379175" cy="5710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6A87E7E-1DA2-4A76-9BE4-6F6B6349625C}"/>
                  </a:ext>
                </a:extLst>
              </p:cNvPr>
              <p:cNvSpPr/>
              <p:nvPr/>
            </p:nvSpPr>
            <p:spPr>
              <a:xfrm>
                <a:off x="8091165" y="4337104"/>
                <a:ext cx="839461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6A87E7E-1DA2-4A76-9BE4-6F6B634962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165" y="4337104"/>
                <a:ext cx="839461" cy="6127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头: 右 11">
            <a:extLst>
              <a:ext uri="{FF2B5EF4-FFF2-40B4-BE49-F238E27FC236}">
                <a16:creationId xmlns:a16="http://schemas.microsoft.com/office/drawing/2014/main" id="{7494B509-F3FE-41E6-A359-9A1BDAB529BF}"/>
              </a:ext>
            </a:extLst>
          </p:cNvPr>
          <p:cNvSpPr/>
          <p:nvPr/>
        </p:nvSpPr>
        <p:spPr>
          <a:xfrm>
            <a:off x="5862678" y="4166364"/>
            <a:ext cx="1794428" cy="954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70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/>
      <p:bldP spid="6" grpId="0"/>
      <p:bldP spid="10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46" y="2583598"/>
            <a:ext cx="817163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解：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CEEF94C-BE16-47A9-93AC-3B2617925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06" y="26112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9BFCB48-654D-4965-B7FD-FF1832DA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064" y="33142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2">
                <a:extLst>
                  <a:ext uri="{FF2B5EF4-FFF2-40B4-BE49-F238E27FC236}">
                    <a16:creationId xmlns:a16="http://schemas.microsoft.com/office/drawing/2014/main" id="{45E8C79D-A7DC-4439-A026-65918B2EB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0546" y="936977"/>
                <a:ext cx="10210303" cy="1349408"/>
              </a:xfrm>
              <a:prstGeom prst="rect">
                <a:avLst/>
              </a:prstGeom>
              <a:noFill/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algn="just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例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9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（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2012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数一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）设随机变量</a:t>
                </a:r>
                <a:r>
                  <a:rPr kumimoji="1"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与</a:t>
                </a:r>
                <a:r>
                  <a:rPr kumimoji="1"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相互独立且分别服从正态分布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𝑁</m:t>
                    </m:r>
                    <m:r>
                      <a:rPr kumimoji="1"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(</m:t>
                    </m:r>
                    <m:r>
                      <a:rPr kumimoji="1" lang="zh-CN" alt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𝜇</m:t>
                    </m:r>
                    <m:r>
                      <a:rPr kumimoji="1"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,</m:t>
                    </m:r>
                    <m:sSup>
                      <m:sSupPr>
                        <m:ctrlP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pPr>
                      <m:e>
                        <m:r>
                          <a:rPr kumimoji="1" lang="zh-CN" alt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𝜎</m:t>
                        </m:r>
                      </m:e>
                      <m:sup>
                        <m: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p>
                    </m:sSup>
                    <m:r>
                      <a:rPr kumimoji="1"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)</m:t>
                    </m:r>
                  </m:oMath>
                </a14:m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与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𝑁</m:t>
                    </m:r>
                    <m:r>
                      <a:rPr kumimoji="1"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(</m:t>
                    </m:r>
                    <m:r>
                      <a:rPr kumimoji="1"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𝜇</m:t>
                    </m:r>
                    <m:r>
                      <a:rPr kumimoji="1"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,</m:t>
                    </m:r>
                    <m:sSup>
                      <m:sSupPr>
                        <m:ctrlP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  <m:r>
                          <a:rPr kumimoji="1"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𝜎</m:t>
                        </m:r>
                      </m:e>
                      <m:sup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p>
                    </m:sSup>
                    <m:r>
                      <a:rPr kumimoji="1"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) </m:t>
                    </m:r>
                  </m:oMath>
                </a14:m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，求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𝑍</m:t>
                    </m:r>
                    <m:r>
                      <a:rPr kumimoji="1" lang="en-US" altLang="zh-CN" sz="2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r>
                      <a:rPr kumimoji="1" lang="en-US" altLang="zh-CN" sz="2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𝑋</m:t>
                    </m:r>
                    <m:r>
                      <a:rPr kumimoji="1" lang="en-US" altLang="zh-CN" sz="2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−</m:t>
                    </m:r>
                    <m:r>
                      <a:rPr kumimoji="1" lang="en-US" altLang="zh-CN" sz="2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𝑌</m:t>
                    </m:r>
                  </m:oMath>
                </a14:m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的概率分布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endPara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0" name="Text Box 2">
                <a:extLst>
                  <a:ext uri="{FF2B5EF4-FFF2-40B4-BE49-F238E27FC236}">
                    <a16:creationId xmlns:a16="http://schemas.microsoft.com/office/drawing/2014/main" id="{45E8C79D-A7DC-4439-A026-65918B2EB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0546" y="936977"/>
                <a:ext cx="10210303" cy="1349408"/>
              </a:xfrm>
              <a:prstGeom prst="rect">
                <a:avLst/>
              </a:prstGeom>
              <a:blipFill>
                <a:blip r:embed="rId2"/>
                <a:stretch>
                  <a:fillRect l="-1011" r="-1071" b="-7489"/>
                </a:stretch>
              </a:blipFill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8F13EB31-9A6C-4BB1-A533-6638ECA8DB08}"/>
              </a:ext>
            </a:extLst>
          </p:cNvPr>
          <p:cNvSpPr/>
          <p:nvPr/>
        </p:nvSpPr>
        <p:spPr>
          <a:xfrm>
            <a:off x="2304658" y="2727770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相互独立正态分布线性组合仍为正态分布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0988B63-9D6D-4A48-86CB-E600CA7F52D2}"/>
                  </a:ext>
                </a:extLst>
              </p:cNvPr>
              <p:cNvSpPr/>
              <p:nvPr/>
            </p:nvSpPr>
            <p:spPr>
              <a:xfrm>
                <a:off x="2867326" y="3833678"/>
                <a:ext cx="51781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𝑍</m:t>
                    </m:r>
                    <m:r>
                      <a:rPr kumimoji="1"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r>
                      <a:rPr kumimoji="1"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𝑋</m:t>
                    </m:r>
                    <m:r>
                      <a:rPr kumimoji="1"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−</m:t>
                    </m:r>
                    <m:r>
                      <a:rPr kumimoji="1"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𝑌</m:t>
                    </m:r>
                    <m:r>
                      <a:rPr kumimoji="1"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kumimoji="1" lang="en-US" altLang="zh-CN" sz="2800" dirty="0">
                    <a:solidFill>
                      <a:srgbClr val="000000"/>
                    </a:solidFill>
                    <a:ea typeface="楷体_GB2312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𝑁</m:t>
                    </m:r>
                    <m:r>
                      <a:rPr kumimoji="1"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(</m:t>
                    </m:r>
                    <m:r>
                      <a:rPr kumimoji="1"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𝜇</m:t>
                    </m:r>
                    <m:r>
                      <a:rPr kumimoji="1"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−</m:t>
                    </m:r>
                    <m:r>
                      <a:rPr kumimoji="1"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𝜇</m:t>
                    </m:r>
                    <m:r>
                      <a:rPr kumimoji="1"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,</m:t>
                    </m:r>
                    <m:sSup>
                      <m:sSupPr>
                        <m:ctrlP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kumimoji="1"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sSupPr>
                          <m:e>
                            <m:r>
                              <a:rPr kumimoji="1"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+</m:t>
                        </m:r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  <m:r>
                          <a:rPr kumimoji="1"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𝜎</m:t>
                        </m:r>
                      </m:e>
                      <m:sup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p>
                    </m:sSup>
                    <m:r>
                      <a:rPr kumimoji="1"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)</m:t>
                    </m:r>
                  </m:oMath>
                </a14:m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0988B63-9D6D-4A48-86CB-E600CA7F5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326" y="3833678"/>
                <a:ext cx="517814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5F640A4-8B1D-40BF-AD13-AE6C1789587F}"/>
                  </a:ext>
                </a:extLst>
              </p:cNvPr>
              <p:cNvSpPr/>
              <p:nvPr/>
            </p:nvSpPr>
            <p:spPr>
              <a:xfrm>
                <a:off x="4199585" y="5067844"/>
                <a:ext cx="235141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𝑍</m:t>
                    </m:r>
                    <m:r>
                      <a:rPr kumimoji="1"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kumimoji="1" lang="en-US" altLang="zh-CN" sz="2800" dirty="0">
                    <a:solidFill>
                      <a:srgbClr val="000000"/>
                    </a:solidFill>
                    <a:ea typeface="楷体_GB2312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𝑁</m:t>
                    </m:r>
                    <m:r>
                      <a:rPr kumimoji="1"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(0,</m:t>
                    </m:r>
                    <m:sSup>
                      <m:sSupPr>
                        <m:ctrlP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pPr>
                      <m:e>
                        <m:r>
                          <a:rPr kumimoji="1"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3</m:t>
                        </m:r>
                        <m:r>
                          <a:rPr kumimoji="1"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𝜎</m:t>
                        </m:r>
                      </m:e>
                      <m:sup>
                        <m:r>
                          <a:rPr kumimoji="1"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p>
                    </m:sSup>
                    <m:r>
                      <a:rPr kumimoji="1"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)</m:t>
                    </m:r>
                  </m:oMath>
                </a14:m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5F640A4-8B1D-40BF-AD13-AE6C17895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585" y="5067844"/>
                <a:ext cx="235141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320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3" grpId="0"/>
      <p:bldP spid="4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498" y="2530405"/>
            <a:ext cx="875842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解：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9BFCB48-654D-4965-B7FD-FF1832DA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064" y="33142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45E8C79D-A7DC-4439-A026-65918B2EB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498" y="936977"/>
            <a:ext cx="9994790" cy="1308628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10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2015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数一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）设二维随机变量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X,Y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服从正态分布              ，</a:t>
            </a:r>
            <a:endParaRPr kumimoji="1"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 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F99E420-E05E-4E9C-BB6B-3BE7DE582180}"/>
                  </a:ext>
                </a:extLst>
              </p:cNvPr>
              <p:cNvSpPr/>
              <p:nvPr/>
            </p:nvSpPr>
            <p:spPr>
              <a:xfrm>
                <a:off x="9180534" y="1163214"/>
                <a:ext cx="14482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(1,0,1,1,0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F99E420-E05E-4E9C-BB6B-3BE7DE582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534" y="1163214"/>
                <a:ext cx="1448282" cy="369332"/>
              </a:xfrm>
              <a:prstGeom prst="rect">
                <a:avLst/>
              </a:prstGeom>
              <a:blipFill>
                <a:blip r:embed="rId2"/>
                <a:stretch>
                  <a:fillRect t="-120000" r="-34454" b="-19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D6C65E5-6D5E-4104-B3EA-473FA488CFED}"/>
                  </a:ext>
                </a:extLst>
              </p:cNvPr>
              <p:cNvSpPr/>
              <p:nvPr/>
            </p:nvSpPr>
            <p:spPr>
              <a:xfrm>
                <a:off x="1248199" y="1805015"/>
                <a:ext cx="26509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𝑋𝑌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&lt;0)=</m:t>
                      </m:r>
                      <m:acc>
                        <m:accPr>
                          <m:chr m:val="̲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</m:m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D6C65E5-6D5E-4104-B3EA-473FA488C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199" y="1805015"/>
                <a:ext cx="2650982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12B49B0-6F8F-46AE-B408-0339785E73F9}"/>
                  </a:ext>
                </a:extLst>
              </p:cNvPr>
              <p:cNvSpPr/>
              <p:nvPr/>
            </p:nvSpPr>
            <p:spPr>
              <a:xfrm>
                <a:off x="1563184" y="2651978"/>
                <a:ext cx="31102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∵(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)~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(1,0,1,1,0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12B49B0-6F8F-46AE-B408-0339785E7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184" y="2651978"/>
                <a:ext cx="3110210" cy="461665"/>
              </a:xfrm>
              <a:prstGeom prst="rect">
                <a:avLst/>
              </a:prstGeom>
              <a:blipFill>
                <a:blip r:embed="rId4"/>
                <a:stretch>
                  <a:fillRect t="-127632" r="-21918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BC605B2-717B-40CE-B089-7F2DEF03A9C1}"/>
                  </a:ext>
                </a:extLst>
              </p:cNvPr>
              <p:cNvSpPr/>
              <p:nvPr/>
            </p:nvSpPr>
            <p:spPr>
              <a:xfrm>
                <a:off x="1640650" y="3520016"/>
                <a:ext cx="33314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(1,1),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(0,1),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BC605B2-717B-40CE-B089-7F2DEF03A9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650" y="3520016"/>
                <a:ext cx="3331425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CB83AF9-DD0D-48A1-924B-3AF82AFF54DD}"/>
                  </a:ext>
                </a:extLst>
              </p:cNvPr>
              <p:cNvSpPr/>
              <p:nvPr/>
            </p:nvSpPr>
            <p:spPr>
              <a:xfrm>
                <a:off x="1707440" y="5025259"/>
                <a:ext cx="23851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∴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−1~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(0,1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CB83AF9-DD0D-48A1-924B-3AF82AFF5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440" y="5025259"/>
                <a:ext cx="2385140" cy="461665"/>
              </a:xfrm>
              <a:prstGeom prst="rect">
                <a:avLst/>
              </a:prstGeom>
              <a:blipFill>
                <a:blip r:embed="rId6"/>
                <a:stretch>
                  <a:fillRect t="-127632" r="-28900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C7B8BC0-67FD-4C29-B7C1-36781C0AAB54}"/>
                  </a:ext>
                </a:extLst>
              </p:cNvPr>
              <p:cNvSpPr/>
              <p:nvPr/>
            </p:nvSpPr>
            <p:spPr>
              <a:xfrm>
                <a:off x="5531867" y="2615296"/>
                <a:ext cx="4829912" cy="507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𝑋𝑌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&lt;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d>
                                <m:dPr>
                                  <m:begChr m:val=""/>
                                  <m:endChr m:val="}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C7B8BC0-67FD-4C29-B7C1-36781C0AA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867" y="2615296"/>
                <a:ext cx="4829912" cy="5073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6751B45-1579-45EF-9308-228830A0AD36}"/>
                  </a:ext>
                </a:extLst>
              </p:cNvPr>
              <p:cNvSpPr/>
              <p:nvPr/>
            </p:nvSpPr>
            <p:spPr>
              <a:xfrm>
                <a:off x="5115322" y="3520015"/>
                <a:ext cx="64034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−1&lt;0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−1&gt;0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&lt;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6751B45-1579-45EF-9308-228830A0A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22" y="3520015"/>
                <a:ext cx="6403484" cy="461665"/>
              </a:xfrm>
              <a:prstGeom prst="rect">
                <a:avLst/>
              </a:prstGeom>
              <a:blipFill>
                <a:blip r:embed="rId8"/>
                <a:stretch>
                  <a:fillRect t="-127632" r="-9039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E4683C1-87E0-42AB-BB19-680BFD7C3842}"/>
                  </a:ext>
                </a:extLst>
              </p:cNvPr>
              <p:cNvSpPr/>
              <p:nvPr/>
            </p:nvSpPr>
            <p:spPr>
              <a:xfrm>
                <a:off x="5115322" y="4313418"/>
                <a:ext cx="2913042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E4683C1-87E0-42AB-BB19-680BFD7C38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22" y="4313418"/>
                <a:ext cx="2913042" cy="7838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9384C87A-DBE4-4FEF-ACDB-8A5720511D13}"/>
              </a:ext>
            </a:extLst>
          </p:cNvPr>
          <p:cNvSpPr/>
          <p:nvPr/>
        </p:nvSpPr>
        <p:spPr>
          <a:xfrm>
            <a:off x="2158192" y="4313418"/>
            <a:ext cx="1577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楷体_GB2312"/>
              </a:rPr>
              <a:t>且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楷体_GB2312"/>
              </a:rPr>
              <a:t>X,Y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楷体_GB2312"/>
              </a:rPr>
              <a:t>独立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5347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0" grpId="0"/>
      <p:bldP spid="12" grpId="0"/>
      <p:bldP spid="17" grpId="0"/>
      <p:bldP spid="19" grpId="0"/>
      <p:bldP spid="22" grpId="0"/>
      <p:bldP spid="25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534" y="2690341"/>
            <a:ext cx="875842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解：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9BFCB48-654D-4965-B7FD-FF1832DA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064" y="33142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2">
                <a:extLst>
                  <a:ext uri="{FF2B5EF4-FFF2-40B4-BE49-F238E27FC236}">
                    <a16:creationId xmlns:a16="http://schemas.microsoft.com/office/drawing/2014/main" id="{45E8C79D-A7DC-4439-A026-65918B2EB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926" y="875578"/>
                <a:ext cx="10757121" cy="1308628"/>
              </a:xfrm>
              <a:prstGeom prst="rect">
                <a:avLst/>
              </a:prstGeom>
              <a:noFill/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algn="just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例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11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（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2016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数一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）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设随机变量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(</a:t>
                </a:r>
                <a:r>
                  <a:rPr kumimoji="1"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,</a:t>
                </a:r>
                <a:r>
                  <a:rPr kumimoji="1"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)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服从区域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𝐷</m:t>
                    </m:r>
                    <m:r>
                      <a:rPr kumimoji="1"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={(</m:t>
                    </m:r>
                    <m:r>
                      <a:rPr kumimoji="1"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𝑥</m:t>
                    </m:r>
                    <m:r>
                      <a:rPr kumimoji="1"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,</m:t>
                    </m:r>
                    <m:r>
                      <a:rPr kumimoji="1"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𝑦</m:t>
                    </m:r>
                    <m:r>
                      <a:rPr kumimoji="1"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)</m:t>
                    </m:r>
                    <m:d>
                      <m:dPr>
                        <m:begChr m:val="|"/>
                        <m:endChr m:val=""/>
                        <m:ctrlPr>
                          <a:rPr kumimoji="1"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0&lt;</m:t>
                        </m:r>
                        <m:r>
                          <a:rPr kumimoji="1"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𝑥</m:t>
                        </m:r>
                        <m:r>
                          <a:rPr kumimoji="1"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&lt;1,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&lt;</m:t>
                        </m:r>
                        <m:r>
                          <a:rPr kumimoji="1"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&lt;</m:t>
                        </m:r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𝑥</m:t>
                            </m:r>
                          </m:e>
                        </m:rad>
                      </m:e>
                    </m:d>
                    <m:r>
                      <a:rPr kumimoji="1"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}</m:t>
                    </m:r>
                  </m:oMath>
                </a14:m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上的均匀分布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,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求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(</a:t>
                </a:r>
                <a:r>
                  <a:rPr kumimoji="1"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,</a:t>
                </a:r>
                <a:r>
                  <a:rPr kumimoji="1"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)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的密度函数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0" name="Text Box 2">
                <a:extLst>
                  <a:ext uri="{FF2B5EF4-FFF2-40B4-BE49-F238E27FC236}">
                    <a16:creationId xmlns:a16="http://schemas.microsoft.com/office/drawing/2014/main" id="{45E8C79D-A7DC-4439-A026-65918B2EB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926" y="875578"/>
                <a:ext cx="10757121" cy="1308628"/>
              </a:xfrm>
              <a:prstGeom prst="rect">
                <a:avLst/>
              </a:prstGeom>
              <a:blipFill>
                <a:blip r:embed="rId3"/>
                <a:stretch>
                  <a:fillRect l="-960" b="-10909"/>
                </a:stretch>
              </a:blipFill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17C806E-63EF-46C5-A210-001C90A39A98}"/>
                  </a:ext>
                </a:extLst>
              </p:cNvPr>
              <p:cNvSpPr txBox="1"/>
              <p:nvPr/>
            </p:nvSpPr>
            <p:spPr>
              <a:xfrm>
                <a:off x="2269702" y="2913049"/>
                <a:ext cx="3380605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)∉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17C806E-63EF-46C5-A210-001C90A39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702" y="2913049"/>
                <a:ext cx="3380605" cy="1367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A3AFAF1-1DE7-457B-B735-375DBEE5C201}"/>
                  </a:ext>
                </a:extLst>
              </p:cNvPr>
              <p:cNvSpPr/>
              <p:nvPr/>
            </p:nvSpPr>
            <p:spPr>
              <a:xfrm>
                <a:off x="5745313" y="2860021"/>
                <a:ext cx="4041812" cy="1473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nary>
                                    <m:naryPr>
                                      <m:ctrlPr>
                                        <a:rPr lang="en-US" altLang="zh-CN" sz="24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rad>
                                    </m:e>
                                  </m:nary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,(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0,(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)∉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A3AFAF1-1DE7-457B-B735-375DBEE5C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313" y="2860021"/>
                <a:ext cx="4041812" cy="1473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8CC27FC-9664-4283-96BB-53F4BADCDF0B}"/>
                  </a:ext>
                </a:extLst>
              </p:cNvPr>
              <p:cNvSpPr/>
              <p:nvPr/>
            </p:nvSpPr>
            <p:spPr>
              <a:xfrm>
                <a:off x="3249162" y="4736488"/>
                <a:ext cx="2331600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,(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0,(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)∉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8CC27FC-9664-4283-96BB-53F4BADCD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162" y="4736488"/>
                <a:ext cx="2331600" cy="9161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959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EDFC928-ADED-4C23-A6C9-28B4792BEE53}"/>
              </a:ext>
            </a:extLst>
          </p:cNvPr>
          <p:cNvGrpSpPr>
            <a:grpSpLocks/>
          </p:cNvGrpSpPr>
          <p:nvPr/>
        </p:nvGrpSpPr>
        <p:grpSpPr bwMode="auto">
          <a:xfrm>
            <a:off x="550986" y="442333"/>
            <a:ext cx="11137623" cy="5515220"/>
            <a:chOff x="31" y="112"/>
            <a:chExt cx="17416" cy="9258"/>
          </a:xfrm>
        </p:grpSpPr>
        <p:grpSp>
          <p:nvGrpSpPr>
            <p:cNvPr id="25603" name="Group 9">
              <a:extLst>
                <a:ext uri="{FF2B5EF4-FFF2-40B4-BE49-F238E27FC236}">
                  <a16:creationId xmlns:a16="http://schemas.microsoft.com/office/drawing/2014/main" id="{B09A3726-4DF2-4AE8-9EA3-B1275BA57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" y="3214"/>
              <a:ext cx="17091" cy="6156"/>
              <a:chOff x="-54" y="1228"/>
              <a:chExt cx="5307" cy="2606"/>
            </a:xfrm>
          </p:grpSpPr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6767256B-554B-4AE8-9B2D-A5E38E514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" y="1671"/>
                <a:ext cx="1957" cy="14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幼圆" pitchFamily="49" charset="-122"/>
                    <a:ea typeface="幼圆" pitchFamily="49" charset="-122"/>
                    <a:cs typeface="+mn-cs"/>
                  </a:rPr>
                  <a:t>目 录：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幼圆" pitchFamily="49" charset="-122"/>
                  <a:ea typeface="幼圆" pitchFamily="49" charset="-122"/>
                  <a:cs typeface="+mn-cs"/>
                </a:endParaRPr>
              </a:p>
              <a:p>
                <a:pPr marL="514350" marR="0" lvl="0" indent="-514350" algn="l" defTabSz="457200" rtl="0" eaLnBrk="1" fontAlgn="auto" latinLnBrk="0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ea1ChsPeriod"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幼圆" pitchFamily="49" charset="-122"/>
                    <a:ea typeface="幼圆" pitchFamily="49" charset="-122"/>
                    <a:cs typeface="+mn-cs"/>
                  </a:rPr>
                  <a:t>知识点再回顾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幼圆" pitchFamily="49" charset="-122"/>
                  <a:ea typeface="幼圆" pitchFamily="49" charset="-122"/>
                  <a:cs typeface="+mn-cs"/>
                </a:endParaRPr>
              </a:p>
              <a:p>
                <a:pPr marL="514350" marR="0" lvl="0" indent="-514350" algn="l" defTabSz="457200" rtl="0" eaLnBrk="1" fontAlgn="auto" latinLnBrk="0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ea1ChsPeriod"/>
                  <a:tabLst/>
                  <a:defRPr/>
                </a:pPr>
                <a:r>
                  <a:rPr lang="zh-CN" altLang="en-US" sz="2800" b="1" dirty="0">
                    <a:solidFill>
                      <a:prstClr val="white"/>
                    </a:solidFill>
                    <a:latin typeface="幼圆" pitchFamily="49" charset="-122"/>
                    <a:ea typeface="幼圆" pitchFamily="49" charset="-122"/>
                    <a:sym typeface="+mn-ea"/>
                  </a:rPr>
                  <a:t>硕士入学试题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幼圆" pitchFamily="49" charset="-122"/>
                    <a:ea typeface="幼圆" pitchFamily="49" charset="-122"/>
                    <a:cs typeface="+mn-cs"/>
                    <a:sym typeface="+mn-ea"/>
                  </a:rPr>
                  <a:t>赏析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幼圆" pitchFamily="49" charset="-122"/>
                  <a:ea typeface="幼圆" pitchFamily="49" charset="-122"/>
                  <a:cs typeface="+mn-cs"/>
                  <a:sym typeface="+mn-ea"/>
                </a:endParaRPr>
              </a:p>
            </p:txBody>
          </p:sp>
          <p:sp>
            <p:nvSpPr>
              <p:cNvPr id="25607" name="Rectangle 8">
                <a:extLst>
                  <a:ext uri="{FF2B5EF4-FFF2-40B4-BE49-F238E27FC236}">
                    <a16:creationId xmlns:a16="http://schemas.microsoft.com/office/drawing/2014/main" id="{8DBBCD0B-B8B3-4C5B-A7F3-86BC08FBF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4" y="1228"/>
                <a:ext cx="5307" cy="2606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59C2CB47-063A-4797-B81E-7190A2B12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" y="112"/>
              <a:ext cx="16384" cy="120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幼圆" pitchFamily="49" charset="-122"/>
                  <a:ea typeface="幼圆" pitchFamily="49" charset="-122"/>
                  <a:cs typeface="+mn-cs"/>
                </a:rPr>
                <a:t>《概率论与数理统计》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幼圆" pitchFamily="49" charset="-122"/>
                  <a:ea typeface="幼圆" pitchFamily="49" charset="-122"/>
                  <a:cs typeface="+mn-cs"/>
                </a:rPr>
                <a:t>第</a:t>
              </a:r>
              <a:r>
                <a:rPr lang="zh-CN" altLang="en-US" sz="3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itchFamily="49" charset="-122"/>
                  <a:ea typeface="幼圆" pitchFamily="49" charset="-122"/>
                </a:rPr>
                <a:t>十五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幼圆" pitchFamily="49" charset="-122"/>
                  <a:ea typeface="幼圆" pitchFamily="49" charset="-122"/>
                  <a:cs typeface="+mn-cs"/>
                </a:rPr>
                <a:t>次课</a:t>
              </a:r>
              <a:endPara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幼圆" pitchFamily="49" charset="-122"/>
                <a:ea typeface="幼圆" pitchFamily="49" charset="-122"/>
                <a:cs typeface="+mn-cs"/>
              </a:endParaRPr>
            </a:p>
          </p:txBody>
        </p:sp>
        <p:pic>
          <p:nvPicPr>
            <p:cNvPr id="25605" name="图片 1">
              <a:extLst>
                <a:ext uri="{FF2B5EF4-FFF2-40B4-BE49-F238E27FC236}">
                  <a16:creationId xmlns:a16="http://schemas.microsoft.com/office/drawing/2014/main" id="{05BD2085-A7A4-4199-866D-06AA52E12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062" y="3592"/>
              <a:ext cx="7671" cy="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801EA135-2F2D-4D04-9093-B27C8B7FF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86" y="1130553"/>
            <a:ext cx="10477654" cy="7154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命题专家眼中的第三章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幼圆" pitchFamily="49" charset="-122"/>
              <a:ea typeface="幼圆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9BFCB48-654D-4965-B7FD-FF1832DA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064" y="33142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78B9C46-F2E4-4D99-A91C-508BCE1E8033}"/>
              </a:ext>
            </a:extLst>
          </p:cNvPr>
          <p:cNvGrpSpPr/>
          <p:nvPr/>
        </p:nvGrpSpPr>
        <p:grpSpPr>
          <a:xfrm>
            <a:off x="874602" y="992531"/>
            <a:ext cx="9796008" cy="1954959"/>
            <a:chOff x="890546" y="989584"/>
            <a:chExt cx="9796008" cy="1954959"/>
          </a:xfrm>
        </p:grpSpPr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2A849CFD-6CEE-4EFE-837C-EB5BE34EC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546" y="989584"/>
              <a:ext cx="9796008" cy="1954959"/>
            </a:xfrm>
            <a:prstGeom prst="rect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例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12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2017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数一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）设随机变量</a:t>
              </a: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X,Y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相互独立，且</a:t>
              </a: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X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的概率分布为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                               </a:t>
              </a: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Y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的概率密度为 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求           的概率密度。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F257F94E-9F61-4420-8408-5BB0889D7620}"/>
                    </a:ext>
                  </a:extLst>
                </p:cNvPr>
                <p:cNvSpPr/>
                <p:nvPr/>
              </p:nvSpPr>
              <p:spPr>
                <a:xfrm>
                  <a:off x="924522" y="1680398"/>
                  <a:ext cx="2914772" cy="6109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𝑃</m:t>
                        </m:r>
                        <m:d>
                          <m:dPr>
                            <m:ctrl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  <m:r>
                              <a:rPr kumimoji="0" lang="zh-CN" alt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=0</m:t>
                            </m:r>
                          </m:e>
                        </m:d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𝑃</m:t>
                        </m:r>
                        <m:d>
                          <m:dPr>
                            <m:ctrl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  <m:r>
                              <a:rPr kumimoji="0" lang="zh-CN" alt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=2</m:t>
                            </m:r>
                          </m:e>
                        </m:d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zh-CN" alt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zh-CN" alt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den>
                        </m:f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F257F94E-9F61-4420-8408-5BB0889D76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522" y="1680398"/>
                  <a:ext cx="2914772" cy="61093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60FE836C-27AE-4E14-8E10-2229FA9E8506}"/>
                    </a:ext>
                  </a:extLst>
                </p:cNvPr>
                <p:cNvSpPr/>
                <p:nvPr/>
              </p:nvSpPr>
              <p:spPr>
                <a:xfrm>
                  <a:off x="6250606" y="1680398"/>
                  <a:ext cx="2696379" cy="7101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𝑦</m:t>
                                </m:r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，</m:t>
                                </m:r>
                                <m:r>
                                  <m:rPr>
                                    <m:nor/>
                                  </m:r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/>
                                    <a:cs typeface="+mn-cs"/>
                                  </a:rPr>
                                  <m:t>       </m:t>
                                </m:r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0&lt;</m:t>
                                </m:r>
                                <m: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𝑦</m:t>
                                </m:r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0,</m:t>
                                </m:r>
                                <m:r>
                                  <m:rPr>
                                    <m:nor/>
                                  </m:r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/>
                                    <a:cs typeface="+mn-cs"/>
                                  </a:rPr>
                                  <m:t>           </m:t>
                                </m:r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其他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宋体"/>
                      <a:cs typeface="+mn-cs"/>
                    </a:rPr>
                    <a:t>,</a:t>
                  </a: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60FE836C-27AE-4E14-8E10-2229FA9E85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0606" y="1680398"/>
                  <a:ext cx="2696379" cy="710194"/>
                </a:xfrm>
                <a:prstGeom prst="rect">
                  <a:avLst/>
                </a:prstGeom>
                <a:blipFill>
                  <a:blip r:embed="rId4"/>
                  <a:stretch>
                    <a:fillRect r="-11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4F1C83E-3477-4017-8125-6F2EB9CE3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5446" y="2600076"/>
              <a:ext cx="866102" cy="222712"/>
            </a:xfrm>
            <a:prstGeom prst="rect">
              <a:avLst/>
            </a:prstGeom>
          </p:spPr>
        </p:pic>
      </p:grpSp>
      <p:sp>
        <p:nvSpPr>
          <p:cNvPr id="15" name="Rectangle 13">
            <a:extLst>
              <a:ext uri="{FF2B5EF4-FFF2-40B4-BE49-F238E27FC236}">
                <a16:creationId xmlns:a16="http://schemas.microsoft.com/office/drawing/2014/main" id="{354278D4-01D0-409F-9098-A8DF34925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90" y="3130862"/>
            <a:ext cx="875842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解：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EEEDF0A-8F0F-4E66-B3D8-B2C452F4D165}"/>
                  </a:ext>
                </a:extLst>
              </p:cNvPr>
              <p:cNvSpPr/>
              <p:nvPr/>
            </p:nvSpPr>
            <p:spPr>
              <a:xfrm>
                <a:off x="1621455" y="3268972"/>
                <a:ext cx="35353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EEEDF0A-8F0F-4E66-B3D8-B2C452F4D1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455" y="3268972"/>
                <a:ext cx="3535327" cy="369332"/>
              </a:xfrm>
              <a:prstGeom prst="rect">
                <a:avLst/>
              </a:prstGeom>
              <a:blipFill>
                <a:blip r:embed="rId6"/>
                <a:stretch>
                  <a:fillRect t="-8197" r="-51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B5EDAA4-D558-41A1-84B3-2A635AB46FFD}"/>
                  </a:ext>
                </a:extLst>
              </p:cNvPr>
              <p:cNvSpPr/>
              <p:nvPr/>
            </p:nvSpPr>
            <p:spPr>
              <a:xfrm>
                <a:off x="1325335" y="3833673"/>
                <a:ext cx="4770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=0)+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B5EDAA4-D558-41A1-84B3-2A635AB46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335" y="3833673"/>
                <a:ext cx="4770665" cy="369332"/>
              </a:xfrm>
              <a:prstGeom prst="rect">
                <a:avLst/>
              </a:prstGeom>
              <a:blipFill>
                <a:blip r:embed="rId7"/>
                <a:stretch>
                  <a:fillRect t="-120000" r="-10089" b="-19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01BF21F-5B4C-4792-8A54-19B29C936CB6}"/>
                  </a:ext>
                </a:extLst>
              </p:cNvPr>
              <p:cNvSpPr/>
              <p:nvPr/>
            </p:nvSpPr>
            <p:spPr>
              <a:xfrm>
                <a:off x="1299311" y="4429531"/>
                <a:ext cx="4313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=0)+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01BF21F-5B4C-4792-8A54-19B29C936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311" y="4429531"/>
                <a:ext cx="4313745" cy="369332"/>
              </a:xfrm>
              <a:prstGeom prst="rect">
                <a:avLst/>
              </a:prstGeom>
              <a:blipFill>
                <a:blip r:embed="rId8"/>
                <a:stretch>
                  <a:fillRect t="-120000" r="-11299" b="-19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09DD331-FE90-4B4B-A155-808F472CF9FD}"/>
                  </a:ext>
                </a:extLst>
              </p:cNvPr>
              <p:cNvSpPr/>
              <p:nvPr/>
            </p:nvSpPr>
            <p:spPr>
              <a:xfrm>
                <a:off x="1299311" y="4941467"/>
                <a:ext cx="3305777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09DD331-FE90-4B4B-A155-808F472CF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311" y="4941467"/>
                <a:ext cx="3305777" cy="6109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67EB123-241C-47C6-B6B3-069526F198E3}"/>
                  </a:ext>
                </a:extLst>
              </p:cNvPr>
              <p:cNvSpPr/>
              <p:nvPr/>
            </p:nvSpPr>
            <p:spPr>
              <a:xfrm>
                <a:off x="6517361" y="2997451"/>
                <a:ext cx="3152465" cy="23031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&lt;0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f>
                                              <m:fPr>
                                                <m:ctrlP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zh-CN" altLang="en-US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zh-CN" altLang="en-US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  <m:sSup>
                                              <m:sSupPr>
                                                <m:ctrlP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zh-CN" altLang="en-US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m:rPr>
                                                <m:nor/>
                                              </m:r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   </m:t>
                                            </m:r>
                                            <m:r>
                                              <a:rPr lang="zh-CN" altLang="en-US">
                                                <a:latin typeface="Cambria Math" panose="02040503050406030204" pitchFamily="18" charset="0"/>
                                              </a:rPr>
                                              <m:t>,0≤</m:t>
                                            </m:r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zh-CN" altLang="en-US">
                                                <a:latin typeface="Cambria Math" panose="02040503050406030204" pitchFamily="18" charset="0"/>
                                              </a:rPr>
                                              <m:t>&lt;1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f>
                                              <m:fPr>
                                                <m:ctrlP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zh-CN" altLang="en-US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zh-CN" altLang="en-US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  <m:r>
                                              <a:rPr lang="zh-CN" altLang="en-US">
                                                <a:latin typeface="Cambria Math" panose="02040503050406030204" pitchFamily="18" charset="0"/>
                                              </a:rPr>
                                              <m:t>,1≤</m:t>
                                            </m:r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zh-CN" altLang="en-US">
                                                <a:latin typeface="Cambria Math" panose="02040503050406030204" pitchFamily="18" charset="0"/>
                                              </a:rPr>
                                              <m:t>&lt;2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f>
                                              <m:fPr>
                                                <m:ctrlP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zh-CN" altLang="en-US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zh-CN" altLang="en-US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  <m:r>
                                              <a:rPr lang="zh-CN" altLang="en-US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zh-CN" altLang="en-US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zh-CN" altLang="en-US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  <m:sSup>
                                              <m:sSupPr>
                                                <m:ctrlP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CN" altLang="en-US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  <m:r>
                                                  <a:rPr lang="zh-CN" altLang="en-US">
                                                    <a:latin typeface="Cambria Math" panose="02040503050406030204" pitchFamily="18" charset="0"/>
                                                  </a:rPr>
                                                  <m:t>−2)2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zh-CN" altLang="en-US">
                                                <a:latin typeface="Cambria Math" panose="02040503050406030204" pitchFamily="18" charset="0"/>
                                              </a:rPr>
                                              <m:t>,2≤</m:t>
                                            </m:r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zh-CN" altLang="en-US">
                                                <a:latin typeface="Cambria Math" panose="02040503050406030204" pitchFamily="18" charset="0"/>
                                              </a:rPr>
                                              <m:t>&lt;3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zh-CN" altLang="en-US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    </m:t>
                                            </m:r>
                                            <m:r>
                                              <a:rPr lang="zh-CN" altLang="en-US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         </m:t>
                                            </m:r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zh-CN" altLang="en-US">
                                                <a:latin typeface="Cambria Math" panose="02040503050406030204" pitchFamily="18" charset="0"/>
                                              </a:rPr>
                                              <m:t>≥3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/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67EB123-241C-47C6-B6B3-069526F198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361" y="2997451"/>
                <a:ext cx="3152465" cy="23031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EF82A65-BD18-46DC-BA3F-61B71F095A8C}"/>
                  </a:ext>
                </a:extLst>
              </p:cNvPr>
              <p:cNvSpPr/>
              <p:nvPr/>
            </p:nvSpPr>
            <p:spPr>
              <a:xfrm>
                <a:off x="6096000" y="5321195"/>
                <a:ext cx="3872470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                          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          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2&lt;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&lt;3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EF82A65-BD18-46DC-BA3F-61B71F095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21195"/>
                <a:ext cx="3872470" cy="7101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447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  <p:bldP spid="21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18" y="2538571"/>
            <a:ext cx="875842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解：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9BFCB48-654D-4965-B7FD-FF1832DA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064" y="33142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2">
                <a:extLst>
                  <a:ext uri="{FF2B5EF4-FFF2-40B4-BE49-F238E27FC236}">
                    <a16:creationId xmlns:a16="http://schemas.microsoft.com/office/drawing/2014/main" id="{45E8C79D-A7DC-4439-A026-65918B2EB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1318" y="969850"/>
                <a:ext cx="10379047" cy="1308115"/>
              </a:xfrm>
              <a:prstGeom prst="rect">
                <a:avLst/>
              </a:prstGeom>
              <a:noFill/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algn="just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例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13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（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2018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数一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）设随机变量𝑋与𝑌相互独立，𝑋的概率分布为𝑃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{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𝑋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=1}=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𝑃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{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𝑋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=−1}=1/2,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𝑌服从参数为𝜆的泊松分布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求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𝑍</m:t>
                    </m:r>
                    <m:r>
                      <a:rPr kumimoji="1"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r>
                      <a:rPr kumimoji="1"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𝑋𝑌</m:t>
                    </m:r>
                  </m:oMath>
                </a14:m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的分布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0" name="Text Box 2">
                <a:extLst>
                  <a:ext uri="{FF2B5EF4-FFF2-40B4-BE49-F238E27FC236}">
                    <a16:creationId xmlns:a16="http://schemas.microsoft.com/office/drawing/2014/main" id="{45E8C79D-A7DC-4439-A026-65918B2EB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318" y="969850"/>
                <a:ext cx="10379047" cy="1308115"/>
              </a:xfrm>
              <a:prstGeom prst="rect">
                <a:avLst/>
              </a:prstGeom>
              <a:blipFill>
                <a:blip r:embed="rId3"/>
                <a:stretch>
                  <a:fillRect l="-1053" r="-936" b="-10407"/>
                </a:stretch>
              </a:blipFill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4E4F92D-A6EA-4857-8A47-7E682B1898F3}"/>
                  </a:ext>
                </a:extLst>
              </p:cNvPr>
              <p:cNvSpPr/>
              <p:nvPr/>
            </p:nvSpPr>
            <p:spPr>
              <a:xfrm>
                <a:off x="1607160" y="2683924"/>
                <a:ext cx="2436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𝑋𝑌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4E4F92D-A6EA-4857-8A47-7E682B1898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160" y="2683924"/>
                <a:ext cx="2436501" cy="369332"/>
              </a:xfrm>
              <a:prstGeom prst="rect">
                <a:avLst/>
              </a:prstGeom>
              <a:blipFill>
                <a:blip r:embed="rId4"/>
                <a:stretch>
                  <a:fillRect t="-8197" r="-200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EE4B59C-F0FA-4EF2-B081-89165C5C544C}"/>
                  </a:ext>
                </a:extLst>
              </p:cNvPr>
              <p:cNvSpPr/>
              <p:nvPr/>
            </p:nvSpPr>
            <p:spPr>
              <a:xfrm>
                <a:off x="3929658" y="2683924"/>
                <a:ext cx="4085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EE4B59C-F0FA-4EF2-B081-89165C5C54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658" y="2683924"/>
                <a:ext cx="4085606" cy="369332"/>
              </a:xfrm>
              <a:prstGeom prst="rect">
                <a:avLst/>
              </a:prstGeom>
              <a:blipFill>
                <a:blip r:embed="rId5"/>
                <a:stretch>
                  <a:fillRect t="-8197" r="-29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6D4630B-EF19-4EC7-A61A-0E81DA46D0CE}"/>
                  </a:ext>
                </a:extLst>
              </p:cNvPr>
              <p:cNvSpPr/>
              <p:nvPr/>
            </p:nvSpPr>
            <p:spPr>
              <a:xfrm>
                <a:off x="3929658" y="3283533"/>
                <a:ext cx="45922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6D4630B-EF19-4EC7-A61A-0E81DA46D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658" y="3283533"/>
                <a:ext cx="4592283" cy="369332"/>
              </a:xfrm>
              <a:prstGeom prst="rect">
                <a:avLst/>
              </a:prstGeom>
              <a:blipFill>
                <a:blip r:embed="rId6"/>
                <a:stretch>
                  <a:fillRect t="-10000" r="-26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986ED8A-F33F-4A85-AB08-C2A316E5B31A}"/>
                  </a:ext>
                </a:extLst>
              </p:cNvPr>
              <p:cNvSpPr/>
              <p:nvPr/>
            </p:nvSpPr>
            <p:spPr>
              <a:xfrm>
                <a:off x="3929658" y="3835880"/>
                <a:ext cx="2881686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l-GR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986ED8A-F33F-4A85-AB08-C2A316E5B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658" y="3835880"/>
                <a:ext cx="2881686" cy="483466"/>
              </a:xfrm>
              <a:prstGeom prst="rect">
                <a:avLst/>
              </a:prstGeom>
              <a:blipFill>
                <a:blip r:embed="rId7"/>
                <a:stretch>
                  <a:fillRect r="-1271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E4887D9-7E2C-4CEE-8BB3-0547D13FEAFF}"/>
                  </a:ext>
                </a:extLst>
              </p:cNvPr>
              <p:cNvSpPr/>
              <p:nvPr/>
            </p:nvSpPr>
            <p:spPr>
              <a:xfrm>
                <a:off x="3929658" y="4502361"/>
                <a:ext cx="3349700" cy="1685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=1,2,⋯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(−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=−1,−2,⋯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E4887D9-7E2C-4CEE-8BB3-0547D13FE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658" y="4502361"/>
                <a:ext cx="3349700" cy="1685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538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0" grpId="0"/>
      <p:bldP spid="12" grpId="0"/>
      <p:bldP spid="13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00" y="3656806"/>
            <a:ext cx="875842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解：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9BFCB48-654D-4965-B7FD-FF1832DA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064" y="33142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2">
                <a:extLst>
                  <a:ext uri="{FF2B5EF4-FFF2-40B4-BE49-F238E27FC236}">
                    <a16:creationId xmlns:a16="http://schemas.microsoft.com/office/drawing/2014/main" id="{45E8C79D-A7DC-4439-A026-65918B2EB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202" y="943558"/>
                <a:ext cx="10926654" cy="2600199"/>
              </a:xfrm>
              <a:prstGeom prst="rect">
                <a:avLst/>
              </a:prstGeom>
              <a:noFill/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algn="just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例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14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（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2019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数</a:t>
                </a:r>
                <a:r>
                  <a:rPr kumimoji="1" lang="zh-CN" altLang="en-US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一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）设随机变量</a:t>
                </a:r>
                <a:r>
                  <a:rPr kumimoji="1"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与</a:t>
                </a:r>
                <a:r>
                  <a:rPr kumimoji="1"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相互独立，且均服从正态分布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zh-CN" alt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zh-CN" alt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．则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{|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zh-CN" alt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|&lt;1</m:t>
                        </m:r>
                      </m:e>
                    </m:d>
                  </m:oMath>
                </a14:m>
                <a:r>
                  <a:rPr kumimoji="1"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（      ）</a:t>
                </a:r>
                <a:endParaRPr kumimoji="1"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lvl="0" algn="just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      (A)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无关，而与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zh-CN" alt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有关 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         (B)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有关，而与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zh-CN" alt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无关</a:t>
                </a:r>
                <a:endPara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lvl="0" algn="just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      (C)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zh-CN" alt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都有关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                       (D)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zh-CN" alt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都无关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0" name="Text Box 2">
                <a:extLst>
                  <a:ext uri="{FF2B5EF4-FFF2-40B4-BE49-F238E27FC236}">
                    <a16:creationId xmlns:a16="http://schemas.microsoft.com/office/drawing/2014/main" id="{45E8C79D-A7DC-4439-A026-65918B2EB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6202" y="943558"/>
                <a:ext cx="10926654" cy="2600199"/>
              </a:xfrm>
              <a:prstGeom prst="rect">
                <a:avLst/>
              </a:prstGeom>
              <a:blipFill>
                <a:blip r:embed="rId3"/>
                <a:stretch>
                  <a:fillRect l="-1001" r="-945" b="-5093"/>
                </a:stretch>
              </a:blipFill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5DC154E-7216-46B0-B402-61EB7F6420EE}"/>
                  </a:ext>
                </a:extLst>
              </p:cNvPr>
              <p:cNvSpPr/>
              <p:nvPr/>
            </p:nvSpPr>
            <p:spPr>
              <a:xfrm>
                <a:off x="1558607" y="3821977"/>
                <a:ext cx="1915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(0,2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5DC154E-7216-46B0-B402-61EB7F642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07" y="3821977"/>
                <a:ext cx="1915460" cy="369332"/>
              </a:xfrm>
              <a:prstGeom prst="rect">
                <a:avLst/>
              </a:prstGeom>
              <a:blipFill>
                <a:blip r:embed="rId4"/>
                <a:stretch>
                  <a:fillRect t="-118033" r="-26115" b="-185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7D59F98-E83C-44B9-8DB1-8B183C16F037}"/>
                  </a:ext>
                </a:extLst>
              </p:cNvPr>
              <p:cNvSpPr/>
              <p:nvPr/>
            </p:nvSpPr>
            <p:spPr>
              <a:xfrm>
                <a:off x="5823569" y="4654660"/>
                <a:ext cx="3764730" cy="6646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{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7D59F98-E83C-44B9-8DB1-8B183C16F0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569" y="4654660"/>
                <a:ext cx="3764730" cy="6646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F9700F2-57E8-40AB-A6BB-3E0595221861}"/>
                  </a:ext>
                </a:extLst>
              </p:cNvPr>
              <p:cNvSpPr/>
              <p:nvPr/>
            </p:nvSpPr>
            <p:spPr>
              <a:xfrm>
                <a:off x="2442006" y="4777392"/>
                <a:ext cx="39663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{|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|&lt;1}=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{−1≤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&lt;1}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F9700F2-57E8-40AB-A6BB-3E0595221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006" y="4777392"/>
                <a:ext cx="3966342" cy="369332"/>
              </a:xfrm>
              <a:prstGeom prst="rect">
                <a:avLst/>
              </a:prstGeom>
              <a:blipFill>
                <a:blip r:embed="rId6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ABD5110-E551-4769-9DE3-A410B59FD4D7}"/>
                  </a:ext>
                </a:extLst>
              </p:cNvPr>
              <p:cNvSpPr/>
              <p:nvPr/>
            </p:nvSpPr>
            <p:spPr>
              <a:xfrm>
                <a:off x="4054085" y="5441998"/>
                <a:ext cx="1916935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𝛷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ABD5110-E551-4769-9DE3-A410B59FD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085" y="5441998"/>
                <a:ext cx="1916935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8611BEBD-1050-43C3-A497-1F5143835845}"/>
              </a:ext>
            </a:extLst>
          </p:cNvPr>
          <p:cNvSpPr/>
          <p:nvPr/>
        </p:nvSpPr>
        <p:spPr>
          <a:xfrm>
            <a:off x="10275891" y="5537729"/>
            <a:ext cx="803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选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64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4" grpId="0"/>
      <p:bldP spid="6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841" y="2409746"/>
            <a:ext cx="875842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解：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9BFCB48-654D-4965-B7FD-FF1832DA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064" y="33142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2">
                <a:extLst>
                  <a:ext uri="{FF2B5EF4-FFF2-40B4-BE49-F238E27FC236}">
                    <a16:creationId xmlns:a16="http://schemas.microsoft.com/office/drawing/2014/main" id="{45E8C79D-A7DC-4439-A026-65918B2EB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" y="966070"/>
                <a:ext cx="10926654" cy="1308115"/>
              </a:xfrm>
              <a:prstGeom prst="rect">
                <a:avLst/>
              </a:prstGeom>
              <a:noFill/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algn="just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例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15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（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2019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数一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）设随机变量𝑋与𝑌相互独立，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𝑋</m:t>
                    </m:r>
                    <m:r>
                      <a:rPr kumimoji="1"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kumimoji="1"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kumimoji="1"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,</a:t>
                </a:r>
                <a:r>
                  <a:rPr kumimoji="1"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的概率分布为𝑃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{</a:t>
                </a:r>
                <a:r>
                  <a:rPr kumimoji="1"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=1}=1−</a:t>
                </a:r>
                <a:r>
                  <a:rPr kumimoji="1"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p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,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𝑃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{</a:t>
                </a:r>
                <a:r>
                  <a:rPr kumimoji="1"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=−1}=</a:t>
                </a:r>
                <a:r>
                  <a:rPr kumimoji="1"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p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求𝑍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=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𝑋𝑌的分布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0" name="Text Box 2">
                <a:extLst>
                  <a:ext uri="{FF2B5EF4-FFF2-40B4-BE49-F238E27FC236}">
                    <a16:creationId xmlns:a16="http://schemas.microsoft.com/office/drawing/2014/main" id="{45E8C79D-A7DC-4439-A026-65918B2EB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" y="966070"/>
                <a:ext cx="10926654" cy="1308115"/>
              </a:xfrm>
              <a:prstGeom prst="rect">
                <a:avLst/>
              </a:prstGeom>
              <a:blipFill>
                <a:blip r:embed="rId3"/>
                <a:stretch>
                  <a:fillRect l="-945" r="-945" b="-10407"/>
                </a:stretch>
              </a:blipFill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A58FDC2-78CA-41B3-9824-13F8E3EF4E81}"/>
                  </a:ext>
                </a:extLst>
              </p:cNvPr>
              <p:cNvSpPr/>
              <p:nvPr/>
            </p:nvSpPr>
            <p:spPr>
              <a:xfrm>
                <a:off x="787506" y="5368901"/>
                <a:ext cx="300082" cy="667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A58FDC2-78CA-41B3-9824-13F8E3EF4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06" y="5368901"/>
                <a:ext cx="300082" cy="667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AAE54FE8-06E0-4225-8D96-BD1D52CEC19C}"/>
              </a:ext>
            </a:extLst>
          </p:cNvPr>
          <p:cNvSpPr/>
          <p:nvPr/>
        </p:nvSpPr>
        <p:spPr>
          <a:xfrm>
            <a:off x="945659" y="256338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先求分布函数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A0D398A-7BAC-4046-9623-922168686B7F}"/>
                  </a:ext>
                </a:extLst>
              </p:cNvPr>
              <p:cNvSpPr/>
              <p:nvPr/>
            </p:nvSpPr>
            <p:spPr>
              <a:xfrm>
                <a:off x="920750" y="3223976"/>
                <a:ext cx="19792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A0D398A-7BAC-4046-9623-922168686B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50" y="3223976"/>
                <a:ext cx="1979260" cy="369332"/>
              </a:xfrm>
              <a:prstGeom prst="rect">
                <a:avLst/>
              </a:prstGeom>
              <a:blipFill>
                <a:blip r:embed="rId5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05ECCDB-CFE4-42A8-B20C-61BB0F0FBF13}"/>
                  </a:ext>
                </a:extLst>
              </p:cNvPr>
              <p:cNvSpPr/>
              <p:nvPr/>
            </p:nvSpPr>
            <p:spPr>
              <a:xfrm>
                <a:off x="2715824" y="3223976"/>
                <a:ext cx="15256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𝑋𝑌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05ECCDB-CFE4-42A8-B20C-61BB0F0FB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824" y="3223976"/>
                <a:ext cx="1525609" cy="369332"/>
              </a:xfrm>
              <a:prstGeom prst="rect">
                <a:avLst/>
              </a:prstGeom>
              <a:blipFill>
                <a:blip r:embed="rId6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D1C4DC0-EE4F-4130-9FDC-05FA11C4FC6A}"/>
                  </a:ext>
                </a:extLst>
              </p:cNvPr>
              <p:cNvSpPr/>
              <p:nvPr/>
            </p:nvSpPr>
            <p:spPr>
              <a:xfrm>
                <a:off x="1575838" y="3824300"/>
                <a:ext cx="42303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=1}+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≥−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D1C4DC0-EE4F-4130-9FDC-05FA11C4F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838" y="3824300"/>
                <a:ext cx="4230389" cy="369332"/>
              </a:xfrm>
              <a:prstGeom prst="rect">
                <a:avLst/>
              </a:prstGeom>
              <a:blipFill>
                <a:blip r:embed="rId7"/>
                <a:stretch>
                  <a:fillRect t="-124590" r="-11977" b="-190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DC3E8FA-7479-47DF-9D4D-5D9077EF6D92}"/>
                  </a:ext>
                </a:extLst>
              </p:cNvPr>
              <p:cNvSpPr/>
              <p:nvPr/>
            </p:nvSpPr>
            <p:spPr>
              <a:xfrm>
                <a:off x="1319916" y="4409817"/>
                <a:ext cx="402329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=(1−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}+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𝑝𝑃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≥−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DC3E8FA-7479-47DF-9D4D-5D9077EF6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916" y="4409817"/>
                <a:ext cx="4023293" cy="369332"/>
              </a:xfrm>
              <a:prstGeom prst="rect">
                <a:avLst/>
              </a:prstGeom>
              <a:blipFill>
                <a:blip r:embed="rId8"/>
                <a:stretch>
                  <a:fillRect t="-124590" r="-7121" b="-190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C1D6970-9138-4AFB-B492-F889540CFADE}"/>
                  </a:ext>
                </a:extLst>
              </p:cNvPr>
              <p:cNvSpPr/>
              <p:nvPr/>
            </p:nvSpPr>
            <p:spPr>
              <a:xfrm>
                <a:off x="1384234" y="5010141"/>
                <a:ext cx="3894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  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）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C1D6970-9138-4AFB-B492-F889540CF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34" y="5010141"/>
                <a:ext cx="3894656" cy="369332"/>
              </a:xfrm>
              <a:prstGeom prst="rect">
                <a:avLst/>
              </a:prstGeom>
              <a:blipFill>
                <a:blip r:embed="rId9"/>
                <a:stretch>
                  <a:fillRect t="-120000" r="-12520" b="-19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06E36AA-5ED5-4AF8-B259-3B7234026139}"/>
                  </a:ext>
                </a:extLst>
              </p:cNvPr>
              <p:cNvSpPr/>
              <p:nvPr/>
            </p:nvSpPr>
            <p:spPr>
              <a:xfrm>
                <a:off x="7254240" y="3921510"/>
                <a:ext cx="2557669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   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    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   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m:rPr>
                                  <m:nor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        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end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&gt;0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06E36AA-5ED5-4AF8-B259-3B7234026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240" y="3921510"/>
                <a:ext cx="2557669" cy="976614"/>
              </a:xfrm>
              <a:prstGeom prst="rect">
                <a:avLst/>
              </a:prstGeom>
              <a:blipFill>
                <a:blip r:embed="rId10"/>
                <a:stretch>
                  <a:fillRect l="-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EBEE7A29-BCB5-41D9-A90F-E8964E6E2C6B}"/>
              </a:ext>
            </a:extLst>
          </p:cNvPr>
          <p:cNvSpPr/>
          <p:nvPr/>
        </p:nvSpPr>
        <p:spPr>
          <a:xfrm>
            <a:off x="5859670" y="256916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再求密度函数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ACBF16F-8E3D-4CCE-8044-2C293CCA0590}"/>
                  </a:ext>
                </a:extLst>
              </p:cNvPr>
              <p:cNvSpPr/>
              <p:nvPr/>
            </p:nvSpPr>
            <p:spPr>
              <a:xfrm>
                <a:off x="6506392" y="3291678"/>
                <a:ext cx="45259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)+(1−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ACBF16F-8E3D-4CCE-8044-2C293CCA0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392" y="3291678"/>
                <a:ext cx="4525919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480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3" grpId="0"/>
      <p:bldP spid="4" grpId="0"/>
      <p:bldP spid="6" grpId="0"/>
      <p:bldP spid="7" grpId="0"/>
      <p:bldP spid="8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B8AB6D2-A9CF-4DB0-B6DC-D816DB5DEC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1794864" y="1855434"/>
            <a:ext cx="8883374" cy="33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2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300595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知识点回顾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9082A3-8D83-4146-9DE7-07EA488BB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22" y="46674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37A8C6-F11A-4059-B645-A11399663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4738" y="46353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E663492A-D35E-4DBA-A51D-8AB096F45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176" y="1252505"/>
            <a:ext cx="26564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二维随机变量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FF453101-3CCF-4ADB-B4A5-85B1A64C7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874" y="1252505"/>
            <a:ext cx="26564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联合分布函数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0045A32C-04EE-4B75-8FEB-CF31E0725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944" y="2284811"/>
            <a:ext cx="38924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二维离散型随机变量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FCB7E2E9-DF99-4FEE-B22B-86C68DB51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874" y="2268994"/>
            <a:ext cx="22445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联合分布律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AF268DA3-9E1E-44E4-AD4C-E1A0F4CA2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874" y="3276470"/>
            <a:ext cx="26564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联合密度函数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5B9C9877-C477-42D5-BDAF-DF6246AD2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874" y="4471925"/>
            <a:ext cx="34804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随机变量的独立性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40DE7270-EACC-4BAC-BEE6-36EDF7DF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597" y="4471925"/>
            <a:ext cx="18325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边缘分布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BA911D98-0BF6-4F58-8E7F-C2964C33D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723" y="3331466"/>
            <a:ext cx="38924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二维连续型随机变量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6B82DBCA-9D9B-4DFD-B0C6-329EFA70D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929" y="5409466"/>
            <a:ext cx="38924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随机变量函数的分布</a:t>
            </a:r>
          </a:p>
        </p:txBody>
      </p:sp>
    </p:spTree>
    <p:extLst>
      <p:ext uri="{BB962C8B-B14F-4D97-AF65-F5344CB8AC3E}">
        <p14:creationId xmlns:p14="http://schemas.microsoft.com/office/powerpoint/2010/main" val="4169305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300595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知识点回顾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37A8C6-F11A-4059-B645-A11399663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4738" y="46353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AE3E5D-7CC6-42C8-BF2A-BCD7216F50EA}"/>
              </a:ext>
            </a:extLst>
          </p:cNvPr>
          <p:cNvSpPr/>
          <p:nvPr/>
        </p:nvSpPr>
        <p:spPr>
          <a:xfrm>
            <a:off x="1255880" y="1492512"/>
            <a:ext cx="3461204" cy="661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 u="sng" dirty="0">
                <a:latin typeface="楷体_GB2312" pitchFamily="49" charset="-122"/>
                <a:ea typeface="楷体_GB2312" pitchFamily="49" charset="-122"/>
              </a:rPr>
              <a:t>二维随机变量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(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en-US" altLang="zh-CN" sz="2800" i="1" dirty="0">
                <a:ea typeface="楷体_GB2312" pitchFamily="49" charset="-122"/>
              </a:rPr>
              <a:t>Y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en-US" altLang="zh-CN" sz="2800" i="1" dirty="0">
                <a:ea typeface="楷体_GB2312" pitchFamily="49" charset="-122"/>
              </a:rPr>
              <a:t> 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639D43D-3E10-4731-B99B-FAE96FDF9AEA}"/>
              </a:ext>
            </a:extLst>
          </p:cNvPr>
          <p:cNvGrpSpPr/>
          <p:nvPr/>
        </p:nvGrpSpPr>
        <p:grpSpPr>
          <a:xfrm>
            <a:off x="5017412" y="1661650"/>
            <a:ext cx="6461462" cy="523220"/>
            <a:chOff x="4937513" y="1073294"/>
            <a:chExt cx="6461462" cy="52322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0DA5AE-9644-4B11-A32D-1A0C3C096707}"/>
                </a:ext>
              </a:extLst>
            </p:cNvPr>
            <p:cNvSpPr/>
            <p:nvPr/>
          </p:nvSpPr>
          <p:spPr>
            <a:xfrm>
              <a:off x="4937513" y="1073294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联合分布函数</a:t>
              </a:r>
              <a:endParaRPr lang="zh-CN" altLang="en-US" dirty="0"/>
            </a:p>
          </p:txBody>
        </p:sp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FDC4AEF6-83D3-4BA2-87EA-C9D755352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7975" y="1077401"/>
              <a:ext cx="4191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i="1" dirty="0"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dirty="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800" i="1" dirty="0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 dirty="0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800" i="1" dirty="0"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800" dirty="0">
                  <a:latin typeface="Times New Roman" panose="02020603050405020304" pitchFamily="18" charset="0"/>
                </a:rPr>
                <a:t>) = </a:t>
              </a:r>
              <a:r>
                <a:rPr kumimoji="1" lang="en-US" altLang="zh-CN" sz="2800" i="1" dirty="0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800" dirty="0">
                  <a:latin typeface="Times New Roman" panose="02020603050405020304" pitchFamily="18" charset="0"/>
                </a:rPr>
                <a:t>( </a:t>
              </a:r>
              <a:r>
                <a:rPr kumimoji="1" lang="en-US" altLang="zh-CN" sz="2800" i="1" dirty="0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 </a:t>
              </a:r>
              <a:r>
                <a:rPr kumimoji="1" lang="en-US" altLang="zh-CN" sz="28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kumimoji="1" lang="en-US" altLang="zh-CN" sz="28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kumimoji="1" lang="en-US" altLang="zh-CN" sz="28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kumimoji="1" lang="en-US" altLang="zh-CN" sz="28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 </a:t>
              </a:r>
              <a:r>
                <a:rPr kumimoji="1" lang="en-US" altLang="zh-CN" sz="28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kumimoji="1" lang="en-US" altLang="zh-CN" sz="28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1ECC032F-160A-48ED-93C6-DBF4873DF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771" y="2681596"/>
            <a:ext cx="6248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sng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7635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545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1455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7175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2895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8615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4335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(1) 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)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关于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x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和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y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分别单调增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5F4C4D08-ECB3-418C-8D6C-FCC419FC2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771" y="3329296"/>
            <a:ext cx="419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sng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7635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545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1455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7175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2895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8615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4335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(2)   0 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) 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 1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，且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858AAA7-8E83-4F0C-B306-B7A85E19D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421" y="3816658"/>
            <a:ext cx="411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sng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7635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545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1455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7175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2895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8615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4335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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) =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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)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=0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，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010A6410-F8D0-41E3-AF66-EF8532FED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284" y="3834121"/>
            <a:ext cx="2590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sng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7635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545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1455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7175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2895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8615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4335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(+</a:t>
            </a:r>
            <a:r>
              <a:rPr kumimoji="1"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 +</a:t>
            </a:r>
            <a:r>
              <a:rPr kumimoji="1"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) = 1.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630CE917-51B5-4C3A-8B00-DF8F5D19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771" y="4481821"/>
            <a:ext cx="685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sng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7635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545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1455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7175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2895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8615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4335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(3) 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)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关于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x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和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y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分别右连续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40A56C9-DE52-4D5F-888A-248341BA7314}"/>
              </a:ext>
            </a:extLst>
          </p:cNvPr>
          <p:cNvGrpSpPr/>
          <p:nvPr/>
        </p:nvGrpSpPr>
        <p:grpSpPr>
          <a:xfrm>
            <a:off x="1086707" y="5344627"/>
            <a:ext cx="9746031" cy="579438"/>
            <a:chOff x="1086707" y="5344627"/>
            <a:chExt cx="9746031" cy="579438"/>
          </a:xfrm>
        </p:grpSpPr>
        <p:sp>
          <p:nvSpPr>
            <p:cNvPr id="21" name="Text Box 5">
              <a:extLst>
                <a:ext uri="{FF2B5EF4-FFF2-40B4-BE49-F238E27FC236}">
                  <a16:creationId xmlns:a16="http://schemas.microsoft.com/office/drawing/2014/main" id="{A2EF484D-FFA0-4AE5-A29B-1DBE2D47F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3915" y="5344627"/>
              <a:ext cx="373882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  </a:t>
              </a:r>
              <a:r>
                <a:rPr kumimoji="1"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  F</a:t>
              </a:r>
              <a:r>
                <a:rPr kumimoji="1" lang="en-US" altLang="zh-CN" sz="28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Y</a:t>
              </a:r>
              <a:r>
                <a:rPr kumimoji="1" lang="en-US" altLang="zh-CN" sz="28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y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) = </a:t>
              </a:r>
              <a:r>
                <a:rPr kumimoji="1"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(+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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,  </a:t>
              </a:r>
              <a:r>
                <a:rPr kumimoji="1"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).</a:t>
              </a:r>
            </a:p>
          </p:txBody>
        </p:sp>
        <p:sp>
          <p:nvSpPr>
            <p:cNvPr id="22" name="Text Box 6">
              <a:extLst>
                <a:ext uri="{FF2B5EF4-FFF2-40B4-BE49-F238E27FC236}">
                  <a16:creationId xmlns:a16="http://schemas.microsoft.com/office/drawing/2014/main" id="{9272A099-926D-4E37-8881-DA481F7BA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8851" y="5344627"/>
              <a:ext cx="43434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  </a:t>
              </a:r>
              <a:r>
                <a:rPr kumimoji="1"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  F</a:t>
              </a:r>
              <a:r>
                <a:rPr kumimoji="1" lang="en-US" altLang="zh-CN" sz="28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X</a:t>
              </a:r>
              <a:r>
                <a:rPr kumimoji="1" lang="en-US" altLang="zh-CN" sz="28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x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) = </a:t>
              </a:r>
              <a:r>
                <a:rPr kumimoji="1"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 +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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),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8F4CE30-718B-4CB4-8763-A03662DA59EA}"/>
                </a:ext>
              </a:extLst>
            </p:cNvPr>
            <p:cNvSpPr/>
            <p:nvPr/>
          </p:nvSpPr>
          <p:spPr>
            <a:xfrm>
              <a:off x="1086707" y="5400845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边缘分布函数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0813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300595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知识点回顾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37A8C6-F11A-4059-B645-A11399663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4738" y="46353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C31DC23-A592-4687-905A-EA42565351BA}"/>
              </a:ext>
            </a:extLst>
          </p:cNvPr>
          <p:cNvGrpSpPr/>
          <p:nvPr/>
        </p:nvGrpSpPr>
        <p:grpSpPr>
          <a:xfrm>
            <a:off x="2095691" y="1805965"/>
            <a:ext cx="7139732" cy="602733"/>
            <a:chOff x="4707711" y="2690312"/>
            <a:chExt cx="7139732" cy="602733"/>
          </a:xfrm>
        </p:grpSpPr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534CCBBF-B28C-4406-8871-A6951A7EF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2411" y="2690312"/>
              <a:ext cx="5255032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i="1" dirty="0" err="1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2800" i="1" baseline="-25000" dirty="0" err="1">
                  <a:latin typeface="Times New Roman" panose="02020603050405020304" pitchFamily="18" charset="0"/>
                  <a:ea typeface="楷体_GB2312" pitchFamily="49" charset="-122"/>
                </a:rPr>
                <a:t>ij</a:t>
              </a:r>
              <a:r>
                <a:rPr kumimoji="1" lang="en-US" altLang="zh-CN" sz="2800" baseline="-250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= </a:t>
              </a:r>
              <a:r>
                <a:rPr kumimoji="1"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=</a:t>
              </a:r>
              <a:r>
                <a:rPr kumimoji="1"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800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=</a:t>
              </a:r>
              <a:r>
                <a:rPr kumimoji="1" lang="en-US" altLang="zh-CN" sz="2800" i="1" dirty="0" err="1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2800" i="1" baseline="-25000" dirty="0" err="1">
                  <a:latin typeface="Times New Roman" panose="02020603050405020304" pitchFamily="18" charset="0"/>
                  <a:ea typeface="楷体_GB2312" pitchFamily="49" charset="-122"/>
                </a:rPr>
                <a:t>j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r>
                <a:rPr kumimoji="1"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，    </a:t>
              </a:r>
              <a:r>
                <a:rPr kumimoji="1" lang="en-US" altLang="zh-CN" sz="2800" i="1" dirty="0" err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,  </a:t>
              </a:r>
              <a:r>
                <a:rPr kumimoji="1"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j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=1, 2, ...,  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4DF7663-3A07-4717-84F3-D7376A9ABA2A}"/>
                </a:ext>
              </a:extLst>
            </p:cNvPr>
            <p:cNvSpPr/>
            <p:nvPr/>
          </p:nvSpPr>
          <p:spPr>
            <a:xfrm>
              <a:off x="4707711" y="2769825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联合分布律</a:t>
              </a:r>
              <a:endParaRPr lang="zh-CN" altLang="en-US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57E70DA-2C50-4804-8C28-9CD6F67B1910}"/>
              </a:ext>
            </a:extLst>
          </p:cNvPr>
          <p:cNvSpPr/>
          <p:nvPr/>
        </p:nvSpPr>
        <p:spPr>
          <a:xfrm>
            <a:off x="685933" y="111114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u="sng" dirty="0">
                <a:latin typeface="楷体_GB2312" pitchFamily="49" charset="-122"/>
                <a:ea typeface="楷体_GB2312" pitchFamily="49" charset="-122"/>
              </a:rPr>
              <a:t>二维离散型随机变量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0F09F0F-ED4A-44B3-A723-50BB6AB315E1}"/>
                  </a:ext>
                </a:extLst>
              </p:cNvPr>
              <p:cNvSpPr/>
              <p:nvPr/>
            </p:nvSpPr>
            <p:spPr>
              <a:xfrm>
                <a:off x="5104738" y="2950768"/>
                <a:ext cx="2961645" cy="1030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）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0F09F0F-ED4A-44B3-A723-50BB6AB31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738" y="2950768"/>
                <a:ext cx="2961645" cy="1030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5AD8F130-2E33-4586-8141-7B0FC914A49B}"/>
              </a:ext>
            </a:extLst>
          </p:cNvPr>
          <p:cNvSpPr/>
          <p:nvPr/>
        </p:nvSpPr>
        <p:spPr>
          <a:xfrm>
            <a:off x="3117801" y="3097917"/>
            <a:ext cx="17251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/>
              </a:rPr>
              <a:t> (1)     </a:t>
            </a:r>
            <a:r>
              <a:rPr lang="en-US" altLang="zh-CN" sz="2400" i="1" dirty="0" err="1">
                <a:latin typeface="Times New Roman"/>
              </a:rPr>
              <a:t>p</a:t>
            </a:r>
            <a:r>
              <a:rPr lang="en-US" altLang="zh-CN" sz="2400" i="1" baseline="-25000" dirty="0" err="1">
                <a:latin typeface="Times New Roman"/>
              </a:rPr>
              <a:t>ij</a:t>
            </a:r>
            <a:r>
              <a:rPr lang="en-US" altLang="zh-CN" sz="2400" baseline="-25000" dirty="0">
                <a:latin typeface="Times New Roman"/>
              </a:rPr>
              <a:t> </a:t>
            </a:r>
            <a:r>
              <a:rPr lang="en-US" altLang="zh-CN" sz="2400" dirty="0">
                <a:latin typeface="Times New Roman"/>
                <a:sym typeface="Symbol" panose="05050102010706020507" pitchFamily="18" charset="2"/>
              </a:rPr>
              <a:t> </a:t>
            </a:r>
            <a:r>
              <a:rPr lang="en-US" altLang="zh-CN" sz="2400" dirty="0">
                <a:latin typeface="Times New Roman"/>
              </a:rPr>
              <a:t>0</a:t>
            </a:r>
            <a:endParaRPr lang="zh-CN" altLang="en-US" sz="24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EA054C9-57C6-4108-B8EA-D3E64CB329F9}"/>
              </a:ext>
            </a:extLst>
          </p:cNvPr>
          <p:cNvGrpSpPr/>
          <p:nvPr/>
        </p:nvGrpSpPr>
        <p:grpSpPr>
          <a:xfrm>
            <a:off x="663687" y="4378656"/>
            <a:ext cx="10101227" cy="893578"/>
            <a:chOff x="1063182" y="4032427"/>
            <a:chExt cx="10101227" cy="893578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2CB5B71-4BFD-4F3F-A683-15A8621D262B}"/>
                </a:ext>
              </a:extLst>
            </p:cNvPr>
            <p:cNvGrpSpPr/>
            <p:nvPr/>
          </p:nvGrpSpPr>
          <p:grpSpPr>
            <a:xfrm>
              <a:off x="1063182" y="4172578"/>
              <a:ext cx="6784678" cy="580272"/>
              <a:chOff x="419112" y="4182517"/>
              <a:chExt cx="6784678" cy="580272"/>
            </a:xfrm>
          </p:grpSpPr>
          <p:sp>
            <p:nvSpPr>
              <p:cNvPr id="17" name="Text Box 5">
                <a:extLst>
                  <a:ext uri="{FF2B5EF4-FFF2-40B4-BE49-F238E27FC236}">
                    <a16:creationId xmlns:a16="http://schemas.microsoft.com/office/drawing/2014/main" id="{27F95C62-C7FF-4427-944E-9577321868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9188" y="4183351"/>
                <a:ext cx="924602" cy="579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3200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kumimoji="1"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Y  </a:t>
                </a:r>
                <a:r>
                  <a:rPr kumimoji="1"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</a:t>
                </a:r>
                <a:endParaRPr kumimoji="1"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" name="Text Box 6">
                <a:extLst>
                  <a:ext uri="{FF2B5EF4-FFF2-40B4-BE49-F238E27FC236}">
                    <a16:creationId xmlns:a16="http://schemas.microsoft.com/office/drawing/2014/main" id="{DB007804-8E12-4783-9AD4-E73174A38F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5914" y="4182517"/>
                <a:ext cx="1017071" cy="579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3200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kumimoji="1"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X  </a:t>
                </a:r>
                <a:r>
                  <a:rPr kumimoji="1"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</a:t>
                </a:r>
                <a:endParaRPr kumimoji="1"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391D758-4D34-4329-9434-F7023C4D3C2C}"/>
                  </a:ext>
                </a:extLst>
              </p:cNvPr>
              <p:cNvSpPr/>
              <p:nvPr/>
            </p:nvSpPr>
            <p:spPr>
              <a:xfrm>
                <a:off x="419112" y="4238735"/>
                <a:ext cx="19800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边缘分布律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E2B765D9-1961-45D4-B80A-E2D6F69B9DBC}"/>
                    </a:ext>
                  </a:extLst>
                </p:cNvPr>
                <p:cNvSpPr/>
                <p:nvPr/>
              </p:nvSpPr>
              <p:spPr>
                <a:xfrm>
                  <a:off x="3813935" y="4032427"/>
                  <a:ext cx="3263201" cy="8935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zh-CN" alt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zh-CN" altLang="en-US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•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E2B765D9-1961-45D4-B80A-E2D6F69B9D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3935" y="4032427"/>
                  <a:ext cx="3263201" cy="89357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CAC27A5-80F2-414B-9B8D-D921F5C8730B}"/>
                    </a:ext>
                  </a:extLst>
                </p:cNvPr>
                <p:cNvSpPr/>
                <p:nvPr/>
              </p:nvSpPr>
              <p:spPr>
                <a:xfrm>
                  <a:off x="7847860" y="4042821"/>
                  <a:ext cx="3316549" cy="8622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zh-CN" alt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zh-CN" alt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•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CAC27A5-80F2-414B-9B8D-D921F5C873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860" y="4042821"/>
                  <a:ext cx="3316549" cy="8622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3225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300595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知识点回顾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37A8C6-F11A-4059-B645-A11399663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4738" y="46353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38F8B3-6CB9-4C0B-9465-BD0B378BAB80}"/>
              </a:ext>
            </a:extLst>
          </p:cNvPr>
          <p:cNvSpPr/>
          <p:nvPr/>
        </p:nvSpPr>
        <p:spPr>
          <a:xfrm>
            <a:off x="685933" y="111114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u="sng" dirty="0">
                <a:latin typeface="楷体_GB2312" pitchFamily="49" charset="-122"/>
                <a:ea typeface="楷体_GB2312" pitchFamily="49" charset="-122"/>
              </a:rPr>
              <a:t>二维连续型随机变量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130AAB-06B5-4973-BB55-4479757966D4}"/>
              </a:ext>
            </a:extLst>
          </p:cNvPr>
          <p:cNvSpPr/>
          <p:nvPr/>
        </p:nvSpPr>
        <p:spPr>
          <a:xfrm>
            <a:off x="1659859" y="1914999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联合分布密度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B8D37DE-34A8-469F-922E-A885E10CF232}"/>
                  </a:ext>
                </a:extLst>
              </p:cNvPr>
              <p:cNvSpPr/>
              <p:nvPr/>
            </p:nvSpPr>
            <p:spPr>
              <a:xfrm>
                <a:off x="3874208" y="1945776"/>
                <a:ext cx="12305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zh-CN" altLang="en-US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B8D37DE-34A8-469F-922E-A885E10CF2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208" y="1945776"/>
                <a:ext cx="1230530" cy="461665"/>
              </a:xfrm>
              <a:prstGeom prst="rect">
                <a:avLst/>
              </a:prstGeom>
              <a:blipFill>
                <a:blip r:embed="rId2"/>
                <a:stretch>
                  <a:fillRect l="-498" r="-498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>
            <a:extLst>
              <a:ext uri="{FF2B5EF4-FFF2-40B4-BE49-F238E27FC236}">
                <a16:creationId xmlns:a16="http://schemas.microsoft.com/office/drawing/2014/main" id="{BFE9D7FF-9D08-449F-A184-04749F10F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590800"/>
            <a:ext cx="298289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>
                <a:latin typeface="宋体" panose="02010600030101010101" pitchFamily="2" charset="-122"/>
              </a:rPr>
              <a:t>(1) 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sz="3200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 0.</a:t>
            </a:r>
            <a:r>
              <a:rPr kumimoji="1" lang="en-US" altLang="zh-CN" sz="2400" dirty="0">
                <a:latin typeface="宋体" panose="02010600030101010101" pitchFamily="2" charset="-122"/>
              </a:rPr>
              <a:t> </a:t>
            </a:r>
            <a:endParaRPr kumimoji="1" lang="en-US" altLang="zh-CN" sz="3200" dirty="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04A14D9-32FA-49DF-9EAC-6FD8EC986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590801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>
                <a:latin typeface="宋体" panose="02010600030101010101" pitchFamily="2" charset="-122"/>
              </a:rPr>
              <a:t>(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3200" dirty="0">
                <a:latin typeface="宋体" panose="02010600030101010101" pitchFamily="2" charset="-122"/>
              </a:rPr>
              <a:t>) </a:t>
            </a:r>
            <a:endParaRPr kumimoji="1" lang="en-US" altLang="zh-CN" sz="32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F7980DB-C70D-4AC8-B1C4-DFE4257134D4}"/>
                  </a:ext>
                </a:extLst>
              </p:cNvPr>
              <p:cNvSpPr/>
              <p:nvPr/>
            </p:nvSpPr>
            <p:spPr>
              <a:xfrm>
                <a:off x="6934200" y="2407441"/>
                <a:ext cx="4005264" cy="9087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/>
                      </m:nary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F7980DB-C70D-4AC8-B1C4-DFE425713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407441"/>
                <a:ext cx="4005264" cy="9087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E949751-81CC-4236-82FA-03E3CAEED7EE}"/>
                  </a:ext>
                </a:extLst>
              </p:cNvPr>
              <p:cNvSpPr/>
              <p:nvPr/>
            </p:nvSpPr>
            <p:spPr>
              <a:xfrm>
                <a:off x="3639844" y="3372870"/>
                <a:ext cx="4479944" cy="1060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m:rPr>
                              <m:nor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E949751-81CC-4236-82FA-03E3CAEED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44" y="3372870"/>
                <a:ext cx="4479944" cy="1060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852A0AAF-6019-4A7F-A5F8-17B527E3BC31}"/>
              </a:ext>
            </a:extLst>
          </p:cNvPr>
          <p:cNvGrpSpPr/>
          <p:nvPr/>
        </p:nvGrpSpPr>
        <p:grpSpPr>
          <a:xfrm>
            <a:off x="514875" y="5030852"/>
            <a:ext cx="10424589" cy="589045"/>
            <a:chOff x="1448710" y="5193541"/>
            <a:chExt cx="10424589" cy="589045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5421396-3D0C-4624-8E58-858112C5648B}"/>
                </a:ext>
              </a:extLst>
            </p:cNvPr>
            <p:cNvGrpSpPr/>
            <p:nvPr/>
          </p:nvGrpSpPr>
          <p:grpSpPr>
            <a:xfrm>
              <a:off x="1448710" y="5193541"/>
              <a:ext cx="10424589" cy="589045"/>
              <a:chOff x="804640" y="5203480"/>
              <a:chExt cx="10424589" cy="589045"/>
            </a:xfrm>
          </p:grpSpPr>
          <p:sp>
            <p:nvSpPr>
              <p:cNvPr id="23" name="Text Box 5">
                <a:extLst>
                  <a:ext uri="{FF2B5EF4-FFF2-40B4-BE49-F238E27FC236}">
                    <a16:creationId xmlns:a16="http://schemas.microsoft.com/office/drawing/2014/main" id="{A395006D-76B9-4884-B98F-6566CB2D74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1029" y="5213087"/>
                <a:ext cx="4648200" cy="579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3200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kumimoji="1"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Y  </a:t>
                </a:r>
                <a:r>
                  <a:rPr kumimoji="1"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</a:t>
                </a:r>
                <a:endParaRPr kumimoji="1"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" name="Text Box 6">
                <a:extLst>
                  <a:ext uri="{FF2B5EF4-FFF2-40B4-BE49-F238E27FC236}">
                    <a16:creationId xmlns:a16="http://schemas.microsoft.com/office/drawing/2014/main" id="{CE0453E7-C35F-45CF-A5AF-E909FFE36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8454" y="5203480"/>
                <a:ext cx="4343400" cy="579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3200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kumimoji="1"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X  </a:t>
                </a:r>
                <a:r>
                  <a:rPr kumimoji="1"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</a:t>
                </a:r>
                <a:endParaRPr kumimoji="1"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0B4D6B6-F9F1-415B-8A29-A6F371AC2070}"/>
                  </a:ext>
                </a:extLst>
              </p:cNvPr>
              <p:cNvSpPr/>
              <p:nvPr/>
            </p:nvSpPr>
            <p:spPr>
              <a:xfrm>
                <a:off x="804640" y="5273130"/>
                <a:ext cx="1847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5FC8707A-891C-4CA7-A893-906CF052AAA4}"/>
                    </a:ext>
                  </a:extLst>
                </p:cNvPr>
                <p:cNvSpPr/>
                <p:nvPr/>
              </p:nvSpPr>
              <p:spPr>
                <a:xfrm>
                  <a:off x="4169966" y="5225990"/>
                  <a:ext cx="2732864" cy="498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 i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f</a:t>
                  </a:r>
                  <a:r>
                    <a:rPr kumimoji="1" lang="en-US" altLang="zh-CN" sz="2400" i="1" baseline="-25000" dirty="0" err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X</a:t>
                  </a:r>
                  <a:r>
                    <a:rPr kumimoji="1" lang="en-US" altLang="zh-CN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 </a:t>
                  </a:r>
                  <a:r>
                    <a:rPr kumimoji="1"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(</a:t>
                  </a:r>
                  <a:r>
                    <a:rPr kumimoji="1" lang="en-US" altLang="zh-CN" sz="2400" i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x</a:t>
                  </a:r>
                  <a:r>
                    <a:rPr kumimoji="1"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) =</a:t>
                  </a:r>
                  <a14:m>
                    <m:oMath xmlns:m="http://schemas.openxmlformats.org/officeDocument/2006/math">
                      <m:nary>
                        <m:nary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</m:oMath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D57E6FF-3AA9-4BF2-AD84-5692D4BED0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966" y="5225990"/>
                  <a:ext cx="2732864" cy="498663"/>
                </a:xfrm>
                <a:prstGeom prst="rect">
                  <a:avLst/>
                </a:prstGeom>
                <a:blipFill>
                  <a:blip r:embed="rId5"/>
                  <a:stretch>
                    <a:fillRect l="-3348" t="-115854" b="-1780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A680D664-EFD3-4E18-9BEB-FF1AE8B8695A}"/>
                    </a:ext>
                  </a:extLst>
                </p:cNvPr>
                <p:cNvSpPr/>
                <p:nvPr/>
              </p:nvSpPr>
              <p:spPr>
                <a:xfrm>
                  <a:off x="8008567" y="5233928"/>
                  <a:ext cx="2614434" cy="498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 i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f</a:t>
                  </a:r>
                  <a:r>
                    <a:rPr kumimoji="1" lang="en-US" altLang="zh-CN" sz="2400" i="1" baseline="-25000" dirty="0" err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Y</a:t>
                  </a:r>
                  <a:r>
                    <a:rPr kumimoji="1" lang="en-US" altLang="zh-CN" sz="24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 </a:t>
                  </a:r>
                  <a:r>
                    <a:rPr kumimoji="1"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(</a:t>
                  </a:r>
                  <a:r>
                    <a:rPr kumimoji="1" lang="en-US" altLang="zh-CN" sz="2400" i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y</a:t>
                  </a:r>
                  <a:r>
                    <a:rPr kumimoji="1"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) =</a:t>
                  </a:r>
                  <a14:m>
                    <m:oMath xmlns:m="http://schemas.openxmlformats.org/officeDocument/2006/math">
                      <m:nary>
                        <m:nary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FC5D89E3-B231-40E0-8A40-BF1E6A6D10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8567" y="5233928"/>
                  <a:ext cx="2614434" cy="498663"/>
                </a:xfrm>
                <a:prstGeom prst="rect">
                  <a:avLst/>
                </a:prstGeom>
                <a:blipFill>
                  <a:blip r:embed="rId6"/>
                  <a:stretch>
                    <a:fillRect l="-3730" t="-117284" b="-1814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156410A-03EF-4C0A-9D5D-6DFF5F5DB203}"/>
              </a:ext>
            </a:extLst>
          </p:cNvPr>
          <p:cNvSpPr/>
          <p:nvPr/>
        </p:nvSpPr>
        <p:spPr>
          <a:xfrm>
            <a:off x="676324" y="4209107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边缘密度函数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33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2" grpId="0"/>
      <p:bldP spid="10" grpId="0" build="p" autoUpdateAnimBg="0"/>
      <p:bldP spid="12" grpId="0" build="p" autoUpdateAnimBg="0"/>
      <p:bldP spid="3" grpId="0"/>
      <p:bldP spid="17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300595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知识点回顾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0DABA1-DD01-45F7-A2B9-81F0E19D993B}"/>
                  </a:ext>
                </a:extLst>
              </p:cNvPr>
              <p:cNvSpPr/>
              <p:nvPr/>
            </p:nvSpPr>
            <p:spPr>
              <a:xfrm>
                <a:off x="1159046" y="2631775"/>
                <a:ext cx="33226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 </m:t>
                      </m:r>
                      <m:r>
                        <a:rPr lang="zh-CN" alt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𝑭</m:t>
                      </m:r>
                      <m:r>
                        <a:rPr lang="zh-CN" altLang="en-US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𝒙</m:t>
                      </m:r>
                      <m:r>
                        <a:rPr lang="zh-CN" altLang="en-US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,</m:t>
                      </m:r>
                      <m:r>
                        <a:rPr lang="zh-CN" alt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𝒚</m:t>
                      </m:r>
                      <m:r>
                        <a:rPr lang="zh-CN" altLang="en-US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𝑿</m:t>
                          </m:r>
                        </m:sub>
                      </m:sSub>
                      <m:r>
                        <a:rPr lang="zh-CN" altLang="en-US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𝒙</m:t>
                      </m:r>
                      <m:r>
                        <a:rPr lang="zh-CN" altLang="en-US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𝒀</m:t>
                          </m:r>
                        </m:sub>
                      </m:sSub>
                      <m:r>
                        <a:rPr lang="zh-CN" altLang="en-US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𝒚</m:t>
                      </m:r>
                      <m:r>
                        <a:rPr lang="zh-CN" altLang="en-US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0DABA1-DD01-45F7-A2B9-81F0E19D9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046" y="2631775"/>
                <a:ext cx="3322641" cy="461665"/>
              </a:xfrm>
              <a:prstGeom prst="rect">
                <a:avLst/>
              </a:prstGeom>
              <a:blipFill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D097D66-B698-4AC8-BB08-73EAFC863147}"/>
                  </a:ext>
                </a:extLst>
              </p:cNvPr>
              <p:cNvSpPr/>
              <p:nvPr/>
            </p:nvSpPr>
            <p:spPr>
              <a:xfrm>
                <a:off x="513037" y="3526122"/>
                <a:ext cx="4867999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𝒊𝒋</m:t>
                        </m:r>
                      </m:sub>
                    </m:sSub>
                    <m:r>
                      <a:rPr lang="zh-CN" altLang="en-US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𝒊</m:t>
                        </m:r>
                        <m:r>
                          <a:rPr lang="zh-CN" altLang="en-US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•</m:t>
                        </m:r>
                      </m:sub>
                    </m:sSub>
                    <m:r>
                      <a:rPr lang="zh-CN" altLang="en-US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zh-CN" altLang="en-US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•</m:t>
                        </m:r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zh-CN" altLang="en-US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zh-CN" altLang="en-US" sz="28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sym typeface="Times New Roman" panose="02020603050405020304" pitchFamily="18" charset="0"/>
                      </a:rPr>
                      <m:t>   </m:t>
                    </m:r>
                    <m:r>
                      <a:rPr lang="zh-CN" alt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𝒊</m:t>
                    </m:r>
                    <m:r>
                      <a:rPr lang="zh-CN" altLang="en-US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𝒋</m:t>
                    </m:r>
                    <m:r>
                      <a:rPr lang="zh-CN" altLang="en-US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𝟏</m:t>
                    </m:r>
                    <m:r>
                      <a:rPr lang="zh-CN" altLang="en-US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𝟐</m:t>
                    </m:r>
                    <m:r>
                      <a:rPr lang="zh-CN" altLang="en-US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,⋯.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D097D66-B698-4AC8-BB08-73EAFC863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7" y="3526122"/>
                <a:ext cx="4867999" cy="5640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28C9D18-4454-4A0D-8B3D-A270610A9C3F}"/>
                  </a:ext>
                </a:extLst>
              </p:cNvPr>
              <p:cNvSpPr/>
              <p:nvPr/>
            </p:nvSpPr>
            <p:spPr>
              <a:xfrm>
                <a:off x="478535" y="4439572"/>
                <a:ext cx="462620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436688" lvl="0" indent="-1436688">
                  <a:lnSpc>
                    <a:spcPct val="150000"/>
                  </a:lnSpc>
                  <a:tabLst>
                    <a:tab pos="14366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𝒇</m:t>
                      </m:r>
                      <m:r>
                        <a:rPr lang="zh-CN" altLang="en-US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𝒙</m:t>
                      </m:r>
                      <m:r>
                        <a:rPr lang="zh-CN" altLang="en-US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,</m:t>
                      </m:r>
                      <m:r>
                        <a:rPr lang="zh-CN" alt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𝒚</m:t>
                      </m:r>
                      <m:r>
                        <a:rPr lang="zh-CN" altLang="en-US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)≡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𝑿</m:t>
                          </m:r>
                        </m:sub>
                      </m:sSub>
                      <m:r>
                        <a:rPr lang="zh-CN" altLang="en-US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𝒙</m:t>
                      </m:r>
                      <m:r>
                        <a:rPr lang="zh-CN" altLang="en-US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𝒀</m:t>
                          </m:r>
                        </m:sub>
                      </m:sSub>
                      <m:r>
                        <a:rPr lang="zh-CN" altLang="en-US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𝒚</m:t>
                      </m:r>
                      <m:r>
                        <a:rPr lang="zh-CN" altLang="en-US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28C9D18-4454-4A0D-8B3D-A270610A9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35" y="4439572"/>
                <a:ext cx="462620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EC81B1F-8F73-4191-8EAC-27E4A7933EA1}"/>
                  </a:ext>
                </a:extLst>
              </p:cNvPr>
              <p:cNvSpPr/>
              <p:nvPr/>
            </p:nvSpPr>
            <p:spPr>
              <a:xfrm>
                <a:off x="342900" y="1573554"/>
                <a:ext cx="36327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随机变量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Times New Roman" panose="02020603050405020304" pitchFamily="18" charset="0"/>
                      </a:rPr>
                      <m:t> </m:t>
                    </m:r>
                    <m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Times New Roman" panose="02020603050405020304" pitchFamily="18" charset="0"/>
                      </a:rPr>
                      <m:t>𝒀</m:t>
                    </m:r>
                    <m:r>
                      <a:rPr lang="en-US" altLang="zh-CN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sym typeface="Times New Roman" panose="02020603050405020304" pitchFamily="18" charset="0"/>
                  </a:rPr>
                  <a:t>相互独立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EC81B1F-8F73-4191-8EAC-27E4A7933E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573554"/>
                <a:ext cx="3632726" cy="461665"/>
              </a:xfrm>
              <a:prstGeom prst="rect">
                <a:avLst/>
              </a:prstGeom>
              <a:blipFill>
                <a:blip r:embed="rId5"/>
                <a:stretch>
                  <a:fillRect l="-2517" t="-10526" r="-184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37566EA0-0431-466A-8601-C840391D0811}"/>
              </a:ext>
            </a:extLst>
          </p:cNvPr>
          <p:cNvSpPr/>
          <p:nvPr/>
        </p:nvSpPr>
        <p:spPr>
          <a:xfrm>
            <a:off x="5895941" y="157355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随机变量函数的分布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AC7E9FB-AE1A-4084-BDAC-A3BA0481D804}"/>
              </a:ext>
            </a:extLst>
          </p:cNvPr>
          <p:cNvGrpSpPr/>
          <p:nvPr/>
        </p:nvGrpSpPr>
        <p:grpSpPr>
          <a:xfrm>
            <a:off x="6496105" y="2447109"/>
            <a:ext cx="3447739" cy="1643014"/>
            <a:chOff x="6496105" y="2447109"/>
            <a:chExt cx="3447739" cy="164301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8D1A40D-D7FD-412C-8072-D5052CC8AD49}"/>
                </a:ext>
              </a:extLst>
            </p:cNvPr>
            <p:cNvSpPr/>
            <p:nvPr/>
          </p:nvSpPr>
          <p:spPr>
            <a:xfrm>
              <a:off x="6496105" y="2447109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800" dirty="0">
                  <a:ea typeface="楷体_GB2312" pitchFamily="49" charset="-122"/>
                </a:rPr>
                <a:t>离散型</a:t>
              </a:r>
              <a:endParaRPr lang="zh-CN" altLang="en-US" sz="2800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727BEC7-E170-4233-A63C-D5697F4891D9}"/>
                </a:ext>
              </a:extLst>
            </p:cNvPr>
            <p:cNvSpPr/>
            <p:nvPr/>
          </p:nvSpPr>
          <p:spPr>
            <a:xfrm>
              <a:off x="7127047" y="2955710"/>
              <a:ext cx="2816797" cy="11344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ea typeface="楷体_GB2312" pitchFamily="49" charset="-122"/>
                </a:rPr>
                <a:t>将函数值一一列出</a:t>
              </a:r>
              <a:r>
                <a:rPr kumimoji="1" lang="en-US" altLang="zh-CN" sz="2400" dirty="0">
                  <a:ea typeface="楷体_GB2312" pitchFamily="49" charset="-122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ea typeface="楷体_GB2312" pitchFamily="49" charset="-122"/>
                </a:rPr>
                <a:t>再将相等的值合并</a:t>
              </a:r>
              <a:r>
                <a:rPr kumimoji="1" lang="en-US" altLang="zh-CN" sz="2400" dirty="0">
                  <a:ea typeface="楷体_GB2312" pitchFamily="49" charset="-122"/>
                </a:rPr>
                <a:t>.</a:t>
              </a:r>
              <a:endParaRPr lang="zh-CN" altLang="en-US" sz="2400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7E1660E-148D-4E89-8281-1B01F7C2C47C}"/>
              </a:ext>
            </a:extLst>
          </p:cNvPr>
          <p:cNvGrpSpPr/>
          <p:nvPr/>
        </p:nvGrpSpPr>
        <p:grpSpPr>
          <a:xfrm>
            <a:off x="6496105" y="4239517"/>
            <a:ext cx="4092230" cy="1232762"/>
            <a:chOff x="6496105" y="4239517"/>
            <a:chExt cx="4092230" cy="123276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007266B-3DDF-45E9-B12F-5DDBE77246AE}"/>
                </a:ext>
              </a:extLst>
            </p:cNvPr>
            <p:cNvSpPr/>
            <p:nvPr/>
          </p:nvSpPr>
          <p:spPr>
            <a:xfrm>
              <a:off x="6496105" y="4239517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800" dirty="0">
                  <a:ea typeface="楷体_GB2312" pitchFamily="49" charset="-122"/>
                </a:rPr>
                <a:t>连续型</a:t>
              </a:r>
              <a:endParaRPr lang="zh-CN" altLang="en-US" sz="2800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7F6B86B-B718-48DD-ACA7-172BDF1F3AD6}"/>
                </a:ext>
              </a:extLst>
            </p:cNvPr>
            <p:cNvSpPr/>
            <p:nvPr/>
          </p:nvSpPr>
          <p:spPr>
            <a:xfrm>
              <a:off x="7087264" y="5010614"/>
              <a:ext cx="18394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zh-CN" altLang="en-US" sz="2400" dirty="0">
                  <a:ea typeface="楷体_GB2312" pitchFamily="49" charset="-122"/>
                </a:rPr>
                <a:t>分布函数法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084A8FE-85F1-4CA2-9738-ADC5C1C7BBC6}"/>
                </a:ext>
              </a:extLst>
            </p:cNvPr>
            <p:cNvSpPr/>
            <p:nvPr/>
          </p:nvSpPr>
          <p:spPr>
            <a:xfrm>
              <a:off x="9299352" y="5010614"/>
              <a:ext cx="128898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zh-CN" altLang="en-US" sz="2400" dirty="0">
                  <a:ea typeface="楷体_GB2312" pitchFamily="49" charset="-122"/>
                </a:rPr>
                <a:t>公式法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1876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真题赏析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E8E1EB7C-4896-4FA7-A9D5-4390E7789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121" y="2560025"/>
            <a:ext cx="6926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kumimoji="1" lang="zh-CN" altLang="en-US" sz="24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9082A3-8D83-4146-9DE7-07EA488BB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22" y="46674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7139558-25F8-45F6-98CE-4C1EC2E2FA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470311"/>
              </p:ext>
            </p:extLst>
          </p:nvPr>
        </p:nvGraphicFramePr>
        <p:xfrm>
          <a:off x="4237397" y="2887770"/>
          <a:ext cx="19970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6" name="Equation" r:id="rId3" imgW="1993680" imgH="723600" progId="Equation.DSMT4">
                  <p:embed/>
                </p:oleObj>
              </mc:Choice>
              <mc:Fallback>
                <p:oleObj name="Equation" r:id="rId3" imgW="1993680" imgH="723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397" y="2887770"/>
                        <a:ext cx="1997075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437A8C6-F11A-4059-B645-A11399663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4738" y="46353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7A11BB7-E6F9-47BB-B1F8-EDB631F1663E}"/>
              </a:ext>
            </a:extLst>
          </p:cNvPr>
          <p:cNvGrpSpPr/>
          <p:nvPr/>
        </p:nvGrpSpPr>
        <p:grpSpPr>
          <a:xfrm>
            <a:off x="604299" y="921077"/>
            <a:ext cx="10791043" cy="1303177"/>
            <a:chOff x="604299" y="921077"/>
            <a:chExt cx="10791043" cy="1303177"/>
          </a:xfrm>
        </p:grpSpPr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4E562EBF-DC8D-4630-B18E-501B65D9C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299" y="921077"/>
              <a:ext cx="10734261" cy="1303177"/>
            </a:xfrm>
            <a:prstGeom prst="rect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例</a:t>
              </a:r>
              <a:r>
                <a:rPr kumimoji="1" lang="en-US" altLang="zh-CN" sz="28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kumimoji="1"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2003</a:t>
              </a:r>
              <a:r>
                <a:rPr kumimoji="1"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数一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）设二维随机变量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X,Y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的概率密度为</a:t>
              </a:r>
              <a:endPara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zh-CN" sz="2800" dirty="0"/>
                <a:t>则</a:t>
              </a:r>
              <a:r>
                <a:rPr lang="en-US" altLang="zh-CN" sz="2800" dirty="0"/>
                <a:t>                 _____.</a:t>
              </a:r>
              <a:endPara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195E6F78-341F-4464-AB4E-5DCD3AAF3920}"/>
                    </a:ext>
                  </a:extLst>
                </p:cNvPr>
                <p:cNvSpPr/>
                <p:nvPr/>
              </p:nvSpPr>
              <p:spPr>
                <a:xfrm>
                  <a:off x="8235566" y="1346446"/>
                  <a:ext cx="3159776" cy="7101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</m:e>
                              </m:mr>
                            </m:m>
                          </m:e>
                        </m:d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≤1,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其他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195E6F78-341F-4464-AB4E-5DCD3AAF39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5566" y="1346446"/>
                  <a:ext cx="3159776" cy="71019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DCE47999-E97F-4E65-9481-41447BA17321}"/>
                    </a:ext>
                  </a:extLst>
                </p:cNvPr>
                <p:cNvSpPr/>
                <p:nvPr/>
              </p:nvSpPr>
              <p:spPr>
                <a:xfrm>
                  <a:off x="985610" y="1765715"/>
                  <a:ext cx="181902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≤1}=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DCE47999-E97F-4E65-9481-41447BA173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610" y="1765715"/>
                  <a:ext cx="181902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8AC9798-66F2-4A78-BDD3-21658B79C92A}"/>
                  </a:ext>
                </a:extLst>
              </p:cNvPr>
              <p:cNvSpPr/>
              <p:nvPr/>
            </p:nvSpPr>
            <p:spPr>
              <a:xfrm>
                <a:off x="1967789" y="2925398"/>
                <a:ext cx="23573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≤1}=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8AC9798-66F2-4A78-BDD3-21658B79C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89" y="2925398"/>
                <a:ext cx="2357312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BF10F0E-8AFA-42D0-A938-54B2FE5A129A}"/>
                  </a:ext>
                </a:extLst>
              </p:cNvPr>
              <p:cNvSpPr/>
              <p:nvPr/>
            </p:nvSpPr>
            <p:spPr>
              <a:xfrm>
                <a:off x="3967927" y="3821061"/>
                <a:ext cx="2528769" cy="1022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  <m:nary>
                          <m:naryPr>
                            <m:limLoc m:val="subSup"/>
                            <m:grow m:val="on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𝑥𝑑𝑦</m:t>
                            </m:r>
                          </m:e>
                        </m:nary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BF10F0E-8AFA-42D0-A938-54B2FE5A1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927" y="3821061"/>
                <a:ext cx="2528769" cy="1022972"/>
              </a:xfrm>
              <a:prstGeom prst="rect">
                <a:avLst/>
              </a:prstGeom>
              <a:blipFill>
                <a:blip r:embed="rId8"/>
                <a:stretch>
                  <a:fillRect l="-3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BA5661B-8C01-4B54-A4FC-4DA29D6D1BE7}"/>
                  </a:ext>
                </a:extLst>
              </p:cNvPr>
              <p:cNvSpPr/>
              <p:nvPr/>
            </p:nvSpPr>
            <p:spPr>
              <a:xfrm>
                <a:off x="3967927" y="5146842"/>
                <a:ext cx="3290260" cy="7770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d>
                          <m:dPr>
                            <m:end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−12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zh-CN" altLang="en-US" sz="2400" i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zh-CN" altLang="en-US" sz="2400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BA5661B-8C01-4B54-A4FC-4DA29D6D1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927" y="5146842"/>
                <a:ext cx="3290260" cy="777008"/>
              </a:xfrm>
              <a:prstGeom prst="rect">
                <a:avLst/>
              </a:prstGeom>
              <a:blipFill>
                <a:blip r:embed="rId9"/>
                <a:stretch>
                  <a:fillRect l="-2963"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1982902B-8D07-4E49-9AE5-FD66140F34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2414" y="2924483"/>
            <a:ext cx="2619048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08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E8E1EB7C-4896-4FA7-A9D5-4390E7789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455" y="2996100"/>
            <a:ext cx="6924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解：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9082A3-8D83-4146-9DE7-07EA488BB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22" y="46674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37A8C6-F11A-4059-B645-A11399663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4738" y="46353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4E562EBF-DC8D-4630-B18E-501B65D9C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99" y="1302737"/>
            <a:ext cx="10734261" cy="1307537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2005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数一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）设二维随机变量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的概率分布为</a:t>
            </a:r>
            <a:endParaRPr kumimoji="1"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已知随机事件         与               相互独立，求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b.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604BFC4-9987-4E0B-AB67-EAE0B54D4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563" y="1618828"/>
            <a:ext cx="2104762" cy="685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D3C75DC-89E2-4441-B7DD-36F4D83B3E13}"/>
                  </a:ext>
                </a:extLst>
              </p:cNvPr>
              <p:cNvSpPr/>
              <p:nvPr/>
            </p:nvSpPr>
            <p:spPr>
              <a:xfrm>
                <a:off x="2770157" y="2148968"/>
                <a:ext cx="1011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D3C75DC-89E2-4441-B7DD-36F4D83B3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157" y="2148968"/>
                <a:ext cx="10118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2E4F987-31E4-4633-A332-3DB5F8B38E1D}"/>
                  </a:ext>
                </a:extLst>
              </p:cNvPr>
              <p:cNvSpPr/>
              <p:nvPr/>
            </p:nvSpPr>
            <p:spPr>
              <a:xfrm>
                <a:off x="3981508" y="2145258"/>
                <a:ext cx="1432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2E4F987-31E4-4633-A332-3DB5F8B38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508" y="2145258"/>
                <a:ext cx="14327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252548-04EA-4D67-9EEC-0BE1831F881E}"/>
              </a:ext>
            </a:extLst>
          </p:cNvPr>
          <p:cNvGrpSpPr/>
          <p:nvPr/>
        </p:nvGrpSpPr>
        <p:grpSpPr>
          <a:xfrm>
            <a:off x="3000525" y="3246223"/>
            <a:ext cx="3351937" cy="580865"/>
            <a:chOff x="3000525" y="3246223"/>
            <a:chExt cx="3351937" cy="58086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A1300E2-E93F-472C-A37D-2E63B31BC590}"/>
                </a:ext>
              </a:extLst>
            </p:cNvPr>
            <p:cNvSpPr/>
            <p:nvPr/>
          </p:nvSpPr>
          <p:spPr>
            <a:xfrm>
              <a:off x="3000525" y="3246223"/>
              <a:ext cx="1415772" cy="58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由归一性</a:t>
              </a:r>
            </a:p>
          </p:txBody>
        </p:sp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F0111595-AF35-4528-86B4-0366787048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8324940"/>
                </p:ext>
              </p:extLst>
            </p:nvPr>
          </p:nvGraphicFramePr>
          <p:xfrm>
            <a:off x="5055475" y="3497732"/>
            <a:ext cx="1296987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68" name="Equation" r:id="rId6" imgW="1295280" imgH="279360" progId="Equation.DSMT4">
                    <p:embed/>
                  </p:oleObj>
                </mc:Choice>
                <mc:Fallback>
                  <p:oleObj name="Equation" r:id="rId6" imgW="1295280" imgH="279360" progId="Equation.DSMT4">
                    <p:embed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37139558-25F8-45F6-98CE-4C1EC2E2FA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5475" y="3497732"/>
                          <a:ext cx="1296987" cy="277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48E000A-0784-498A-ABBC-2D0498A724C0}"/>
              </a:ext>
            </a:extLst>
          </p:cNvPr>
          <p:cNvGrpSpPr/>
          <p:nvPr/>
        </p:nvGrpSpPr>
        <p:grpSpPr>
          <a:xfrm>
            <a:off x="1426962" y="4086742"/>
            <a:ext cx="5724644" cy="461665"/>
            <a:chOff x="1426962" y="4086742"/>
            <a:chExt cx="5724644" cy="46166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1A59045-8DF1-4196-821B-EAB7903AF361}"/>
                </a:ext>
              </a:extLst>
            </p:cNvPr>
            <p:cNvSpPr/>
            <p:nvPr/>
          </p:nvSpPr>
          <p:spPr>
            <a:xfrm>
              <a:off x="1426962" y="4086742"/>
              <a:ext cx="57246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随机事件           与                 相互独立，则</a:t>
              </a:r>
              <a:endParaRPr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5FFEE03-4049-4BFB-B167-5022952337C5}"/>
                    </a:ext>
                  </a:extLst>
                </p:cNvPr>
                <p:cNvSpPr/>
                <p:nvPr/>
              </p:nvSpPr>
              <p:spPr>
                <a:xfrm>
                  <a:off x="2667388" y="4146905"/>
                  <a:ext cx="10118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a14:m>
                  <a:r>
                    <a:rPr lang="zh-CN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5FFEE03-4049-4BFB-B167-5022952337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388" y="4146905"/>
                  <a:ext cx="10118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C0477AFA-BEE7-4183-975E-745E01160871}"/>
                    </a:ext>
                  </a:extLst>
                </p:cNvPr>
                <p:cNvSpPr/>
                <p:nvPr/>
              </p:nvSpPr>
              <p:spPr>
                <a:xfrm>
                  <a:off x="3827619" y="4146905"/>
                  <a:ext cx="14327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C0477AFA-BEE7-4183-975E-745E011608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619" y="4146905"/>
                  <a:ext cx="143270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4B31B10-6A94-4D19-9456-2578E958F0A1}"/>
                  </a:ext>
                </a:extLst>
              </p:cNvPr>
              <p:cNvSpPr/>
              <p:nvPr/>
            </p:nvSpPr>
            <p:spPr>
              <a:xfrm>
                <a:off x="2138902" y="4722304"/>
                <a:ext cx="63151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=1}=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=0}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4B31B10-6A94-4D19-9456-2578E958F0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902" y="4722304"/>
                <a:ext cx="6315190" cy="461665"/>
              </a:xfrm>
              <a:prstGeom prst="rect">
                <a:avLst/>
              </a:prstGeom>
              <a:blipFill>
                <a:blip r:embed="rId10"/>
                <a:stretch>
                  <a:fillRect t="-129333" r="-10618" b="-20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7869E3B-E0C7-4BFF-8094-C3747FF6C7F8}"/>
                  </a:ext>
                </a:extLst>
              </p:cNvPr>
              <p:cNvSpPr/>
              <p:nvPr/>
            </p:nvSpPr>
            <p:spPr>
              <a:xfrm>
                <a:off x="3981508" y="5403708"/>
                <a:ext cx="30267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0.4+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7869E3B-E0C7-4BFF-8094-C3747FF6C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508" y="5403708"/>
                <a:ext cx="3026726" cy="461665"/>
              </a:xfrm>
              <a:prstGeom prst="rect">
                <a:avLst/>
              </a:prstGeom>
              <a:blipFill>
                <a:blip r:embed="rId11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箭头: 右 26">
            <a:extLst>
              <a:ext uri="{FF2B5EF4-FFF2-40B4-BE49-F238E27FC236}">
                <a16:creationId xmlns:a16="http://schemas.microsoft.com/office/drawing/2014/main" id="{1632F616-535E-49F8-BC57-278F9DD1C8DB}"/>
              </a:ext>
            </a:extLst>
          </p:cNvPr>
          <p:cNvSpPr/>
          <p:nvPr/>
        </p:nvSpPr>
        <p:spPr>
          <a:xfrm>
            <a:off x="8714298" y="4317574"/>
            <a:ext cx="98022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A8A9E036-1DFE-4A1F-8676-C963B58B0C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395162"/>
              </p:ext>
            </p:extLst>
          </p:nvPr>
        </p:nvGraphicFramePr>
        <p:xfrm>
          <a:off x="10180638" y="4146550"/>
          <a:ext cx="95408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9" name="Equation" r:id="rId12" imgW="952200" imgH="736560" progId="Equation.DSMT4">
                  <p:embed/>
                </p:oleObj>
              </mc:Choice>
              <mc:Fallback>
                <p:oleObj name="Equation" r:id="rId12" imgW="952200" imgH="73656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0111595-AF35-4528-86B4-0366787048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0638" y="4146550"/>
                        <a:ext cx="954087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5524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25" grpId="0"/>
      <p:bldP spid="26" grpId="0"/>
      <p:bldP spid="2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ascade">
  <a:themeElements>
    <a:clrScheme name="Cascade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Cascade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scade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cade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ascade">
  <a:themeElements>
    <a:clrScheme name="Cascade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Cascade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scade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cade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Cascade">
  <a:themeElements>
    <a:clrScheme name="Cascade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Cascade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scade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cade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3100</TotalTime>
  <Words>1853</Words>
  <Application>Microsoft Office PowerPoint</Application>
  <PresentationFormat>宽屏</PresentationFormat>
  <Paragraphs>250</Paragraphs>
  <Slides>24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9" baseType="lpstr">
      <vt:lpstr>等线</vt:lpstr>
      <vt:lpstr>等线 Light</vt:lpstr>
      <vt:lpstr>华文行楷</vt:lpstr>
      <vt:lpstr>楷体_GB2312</vt:lpstr>
      <vt:lpstr>宋体</vt:lpstr>
      <vt:lpstr>微软雅黑</vt:lpstr>
      <vt:lpstr>幼圆</vt:lpstr>
      <vt:lpstr>Arial</vt:lpstr>
      <vt:lpstr>Calibri</vt:lpstr>
      <vt:lpstr>Calibri Light</vt:lpstr>
      <vt:lpstr>Cambria Math</vt:lpstr>
      <vt:lpstr>Comic Sans MS</vt:lpstr>
      <vt:lpstr>Franklin Gothic Medium</vt:lpstr>
      <vt:lpstr>Helvetica</vt:lpstr>
      <vt:lpstr>Times New Roman</vt:lpstr>
      <vt:lpstr>Verdana</vt:lpstr>
      <vt:lpstr>Wingdings</vt:lpstr>
      <vt:lpstr>Office 主题​​</vt:lpstr>
      <vt:lpstr>1_Office 主题</vt:lpstr>
      <vt:lpstr>2_自定义设计方案</vt:lpstr>
      <vt:lpstr>Cascade</vt:lpstr>
      <vt:lpstr>1_Cascade</vt:lpstr>
      <vt:lpstr>2_Cascade</vt:lpstr>
      <vt:lpstr>1_Office 主题​​</vt:lpstr>
      <vt:lpstr>Equation</vt:lpstr>
      <vt:lpstr>PowerPoint 演示文稿</vt:lpstr>
      <vt:lpstr>PowerPoint 演示文稿</vt:lpstr>
      <vt:lpstr>一.知识点回顾</vt:lpstr>
      <vt:lpstr>一.知识点回顾</vt:lpstr>
      <vt:lpstr>一.知识点回顾</vt:lpstr>
      <vt:lpstr>一.知识点回顾</vt:lpstr>
      <vt:lpstr>一.知识点回顾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yyf</dc:creator>
  <cp:lastModifiedBy>yyf</cp:lastModifiedBy>
  <cp:revision>201</cp:revision>
  <dcterms:created xsi:type="dcterms:W3CDTF">2020-02-26T02:10:42Z</dcterms:created>
  <dcterms:modified xsi:type="dcterms:W3CDTF">2020-11-07T12:15:58Z</dcterms:modified>
</cp:coreProperties>
</file>