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6" r:id="rId2"/>
    <p:sldMasterId id="2147483718" r:id="rId3"/>
    <p:sldMasterId id="2147483731" r:id="rId4"/>
    <p:sldMasterId id="2147483743" r:id="rId5"/>
    <p:sldMasterId id="2147483755" r:id="rId6"/>
    <p:sldMasterId id="2147483767" r:id="rId7"/>
  </p:sldMasterIdLst>
  <p:notesMasterIdLst>
    <p:notesMasterId r:id="rId31"/>
  </p:notesMasterIdLst>
  <p:sldIdLst>
    <p:sldId id="256" r:id="rId8"/>
    <p:sldId id="370" r:id="rId9"/>
    <p:sldId id="648" r:id="rId10"/>
    <p:sldId id="649" r:id="rId11"/>
    <p:sldId id="650" r:id="rId12"/>
    <p:sldId id="851" r:id="rId13"/>
    <p:sldId id="852" r:id="rId14"/>
    <p:sldId id="619" r:id="rId15"/>
    <p:sldId id="632" r:id="rId16"/>
    <p:sldId id="617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85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163F-E71D-49DD-B8C6-9559885BD59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4BB88-6B05-4B1C-823B-D26B18C9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1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4BB88-6B05-4B1C-823B-D26B18C947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88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21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8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70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8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428E-1C99-4E1F-9291-40FE492C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22BB0-99B9-48B1-9658-36B9EC882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1D021-A519-4FFC-9AE2-D552D805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F0B6A-50AF-4EB9-B20D-347E7F76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DC249-54A2-49DC-9D01-EC2B2E5F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9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35C46-5FA5-4F0B-A96A-A86108EB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B9AE5-96C7-4324-A74B-46BB5D54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8935E-A022-419F-AA97-EAC5115B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D0E91-5719-4EE0-9A18-EF31DF9B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8358A-5A89-4928-B6A1-6D43262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3C5B4-135E-49DE-BF4D-D5C5A6B28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2AE5D-4ABB-4BBA-AFCC-6A60968A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4B85E-5EE8-4E7C-A44C-AA5363B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6EAB6-5E0E-40EF-BE1F-0DCA7796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A6B1C-2309-40FE-B703-F3C3E82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021D0-6E31-47F0-A53D-18457BF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D9397-6574-47FE-9C67-75A9E4C1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6FCF1-EC4D-48D4-B819-27282A3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8FACB-71EA-433C-BB3B-51751D40D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52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48B26-7101-4EB0-9780-9EFC6E83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88C52-D67E-489D-9305-4D15709E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615DB-9A7E-46E8-8911-36537D50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0A8C-F0B8-440B-86D6-9F298DAFE6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03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77124-CA32-4F45-A2C0-D008E7DB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671C-751F-4639-8201-70B8CBC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68D00-2236-4EB8-8693-8370A17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E5816-D3AF-4E3F-8EB2-038BED5DE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48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3517F7-8F1D-4EBD-B504-69015F7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51DD97-4A99-4E37-88A3-DFBBFA7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863D314-0116-4C1B-A284-ABA262AB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4CCF-B2F6-45F1-875F-BFD6E0519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64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5107ED4-FA4B-4F08-85D9-6B3C1E06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99643AE-ED69-4E9B-99EB-FD2D433F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16CBC75-09B7-464C-A0D4-82747C4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E967-673B-4B37-8E65-C3817FE7A8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48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F231BA1-0D7B-44FE-B4B2-F617C8D8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F3783F4-C0C9-4808-AF34-27E4B32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EFA0366-D4DC-465F-B3EB-D90BDC81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DF1AF-E2C9-492B-B2DD-14288C058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206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77A57B1-C3DF-4353-8836-EEDE239C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4660F87-A5C7-469E-AA9A-5A61F21B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94BFD41-A3F3-4333-ACED-A3D10F7A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0936-34CF-4520-849E-8658ADB4F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229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07D0C02-05D2-4DBC-9308-DBE12218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3EF42B-C551-425A-9F02-A9E4795C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D420A8-8818-4D53-9B91-631B9AC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5379-7164-4ED2-9CBD-36BA3519E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3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FFC4-CACA-481C-B511-73FE9126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CF7DC-578F-47C6-A0B7-F8AFF1E6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86CA5-4482-4E5E-AAAE-11F48197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56D73-C6A0-412E-8847-D58BBFE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3BF1A-ECC9-4E5D-9A22-064980FF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74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7DE427-5477-4291-B74A-945AE3B3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6D1F4AB-F13F-46E5-8666-9D8EC9F9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E089C8-3CFB-474F-AB73-7926D819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5DDA-7E70-4414-BD19-DFE075DDA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198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E3D9B-2FF3-4B53-9064-D3F63DCD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20962-0BDB-49B2-9BE2-3C82B0CF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2054-7BBF-47CF-8098-5C481D4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1B828-88EA-4239-8870-8F719945F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7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8227E-7540-4D8D-982E-7DDB8FED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383E6-7B44-40BD-958F-A6FC90CE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8CF6B-A182-46EB-A491-402EC32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8FF8-5FF6-4480-94C4-A6164F8542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379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6201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74516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62909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89300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84184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535854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355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CA9B-1243-4254-AE7B-6A65B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C6362-3EC7-440F-8ECE-32EBA80BF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497B8-BAF4-40DC-AA17-0996AF77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F389E-CE15-473D-B41D-C0A5B1CF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94EC2-F435-4623-8185-F544053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66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42448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162980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512392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376822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56A8-B265-4189-ABC7-04EEC651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296EB-2E09-4B7D-A041-677B530CB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557144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D32C9-174D-48BD-A014-1BB4952A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C80E1-0044-445B-A2D1-209EC605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3515977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4FE6-600C-423A-911D-D3F0EF51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5B58E-8703-4AED-BA20-8ECB9555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704238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7EA13-6651-4D90-8B83-0527B7F4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03EF9-B477-4CEF-AAA5-89A7E0CE4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99907-7D81-4E0C-9010-8BE03FFC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29543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BEAD-2677-40CC-8A9A-B893ACB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1335D-A3D4-47D8-A242-743A591E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E75B4-CACD-4738-904D-4FD1D89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4D2BF-4051-48A2-83A7-D8C508B1A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1DE68-9C14-4E2E-BE0D-AB9A37B2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265895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6A115-7518-4077-8817-D59BC6BA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428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8F114-1371-4967-991E-B7BE21E1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37BA-581F-48DA-9634-D6C58EF0E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91329-CAD0-4A65-A7D3-4DA65B62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C81EC-4BF6-42AE-B742-2E93D214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B4E38-22F8-4176-8B19-9C5DBAB1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C3BC1-32DF-4D74-BF7C-5547A141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378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80714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0BE5-FA56-46D9-9460-D9E78FEE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FEA3-A413-46A9-B121-E72646BB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1B6D8-BB70-4A45-961F-3318AA8A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773899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A84C8-4FC7-42ED-91B4-6459923C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B0192-31CF-4CA1-BB90-3003DF80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3E4CE-636D-43C9-848B-D26FCA0C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43697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CA33-A42B-4C42-9EE4-04A332E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15909-93F2-4140-8901-809CDA5C9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539385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EF1B9-7102-4ECD-8CF8-EFEBA528C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F5839-1D4D-495E-BBAA-EE25A802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149886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587140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4661477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768454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2299100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091060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2B64-16DA-433E-9EAF-B31E72B3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AE2D1-D32C-4DAE-BC02-5194878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1B3D0-05FF-4F22-8266-66448559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0A7572-1C96-4FC9-8849-D8053716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D2258-9A34-43B5-9B2E-19D6E988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B2B9A-3FC1-4540-B86E-33B83315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721C4-031E-4B9B-98BC-4CE46C3E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3D0367-D0EC-4DFF-91F7-EEBD86FB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95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731742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33075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249451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374326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115705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4915544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148893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9705387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31838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02801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DE9E-B673-4AD5-BD44-545702C8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10088-70D4-4A79-9A34-CF084962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6040D-3ECC-4219-8DEB-FC2C5A86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DEA85B-50F8-47D1-8F60-B9F4E8B0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9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7952884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345723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81297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143527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202683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6148584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50960111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0104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页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5572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页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12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8EF8A-EEE5-4022-9781-2E4963FF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A5A78-2532-416C-AF5C-4605CE4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049D7-85CE-4903-B72B-47DDE2B9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339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讲内容&amp;金句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480" y="0"/>
            <a:ext cx="10776520" cy="2873196"/>
          </a:xfrm>
          <a:prstGeom prst="rect">
            <a:avLst/>
          </a:prstGeom>
        </p:spPr>
      </p:pic>
      <p:pic>
        <p:nvPicPr>
          <p:cNvPr id="9" name="图片 3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-1" b="909"/>
          <a:stretch>
            <a:fillRect/>
          </a:stretch>
        </p:blipFill>
        <p:spPr bwMode="auto">
          <a:xfrm>
            <a:off x="0" y="6165850"/>
            <a:ext cx="12192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32" descr="图片包含 轮廓&#10;&#10;已生成高可信度的说明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87713" cy="144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350522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一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"/>
          <p:cNvSpPr txBox="1">
            <a:spLocks noChangeArrowheads="1"/>
          </p:cNvSpPr>
          <p:nvPr userDrawn="1"/>
        </p:nvSpPr>
        <p:spPr bwMode="auto">
          <a:xfrm>
            <a:off x="263352" y="104386"/>
            <a:ext cx="5237562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一、党和人民历尽千辛万苦、付出各种代价取得的宝贵成果</a:t>
            </a:r>
          </a:p>
        </p:txBody>
      </p:sp>
      <p:cxnSp>
        <p:nvCxnSpPr>
          <p:cNvPr id="41" name="直接箭头连接符 79"/>
          <p:cNvCxnSpPr>
            <a:stCxn id="40" idx="3"/>
          </p:cNvCxnSpPr>
          <p:nvPr userDrawn="1"/>
        </p:nvCxnSpPr>
        <p:spPr bwMode="auto">
          <a:xfrm>
            <a:off x="5500914" y="258274"/>
            <a:ext cx="6355726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100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二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1" y="104386"/>
            <a:ext cx="6243327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二、坚定中国特色社会主义道路自信、理论自信、制度自信、文化自信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6506678" y="258274"/>
            <a:ext cx="5349962" cy="2374"/>
          </a:xfrm>
          <a:prstGeom prst="straightConnector1">
            <a:avLst/>
          </a:prstGeom>
          <a:ln w="31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9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三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1" y="104386"/>
            <a:ext cx="4874705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三、中国特色社会主义是社会主义而不是其他什么主义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5138056" y="258274"/>
            <a:ext cx="6718584" cy="2374"/>
          </a:xfrm>
          <a:prstGeom prst="straightConnector1">
            <a:avLst/>
          </a:prstGeom>
          <a:ln w="31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391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四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2" y="104386"/>
            <a:ext cx="4700534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四、新时代坚持和发展中国特色社会主义要一以贯之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4963886" y="258274"/>
            <a:ext cx="6892754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60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480" y="0"/>
            <a:ext cx="10776520" cy="28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7839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78066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 userDrawn="1"/>
        </p:nvSpPr>
        <p:spPr bwMode="auto">
          <a:xfrm>
            <a:off x="211138" y="146050"/>
            <a:ext cx="796925" cy="650875"/>
          </a:xfrm>
          <a:custGeom>
            <a:avLst/>
            <a:gdLst>
              <a:gd name="T0" fmla="*/ 33 w 711"/>
              <a:gd name="T1" fmla="*/ 450 h 621"/>
              <a:gd name="T2" fmla="*/ 76 w 711"/>
              <a:gd name="T3" fmla="*/ 407 h 621"/>
              <a:gd name="T4" fmla="*/ 406 w 711"/>
              <a:gd name="T5" fmla="*/ 470 h 621"/>
              <a:gd name="T6" fmla="*/ 209 w 711"/>
              <a:gd name="T7" fmla="*/ 271 h 621"/>
              <a:gd name="T8" fmla="*/ 155 w 711"/>
              <a:gd name="T9" fmla="*/ 326 h 621"/>
              <a:gd name="T10" fmla="*/ 72 w 711"/>
              <a:gd name="T11" fmla="*/ 244 h 621"/>
              <a:gd name="T12" fmla="*/ 219 w 711"/>
              <a:gd name="T13" fmla="*/ 94 h 621"/>
              <a:gd name="T14" fmla="*/ 314 w 711"/>
              <a:gd name="T15" fmla="*/ 77 h 621"/>
              <a:gd name="T16" fmla="*/ 356 w 711"/>
              <a:gd name="T17" fmla="*/ 120 h 621"/>
              <a:gd name="T18" fmla="*/ 283 w 711"/>
              <a:gd name="T19" fmla="*/ 196 h 621"/>
              <a:gd name="T20" fmla="*/ 482 w 711"/>
              <a:gd name="T21" fmla="*/ 396 h 621"/>
              <a:gd name="T22" fmla="*/ 324 w 711"/>
              <a:gd name="T23" fmla="*/ 0 h 621"/>
              <a:gd name="T24" fmla="*/ 556 w 711"/>
              <a:gd name="T25" fmla="*/ 470 h 621"/>
              <a:gd name="T26" fmla="*/ 610 w 711"/>
              <a:gd name="T27" fmla="*/ 526 h 621"/>
              <a:gd name="T28" fmla="*/ 539 w 711"/>
              <a:gd name="T29" fmla="*/ 595 h 621"/>
              <a:gd name="T30" fmla="*/ 484 w 711"/>
              <a:gd name="T31" fmla="*/ 543 h 621"/>
              <a:gd name="T32" fmla="*/ 108 w 711"/>
              <a:gd name="T33" fmla="*/ 531 h 621"/>
              <a:gd name="T34" fmla="*/ 84 w 711"/>
              <a:gd name="T35" fmla="*/ 584 h 621"/>
              <a:gd name="T36" fmla="*/ 24 w 711"/>
              <a:gd name="T37" fmla="*/ 573 h 621"/>
              <a:gd name="T38" fmla="*/ 76 w 711"/>
              <a:gd name="T39" fmla="*/ 502 h 621"/>
              <a:gd name="T40" fmla="*/ 33 w 711"/>
              <a:gd name="T41" fmla="*/ 45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1" h="621">
                <a:moveTo>
                  <a:pt x="33" y="450"/>
                </a:moveTo>
                <a:lnTo>
                  <a:pt x="76" y="407"/>
                </a:lnTo>
                <a:cubicBezTo>
                  <a:pt x="166" y="484"/>
                  <a:pt x="271" y="535"/>
                  <a:pt x="406" y="470"/>
                </a:cubicBezTo>
                <a:lnTo>
                  <a:pt x="209" y="271"/>
                </a:lnTo>
                <a:lnTo>
                  <a:pt x="155" y="326"/>
                </a:lnTo>
                <a:lnTo>
                  <a:pt x="72" y="244"/>
                </a:lnTo>
                <a:lnTo>
                  <a:pt x="219" y="94"/>
                </a:lnTo>
                <a:cubicBezTo>
                  <a:pt x="241" y="104"/>
                  <a:pt x="274" y="105"/>
                  <a:pt x="314" y="77"/>
                </a:cubicBezTo>
                <a:lnTo>
                  <a:pt x="356" y="120"/>
                </a:lnTo>
                <a:lnTo>
                  <a:pt x="283" y="196"/>
                </a:lnTo>
                <a:lnTo>
                  <a:pt x="482" y="396"/>
                </a:lnTo>
                <a:cubicBezTo>
                  <a:pt x="556" y="271"/>
                  <a:pt x="495" y="85"/>
                  <a:pt x="324" y="0"/>
                </a:cubicBezTo>
                <a:cubicBezTo>
                  <a:pt x="493" y="8"/>
                  <a:pt x="711" y="202"/>
                  <a:pt x="556" y="470"/>
                </a:cubicBezTo>
                <a:lnTo>
                  <a:pt x="610" y="526"/>
                </a:lnTo>
                <a:lnTo>
                  <a:pt x="539" y="595"/>
                </a:lnTo>
                <a:lnTo>
                  <a:pt x="484" y="543"/>
                </a:lnTo>
                <a:cubicBezTo>
                  <a:pt x="341" y="621"/>
                  <a:pt x="211" y="612"/>
                  <a:pt x="108" y="531"/>
                </a:cubicBezTo>
                <a:cubicBezTo>
                  <a:pt x="114" y="549"/>
                  <a:pt x="102" y="571"/>
                  <a:pt x="84" y="584"/>
                </a:cubicBezTo>
                <a:cubicBezTo>
                  <a:pt x="62" y="598"/>
                  <a:pt x="37" y="593"/>
                  <a:pt x="24" y="573"/>
                </a:cubicBezTo>
                <a:cubicBezTo>
                  <a:pt x="0" y="537"/>
                  <a:pt x="38" y="493"/>
                  <a:pt x="76" y="502"/>
                </a:cubicBezTo>
                <a:cubicBezTo>
                  <a:pt x="61" y="486"/>
                  <a:pt x="47" y="469"/>
                  <a:pt x="33" y="45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3" name="图片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861"/>
          <a:stretch>
            <a:fillRect/>
          </a:stretch>
        </p:blipFill>
        <p:spPr bwMode="auto">
          <a:xfrm>
            <a:off x="5210175" y="6421438"/>
            <a:ext cx="17716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5"/>
          <p:cNvSpPr/>
          <p:nvPr userDrawn="1"/>
        </p:nvSpPr>
        <p:spPr>
          <a:xfrm>
            <a:off x="0" y="6583363"/>
            <a:ext cx="5075238" cy="71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" name="矩形 6"/>
          <p:cNvSpPr/>
          <p:nvPr userDrawn="1"/>
        </p:nvSpPr>
        <p:spPr>
          <a:xfrm>
            <a:off x="7116763" y="6583363"/>
            <a:ext cx="5075237" cy="71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7"/>
          <p:cNvSpPr/>
          <p:nvPr userDrawn="1"/>
        </p:nvSpPr>
        <p:spPr>
          <a:xfrm>
            <a:off x="1588" y="939800"/>
            <a:ext cx="12204700" cy="365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50966029"/>
      </p:ext>
    </p:extLst>
  </p:cSld>
  <p:clrMapOvr>
    <a:masterClrMapping/>
  </p:clrMapOvr>
  <p:transition spd="slow" advTm="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94E0-3AD4-4F9E-A702-351FF736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270E2-68D6-4A8B-AC95-F5F18A50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5E7C6-D1CF-4C3D-BABF-698CAD64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823EC-ACCF-4DDA-8564-69BF69B8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F09A-EC43-4624-A999-9C39B3FA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75CEC-4878-4B89-8828-01F6E169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13AC-1320-4A57-A5BA-49469D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1FBBB-EE5F-4671-9747-68FA5050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49990-9E91-43CA-B3B1-228B6D3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70148-CE43-4A1D-AFD8-C4F73D99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126D5-AD1C-4760-9865-419CF7E1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C87AF-5FA6-404D-A8DB-20C62A9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372B87-EC63-4A7E-B7DB-D6694FEF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F29FE-6779-4C89-9A8F-DE026BE8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C546D-A036-4C1C-90B8-5C058CC9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2235-DB1A-467D-97FC-B5EACD64DDC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41D23-EC46-4AAF-B7E2-0ECB779F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4B913-975E-4991-880D-A69D0BBD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3F9735B5-1223-4D23-BC19-00B8266DB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A600F0C8-F7A4-4FAE-BE10-655E6C56FA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824E7-6A3E-41EC-B6CA-D62420F2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hangingPunct="1">
              <a:defRPr sz="1200" noProof="1">
                <a:solidFill>
                  <a:srgbClr val="898989"/>
                </a:solidFill>
                <a:latin typeface="Calibri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4/14/2020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954FE-CB99-465E-AEF1-C072A8C5B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65F8B-1686-4730-A076-DB2DA228B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noProof="1">
                <a:solidFill>
                  <a:srgbClr val="898989"/>
                </a:solidFill>
                <a:latin typeface="Calibri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4691F6-8BAA-44AF-821E-A873C5203C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90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17">
            <a:extLst>
              <a:ext uri="{FF2B5EF4-FFF2-40B4-BE49-F238E27FC236}">
                <a16:creationId xmlns:a16="http://schemas.microsoft.com/office/drawing/2014/main" id="{F9BCF4AC-B96C-48F2-891C-DCDD2B7E078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69888" y="787400"/>
            <a:ext cx="1154747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直接连接符 17">
            <a:extLst>
              <a:ext uri="{FF2B5EF4-FFF2-40B4-BE49-F238E27FC236}">
                <a16:creationId xmlns:a16="http://schemas.microsoft.com/office/drawing/2014/main" id="{D0C02573-7BCC-4E78-A1D7-EE4D10FCCDC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307263" y="6518275"/>
            <a:ext cx="4579937" cy="33338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17">
            <a:extLst>
              <a:ext uri="{FF2B5EF4-FFF2-40B4-BE49-F238E27FC236}">
                <a16:creationId xmlns:a16="http://schemas.microsoft.com/office/drawing/2014/main" id="{A8F693B6-52D8-4809-BCC9-6B3774599B5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50838" y="6586538"/>
            <a:ext cx="4645025" cy="7937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矩形 -2147482624">
            <a:extLst>
              <a:ext uri="{FF2B5EF4-FFF2-40B4-BE49-F238E27FC236}">
                <a16:creationId xmlns:a16="http://schemas.microsoft.com/office/drawing/2014/main" id="{251687A4-F9DC-4B38-BEA7-BF1C1DB73A7B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5173663" y="6378575"/>
            <a:ext cx="1981200" cy="3175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4287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微软雅黑" panose="020B0503020204020204" pitchFamily="34" charset="-122"/>
              </a:rPr>
              <a:t>西安科技大学</a:t>
            </a:r>
          </a:p>
        </p:txBody>
      </p:sp>
      <p:pic>
        <p:nvPicPr>
          <p:cNvPr id="3078" name="图片 71685" descr="学校logo">
            <a:extLst>
              <a:ext uri="{FF2B5EF4-FFF2-40B4-BE49-F238E27FC236}">
                <a16:creationId xmlns:a16="http://schemas.microsoft.com/office/drawing/2014/main" id="{27DB1508-5AB3-4CD8-B34B-EBEA210D11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775" y="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8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6F34CBA9-BF6B-4D46-8A53-CEB808D56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85B0272-8827-4CAB-A3CC-5448D181C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7332" name="Line 4">
            <a:extLst>
              <a:ext uri="{FF2B5EF4-FFF2-40B4-BE49-F238E27FC236}">
                <a16:creationId xmlns:a16="http://schemas.microsoft.com/office/drawing/2014/main" id="{89EC02AA-F5C7-4212-90F6-368CFCB7C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B3C7D3CB-EF7D-4879-A586-25707EC822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C5EB24CB-2A47-425C-9C29-5682F7F1DB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4528CEE1-71CB-4B96-B92A-DD91560D65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B44992F5-6F00-4D36-B10F-E9E4A4263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algn="l"/>
              <a:t>14 April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63E28DA7-EA80-4B17-813F-56578C3EF1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3CFFE157-9698-42F6-B518-DF8F74314459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/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227341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9A584759-F5D5-40F5-B143-546139145A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614035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0CFE9EEE-BADA-4D68-B875-89EF3024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C485A5-8808-4651-AD51-0EDD015FB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7ED53FC-C1DA-4EAA-B520-682E689A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7FDEC009-26CA-44A8-B212-F45329EDEB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2D916073-588F-4685-877E-01A916B1F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90A11F08-AEBC-4762-A498-ED3AAB7D83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8165F346-C0F9-44A5-8DF0-613BF05346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eaLnBrk="1" hangingPunct="1">
                <a:defRPr/>
              </a:pPr>
              <a:t>14 April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F6070DC2-3249-4C9F-8D79-A24DEB4198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08DCA801-39A6-499E-89CE-24C314F0FFB2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1034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72AAEA23-C660-49E1-8AF7-9AB0B0D0FC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764418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0CFE9EEE-BADA-4D68-B875-89EF3024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C485A5-8808-4651-AD51-0EDD015FB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7ED53FC-C1DA-4EAA-B520-682E689A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7FDEC009-26CA-44A8-B212-F45329EDEB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2D916073-588F-4685-877E-01A916B1F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90A11F08-AEBC-4762-A498-ED3AAB7D83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8165F346-C0F9-44A5-8DF0-613BF05346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eaLnBrk="1" hangingPunct="1">
                <a:defRPr/>
              </a:pPr>
              <a:t>14 April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F6070DC2-3249-4C9F-8D79-A24DEB4198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08DCA801-39A6-499E-89CE-24C314F0FFB2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1034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72AAEA23-C660-49E1-8AF7-9AB0B0D0FC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518885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8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81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7.wmf"/><Relationship Id="rId3" Type="http://schemas.openxmlformats.org/officeDocument/2006/relationships/image" Target="../media/image280.png"/><Relationship Id="rId7" Type="http://schemas.openxmlformats.org/officeDocument/2006/relationships/image" Target="../media/image44.png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png"/><Relationship Id="rId11" Type="http://schemas.openxmlformats.org/officeDocument/2006/relationships/image" Target="../media/image24.wmf"/><Relationship Id="rId5" Type="http://schemas.openxmlformats.org/officeDocument/2006/relationships/image" Target="../media/image42.png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30.png"/><Relationship Id="rId9" Type="http://schemas.openxmlformats.org/officeDocument/2006/relationships/image" Target="../media/image24.wmf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32.wmf"/><Relationship Id="rId10" Type="http://schemas.openxmlformats.org/officeDocument/2006/relationships/image" Target="../media/image29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48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3.png"/><Relationship Id="rId5" Type="http://schemas.openxmlformats.org/officeDocument/2006/relationships/image" Target="../media/image63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0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82.png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5.bin"/><Relationship Id="rId7" Type="http://schemas.openxmlformats.org/officeDocument/2006/relationships/image" Target="../media/image82.wmf"/><Relationship Id="rId12" Type="http://schemas.openxmlformats.org/officeDocument/2006/relationships/image" Target="../media/image83.wmf"/><Relationship Id="rId17" Type="http://schemas.openxmlformats.org/officeDocument/2006/relationships/image" Target="../media/image97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85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81.wmf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99.png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20.bin"/><Relationship Id="rId14" Type="http://schemas.openxmlformats.org/officeDocument/2006/relationships/image" Target="../media/image84.wmf"/><Relationship Id="rId22" Type="http://schemas.openxmlformats.org/officeDocument/2006/relationships/image" Target="../media/image8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9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3.png"/><Relationship Id="rId11" Type="http://schemas.openxmlformats.org/officeDocument/2006/relationships/image" Target="../media/image93.png"/><Relationship Id="rId5" Type="http://schemas.openxmlformats.org/officeDocument/2006/relationships/image" Target="../media/image102.png"/><Relationship Id="rId15" Type="http://schemas.openxmlformats.org/officeDocument/2006/relationships/image" Target="../media/image98.png"/><Relationship Id="rId10" Type="http://schemas.openxmlformats.org/officeDocument/2006/relationships/image" Target="../media/image92.png"/><Relationship Id="rId4" Type="http://schemas.openxmlformats.org/officeDocument/2006/relationships/image" Target="../media/image10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18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6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150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9.wmf"/><Relationship Id="rId3" Type="http://schemas.openxmlformats.org/officeDocument/2006/relationships/image" Target="../media/image27.png"/><Relationship Id="rId21" Type="http://schemas.openxmlformats.org/officeDocument/2006/relationships/image" Target="../media/image31.png"/><Relationship Id="rId7" Type="http://schemas.openxmlformats.org/officeDocument/2006/relationships/image" Target="../media/image14.wmf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8.wmf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0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Relationship Id="rId14" Type="http://schemas.openxmlformats.org/officeDocument/2006/relationships/image" Target="../media/image17.wmf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5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054" y="959579"/>
                <a:ext cx="9696459" cy="1307987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3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2006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 随机变量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𝑋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的概率密度为 </a:t>
                </a:r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𝑌</m:t>
                        </m:r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=</m:t>
                        </m:r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𝑋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的概率密度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.</m:t>
                    </m:r>
                  </m:oMath>
                </a14:m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054" y="959579"/>
                <a:ext cx="9696459" cy="1307987"/>
              </a:xfrm>
              <a:prstGeom prst="rect">
                <a:avLst/>
              </a:prstGeom>
              <a:blipFill>
                <a:blip r:embed="rId3"/>
                <a:stretch>
                  <a:fillRect l="-1064" b="-10407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A8A1B82-CBAE-4879-83EF-95D9AC9AAF7A}"/>
                  </a:ext>
                </a:extLst>
              </p:cNvPr>
              <p:cNvSpPr/>
              <p:nvPr/>
            </p:nvSpPr>
            <p:spPr>
              <a:xfrm>
                <a:off x="7164126" y="925403"/>
                <a:ext cx="3784820" cy="1375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−1&lt;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16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</m:m>
                                    </m:e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  <m:e/>
                                  </m:mr>
                                </m:m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A8A1B82-CBAE-4879-83EF-95D9AC9AA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126" y="925403"/>
                <a:ext cx="3784820" cy="1375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5EE4E0E-559C-4460-9C18-33567B3DE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414949"/>
              </p:ext>
            </p:extLst>
          </p:nvPr>
        </p:nvGraphicFramePr>
        <p:xfrm>
          <a:off x="8602647" y="3971451"/>
          <a:ext cx="2828925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5" imgW="2311400" imgH="1371600" progId="Equation.DSMT4">
                  <p:embed/>
                </p:oleObj>
              </mc:Choice>
              <mc:Fallback>
                <p:oleObj name="Equation" r:id="rId5" imgW="231140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2647" y="3971451"/>
                        <a:ext cx="2828925" cy="1674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2EE5669-380B-48F0-8C40-7043FC9233E2}"/>
                  </a:ext>
                </a:extLst>
              </p:cNvPr>
              <p:cNvSpPr/>
              <p:nvPr/>
            </p:nvSpPr>
            <p:spPr>
              <a:xfrm>
                <a:off x="855064" y="2396636"/>
                <a:ext cx="42648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80000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先求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的分布函数为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2EE5669-380B-48F0-8C40-7043FC923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4" y="2396636"/>
                <a:ext cx="4264822" cy="523220"/>
              </a:xfrm>
              <a:prstGeom prst="rect">
                <a:avLst/>
              </a:prstGeom>
              <a:blipFill>
                <a:blip r:embed="rId7"/>
                <a:stretch>
                  <a:fillRect l="-2857" t="-12791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8">
                <a:extLst>
                  <a:ext uri="{FF2B5EF4-FFF2-40B4-BE49-F238E27FC236}">
                    <a16:creationId xmlns:a16="http://schemas.microsoft.com/office/drawing/2014/main" id="{7C2FFE64-1B88-4EC2-B20A-B1835FA0BFB3}"/>
                  </a:ext>
                </a:extLst>
              </p:cNvPr>
              <p:cNvSpPr txBox="1"/>
              <p:nvPr/>
            </p:nvSpPr>
            <p:spPr bwMode="auto">
              <a:xfrm>
                <a:off x="1366272" y="3048926"/>
                <a:ext cx="2585527" cy="5347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Object 8">
                <a:extLst>
                  <a:ext uri="{FF2B5EF4-FFF2-40B4-BE49-F238E27FC236}">
                    <a16:creationId xmlns:a16="http://schemas.microsoft.com/office/drawing/2014/main" id="{7C2FFE64-1B88-4EC2-B20A-B1835FA0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272" y="3048926"/>
                <a:ext cx="2585527" cy="534703"/>
              </a:xfrm>
              <a:prstGeom prst="rect">
                <a:avLst/>
              </a:prstGeom>
              <a:blipFill>
                <a:blip r:embed="rId8"/>
                <a:stretch>
                  <a:fillRect l="-472" b="-34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911A2E-3F13-4C47-81BB-EECF9111EE9C}"/>
                  </a:ext>
                </a:extLst>
              </p:cNvPr>
              <p:cNvSpPr/>
              <p:nvPr/>
            </p:nvSpPr>
            <p:spPr>
              <a:xfrm>
                <a:off x="3705309" y="3048926"/>
                <a:ext cx="1955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911A2E-3F13-4C47-81BB-EECF9111E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09" y="3048926"/>
                <a:ext cx="1955664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7C1DACE-FE5E-4EA2-8153-7349E5C5BDF8}"/>
                  </a:ext>
                </a:extLst>
              </p:cNvPr>
              <p:cNvSpPr txBox="1"/>
              <p:nvPr/>
            </p:nvSpPr>
            <p:spPr>
              <a:xfrm>
                <a:off x="2269025" y="3765890"/>
                <a:ext cx="7100515" cy="2063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nary>
                              <m:nary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sub>
                              <m:sup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sup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,0&lt;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nary>
                              <m:nary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sup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ra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7C1DACE-FE5E-4EA2-8153-7349E5C5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25" y="3765890"/>
                <a:ext cx="7100515" cy="2063898"/>
              </a:xfrm>
              <a:prstGeom prst="rect">
                <a:avLst/>
              </a:prstGeom>
              <a:blipFill>
                <a:blip r:embed="rId10"/>
                <a:stretch>
                  <a:fillRect l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3CA87E1-8613-4A7D-AFEE-E5776B4FA7C1}"/>
                  </a:ext>
                </a:extLst>
              </p:cNvPr>
              <p:cNvSpPr txBox="1"/>
              <p:nvPr/>
            </p:nvSpPr>
            <p:spPr>
              <a:xfrm>
                <a:off x="5591331" y="2836658"/>
                <a:ext cx="4074666" cy="959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+mj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3CA87E1-8613-4A7D-AFEE-E5776B4F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31" y="2836658"/>
                <a:ext cx="4074666" cy="959237"/>
              </a:xfrm>
              <a:prstGeom prst="rect">
                <a:avLst/>
              </a:prstGeom>
              <a:blipFill>
                <a:blip r:embed="rId11"/>
                <a:stretch>
                  <a:fillRect l="-4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EA9C5D-EE8C-41E6-8F64-1B076A25C6A0}"/>
                  </a:ext>
                </a:extLst>
              </p:cNvPr>
              <p:cNvSpPr/>
              <p:nvPr/>
            </p:nvSpPr>
            <p:spPr>
              <a:xfrm>
                <a:off x="1621455" y="5801704"/>
                <a:ext cx="35385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再求</m:t>
                      </m:r>
                      <m:r>
                        <a:rPr lang="zh-CN" alt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zh-CN" alt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的密度函数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EA9C5D-EE8C-41E6-8F64-1B076A25C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55" y="5801704"/>
                <a:ext cx="353853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72012954-3481-4BD5-802E-4CFFF2235308}"/>
              </a:ext>
            </a:extLst>
          </p:cNvPr>
          <p:cNvSpPr/>
          <p:nvPr/>
        </p:nvSpPr>
        <p:spPr>
          <a:xfrm>
            <a:off x="5231205" y="5874567"/>
            <a:ext cx="4546111" cy="3091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4" grpId="0"/>
      <p:bldP spid="36" grpId="0"/>
      <p:bldP spid="37" grpId="0"/>
      <p:bldP spid="3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A457B9E4-DD5D-436E-B0B4-27A4064F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06" y="3273177"/>
            <a:ext cx="4930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：利用分布函数的性质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55D023-F88D-47E6-B726-7C244E075AAE}"/>
              </a:ext>
            </a:extLst>
          </p:cNvPr>
          <p:cNvGrpSpPr/>
          <p:nvPr/>
        </p:nvGrpSpPr>
        <p:grpSpPr>
          <a:xfrm>
            <a:off x="342900" y="936977"/>
            <a:ext cx="11114930" cy="1953868"/>
            <a:chOff x="342900" y="936977"/>
            <a:chExt cx="11114930" cy="195386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48396F-B14E-4663-83DF-8B171B4EDC84}"/>
                </a:ext>
              </a:extLst>
            </p:cNvPr>
            <p:cNvGrpSpPr/>
            <p:nvPr/>
          </p:nvGrpSpPr>
          <p:grpSpPr>
            <a:xfrm>
              <a:off x="342900" y="936977"/>
              <a:ext cx="11114930" cy="1953868"/>
              <a:chOff x="342900" y="936977"/>
              <a:chExt cx="11114930" cy="19538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Box 2">
                    <a:extLst>
                      <a:ext uri="{FF2B5EF4-FFF2-40B4-BE49-F238E27FC236}">
                        <a16:creationId xmlns:a16="http://schemas.microsoft.com/office/drawing/2014/main" id="{45E8C79D-A7DC-4439-A026-65918B2EB8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900" y="936977"/>
                    <a:ext cx="11114930" cy="1953868"/>
                  </a:xfrm>
                  <a:prstGeom prst="rect">
                    <a:avLst/>
                  </a:prstGeom>
                  <a:noFill/>
                  <a:ln w="381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lvl="0" algn="just" fontAlgn="base">
                      <a:lnSpc>
                        <a:spcPct val="15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rPr>
                      <a:t>例</a:t>
                    </a:r>
                    <a:r>
                      <a:rPr kumimoji="1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rPr>
                      <a:t>4</a:t>
                    </a:r>
                    <a:r>
                      <a:rPr kumimoji="1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rPr>
                      <a:t>（</a:t>
                    </a:r>
                    <a:r>
                      <a:rPr kumimoji="1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rPr>
                      <a:t>2010</a:t>
                    </a:r>
                    <a:r>
                      <a:rPr kumimoji="1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rPr>
                      <a:t>数一</a:t>
                    </a:r>
                    <a:r>
                      <a:rPr kumimoji="1" lang="zh-CN" alt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）设随机变量</a:t>
                    </a:r>
                    <a14:m>
                      <m:oMath xmlns:m="http://schemas.openxmlformats.org/officeDocument/2006/math"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𝑋</m:t>
                        </m:r>
                      </m:oMath>
                    </a14:m>
                    <a:r>
                      <a:rPr kumimoji="1" lang="zh-CN" alt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的分布函数</a:t>
                    </a:r>
                    <a:endPara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  <a:p>
                    <a:pPr lvl="0" algn="just" fontAlgn="base">
                      <a:lnSpc>
                        <a:spcPct val="15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zh-CN" alt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则         </a:t>
                    </a:r>
                    <a:r>
                      <a:rPr kumimoji="1" lang="en-US" altLang="zh-CN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=____.</a:t>
                    </a:r>
                    <a:endPara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endParaRP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5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rPr>
                      <a:t>       A                        B                       C                         D</a:t>
                    </a:r>
                    <a:endPara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" name="Text Box 2">
                    <a:extLst>
                      <a:ext uri="{FF2B5EF4-FFF2-40B4-BE49-F238E27FC236}">
                        <a16:creationId xmlns:a16="http://schemas.microsoft.com/office/drawing/2014/main" id="{45E8C79D-A7DC-4439-A026-65918B2EB8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900" y="936977"/>
                    <a:ext cx="11114930" cy="19538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29" b="-7055"/>
                    </a:stretch>
                  </a:blipFill>
                  <a:ln w="381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0DEBE41D-7CDE-40BA-91ED-3258B36AE2AC}"/>
                      </a:ext>
                    </a:extLst>
                  </p:cNvPr>
                  <p:cNvSpPr/>
                  <p:nvPr/>
                </p:nvSpPr>
                <p:spPr>
                  <a:xfrm>
                    <a:off x="1494162" y="2429266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0DEBE41D-7CDE-40BA-91ED-3258B36AE2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4162" y="2429266"/>
                    <a:ext cx="3770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AF6FF322-61EE-4C1E-8774-83723F998212}"/>
                      </a:ext>
                    </a:extLst>
                  </p:cNvPr>
                  <p:cNvSpPr/>
                  <p:nvPr/>
                </p:nvSpPr>
                <p:spPr>
                  <a:xfrm>
                    <a:off x="3866070" y="2424439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AF6FF322-61EE-4C1E-8774-83723F998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6070" y="2424439"/>
                    <a:ext cx="3770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4D361837-F5A2-40C8-9A19-89DE4552CE1D}"/>
                      </a:ext>
                    </a:extLst>
                  </p:cNvPr>
                  <p:cNvSpPr/>
                  <p:nvPr/>
                </p:nvSpPr>
                <p:spPr>
                  <a:xfrm>
                    <a:off x="6055311" y="2273600"/>
                    <a:ext cx="1008096" cy="6109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l-G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l-GR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4D361837-F5A2-40C8-9A19-89DE4552CE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5311" y="2273600"/>
                    <a:ext cx="1008096" cy="61093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8021AC6F-880B-4BAE-9B44-56FE00063CC1}"/>
                      </a:ext>
                    </a:extLst>
                  </p:cNvPr>
                  <p:cNvSpPr/>
                  <p:nvPr/>
                </p:nvSpPr>
                <p:spPr>
                  <a:xfrm>
                    <a:off x="8678789" y="2446821"/>
                    <a:ext cx="100809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8021AC6F-880B-4BAE-9B44-56FE00063C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8789" y="2446821"/>
                    <a:ext cx="100809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C663F9B1-A277-4789-B991-30C33A7B8AD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3979413"/>
                    </p:ext>
                  </p:extLst>
                </p:nvPr>
              </p:nvGraphicFramePr>
              <p:xfrm>
                <a:off x="6973645" y="1105464"/>
                <a:ext cx="1705144" cy="11746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147" name="Equation" r:id="rId8" imgW="1282700" imgH="889000" progId="Equation.DSMT4">
                        <p:embed/>
                      </p:oleObj>
                    </mc:Choice>
                    <mc:Fallback>
                      <p:oleObj name="Equation" r:id="rId8" imgW="1282700" imgH="889000" progId="Equation.DSMT4">
                        <p:embed/>
                        <p:pic>
                          <p:nvPicPr>
                            <p:cNvPr id="0" name="Object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73645" y="1105464"/>
                              <a:ext cx="1705144" cy="11746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C663F9B1-A277-4789-B991-30C33A7B8AD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3979413"/>
                    </p:ext>
                  </p:extLst>
                </p:nvPr>
              </p:nvGraphicFramePr>
              <p:xfrm>
                <a:off x="6973645" y="1105464"/>
                <a:ext cx="1705144" cy="11746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135" name="Equation" r:id="rId10" imgW="1282700" imgH="889000" progId="Equation.DSMT4">
                        <p:embed/>
                      </p:oleObj>
                    </mc:Choice>
                    <mc:Fallback>
                      <p:oleObj name="Equation" r:id="rId10" imgW="1282700" imgH="889000" progId="Equation.DSMT4">
                        <p:embed/>
                        <p:pic>
                          <p:nvPicPr>
                            <p:cNvPr id="0" name="Object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73645" y="1105464"/>
                              <a:ext cx="1705144" cy="11746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4628840-74FB-46DC-8D6E-866A3ED13093}"/>
                </a:ext>
              </a:extLst>
            </p:cNvPr>
            <p:cNvPicPr/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850106" y="1830577"/>
              <a:ext cx="771960" cy="340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D644737-4B9C-4FF7-9FD6-8BF24744E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267565"/>
              </p:ext>
            </p:extLst>
          </p:nvPr>
        </p:nvGraphicFramePr>
        <p:xfrm>
          <a:off x="3097213" y="3905250"/>
          <a:ext cx="24733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8" name="Equation" r:id="rId13" imgW="1536480" imgH="203040" progId="Equation.DSMT4">
                  <p:embed/>
                </p:oleObj>
              </mc:Choice>
              <mc:Fallback>
                <p:oleObj name="Equation" r:id="rId13" imgW="15364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905250"/>
                        <a:ext cx="2473325" cy="341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DB054D2-7B04-4759-A7C8-73A645DF3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84635"/>
              </p:ext>
            </p:extLst>
          </p:nvPr>
        </p:nvGraphicFramePr>
        <p:xfrm>
          <a:off x="3583570" y="4522358"/>
          <a:ext cx="1319051" cy="38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9" name="Equation" r:id="rId15" imgW="812447" imgH="228501" progId="Equation.DSMT4">
                  <p:embed/>
                </p:oleObj>
              </mc:Choice>
              <mc:Fallback>
                <p:oleObj name="Equation" r:id="rId15" imgW="812447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570" y="4522358"/>
                        <a:ext cx="1319051" cy="383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DA22D97-DF80-4CF5-A095-4A292A167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75358"/>
              </p:ext>
            </p:extLst>
          </p:nvPr>
        </p:nvGraphicFramePr>
        <p:xfrm>
          <a:off x="3455988" y="5073650"/>
          <a:ext cx="2200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0" name="Equation" r:id="rId17" imgW="1384200" imgH="393480" progId="Equation.DSMT4">
                  <p:embed/>
                </p:oleObj>
              </mc:Choice>
              <mc:Fallback>
                <p:oleObj name="Equation" r:id="rId17" imgW="13842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5073650"/>
                        <a:ext cx="2200275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342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37" y="3323867"/>
            <a:ext cx="363346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解：由密度函数的归一性</a:t>
            </a:r>
            <a:endParaRPr lang="en-US" altLang="zh-CN" sz="2400" dirty="0">
              <a:latin typeface="微软雅黑" panose="020B0503020204020204" pitchFamily="34" charset="-122"/>
              <a:ea typeface="楷体_GB231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8EFCD2-51C9-4124-8444-488E43C5FF50}"/>
              </a:ext>
            </a:extLst>
          </p:cNvPr>
          <p:cNvGrpSpPr/>
          <p:nvPr/>
        </p:nvGrpSpPr>
        <p:grpSpPr>
          <a:xfrm>
            <a:off x="342900" y="936977"/>
            <a:ext cx="11114930" cy="2138278"/>
            <a:chOff x="342900" y="936977"/>
            <a:chExt cx="11114930" cy="2138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45E8C79D-A7DC-4439-A026-65918B2EB8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900" y="936977"/>
                  <a:ext cx="11114930" cy="2138278"/>
                </a:xfrm>
                <a:prstGeom prst="rect">
                  <a:avLst/>
                </a:prstGeom>
                <a:noFill/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algn="just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例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5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（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2010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数一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）设       为标准正态分布的概率密度</a:t>
                  </a: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   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为       上均匀分布的密度</a:t>
                  </a: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,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0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&gt;0)</m:t>
                          </m:r>
                        </m:e>
                      </m:d>
                    </m:oMath>
                  </a14:m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,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为密度函数，则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𝑎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,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𝑏</m:t>
                      </m:r>
                    </m:oMath>
                  </a14:m>
                  <a:r>
                    <a:rPr kumimoji="1" lang="zh-CN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应满足</a:t>
                  </a: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(      )</a:t>
                  </a:r>
                </a:p>
                <a:p>
                  <a:pPr lvl="0" algn="just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A  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2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𝑎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+3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𝑏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=4</m:t>
                      </m:r>
                    </m:oMath>
                  </a14:m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 B  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3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+2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=4</m:t>
                      </m:r>
                    </m:oMath>
                  </a14:m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       C </a:t>
                  </a:r>
                  <a14:m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+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=1</m:t>
                      </m:r>
                    </m:oMath>
                  </a14:m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D</a:t>
                  </a:r>
                  <a:r>
                    <a:rPr kumimoji="1" lang="en-US" altLang="zh-CN" sz="2800" dirty="0">
                      <a:solidFill>
                        <a:srgbClr val="000000"/>
                      </a:solidFill>
                      <a:ea typeface="楷体_GB2312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    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+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=2</m:t>
                      </m:r>
                    </m:oMath>
                  </a14:m>
                  <a:endPara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45E8C79D-A7DC-4439-A026-65918B2EB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900" y="936977"/>
                  <a:ext cx="11114930" cy="2138278"/>
                </a:xfrm>
                <a:prstGeom prst="rect">
                  <a:avLst/>
                </a:prstGeom>
                <a:blipFill>
                  <a:blip r:embed="rId3"/>
                  <a:stretch>
                    <a:fillRect l="-929" r="-929" b="-6461"/>
                  </a:stretch>
                </a:blipFill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DF87944-4ADF-4AF0-A21E-33CA5DC2FC0D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70572" y="1185589"/>
              <a:ext cx="687747" cy="349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A1F26E2-FE1B-4F7D-B3A0-352D0AAFE6AD}"/>
                </a:ext>
              </a:extLst>
            </p:cNvPr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425424" y="1185589"/>
              <a:ext cx="755324" cy="405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0B71165E-5F04-4D8C-B98A-49E8090D54F4}"/>
                </a:ext>
              </a:extLst>
            </p:cNvPr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602967" y="1203195"/>
              <a:ext cx="716322" cy="335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56AD943-820C-49EB-A73E-F66CA51B111F}"/>
                  </a:ext>
                </a:extLst>
              </p:cNvPr>
              <p:cNvSpPr/>
              <p:nvPr/>
            </p:nvSpPr>
            <p:spPr>
              <a:xfrm>
                <a:off x="970059" y="3907105"/>
                <a:ext cx="2416238" cy="90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56AD943-820C-49EB-A73E-F66CA51B1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59" y="3907105"/>
                <a:ext cx="2416238" cy="9087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:a16="http://schemas.microsoft.com/office/drawing/2014/main" id="{05C29241-F707-44BC-A209-BC5D9724A38D}"/>
              </a:ext>
            </a:extLst>
          </p:cNvPr>
          <p:cNvSpPr/>
          <p:nvPr/>
        </p:nvSpPr>
        <p:spPr>
          <a:xfrm>
            <a:off x="3391598" y="4071143"/>
            <a:ext cx="1191491" cy="67425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5046953-50E2-4FD2-809D-C810B7F5D706}"/>
                  </a:ext>
                </a:extLst>
              </p:cNvPr>
              <p:cNvSpPr/>
              <p:nvPr/>
            </p:nvSpPr>
            <p:spPr>
              <a:xfrm>
                <a:off x="4747905" y="4064487"/>
                <a:ext cx="4703403" cy="593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sz="2400" dirty="0"/>
                  <a:t>=1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5046953-50E2-4FD2-809D-C810B7F5D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05" y="4064487"/>
                <a:ext cx="4703403" cy="593945"/>
              </a:xfrm>
              <a:prstGeom prst="rect">
                <a:avLst/>
              </a:prstGeom>
              <a:blipFill>
                <a:blip r:embed="rId8"/>
                <a:stretch>
                  <a:fillRect b="-14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77DEFC2-DCFC-475A-8072-56B8D59BF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92280"/>
              </p:ext>
            </p:extLst>
          </p:nvPr>
        </p:nvGraphicFramePr>
        <p:xfrm>
          <a:off x="2146530" y="5123536"/>
          <a:ext cx="2433896" cy="67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" name="Equation" r:id="rId9" imgW="1409088" imgH="393529" progId="Equation.DSMT4">
                  <p:embed/>
                </p:oleObj>
              </mc:Choice>
              <mc:Fallback>
                <p:oleObj name="Equation" r:id="rId9" imgW="1409088" imgH="393529" progId="Equation.DSMT4">
                  <p:embed/>
                  <p:pic>
                    <p:nvPicPr>
                      <p:cNvPr id="0" name="Objec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530" y="5123536"/>
                        <a:ext cx="2433896" cy="674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F8A1D3-AA2B-4EEE-A983-51E7672FC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12874"/>
              </p:ext>
            </p:extLst>
          </p:nvPr>
        </p:nvGraphicFramePr>
        <p:xfrm>
          <a:off x="5111364" y="5135806"/>
          <a:ext cx="2433896" cy="62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" name="Equation" r:id="rId11" imgW="1524000" imgH="393700" progId="Equation.DSMT4">
                  <p:embed/>
                </p:oleObj>
              </mc:Choice>
              <mc:Fallback>
                <p:oleObj name="Equation" r:id="rId11" imgW="1524000" imgH="393700" progId="Equation.DSMT4">
                  <p:embed/>
                  <p:pic>
                    <p:nvPicPr>
                      <p:cNvPr id="0" name="Object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364" y="5135806"/>
                        <a:ext cx="2433896" cy="623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471FB1B-737E-4AF4-86F0-C69A297DB177}"/>
                  </a:ext>
                </a:extLst>
              </p:cNvPr>
              <p:cNvSpPr/>
              <p:nvPr/>
            </p:nvSpPr>
            <p:spPr>
              <a:xfrm>
                <a:off x="9842270" y="4892703"/>
                <a:ext cx="18900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2</m:t>
                    </m:r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𝑎</m:t>
                    </m:r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+3</m:t>
                    </m:r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𝑏</m:t>
                    </m:r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=4</m:t>
                    </m:r>
                  </m:oMath>
                </a14:m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471FB1B-737E-4AF4-86F0-C69A297DB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70" y="4892703"/>
                <a:ext cx="1890069" cy="461665"/>
              </a:xfrm>
              <a:prstGeom prst="rect">
                <a:avLst/>
              </a:prstGeom>
              <a:blipFill>
                <a:blip r:embed="rId1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右大括号 42">
            <a:extLst>
              <a:ext uri="{FF2B5EF4-FFF2-40B4-BE49-F238E27FC236}">
                <a16:creationId xmlns:a16="http://schemas.microsoft.com/office/drawing/2014/main" id="{B14A4ED4-250B-4461-B528-370C9A5112B6}"/>
              </a:ext>
            </a:extLst>
          </p:cNvPr>
          <p:cNvSpPr/>
          <p:nvPr/>
        </p:nvSpPr>
        <p:spPr>
          <a:xfrm>
            <a:off x="9319155" y="4408269"/>
            <a:ext cx="360000" cy="1512000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50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6" grpId="0"/>
      <p:bldP spid="41" grpId="0" animBg="1"/>
      <p:bldP spid="42" grpId="0"/>
      <p:bldP spid="16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58" y="2996865"/>
            <a:ext cx="5349407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：连续型随机变量概率密度的性质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936977"/>
                <a:ext cx="10757949" cy="1953420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6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2011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为两个分布函数，其相应的概率密度     </a:t>
                </a:r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是连续函数，则必为概率密度的是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   )</a:t>
                </a: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2</m:t>
                        </m:r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+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</m:oMath>
                </a14:m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936977"/>
                <a:ext cx="10757949" cy="1953420"/>
              </a:xfrm>
              <a:prstGeom prst="rect">
                <a:avLst/>
              </a:prstGeom>
              <a:blipFill>
                <a:blip r:embed="rId2"/>
                <a:stretch>
                  <a:fillRect l="-960" r="-56" b="-7055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1E07671-4C8C-4B31-8799-B5335D596577}"/>
                  </a:ext>
                </a:extLst>
              </p:cNvPr>
              <p:cNvSpPr/>
              <p:nvPr/>
            </p:nvSpPr>
            <p:spPr>
              <a:xfrm>
                <a:off x="1859785" y="3970683"/>
                <a:ext cx="3081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dirty="0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  <m:r>
                      <a:rPr kumimoji="1"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1E07671-4C8C-4B31-8799-B5335D596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785" y="3970683"/>
                <a:ext cx="308167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B4B8FE-77DE-443B-B2FB-DEFD68DCA5C4}"/>
                  </a:ext>
                </a:extLst>
              </p:cNvPr>
              <p:cNvSpPr/>
              <p:nvPr/>
            </p:nvSpPr>
            <p:spPr>
              <a:xfrm>
                <a:off x="1621455" y="4730595"/>
                <a:ext cx="5547929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B4B8FE-77DE-443B-B2FB-DEFD68DCA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55" y="4730595"/>
                <a:ext cx="5547929" cy="704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8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791" y="2851928"/>
            <a:ext cx="3453841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正态分布的标准化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99" y="936977"/>
                <a:ext cx="10987709" cy="1792414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7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2013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是随机变量，且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</a:endParaRP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(5,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−2≤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则（   ）</a:t>
                </a:r>
                <a:endPara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  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    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1       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D    </a:t>
                </a:r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899" y="936977"/>
                <a:ext cx="10987709" cy="1792414"/>
              </a:xfrm>
              <a:prstGeom prst="rect">
                <a:avLst/>
              </a:prstGeom>
              <a:blipFill>
                <a:blip r:embed="rId2"/>
                <a:stretch>
                  <a:fillRect l="-940" b="-5333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4739FCA-4044-4DB0-8554-4E5E0EC8C660}"/>
                  </a:ext>
                </a:extLst>
              </p:cNvPr>
              <p:cNvSpPr/>
              <p:nvPr/>
            </p:nvSpPr>
            <p:spPr>
              <a:xfrm>
                <a:off x="1927942" y="3658189"/>
                <a:ext cx="7817621" cy="1844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(−2≤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2)=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𝛷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(2)−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𝛷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(−2)=2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𝛷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(2)−1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−0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𝛷</m:t>
                      </m:r>
                      <m:d>
                        <m:d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−1</m:t>
                      </m:r>
                      <m:r>
                        <a:rPr lang="zh-CN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　　　</m:t>
                      </m:r>
                    </m:oMath>
                  </m:oMathPara>
                </a14:m>
                <a:endParaRPr lang="en-US" altLang="zh-CN" sz="2400" i="1" kern="1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　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−5</m:t>
                            </m:r>
                          </m:num>
                          <m:den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𝛷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𝛷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(1)</m:t>
                    </m:r>
                    <m:r>
                      <a:rPr lang="zh-CN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　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4739FCA-4044-4DB0-8554-4E5E0EC8C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42" y="3658189"/>
                <a:ext cx="7817621" cy="1844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FD74FD9-B21A-4ABF-AC35-9F15052CAD07}"/>
                  </a:ext>
                </a:extLst>
              </p:cNvPr>
              <p:cNvSpPr/>
              <p:nvPr/>
            </p:nvSpPr>
            <p:spPr>
              <a:xfrm>
                <a:off x="9314027" y="5502412"/>
                <a:ext cx="22308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FD74FD9-B21A-4ABF-AC35-9F15052CA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027" y="5502412"/>
                <a:ext cx="2230867" cy="461665"/>
              </a:xfrm>
              <a:prstGeom prst="rect">
                <a:avLst/>
              </a:prstGeom>
              <a:blipFill>
                <a:blip r:embed="rId4"/>
                <a:stretch>
                  <a:fillRect l="-437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707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96" y="2516077"/>
            <a:ext cx="817163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5E8C79D-A7DC-4439-A026-65918B2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46" y="936977"/>
            <a:ext cx="10210303" cy="130862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2013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）设随机变量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服从参数为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的指数分布，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为常数且大于零，则                             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=_____.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1654989-0203-40E6-8AB3-DAB113AE62B8}"/>
                  </a:ext>
                </a:extLst>
              </p:cNvPr>
              <p:cNvSpPr/>
              <p:nvPr/>
            </p:nvSpPr>
            <p:spPr>
              <a:xfrm>
                <a:off x="1848659" y="3099315"/>
                <a:ext cx="28885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1654989-0203-40E6-8AB3-DAB113AE6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59" y="3099315"/>
                <a:ext cx="2888548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3A4ACC2-A4FC-4D8C-AE10-52389163BEF5}"/>
                  </a:ext>
                </a:extLst>
              </p:cNvPr>
              <p:cNvSpPr/>
              <p:nvPr/>
            </p:nvSpPr>
            <p:spPr>
              <a:xfrm>
                <a:off x="4591101" y="2898714"/>
                <a:ext cx="3009798" cy="862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3A4ACC2-A4FC-4D8C-AE10-52389163B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01" y="2898714"/>
                <a:ext cx="3009798" cy="862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6091988-AF50-4AE0-9FC3-C311C04CC3E5}"/>
                  </a:ext>
                </a:extLst>
              </p:cNvPr>
              <p:cNvSpPr/>
              <p:nvPr/>
            </p:nvSpPr>
            <p:spPr>
              <a:xfrm>
                <a:off x="4591101" y="3977389"/>
                <a:ext cx="2756076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+1)−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6091988-AF50-4AE0-9FC3-C311C04CC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01" y="3977389"/>
                <a:ext cx="2756076" cy="874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71E563-A252-40AF-A56E-7D23534492B6}"/>
                  </a:ext>
                </a:extLst>
              </p:cNvPr>
              <p:cNvSpPr/>
              <p:nvPr/>
            </p:nvSpPr>
            <p:spPr>
              <a:xfrm>
                <a:off x="4657694" y="5136251"/>
                <a:ext cx="2413033" cy="859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71E563-A252-40AF-A56E-7D235344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4" y="5136251"/>
                <a:ext cx="2413033" cy="8595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397D496-F98E-455B-A4C1-14FD4E48E897}"/>
                  </a:ext>
                </a:extLst>
              </p:cNvPr>
              <p:cNvSpPr/>
              <p:nvPr/>
            </p:nvSpPr>
            <p:spPr>
              <a:xfrm>
                <a:off x="7122601" y="5209604"/>
                <a:ext cx="1290225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397D496-F98E-455B-A4C1-14FD4E48E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01" y="5209604"/>
                <a:ext cx="1290225" cy="786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1FF4F37-BFE1-454F-80D6-B3BC1168B78B}"/>
                  </a:ext>
                </a:extLst>
              </p:cNvPr>
              <p:cNvSpPr/>
              <p:nvPr/>
            </p:nvSpPr>
            <p:spPr>
              <a:xfrm>
                <a:off x="3107149" y="1761312"/>
                <a:ext cx="28885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1FF4F37-BFE1-454F-80D6-B3BC1168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9" y="1761312"/>
                <a:ext cx="288854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70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7" grpId="0"/>
      <p:bldP spid="9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40" y="2998826"/>
            <a:ext cx="817163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EEF94C-BE16-47A9-93AC-3B26179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6" y="2611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5E8C79D-A7DC-4439-A026-65918B2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46" y="936977"/>
            <a:ext cx="10210303" cy="195386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2013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）设随机变量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的概率密度为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令随机变量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	求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的分布函数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	求概率       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683BC3B-499F-4D20-AFFB-B3BC159A1F59}"/>
                  </a:ext>
                </a:extLst>
              </p:cNvPr>
              <p:cNvSpPr/>
              <p:nvPr/>
            </p:nvSpPr>
            <p:spPr>
              <a:xfrm>
                <a:off x="7764552" y="946763"/>
                <a:ext cx="2887714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&lt;3,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683BC3B-499F-4D20-AFFB-B3BC159A1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552" y="946763"/>
                <a:ext cx="2887714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C624DB2-AC25-4B98-82B7-73C9F51CD366}"/>
                  </a:ext>
                </a:extLst>
              </p:cNvPr>
              <p:cNvSpPr/>
              <p:nvPr/>
            </p:nvSpPr>
            <p:spPr>
              <a:xfrm>
                <a:off x="2648041" y="1553845"/>
                <a:ext cx="227959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≤1,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&lt;2,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C624DB2-AC25-4B98-82B7-73C9F51CD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41" y="1553845"/>
                <a:ext cx="2279598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E7BB2BC-53B3-4F32-87C4-BF572A3FC5E3}"/>
                  </a:ext>
                </a:extLst>
              </p:cNvPr>
              <p:cNvSpPr/>
              <p:nvPr/>
            </p:nvSpPr>
            <p:spPr>
              <a:xfrm>
                <a:off x="6525241" y="2426581"/>
                <a:ext cx="1177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E7BB2BC-53B3-4F32-87C4-BF572A3FC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241" y="2426581"/>
                <a:ext cx="11770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23740D9-F4E2-42BF-9752-6E1A7268AE8C}"/>
                  </a:ext>
                </a:extLst>
              </p:cNvPr>
              <p:cNvSpPr/>
              <p:nvPr/>
            </p:nvSpPr>
            <p:spPr>
              <a:xfrm>
                <a:off x="1621455" y="3185661"/>
                <a:ext cx="23575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）先求出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的值：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23740D9-F4E2-42BF-9752-6E1A7268A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55" y="3185661"/>
                <a:ext cx="2357568" cy="369332"/>
              </a:xfrm>
              <a:prstGeom prst="rect">
                <a:avLst/>
              </a:prstGeom>
              <a:blipFill>
                <a:blip r:embed="rId5"/>
                <a:stretch>
                  <a:fillRect l="-2326" t="-13333" r="-155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74A5A1-6EED-4B61-916A-B18A4308794C}"/>
                  </a:ext>
                </a:extLst>
              </p:cNvPr>
              <p:cNvSpPr/>
              <p:nvPr/>
            </p:nvSpPr>
            <p:spPr>
              <a:xfrm>
                <a:off x="1681461" y="3635298"/>
                <a:ext cx="3199850" cy="715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74A5A1-6EED-4B61-916A-B18A43087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61" y="3635298"/>
                <a:ext cx="3199850" cy="715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977E4F-29D6-4F4B-A8B1-0C5535BE0A58}"/>
                  </a:ext>
                </a:extLst>
              </p:cNvPr>
              <p:cNvSpPr/>
              <p:nvPr/>
            </p:nvSpPr>
            <p:spPr>
              <a:xfrm>
                <a:off x="5215463" y="3808198"/>
                <a:ext cx="812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977E4F-29D6-4F4B-A8B1-0C5535BE0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3" y="3808198"/>
                <a:ext cx="8122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2F49F4-6E51-404E-8C05-C8E9B1E8C7E4}"/>
                  </a:ext>
                </a:extLst>
              </p:cNvPr>
              <p:cNvSpPr/>
              <p:nvPr/>
            </p:nvSpPr>
            <p:spPr>
              <a:xfrm>
                <a:off x="1621455" y="4456898"/>
                <a:ext cx="2476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的分布函数为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2F49F4-6E51-404E-8C05-C8E9B1E8C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55" y="4456898"/>
                <a:ext cx="2476960" cy="369332"/>
              </a:xfrm>
              <a:prstGeom prst="rect">
                <a:avLst/>
              </a:prstGeom>
              <a:blipFill>
                <a:blip r:embed="rId8"/>
                <a:stretch>
                  <a:fillRect l="-2217" t="-11475" r="-739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8">
                <a:extLst>
                  <a:ext uri="{FF2B5EF4-FFF2-40B4-BE49-F238E27FC236}">
                    <a16:creationId xmlns:a16="http://schemas.microsoft.com/office/drawing/2014/main" id="{43AC88E9-55F7-483E-A352-BD6400875CC3}"/>
                  </a:ext>
                </a:extLst>
              </p:cNvPr>
              <p:cNvSpPr txBox="1"/>
              <p:nvPr/>
            </p:nvSpPr>
            <p:spPr bwMode="auto">
              <a:xfrm>
                <a:off x="1681461" y="5144966"/>
                <a:ext cx="2585527" cy="5347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Object 8">
                <a:extLst>
                  <a:ext uri="{FF2B5EF4-FFF2-40B4-BE49-F238E27FC236}">
                    <a16:creationId xmlns:a16="http://schemas.microsoft.com/office/drawing/2014/main" id="{43AC88E9-55F7-483E-A352-BD640087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1461" y="5144966"/>
                <a:ext cx="2585527" cy="5347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549401-BE65-444C-AF90-B993614D6128}"/>
                  </a:ext>
                </a:extLst>
              </p:cNvPr>
              <p:cNvSpPr txBox="1"/>
              <p:nvPr/>
            </p:nvSpPr>
            <p:spPr>
              <a:xfrm>
                <a:off x="3651990" y="4826230"/>
                <a:ext cx="3427885" cy="1084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+mj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nary>
                              <m:nary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1,                     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549401-BE65-444C-AF90-B993614D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90" y="4826230"/>
                <a:ext cx="3427885" cy="1084399"/>
              </a:xfrm>
              <a:prstGeom prst="rect">
                <a:avLst/>
              </a:prstGeom>
              <a:blipFill>
                <a:blip r:embed="rId10"/>
                <a:stretch>
                  <a:fillRect l="-4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9E599A4-E457-4AAE-AEB1-1B33C00191EF}"/>
                  </a:ext>
                </a:extLst>
              </p:cNvPr>
              <p:cNvSpPr/>
              <p:nvPr/>
            </p:nvSpPr>
            <p:spPr>
              <a:xfrm>
                <a:off x="6903568" y="4741877"/>
                <a:ext cx="299158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den>
                                </m:f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+18),1≤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9E599A4-E457-4AAE-AEB1-1B33C0019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68" y="4741877"/>
                <a:ext cx="2991588" cy="13408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2F675EC1-CF22-41F2-B958-E31135144649}"/>
              </a:ext>
            </a:extLst>
          </p:cNvPr>
          <p:cNvSpPr/>
          <p:nvPr/>
        </p:nvSpPr>
        <p:spPr>
          <a:xfrm>
            <a:off x="6073839" y="323241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788BE4C-F40F-4094-8D9A-63A5CDB6F2D9}"/>
                  </a:ext>
                </a:extLst>
              </p:cNvPr>
              <p:cNvSpPr/>
              <p:nvPr/>
            </p:nvSpPr>
            <p:spPr>
              <a:xfrm>
                <a:off x="7764552" y="4143696"/>
                <a:ext cx="3096281" cy="73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≤2}=</m:t>
                      </m:r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788BE4C-F40F-4094-8D9A-63A5CDB6F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552" y="4143696"/>
                <a:ext cx="3096281" cy="7366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546839-73E5-4C9E-9B4A-A1CB9868D372}"/>
                  </a:ext>
                </a:extLst>
              </p:cNvPr>
              <p:cNvSpPr/>
              <p:nvPr/>
            </p:nvSpPr>
            <p:spPr>
              <a:xfrm>
                <a:off x="6758507" y="3630814"/>
                <a:ext cx="400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≤1}+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{1&lt;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546839-73E5-4C9E-9B4A-A1CB9868D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507" y="3630814"/>
                <a:ext cx="4008084" cy="369332"/>
              </a:xfrm>
              <a:prstGeom prst="rect">
                <a:avLst/>
              </a:prstGeom>
              <a:blipFill>
                <a:blip r:embed="rId1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32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9" grpId="0"/>
      <p:bldP spid="13" grpId="0"/>
      <p:bldP spid="14" grpId="0"/>
      <p:bldP spid="15" grpId="0"/>
      <p:bldP spid="27" grpId="0"/>
      <p:bldP spid="31" grpId="0"/>
      <p:bldP spid="23" grpId="0"/>
      <p:bldP spid="24" grpId="0"/>
      <p:bldP spid="32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46" y="3022624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EEF94C-BE16-47A9-93AC-3B26179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6" y="2611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5E8C79D-A7DC-4439-A026-65918B2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46" y="936977"/>
            <a:ext cx="10210303" cy="1954959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2015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）设随机变量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的概率密度为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进行独立重复的观测，直到第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个大于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观测值出现时停止，记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为观测次数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的概率分布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C48146-0E85-4993-BC0C-EF2C6AD9026C}"/>
                  </a:ext>
                </a:extLst>
              </p:cNvPr>
              <p:cNvSpPr/>
              <p:nvPr/>
            </p:nvSpPr>
            <p:spPr>
              <a:xfrm>
                <a:off x="7933325" y="965122"/>
                <a:ext cx="245996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C48146-0E85-4993-BC0C-EF2C6AD90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25" y="965122"/>
                <a:ext cx="2459969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5D31CC-C424-4FB1-A093-B17A80BA5CB0}"/>
                  </a:ext>
                </a:extLst>
              </p:cNvPr>
              <p:cNvSpPr txBox="1"/>
              <p:nvPr/>
            </p:nvSpPr>
            <p:spPr>
              <a:xfrm>
                <a:off x="2249620" y="3214237"/>
                <a:ext cx="3250633" cy="613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5D31CC-C424-4FB1-A093-B17A80BA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620" y="3214237"/>
                <a:ext cx="3250633" cy="613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869528-3D93-422C-B317-F63668AE0FDC}"/>
                  </a:ext>
                </a:extLst>
              </p:cNvPr>
              <p:cNvSpPr/>
              <p:nvPr/>
            </p:nvSpPr>
            <p:spPr>
              <a:xfrm>
                <a:off x="2249620" y="4022654"/>
                <a:ext cx="41585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随机变量</a:t>
                </a:r>
                <a:r>
                  <a:rPr kumimoji="1"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可能取的值为</a:t>
                </a:r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2,3,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869528-3D93-422C-B317-F63668AE0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620" y="4022654"/>
                <a:ext cx="4158511" cy="461665"/>
              </a:xfrm>
              <a:prstGeom prst="rect">
                <a:avLst/>
              </a:prstGeom>
              <a:blipFill>
                <a:blip r:embed="rId4"/>
                <a:stretch>
                  <a:fillRect l="-219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9CCC2EC7-B4C0-474D-90CB-0E4D7492DA2A}"/>
              </a:ext>
            </a:extLst>
          </p:cNvPr>
          <p:cNvSpPr/>
          <p:nvPr/>
        </p:nvSpPr>
        <p:spPr>
          <a:xfrm>
            <a:off x="2249620" y="4643213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的分布律为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54C855-F754-4425-B258-691E0A1DE47A}"/>
                  </a:ext>
                </a:extLst>
              </p:cNvPr>
              <p:cNvSpPr txBox="1"/>
              <p:nvPr/>
            </p:nvSpPr>
            <p:spPr>
              <a:xfrm>
                <a:off x="2620684" y="5338038"/>
                <a:ext cx="1524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54C855-F754-4425-B258-691E0A1DE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84" y="5338038"/>
                <a:ext cx="1524007" cy="276999"/>
              </a:xfrm>
              <a:prstGeom prst="rect">
                <a:avLst/>
              </a:prstGeom>
              <a:blipFill>
                <a:blip r:embed="rId5"/>
                <a:stretch>
                  <a:fillRect l="-3200" t="-2222" r="-480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60A1A1-1EEE-41FE-8442-80F7963069A4}"/>
                  </a:ext>
                </a:extLst>
              </p:cNvPr>
              <p:cNvSpPr txBox="1"/>
              <p:nvPr/>
            </p:nvSpPr>
            <p:spPr>
              <a:xfrm>
                <a:off x="4144691" y="5216337"/>
                <a:ext cx="229973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60A1A1-1EEE-41FE-8442-80F79630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91" y="5216337"/>
                <a:ext cx="2299732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CDD6A69-98E7-4C47-8B12-21C3C19C2CC5}"/>
                  </a:ext>
                </a:extLst>
              </p:cNvPr>
              <p:cNvSpPr txBox="1"/>
              <p:nvPr/>
            </p:nvSpPr>
            <p:spPr>
              <a:xfrm>
                <a:off x="6444423" y="5197142"/>
                <a:ext cx="3235245" cy="584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=2,3,⋯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CDD6A69-98E7-4C47-8B12-21C3C19C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23" y="5197142"/>
                <a:ext cx="3235245" cy="584904"/>
              </a:xfrm>
              <a:prstGeom prst="rect">
                <a:avLst/>
              </a:prstGeom>
              <a:blipFill>
                <a:blip r:embed="rId7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347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9" grpId="0"/>
      <p:bldP spid="10" grpId="0"/>
      <p:bldP spid="2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46" y="2611247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517" y="994644"/>
                <a:ext cx="10980751" cy="1543308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11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2018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）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设随机变量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的概率密度满足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1−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1+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  <a:cs typeface="+mn-cs"/>
                      </a:rPr>
                      <m:t>,</m:t>
                    </m:r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dirty="0">
                    <a:solidFill>
                      <a:srgbClr val="000000"/>
                    </a:solidFill>
                    <a:ea typeface="楷体_GB2312" pitchFamily="49" charset="-122"/>
                  </a:rPr>
                  <a:t>且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2</m:t>
                        </m:r>
                      </m:sup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𝑑𝑥</m:t>
                        </m:r>
                      </m:e>
                    </m:nary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  <a:cs typeface="+mn-cs"/>
                      </a:rPr>
                      <m:t>=0.6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𝑋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&lt;0</m:t>
                        </m:r>
                      </m:e>
                    </m:d>
                    <m:r>
                      <a:rPr kumimoji="1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  <a:cs typeface="+mn-cs"/>
                      </a:rPr>
                      <m:t>=_______.</m:t>
                    </m:r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517" y="994644"/>
                <a:ext cx="10980751" cy="1543308"/>
              </a:xfrm>
              <a:prstGeom prst="rect">
                <a:avLst/>
              </a:prstGeom>
              <a:blipFill>
                <a:blip r:embed="rId3"/>
                <a:stretch>
                  <a:fillRect l="-996" b="-4633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下 33">
            <a:extLst>
              <a:ext uri="{FF2B5EF4-FFF2-40B4-BE49-F238E27FC236}">
                <a16:creationId xmlns:a16="http://schemas.microsoft.com/office/drawing/2014/main" id="{BBF8F09E-09CF-4FF5-8895-AC13E7D4596D}"/>
              </a:ext>
            </a:extLst>
          </p:cNvPr>
          <p:cNvSpPr/>
          <p:nvPr/>
        </p:nvSpPr>
        <p:spPr>
          <a:xfrm rot="16200000">
            <a:off x="6294598" y="2532853"/>
            <a:ext cx="667910" cy="2359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14EA9A-7E6C-4590-A48A-468953CECA3D}"/>
                  </a:ext>
                </a:extLst>
              </p:cNvPr>
              <p:cNvSpPr/>
              <p:nvPr/>
            </p:nvSpPr>
            <p:spPr>
              <a:xfrm>
                <a:off x="1964604" y="3456489"/>
                <a:ext cx="29768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1−</m:t>
                          </m:r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1+</m:t>
                          </m:r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14EA9A-7E6C-4590-A48A-468953CE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04" y="3456489"/>
                <a:ext cx="2976841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841469-EDFB-4AFA-A398-7B9DCA397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712" y="2611247"/>
            <a:ext cx="3809524" cy="24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B4558F-67B5-401D-8298-593642017D05}"/>
                  </a:ext>
                </a:extLst>
              </p:cNvPr>
              <p:cNvSpPr/>
              <p:nvPr/>
            </p:nvSpPr>
            <p:spPr>
              <a:xfrm>
                <a:off x="1316540" y="4763395"/>
                <a:ext cx="8264763" cy="92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𝑋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naryPr>
                        <m:sub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0</m:t>
                          </m:r>
                        </m:sup>
                        <m:e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𝑑𝑥</m:t>
                          </m:r>
                        </m:e>
                      </m:nary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l-GR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l-GR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[</m:t>
                      </m:r>
                      <m:nary>
                        <m:naryPr>
                          <m:ctrlP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𝑑𝑥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−</m:t>
                          </m:r>
                        </m:e>
                      </m:nary>
                      <m:nary>
                        <m:naryPr>
                          <m:ctrlP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2</m:t>
                          </m:r>
                        </m:sup>
                        <m:e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𝑑𝑥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]</m:t>
                          </m:r>
                        </m:e>
                      </m:nary>
                      <m:r>
                        <a:rPr kumimoji="1"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=0.</m:t>
                      </m:r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B4558F-67B5-401D-8298-593642017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0" y="4763395"/>
                <a:ext cx="8264763" cy="9227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959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4" grpId="0" animBg="1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52" y="2018775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806" y="830509"/>
                <a:ext cx="10616648" cy="976614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12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2019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）设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1" lang="zh-CN" alt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密度函数为</a:t>
                </a:r>
                <a14:m>
                  <m:oMath xmlns:m="http://schemas.openxmlformats.org/officeDocument/2006/math"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</a:rPr>
                      <m:t>𝑓</m:t>
                    </m:r>
                    <m:d>
                      <m:dPr>
                        <m:ctrlP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</m:e>
                    </m:d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kumimoji="1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kumimoji="1" lang="zh-CN" alt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𝜎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1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zh-CN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kumimoji="1" lang="zh-CN" altLang="en-US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𝜇</m:t>
                                        </m:r>
                                        <m:r>
                                          <a:rPr kumimoji="1" lang="en-US" altLang="zh-CN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zh-CN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zh-CN" altLang="en-US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,</m:t>
                            </m:r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𝑥</m:t>
                            </m:r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zh-CN" alt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e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0,</m:t>
                            </m:r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𝑥</m:t>
                            </m:r>
                            <m:r>
                              <a:rPr kumimoji="1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&lt;</m:t>
                            </m:r>
                            <m:r>
                              <a:rPr kumimoji="1" lang="zh-CN" alt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𝜇</m:t>
                            </m:r>
                          </m:e>
                        </m:eqArr>
                      </m:e>
                    </m:d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kumimoji="1" lang="zh-CN" alt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</a:rPr>
                      <m:t>𝜎</m:t>
                    </m:r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itchFamily="49" charset="-122"/>
                      </a:rPr>
                      <m:t>&gt;0)</m:t>
                    </m:r>
                  </m:oMath>
                </a14:m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求常数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806" y="830509"/>
                <a:ext cx="10616648" cy="976614"/>
              </a:xfrm>
              <a:prstGeom prst="rect">
                <a:avLst/>
              </a:prstGeom>
              <a:blipFill>
                <a:blip r:embed="rId3"/>
                <a:stretch>
                  <a:fillRect l="-973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13">
            <a:extLst>
              <a:ext uri="{FF2B5EF4-FFF2-40B4-BE49-F238E27FC236}">
                <a16:creationId xmlns:a16="http://schemas.microsoft.com/office/drawing/2014/main" id="{0CBC88D4-4EEB-451B-939B-55D46914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10" y="2018775"/>
            <a:ext cx="3344921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根据密度函数的归一性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1BDE6A-0E77-490B-BD0E-BDF33FAD1690}"/>
                  </a:ext>
                </a:extLst>
              </p:cNvPr>
              <p:cNvSpPr/>
              <p:nvPr/>
            </p:nvSpPr>
            <p:spPr>
              <a:xfrm>
                <a:off x="4622206" y="2018775"/>
                <a:ext cx="1908856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−</m:t>
                          </m:r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+</m:t>
                          </m:r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𝑑𝑥</m:t>
                          </m:r>
                          <m:r>
                            <a:rPr kumimoji="1"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1.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1BDE6A-0E77-490B-BD0E-BDF33FAD1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206" y="2018775"/>
                <a:ext cx="1908856" cy="704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1A403C6-83C1-465C-BA78-D97B433D02B6}"/>
                  </a:ext>
                </a:extLst>
              </p:cNvPr>
              <p:cNvSpPr/>
              <p:nvPr/>
            </p:nvSpPr>
            <p:spPr>
              <a:xfrm>
                <a:off x="1945582" y="2862321"/>
                <a:ext cx="4658198" cy="781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  <a:ea typeface="楷体_GB2312" pitchFamily="49" charset="-122"/>
                  </a:rPr>
                  <a:t>1=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−</m:t>
                        </m:r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+</m:t>
                        </m:r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𝑑𝑥</m:t>
                        </m:r>
                        <m:r>
                          <a:rPr kumimoji="1"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=</m:t>
                        </m:r>
                        <m:nary>
                          <m:naryPr>
                            <m:ctrlP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naryPr>
                          <m:sub>
                            <m:r>
                              <a:rPr kumimoji="1"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𝜇</m:t>
                            </m:r>
                          </m:sub>
                          <m:sup>
                            <m: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kumimoji="1"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kumimoji="1"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𝜎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1"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kumimoji="1"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𝜇</m:t>
                                        </m:r>
                                        <m:r>
                                          <a:rPr kumimoji="1"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1A403C6-83C1-465C-BA78-D97B433D0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82" y="2862321"/>
                <a:ext cx="4658198" cy="781432"/>
              </a:xfrm>
              <a:prstGeom prst="rect">
                <a:avLst/>
              </a:prstGeom>
              <a:blipFill>
                <a:blip r:embed="rId5"/>
                <a:stretch>
                  <a:fillRect l="-19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52A036-CAED-493A-B509-03EC253F7ABB}"/>
                  </a:ext>
                </a:extLst>
              </p:cNvPr>
              <p:cNvSpPr/>
              <p:nvPr/>
            </p:nvSpPr>
            <p:spPr>
              <a:xfrm>
                <a:off x="4034679" y="3943808"/>
                <a:ext cx="1796069" cy="70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+</m:t>
                          </m:r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楷体_GB2312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楷体_GB2312" pitchFamily="49" charset="-122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楷体_GB2312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52A036-CAED-493A-B509-03EC253F7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679" y="3943808"/>
                <a:ext cx="1796069" cy="7062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9C7BCF-CF25-4151-9522-93773CD695EF}"/>
                  </a:ext>
                </a:extLst>
              </p:cNvPr>
              <p:cNvSpPr txBox="1"/>
              <p:nvPr/>
            </p:nvSpPr>
            <p:spPr>
              <a:xfrm>
                <a:off x="1798606" y="4074260"/>
                <a:ext cx="1291764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9C7BCF-CF25-4151-9522-93773CD6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06" y="4074260"/>
                <a:ext cx="1291764" cy="494238"/>
              </a:xfrm>
              <a:prstGeom prst="rect">
                <a:avLst/>
              </a:prstGeom>
              <a:blipFill>
                <a:blip r:embed="rId7"/>
                <a:stretch>
                  <a:fillRect l="-14151" t="-14815" b="-16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1CBDB2A-7A27-4B07-8434-C1AA96821D3B}"/>
                  </a:ext>
                </a:extLst>
              </p:cNvPr>
              <p:cNvSpPr/>
              <p:nvPr/>
            </p:nvSpPr>
            <p:spPr>
              <a:xfrm>
                <a:off x="4034678" y="4764117"/>
                <a:ext cx="1093633" cy="673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kumimoji="1" lang="el-GR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l-GR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kumimoji="1" lang="el-GR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1CBDB2A-7A27-4B07-8434-C1AA96821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678" y="4764117"/>
                <a:ext cx="1093633" cy="673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39F3E42-7C00-4431-8D2D-A01075728299}"/>
                  </a:ext>
                </a:extLst>
              </p:cNvPr>
              <p:cNvSpPr/>
              <p:nvPr/>
            </p:nvSpPr>
            <p:spPr>
              <a:xfrm>
                <a:off x="3526686" y="5437378"/>
                <a:ext cx="101598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39F3E42-7C00-4431-8D2D-A01075728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86" y="5437378"/>
                <a:ext cx="1015984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F5B64EE5-8787-41AE-B2BA-ABB0D0DE7F09}"/>
              </a:ext>
            </a:extLst>
          </p:cNvPr>
          <p:cNvSpPr/>
          <p:nvPr/>
        </p:nvSpPr>
        <p:spPr>
          <a:xfrm>
            <a:off x="2111944" y="5526157"/>
            <a:ext cx="1101404" cy="7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3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5" grpId="0" autoUpdateAnimBg="0"/>
      <p:bldP spid="5" grpId="0"/>
      <p:bldP spid="26" grpId="0"/>
      <p:bldP spid="6" grpId="0"/>
      <p:bldP spid="8" grpId="0"/>
      <p:bldP spid="30" grpId="0"/>
      <p:bldP spid="32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DFC928-ADED-4C23-A6C9-28B4792BEE53}"/>
              </a:ext>
            </a:extLst>
          </p:cNvPr>
          <p:cNvGrpSpPr>
            <a:grpSpLocks/>
          </p:cNvGrpSpPr>
          <p:nvPr/>
        </p:nvGrpSpPr>
        <p:grpSpPr bwMode="auto">
          <a:xfrm>
            <a:off x="550986" y="442333"/>
            <a:ext cx="11137623" cy="5515220"/>
            <a:chOff x="31" y="112"/>
            <a:chExt cx="17416" cy="9258"/>
          </a:xfrm>
        </p:grpSpPr>
        <p:grpSp>
          <p:nvGrpSpPr>
            <p:cNvPr id="25603" name="Group 9">
              <a:extLst>
                <a:ext uri="{FF2B5EF4-FFF2-40B4-BE49-F238E27FC236}">
                  <a16:creationId xmlns:a16="http://schemas.microsoft.com/office/drawing/2014/main" id="{B09A3726-4DF2-4AE8-9EA3-B1275BA57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" y="3214"/>
              <a:ext cx="17091" cy="6156"/>
              <a:chOff x="-54" y="1228"/>
              <a:chExt cx="5307" cy="2606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6767256B-554B-4AE8-9B2D-A5E38E51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" y="1671"/>
                <a:ext cx="1957" cy="14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</a:rPr>
                  <a:t>目 录：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endParaRPr>
              </a:p>
              <a:p>
                <a:pPr marL="514350" marR="0" lvl="0" indent="-51435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ea1ChsPeriod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</a:rPr>
                  <a:t>本章知识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</a:rPr>
                  <a:t>点再回顾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endParaRPr>
              </a:p>
              <a:p>
                <a:pPr marL="514350" marR="0" lvl="0" indent="-51435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ea1ChsPeriod"/>
                  <a:tabLst/>
                  <a:defRPr/>
                </a:pPr>
                <a:r>
                  <a:rPr lang="zh-CN" altLang="en-US" sz="2800" b="1" dirty="0">
                    <a:solidFill>
                      <a:prstClr val="white"/>
                    </a:solidFill>
                    <a:latin typeface="幼圆" pitchFamily="49" charset="-122"/>
                    <a:ea typeface="幼圆" pitchFamily="49" charset="-122"/>
                    <a:sym typeface="+mn-ea"/>
                  </a:rPr>
                  <a:t>硕士入学试题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  <a:sym typeface="+mn-ea"/>
                  </a:rPr>
                  <a:t>赏析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  <a:sym typeface="+mn-ea"/>
                </a:endParaRPr>
              </a:p>
            </p:txBody>
          </p:sp>
          <p:sp>
            <p:nvSpPr>
              <p:cNvPr id="25607" name="Rectangle 8">
                <a:extLst>
                  <a:ext uri="{FF2B5EF4-FFF2-40B4-BE49-F238E27FC236}">
                    <a16:creationId xmlns:a16="http://schemas.microsoft.com/office/drawing/2014/main" id="{8DBBCD0B-B8B3-4C5B-A7F3-86BC08FBF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" y="1228"/>
                <a:ext cx="5307" cy="260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9C2CB47-063A-4797-B81E-7190A2B1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" y="112"/>
              <a:ext cx="16384" cy="12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《概率论与数理统计》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第</a:t>
              </a:r>
              <a:r>
                <a:rPr lang="zh-CN" altLang="en-US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itchFamily="49" charset="-122"/>
                  <a:ea typeface="幼圆" pitchFamily="49" charset="-122"/>
                </a:rPr>
                <a:t>十一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次课</a:t>
              </a:r>
              <a:endPara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  <a:cs typeface="+mn-cs"/>
              </a:endParaRPr>
            </a:p>
          </p:txBody>
        </p:sp>
        <p:pic>
          <p:nvPicPr>
            <p:cNvPr id="25605" name="图片 1">
              <a:extLst>
                <a:ext uri="{FF2B5EF4-FFF2-40B4-BE49-F238E27FC236}">
                  <a16:creationId xmlns:a16="http://schemas.microsoft.com/office/drawing/2014/main" id="{05BD2085-A7A4-4199-866D-06AA52E12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062" y="3592"/>
              <a:ext cx="7671" cy="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801EA135-2F2D-4D04-9093-B27C8B7F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86" y="1130553"/>
            <a:ext cx="10477654" cy="7154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命题专家眼中的第二章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10" y="3056590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EEF94C-BE16-47A9-93AC-3B26179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6" y="2611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3B94BFB-43B4-419A-B21D-E3A23D912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12939"/>
              </p:ext>
            </p:extLst>
          </p:nvPr>
        </p:nvGraphicFramePr>
        <p:xfrm>
          <a:off x="2464428" y="3069427"/>
          <a:ext cx="46339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" name="Equation" r:id="rId4" imgW="2095200" imgH="291960" progId="Equation.DSMT4">
                  <p:embed/>
                </p:oleObj>
              </mc:Choice>
              <mc:Fallback>
                <p:oleObj name="Equation" r:id="rId4" imgW="2095200" imgH="29196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3B94BFB-43B4-419A-B21D-E3A23D912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4428" y="3069427"/>
                        <a:ext cx="4633913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4CD43F7-5CF8-4799-9A9B-969B17E00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58189"/>
              </p:ext>
            </p:extLst>
          </p:nvPr>
        </p:nvGraphicFramePr>
        <p:xfrm>
          <a:off x="4679254" y="4006188"/>
          <a:ext cx="25558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" name="Equation" r:id="rId6" imgW="1155600" imgH="380880" progId="Equation.DSMT4">
                  <p:embed/>
                </p:oleObj>
              </mc:Choice>
              <mc:Fallback>
                <p:oleObj name="Equation" r:id="rId6" imgW="1155600" imgH="38088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4CD43F7-5CF8-4799-9A9B-969B17E00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9254" y="4006188"/>
                        <a:ext cx="25558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969BA4-9CDA-4510-A126-2D7BDCE2ACD8}"/>
                  </a:ext>
                </a:extLst>
              </p:cNvPr>
              <p:cNvSpPr/>
              <p:nvPr/>
            </p:nvSpPr>
            <p:spPr>
              <a:xfrm>
                <a:off x="2464428" y="4173719"/>
                <a:ext cx="23611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969BA4-9CDA-4510-A126-2D7BDCE2A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428" y="4173719"/>
                <a:ext cx="2361159" cy="400110"/>
              </a:xfrm>
              <a:prstGeom prst="rect">
                <a:avLst/>
              </a:prstGeom>
              <a:blipFill>
                <a:blip r:embed="rId10"/>
                <a:stretch>
                  <a:fillRect t="-121538" b="-18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0C28763C-326E-4003-993B-093F31247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72970"/>
              </p:ext>
            </p:extLst>
          </p:nvPr>
        </p:nvGraphicFramePr>
        <p:xfrm>
          <a:off x="7235129" y="4006187"/>
          <a:ext cx="16843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" name="Equation" r:id="rId11" imgW="761760" imgH="380880" progId="Equation.DSMT4">
                  <p:embed/>
                </p:oleObj>
              </mc:Choice>
              <mc:Fallback>
                <p:oleObj name="Equation" r:id="rId11" imgW="761760" imgH="38088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4CD43F7-5CF8-4799-9A9B-969B17E00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5129" y="4006187"/>
                        <a:ext cx="1684337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71AC56D-E5AB-4914-A900-A61EE1B50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00694"/>
              </p:ext>
            </p:extLst>
          </p:nvPr>
        </p:nvGraphicFramePr>
        <p:xfrm>
          <a:off x="4946636" y="4846638"/>
          <a:ext cx="11509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1" name="Equation" r:id="rId13" imgW="520560" imgH="533160" progId="Equation.DSMT4">
                  <p:embed/>
                </p:oleObj>
              </mc:Choice>
              <mc:Fallback>
                <p:oleObj name="Equation" r:id="rId13" imgW="520560" imgH="53316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0C28763C-326E-4003-993B-093F312478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46636" y="4846638"/>
                        <a:ext cx="1150937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1B7E5A5-CB57-4F56-88D8-13C5CD225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210198"/>
              </p:ext>
            </p:extLst>
          </p:nvPr>
        </p:nvGraphicFramePr>
        <p:xfrm>
          <a:off x="6181711" y="4992688"/>
          <a:ext cx="126206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2" name="Equation" r:id="rId15" imgW="571320" imgH="291960" progId="Equation.DSMT4">
                  <p:embed/>
                </p:oleObj>
              </mc:Choice>
              <mc:Fallback>
                <p:oleObj name="Equation" r:id="rId15" imgW="571320" imgH="2919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571AC56D-E5AB-4914-A900-A61EE1B50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81711" y="4992688"/>
                        <a:ext cx="1262062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5389C515-1709-4843-8056-9F556A988F83}"/>
              </a:ext>
            </a:extLst>
          </p:cNvPr>
          <p:cNvGrpSpPr/>
          <p:nvPr/>
        </p:nvGrpSpPr>
        <p:grpSpPr>
          <a:xfrm>
            <a:off x="1249347" y="966070"/>
            <a:ext cx="9015785" cy="1954959"/>
            <a:chOff x="1249347" y="966070"/>
            <a:chExt cx="9015785" cy="195495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F5DE45-0FF7-4CB4-B3E1-452A49FDA038}"/>
                </a:ext>
              </a:extLst>
            </p:cNvPr>
            <p:cNvGrpSpPr/>
            <p:nvPr/>
          </p:nvGrpSpPr>
          <p:grpSpPr>
            <a:xfrm>
              <a:off x="1249347" y="966070"/>
              <a:ext cx="9015785" cy="1954959"/>
              <a:chOff x="342899" y="966070"/>
              <a:chExt cx="11132840" cy="1954959"/>
            </a:xfrm>
          </p:grpSpPr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99" y="966070"/>
                <a:ext cx="11132840" cy="1954959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13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2020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）设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某种元件的使用寿命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的分布函数为</a:t>
                </a:r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求</a:t>
                </a:r>
                <a:endParaRPr kumimoji="1" lang="en-US" altLang="zh-CN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4F216A7C-9925-405E-8E93-202A02FAE919}"/>
                      </a:ext>
                    </a:extLst>
                  </p:cNvPr>
                  <p:cNvSpPr/>
                  <p:nvPr/>
                </p:nvSpPr>
                <p:spPr>
                  <a:xfrm>
                    <a:off x="951119" y="2396665"/>
                    <a:ext cx="568264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𝑠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&gt;0,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𝑡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&gt;0.</m:t>
                        </m:r>
                      </m:oMath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4F216A7C-9925-405E-8E93-202A02FAE9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119" y="2396665"/>
                    <a:ext cx="5682646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97" t="-127632" r="-21192" b="-1973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56E97D7-DE22-4222-ABB2-653402AFC585}"/>
                    </a:ext>
                  </a:extLst>
                </p:cNvPr>
                <p:cNvSpPr/>
                <p:nvPr/>
              </p:nvSpPr>
              <p:spPr>
                <a:xfrm>
                  <a:off x="4679254" y="1548497"/>
                  <a:ext cx="2721258" cy="8117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i="1" dirty="0">
                      <a:solidFill>
                        <a:srgbClr val="000000"/>
                      </a:solidFill>
                      <a:ea typeface="楷体_GB2312" pitchFamily="49" charset="-122"/>
                    </a:rPr>
                    <a:t>F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𝑡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zh-CN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楷体_GB2312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楷体_GB2312" pitchFamily="49" charset="-122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楷体_GB2312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楷体_GB2312" pitchFamily="49" charset="-122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kumimoji="1" lang="zh-CN" alt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楷体_GB2312" pitchFamily="49" charset="-122"/>
                                            </a:rPr>
                                            <m:t>𝜃</m:t>
                                          </m:r>
                                        </m:den>
                                      </m:f>
                                      <m:r>
                                        <a:rPr kumimoji="1"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楷体_GB2312" pitchFamily="49" charset="-12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楷体_GB2312" pitchFamily="49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𝑡</m:t>
                              </m:r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0,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𝑡</m:t>
                              </m:r>
                              <m:r>
                                <a:rPr kumimoji="1"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&lt;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56E97D7-DE22-4222-ABB2-653402AFC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254" y="1548497"/>
                  <a:ext cx="2721258" cy="811761"/>
                </a:xfrm>
                <a:prstGeom prst="rect">
                  <a:avLst/>
                </a:prstGeom>
                <a:blipFill>
                  <a:blip r:embed="rId18"/>
                  <a:stretch>
                    <a:fillRect l="-20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对象 30">
                  <a:extLst>
                    <a:ext uri="{FF2B5EF4-FFF2-40B4-BE49-F238E27FC236}">
                      <a16:creationId xmlns:a16="http://schemas.microsoft.com/office/drawing/2014/main" id="{D9E03F96-FAE1-4DF8-A00A-0505184709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1053243"/>
                    </p:ext>
                  </p:extLst>
                </p:nvPr>
              </p:nvGraphicFramePr>
              <p:xfrm>
                <a:off x="7402484" y="1852527"/>
                <a:ext cx="1430338" cy="365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5403" name="Equation" r:id="rId19" imgW="647640" imgH="164880" progId="Equation.DSMT4">
                        <p:embed/>
                      </p:oleObj>
                    </mc:Choice>
                    <mc:Fallback>
                      <p:oleObj name="Equation" r:id="rId19" imgW="647640" imgH="164880" progId="Equation.DSMT4">
                        <p:embed/>
                        <p:pic>
                          <p:nvPicPr>
                            <p:cNvPr id="30" name="对象 29">
                              <a:extLst>
                                <a:ext uri="{FF2B5EF4-FFF2-40B4-BE49-F238E27FC236}">
                                  <a16:creationId xmlns:a16="http://schemas.microsoft.com/office/drawing/2014/main" id="{A1B7E5A5-CB57-4F56-88D8-13C5CD22595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02484" y="1852527"/>
                              <a:ext cx="1430338" cy="365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" name="对象 30">
                  <a:extLst>
                    <a:ext uri="{FF2B5EF4-FFF2-40B4-BE49-F238E27FC236}">
                      <a16:creationId xmlns:a16="http://schemas.microsoft.com/office/drawing/2014/main" id="{D9E03F96-FAE1-4DF8-A00A-0505184709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1053243"/>
                    </p:ext>
                  </p:extLst>
                </p:nvPr>
              </p:nvGraphicFramePr>
              <p:xfrm>
                <a:off x="7402484" y="1852527"/>
                <a:ext cx="1430338" cy="365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5385" name="Equation" r:id="rId21" imgW="647640" imgH="164880" progId="Equation.DSMT4">
                        <p:embed/>
                      </p:oleObj>
                    </mc:Choice>
                    <mc:Fallback>
                      <p:oleObj name="Equation" r:id="rId21" imgW="647640" imgH="164880" progId="Equation.DSMT4">
                        <p:embed/>
                        <p:pic>
                          <p:nvPicPr>
                            <p:cNvPr id="30" name="对象 29">
                              <a:extLst>
                                <a:ext uri="{FF2B5EF4-FFF2-40B4-BE49-F238E27FC236}">
                                  <a16:creationId xmlns:a16="http://schemas.microsoft.com/office/drawing/2014/main" id="{A1B7E5A5-CB57-4F56-88D8-13C5CD22595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02484" y="1852527"/>
                              <a:ext cx="1430338" cy="365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73353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29" y="2523741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270C9C-792C-4B9B-A9CD-4AD30C90A812}"/>
              </a:ext>
            </a:extLst>
          </p:cNvPr>
          <p:cNvGrpSpPr/>
          <p:nvPr/>
        </p:nvGrpSpPr>
        <p:grpSpPr>
          <a:xfrm>
            <a:off x="467774" y="1024707"/>
            <a:ext cx="11022197" cy="1327584"/>
            <a:chOff x="467774" y="1024707"/>
            <a:chExt cx="11022197" cy="1327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45E8C79D-A7DC-4439-A026-65918B2EB8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774" y="1044754"/>
                  <a:ext cx="10926654" cy="1307537"/>
                </a:xfrm>
                <a:prstGeom prst="rect">
                  <a:avLst/>
                </a:prstGeom>
                <a:noFill/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algn="just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例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14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（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2020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数</a:t>
                  </a:r>
                  <a:r>
                    <a:rPr kumimoji="1" lang="zh-CN" altLang="en-US" sz="28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三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）设随机变量</a:t>
                  </a:r>
                  <a14:m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𝑋</m:t>
                      </m:r>
                    </m:oMath>
                  </a14:m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的概率分布为</a:t>
                  </a:r>
                  <a:endPara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lvl="0" algn="just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Y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表示</a:t>
                  </a:r>
                  <a:r>
                    <a:rPr kumimoji="1" lang="en-US" altLang="zh-CN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X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被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3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除的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余数，求</a:t>
                  </a:r>
                  <a:r>
                    <a:rPr kumimoji="1"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Y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的概率分布</a:t>
                  </a: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.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45E8C79D-A7DC-4439-A026-65918B2EB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774" y="1044754"/>
                  <a:ext cx="10926654" cy="1307537"/>
                </a:xfrm>
                <a:prstGeom prst="rect">
                  <a:avLst/>
                </a:prstGeom>
                <a:blipFill>
                  <a:blip r:embed="rId3"/>
                  <a:stretch>
                    <a:fillRect l="-1001" b="-10407"/>
                  </a:stretch>
                </a:blipFill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2976FDB-E217-4D89-9012-C544EB42B7B7}"/>
                    </a:ext>
                  </a:extLst>
                </p:cNvPr>
                <p:cNvSpPr/>
                <p:nvPr/>
              </p:nvSpPr>
              <p:spPr>
                <a:xfrm>
                  <a:off x="7476757" y="1024707"/>
                  <a:ext cx="4013214" cy="783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=1,2,⋯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2976FDB-E217-4D89-9012-C544EB42B7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757" y="1024707"/>
                  <a:ext cx="4013214" cy="7838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3A4883C2-C321-410A-95C4-607F626784EE}"/>
              </a:ext>
            </a:extLst>
          </p:cNvPr>
          <p:cNvSpPr/>
          <p:nvPr/>
        </p:nvSpPr>
        <p:spPr>
          <a:xfrm>
            <a:off x="1335220" y="2668798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随机变量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可能取的值为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0,1,2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DA55A5-7682-4C84-A9E5-B54DEE3742C1}"/>
              </a:ext>
            </a:extLst>
          </p:cNvPr>
          <p:cNvSpPr/>
          <p:nvPr/>
        </p:nvSpPr>
        <p:spPr>
          <a:xfrm>
            <a:off x="8317064" y="3602066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的分布律为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2E0260-401C-4727-90AF-94216DC226DA}"/>
                  </a:ext>
                </a:extLst>
              </p:cNvPr>
              <p:cNvSpPr txBox="1"/>
              <p:nvPr/>
            </p:nvSpPr>
            <p:spPr>
              <a:xfrm>
                <a:off x="1762335" y="3509238"/>
                <a:ext cx="9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2E0260-401C-4727-90AF-94216DC22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335" y="3509238"/>
                <a:ext cx="984629" cy="276999"/>
              </a:xfrm>
              <a:prstGeom prst="rect">
                <a:avLst/>
              </a:prstGeom>
              <a:blipFill>
                <a:blip r:embed="rId5"/>
                <a:stretch>
                  <a:fillRect l="-4321" t="-2222" r="-740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43C39CB-9B87-43F9-9F7D-5B945CD52848}"/>
                  </a:ext>
                </a:extLst>
              </p:cNvPr>
              <p:cNvSpPr txBox="1"/>
              <p:nvPr/>
            </p:nvSpPr>
            <p:spPr>
              <a:xfrm>
                <a:off x="2746964" y="3258191"/>
                <a:ext cx="1733359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43C39CB-9B87-43F9-9F7D-5B945CD5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964" y="3258191"/>
                <a:ext cx="1733359" cy="769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EFC8CD3-3FEF-4C46-9111-9702D234EA94}"/>
                  </a:ext>
                </a:extLst>
              </p:cNvPr>
              <p:cNvSpPr txBox="1"/>
              <p:nvPr/>
            </p:nvSpPr>
            <p:spPr>
              <a:xfrm>
                <a:off x="4446147" y="3280749"/>
                <a:ext cx="1018805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EFC8CD3-3FEF-4C46-9111-9702D234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47" y="3280749"/>
                <a:ext cx="1018805" cy="7698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1851D1A-7C98-4F73-9D20-54368985A7C0}"/>
                  </a:ext>
                </a:extLst>
              </p:cNvPr>
              <p:cNvSpPr txBox="1"/>
              <p:nvPr/>
            </p:nvSpPr>
            <p:spPr>
              <a:xfrm>
                <a:off x="5556583" y="3383417"/>
                <a:ext cx="429605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1851D1A-7C98-4F73-9D20-54368985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83" y="3383417"/>
                <a:ext cx="429605" cy="51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02F5262-3DAF-44EF-8105-E746F7F7DD3F}"/>
              </a:ext>
            </a:extLst>
          </p:cNvPr>
          <p:cNvGrpSpPr/>
          <p:nvPr/>
        </p:nvGrpSpPr>
        <p:grpSpPr>
          <a:xfrm>
            <a:off x="1762335" y="4137961"/>
            <a:ext cx="4821127" cy="792449"/>
            <a:chOff x="1762335" y="4137961"/>
            <a:chExt cx="4821127" cy="79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CF06F51-ADB7-4B8A-B289-ADA3B0B840CC}"/>
                    </a:ext>
                  </a:extLst>
                </p:cNvPr>
                <p:cNvSpPr txBox="1"/>
                <p:nvPr/>
              </p:nvSpPr>
              <p:spPr>
                <a:xfrm>
                  <a:off x="1762335" y="4389008"/>
                  <a:ext cx="9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CF06F51-ADB7-4B8A-B289-ADA3B0B8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335" y="4389008"/>
                  <a:ext cx="98462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321" r="-7407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29C94FC-95F4-4906-85C7-4019BB7EB192}"/>
                    </a:ext>
                  </a:extLst>
                </p:cNvPr>
                <p:cNvSpPr txBox="1"/>
                <p:nvPr/>
              </p:nvSpPr>
              <p:spPr>
                <a:xfrm>
                  <a:off x="2746964" y="4137961"/>
                  <a:ext cx="2137316" cy="769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29C94FC-95F4-4906-85C7-4019BB7EB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964" y="4137961"/>
                  <a:ext cx="2137316" cy="7698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9E0CDE4-3F0F-492C-91FC-B07166B197EB}"/>
                    </a:ext>
                  </a:extLst>
                </p:cNvPr>
                <p:cNvSpPr txBox="1"/>
                <p:nvPr/>
              </p:nvSpPr>
              <p:spPr>
                <a:xfrm>
                  <a:off x="4804536" y="4160519"/>
                  <a:ext cx="1238416" cy="769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9E0CDE4-3F0F-492C-91FC-B07166B19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536" y="4160519"/>
                  <a:ext cx="1238416" cy="7698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917B51E-F829-4EC4-9086-204DC63DB62C}"/>
                    </a:ext>
                  </a:extLst>
                </p:cNvPr>
                <p:cNvSpPr txBox="1"/>
                <p:nvPr/>
              </p:nvSpPr>
              <p:spPr>
                <a:xfrm>
                  <a:off x="6153857" y="4285745"/>
                  <a:ext cx="429605" cy="519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917B51E-F829-4EC4-9086-204DC63DB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857" y="4285745"/>
                  <a:ext cx="429605" cy="51943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F06E00-1DE6-4864-936F-C73BBA51084F}"/>
              </a:ext>
            </a:extLst>
          </p:cNvPr>
          <p:cNvGrpSpPr/>
          <p:nvPr/>
        </p:nvGrpSpPr>
        <p:grpSpPr>
          <a:xfrm>
            <a:off x="1762335" y="5188674"/>
            <a:ext cx="4821127" cy="773070"/>
            <a:chOff x="1762335" y="5188674"/>
            <a:chExt cx="4821127" cy="773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85883BE-6378-48EC-880E-37C40061CE76}"/>
                    </a:ext>
                  </a:extLst>
                </p:cNvPr>
                <p:cNvSpPr txBox="1"/>
                <p:nvPr/>
              </p:nvSpPr>
              <p:spPr>
                <a:xfrm>
                  <a:off x="1762335" y="5439721"/>
                  <a:ext cx="9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85883BE-6378-48EC-880E-37C40061C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335" y="5439721"/>
                  <a:ext cx="98462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321" r="-7407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1C62EBE-3A60-47F9-B06D-CEC15D74AD14}"/>
                    </a:ext>
                  </a:extLst>
                </p:cNvPr>
                <p:cNvSpPr txBox="1"/>
                <p:nvPr/>
              </p:nvSpPr>
              <p:spPr>
                <a:xfrm>
                  <a:off x="2746964" y="5188674"/>
                  <a:ext cx="2137316" cy="769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1C62EBE-3A60-47F9-B06D-CEC15D7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964" y="5188674"/>
                  <a:ext cx="2137316" cy="7698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CF2D291-0117-47B3-9CCA-D16D65C64DAC}"/>
                    </a:ext>
                  </a:extLst>
                </p:cNvPr>
                <p:cNvSpPr txBox="1"/>
                <p:nvPr/>
              </p:nvSpPr>
              <p:spPr>
                <a:xfrm>
                  <a:off x="4875324" y="5191853"/>
                  <a:ext cx="1238416" cy="769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CF2D291-0117-47B3-9CCA-D16D65C64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24" y="5191853"/>
                  <a:ext cx="1238416" cy="7698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DA80AB6-7E81-41FA-ACC6-22F340AC2B58}"/>
                    </a:ext>
                  </a:extLst>
                </p:cNvPr>
                <p:cNvSpPr txBox="1"/>
                <p:nvPr/>
              </p:nvSpPr>
              <p:spPr>
                <a:xfrm>
                  <a:off x="6153857" y="5293808"/>
                  <a:ext cx="429605" cy="519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DA80AB6-7E81-41FA-ACC6-22F340AC2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857" y="5293808"/>
                  <a:ext cx="429605" cy="519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301B2E-AEB5-434A-B305-F9326E4B2C6A}"/>
              </a:ext>
            </a:extLst>
          </p:cNvPr>
          <p:cNvGrpSpPr/>
          <p:nvPr/>
        </p:nvGrpSpPr>
        <p:grpSpPr>
          <a:xfrm>
            <a:off x="7760100" y="4389008"/>
            <a:ext cx="3634328" cy="1099483"/>
            <a:chOff x="7760100" y="4389008"/>
            <a:chExt cx="3634328" cy="1099483"/>
          </a:xfrm>
        </p:grpSpPr>
        <p:sp>
          <p:nvSpPr>
            <p:cNvPr id="41" name="Text Box 4">
              <a:extLst>
                <a:ext uri="{FF2B5EF4-FFF2-40B4-BE49-F238E27FC236}">
                  <a16:creationId xmlns:a16="http://schemas.microsoft.com/office/drawing/2014/main" id="{877425D1-5991-409F-825D-B8DD081CB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0100" y="4389008"/>
              <a:ext cx="33528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0       1        2</a:t>
              </a:r>
            </a:p>
          </p:txBody>
        </p:sp>
        <p:sp>
          <p:nvSpPr>
            <p:cNvPr id="42" name="Text Box 5">
              <a:extLst>
                <a:ext uri="{FF2B5EF4-FFF2-40B4-BE49-F238E27FC236}">
                  <a16:creationId xmlns:a16="http://schemas.microsoft.com/office/drawing/2014/main" id="{75C5F7A4-A24A-4089-9DAE-D60DE6301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0100" y="4965271"/>
              <a:ext cx="36343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1/7    4/7     2/7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6">
              <a:extLst>
                <a:ext uri="{FF2B5EF4-FFF2-40B4-BE49-F238E27FC236}">
                  <a16:creationId xmlns:a16="http://schemas.microsoft.com/office/drawing/2014/main" id="{951E2B25-96A6-45FE-8290-7A391F787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3125" y="4965270"/>
              <a:ext cx="3124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7">
              <a:extLst>
                <a:ext uri="{FF2B5EF4-FFF2-40B4-BE49-F238E27FC236}">
                  <a16:creationId xmlns:a16="http://schemas.microsoft.com/office/drawing/2014/main" id="{AE8C6D4B-9B90-4912-A0BB-1FBC57878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6362" y="4460446"/>
              <a:ext cx="0" cy="98266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86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7" grpId="0"/>
      <p:bldP spid="19" grpId="0"/>
      <p:bldP spid="21" grpId="0"/>
      <p:bldP spid="23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93" y="3056590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393" y="966070"/>
                <a:ext cx="9879849" cy="1954959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15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2017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数三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）某工程师为了解一台天平的精度，用该天平对一物体的质量做测量，该物体的质量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是已知的，设测量结果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𝑋</m:t>
                    </m:r>
                    <m:r>
                      <a:rPr kumimoji="1" lang="zh-CN" alt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服从</m:t>
                    </m:r>
                    <m:r>
                      <a:rPr kumimoji="1" lang="en-US" altLang="zh-CN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            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  求误差              的分布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393" y="966070"/>
                <a:ext cx="9879849" cy="1954959"/>
              </a:xfrm>
              <a:prstGeom prst="rect">
                <a:avLst/>
              </a:prstGeom>
              <a:blipFill>
                <a:blip r:embed="rId3"/>
                <a:stretch>
                  <a:fillRect l="-1045" r="-1106" b="-6728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2C08F18-7F8D-4EFF-A31F-E4ED6E3EC96E}"/>
                  </a:ext>
                </a:extLst>
              </p:cNvPr>
              <p:cNvSpPr/>
              <p:nvPr/>
            </p:nvSpPr>
            <p:spPr>
              <a:xfrm>
                <a:off x="2303902" y="2459130"/>
                <a:ext cx="1138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2C08F18-7F8D-4EFF-A31F-E4ED6E3EC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02" y="2459130"/>
                <a:ext cx="113813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6F0B04-92A3-4163-B979-EB700125BEEC}"/>
                  </a:ext>
                </a:extLst>
              </p:cNvPr>
              <p:cNvSpPr/>
              <p:nvPr/>
            </p:nvSpPr>
            <p:spPr>
              <a:xfrm>
                <a:off x="4595514" y="2459130"/>
                <a:ext cx="1450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6F0B04-92A3-4163-B979-EB700125B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14" y="2459130"/>
                <a:ext cx="14509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1BB30AB-2C30-4486-A3D6-5398FEC1F144}"/>
                  </a:ext>
                </a:extLst>
              </p:cNvPr>
              <p:cNvSpPr/>
              <p:nvPr/>
            </p:nvSpPr>
            <p:spPr>
              <a:xfrm>
                <a:off x="1041057" y="3761401"/>
                <a:ext cx="642560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1BB30AB-2C30-4486-A3D6-5398FEC1F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57" y="3761401"/>
                <a:ext cx="6425605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B7E9EB2-B26A-435D-96EE-E269D2ACF9C2}"/>
              </a:ext>
            </a:extLst>
          </p:cNvPr>
          <p:cNvSpPr/>
          <p:nvPr/>
        </p:nvSpPr>
        <p:spPr>
          <a:xfrm>
            <a:off x="1565795" y="31781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先求分布函数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0E51A47-0E62-43C4-834B-F865A2DC1153}"/>
                  </a:ext>
                </a:extLst>
              </p:cNvPr>
              <p:cNvSpPr/>
              <p:nvPr/>
            </p:nvSpPr>
            <p:spPr>
              <a:xfrm>
                <a:off x="7298324" y="3761401"/>
                <a:ext cx="2432397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0E51A47-0E62-43C4-834B-F865A2DC1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324" y="3761401"/>
                <a:ext cx="2432397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20390125-FAE6-4E66-B280-40C5B29147B5}"/>
              </a:ext>
            </a:extLst>
          </p:cNvPr>
          <p:cNvSpPr/>
          <p:nvPr/>
        </p:nvSpPr>
        <p:spPr>
          <a:xfrm>
            <a:off x="1565794" y="477013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再求密度函数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3689AFF-B9B4-4FDF-A6AB-6D14B77ECC0A}"/>
                  </a:ext>
                </a:extLst>
              </p:cNvPr>
              <p:cNvSpPr/>
              <p:nvPr/>
            </p:nvSpPr>
            <p:spPr>
              <a:xfrm>
                <a:off x="3745947" y="4909432"/>
                <a:ext cx="3952684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    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   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3689AFF-B9B4-4FDF-A6AB-6D14B77EC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47" y="4909432"/>
                <a:ext cx="3952684" cy="1117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2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70CBD5-5BFC-442F-BEB7-58C1EABD9BEE}"/>
              </a:ext>
            </a:extLst>
          </p:cNvPr>
          <p:cNvSpPr/>
          <p:nvPr/>
        </p:nvSpPr>
        <p:spPr>
          <a:xfrm>
            <a:off x="1765043" y="1709098"/>
            <a:ext cx="880241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纸上得来终觉浅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绝知此事要躬行</a:t>
            </a:r>
          </a:p>
        </p:txBody>
      </p:sp>
    </p:spTree>
    <p:extLst>
      <p:ext uri="{BB962C8B-B14F-4D97-AF65-F5344CB8AC3E}">
        <p14:creationId xmlns:p14="http://schemas.microsoft.com/office/powerpoint/2010/main" val="407580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082A3-8D83-4146-9DE7-07EA488B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2" y="46674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E663492A-D35E-4DBA-A51D-8AB096F4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785" y="1580979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5C7155F-BE5E-486B-B758-C178E395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998" y="1580979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分布函数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F453101-3CCF-4ADB-B4A5-85B1A64C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75" y="2642380"/>
            <a:ext cx="3068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离散型随机变量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045A32C-04EE-4B75-8FEB-CF31E072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30" y="3668851"/>
            <a:ext cx="3068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连续型随机变量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FCB7E2E9-DF99-4FEE-B22B-86C68DB5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398" y="3674188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密度函数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957902F3-9679-43F5-9F80-46A64EC2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398" y="2642379"/>
            <a:ext cx="1420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分布律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A911D98-0BF6-4F58-8E7F-C2964C33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75" y="4635355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41693057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D027CFB-4F0A-42FF-AB23-E4D52A3F0DC9}"/>
              </a:ext>
            </a:extLst>
          </p:cNvPr>
          <p:cNvGrpSpPr/>
          <p:nvPr/>
        </p:nvGrpSpPr>
        <p:grpSpPr>
          <a:xfrm>
            <a:off x="1441531" y="1303730"/>
            <a:ext cx="6883606" cy="657766"/>
            <a:chOff x="1441531" y="1303730"/>
            <a:chExt cx="6883606" cy="6577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40FD0F-AD84-4E96-A9E0-D7EF32A4468F}"/>
                </a:ext>
              </a:extLst>
            </p:cNvPr>
            <p:cNvSpPr/>
            <p:nvPr/>
          </p:nvSpPr>
          <p:spPr>
            <a:xfrm>
              <a:off x="1441531" y="1367543"/>
              <a:ext cx="27959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u="sng" dirty="0">
                  <a:ea typeface="楷体_GB2312" pitchFamily="49" charset="-122"/>
                  <a:sym typeface="Symbol" panose="05050102010706020507" pitchFamily="18" charset="2"/>
                </a:rPr>
                <a:t>随机变量</a:t>
              </a:r>
              <a:r>
                <a:rPr lang="en-US" altLang="zh-CN" sz="2800" i="1" dirty="0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800" dirty="0"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lang="en-US" altLang="zh-CN" sz="2800" i="1" dirty="0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800" dirty="0">
                  <a:ea typeface="楷体_GB2312" pitchFamily="49" charset="-122"/>
                  <a:sym typeface="Symbol" panose="05050102010706020507" pitchFamily="18" charset="2"/>
                </a:rPr>
                <a:t>()</a:t>
              </a:r>
              <a:endParaRPr lang="zh-CN" altLang="en-US" sz="280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8D93DB1-FEE5-4407-B38F-B542D149C468}"/>
                </a:ext>
              </a:extLst>
            </p:cNvPr>
            <p:cNvGrpSpPr/>
            <p:nvPr/>
          </p:nvGrpSpPr>
          <p:grpSpPr>
            <a:xfrm>
              <a:off x="5319304" y="1303730"/>
              <a:ext cx="3005833" cy="657766"/>
              <a:chOff x="5319304" y="1303730"/>
              <a:chExt cx="3005833" cy="65776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8E22C0-0CF4-4095-A7FD-9B0580449B08}"/>
                  </a:ext>
                </a:extLst>
              </p:cNvPr>
              <p:cNvSpPr/>
              <p:nvPr/>
            </p:nvSpPr>
            <p:spPr>
              <a:xfrm>
                <a:off x="5319304" y="1367543"/>
                <a:ext cx="4603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ea typeface="楷体_GB2312" pitchFamily="49" charset="-122"/>
                    <a:sym typeface="Symbol" panose="05050102010706020507" pitchFamily="18" charset="2"/>
                  </a:rPr>
                  <a:t></a:t>
                </a:r>
                <a:endParaRPr lang="zh-CN" altLang="en-US" sz="2800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7135E3A3-800F-4E12-B222-B07D8F8F1804}"/>
                  </a:ext>
                </a:extLst>
              </p:cNvPr>
              <p:cNvCxnSpPr/>
              <p:nvPr/>
            </p:nvCxnSpPr>
            <p:spPr>
              <a:xfrm>
                <a:off x="6019139" y="1757238"/>
                <a:ext cx="16061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5CD20A-7A60-4A44-92A9-EADC0D2E8657}"/>
                  </a:ext>
                </a:extLst>
              </p:cNvPr>
              <p:cNvSpPr/>
              <p:nvPr/>
            </p:nvSpPr>
            <p:spPr>
              <a:xfrm>
                <a:off x="7864755" y="1438276"/>
                <a:ext cx="4603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ea typeface="楷体_GB2312" pitchFamily="49" charset="-122"/>
                    <a:sym typeface="Symbol" panose="05050102010706020507" pitchFamily="18" charset="2"/>
                  </a:rPr>
                  <a:t>R</a:t>
                </a:r>
                <a:endParaRPr lang="zh-CN" altLang="en-US" sz="28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85577BA-1DA5-4F8A-A3E4-E6A0E09B033F}"/>
                  </a:ext>
                </a:extLst>
              </p:cNvPr>
              <p:cNvSpPr/>
              <p:nvPr/>
            </p:nvSpPr>
            <p:spPr>
              <a:xfrm>
                <a:off x="6565128" y="130373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ea typeface="楷体_GB2312" pitchFamily="49" charset="-122"/>
                    <a:sym typeface="Symbol" panose="05050102010706020507" pitchFamily="18" charset="2"/>
                  </a:rPr>
                  <a:t>X</a:t>
                </a:r>
                <a:endParaRPr lang="zh-CN" altLang="en-US" dirty="0"/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71786DC-8926-4C90-91DF-09C26262C523}"/>
              </a:ext>
            </a:extLst>
          </p:cNvPr>
          <p:cNvGrpSpPr/>
          <p:nvPr/>
        </p:nvGrpSpPr>
        <p:grpSpPr>
          <a:xfrm>
            <a:off x="1418571" y="2360524"/>
            <a:ext cx="7329759" cy="657766"/>
            <a:chOff x="1418571" y="2360524"/>
            <a:chExt cx="7329759" cy="65776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8C706D-4D74-4452-B01C-15BE2168B67F}"/>
                </a:ext>
              </a:extLst>
            </p:cNvPr>
            <p:cNvSpPr/>
            <p:nvPr/>
          </p:nvSpPr>
          <p:spPr>
            <a:xfrm>
              <a:off x="1418571" y="2427797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u="sng" dirty="0">
                  <a:latin typeface="Times New Roman"/>
                  <a:ea typeface="楷体_GB2312" pitchFamily="49" charset="-122"/>
                </a:rPr>
                <a:t>分布函数</a:t>
              </a:r>
              <a:endParaRPr lang="zh-CN" altLang="en-US" sz="28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FD86C20-CB2D-48DF-9BCB-E09E5C712556}"/>
                </a:ext>
              </a:extLst>
            </p:cNvPr>
            <p:cNvSpPr/>
            <p:nvPr/>
          </p:nvSpPr>
          <p:spPr>
            <a:xfrm>
              <a:off x="2900010" y="2427797"/>
              <a:ext cx="23102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/>
                  <a:ea typeface="楷体_GB2312" pitchFamily="49" charset="-122"/>
                </a:rPr>
                <a:t>F</a:t>
              </a:r>
              <a:r>
                <a:rPr lang="en-US" altLang="zh-CN" sz="2800" dirty="0">
                  <a:latin typeface="Times New Roman"/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latin typeface="Times New Roman"/>
                  <a:ea typeface="楷体_GB2312" pitchFamily="49" charset="-122"/>
                </a:rPr>
                <a:t>x</a:t>
              </a:r>
              <a:r>
                <a:rPr lang="en-US" altLang="zh-CN" sz="2800" dirty="0">
                  <a:latin typeface="Times New Roman"/>
                  <a:ea typeface="楷体_GB2312" pitchFamily="49" charset="-122"/>
                </a:rPr>
                <a:t>)=</a:t>
              </a:r>
              <a:r>
                <a:rPr lang="en-US" altLang="zh-CN" sz="2800" i="1" dirty="0">
                  <a:latin typeface="Times New Roman"/>
                  <a:ea typeface="楷体_GB2312" pitchFamily="49" charset="-122"/>
                </a:rPr>
                <a:t>P</a:t>
              </a:r>
              <a:r>
                <a:rPr lang="en-US" altLang="zh-CN" sz="2800" dirty="0">
                  <a:latin typeface="Times New Roman"/>
                  <a:ea typeface="楷体_GB2312" pitchFamily="49" charset="-122"/>
                </a:rPr>
                <a:t>( </a:t>
              </a:r>
              <a:r>
                <a:rPr lang="en-US" altLang="zh-CN" sz="2800" i="1" dirty="0">
                  <a:latin typeface="Times New Roman"/>
                  <a:ea typeface="楷体_GB2312" pitchFamily="49" charset="-122"/>
                </a:rPr>
                <a:t>X</a:t>
              </a:r>
              <a:r>
                <a:rPr lang="en-US" altLang="zh-CN" sz="2800" dirty="0">
                  <a:latin typeface="Times New Roman"/>
                  <a:ea typeface="楷体_GB2312" pitchFamily="49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i="1" dirty="0">
                  <a:latin typeface="Times New Roman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800" i="1" dirty="0">
                  <a:latin typeface="Times New Roman"/>
                  <a:ea typeface="楷体_GB2312" pitchFamily="49" charset="-122"/>
                </a:rPr>
                <a:t>x</a:t>
              </a:r>
              <a:r>
                <a:rPr lang="en-US" altLang="zh-CN" sz="2800" dirty="0">
                  <a:latin typeface="Times New Roman"/>
                  <a:ea typeface="楷体_GB2312" pitchFamily="49" charset="-122"/>
                </a:rPr>
                <a:t>) </a:t>
              </a:r>
              <a:endParaRPr lang="zh-CN" altLang="en-US" sz="2800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5622FB6-AF90-4B1D-A9F7-39BD93A6E08A}"/>
                </a:ext>
              </a:extLst>
            </p:cNvPr>
            <p:cNvGrpSpPr/>
            <p:nvPr/>
          </p:nvGrpSpPr>
          <p:grpSpPr>
            <a:xfrm>
              <a:off x="5319304" y="2360524"/>
              <a:ext cx="3429026" cy="657766"/>
              <a:chOff x="5319304" y="1303730"/>
              <a:chExt cx="3429026" cy="6577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051DA27-D8B6-46BC-9CB1-8DC36214E862}"/>
                  </a:ext>
                </a:extLst>
              </p:cNvPr>
              <p:cNvSpPr/>
              <p:nvPr/>
            </p:nvSpPr>
            <p:spPr>
              <a:xfrm>
                <a:off x="5319304" y="1367543"/>
                <a:ext cx="4603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ea typeface="楷体_GB2312" pitchFamily="49" charset="-122"/>
                    <a:sym typeface="Symbol" panose="05050102010706020507" pitchFamily="18" charset="2"/>
                  </a:rPr>
                  <a:t>R</a:t>
                </a:r>
                <a:endParaRPr lang="zh-CN" altLang="en-US" sz="28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B1D1D696-A78B-4712-8BA3-6B122767796B}"/>
                  </a:ext>
                </a:extLst>
              </p:cNvPr>
              <p:cNvCxnSpPr/>
              <p:nvPr/>
            </p:nvCxnSpPr>
            <p:spPr>
              <a:xfrm>
                <a:off x="6019139" y="1757238"/>
                <a:ext cx="16061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CA760D8-3EDB-4235-8F25-9AC3B1B75954}"/>
                  </a:ext>
                </a:extLst>
              </p:cNvPr>
              <p:cNvSpPr/>
              <p:nvPr/>
            </p:nvSpPr>
            <p:spPr>
              <a:xfrm>
                <a:off x="7864755" y="1438276"/>
                <a:ext cx="8835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ea typeface="楷体_GB2312" pitchFamily="49" charset="-122"/>
                    <a:sym typeface="Symbol" panose="05050102010706020507" pitchFamily="18" charset="2"/>
                  </a:rPr>
                  <a:t>[0,1]</a:t>
                </a:r>
                <a:endParaRPr lang="zh-CN" altLang="en-US" sz="28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BD9234E-0D47-4DF3-9867-E4214C2C4B8C}"/>
                  </a:ext>
                </a:extLst>
              </p:cNvPr>
              <p:cNvSpPr/>
              <p:nvPr/>
            </p:nvSpPr>
            <p:spPr>
              <a:xfrm>
                <a:off x="6565128" y="130373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ea typeface="楷体_GB2312" pitchFamily="49" charset="-122"/>
                    <a:sym typeface="Symbol" panose="05050102010706020507" pitchFamily="18" charset="2"/>
                  </a:rPr>
                  <a:t>F</a:t>
                </a:r>
                <a:endParaRPr lang="zh-CN" altLang="en-US" dirty="0"/>
              </a:p>
            </p:txBody>
          </p:sp>
        </p:grp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DD68E347-B42E-4AB0-8708-CEAED3648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3626395"/>
            <a:ext cx="8353425" cy="18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F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(1)  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单调不降；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F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(2)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有界：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  <a:sym typeface="Symbol" panose="05050102010706020507" pitchFamily="18" charset="2"/>
              </a:rPr>
              <a:t>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  <a:sym typeface="Symbol" panose="05050102010706020507" pitchFamily="18" charset="2"/>
              </a:rPr>
              <a:t>+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F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(3)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右连续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813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AD81E6-274D-4BC2-8F9A-111608C79C7A}"/>
              </a:ext>
            </a:extLst>
          </p:cNvPr>
          <p:cNvSpPr/>
          <p:nvPr/>
        </p:nvSpPr>
        <p:spPr>
          <a:xfrm>
            <a:off x="1418571" y="242779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u="sng" dirty="0">
                <a:latin typeface="Times New Roman"/>
                <a:ea typeface="楷体_GB2312" pitchFamily="49" charset="-122"/>
              </a:rPr>
              <a:t>分布律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宋体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5CC1AE-29B3-49F5-AA4A-1EE49325772E}"/>
              </a:ext>
            </a:extLst>
          </p:cNvPr>
          <p:cNvGrpSpPr/>
          <p:nvPr/>
        </p:nvGrpSpPr>
        <p:grpSpPr>
          <a:xfrm>
            <a:off x="1441531" y="1367543"/>
            <a:ext cx="5581695" cy="533587"/>
            <a:chOff x="1441531" y="1367543"/>
            <a:chExt cx="5581695" cy="5335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0E19EF5-EEA2-4242-B090-3F162253288A}"/>
                </a:ext>
              </a:extLst>
            </p:cNvPr>
            <p:cNvSpPr/>
            <p:nvPr/>
          </p:nvSpPr>
          <p:spPr>
            <a:xfrm>
              <a:off x="1441531" y="1367543"/>
              <a:ext cx="25779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u="sng" dirty="0">
                  <a:ea typeface="楷体_GB2312" pitchFamily="49" charset="-122"/>
                  <a:sym typeface="Symbol" panose="05050102010706020507" pitchFamily="18" charset="2"/>
                </a:rPr>
                <a:t>离散随机变量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X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F4E77A-C800-41A6-81F6-0BB7D0DA79F0}"/>
                </a:ext>
              </a:extLst>
            </p:cNvPr>
            <p:cNvSpPr/>
            <p:nvPr/>
          </p:nvSpPr>
          <p:spPr>
            <a:xfrm>
              <a:off x="4712978" y="1377910"/>
              <a:ext cx="23102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F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)=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P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( 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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)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EC0AA2A-0681-4FD9-ABB1-D3F98E64E079}"/>
              </a:ext>
            </a:extLst>
          </p:cNvPr>
          <p:cNvSpPr/>
          <p:nvPr/>
        </p:nvSpPr>
        <p:spPr>
          <a:xfrm>
            <a:off x="3387295" y="3175141"/>
            <a:ext cx="4193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/>
                <a:ea typeface="楷体_GB2312" pitchFamily="49" charset="-122"/>
              </a:rPr>
              <a:t>p</a:t>
            </a:r>
            <a:r>
              <a:rPr lang="en-US" altLang="zh-CN" sz="2800" i="1" baseline="-25000" dirty="0">
                <a:latin typeface="Times New Roman"/>
                <a:ea typeface="楷体_GB2312" pitchFamily="49" charset="-122"/>
              </a:rPr>
              <a:t>i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=</a:t>
            </a:r>
            <a:r>
              <a:rPr lang="en-US" altLang="zh-CN" sz="2800" i="1" dirty="0">
                <a:latin typeface="Times New Roman"/>
                <a:ea typeface="楷体_GB2312" pitchFamily="49" charset="-122"/>
              </a:rPr>
              <a:t>P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=</a:t>
            </a:r>
            <a:r>
              <a:rPr lang="en-US" altLang="zh-CN" sz="2800" i="1" dirty="0">
                <a:latin typeface="Times New Roman"/>
                <a:ea typeface="楷体_GB2312" pitchFamily="49" charset="-122"/>
              </a:rPr>
              <a:t>x</a:t>
            </a:r>
            <a:r>
              <a:rPr lang="en-US" altLang="zh-CN" sz="2800" i="1" baseline="-25000" dirty="0">
                <a:latin typeface="Times New Roman"/>
                <a:ea typeface="楷体_GB2312" pitchFamily="49" charset="-122"/>
              </a:rPr>
              <a:t>i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)</a:t>
            </a:r>
            <a:r>
              <a:rPr lang="zh-CN" altLang="en-US" sz="2800" dirty="0">
                <a:latin typeface="Times New Roman"/>
                <a:ea typeface="楷体_GB2312" pitchFamily="49" charset="-122"/>
              </a:rPr>
              <a:t>，  </a:t>
            </a:r>
            <a:r>
              <a:rPr lang="en-US" altLang="zh-CN" sz="2800" i="1" dirty="0" err="1">
                <a:latin typeface="Times New Roman"/>
                <a:ea typeface="楷体_GB2312" pitchFamily="49" charset="-122"/>
              </a:rPr>
              <a:t>i</a:t>
            </a:r>
            <a:r>
              <a:rPr lang="en-US" altLang="zh-CN" sz="2800" i="1" dirty="0">
                <a:latin typeface="Times New Roman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=1, 2,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 </a:t>
            </a:r>
            <a:endParaRPr lang="zh-CN" altLang="en-US" sz="28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F6ACA7-E2A6-465F-86AA-23D71C6C6DEE}"/>
              </a:ext>
            </a:extLst>
          </p:cNvPr>
          <p:cNvGrpSpPr/>
          <p:nvPr/>
        </p:nvGrpSpPr>
        <p:grpSpPr>
          <a:xfrm>
            <a:off x="2819400" y="4417613"/>
            <a:ext cx="5257800" cy="1128713"/>
            <a:chOff x="2819400" y="4417613"/>
            <a:chExt cx="5257800" cy="1128713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6E5945C2-32D9-467D-9D08-DD16A1EFA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417613"/>
              <a:ext cx="5181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……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……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37086295-0CEA-4CC2-886E-3AAA9F655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5027213"/>
              <a:ext cx="5181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……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……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6E820C2C-5C54-4528-A704-26289146E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5027212"/>
              <a:ext cx="48768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3F1C60CD-11A8-462A-A79F-A66C81B07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570012"/>
              <a:ext cx="0" cy="9144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30415-E730-4575-9679-DB901F388670}"/>
              </a:ext>
            </a:extLst>
          </p:cNvPr>
          <p:cNvGrpSpPr/>
          <p:nvPr/>
        </p:nvGrpSpPr>
        <p:grpSpPr>
          <a:xfrm>
            <a:off x="7365809" y="2341023"/>
            <a:ext cx="4571107" cy="2450052"/>
            <a:chOff x="7365809" y="2341023"/>
            <a:chExt cx="4571107" cy="2450052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FB59D31-2028-4DFE-9106-9AFF111AF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5809" y="2341023"/>
              <a:ext cx="2959196" cy="2054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sng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5450" marR="0" lvl="0" indent="-4254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8F0"/>
                </a:buClr>
                <a:buSzPct val="85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endParaRPr>
            </a:p>
            <a:p>
              <a:pPr marL="425450" marR="0" lvl="0" indent="-4254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8F0"/>
                </a:buClr>
                <a:buSzPct val="85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       (1)     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p</a:t>
              </a:r>
              <a:r>
                <a:rPr kumimoji="0" lang="en-US" altLang="zh-CN" sz="2800" b="0" i="1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i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  <a:sym typeface="Symbol" panose="05050102010706020507" pitchFamily="18" charset="2"/>
                </a:rPr>
                <a:t>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0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endParaRPr>
            </a:p>
            <a:p>
              <a:pPr marL="425450" marR="0" lvl="0" indent="-4254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8F0"/>
                </a:buClr>
                <a:buSzPct val="85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  <a:p>
              <a:pPr marL="425450" marR="0" lvl="0" indent="-4254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8F0"/>
                </a:buClr>
                <a:buSzPct val="85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  <a:p>
              <a:pPr marL="425450" marR="0" lvl="0" indent="-4254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8F0"/>
                </a:buClr>
                <a:buSzPct val="85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      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(2)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6" name="Object 4">
              <a:extLst>
                <a:ext uri="{FF2B5EF4-FFF2-40B4-BE49-F238E27FC236}">
                  <a16:creationId xmlns:a16="http://schemas.microsoft.com/office/drawing/2014/main" id="{A27637D3-CD90-417A-8FB9-45890887B2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285471"/>
                </p:ext>
              </p:extLst>
            </p:nvPr>
          </p:nvGraphicFramePr>
          <p:xfrm>
            <a:off x="8834438" y="4000500"/>
            <a:ext cx="1328737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8" name="Equation" r:id="rId3" imgW="609480" imgH="342720" progId="Equation.DSMT4">
                    <p:embed/>
                  </p:oleObj>
                </mc:Choice>
                <mc:Fallback>
                  <p:oleObj name="Equation" r:id="rId3" imgW="609480" imgH="342720" progId="Equation.DSMT4">
                    <p:embed/>
                    <p:pic>
                      <p:nvPicPr>
                        <p:cNvPr id="31" name="Object 4">
                          <a:extLst>
                            <a:ext uri="{FF2B5EF4-FFF2-40B4-BE49-F238E27FC236}">
                              <a16:creationId xmlns:a16="http://schemas.microsoft.com/office/drawing/2014/main" id="{79029EFD-037A-475C-A0B1-544200F8F8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4438" y="4000500"/>
                          <a:ext cx="1328737" cy="79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06BA9DA3-2BD1-41AC-B6FF-FBC09D144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5004" y="3974381"/>
              <a:ext cx="161191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归一性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552EED8C-179D-498D-A675-B64452364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0800" y="2689407"/>
              <a:ext cx="161191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非负性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</p:grp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CB242FA3-EDB4-4ECD-8F7E-DF98B46D1510}"/>
              </a:ext>
            </a:extLst>
          </p:cNvPr>
          <p:cNvSpPr/>
          <p:nvPr/>
        </p:nvSpPr>
        <p:spPr>
          <a:xfrm>
            <a:off x="5868102" y="1897023"/>
            <a:ext cx="588397" cy="12571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07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B31355-7A79-4ACF-B406-BC6958674F69}"/>
              </a:ext>
            </a:extLst>
          </p:cNvPr>
          <p:cNvSpPr/>
          <p:nvPr/>
        </p:nvSpPr>
        <p:spPr>
          <a:xfrm>
            <a:off x="767793" y="1915070"/>
            <a:ext cx="293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连续型随机变量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X</a:t>
            </a:r>
            <a:endParaRPr lang="zh-CN" altLang="en-US" sz="2800" i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2702F1-BE20-4F7C-874F-1251C08AB562}"/>
              </a:ext>
            </a:extLst>
          </p:cNvPr>
          <p:cNvGrpSpPr/>
          <p:nvPr/>
        </p:nvGrpSpPr>
        <p:grpSpPr>
          <a:xfrm>
            <a:off x="4466208" y="1527160"/>
            <a:ext cx="2329484" cy="1403601"/>
            <a:chOff x="4466208" y="1527160"/>
            <a:chExt cx="2329484" cy="14036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BAB6A0-F73D-45A7-B112-1109FA4A3711}"/>
                </a:ext>
              </a:extLst>
            </p:cNvPr>
            <p:cNvSpPr/>
            <p:nvPr/>
          </p:nvSpPr>
          <p:spPr>
            <a:xfrm>
              <a:off x="4466208" y="1527160"/>
              <a:ext cx="23294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/>
                  <a:ea typeface="楷体_GB2312" pitchFamily="49" charset="-122"/>
                </a:rPr>
                <a:t>分布函数</a:t>
              </a:r>
              <a:r>
                <a:rPr lang="en-US" altLang="zh-CN" sz="2800" i="1" dirty="0">
                  <a:latin typeface="Times New Roman"/>
                  <a:ea typeface="楷体_GB2312" pitchFamily="49" charset="-122"/>
                </a:rPr>
                <a:t>F</a:t>
              </a:r>
              <a:r>
                <a:rPr lang="en-US" altLang="zh-CN" sz="2800" dirty="0">
                  <a:latin typeface="Times New Roman"/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latin typeface="Times New Roman"/>
                  <a:ea typeface="楷体_GB2312" pitchFamily="49" charset="-122"/>
                </a:rPr>
                <a:t>x</a:t>
              </a:r>
              <a:r>
                <a:rPr lang="en-US" altLang="zh-CN" sz="2800" dirty="0">
                  <a:latin typeface="Times New Roman"/>
                  <a:ea typeface="楷体_GB2312" pitchFamily="49" charset="-122"/>
                </a:rPr>
                <a:t>) </a:t>
              </a:r>
              <a:endParaRPr lang="zh-CN" altLang="en-US" sz="28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E03E78-1B05-4880-B438-2FD78178C608}"/>
                </a:ext>
              </a:extLst>
            </p:cNvPr>
            <p:cNvSpPr/>
            <p:nvPr/>
          </p:nvSpPr>
          <p:spPr>
            <a:xfrm>
              <a:off x="4475043" y="2407541"/>
              <a:ext cx="2064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/>
                  <a:ea typeface="楷体_GB2312" pitchFamily="49" charset="-122"/>
                </a:rPr>
                <a:t>分布密度</a:t>
              </a:r>
              <a:r>
                <a:rPr kumimoji="1" lang="en-US" altLang="zh-CN" sz="2400" i="1" dirty="0">
                  <a:ea typeface="楷体_GB2312" pitchFamily="49" charset="-122"/>
                </a:rPr>
                <a:t>f</a:t>
              </a:r>
              <a:r>
                <a:rPr kumimoji="1" lang="en-US" altLang="zh-CN" sz="2400" dirty="0"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latin typeface="Times New Roman"/>
                  <a:ea typeface="楷体_GB2312" pitchFamily="49" charset="-122"/>
                </a:rPr>
                <a:t>x</a:t>
              </a:r>
              <a:r>
                <a:rPr kumimoji="1" lang="en-US" altLang="zh-CN" sz="2400" dirty="0">
                  <a:ea typeface="楷体_GB2312" pitchFamily="49" charset="-122"/>
                </a:rPr>
                <a:t>)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BE57FC-0C1E-4493-B492-1AB155899146}"/>
                  </a:ext>
                </a:extLst>
              </p:cNvPr>
              <p:cNvSpPr txBox="1"/>
              <p:nvPr/>
            </p:nvSpPr>
            <p:spPr>
              <a:xfrm>
                <a:off x="7523494" y="2407541"/>
                <a:ext cx="2076146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BE57FC-0C1E-4493-B492-1AB15589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494" y="2407541"/>
                <a:ext cx="2076146" cy="66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91468A32-0740-4EA6-B982-0F3BBCC2FC51}"/>
              </a:ext>
            </a:extLst>
          </p:cNvPr>
          <p:cNvGrpSpPr/>
          <p:nvPr/>
        </p:nvGrpSpPr>
        <p:grpSpPr>
          <a:xfrm>
            <a:off x="1071846" y="3711550"/>
            <a:ext cx="4346809" cy="1211888"/>
            <a:chOff x="1071846" y="3711550"/>
            <a:chExt cx="4346809" cy="1211888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564BACAA-1D2B-4681-B83D-F3871C94A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255" y="3711550"/>
              <a:ext cx="1676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非负性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DD6F74D8-249F-452F-8B8B-6E5EC75BF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255" y="4396264"/>
              <a:ext cx="1676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</a:rPr>
                <a:t>(</a:t>
              </a:r>
              <a:r>
                <a:rPr kumimoji="1" lang="zh-CN" altLang="en-US" sz="2400" kern="0" dirty="0">
                  <a:solidFill>
                    <a:srgbClr val="00FF00"/>
                  </a:solidFill>
                  <a:ea typeface="楷体_GB2312" pitchFamily="49" charset="-122"/>
                </a:rPr>
                <a:t>归一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ea typeface="楷体_GB2312" pitchFamily="49" charset="-122"/>
                </a:rPr>
                <a:t>性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ea typeface="楷体_GB2312" pitchFamily="49" charset="-122"/>
                </a:rPr>
                <a:t>)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1EFEAD4-F132-4F23-B3B3-FB77E9C9938F}"/>
                    </a:ext>
                  </a:extLst>
                </p:cNvPr>
                <p:cNvSpPr txBox="1"/>
                <p:nvPr/>
              </p:nvSpPr>
              <p:spPr>
                <a:xfrm>
                  <a:off x="1071846" y="3711550"/>
                  <a:ext cx="17709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≥0;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1EFEAD4-F132-4F23-B3B3-FB77E9C99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46" y="3711550"/>
                  <a:ext cx="177099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69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F009CBC-917A-4BE2-9C9A-37E8757E7A14}"/>
                    </a:ext>
                  </a:extLst>
                </p:cNvPr>
                <p:cNvSpPr txBox="1"/>
                <p:nvPr/>
              </p:nvSpPr>
              <p:spPr>
                <a:xfrm>
                  <a:off x="1071846" y="4435869"/>
                  <a:ext cx="2569358" cy="487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400" b="0" dirty="0"/>
                    <a:t>(</a:t>
                  </a:r>
                  <a:r>
                    <a:rPr lang="en-US" altLang="zh-CN" sz="2400" b="0" dirty="0">
                      <a:solidFill>
                        <a:schemeClr val="tx1"/>
                      </a:solidFill>
                    </a:rPr>
                    <a:t>2)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=1.</m:t>
                          </m:r>
                        </m:e>
                      </m:nary>
                    </m:oMath>
                  </a14:m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F009CBC-917A-4BE2-9C9A-37E8757E7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46" y="4435869"/>
                  <a:ext cx="2569358" cy="487569"/>
                </a:xfrm>
                <a:prstGeom prst="rect">
                  <a:avLst/>
                </a:prstGeom>
                <a:blipFill>
                  <a:blip r:embed="rId4"/>
                  <a:stretch>
                    <a:fillRect l="-7363" t="-6250" b="-2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4B1B1F-B8BA-4990-8F97-1072659F309F}"/>
              </a:ext>
            </a:extLst>
          </p:cNvPr>
          <p:cNvGrpSpPr/>
          <p:nvPr/>
        </p:nvGrpSpPr>
        <p:grpSpPr>
          <a:xfrm>
            <a:off x="6906243" y="3582058"/>
            <a:ext cx="3834768" cy="1572212"/>
            <a:chOff x="6906243" y="3582058"/>
            <a:chExt cx="3834768" cy="1572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A172FEB-E895-476A-86ED-4C27BC8581EA}"/>
                    </a:ext>
                  </a:extLst>
                </p:cNvPr>
                <p:cNvSpPr/>
                <p:nvPr/>
              </p:nvSpPr>
              <p:spPr>
                <a:xfrm>
                  <a:off x="6906243" y="3582058"/>
                  <a:ext cx="3834768" cy="930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A172FEB-E895-476A-86ED-4C27BC858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243" y="3582058"/>
                  <a:ext cx="3834768" cy="9300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1AC129-A934-4CCC-BBEE-25CCA5BE3073}"/>
                </a:ext>
              </a:extLst>
            </p:cNvPr>
            <p:cNvSpPr/>
            <p:nvPr/>
          </p:nvSpPr>
          <p:spPr>
            <a:xfrm>
              <a:off x="7858310" y="4692605"/>
              <a:ext cx="15552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= 0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3F00515-FB94-473D-BC48-13BF2D14FC9C}"/>
                  </a:ext>
                </a:extLst>
              </p:cNvPr>
              <p:cNvSpPr/>
              <p:nvPr/>
            </p:nvSpPr>
            <p:spPr>
              <a:xfrm>
                <a:off x="7557085" y="1557937"/>
                <a:ext cx="1667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en-US" altLang="zh-CN" sz="24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 =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3F00515-FB94-473D-BC48-13BF2D14F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085" y="1557937"/>
                <a:ext cx="1667892" cy="461665"/>
              </a:xfrm>
              <a:prstGeom prst="rect">
                <a:avLst/>
              </a:prstGeom>
              <a:blipFill>
                <a:blip r:embed="rId6"/>
                <a:stretch>
                  <a:fillRect l="-5861" t="-10667" r="-219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872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8436C9-0285-4460-9EFE-CD161F45D383}"/>
              </a:ext>
            </a:extLst>
          </p:cNvPr>
          <p:cNvSpPr/>
          <p:nvPr/>
        </p:nvSpPr>
        <p:spPr>
          <a:xfrm>
            <a:off x="4044788" y="1457222"/>
            <a:ext cx="2954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随机变量函数的分布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5AEDA6-70C3-42C8-A779-5AB2F6AB8B91}"/>
              </a:ext>
            </a:extLst>
          </p:cNvPr>
          <p:cNvSpPr/>
          <p:nvPr/>
        </p:nvSpPr>
        <p:spPr>
          <a:xfrm>
            <a:off x="782356" y="2298130"/>
            <a:ext cx="3637534" cy="1134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ea typeface="楷体_GB2312" pitchFamily="49" charset="-122"/>
              </a:rPr>
              <a:t>当 </a:t>
            </a:r>
            <a:r>
              <a:rPr kumimoji="1" lang="en-US" altLang="zh-CN" sz="2400" i="1" dirty="0">
                <a:ea typeface="楷体_GB2312" pitchFamily="49" charset="-122"/>
              </a:rPr>
              <a:t>X </a:t>
            </a:r>
            <a:r>
              <a:rPr kumimoji="1" lang="zh-CN" altLang="en-US" sz="2400" dirty="0">
                <a:ea typeface="楷体_GB2312" pitchFamily="49" charset="-122"/>
              </a:rPr>
              <a:t>为离散随机变量时，</a:t>
            </a:r>
            <a:endParaRPr kumimoji="1" lang="en-US" altLang="zh-CN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ea typeface="楷体_GB2312" pitchFamily="49" charset="-122"/>
              </a:rPr>
              <a:t>Y</a:t>
            </a:r>
            <a:r>
              <a:rPr kumimoji="1" lang="en-US" altLang="zh-CN" sz="2400" dirty="0">
                <a:ea typeface="楷体_GB2312" pitchFamily="49" charset="-122"/>
              </a:rPr>
              <a:t> = </a:t>
            </a:r>
            <a:r>
              <a:rPr kumimoji="1" lang="en-US" altLang="zh-CN" sz="2400" i="1" dirty="0">
                <a:ea typeface="楷体_GB2312" pitchFamily="49" charset="-122"/>
              </a:rPr>
              <a:t>g</a:t>
            </a:r>
            <a:r>
              <a:rPr kumimoji="1" lang="en-US" altLang="zh-CN" sz="2400" dirty="0">
                <a:ea typeface="楷体_GB2312" pitchFamily="49" charset="-122"/>
              </a:rPr>
              <a:t>(</a:t>
            </a:r>
            <a:r>
              <a:rPr kumimoji="1" lang="en-US" altLang="zh-CN" sz="2400" i="1" dirty="0">
                <a:ea typeface="楷体_GB2312" pitchFamily="49" charset="-122"/>
              </a:rPr>
              <a:t>X</a:t>
            </a:r>
            <a:r>
              <a:rPr kumimoji="1" lang="en-US" altLang="zh-CN" sz="2400" dirty="0">
                <a:ea typeface="楷体_GB2312" pitchFamily="49" charset="-122"/>
              </a:rPr>
              <a:t>) </a:t>
            </a:r>
            <a:r>
              <a:rPr kumimoji="1" lang="zh-CN" altLang="en-US" sz="2400" dirty="0">
                <a:ea typeface="楷体_GB2312" pitchFamily="49" charset="-122"/>
              </a:rPr>
              <a:t>为离散随机变量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C0AB92-6858-4E54-8F42-3F5D91616554}"/>
              </a:ext>
            </a:extLst>
          </p:cNvPr>
          <p:cNvSpPr/>
          <p:nvPr/>
        </p:nvSpPr>
        <p:spPr>
          <a:xfrm>
            <a:off x="782356" y="3729364"/>
            <a:ext cx="3262432" cy="1134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ea typeface="楷体_GB2312" pitchFamily="49" charset="-122"/>
              </a:rPr>
              <a:t>将</a:t>
            </a:r>
            <a:r>
              <a:rPr kumimoji="1" lang="en-US" altLang="zh-CN" sz="2400" i="1" dirty="0">
                <a:ea typeface="楷体_GB2312" pitchFamily="49" charset="-122"/>
              </a:rPr>
              <a:t>g</a:t>
            </a:r>
            <a:r>
              <a:rPr kumimoji="1" lang="en-US" altLang="zh-CN" sz="2400" dirty="0">
                <a:ea typeface="楷体_GB2312" pitchFamily="49" charset="-122"/>
              </a:rPr>
              <a:t>(</a:t>
            </a:r>
            <a:r>
              <a:rPr kumimoji="1" lang="en-US" altLang="zh-CN" sz="2400" i="1" dirty="0">
                <a:ea typeface="楷体_GB2312" pitchFamily="49" charset="-122"/>
              </a:rPr>
              <a:t>x</a:t>
            </a:r>
            <a:r>
              <a:rPr kumimoji="1" lang="en-US" altLang="zh-CN" sz="2400" i="1" baseline="-25000" dirty="0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) </a:t>
            </a:r>
            <a:r>
              <a:rPr kumimoji="1" lang="zh-CN" altLang="en-US" sz="2400" dirty="0">
                <a:ea typeface="楷体_GB2312" pitchFamily="49" charset="-122"/>
              </a:rPr>
              <a:t>一一列出</a:t>
            </a:r>
            <a:r>
              <a:rPr kumimoji="1" lang="en-US" altLang="zh-CN" sz="2400" dirty="0">
                <a:ea typeface="楷体_GB2312" pitchFamily="49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ea typeface="楷体_GB2312" pitchFamily="49" charset="-122"/>
              </a:rPr>
              <a:t>再将相等的值合并即可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8FB3F-A643-426D-A990-E49B39ECA191}"/>
              </a:ext>
            </a:extLst>
          </p:cNvPr>
          <p:cNvSpPr/>
          <p:nvPr/>
        </p:nvSpPr>
        <p:spPr>
          <a:xfrm>
            <a:off x="6266525" y="2403671"/>
            <a:ext cx="4296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ea typeface="楷体_GB2312" pitchFamily="49" charset="-122"/>
              </a:rPr>
              <a:t>X</a:t>
            </a:r>
            <a:r>
              <a:rPr kumimoji="1" lang="zh-CN" altLang="en-US" sz="2400" dirty="0">
                <a:ea typeface="楷体_GB2312" pitchFamily="49" charset="-122"/>
              </a:rPr>
              <a:t>为连续型随机变量，</a:t>
            </a:r>
            <a:r>
              <a:rPr kumimoji="1" lang="en-US" altLang="zh-CN" sz="2400" i="1" dirty="0">
                <a:ea typeface="楷体_GB2312" pitchFamily="49" charset="-122"/>
              </a:rPr>
              <a:t>Y</a:t>
            </a:r>
            <a:r>
              <a:rPr kumimoji="1" lang="en-US" altLang="zh-CN" sz="2400" dirty="0">
                <a:ea typeface="楷体_GB2312" pitchFamily="49" charset="-122"/>
              </a:rPr>
              <a:t> = </a:t>
            </a:r>
            <a:r>
              <a:rPr kumimoji="1" lang="en-US" altLang="zh-CN" sz="2400" i="1" dirty="0">
                <a:ea typeface="楷体_GB2312" pitchFamily="49" charset="-122"/>
              </a:rPr>
              <a:t>g</a:t>
            </a:r>
            <a:r>
              <a:rPr kumimoji="1" lang="en-US" altLang="zh-CN" sz="2400" dirty="0">
                <a:ea typeface="楷体_GB2312" pitchFamily="49" charset="-122"/>
              </a:rPr>
              <a:t>(</a:t>
            </a:r>
            <a:r>
              <a:rPr kumimoji="1" lang="en-US" altLang="zh-CN" sz="2400" i="1" dirty="0">
                <a:ea typeface="楷体_GB2312" pitchFamily="49" charset="-122"/>
              </a:rPr>
              <a:t>X</a:t>
            </a:r>
            <a:r>
              <a:rPr kumimoji="1" lang="en-US" altLang="zh-CN" sz="2400" dirty="0">
                <a:ea typeface="楷体_GB2312" pitchFamily="49" charset="-122"/>
              </a:rPr>
              <a:t>)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043D15-2F9D-4499-AC9D-9F24123011B0}"/>
              </a:ext>
            </a:extLst>
          </p:cNvPr>
          <p:cNvSpPr/>
          <p:nvPr/>
        </p:nvSpPr>
        <p:spPr>
          <a:xfrm>
            <a:off x="7153525" y="3371910"/>
            <a:ext cx="183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ea typeface="楷体_GB2312" pitchFamily="49" charset="-122"/>
              </a:rPr>
              <a:t>分布函数法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D274DD-B204-4A3F-8600-7107FB918BB7}"/>
              </a:ext>
            </a:extLst>
          </p:cNvPr>
          <p:cNvSpPr/>
          <p:nvPr/>
        </p:nvSpPr>
        <p:spPr>
          <a:xfrm>
            <a:off x="7153525" y="4349211"/>
            <a:ext cx="183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ea typeface="楷体_GB2312" pitchFamily="49" charset="-122"/>
              </a:rPr>
              <a:t>公式法</a:t>
            </a:r>
          </a:p>
        </p:txBody>
      </p:sp>
    </p:spTree>
    <p:extLst>
      <p:ext uri="{BB962C8B-B14F-4D97-AF65-F5344CB8AC3E}">
        <p14:creationId xmlns:p14="http://schemas.microsoft.com/office/powerpoint/2010/main" val="1054508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真题赏析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8E1EB7C-4896-4FA7-A9D5-4390E778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958" y="3199964"/>
            <a:ext cx="8040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082A3-8D83-4146-9DE7-07EA488B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2" y="46674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37139558-25F8-45F6-98CE-4C1EC2E2FA83}"/>
                  </a:ext>
                </a:extLst>
              </p:cNvPr>
              <p:cNvSpPr txBox="1"/>
              <p:nvPr/>
            </p:nvSpPr>
            <p:spPr bwMode="auto">
              <a:xfrm>
                <a:off x="3063876" y="3810000"/>
                <a:ext cx="3074532" cy="762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(16−4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&lt;0)=</m:t>
                      </m:r>
                      <m:f>
                        <m:fPr>
                          <m:ctrlPr>
                            <a:rPr lang="el-GR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37139558-25F8-45F6-98CE-4C1EC2E2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3876" y="3810000"/>
                <a:ext cx="3074532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3A7FBD4F-E6E9-4B79-A3BD-DDD25951EDF4}"/>
                  </a:ext>
                </a:extLst>
              </p:cNvPr>
              <p:cNvSpPr txBox="1"/>
              <p:nvPr/>
            </p:nvSpPr>
            <p:spPr bwMode="auto">
              <a:xfrm>
                <a:off x="5091459" y="4894934"/>
                <a:ext cx="1208598" cy="52286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3A7FBD4F-E6E9-4B79-A3BD-DDD25951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1459" y="4894934"/>
                <a:ext cx="1208598" cy="522867"/>
              </a:xfrm>
              <a:prstGeom prst="rect">
                <a:avLst/>
              </a:prstGeom>
              <a:blipFill>
                <a:blip r:embed="rId5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D23317B-7A97-4ED0-841D-DF66E1527ADD}"/>
              </a:ext>
            </a:extLst>
          </p:cNvPr>
          <p:cNvGrpSpPr/>
          <p:nvPr/>
        </p:nvGrpSpPr>
        <p:grpSpPr>
          <a:xfrm>
            <a:off x="890546" y="1178755"/>
            <a:ext cx="10734261" cy="1575175"/>
            <a:chOff x="890546" y="1178755"/>
            <a:chExt cx="10734261" cy="1575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">
                  <a:extLst>
                    <a:ext uri="{FF2B5EF4-FFF2-40B4-BE49-F238E27FC236}">
                      <a16:creationId xmlns:a16="http://schemas.microsoft.com/office/drawing/2014/main" id="{4E562EBF-DC8D-4630-B18E-501B65D9C7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0546" y="1178755"/>
                  <a:ext cx="10734261" cy="1575175"/>
                </a:xfrm>
                <a:prstGeom prst="rect">
                  <a:avLst/>
                </a:prstGeom>
                <a:noFill/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algn="just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800" dirty="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例</a:t>
                  </a:r>
                  <a:r>
                    <a:rPr kumimoji="1" lang="en-US" altLang="zh-CN" sz="2800" dirty="0">
                      <a:solidFill>
                        <a:srgbClr val="3333FF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（</a:t>
                  </a:r>
                  <a:r>
                    <a:rPr kumimoji="1" lang="en-US" altLang="zh-CN" sz="28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2002</a:t>
                  </a:r>
                  <a:r>
                    <a:rPr kumimoji="1" lang="zh-CN" altLang="en-US" sz="28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数一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）设随机变量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𝑋</m:t>
                      </m:r>
                    </m:oMath>
                  </a14:m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服从正态分布                      且二次方程                </a:t>
                  </a:r>
                  <a:endPara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lvl="0" algn="just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                   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无实根的概率为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l-GR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l-GR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，则</a:t>
                  </a:r>
                  <a14:m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𝜇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=_______.</m:t>
                      </m:r>
                    </m:oMath>
                  </a14:m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</a:t>
                  </a:r>
                  <a:endPara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mc:Choice>
          <mc:Fallback xmlns="">
            <p:sp>
              <p:nvSpPr>
                <p:cNvPr id="13" name="Text Box 2">
                  <a:extLst>
                    <a:ext uri="{FF2B5EF4-FFF2-40B4-BE49-F238E27FC236}">
                      <a16:creationId xmlns:a16="http://schemas.microsoft.com/office/drawing/2014/main" id="{4E562EBF-DC8D-4630-B18E-501B65D9C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0546" y="1178755"/>
                  <a:ext cx="10734261" cy="1575175"/>
                </a:xfrm>
                <a:prstGeom prst="rect">
                  <a:avLst/>
                </a:prstGeom>
                <a:blipFill>
                  <a:blip r:embed="rId6"/>
                  <a:stretch>
                    <a:fillRect l="-962" r="-905" b="-2642"/>
                  </a:stretch>
                </a:blipFill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对象 5">
                  <a:extLst>
                    <a:ext uri="{FF2B5EF4-FFF2-40B4-BE49-F238E27FC236}">
                      <a16:creationId xmlns:a16="http://schemas.microsoft.com/office/drawing/2014/main" id="{EE14F297-3909-4DB2-BC24-730116DAC12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30052325"/>
                    </p:ext>
                  </p:extLst>
                </p:nvPr>
              </p:nvGraphicFramePr>
              <p:xfrm>
                <a:off x="7823025" y="1383529"/>
                <a:ext cx="1974039" cy="41926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900" name="Equation" r:id="rId7" imgW="1079500" imgH="228600" progId="Equation.DSMT4">
                        <p:embed/>
                      </p:oleObj>
                    </mc:Choice>
                    <mc:Fallback>
                      <p:oleObj name="Equation" r:id="rId7" imgW="1079500" imgH="228600" progId="Equation.DSMT4">
                        <p:embed/>
                        <p:pic>
                          <p:nvPicPr>
                            <p:cNvPr id="0" name="Object 1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23025" y="1383529"/>
                              <a:ext cx="1974039" cy="4192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" name="对象 5">
                  <a:extLst>
                    <a:ext uri="{FF2B5EF4-FFF2-40B4-BE49-F238E27FC236}">
                      <a16:creationId xmlns:a16="http://schemas.microsoft.com/office/drawing/2014/main" id="{EE14F297-3909-4DB2-BC24-730116DAC12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30052325"/>
                    </p:ext>
                  </p:extLst>
                </p:nvPr>
              </p:nvGraphicFramePr>
              <p:xfrm>
                <a:off x="7823025" y="1383529"/>
                <a:ext cx="1974039" cy="41926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891" name="Equation" r:id="rId9" imgW="1079500" imgH="228600" progId="Equation.DSMT4">
                        <p:embed/>
                      </p:oleObj>
                    </mc:Choice>
                    <mc:Fallback>
                      <p:oleObj name="Equation" r:id="rId9" imgW="1079500" imgH="228600" progId="Equation.DSMT4">
                        <p:embed/>
                        <p:pic>
                          <p:nvPicPr>
                            <p:cNvPr id="0" name="Object 1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23025" y="1383529"/>
                              <a:ext cx="1974039" cy="4192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B1DC8CBE-8233-40C7-9E06-E0E0B3D90B9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31449485"/>
                    </p:ext>
                  </p:extLst>
                </p:nvPr>
              </p:nvGraphicFramePr>
              <p:xfrm>
                <a:off x="890546" y="2178973"/>
                <a:ext cx="1842824" cy="42526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901" name="Equation" r:id="rId11" imgW="990600" imgH="228600" progId="Equation.DSMT4">
                        <p:embed/>
                      </p:oleObj>
                    </mc:Choice>
                    <mc:Fallback>
                      <p:oleObj name="Equation" r:id="rId11" imgW="990600" imgH="228600" progId="Equation.DSMT4">
                        <p:embed/>
                        <p:pic>
                          <p:nvPicPr>
                            <p:cNvPr id="0" name="Object 1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0546" y="2178973"/>
                              <a:ext cx="1842824" cy="42526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B1DC8CBE-8233-40C7-9E06-E0E0B3D90B9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31449485"/>
                    </p:ext>
                  </p:extLst>
                </p:nvPr>
              </p:nvGraphicFramePr>
              <p:xfrm>
                <a:off x="890546" y="2178973"/>
                <a:ext cx="1842824" cy="42526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892" name="Equation" r:id="rId13" imgW="990600" imgH="228600" progId="Equation.DSMT4">
                        <p:embed/>
                      </p:oleObj>
                    </mc:Choice>
                    <mc:Fallback>
                      <p:oleObj name="Equation" r:id="rId13" imgW="990600" imgH="228600" progId="Equation.DSMT4">
                        <p:embed/>
                        <p:pic>
                          <p:nvPicPr>
                            <p:cNvPr id="0" name="Object 1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0546" y="2178973"/>
                              <a:ext cx="1842824" cy="42526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8EE758-F382-4075-8C8C-FC5C0262FE50}"/>
              </a:ext>
            </a:extLst>
          </p:cNvPr>
          <p:cNvGrpSpPr/>
          <p:nvPr/>
        </p:nvGrpSpPr>
        <p:grpSpPr>
          <a:xfrm>
            <a:off x="2615979" y="3142052"/>
            <a:ext cx="4310992" cy="613886"/>
            <a:chOff x="2615979" y="3142052"/>
            <a:chExt cx="4310992" cy="61388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对象 14">
                  <a:extLst>
                    <a:ext uri="{FF2B5EF4-FFF2-40B4-BE49-F238E27FC236}">
                      <a16:creationId xmlns:a16="http://schemas.microsoft.com/office/drawing/2014/main" id="{DD82BCDE-8668-40F9-A522-BF79336946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60959149"/>
                    </p:ext>
                  </p:extLst>
                </p:nvPr>
              </p:nvGraphicFramePr>
              <p:xfrm>
                <a:off x="2615979" y="3236362"/>
                <a:ext cx="1842824" cy="42526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902" name="Equation" r:id="rId15" imgW="990600" imgH="228600" progId="Equation.DSMT4">
                        <p:embed/>
                      </p:oleObj>
                    </mc:Choice>
                    <mc:Fallback>
                      <p:oleObj name="Equation" r:id="rId15" imgW="990600" imgH="228600" progId="Equation.DSMT4">
                        <p:embed/>
                        <p:pic>
                          <p:nvPicPr>
                            <p:cNvPr id="8" name="对象 7">
                              <a:extLst>
                                <a:ext uri="{FF2B5EF4-FFF2-40B4-BE49-F238E27FC236}">
                                  <a16:creationId xmlns:a16="http://schemas.microsoft.com/office/drawing/2014/main" id="{B1DC8CBE-8233-40C7-9E06-E0E0B3D90B9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15979" y="3236362"/>
                              <a:ext cx="1842824" cy="42526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对象 14">
                  <a:extLst>
                    <a:ext uri="{FF2B5EF4-FFF2-40B4-BE49-F238E27FC236}">
                      <a16:creationId xmlns:a16="http://schemas.microsoft.com/office/drawing/2014/main" id="{DD82BCDE-8668-40F9-A522-BF79336946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60959149"/>
                    </p:ext>
                  </p:extLst>
                </p:nvPr>
              </p:nvGraphicFramePr>
              <p:xfrm>
                <a:off x="2615979" y="3236362"/>
                <a:ext cx="1842824" cy="42526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893" name="Equation" r:id="rId16" imgW="990600" imgH="228600" progId="Equation.DSMT4">
                        <p:embed/>
                      </p:oleObj>
                    </mc:Choice>
                    <mc:Fallback>
                      <p:oleObj name="Equation" r:id="rId16" imgW="990600" imgH="228600" progId="Equation.DSMT4">
                        <p:embed/>
                        <p:pic>
                          <p:nvPicPr>
                            <p:cNvPr id="8" name="对象 7">
                              <a:extLst>
                                <a:ext uri="{FF2B5EF4-FFF2-40B4-BE49-F238E27FC236}">
                                  <a16:creationId xmlns:a16="http://schemas.microsoft.com/office/drawing/2014/main" id="{B1DC8CBE-8233-40C7-9E06-E0E0B3D90B9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15979" y="3236362"/>
                              <a:ext cx="1842824" cy="42526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23EF9E5-55D1-4587-ADAC-280988CE930E}"/>
                    </a:ext>
                  </a:extLst>
                </p:cNvPr>
                <p:cNvSpPr/>
                <p:nvPr/>
              </p:nvSpPr>
              <p:spPr>
                <a:xfrm>
                  <a:off x="4458025" y="3142052"/>
                  <a:ext cx="2468946" cy="613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无实根的概率为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l-GR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l-GR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23EF9E5-55D1-4587-ADAC-280988CE93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025" y="3142052"/>
                  <a:ext cx="2468946" cy="613886"/>
                </a:xfrm>
                <a:prstGeom prst="rect">
                  <a:avLst/>
                </a:prstGeom>
                <a:blipFill>
                  <a:blip r:embed="rId17"/>
                  <a:stretch>
                    <a:fillRect l="-3704"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647B6E9D-B983-4E99-BABC-21D5CF985D2E}"/>
              </a:ext>
            </a:extLst>
          </p:cNvPr>
          <p:cNvSpPr/>
          <p:nvPr/>
        </p:nvSpPr>
        <p:spPr>
          <a:xfrm>
            <a:off x="1335819" y="3896139"/>
            <a:ext cx="1280160" cy="621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对象 3">
                <a:extLst>
                  <a:ext uri="{FF2B5EF4-FFF2-40B4-BE49-F238E27FC236}">
                    <a16:creationId xmlns:a16="http://schemas.microsoft.com/office/drawing/2014/main" id="{2F662964-782D-4D60-81BE-935DA5587BEB}"/>
                  </a:ext>
                </a:extLst>
              </p:cNvPr>
              <p:cNvSpPr txBox="1"/>
              <p:nvPr/>
            </p:nvSpPr>
            <p:spPr bwMode="auto">
              <a:xfrm>
                <a:off x="6586305" y="3857708"/>
                <a:ext cx="2255548" cy="762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&gt;4)=</m:t>
                      </m:r>
                      <m:f>
                        <m:fPr>
                          <m:ctrlPr>
                            <a:rPr lang="el-GR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对象 3">
                <a:extLst>
                  <a:ext uri="{FF2B5EF4-FFF2-40B4-BE49-F238E27FC236}">
                    <a16:creationId xmlns:a16="http://schemas.microsoft.com/office/drawing/2014/main" id="{2F662964-782D-4D60-81BE-935DA5587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6305" y="3857708"/>
                <a:ext cx="2255548" cy="76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908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10" grpId="0"/>
      <p:bldP spid="16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8E1EB7C-4896-4FA7-A9D5-4390E778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742" y="3498000"/>
            <a:ext cx="3333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：正态分布的标准化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4E562EBF-DC8D-4630-B18E-501B65D9C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299" y="1302737"/>
                <a:ext cx="10734261" cy="1953868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2006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）设随机变量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𝑋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服从正态分布              ，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𝑌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服从正态分布               ，且                                        则必有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   )</a:t>
                </a: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4E562EBF-DC8D-4630-B18E-501B65D9C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299" y="1302737"/>
                <a:ext cx="10734261" cy="1953868"/>
              </a:xfrm>
              <a:prstGeom prst="rect">
                <a:avLst/>
              </a:prstGeom>
              <a:blipFill>
                <a:blip r:embed="rId3"/>
                <a:stretch>
                  <a:fillRect l="-962" r="-1019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B20F698-8D7C-474E-A3AC-E8FDFAA1B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61092"/>
              </p:ext>
            </p:extLst>
          </p:nvPr>
        </p:nvGraphicFramePr>
        <p:xfrm>
          <a:off x="7524695" y="1489650"/>
          <a:ext cx="1274195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" name="Equation" r:id="rId4" imgW="660113" imgH="241195" progId="Equation.DSMT4">
                  <p:embed/>
                </p:oleObj>
              </mc:Choice>
              <mc:Fallback>
                <p:oleObj name="Equation" r:id="rId4" imgW="660113" imgH="241195" progId="Equation.DSMT4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695" y="1489650"/>
                        <a:ext cx="1274195" cy="46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78F68D3-A2E6-46D4-AFDD-1FD9D8E42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25581"/>
              </p:ext>
            </p:extLst>
          </p:nvPr>
        </p:nvGraphicFramePr>
        <p:xfrm>
          <a:off x="1118321" y="2127291"/>
          <a:ext cx="1314864" cy="4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0" name="Equation" r:id="rId6" imgW="672808" imgH="241195" progId="Equation.DSMT4">
                  <p:embed/>
                </p:oleObj>
              </mc:Choice>
              <mc:Fallback>
                <p:oleObj name="Equation" r:id="rId6" imgW="672808" imgH="241195" progId="Equation.DSMT4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321" y="2127291"/>
                        <a:ext cx="1314864" cy="462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59F43E5-39CF-4AC6-B111-78340435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156652"/>
              </p:ext>
            </p:extLst>
          </p:nvPr>
        </p:nvGraphicFramePr>
        <p:xfrm>
          <a:off x="3067097" y="2191877"/>
          <a:ext cx="3535747" cy="39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1" name="Equation" r:id="rId8" imgW="2032000" imgH="228600" progId="Equation.DSMT4">
                  <p:embed/>
                </p:oleObj>
              </mc:Choice>
              <mc:Fallback>
                <p:oleObj name="Equation" r:id="rId8" imgW="2032000" imgH="228600" progId="Equation.DSMT4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97" y="2191877"/>
                        <a:ext cx="3535747" cy="398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>
            <a:extLst>
              <a:ext uri="{FF2B5EF4-FFF2-40B4-BE49-F238E27FC236}">
                <a16:creationId xmlns:a16="http://schemas.microsoft.com/office/drawing/2014/main" id="{E9832A17-1CC2-4DA1-B94A-0ACC7BE44F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6993" y="2557450"/>
            <a:ext cx="7791363" cy="749873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3D4C427-CE59-429C-84C7-CC8E676AC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22458"/>
              </p:ext>
            </p:extLst>
          </p:nvPr>
        </p:nvGraphicFramePr>
        <p:xfrm>
          <a:off x="2083868" y="2693332"/>
          <a:ext cx="879776" cy="40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2" name="Equation" r:id="rId11" imgW="495085" imgH="228501" progId="Equation.DSMT4">
                  <p:embed/>
                </p:oleObj>
              </mc:Choice>
              <mc:Fallback>
                <p:oleObj name="Equation" r:id="rId11" imgW="495085" imgH="228501" progId="Equation.DSMT4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868" y="2693332"/>
                        <a:ext cx="879776" cy="406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336B04B-3A1B-4534-9240-09F37A474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86183"/>
              </p:ext>
            </p:extLst>
          </p:nvPr>
        </p:nvGraphicFramePr>
        <p:xfrm>
          <a:off x="4425998" y="2686127"/>
          <a:ext cx="928516" cy="42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3" name="Equation" r:id="rId13" imgW="508000" imgH="228600" progId="Equation.DSMT4">
                  <p:embed/>
                </p:oleObj>
              </mc:Choice>
              <mc:Fallback>
                <p:oleObj name="Equation" r:id="rId13" imgW="508000" imgH="228600" progId="Equation.DSMT4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98" y="2686127"/>
                        <a:ext cx="928516" cy="420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250CC2B-FD12-4C2F-A655-6CF53E9C3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60502"/>
              </p:ext>
            </p:extLst>
          </p:nvPr>
        </p:nvGraphicFramePr>
        <p:xfrm>
          <a:off x="6806405" y="2649649"/>
          <a:ext cx="970059" cy="44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4" name="Equation" r:id="rId15" imgW="495085" imgH="228501" progId="Equation.DSMT4">
                  <p:embed/>
                </p:oleObj>
              </mc:Choice>
              <mc:Fallback>
                <p:oleObj name="Equation" r:id="rId15" imgW="495085" imgH="228501" progId="Equation.DSMT4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405" y="2649649"/>
                        <a:ext cx="970059" cy="447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33D5F9C-8A89-4ADA-A41D-18A1E3F46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86621"/>
              </p:ext>
            </p:extLst>
          </p:nvPr>
        </p:nvGraphicFramePr>
        <p:xfrm>
          <a:off x="9228355" y="2726215"/>
          <a:ext cx="832695" cy="38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5" name="Equation" r:id="rId17" imgW="495085" imgH="228501" progId="Equation.DSMT4">
                  <p:embed/>
                </p:oleObj>
              </mc:Choice>
              <mc:Fallback>
                <p:oleObj name="Equation" r:id="rId17" imgW="495085" imgH="228501" progId="Equation.DSMT4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8355" y="2726215"/>
                        <a:ext cx="832695" cy="384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9596B1B-861B-4E1F-A019-B0B3927AA85B}"/>
                  </a:ext>
                </a:extLst>
              </p:cNvPr>
              <p:cNvSpPr/>
              <p:nvPr/>
            </p:nvSpPr>
            <p:spPr>
              <a:xfrm>
                <a:off x="1049128" y="4222872"/>
                <a:ext cx="3907352" cy="580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&lt;1)=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zh-CN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9596B1B-861B-4E1F-A019-B0B3927AA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128" y="4222872"/>
                <a:ext cx="3907352" cy="5808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4003533-A6BB-4012-9557-4C2CA57BB386}"/>
                  </a:ext>
                </a:extLst>
              </p:cNvPr>
              <p:cNvSpPr/>
              <p:nvPr/>
            </p:nvSpPr>
            <p:spPr>
              <a:xfrm>
                <a:off x="4765105" y="4221046"/>
                <a:ext cx="6263253" cy="580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0&lt;</m:t>
                        </m:r>
                        <m:f>
                          <m:fPr>
                            <m:ctrlPr>
                              <a:rPr lang="zh-CN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zh-CN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𝛷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𝛷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(0)]=2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𝛷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4003533-A6BB-4012-9557-4C2CA57BB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05" y="4221046"/>
                <a:ext cx="6263253" cy="580544"/>
              </a:xfrm>
              <a:prstGeom prst="rect">
                <a:avLst/>
              </a:prstGeom>
              <a:blipFill>
                <a:blip r:embed="rId20"/>
                <a:stretch>
                  <a:fillRect r="-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31360E3-6339-4D8A-B008-2F04444DDC05}"/>
                  </a:ext>
                </a:extLst>
              </p:cNvPr>
              <p:cNvSpPr/>
              <p:nvPr/>
            </p:nvSpPr>
            <p:spPr>
              <a:xfrm>
                <a:off x="3141423" y="4801590"/>
                <a:ext cx="3247363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&lt;1)=2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)−1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31360E3-6339-4D8A-B008-2F04444DD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23" y="4801590"/>
                <a:ext cx="3247363" cy="6580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26B0EC4-DFC2-4432-8FDB-CA76D2E74A57}"/>
                  </a:ext>
                </a:extLst>
              </p:cNvPr>
              <p:cNvSpPr/>
              <p:nvPr/>
            </p:nvSpPr>
            <p:spPr>
              <a:xfrm>
                <a:off x="1674130" y="5632778"/>
                <a:ext cx="2934586" cy="565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𝛷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CN" altLang="en-US" sz="2000" i="0">
                        <a:latin typeface="Cambria Math" panose="02040503050406030204" pitchFamily="18" charset="0"/>
                      </a:rPr>
                      <m:t>)−1&gt;</m:t>
                    </m:r>
                  </m:oMath>
                </a14:m>
                <a:r>
                  <a:rPr lang="en-US" altLang="zh-CN" sz="200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𝛷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26B0EC4-DFC2-4432-8FDB-CA76D2E74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30" y="5632778"/>
                <a:ext cx="2934586" cy="56515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A4C6123C-EE9A-4105-B2BF-CD9C2A4DB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972170"/>
              </p:ext>
            </p:extLst>
          </p:nvPr>
        </p:nvGraphicFramePr>
        <p:xfrm>
          <a:off x="6754835" y="5536662"/>
          <a:ext cx="809898" cy="63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6" name="Equation" r:id="rId23" imgW="545863" imgH="431613" progId="Equation.DSMT4">
                  <p:embed/>
                </p:oleObj>
              </mc:Choice>
              <mc:Fallback>
                <p:oleObj name="Equation" r:id="rId23" imgW="545863" imgH="431613" progId="Equation.DSMT4">
                  <p:embed/>
                  <p:pic>
                    <p:nvPicPr>
                      <p:cNvPr id="0" name="Objec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35" y="5536662"/>
                        <a:ext cx="809898" cy="639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箭头: 右 36">
            <a:extLst>
              <a:ext uri="{FF2B5EF4-FFF2-40B4-BE49-F238E27FC236}">
                <a16:creationId xmlns:a16="http://schemas.microsoft.com/office/drawing/2014/main" id="{0EF92D3B-7B53-4613-8B04-0B60A602758F}"/>
              </a:ext>
            </a:extLst>
          </p:cNvPr>
          <p:cNvSpPr/>
          <p:nvPr/>
        </p:nvSpPr>
        <p:spPr>
          <a:xfrm>
            <a:off x="4930098" y="5604562"/>
            <a:ext cx="1280160" cy="621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2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1" grpId="0"/>
      <p:bldP spid="32" grpId="0"/>
      <p:bldP spid="33" grpId="0"/>
      <p:bldP spid="3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1510</Words>
  <Application>Microsoft Office PowerPoint</Application>
  <PresentationFormat>宽屏</PresentationFormat>
  <Paragraphs>219</Paragraphs>
  <Slides>23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等线</vt:lpstr>
      <vt:lpstr>等线 Light</vt:lpstr>
      <vt:lpstr>华文行楷</vt:lpstr>
      <vt:lpstr>华文隶书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Comic Sans MS</vt:lpstr>
      <vt:lpstr>Franklin Gothic Medium</vt:lpstr>
      <vt:lpstr>Helvetica</vt:lpstr>
      <vt:lpstr>Times New Roman</vt:lpstr>
      <vt:lpstr>Verdana</vt:lpstr>
      <vt:lpstr>Wingdings</vt:lpstr>
      <vt:lpstr>Office 主题​​</vt:lpstr>
      <vt:lpstr>1_Office 主题</vt:lpstr>
      <vt:lpstr>2_自定义设计方案</vt:lpstr>
      <vt:lpstr>Cascade</vt:lpstr>
      <vt:lpstr>1_Cascade</vt:lpstr>
      <vt:lpstr>2_Cascade</vt:lpstr>
      <vt:lpstr>1_Office 主题​​</vt:lpstr>
      <vt:lpstr>Equation</vt:lpstr>
      <vt:lpstr>PowerPoint 演示文稿</vt:lpstr>
      <vt:lpstr>PowerPoint 演示文稿</vt:lpstr>
      <vt:lpstr>一.知识点回顾</vt:lpstr>
      <vt:lpstr>一.知识点回顾</vt:lpstr>
      <vt:lpstr>一.知识点回顾</vt:lpstr>
      <vt:lpstr>一.知识点回顾</vt:lpstr>
      <vt:lpstr>一.知识点回顾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yyf</dc:creator>
  <cp:lastModifiedBy>yyf</cp:lastModifiedBy>
  <cp:revision>198</cp:revision>
  <dcterms:created xsi:type="dcterms:W3CDTF">2020-02-26T02:10:42Z</dcterms:created>
  <dcterms:modified xsi:type="dcterms:W3CDTF">2020-04-14T03:29:22Z</dcterms:modified>
</cp:coreProperties>
</file>