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0"/>
  </p:notesMasterIdLst>
  <p:sldIdLst>
    <p:sldId id="261" r:id="rId3"/>
    <p:sldId id="262" r:id="rId4"/>
    <p:sldId id="266" r:id="rId5"/>
    <p:sldId id="263" r:id="rId6"/>
    <p:sldId id="265" r:id="rId7"/>
    <p:sldId id="267" r:id="rId8"/>
    <p:sldId id="268" r:id="rId9"/>
    <p:sldId id="271" r:id="rId10"/>
    <p:sldId id="272" r:id="rId11"/>
    <p:sldId id="282" r:id="rId12"/>
    <p:sldId id="275" r:id="rId13"/>
    <p:sldId id="277" r:id="rId14"/>
    <p:sldId id="276" r:id="rId15"/>
    <p:sldId id="278" r:id="rId16"/>
    <p:sldId id="281" r:id="rId17"/>
    <p:sldId id="280" r:id="rId18"/>
    <p:sldId id="279" r:id="rId1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1416"/>
  </p:normalViewPr>
  <p:slideViewPr>
    <p:cSldViewPr snapToObjects="1">
      <p:cViewPr varScale="1">
        <p:scale>
          <a:sx n="97" d="100"/>
          <a:sy n="97" d="100"/>
        </p:scale>
        <p:origin x="87" y="145"/>
      </p:cViewPr>
      <p:guideLst/>
    </p:cSldViewPr>
  </p:slideViewPr>
  <p:notesTextViewPr>
    <p:cViewPr>
      <p:scale>
        <a:sx n="1" d="1"/>
        <a:sy n="1" d="1"/>
      </p:scale>
      <p:origin x="0" y="0"/>
    </p:cViewPr>
  </p:notesTextViewPr>
  <p:notesViewPr>
    <p:cSldViewPr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1844676384"/>
        <c:axId val="1844677520"/>
      </c:barChart>
      <c:catAx>
        <c:axId val="1844676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44677520"/>
        <c:crosses val="autoZero"/>
        <c:auto val="1"/>
        <c:lblAlgn val="ctr"/>
        <c:lblOffset val="100"/>
        <c:noMultiLvlLbl val="0"/>
      </c:catAx>
      <c:valAx>
        <c:axId val="184467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4467638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50AED1D9-7FE4-4297-954A-F9BB2C6174F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1600000" cy="6352381"/>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2021/7/2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161881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270046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403868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2169196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3266225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3980662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723584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370986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327112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1273583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4293662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3825766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51250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2763864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3274146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256620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audio" Target="../media/audio1.wav"/><Relationship Id="rId6" Type="http://schemas.openxmlformats.org/officeDocument/2006/relationships/audio" Target="../media/audio1.wav"/><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audio" Target="../media/audio1.wav"/><Relationship Id="rId6" Type="http://schemas.openxmlformats.org/officeDocument/2006/relationships/audio" Target="../media/audio1.wav"/><Relationship Id="rId5" Type="http://schemas.openxmlformats.org/officeDocument/2006/relationships/image" Target="../media/image3.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hyperlink" Target="http://www.officeplus.cn/Template/Home.shtml" TargetMode="External"/></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audio" Target="../media/audio1.wav"/><Relationship Id="rId6" Type="http://schemas.openxmlformats.org/officeDocument/2006/relationships/hyperlink" Target="http://www.officeplus.cn/Template/Home.shtml" TargetMode="External"/><Relationship Id="rId5" Type="http://schemas.openxmlformats.org/officeDocument/2006/relationships/image" Target="../media/image10.png"/><Relationship Id="rId4" Type="http://schemas.openxmlformats.org/officeDocument/2006/relationships/image" Target="../media/image9.jpg"/><Relationship Id="rId9"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矩形 11"/>
          <p:cNvSpPr/>
          <p:nvPr userDrawn="1"/>
        </p:nvSpPr>
        <p:spPr>
          <a:xfrm>
            <a:off x="-2" y="1891430"/>
            <a:ext cx="9156527" cy="3075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p:nvPr>
        </p:nvSpPr>
        <p:spPr>
          <a:xfrm>
            <a:off x="440304" y="2369615"/>
            <a:ext cx="8470255" cy="1172863"/>
          </a:xfrm>
          <a:prstGeom prst="rect">
            <a:avLst/>
          </a:prstGeom>
        </p:spPr>
        <p:txBody>
          <a:bodyPr/>
          <a:lstStyle>
            <a:lvl1pPr marL="0" indent="0" algn="r">
              <a:buNone/>
              <a:defRPr sz="8000" b="1">
                <a:solidFill>
                  <a:schemeClr val="accent5"/>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kumimoji="1" lang="zh-CN" altLang="en-US"/>
              <a:t>单击此处编辑母版文本样式</a:t>
            </a:r>
          </a:p>
        </p:txBody>
      </p:sp>
      <p:sp>
        <p:nvSpPr>
          <p:cNvPr id="16" name="文本占位符 2"/>
          <p:cNvSpPr>
            <a:spLocks noGrp="1"/>
          </p:cNvSpPr>
          <p:nvPr>
            <p:ph type="body" sz="quarter" idx="11"/>
          </p:nvPr>
        </p:nvSpPr>
        <p:spPr>
          <a:xfrm>
            <a:off x="440303" y="3548993"/>
            <a:ext cx="8470255" cy="597374"/>
          </a:xfrm>
          <a:prstGeom prst="rect">
            <a:avLst/>
          </a:prstGeom>
        </p:spPr>
        <p:txBody>
          <a:bodyPr/>
          <a:lstStyle>
            <a:lvl1pPr marL="0" indent="0" algn="r">
              <a:buNone/>
              <a:defRPr sz="4000" b="1">
                <a:solidFill>
                  <a:schemeClr val="accent5"/>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kumimoji="1" lang="zh-CN" altLang="en-US"/>
              <a:t>单击此处编辑母版文本样式</a:t>
            </a:r>
          </a:p>
        </p:txBody>
      </p:sp>
      <p:sp>
        <p:nvSpPr>
          <p:cNvPr id="18" name="文本占位符 2"/>
          <p:cNvSpPr>
            <a:spLocks noGrp="1"/>
          </p:cNvSpPr>
          <p:nvPr>
            <p:ph type="body" sz="quarter" idx="12"/>
          </p:nvPr>
        </p:nvSpPr>
        <p:spPr>
          <a:xfrm>
            <a:off x="440302" y="4223294"/>
            <a:ext cx="8470255" cy="315452"/>
          </a:xfrm>
          <a:prstGeom prst="rect">
            <a:avLst/>
          </a:prstGeom>
        </p:spPr>
        <p:txBody>
          <a:bodyPr/>
          <a:lstStyle>
            <a:lvl1pPr marL="0" indent="0" algn="r">
              <a:buNone/>
              <a:defRPr sz="1600" b="0">
                <a:solidFill>
                  <a:schemeClr val="accent5"/>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kumimoji="1" lang="zh-CN" altLang="en-US"/>
              <a:t>单击此处编辑母版文本样式</a:t>
            </a:r>
          </a:p>
        </p:txBody>
      </p:sp>
    </p:spTree>
    <p:extLst>
      <p:ext uri="{BB962C8B-B14F-4D97-AF65-F5344CB8AC3E}">
        <p14:creationId xmlns:p14="http://schemas.microsoft.com/office/powerpoint/2010/main" val="2038664370"/>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374673"/>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3"/>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4"/>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5"/>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5"/>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6727864"/>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6" name="CASHREG.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3"/>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4"/>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5"/>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1395802"/>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6" name="CASHREG.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4"/>
            <a:extLst>
              <a:ext uri="{FF2B5EF4-FFF2-40B4-BE49-F238E27FC236}">
                <a16:creationId xmlns:a16="http://schemas.microsoft.com/office/drawing/2014/main" id="{5524D02C-49CE-4D3D-8B89-07CEC3966F49}"/>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105942630"/>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7" name="CASHREG.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3">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4">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6"/>
            <a:extLst>
              <a:ext uri="{FF2B5EF4-FFF2-40B4-BE49-F238E27FC236}">
                <a16:creationId xmlns:a16="http://schemas.microsoft.com/office/drawing/2014/main" id="{46C855E7-2DCA-4970-A954-7CB7F69FADAB}"/>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483075615"/>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9" name="CASHREG.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190872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8" name="文本占位符 3"/>
          <p:cNvSpPr>
            <a:spLocks noGrp="1"/>
          </p:cNvSpPr>
          <p:nvPr>
            <p:ph type="body" sz="quarter" idx="13"/>
          </p:nvPr>
        </p:nvSpPr>
        <p:spPr>
          <a:xfrm>
            <a:off x="913262" y="315586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0" name="文本占位符 3"/>
          <p:cNvSpPr>
            <a:spLocks noGrp="1"/>
          </p:cNvSpPr>
          <p:nvPr>
            <p:ph type="body" sz="quarter" idx="15"/>
          </p:nvPr>
        </p:nvSpPr>
        <p:spPr>
          <a:xfrm>
            <a:off x="913262" y="440300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543755629"/>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129540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8" name="文本占位符 3"/>
          <p:cNvSpPr>
            <a:spLocks noGrp="1"/>
          </p:cNvSpPr>
          <p:nvPr>
            <p:ph type="body" sz="quarter" idx="13"/>
          </p:nvPr>
        </p:nvSpPr>
        <p:spPr>
          <a:xfrm>
            <a:off x="913262" y="254254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0" name="文本占位符 3"/>
          <p:cNvSpPr>
            <a:spLocks noGrp="1"/>
          </p:cNvSpPr>
          <p:nvPr>
            <p:ph type="body" sz="quarter" idx="15"/>
          </p:nvPr>
        </p:nvSpPr>
        <p:spPr>
          <a:xfrm>
            <a:off x="913262" y="378968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1" name="文本占位符 3"/>
          <p:cNvSpPr>
            <a:spLocks noGrp="1"/>
          </p:cNvSpPr>
          <p:nvPr>
            <p:ph type="body" sz="quarter" idx="16"/>
          </p:nvPr>
        </p:nvSpPr>
        <p:spPr>
          <a:xfrm>
            <a:off x="913262" y="503682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113502215"/>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129540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8" name="文本占位符 3"/>
          <p:cNvSpPr>
            <a:spLocks noGrp="1"/>
          </p:cNvSpPr>
          <p:nvPr>
            <p:ph type="body" sz="quarter" idx="13"/>
          </p:nvPr>
        </p:nvSpPr>
        <p:spPr>
          <a:xfrm>
            <a:off x="913262" y="2230757"/>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9" name="文本占位符 3"/>
          <p:cNvSpPr>
            <a:spLocks noGrp="1"/>
          </p:cNvSpPr>
          <p:nvPr>
            <p:ph type="body" sz="quarter" idx="14"/>
          </p:nvPr>
        </p:nvSpPr>
        <p:spPr>
          <a:xfrm>
            <a:off x="913262" y="316611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0" name="文本占位符 3"/>
          <p:cNvSpPr>
            <a:spLocks noGrp="1"/>
          </p:cNvSpPr>
          <p:nvPr>
            <p:ph type="body" sz="quarter" idx="15"/>
          </p:nvPr>
        </p:nvSpPr>
        <p:spPr>
          <a:xfrm>
            <a:off x="913262" y="4101467"/>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1" name="文本占位符 3"/>
          <p:cNvSpPr>
            <a:spLocks noGrp="1"/>
          </p:cNvSpPr>
          <p:nvPr>
            <p:ph type="body" sz="quarter" idx="16"/>
          </p:nvPr>
        </p:nvSpPr>
        <p:spPr>
          <a:xfrm>
            <a:off x="913262" y="503682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812282134"/>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819005"/>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8" name="文本占位符 3"/>
          <p:cNvSpPr>
            <a:spLocks noGrp="1"/>
          </p:cNvSpPr>
          <p:nvPr>
            <p:ph type="body" sz="quarter" idx="13"/>
          </p:nvPr>
        </p:nvSpPr>
        <p:spPr>
          <a:xfrm>
            <a:off x="913262" y="175436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39" name="文本占位符 3"/>
          <p:cNvSpPr>
            <a:spLocks noGrp="1"/>
          </p:cNvSpPr>
          <p:nvPr>
            <p:ph type="body" sz="quarter" idx="14"/>
          </p:nvPr>
        </p:nvSpPr>
        <p:spPr>
          <a:xfrm>
            <a:off x="913262" y="2689715"/>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0" name="文本占位符 3"/>
          <p:cNvSpPr>
            <a:spLocks noGrp="1"/>
          </p:cNvSpPr>
          <p:nvPr>
            <p:ph type="body" sz="quarter" idx="15"/>
          </p:nvPr>
        </p:nvSpPr>
        <p:spPr>
          <a:xfrm>
            <a:off x="913262" y="362507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1" name="文本占位符 3"/>
          <p:cNvSpPr>
            <a:spLocks noGrp="1"/>
          </p:cNvSpPr>
          <p:nvPr>
            <p:ph type="body" sz="quarter" idx="16"/>
          </p:nvPr>
        </p:nvSpPr>
        <p:spPr>
          <a:xfrm>
            <a:off x="913262" y="4560425"/>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
        <p:nvSpPr>
          <p:cNvPr id="42" name="文本占位符 3"/>
          <p:cNvSpPr>
            <a:spLocks noGrp="1"/>
          </p:cNvSpPr>
          <p:nvPr>
            <p:ph type="body" sz="quarter" idx="17"/>
          </p:nvPr>
        </p:nvSpPr>
        <p:spPr>
          <a:xfrm>
            <a:off x="913262" y="549578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620699520"/>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3545305"/>
            <a:ext cx="12192001" cy="331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hasCustomPrompt="1"/>
          </p:nvPr>
        </p:nvSpPr>
        <p:spPr>
          <a:xfrm>
            <a:off x="4481987" y="896554"/>
            <a:ext cx="3228027" cy="2648750"/>
          </a:xfrm>
          <a:prstGeom prst="rect">
            <a:avLst/>
          </a:prstGeom>
        </p:spPr>
        <p:txBody>
          <a:bodyPr anchor="ctr"/>
          <a:lstStyle>
            <a:lvl1pPr marL="0" indent="0" algn="ctr">
              <a:buNone/>
              <a:defRPr sz="19900" b="1">
                <a:solidFill>
                  <a:schemeClr val="bg1"/>
                </a:solidFill>
              </a:defRPr>
            </a:lvl1pPr>
          </a:lstStyle>
          <a:p>
            <a:pPr lvl="0"/>
            <a:r>
              <a:rPr kumimoji="1" lang="en-US" altLang="zh-CN"/>
              <a:t>00</a:t>
            </a:r>
            <a:endParaRPr kumimoji="1" lang="zh-CN" altLang="en-US" dirty="0"/>
          </a:p>
        </p:txBody>
      </p:sp>
      <p:sp>
        <p:nvSpPr>
          <p:cNvPr id="14" name="文本占位符 3"/>
          <p:cNvSpPr>
            <a:spLocks noGrp="1"/>
          </p:cNvSpPr>
          <p:nvPr>
            <p:ph type="body" sz="quarter" idx="13"/>
          </p:nvPr>
        </p:nvSpPr>
        <p:spPr>
          <a:xfrm>
            <a:off x="2219525" y="3841312"/>
            <a:ext cx="7752947" cy="590549"/>
          </a:xfrm>
          <a:prstGeom prst="rect">
            <a:avLst/>
          </a:prstGeom>
        </p:spPr>
        <p:txBody>
          <a:bodyPr anchor="ctr"/>
          <a:lstStyle>
            <a:lvl1pPr marL="0" indent="0" algn="ctr">
              <a:buNone/>
              <a:defRPr sz="28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2145174067"/>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324648" y="786062"/>
            <a:ext cx="11542704" cy="5758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p:nvPr>
        </p:nvSpPr>
        <p:spPr>
          <a:xfrm>
            <a:off x="284148" y="97757"/>
            <a:ext cx="7752947" cy="590549"/>
          </a:xfrm>
          <a:prstGeom prst="rect">
            <a:avLst/>
          </a:prstGeom>
        </p:spPr>
        <p:txBody>
          <a:bodyPr anchor="ctr"/>
          <a:lstStyle>
            <a:lvl1pPr marL="0" indent="0" algn="l">
              <a:buNone/>
              <a:defRPr sz="2800"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294702567"/>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770021"/>
            <a:ext cx="12192001" cy="6087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p:nvPr>
        </p:nvSpPr>
        <p:spPr>
          <a:xfrm>
            <a:off x="284148" y="97757"/>
            <a:ext cx="7752947" cy="590549"/>
          </a:xfrm>
          <a:prstGeom prst="rect">
            <a:avLst/>
          </a:prstGeom>
        </p:spPr>
        <p:txBody>
          <a:bodyPr anchor="ctr"/>
          <a:lstStyle>
            <a:lvl1pPr marL="0" indent="0" algn="l">
              <a:buNone/>
              <a:defRPr sz="2800"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861021530"/>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0"/>
            <a:ext cx="12192001" cy="331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p:nvPr>
        </p:nvSpPr>
        <p:spPr>
          <a:xfrm>
            <a:off x="284148" y="97757"/>
            <a:ext cx="7752947" cy="590549"/>
          </a:xfrm>
          <a:prstGeom prst="rect">
            <a:avLst/>
          </a:prstGeom>
        </p:spPr>
        <p:txBody>
          <a:bodyPr anchor="ctr"/>
          <a:lstStyle>
            <a:lvl1pPr marL="0" indent="0" algn="l">
              <a:buNone/>
              <a:defRPr sz="2800" b="1">
                <a:solidFill>
                  <a:schemeClr val="accent5"/>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131176229"/>
      </p:ext>
    </p:extLst>
  </p:cSld>
  <p:clrMapOvr>
    <a:masterClrMapping/>
  </p:clrMapOvr>
  <mc:AlternateContent xmlns:mc="http://schemas.openxmlformats.org/markup-compatibility/2006" xmlns:p14="http://schemas.microsoft.com/office/powerpoint/2010/main">
    <mc:Choice Requires="p14">
      <p:transition p14:dur="250">
        <p:random/>
        <p:sndAc>
          <p:stSnd>
            <p:snd r:embed="rId1" name="CASHREG.WAV"/>
          </p:stSnd>
        </p:sndAc>
      </p:transition>
    </mc:Choice>
    <mc:Fallback xmlns="">
      <p:transition>
        <p:random/>
        <p:sndAc>
          <p:stSnd>
            <p:snd r:embed="rId3" name="CASHREG.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slideLayout" Target="../slideLayouts/slideLayout13.xml"/><Relationship Id="rId7"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1" r:id="rId1"/>
    <p:sldLayoutId id="2147483694" r:id="rId2"/>
    <p:sldLayoutId id="2147483693" r:id="rId3"/>
    <p:sldLayoutId id="2147483692" r:id="rId4"/>
    <p:sldLayoutId id="2147483686" r:id="rId5"/>
    <p:sldLayoutId id="2147483689" r:id="rId6"/>
    <p:sldLayoutId id="2147483687" r:id="rId7"/>
    <p:sldLayoutId id="2147483688" r:id="rId8"/>
    <p:sldLayoutId id="2147483690" r:id="rId9"/>
    <p:sldLayoutId id="2147483684" r:id="rId10"/>
  </p:sldLayoutIdLst>
  <mc:AlternateContent xmlns:mc="http://schemas.openxmlformats.org/markup-compatibility/2006" xmlns:p14="http://schemas.microsoft.com/office/powerpoint/2010/main">
    <mc:Choice Requires="p14">
      <p:transition p14:dur="250">
        <p:random/>
        <p:sndAc>
          <p:stSnd>
            <p:snd r:embed="rId12" name="CASHREG.WAV"/>
          </p:stSnd>
        </p:sndAc>
      </p:transition>
    </mc:Choice>
    <mc:Fallback xmlns="">
      <p:transition>
        <p:random/>
        <p:sndAc>
          <p:stSnd>
            <p:snd r:embed="rId13" name="CASHREG.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80" r:id="rId5"/>
  </p:sldLayoutIdLst>
  <mc:AlternateContent xmlns:mc="http://schemas.openxmlformats.org/markup-compatibility/2006" xmlns:p14="http://schemas.microsoft.com/office/powerpoint/2010/main">
    <mc:Choice Requires="p14">
      <p:transition p14:dur="250">
        <p:random/>
        <p:sndAc>
          <p:stSnd>
            <p:snd r:embed="rId7" name="CASHREG.WAV"/>
          </p:stSnd>
        </p:sndAc>
      </p:transition>
    </mc:Choice>
    <mc:Fallback xmlns="">
      <p:transition>
        <p:random/>
        <p:sndAc>
          <p:stSnd>
            <p:snd r:embed="rId8" name="CASHREG.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audio" Target="../media/audio1.wav"/><Relationship Id="rId5" Type="http://schemas.openxmlformats.org/officeDocument/2006/relationships/image" Target="../media/image21.sv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www.baidu.com/" TargetMode="External"/><Relationship Id="rId5" Type="http://schemas.openxmlformats.org/officeDocument/2006/relationships/image" Target="../media/image23.sv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audio" Target="../media/audio1.wav"/><Relationship Id="rId5" Type="http://schemas.openxmlformats.org/officeDocument/2006/relationships/image" Target="../media/image25.sv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27.sv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audio" Target="../media/audio3.wav"/></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audio" Target="../media/audio1.wav"/><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课设总结</a:t>
            </a:r>
          </a:p>
        </p:txBody>
      </p:sp>
      <p:sp>
        <p:nvSpPr>
          <p:cNvPr id="3" name="文本占位符 2"/>
          <p:cNvSpPr>
            <a:spLocks noGrp="1"/>
          </p:cNvSpPr>
          <p:nvPr>
            <p:ph type="body" sz="quarter" idx="11"/>
          </p:nvPr>
        </p:nvSpPr>
        <p:spPr/>
        <p:txBody>
          <a:bodyPr/>
          <a:lstStyle/>
          <a:p>
            <a:r>
              <a:rPr kumimoji="1" lang="en-US" altLang="zh-CN" dirty="0"/>
              <a:t>CLASS</a:t>
            </a:r>
            <a:r>
              <a:rPr kumimoji="1" lang="zh-CN" altLang="en-US" dirty="0"/>
              <a:t> </a:t>
            </a:r>
            <a:r>
              <a:rPr kumimoji="1" lang="en-US" altLang="zh-CN" dirty="0"/>
              <a:t>REPORT</a:t>
            </a:r>
            <a:endParaRPr kumimoji="1" lang="zh-CN" altLang="en-US" dirty="0"/>
          </a:p>
        </p:txBody>
      </p:sp>
      <p:sp>
        <p:nvSpPr>
          <p:cNvPr id="4" name="文本占位符 3"/>
          <p:cNvSpPr>
            <a:spLocks noGrp="1"/>
          </p:cNvSpPr>
          <p:nvPr>
            <p:ph type="body" sz="quarter" idx="12"/>
          </p:nvPr>
        </p:nvSpPr>
        <p:spPr/>
        <p:txBody>
          <a:bodyPr/>
          <a:lstStyle/>
          <a:p>
            <a:endParaRPr kumimoji="1" lang="en-US" altLang="zh-CN" dirty="0"/>
          </a:p>
          <a:p>
            <a:r>
              <a:rPr kumimoji="1" lang="zh-CN" altLang="en-US" dirty="0"/>
              <a:t>第六组</a:t>
            </a:r>
          </a:p>
        </p:txBody>
      </p:sp>
      <p:sp>
        <p:nvSpPr>
          <p:cNvPr id="5" name="文本框 4">
            <a:extLst>
              <a:ext uri="{FF2B5EF4-FFF2-40B4-BE49-F238E27FC236}">
                <a16:creationId xmlns:a16="http://schemas.microsoft.com/office/drawing/2014/main" id="{B9783F7D-3C54-4525-850F-BC60A5B5FA41}"/>
              </a:ext>
            </a:extLst>
          </p:cNvPr>
          <p:cNvSpPr txBox="1"/>
          <p:nvPr/>
        </p:nvSpPr>
        <p:spPr>
          <a:xfrm>
            <a:off x="440302" y="4437112"/>
            <a:ext cx="3063410" cy="369332"/>
          </a:xfrm>
          <a:prstGeom prst="rect">
            <a:avLst/>
          </a:prstGeom>
          <a:noFill/>
        </p:spPr>
        <p:txBody>
          <a:bodyPr wrap="square" rtlCol="0">
            <a:spAutoFit/>
          </a:bodyPr>
          <a:lstStyle/>
          <a:p>
            <a:r>
              <a:rPr lang="zh-CN" altLang="en-US" dirty="0"/>
              <a:t>指导老师：田红鹏</a:t>
            </a:r>
          </a:p>
        </p:txBody>
      </p:sp>
    </p:spTree>
    <p:extLst>
      <p:ext uri="{BB962C8B-B14F-4D97-AF65-F5344CB8AC3E}">
        <p14:creationId xmlns:p14="http://schemas.microsoft.com/office/powerpoint/2010/main" val="1977648522"/>
      </p:ext>
    </p:extLst>
  </p:cSld>
  <p:clrMapOvr>
    <a:masterClrMapping/>
  </p:clrMapOvr>
  <mc:AlternateContent xmlns:mc="http://schemas.openxmlformats.org/markup-compatibility/2006">
    <mc:Choice xmlns:p14="http://schemas.microsoft.com/office/powerpoint/2010/main" Requires="p14">
      <p:transition p14:dur="250">
        <p:randomBar dir="vert"/>
        <p:sndAc>
          <p:stSnd>
            <p:snd r:embed="rId3" name="CHIMES.WAV"/>
          </p:stSnd>
        </p:sndAc>
      </p:transition>
    </mc:Choice>
    <mc:Fallback>
      <p:transition>
        <p:randomBar dir="vert"/>
        <p:sndAc>
          <p:stSnd>
            <p:snd r:embed="rId3" name="CHIMES.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9F1F0F8-69BA-4F01-B18A-DDF13CE98165}"/>
              </a:ext>
            </a:extLst>
          </p:cNvPr>
          <p:cNvSpPr>
            <a:spLocks noGrp="1"/>
          </p:cNvSpPr>
          <p:nvPr>
            <p:ph type="body" sz="quarter" idx="12"/>
          </p:nvPr>
        </p:nvSpPr>
        <p:spPr/>
        <p:txBody>
          <a:bodyPr/>
          <a:lstStyle/>
          <a:p>
            <a:r>
              <a:rPr lang="zh-CN" altLang="en-US" dirty="0"/>
              <a:t>技术原理概述</a:t>
            </a:r>
          </a:p>
        </p:txBody>
      </p:sp>
      <p:sp>
        <p:nvSpPr>
          <p:cNvPr id="5" name="文本框 4">
            <a:extLst>
              <a:ext uri="{FF2B5EF4-FFF2-40B4-BE49-F238E27FC236}">
                <a16:creationId xmlns:a16="http://schemas.microsoft.com/office/drawing/2014/main" id="{3B3C77C1-F970-47BC-B4D8-E74799D78DCA}"/>
              </a:ext>
            </a:extLst>
          </p:cNvPr>
          <p:cNvSpPr txBox="1"/>
          <p:nvPr/>
        </p:nvSpPr>
        <p:spPr>
          <a:xfrm>
            <a:off x="1199456" y="874003"/>
            <a:ext cx="10081120" cy="923330"/>
          </a:xfrm>
          <a:prstGeom prst="rect">
            <a:avLst/>
          </a:prstGeom>
          <a:noFill/>
        </p:spPr>
        <p:txBody>
          <a:bodyPr wrap="square" rtlCol="0">
            <a:spAutoFit/>
          </a:bodyPr>
          <a:lstStyle/>
          <a:p>
            <a:r>
              <a:rPr lang="zh-CN" altLang="en-US" b="1" i="0" dirty="0">
                <a:solidFill>
                  <a:srgbClr val="202122"/>
                </a:solidFill>
                <a:effectLst/>
                <a:latin typeface="Arial" panose="020B0604020202020204" pitchFamily="34" charset="0"/>
              </a:rPr>
              <a:t>端口聚合</a:t>
            </a:r>
            <a:r>
              <a:rPr lang="zh-CN" altLang="en-US" b="0" i="0" dirty="0">
                <a:solidFill>
                  <a:srgbClr val="202122"/>
                </a:solidFill>
                <a:effectLst/>
                <a:latin typeface="Arial" panose="020B0604020202020204" pitchFamily="34" charset="0"/>
              </a:rPr>
              <a:t>：指将多个物理端口汇聚在一起，形成一个逻辑端口，以实现出</a:t>
            </a:r>
            <a:r>
              <a:rPr lang="en-US" altLang="zh-CN" b="0" i="0" dirty="0">
                <a:solidFill>
                  <a:srgbClr val="202122"/>
                </a:solidFill>
                <a:effectLst/>
                <a:latin typeface="Arial" panose="020B0604020202020204" pitchFamily="34" charset="0"/>
              </a:rPr>
              <a:t>/</a:t>
            </a:r>
            <a:r>
              <a:rPr lang="zh-CN" altLang="en-US" b="0" i="0" dirty="0">
                <a:solidFill>
                  <a:srgbClr val="202122"/>
                </a:solidFill>
                <a:effectLst/>
                <a:latin typeface="Arial" panose="020B0604020202020204" pitchFamily="34" charset="0"/>
              </a:rPr>
              <a:t>入流量</a:t>
            </a:r>
            <a:r>
              <a:rPr lang="zh-CN" altLang="en-US" b="0" i="0" dirty="0">
                <a:solidFill>
                  <a:schemeClr val="accent4">
                    <a:lumMod val="25000"/>
                  </a:schemeClr>
                </a:solidFill>
                <a:effectLst/>
                <a:latin typeface="Arial" panose="020B0604020202020204" pitchFamily="34" charset="0"/>
              </a:rPr>
              <a:t>吞吐量</a:t>
            </a:r>
            <a:r>
              <a:rPr lang="zh-CN" altLang="en-US" b="0" i="0" dirty="0">
                <a:solidFill>
                  <a:srgbClr val="202122"/>
                </a:solidFill>
                <a:effectLst/>
                <a:latin typeface="Arial" panose="020B0604020202020204" pitchFamily="34" charset="0"/>
              </a:rPr>
              <a:t>在各成员端口的负荷分担，交换机根据用户配置的端口负荷分担策略决定</a:t>
            </a:r>
            <a:r>
              <a:rPr lang="zh-CN" altLang="en-US" b="0" i="0" dirty="0">
                <a:solidFill>
                  <a:schemeClr val="tx1">
                    <a:lumMod val="95000"/>
                    <a:lumOff val="5000"/>
                  </a:schemeClr>
                </a:solidFill>
                <a:effectLst/>
                <a:latin typeface="Arial" panose="020B0604020202020204" pitchFamily="34" charset="0"/>
              </a:rPr>
              <a:t>网络封包</a:t>
            </a:r>
            <a:r>
              <a:rPr lang="zh-CN" altLang="en-US" b="0" i="0" dirty="0">
                <a:solidFill>
                  <a:srgbClr val="202122"/>
                </a:solidFill>
                <a:effectLst/>
                <a:latin typeface="Arial" panose="020B0604020202020204" pitchFamily="34" charset="0"/>
              </a:rPr>
              <a:t>从哪个成员端口发送到对端的交换机。除此之外，站在提高带宽的角度，还可采用的办法有升级套餐、更换链路等。</a:t>
            </a:r>
            <a:endParaRPr lang="zh-CN" altLang="en-US" dirty="0"/>
          </a:p>
        </p:txBody>
      </p:sp>
      <p:sp>
        <p:nvSpPr>
          <p:cNvPr id="6" name="文本框 5">
            <a:extLst>
              <a:ext uri="{FF2B5EF4-FFF2-40B4-BE49-F238E27FC236}">
                <a16:creationId xmlns:a16="http://schemas.microsoft.com/office/drawing/2014/main" id="{80070876-B4E4-4E6B-B990-D3F82F7FC513}"/>
              </a:ext>
            </a:extLst>
          </p:cNvPr>
          <p:cNvSpPr txBox="1"/>
          <p:nvPr/>
        </p:nvSpPr>
        <p:spPr>
          <a:xfrm>
            <a:off x="1199456" y="1918012"/>
            <a:ext cx="10009112" cy="2031325"/>
          </a:xfrm>
          <a:prstGeom prst="rect">
            <a:avLst/>
          </a:prstGeom>
          <a:noFill/>
        </p:spPr>
        <p:txBody>
          <a:bodyPr wrap="square" rtlCol="0">
            <a:spAutoFit/>
          </a:bodyPr>
          <a:lstStyle/>
          <a:p>
            <a:pPr algn="l"/>
            <a:r>
              <a:rPr lang="en-US" altLang="zh-CN" b="1" dirty="0"/>
              <a:t>DHCP</a:t>
            </a:r>
            <a:r>
              <a:rPr lang="zh-CN" altLang="en-US" b="1" dirty="0"/>
              <a:t>：</a:t>
            </a:r>
            <a:r>
              <a:rPr lang="zh-CN" altLang="en-US" b="0" i="0" dirty="0">
                <a:solidFill>
                  <a:srgbClr val="202122"/>
                </a:solidFill>
                <a:effectLst/>
                <a:latin typeface="Arial" panose="020B0604020202020204" pitchFamily="34" charset="0"/>
              </a:rPr>
              <a:t>是一种使网络管理员能够集中管理和自动分配</a:t>
            </a:r>
            <a:r>
              <a:rPr lang="en-US" altLang="zh-CN" b="0" i="0" dirty="0">
                <a:solidFill>
                  <a:srgbClr val="202122"/>
                </a:solidFill>
                <a:effectLst/>
                <a:latin typeface="Arial" panose="020B0604020202020204" pitchFamily="34" charset="0"/>
              </a:rPr>
              <a:t>IP</a:t>
            </a:r>
            <a:r>
              <a:rPr lang="zh-CN" altLang="en-US" b="0" i="0" dirty="0">
                <a:solidFill>
                  <a:srgbClr val="202122"/>
                </a:solidFill>
                <a:effectLst/>
                <a:latin typeface="Arial" panose="020B0604020202020204" pitchFamily="34" charset="0"/>
              </a:rPr>
              <a:t>网络地址的通信协议。在</a:t>
            </a:r>
            <a:r>
              <a:rPr lang="en-US" altLang="zh-CN" b="0" i="0" dirty="0">
                <a:solidFill>
                  <a:srgbClr val="202122"/>
                </a:solidFill>
                <a:effectLst/>
                <a:latin typeface="Arial" panose="020B0604020202020204" pitchFamily="34" charset="0"/>
              </a:rPr>
              <a:t>IP</a:t>
            </a:r>
            <a:r>
              <a:rPr lang="zh-CN" altLang="en-US" b="0" i="0" dirty="0">
                <a:solidFill>
                  <a:srgbClr val="202122"/>
                </a:solidFill>
                <a:effectLst/>
                <a:latin typeface="Arial" panose="020B0604020202020204" pitchFamily="34" charset="0"/>
              </a:rPr>
              <a:t>网络中，每个连接</a:t>
            </a:r>
            <a:r>
              <a:rPr lang="en-US" altLang="zh-CN" b="0" i="0" dirty="0">
                <a:solidFill>
                  <a:srgbClr val="202122"/>
                </a:solidFill>
                <a:effectLst/>
                <a:latin typeface="Arial" panose="020B0604020202020204" pitchFamily="34" charset="0"/>
              </a:rPr>
              <a:t>Internet</a:t>
            </a:r>
            <a:r>
              <a:rPr lang="zh-CN" altLang="en-US" b="0" i="0" dirty="0">
                <a:solidFill>
                  <a:srgbClr val="202122"/>
                </a:solidFill>
                <a:effectLst/>
                <a:latin typeface="Arial" panose="020B0604020202020204" pitchFamily="34" charset="0"/>
              </a:rPr>
              <a:t>的设备都需要分配唯一的</a:t>
            </a:r>
            <a:r>
              <a:rPr lang="en-US" altLang="zh-CN" b="0" i="0" dirty="0">
                <a:solidFill>
                  <a:srgbClr val="202122"/>
                </a:solidFill>
                <a:effectLst/>
                <a:latin typeface="Arial" panose="020B0604020202020204" pitchFamily="34" charset="0"/>
              </a:rPr>
              <a:t>IP</a:t>
            </a:r>
            <a:r>
              <a:rPr lang="zh-CN" altLang="en-US" b="0" i="0" dirty="0">
                <a:solidFill>
                  <a:srgbClr val="202122"/>
                </a:solidFill>
                <a:effectLst/>
                <a:latin typeface="Arial" panose="020B0604020202020204" pitchFamily="34" charset="0"/>
              </a:rPr>
              <a:t>地址。</a:t>
            </a:r>
            <a:r>
              <a:rPr lang="en-US" altLang="zh-CN" b="0" i="0" dirty="0">
                <a:solidFill>
                  <a:srgbClr val="202122"/>
                </a:solidFill>
                <a:effectLst/>
                <a:latin typeface="Arial" panose="020B0604020202020204" pitchFamily="34" charset="0"/>
              </a:rPr>
              <a:t>DHCP</a:t>
            </a:r>
            <a:r>
              <a:rPr lang="zh-CN" altLang="en-US" b="0" i="0" dirty="0">
                <a:solidFill>
                  <a:srgbClr val="202122"/>
                </a:solidFill>
                <a:effectLst/>
                <a:latin typeface="Arial" panose="020B0604020202020204" pitchFamily="34" charset="0"/>
              </a:rPr>
              <a:t>使网络管理员能从中心结点监控和分配</a:t>
            </a:r>
            <a:r>
              <a:rPr lang="en-US" altLang="zh-CN" b="0" i="0" dirty="0">
                <a:solidFill>
                  <a:srgbClr val="202122"/>
                </a:solidFill>
                <a:effectLst/>
                <a:latin typeface="Arial" panose="020B0604020202020204" pitchFamily="34" charset="0"/>
              </a:rPr>
              <a:t>IP</a:t>
            </a:r>
            <a:r>
              <a:rPr lang="zh-CN" altLang="en-US" b="0" i="0" dirty="0">
                <a:solidFill>
                  <a:srgbClr val="202122"/>
                </a:solidFill>
                <a:effectLst/>
                <a:latin typeface="Arial" panose="020B0604020202020204" pitchFamily="34" charset="0"/>
              </a:rPr>
              <a:t>地址。当某台计算机移到网络中的其它位置时，能自动收到新的</a:t>
            </a:r>
            <a:r>
              <a:rPr lang="en-US" altLang="zh-CN" b="0" i="0" dirty="0">
                <a:solidFill>
                  <a:srgbClr val="202122"/>
                </a:solidFill>
                <a:effectLst/>
                <a:latin typeface="Arial" panose="020B0604020202020204" pitchFamily="34" charset="0"/>
              </a:rPr>
              <a:t>IP</a:t>
            </a:r>
            <a:r>
              <a:rPr lang="zh-CN" altLang="en-US" b="0" i="0" dirty="0">
                <a:solidFill>
                  <a:srgbClr val="202122"/>
                </a:solidFill>
                <a:effectLst/>
                <a:latin typeface="Arial" panose="020B0604020202020204" pitchFamily="34" charset="0"/>
              </a:rPr>
              <a:t>地址。</a:t>
            </a:r>
            <a:endParaRPr lang="en-US" altLang="zh-CN" b="0" i="0" dirty="0">
              <a:solidFill>
                <a:srgbClr val="202122"/>
              </a:solidFill>
              <a:effectLst/>
              <a:latin typeface="Arial" panose="020B0604020202020204" pitchFamily="34" charset="0"/>
            </a:endParaRPr>
          </a:p>
          <a:p>
            <a:pPr algn="l"/>
            <a:endParaRPr lang="zh-CN" altLang="en-US" b="0" i="0" dirty="0">
              <a:solidFill>
                <a:srgbClr val="202122"/>
              </a:solidFill>
              <a:effectLst/>
              <a:latin typeface="Arial" panose="020B0604020202020204" pitchFamily="34" charset="0"/>
            </a:endParaRPr>
          </a:p>
          <a:p>
            <a:pPr algn="l"/>
            <a:r>
              <a:rPr lang="en-US" altLang="zh-CN" b="0" i="0" dirty="0">
                <a:solidFill>
                  <a:srgbClr val="202122"/>
                </a:solidFill>
                <a:effectLst/>
                <a:latin typeface="Arial" panose="020B0604020202020204" pitchFamily="34" charset="0"/>
              </a:rPr>
              <a:t>	DHCP</a:t>
            </a:r>
            <a:r>
              <a:rPr lang="zh-CN" altLang="en-US" b="0" i="0" dirty="0">
                <a:solidFill>
                  <a:srgbClr val="202122"/>
                </a:solidFill>
                <a:effectLst/>
                <a:latin typeface="Arial" panose="020B0604020202020204" pitchFamily="34" charset="0"/>
              </a:rPr>
              <a:t>和另一个网络</a:t>
            </a:r>
            <a:r>
              <a:rPr lang="en-US" altLang="zh-CN" b="0" i="0" dirty="0">
                <a:solidFill>
                  <a:srgbClr val="202122"/>
                </a:solidFill>
                <a:effectLst/>
                <a:latin typeface="Arial" panose="020B0604020202020204" pitchFamily="34" charset="0"/>
              </a:rPr>
              <a:t>IP</a:t>
            </a:r>
            <a:r>
              <a:rPr lang="zh-CN" altLang="en-US" b="0" i="0" dirty="0">
                <a:solidFill>
                  <a:srgbClr val="202122"/>
                </a:solidFill>
                <a:effectLst/>
                <a:latin typeface="Arial" panose="020B0604020202020204" pitchFamily="34" charset="0"/>
              </a:rPr>
              <a:t>管理协议</a:t>
            </a:r>
            <a:r>
              <a:rPr lang="en-US" altLang="zh-CN" b="0" i="0" dirty="0">
                <a:solidFill>
                  <a:srgbClr val="202122"/>
                </a:solidFill>
                <a:effectLst/>
                <a:latin typeface="Arial" panose="020B0604020202020204" pitchFamily="34" charset="0"/>
              </a:rPr>
              <a:t>BOOTP</a:t>
            </a:r>
            <a:r>
              <a:rPr lang="zh-CN" altLang="en-US" b="0" i="0" dirty="0">
                <a:solidFill>
                  <a:srgbClr val="202122"/>
                </a:solidFill>
                <a:effectLst/>
                <a:latin typeface="Arial" panose="020B0604020202020204" pitchFamily="34" charset="0"/>
              </a:rPr>
              <a:t>类似。目前两种配置管理协议都得到了普遍使用，其中</a:t>
            </a:r>
            <a:r>
              <a:rPr lang="en-US" altLang="zh-CN" b="0" i="0" dirty="0">
                <a:solidFill>
                  <a:srgbClr val="202122"/>
                </a:solidFill>
                <a:effectLst/>
                <a:latin typeface="Arial" panose="020B0604020202020204" pitchFamily="34" charset="0"/>
              </a:rPr>
              <a:t>DHCP</a:t>
            </a:r>
            <a:r>
              <a:rPr lang="zh-CN" altLang="en-US" b="0" i="0" dirty="0">
                <a:solidFill>
                  <a:srgbClr val="202122"/>
                </a:solidFill>
                <a:effectLst/>
                <a:latin typeface="Arial" panose="020B0604020202020204" pitchFamily="34" charset="0"/>
              </a:rPr>
              <a:t>更为先进。某些操作系统，如</a:t>
            </a:r>
            <a:r>
              <a:rPr lang="en-US" altLang="zh-CN" b="0" i="0" dirty="0">
                <a:solidFill>
                  <a:schemeClr val="tx1">
                    <a:lumMod val="95000"/>
                    <a:lumOff val="5000"/>
                  </a:schemeClr>
                </a:solidFill>
                <a:effectLst/>
                <a:latin typeface="Arial" panose="020B0604020202020204" pitchFamily="34" charset="0"/>
              </a:rPr>
              <a:t>Windows Server</a:t>
            </a:r>
            <a:r>
              <a:rPr lang="zh-CN" altLang="en-US" b="0" i="0" dirty="0">
                <a:solidFill>
                  <a:srgbClr val="202122"/>
                </a:solidFill>
                <a:effectLst/>
                <a:latin typeface="Arial" panose="020B0604020202020204" pitchFamily="34" charset="0"/>
              </a:rPr>
              <a:t>，带有</a:t>
            </a:r>
            <a:r>
              <a:rPr lang="en-US" altLang="zh-CN" b="0" i="0" dirty="0">
                <a:solidFill>
                  <a:srgbClr val="202122"/>
                </a:solidFill>
                <a:effectLst/>
                <a:latin typeface="Arial" panose="020B0604020202020204" pitchFamily="34" charset="0"/>
              </a:rPr>
              <a:t>DHCP</a:t>
            </a:r>
            <a:r>
              <a:rPr lang="zh-CN" altLang="en-US" b="0" i="0" dirty="0">
                <a:solidFill>
                  <a:srgbClr val="202122"/>
                </a:solidFill>
                <a:effectLst/>
                <a:latin typeface="Arial" panose="020B0604020202020204" pitchFamily="34" charset="0"/>
              </a:rPr>
              <a:t>服务器。</a:t>
            </a:r>
          </a:p>
          <a:p>
            <a:endParaRPr lang="zh-CN" altLang="en-US" b="1" dirty="0"/>
          </a:p>
        </p:txBody>
      </p:sp>
      <p:sp>
        <p:nvSpPr>
          <p:cNvPr id="7" name="文本框 6">
            <a:extLst>
              <a:ext uri="{FF2B5EF4-FFF2-40B4-BE49-F238E27FC236}">
                <a16:creationId xmlns:a16="http://schemas.microsoft.com/office/drawing/2014/main" id="{B1079295-53C4-4166-A2C3-7ADB57F7C992}"/>
              </a:ext>
            </a:extLst>
          </p:cNvPr>
          <p:cNvSpPr txBox="1"/>
          <p:nvPr/>
        </p:nvSpPr>
        <p:spPr>
          <a:xfrm>
            <a:off x="1199456" y="3946498"/>
            <a:ext cx="10081120" cy="2031325"/>
          </a:xfrm>
          <a:prstGeom prst="rect">
            <a:avLst/>
          </a:prstGeom>
          <a:noFill/>
        </p:spPr>
        <p:txBody>
          <a:bodyPr wrap="square" rtlCol="0">
            <a:spAutoFit/>
          </a:bodyPr>
          <a:lstStyle/>
          <a:p>
            <a:r>
              <a:rPr lang="en-US" altLang="zh-CN" b="1" dirty="0"/>
              <a:t>OSPF / RIP</a:t>
            </a:r>
            <a:r>
              <a:rPr lang="zh-CN" altLang="en-US" b="1" dirty="0"/>
              <a:t>：</a:t>
            </a:r>
            <a:endParaRPr lang="en-US" altLang="zh-CN" b="1" dirty="0"/>
          </a:p>
          <a:p>
            <a:r>
              <a:rPr lang="en-US" altLang="zh-CN" b="1" dirty="0"/>
              <a:t>	</a:t>
            </a:r>
            <a:r>
              <a:rPr lang="en-US" altLang="zh-CN" dirty="0"/>
              <a:t>OSPF</a:t>
            </a:r>
            <a:r>
              <a:rPr lang="zh-CN" altLang="en-US" dirty="0"/>
              <a:t>是</a:t>
            </a:r>
            <a:r>
              <a:rPr lang="zh-CN" altLang="en-US" b="0" i="0" dirty="0">
                <a:solidFill>
                  <a:srgbClr val="4D4D4D"/>
                </a:solidFill>
                <a:effectLst/>
                <a:latin typeface="-apple-system"/>
              </a:rPr>
              <a:t>开发最短路径优先协议，是一种基于链路状态的路由协议。</a:t>
            </a:r>
            <a:r>
              <a:rPr lang="zh-CN" altLang="en-US" dirty="0">
                <a:solidFill>
                  <a:srgbClr val="4D4D4D"/>
                </a:solidFill>
                <a:latin typeface="-apple-system"/>
              </a:rPr>
              <a:t>其</a:t>
            </a:r>
            <a:r>
              <a:rPr lang="zh-CN" altLang="en-US" b="0" i="0" dirty="0">
                <a:solidFill>
                  <a:srgbClr val="4D4D4D"/>
                </a:solidFill>
                <a:effectLst/>
                <a:latin typeface="-apple-system"/>
              </a:rPr>
              <a:t>与</a:t>
            </a:r>
            <a:r>
              <a:rPr lang="en-US" altLang="zh-CN" dirty="0">
                <a:solidFill>
                  <a:srgbClr val="4D4D4D"/>
                </a:solidFill>
                <a:latin typeface="-apple-system"/>
              </a:rPr>
              <a:t>RIP</a:t>
            </a:r>
            <a:r>
              <a:rPr lang="zh-CN" altLang="en-US" b="0" i="0" dirty="0">
                <a:solidFill>
                  <a:srgbClr val="4D4D4D"/>
                </a:solidFill>
                <a:effectLst/>
                <a:latin typeface="-apple-system"/>
              </a:rPr>
              <a:t>存在的本质区别是：</a:t>
            </a:r>
            <a:r>
              <a:rPr lang="en-US" altLang="zh-CN" dirty="0">
                <a:solidFill>
                  <a:srgbClr val="4D4D4D"/>
                </a:solidFill>
                <a:latin typeface="-apple-system"/>
              </a:rPr>
              <a:t>RIP</a:t>
            </a:r>
            <a:r>
              <a:rPr lang="zh-CN" altLang="en-US" b="0" i="0" dirty="0">
                <a:solidFill>
                  <a:srgbClr val="4D4D4D"/>
                </a:solidFill>
                <a:effectLst/>
                <a:latin typeface="-apple-system"/>
              </a:rPr>
              <a:t>是基于距离矢量算法的路由协议，而</a:t>
            </a:r>
            <a:r>
              <a:rPr lang="en-US" altLang="zh-CN" dirty="0">
                <a:solidFill>
                  <a:srgbClr val="4D4D4D"/>
                </a:solidFill>
                <a:latin typeface="-apple-system"/>
              </a:rPr>
              <a:t>OSPF</a:t>
            </a:r>
            <a:r>
              <a:rPr lang="zh-CN" altLang="en-US" b="0" i="0" dirty="0">
                <a:solidFill>
                  <a:srgbClr val="4D4D4D"/>
                </a:solidFill>
                <a:effectLst/>
                <a:latin typeface="-apple-system"/>
              </a:rPr>
              <a:t>是基于链路状态算法的路由协议。</a:t>
            </a:r>
            <a:endParaRPr lang="en-US" altLang="zh-CN" b="0" i="0" dirty="0">
              <a:solidFill>
                <a:srgbClr val="4D4D4D"/>
              </a:solidFill>
              <a:effectLst/>
              <a:latin typeface="-apple-system"/>
            </a:endParaRPr>
          </a:p>
          <a:p>
            <a:r>
              <a:rPr lang="en-US" altLang="zh-CN" dirty="0">
                <a:solidFill>
                  <a:srgbClr val="4D4D4D"/>
                </a:solidFill>
                <a:latin typeface="-apple-system"/>
              </a:rPr>
              <a:t>	</a:t>
            </a:r>
            <a:r>
              <a:rPr lang="zh-CN" altLang="en-US" b="0" i="0" dirty="0">
                <a:solidFill>
                  <a:srgbClr val="4D4D4D"/>
                </a:solidFill>
                <a:effectLst/>
                <a:latin typeface="-apple-system"/>
              </a:rPr>
              <a:t>使用距离矢量路由协议的路由器之间传递的信息是实实在在的路由信息，而使用链路状态路由协议的路由器之间传递的信息是网络上各个交换机的自己周边的网络拓扑。</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en-US" altLang="zh-CN" dirty="0">
                <a:solidFill>
                  <a:srgbClr val="4D4D4D"/>
                </a:solidFill>
                <a:latin typeface="-apple-system"/>
              </a:rPr>
              <a:t>	OSPF</a:t>
            </a:r>
            <a:r>
              <a:rPr lang="zh-CN" altLang="en-US" dirty="0">
                <a:solidFill>
                  <a:srgbClr val="4D4D4D"/>
                </a:solidFill>
                <a:latin typeface="-apple-system"/>
              </a:rPr>
              <a:t>适用于中大型规模网络；而</a:t>
            </a:r>
            <a:r>
              <a:rPr lang="en-US" altLang="zh-CN" dirty="0">
                <a:solidFill>
                  <a:srgbClr val="4D4D4D"/>
                </a:solidFill>
                <a:latin typeface="-apple-system"/>
              </a:rPr>
              <a:t>RIP</a:t>
            </a:r>
            <a:r>
              <a:rPr lang="zh-CN" altLang="en-US" dirty="0">
                <a:solidFill>
                  <a:srgbClr val="4D4D4D"/>
                </a:solidFill>
                <a:latin typeface="-apple-system"/>
              </a:rPr>
              <a:t>适用于小规模网络。</a:t>
            </a:r>
            <a:endParaRPr lang="zh-CN" altLang="en-US" b="1" dirty="0"/>
          </a:p>
        </p:txBody>
      </p:sp>
      <p:pic>
        <p:nvPicPr>
          <p:cNvPr id="9" name="图形 8" descr="后引号">
            <a:extLst>
              <a:ext uri="{FF2B5EF4-FFF2-40B4-BE49-F238E27FC236}">
                <a16:creationId xmlns:a16="http://schemas.microsoft.com/office/drawing/2014/main" id="{12AFFAED-B5C9-4FB0-9610-78BADCB40E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88488" y="5520623"/>
            <a:ext cx="914400" cy="914400"/>
          </a:xfrm>
          <a:prstGeom prst="rect">
            <a:avLst/>
          </a:prstGeom>
        </p:spPr>
      </p:pic>
    </p:spTree>
    <p:extLst>
      <p:ext uri="{BB962C8B-B14F-4D97-AF65-F5344CB8AC3E}">
        <p14:creationId xmlns:p14="http://schemas.microsoft.com/office/powerpoint/2010/main" val="613079660"/>
      </p:ext>
    </p:extLst>
  </p:cSld>
  <p:clrMapOvr>
    <a:masterClrMapping/>
  </p:clrMapOvr>
  <mc:AlternateContent xmlns:mc="http://schemas.openxmlformats.org/markup-compatibility/2006" xmlns:p14="http://schemas.microsoft.com/office/powerpoint/2010/main">
    <mc:Choice Requires="p14">
      <p:transition p14:dur="250">
        <p:random/>
        <p:sndAc>
          <p:stSnd>
            <p:snd r:embed="rId2" name="CASHREG.WAV"/>
          </p:stSnd>
        </p:sndAc>
      </p:transition>
    </mc:Choice>
    <mc:Fallback xmlns="">
      <p:transition>
        <p:random/>
        <p:sndAc>
          <p:stSnd>
            <p:snd r:embed="rId5" name="CASHREG.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配置验证</a:t>
            </a:r>
          </a:p>
        </p:txBody>
      </p:sp>
    </p:spTree>
    <p:extLst>
      <p:ext uri="{BB962C8B-B14F-4D97-AF65-F5344CB8AC3E}">
        <p14:creationId xmlns:p14="http://schemas.microsoft.com/office/powerpoint/2010/main" val="1245466382"/>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4" name="CASHREG.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4</a:t>
            </a:r>
            <a:r>
              <a:rPr kumimoji="1" lang="zh-CN" altLang="en-US" dirty="0"/>
              <a:t> 配置验证</a:t>
            </a:r>
          </a:p>
        </p:txBody>
      </p:sp>
      <p:sp>
        <p:nvSpPr>
          <p:cNvPr id="3" name="椭圆 2"/>
          <p:cNvSpPr/>
          <p:nvPr/>
        </p:nvSpPr>
        <p:spPr>
          <a:xfrm>
            <a:off x="1499458" y="2718113"/>
            <a:ext cx="1372958" cy="1372958"/>
          </a:xfrm>
          <a:prstGeom prst="ellipse">
            <a:avLst/>
          </a:prstGeom>
          <a:solidFill>
            <a:schemeClr val="accent2"/>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b="1" dirty="0"/>
              <a:t>01</a:t>
            </a:r>
            <a:endParaRPr kumimoji="1" lang="zh-CN" altLang="en-US" sz="4000" b="1" dirty="0"/>
          </a:p>
        </p:txBody>
      </p:sp>
      <p:sp>
        <p:nvSpPr>
          <p:cNvPr id="30" name="矩形 29"/>
          <p:cNvSpPr/>
          <p:nvPr/>
        </p:nvSpPr>
        <p:spPr>
          <a:xfrm>
            <a:off x="812279" y="1632663"/>
            <a:ext cx="2615571" cy="625171"/>
          </a:xfrm>
          <a:prstGeom prst="rect">
            <a:avLst/>
          </a:prstGeom>
        </p:spPr>
        <p:txBody>
          <a:bodyPr wrap="square">
            <a:spAutoFit/>
          </a:bodyPr>
          <a:lstStyle/>
          <a:p>
            <a:pPr lvl="0" algn="ctr">
              <a:lnSpc>
                <a:spcPct val="130000"/>
              </a:lnSpc>
            </a:pPr>
            <a:r>
              <a:rPr lang="zh-CN" altLang="en-US" sz="1400" dirty="0">
                <a:solidFill>
                  <a:schemeClr val="tx1">
                    <a:lumMod val="75000"/>
                    <a:lumOff val="25000"/>
                  </a:schemeClr>
                </a:solidFill>
                <a:latin typeface="+mn-ea"/>
              </a:rPr>
              <a:t>采取简易的</a:t>
            </a:r>
            <a:r>
              <a:rPr lang="en-US" altLang="zh-CN" sz="1400" dirty="0">
                <a:solidFill>
                  <a:schemeClr val="tx1">
                    <a:lumMod val="75000"/>
                    <a:lumOff val="25000"/>
                  </a:schemeClr>
                </a:solidFill>
                <a:latin typeface="+mn-ea"/>
              </a:rPr>
              <a:t>Ping</a:t>
            </a:r>
            <a:r>
              <a:rPr lang="zh-CN" altLang="en-US" sz="1400" dirty="0">
                <a:solidFill>
                  <a:schemeClr val="tx1">
                    <a:lumMod val="75000"/>
                    <a:lumOff val="25000"/>
                  </a:schemeClr>
                </a:solidFill>
                <a:latin typeface="+mn-ea"/>
              </a:rPr>
              <a:t>命令进行</a:t>
            </a:r>
            <a:endParaRPr lang="en-US" altLang="zh-CN" sz="1400" dirty="0">
              <a:solidFill>
                <a:schemeClr val="tx1">
                  <a:lumMod val="75000"/>
                  <a:lumOff val="25000"/>
                </a:schemeClr>
              </a:solidFill>
              <a:latin typeface="+mn-ea"/>
            </a:endParaRPr>
          </a:p>
          <a:p>
            <a:pPr lvl="0" algn="ctr">
              <a:lnSpc>
                <a:spcPct val="130000"/>
              </a:lnSpc>
            </a:pPr>
            <a:r>
              <a:rPr lang="zh-CN" altLang="en-US" sz="1400" dirty="0">
                <a:solidFill>
                  <a:schemeClr val="tx1">
                    <a:lumMod val="75000"/>
                    <a:lumOff val="25000"/>
                  </a:schemeClr>
                </a:solidFill>
                <a:latin typeface="+mn-ea"/>
              </a:rPr>
              <a:t>端设备和</a:t>
            </a:r>
            <a:r>
              <a:rPr lang="en-US" altLang="zh-CN" sz="1400" dirty="0">
                <a:solidFill>
                  <a:schemeClr val="tx1">
                    <a:lumMod val="75000"/>
                    <a:lumOff val="25000"/>
                  </a:schemeClr>
                </a:solidFill>
                <a:latin typeface="+mn-ea"/>
              </a:rPr>
              <a:t>Server</a:t>
            </a:r>
            <a:r>
              <a:rPr lang="zh-CN" altLang="en-US" sz="1400" dirty="0">
                <a:solidFill>
                  <a:schemeClr val="tx1">
                    <a:lumMod val="75000"/>
                    <a:lumOff val="25000"/>
                  </a:schemeClr>
                </a:solidFill>
                <a:latin typeface="+mn-ea"/>
              </a:rPr>
              <a:t>之间的连通性</a:t>
            </a:r>
          </a:p>
        </p:txBody>
      </p:sp>
      <p:sp>
        <p:nvSpPr>
          <p:cNvPr id="31" name="矩形 30"/>
          <p:cNvSpPr/>
          <p:nvPr/>
        </p:nvSpPr>
        <p:spPr>
          <a:xfrm>
            <a:off x="1002610" y="1140220"/>
            <a:ext cx="2234907" cy="452432"/>
          </a:xfrm>
          <a:prstGeom prst="rect">
            <a:avLst/>
          </a:prstGeom>
          <a:noFill/>
        </p:spPr>
        <p:txBody>
          <a:bodyPr wrap="none">
            <a:spAutoFit/>
          </a:bodyPr>
          <a:lstStyle/>
          <a:p>
            <a:pPr algn="ctr" defTabSz="1219170">
              <a:lnSpc>
                <a:spcPct val="130000"/>
              </a:lnSpc>
              <a:defRPr/>
            </a:pPr>
            <a:r>
              <a:rPr lang="en-US" altLang="zh-CN" sz="2000" b="1" kern="0" dirty="0">
                <a:solidFill>
                  <a:schemeClr val="tx1">
                    <a:lumMod val="75000"/>
                    <a:lumOff val="25000"/>
                  </a:schemeClr>
                </a:solidFill>
              </a:rPr>
              <a:t>Server</a:t>
            </a:r>
            <a:r>
              <a:rPr lang="zh-CN" altLang="en-US" sz="2000" b="1" kern="0" dirty="0">
                <a:solidFill>
                  <a:schemeClr val="tx1">
                    <a:lumMod val="75000"/>
                    <a:lumOff val="25000"/>
                  </a:schemeClr>
                </a:solidFill>
              </a:rPr>
              <a:t>连通性验证</a:t>
            </a:r>
            <a:endParaRPr lang="en-US" altLang="zh-CN" sz="2000" b="1" kern="0" dirty="0">
              <a:solidFill>
                <a:schemeClr val="tx1">
                  <a:lumMod val="75000"/>
                  <a:lumOff val="25000"/>
                </a:schemeClr>
              </a:solidFill>
            </a:endParaRPr>
          </a:p>
        </p:txBody>
      </p:sp>
      <p:sp>
        <p:nvSpPr>
          <p:cNvPr id="33" name="椭圆 32"/>
          <p:cNvSpPr/>
          <p:nvPr/>
        </p:nvSpPr>
        <p:spPr>
          <a:xfrm>
            <a:off x="4115029" y="2718113"/>
            <a:ext cx="1372958" cy="1372958"/>
          </a:xfrm>
          <a:prstGeom prst="ellipse">
            <a:avLst/>
          </a:prstGeom>
          <a:solidFill>
            <a:schemeClr val="accent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b="1" dirty="0"/>
              <a:t>02</a:t>
            </a:r>
            <a:endParaRPr kumimoji="1" lang="zh-CN" altLang="en-US" sz="4000" b="1" dirty="0"/>
          </a:p>
        </p:txBody>
      </p:sp>
      <p:sp>
        <p:nvSpPr>
          <p:cNvPr id="34" name="矩形 33"/>
          <p:cNvSpPr/>
          <p:nvPr/>
        </p:nvSpPr>
        <p:spPr>
          <a:xfrm>
            <a:off x="6335307" y="1678734"/>
            <a:ext cx="2370667" cy="625171"/>
          </a:xfrm>
          <a:prstGeom prst="rect">
            <a:avLst/>
          </a:prstGeom>
        </p:spPr>
        <p:txBody>
          <a:bodyPr wrap="square">
            <a:spAutoFit/>
          </a:bodyPr>
          <a:lstStyle/>
          <a:p>
            <a:pPr lvl="0" algn="ctr">
              <a:lnSpc>
                <a:spcPct val="130000"/>
              </a:lnSpc>
            </a:pPr>
            <a:r>
              <a:rPr lang="zh-CN" altLang="en-US" sz="1400" dirty="0">
                <a:solidFill>
                  <a:schemeClr val="tx1">
                    <a:lumMod val="75000"/>
                    <a:lumOff val="25000"/>
                  </a:schemeClr>
                </a:solidFill>
                <a:latin typeface="+mn-ea"/>
              </a:rPr>
              <a:t>通过插拔物理接口连接的</a:t>
            </a:r>
            <a:endParaRPr lang="en-US" altLang="zh-CN" sz="1400" dirty="0">
              <a:solidFill>
                <a:schemeClr val="tx1">
                  <a:lumMod val="75000"/>
                  <a:lumOff val="25000"/>
                </a:schemeClr>
              </a:solidFill>
              <a:latin typeface="+mn-ea"/>
            </a:endParaRPr>
          </a:p>
          <a:p>
            <a:pPr lvl="0" algn="ctr">
              <a:lnSpc>
                <a:spcPct val="130000"/>
              </a:lnSpc>
            </a:pPr>
            <a:r>
              <a:rPr lang="zh-CN" altLang="en-US" sz="1400" dirty="0">
                <a:solidFill>
                  <a:schemeClr val="tx1">
                    <a:lumMod val="75000"/>
                    <a:lumOff val="25000"/>
                  </a:schemeClr>
                </a:solidFill>
                <a:latin typeface="+mn-ea"/>
              </a:rPr>
              <a:t>双绞线进行验证</a:t>
            </a:r>
          </a:p>
        </p:txBody>
      </p:sp>
      <p:sp>
        <p:nvSpPr>
          <p:cNvPr id="35" name="矩形 34"/>
          <p:cNvSpPr/>
          <p:nvPr/>
        </p:nvSpPr>
        <p:spPr>
          <a:xfrm>
            <a:off x="6555303" y="1140220"/>
            <a:ext cx="1723549" cy="452432"/>
          </a:xfrm>
          <a:prstGeom prst="rect">
            <a:avLst/>
          </a:prstGeom>
          <a:noFill/>
        </p:spPr>
        <p:txBody>
          <a:bodyPr wrap="none">
            <a:spAutoFit/>
          </a:bodyPr>
          <a:lstStyle/>
          <a:p>
            <a:pPr algn="ctr" defTabSz="1219170">
              <a:lnSpc>
                <a:spcPct val="130000"/>
              </a:lnSpc>
              <a:defRPr/>
            </a:pPr>
            <a:r>
              <a:rPr lang="zh-CN" altLang="en-US" sz="2000" b="1" kern="0" dirty="0">
                <a:solidFill>
                  <a:schemeClr val="tx1">
                    <a:lumMod val="75000"/>
                    <a:lumOff val="25000"/>
                  </a:schemeClr>
                </a:solidFill>
              </a:rPr>
              <a:t>链路聚合验证</a:t>
            </a:r>
            <a:endParaRPr lang="en-US" altLang="zh-CN" sz="2000" b="1" kern="0" dirty="0">
              <a:solidFill>
                <a:schemeClr val="tx1">
                  <a:lumMod val="75000"/>
                  <a:lumOff val="25000"/>
                </a:schemeClr>
              </a:solidFill>
            </a:endParaRPr>
          </a:p>
        </p:txBody>
      </p:sp>
      <p:sp>
        <p:nvSpPr>
          <p:cNvPr id="37" name="椭圆 36"/>
          <p:cNvSpPr/>
          <p:nvPr/>
        </p:nvSpPr>
        <p:spPr>
          <a:xfrm>
            <a:off x="6730600" y="2718113"/>
            <a:ext cx="1372958" cy="1372958"/>
          </a:xfrm>
          <a:prstGeom prst="ellipse">
            <a:avLst/>
          </a:prstGeom>
          <a:solidFill>
            <a:schemeClr val="accent3"/>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b="1" dirty="0"/>
              <a:t>03</a:t>
            </a:r>
            <a:endParaRPr kumimoji="1" lang="zh-CN" altLang="en-US" sz="4000" b="1" dirty="0"/>
          </a:p>
        </p:txBody>
      </p:sp>
      <p:sp>
        <p:nvSpPr>
          <p:cNvPr id="38" name="矩形 37"/>
          <p:cNvSpPr/>
          <p:nvPr/>
        </p:nvSpPr>
        <p:spPr>
          <a:xfrm>
            <a:off x="3493721" y="1656498"/>
            <a:ext cx="2615571" cy="625171"/>
          </a:xfrm>
          <a:prstGeom prst="rect">
            <a:avLst/>
          </a:prstGeom>
        </p:spPr>
        <p:txBody>
          <a:bodyPr wrap="square">
            <a:spAutoFit/>
          </a:bodyPr>
          <a:lstStyle/>
          <a:p>
            <a:pPr algn="ctr">
              <a:lnSpc>
                <a:spcPct val="130000"/>
              </a:lnSpc>
            </a:pPr>
            <a:r>
              <a:rPr lang="zh-CN" altLang="en-US" sz="1400" dirty="0">
                <a:solidFill>
                  <a:schemeClr val="tx1">
                    <a:lumMod val="75000"/>
                    <a:lumOff val="25000"/>
                  </a:schemeClr>
                </a:solidFill>
                <a:latin typeface="+mn-ea"/>
              </a:rPr>
              <a:t>仍然采取常用的</a:t>
            </a:r>
            <a:r>
              <a:rPr lang="en-US" altLang="zh-CN" sz="1400" dirty="0">
                <a:solidFill>
                  <a:schemeClr val="tx1">
                    <a:lumMod val="75000"/>
                    <a:lumOff val="25000"/>
                  </a:schemeClr>
                </a:solidFill>
                <a:latin typeface="+mn-ea"/>
              </a:rPr>
              <a:t>Ping</a:t>
            </a:r>
            <a:r>
              <a:rPr lang="zh-CN" altLang="en-US" sz="1400" dirty="0">
                <a:solidFill>
                  <a:schemeClr val="tx1">
                    <a:lumMod val="75000"/>
                    <a:lumOff val="25000"/>
                  </a:schemeClr>
                </a:solidFill>
                <a:latin typeface="+mn-ea"/>
              </a:rPr>
              <a:t>命令进行端设备和公网</a:t>
            </a:r>
            <a:r>
              <a:rPr lang="en-US" altLang="zh-CN" sz="1400" dirty="0">
                <a:solidFill>
                  <a:schemeClr val="tx1">
                    <a:lumMod val="75000"/>
                    <a:lumOff val="25000"/>
                  </a:schemeClr>
                </a:solidFill>
                <a:latin typeface="+mn-ea"/>
              </a:rPr>
              <a:t>IP</a:t>
            </a:r>
            <a:r>
              <a:rPr lang="zh-CN" altLang="en-US" sz="1400" dirty="0">
                <a:solidFill>
                  <a:schemeClr val="tx1">
                    <a:lumMod val="75000"/>
                    <a:lumOff val="25000"/>
                  </a:schemeClr>
                </a:solidFill>
                <a:latin typeface="+mn-ea"/>
              </a:rPr>
              <a:t>之间的连通性</a:t>
            </a:r>
          </a:p>
        </p:txBody>
      </p:sp>
      <p:sp>
        <p:nvSpPr>
          <p:cNvPr id="39" name="矩形 38"/>
          <p:cNvSpPr/>
          <p:nvPr/>
        </p:nvSpPr>
        <p:spPr>
          <a:xfrm>
            <a:off x="3811493" y="1140220"/>
            <a:ext cx="1980029" cy="452432"/>
          </a:xfrm>
          <a:prstGeom prst="rect">
            <a:avLst/>
          </a:prstGeom>
          <a:noFill/>
        </p:spPr>
        <p:txBody>
          <a:bodyPr wrap="none">
            <a:spAutoFit/>
          </a:bodyPr>
          <a:lstStyle/>
          <a:p>
            <a:pPr algn="ctr" defTabSz="1219170">
              <a:lnSpc>
                <a:spcPct val="130000"/>
              </a:lnSpc>
              <a:defRPr/>
            </a:pPr>
            <a:r>
              <a:rPr lang="zh-CN" altLang="en-US" sz="2000" b="1" kern="0" dirty="0">
                <a:solidFill>
                  <a:schemeClr val="tx1">
                    <a:lumMod val="75000"/>
                    <a:lumOff val="25000"/>
                  </a:schemeClr>
                </a:solidFill>
              </a:rPr>
              <a:t>外网连通性验证</a:t>
            </a:r>
            <a:endParaRPr lang="en-US" altLang="zh-CN" sz="2000" b="1" kern="0" dirty="0">
              <a:solidFill>
                <a:schemeClr val="tx1">
                  <a:lumMod val="75000"/>
                  <a:lumOff val="25000"/>
                </a:schemeClr>
              </a:solidFill>
            </a:endParaRPr>
          </a:p>
        </p:txBody>
      </p:sp>
      <p:sp>
        <p:nvSpPr>
          <p:cNvPr id="41" name="椭圆 40"/>
          <p:cNvSpPr/>
          <p:nvPr/>
        </p:nvSpPr>
        <p:spPr>
          <a:xfrm>
            <a:off x="9346171" y="2718113"/>
            <a:ext cx="1372958" cy="1372958"/>
          </a:xfrm>
          <a:prstGeom prst="ellipse">
            <a:avLst/>
          </a:prstGeom>
          <a:solidFill>
            <a:schemeClr val="accent4"/>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b="1" dirty="0"/>
              <a:t>04</a:t>
            </a:r>
            <a:endParaRPr kumimoji="1" lang="zh-CN" altLang="en-US" sz="4000" b="1" dirty="0"/>
          </a:p>
        </p:txBody>
      </p:sp>
      <p:sp>
        <p:nvSpPr>
          <p:cNvPr id="42" name="矩形 41"/>
          <p:cNvSpPr/>
          <p:nvPr/>
        </p:nvSpPr>
        <p:spPr>
          <a:xfrm>
            <a:off x="8847317" y="1632663"/>
            <a:ext cx="2370667" cy="905248"/>
          </a:xfrm>
          <a:prstGeom prst="rect">
            <a:avLst/>
          </a:prstGeom>
        </p:spPr>
        <p:txBody>
          <a:bodyPr wrap="square">
            <a:spAutoFit/>
          </a:bodyPr>
          <a:lstStyle/>
          <a:p>
            <a:pPr lvl="0" algn="ctr">
              <a:lnSpc>
                <a:spcPct val="130000"/>
              </a:lnSpc>
            </a:pPr>
            <a:r>
              <a:rPr lang="zh-CN" altLang="en-US" sz="1400" dirty="0">
                <a:solidFill>
                  <a:schemeClr val="tx1">
                    <a:lumMod val="75000"/>
                    <a:lumOff val="25000"/>
                  </a:schemeClr>
                </a:solidFill>
                <a:latin typeface="+mn-ea"/>
              </a:rPr>
              <a:t>配置完成后</a:t>
            </a:r>
            <a:endParaRPr lang="en-US" altLang="zh-CN" sz="1400" dirty="0">
              <a:solidFill>
                <a:schemeClr val="tx1">
                  <a:lumMod val="75000"/>
                  <a:lumOff val="25000"/>
                </a:schemeClr>
              </a:solidFill>
              <a:latin typeface="+mn-ea"/>
            </a:endParaRPr>
          </a:p>
          <a:p>
            <a:pPr lvl="0" algn="ctr">
              <a:lnSpc>
                <a:spcPct val="130000"/>
              </a:lnSpc>
            </a:pPr>
            <a:r>
              <a:rPr lang="zh-CN" altLang="en-US" sz="1400" dirty="0">
                <a:solidFill>
                  <a:schemeClr val="tx1">
                    <a:lumMod val="75000"/>
                    <a:lumOff val="25000"/>
                  </a:schemeClr>
                </a:solidFill>
                <a:latin typeface="+mn-ea"/>
              </a:rPr>
              <a:t>将端设备设置为自动获取</a:t>
            </a:r>
            <a:endParaRPr lang="en-US" altLang="zh-CN" sz="1400" dirty="0">
              <a:solidFill>
                <a:schemeClr val="tx1">
                  <a:lumMod val="75000"/>
                  <a:lumOff val="25000"/>
                </a:schemeClr>
              </a:solidFill>
              <a:latin typeface="+mn-ea"/>
            </a:endParaRPr>
          </a:p>
          <a:p>
            <a:pPr lvl="0" algn="ctr">
              <a:lnSpc>
                <a:spcPct val="130000"/>
              </a:lnSpc>
            </a:pPr>
            <a:r>
              <a:rPr lang="zh-CN" altLang="en-US" sz="1400" dirty="0">
                <a:solidFill>
                  <a:schemeClr val="tx1">
                    <a:lumMod val="75000"/>
                    <a:lumOff val="25000"/>
                  </a:schemeClr>
                </a:solidFill>
                <a:latin typeface="+mn-ea"/>
              </a:rPr>
              <a:t>观察获取情况</a:t>
            </a:r>
          </a:p>
        </p:txBody>
      </p:sp>
      <p:sp>
        <p:nvSpPr>
          <p:cNvPr id="43" name="矩形 42"/>
          <p:cNvSpPr/>
          <p:nvPr/>
        </p:nvSpPr>
        <p:spPr>
          <a:xfrm>
            <a:off x="8940045" y="1140220"/>
            <a:ext cx="2185214" cy="452432"/>
          </a:xfrm>
          <a:prstGeom prst="rect">
            <a:avLst/>
          </a:prstGeom>
          <a:noFill/>
        </p:spPr>
        <p:txBody>
          <a:bodyPr wrap="none">
            <a:spAutoFit/>
          </a:bodyPr>
          <a:lstStyle/>
          <a:p>
            <a:pPr algn="ctr" defTabSz="1219170">
              <a:lnSpc>
                <a:spcPct val="130000"/>
              </a:lnSpc>
              <a:defRPr/>
            </a:pPr>
            <a:r>
              <a:rPr lang="en-US" altLang="zh-CN" sz="2000" b="1" kern="0" dirty="0">
                <a:solidFill>
                  <a:schemeClr val="tx1">
                    <a:lumMod val="75000"/>
                    <a:lumOff val="25000"/>
                  </a:schemeClr>
                </a:solidFill>
              </a:rPr>
              <a:t>DHCP Client</a:t>
            </a:r>
            <a:r>
              <a:rPr lang="zh-CN" altLang="en-US" sz="2000" b="1" kern="0" dirty="0">
                <a:solidFill>
                  <a:schemeClr val="tx1">
                    <a:lumMod val="75000"/>
                    <a:lumOff val="25000"/>
                  </a:schemeClr>
                </a:solidFill>
              </a:rPr>
              <a:t>验证</a:t>
            </a:r>
            <a:endParaRPr lang="en-US" altLang="zh-CN" sz="2000" b="1" kern="0" dirty="0">
              <a:solidFill>
                <a:schemeClr val="tx1">
                  <a:lumMod val="75000"/>
                  <a:lumOff val="25000"/>
                </a:schemeClr>
              </a:solidFill>
            </a:endParaRPr>
          </a:p>
        </p:txBody>
      </p:sp>
    </p:spTree>
    <p:extLst>
      <p:ext uri="{BB962C8B-B14F-4D97-AF65-F5344CB8AC3E}">
        <p14:creationId xmlns:p14="http://schemas.microsoft.com/office/powerpoint/2010/main" val="278190158"/>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4" name="CASHREG.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4.1</a:t>
            </a:r>
            <a:r>
              <a:rPr kumimoji="1" lang="zh-CN" altLang="en-US" dirty="0"/>
              <a:t> </a:t>
            </a:r>
          </a:p>
        </p:txBody>
      </p:sp>
      <p:sp>
        <p:nvSpPr>
          <p:cNvPr id="4" name="矩形 3"/>
          <p:cNvSpPr/>
          <p:nvPr/>
        </p:nvSpPr>
        <p:spPr>
          <a:xfrm>
            <a:off x="0" y="2014078"/>
            <a:ext cx="12192000" cy="1693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074473C6-4A14-4101-B607-3CA304CE5D93}"/>
              </a:ext>
            </a:extLst>
          </p:cNvPr>
          <p:cNvSpPr/>
          <p:nvPr/>
        </p:nvSpPr>
        <p:spPr>
          <a:xfrm>
            <a:off x="403783" y="1100930"/>
            <a:ext cx="2820004" cy="524439"/>
          </a:xfrm>
          <a:prstGeom prst="rect">
            <a:avLst/>
          </a:prstGeom>
          <a:solidFill>
            <a:schemeClr val="bg2">
              <a:lumMod val="75000"/>
            </a:schemeClr>
          </a:solidFill>
        </p:spPr>
        <p:txBody>
          <a:bodyPr wrap="none">
            <a:spAutoFit/>
          </a:bodyPr>
          <a:lstStyle/>
          <a:p>
            <a:pPr algn="ctr" defTabSz="1219170">
              <a:lnSpc>
                <a:spcPct val="130000"/>
              </a:lnSpc>
              <a:defRPr/>
            </a:pPr>
            <a:r>
              <a:rPr lang="en-US" altLang="zh-CN" sz="2400" b="1" kern="0" dirty="0">
                <a:solidFill>
                  <a:schemeClr val="bg1"/>
                </a:solidFill>
              </a:rPr>
              <a:t>Server</a:t>
            </a:r>
            <a:r>
              <a:rPr lang="zh-CN" altLang="en-US" sz="2400" b="1" kern="0" dirty="0">
                <a:solidFill>
                  <a:schemeClr val="bg1"/>
                </a:solidFill>
              </a:rPr>
              <a:t> 连通性验证</a:t>
            </a:r>
            <a:endParaRPr lang="en-US" altLang="zh-CN" sz="2400" b="1" kern="0" dirty="0">
              <a:solidFill>
                <a:schemeClr val="bg1"/>
              </a:solidFill>
            </a:endParaRPr>
          </a:p>
        </p:txBody>
      </p:sp>
      <p:sp>
        <p:nvSpPr>
          <p:cNvPr id="5" name="文本框 4">
            <a:extLst>
              <a:ext uri="{FF2B5EF4-FFF2-40B4-BE49-F238E27FC236}">
                <a16:creationId xmlns:a16="http://schemas.microsoft.com/office/drawing/2014/main" id="{F794F459-DA59-4689-9667-64DC3EC5215E}"/>
              </a:ext>
            </a:extLst>
          </p:cNvPr>
          <p:cNvSpPr txBox="1"/>
          <p:nvPr/>
        </p:nvSpPr>
        <p:spPr>
          <a:xfrm>
            <a:off x="1055440" y="2636912"/>
            <a:ext cx="9649072" cy="2862322"/>
          </a:xfrm>
          <a:prstGeom prst="rect">
            <a:avLst/>
          </a:prstGeom>
          <a:noFill/>
        </p:spPr>
        <p:txBody>
          <a:bodyPr wrap="square" rtlCol="0">
            <a:spAutoFit/>
          </a:bodyPr>
          <a:lstStyle/>
          <a:p>
            <a:r>
              <a:rPr lang="zh-CN" altLang="en-US" dirty="0"/>
              <a:t>事先统一好</a:t>
            </a:r>
            <a:r>
              <a:rPr lang="en-US" altLang="zh-CN" dirty="0"/>
              <a:t>Server</a:t>
            </a:r>
            <a:r>
              <a:rPr lang="zh-CN" altLang="en-US" dirty="0"/>
              <a:t>的内网</a:t>
            </a:r>
            <a:r>
              <a:rPr lang="en-US" altLang="zh-CN" dirty="0"/>
              <a:t>IP</a:t>
            </a:r>
            <a:r>
              <a:rPr lang="zh-CN" altLang="en-US" dirty="0"/>
              <a:t>为</a:t>
            </a:r>
            <a:r>
              <a:rPr lang="en-US" altLang="zh-CN" dirty="0"/>
              <a:t>192.168.5.2/24</a:t>
            </a:r>
          </a:p>
          <a:p>
            <a:endParaRPr lang="en-US" altLang="zh-CN" dirty="0"/>
          </a:p>
          <a:p>
            <a:endParaRPr lang="en-US" altLang="zh-CN" dirty="0"/>
          </a:p>
          <a:p>
            <a:r>
              <a:rPr lang="zh-CN" altLang="en-US" dirty="0"/>
              <a:t>因而我们可以采用</a:t>
            </a:r>
            <a:r>
              <a:rPr lang="en-US" altLang="zh-CN" dirty="0"/>
              <a:t>Ping</a:t>
            </a:r>
            <a:r>
              <a:rPr lang="zh-CN" altLang="en-US" dirty="0"/>
              <a:t>命令简便的测试端设备与</a:t>
            </a:r>
            <a:r>
              <a:rPr lang="en-US" altLang="zh-CN" dirty="0"/>
              <a:t>Server</a:t>
            </a:r>
            <a:r>
              <a:rPr lang="zh-CN" altLang="en-US" dirty="0"/>
              <a:t>的连通性</a:t>
            </a:r>
            <a:endParaRPr lang="en-US" altLang="zh-CN" dirty="0"/>
          </a:p>
          <a:p>
            <a:endParaRPr lang="en-US" altLang="zh-CN" dirty="0"/>
          </a:p>
          <a:p>
            <a:endParaRPr lang="en-US" altLang="zh-CN" dirty="0"/>
          </a:p>
          <a:p>
            <a:r>
              <a:rPr lang="en-US" altLang="zh-CN" dirty="0"/>
              <a:t>Ping 192.168.5.2</a:t>
            </a:r>
          </a:p>
          <a:p>
            <a:endParaRPr lang="en-US" altLang="zh-CN" dirty="0"/>
          </a:p>
          <a:p>
            <a:endParaRPr lang="en-US" altLang="zh-CN" dirty="0"/>
          </a:p>
          <a:p>
            <a:r>
              <a:rPr lang="zh-CN" altLang="en-US" dirty="0"/>
              <a:t>若可以</a:t>
            </a:r>
            <a:r>
              <a:rPr lang="en-US" altLang="zh-CN" dirty="0"/>
              <a:t>Ping</a:t>
            </a:r>
            <a:r>
              <a:rPr lang="zh-CN" altLang="en-US" dirty="0"/>
              <a:t>通，说明配置正确。</a:t>
            </a:r>
          </a:p>
        </p:txBody>
      </p:sp>
      <p:pic>
        <p:nvPicPr>
          <p:cNvPr id="6" name="图形 5" descr="同步云">
            <a:extLst>
              <a:ext uri="{FF2B5EF4-FFF2-40B4-BE49-F238E27FC236}">
                <a16:creationId xmlns:a16="http://schemas.microsoft.com/office/drawing/2014/main" id="{E1ED1C19-90A9-4EC5-A4EF-94EC168473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47312" y="5038334"/>
            <a:ext cx="1105272" cy="1126969"/>
          </a:xfrm>
          <a:prstGeom prst="rect">
            <a:avLst/>
          </a:prstGeom>
        </p:spPr>
      </p:pic>
    </p:spTree>
    <p:extLst>
      <p:ext uri="{BB962C8B-B14F-4D97-AF65-F5344CB8AC3E}">
        <p14:creationId xmlns:p14="http://schemas.microsoft.com/office/powerpoint/2010/main" val="636600769"/>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6" name="CASHREG.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4.2</a:t>
            </a:r>
            <a:r>
              <a:rPr kumimoji="1" lang="zh-CN" altLang="en-US" dirty="0"/>
              <a:t> </a:t>
            </a:r>
          </a:p>
        </p:txBody>
      </p:sp>
      <p:sp>
        <p:nvSpPr>
          <p:cNvPr id="32" name="矩形 31"/>
          <p:cNvSpPr/>
          <p:nvPr/>
        </p:nvSpPr>
        <p:spPr>
          <a:xfrm>
            <a:off x="551384" y="1086277"/>
            <a:ext cx="2579388" cy="524439"/>
          </a:xfrm>
          <a:prstGeom prst="rect">
            <a:avLst/>
          </a:prstGeom>
          <a:solidFill>
            <a:schemeClr val="accent1"/>
          </a:solidFill>
        </p:spPr>
        <p:txBody>
          <a:bodyPr wrap="square">
            <a:spAutoFit/>
          </a:bodyPr>
          <a:lstStyle/>
          <a:p>
            <a:pPr algn="ctr" defTabSz="1219170">
              <a:lnSpc>
                <a:spcPct val="130000"/>
              </a:lnSpc>
              <a:defRPr/>
            </a:pPr>
            <a:r>
              <a:rPr lang="zh-CN" altLang="en-US" sz="2400" b="1" kern="0" dirty="0">
                <a:solidFill>
                  <a:schemeClr val="bg1"/>
                </a:solidFill>
              </a:rPr>
              <a:t>外网连通性验证    </a:t>
            </a:r>
            <a:endParaRPr lang="en-US" altLang="zh-CN" sz="2400" b="1" kern="0" dirty="0">
              <a:solidFill>
                <a:schemeClr val="bg1"/>
              </a:solidFill>
            </a:endParaRPr>
          </a:p>
        </p:txBody>
      </p:sp>
      <p:sp>
        <p:nvSpPr>
          <p:cNvPr id="12" name="矩形 11">
            <a:extLst>
              <a:ext uri="{FF2B5EF4-FFF2-40B4-BE49-F238E27FC236}">
                <a16:creationId xmlns:a16="http://schemas.microsoft.com/office/drawing/2014/main" id="{D065CA17-CA38-4105-ADDB-418AC4FEC29C}"/>
              </a:ext>
            </a:extLst>
          </p:cNvPr>
          <p:cNvSpPr/>
          <p:nvPr/>
        </p:nvSpPr>
        <p:spPr>
          <a:xfrm>
            <a:off x="0" y="1856938"/>
            <a:ext cx="12192000" cy="1693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16" name="图形 15" descr="云计算">
            <a:extLst>
              <a:ext uri="{FF2B5EF4-FFF2-40B4-BE49-F238E27FC236}">
                <a16:creationId xmlns:a16="http://schemas.microsoft.com/office/drawing/2014/main" id="{0A71A515-46AF-4C49-A32C-553CE3014D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84432" y="4831730"/>
            <a:ext cx="1465312" cy="1346448"/>
          </a:xfrm>
          <a:prstGeom prst="rect">
            <a:avLst/>
          </a:prstGeom>
        </p:spPr>
      </p:pic>
      <p:sp>
        <p:nvSpPr>
          <p:cNvPr id="18" name="文本框 17">
            <a:extLst>
              <a:ext uri="{FF2B5EF4-FFF2-40B4-BE49-F238E27FC236}">
                <a16:creationId xmlns:a16="http://schemas.microsoft.com/office/drawing/2014/main" id="{39B66F68-4DCC-427C-9F5C-A40C43DC6496}"/>
              </a:ext>
            </a:extLst>
          </p:cNvPr>
          <p:cNvSpPr txBox="1"/>
          <p:nvPr/>
        </p:nvSpPr>
        <p:spPr>
          <a:xfrm>
            <a:off x="1271464" y="2538086"/>
            <a:ext cx="6094674" cy="3139321"/>
          </a:xfrm>
          <a:prstGeom prst="rect">
            <a:avLst/>
          </a:prstGeom>
          <a:noFill/>
        </p:spPr>
        <p:txBody>
          <a:bodyPr wrap="square">
            <a:spAutoFit/>
          </a:bodyPr>
          <a:lstStyle/>
          <a:p>
            <a:r>
              <a:rPr lang="zh-CN" altLang="en-US" dirty="0"/>
              <a:t>我们可以采用</a:t>
            </a:r>
            <a:r>
              <a:rPr lang="en-US" altLang="zh-CN" dirty="0"/>
              <a:t>Ping</a:t>
            </a:r>
            <a:r>
              <a:rPr lang="zh-CN" altLang="en-US" dirty="0"/>
              <a:t>命令简便的测试端设备与任意一个公网</a:t>
            </a:r>
            <a:r>
              <a:rPr lang="en-US" altLang="zh-CN" dirty="0"/>
              <a:t>IP</a:t>
            </a:r>
            <a:r>
              <a:rPr lang="zh-CN" altLang="en-US" dirty="0"/>
              <a:t>的连通性</a:t>
            </a:r>
            <a:endParaRPr lang="en-US" altLang="zh-CN" dirty="0"/>
          </a:p>
          <a:p>
            <a:endParaRPr lang="en-US" altLang="zh-CN" dirty="0"/>
          </a:p>
          <a:p>
            <a:endParaRPr lang="en-US" altLang="zh-CN" dirty="0"/>
          </a:p>
          <a:p>
            <a:r>
              <a:rPr lang="en-US" altLang="zh-CN" dirty="0"/>
              <a:t>Ping </a:t>
            </a:r>
            <a:r>
              <a:rPr lang="en-US" altLang="zh-CN" i="1" dirty="0">
                <a:solidFill>
                  <a:schemeClr val="tx1">
                    <a:lumMod val="95000"/>
                    <a:lumOff val="5000"/>
                  </a:schemeClr>
                </a:solidFill>
                <a:hlinkClick r:id="rId6">
                  <a:extLst>
                    <a:ext uri="{A12FA001-AC4F-418D-AE19-62706E023703}">
                      <ahyp:hlinkClr xmlns:ahyp="http://schemas.microsoft.com/office/drawing/2018/hyperlinkcolor" val="tx"/>
                    </a:ext>
                  </a:extLst>
                </a:hlinkClick>
              </a:rPr>
              <a:t>www.baidu.com</a:t>
            </a:r>
            <a:endParaRPr lang="en-US" altLang="zh-CN" i="1" dirty="0">
              <a:solidFill>
                <a:schemeClr val="tx1">
                  <a:lumMod val="95000"/>
                  <a:lumOff val="5000"/>
                </a:schemeClr>
              </a:solidFill>
            </a:endParaRPr>
          </a:p>
          <a:p>
            <a:endParaRPr lang="en-US" altLang="zh-CN" i="1" dirty="0">
              <a:solidFill>
                <a:schemeClr val="tx1">
                  <a:lumMod val="95000"/>
                  <a:lumOff val="5000"/>
                </a:schemeClr>
              </a:solidFill>
            </a:endParaRPr>
          </a:p>
          <a:p>
            <a:endParaRPr lang="en-US" altLang="zh-CN" dirty="0"/>
          </a:p>
          <a:p>
            <a:r>
              <a:rPr lang="en-US" altLang="zh-CN" dirty="0"/>
              <a:t>Ping 81.70.168.179 </a:t>
            </a:r>
          </a:p>
          <a:p>
            <a:endParaRPr lang="en-US" altLang="zh-CN" dirty="0"/>
          </a:p>
          <a:p>
            <a:endParaRPr lang="en-US" altLang="zh-CN" dirty="0"/>
          </a:p>
          <a:p>
            <a:r>
              <a:rPr lang="zh-CN" altLang="en-US" dirty="0"/>
              <a:t>若可以</a:t>
            </a:r>
            <a:r>
              <a:rPr lang="en-US" altLang="zh-CN" dirty="0"/>
              <a:t>Ping</a:t>
            </a:r>
            <a:r>
              <a:rPr lang="zh-CN" altLang="en-US" dirty="0"/>
              <a:t>通，说明配置无误。</a:t>
            </a:r>
          </a:p>
        </p:txBody>
      </p:sp>
    </p:spTree>
    <p:extLst>
      <p:ext uri="{BB962C8B-B14F-4D97-AF65-F5344CB8AC3E}">
        <p14:creationId xmlns:p14="http://schemas.microsoft.com/office/powerpoint/2010/main" val="1634296630"/>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7" name="CASHREG.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4.3</a:t>
            </a:r>
            <a:r>
              <a:rPr kumimoji="1" lang="zh-CN" altLang="en-US" dirty="0"/>
              <a:t> </a:t>
            </a:r>
          </a:p>
        </p:txBody>
      </p:sp>
      <p:sp>
        <p:nvSpPr>
          <p:cNvPr id="4" name="矩形 3"/>
          <p:cNvSpPr/>
          <p:nvPr/>
        </p:nvSpPr>
        <p:spPr>
          <a:xfrm>
            <a:off x="0" y="1953326"/>
            <a:ext cx="12192000" cy="1693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074473C6-4A14-4101-B607-3CA304CE5D93}"/>
              </a:ext>
            </a:extLst>
          </p:cNvPr>
          <p:cNvSpPr/>
          <p:nvPr/>
        </p:nvSpPr>
        <p:spPr>
          <a:xfrm>
            <a:off x="490349" y="1100930"/>
            <a:ext cx="2646878" cy="524439"/>
          </a:xfrm>
          <a:prstGeom prst="rect">
            <a:avLst/>
          </a:prstGeom>
          <a:solidFill>
            <a:schemeClr val="bg2">
              <a:lumMod val="75000"/>
            </a:schemeClr>
          </a:solidFill>
        </p:spPr>
        <p:txBody>
          <a:bodyPr wrap="none">
            <a:spAutoFit/>
          </a:bodyPr>
          <a:lstStyle/>
          <a:p>
            <a:pPr algn="ctr" defTabSz="1219170">
              <a:lnSpc>
                <a:spcPct val="130000"/>
              </a:lnSpc>
              <a:defRPr/>
            </a:pPr>
            <a:r>
              <a:rPr lang="zh-CN" altLang="en-US" sz="2400" b="1" kern="0" dirty="0">
                <a:solidFill>
                  <a:schemeClr val="bg1"/>
                </a:solidFill>
              </a:rPr>
              <a:t>链路端口聚合验证</a:t>
            </a:r>
            <a:endParaRPr lang="en-US" altLang="zh-CN" sz="2400" b="1" kern="0" dirty="0">
              <a:solidFill>
                <a:schemeClr val="bg1"/>
              </a:solidFill>
            </a:endParaRPr>
          </a:p>
        </p:txBody>
      </p:sp>
      <p:sp>
        <p:nvSpPr>
          <p:cNvPr id="3" name="文本框 2">
            <a:extLst>
              <a:ext uri="{FF2B5EF4-FFF2-40B4-BE49-F238E27FC236}">
                <a16:creationId xmlns:a16="http://schemas.microsoft.com/office/drawing/2014/main" id="{8586FD07-B169-4B0B-B6C2-FFC4DA36AF9E}"/>
              </a:ext>
            </a:extLst>
          </p:cNvPr>
          <p:cNvSpPr txBox="1"/>
          <p:nvPr/>
        </p:nvSpPr>
        <p:spPr>
          <a:xfrm>
            <a:off x="623392" y="2564904"/>
            <a:ext cx="10297144" cy="2862322"/>
          </a:xfrm>
          <a:prstGeom prst="rect">
            <a:avLst/>
          </a:prstGeom>
          <a:noFill/>
        </p:spPr>
        <p:txBody>
          <a:bodyPr wrap="square" rtlCol="0">
            <a:spAutoFit/>
          </a:bodyPr>
          <a:lstStyle/>
          <a:p>
            <a:r>
              <a:rPr lang="zh-CN" altLang="en-US" dirty="0"/>
              <a:t>多次随机插拔配置了聚合的端口上的双绞线。</a:t>
            </a:r>
            <a:endParaRPr lang="en-US" altLang="zh-CN" dirty="0"/>
          </a:p>
          <a:p>
            <a:endParaRPr lang="en-US" altLang="zh-CN" dirty="0"/>
          </a:p>
          <a:p>
            <a:endParaRPr lang="en-US" altLang="zh-CN" dirty="0"/>
          </a:p>
          <a:p>
            <a:r>
              <a:rPr lang="zh-CN" altLang="en-US" dirty="0"/>
              <a:t>如果只要有至少任一根线连接没有断开，链路就可以连通；</a:t>
            </a:r>
            <a:endParaRPr lang="en-US" altLang="zh-CN" dirty="0"/>
          </a:p>
          <a:p>
            <a:endParaRPr lang="en-US" altLang="zh-CN" dirty="0"/>
          </a:p>
          <a:p>
            <a:endParaRPr lang="en-US" altLang="zh-CN" dirty="0"/>
          </a:p>
          <a:p>
            <a:r>
              <a:rPr lang="zh-CN" altLang="en-US" dirty="0"/>
              <a:t>并且所有线断开以后，链路不通。</a:t>
            </a:r>
            <a:endParaRPr lang="en-US" altLang="zh-CN" dirty="0"/>
          </a:p>
          <a:p>
            <a:endParaRPr lang="en-US" altLang="zh-CN" dirty="0"/>
          </a:p>
          <a:p>
            <a:endParaRPr lang="en-US" altLang="zh-CN" dirty="0"/>
          </a:p>
          <a:p>
            <a:r>
              <a:rPr lang="zh-CN" altLang="en-US" dirty="0"/>
              <a:t>说明链路聚合配置成功</a:t>
            </a:r>
          </a:p>
        </p:txBody>
      </p:sp>
      <p:pic>
        <p:nvPicPr>
          <p:cNvPr id="6" name="图形 5" descr="最大化">
            <a:extLst>
              <a:ext uri="{FF2B5EF4-FFF2-40B4-BE49-F238E27FC236}">
                <a16:creationId xmlns:a16="http://schemas.microsoft.com/office/drawing/2014/main" id="{59C489C9-4296-4DD1-B777-7E596A6CCC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03878" y="5180247"/>
            <a:ext cx="914400" cy="914400"/>
          </a:xfrm>
          <a:prstGeom prst="rect">
            <a:avLst/>
          </a:prstGeom>
        </p:spPr>
      </p:pic>
      <p:pic>
        <p:nvPicPr>
          <p:cNvPr id="8" name="图形 7" descr="最大化">
            <a:extLst>
              <a:ext uri="{FF2B5EF4-FFF2-40B4-BE49-F238E27FC236}">
                <a16:creationId xmlns:a16="http://schemas.microsoft.com/office/drawing/2014/main" id="{8B31E08F-9711-4C7F-9CF7-20ED3CD8B5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6480" y="5301208"/>
            <a:ext cx="914400" cy="914400"/>
          </a:xfrm>
          <a:prstGeom prst="rect">
            <a:avLst/>
          </a:prstGeom>
        </p:spPr>
      </p:pic>
      <p:pic>
        <p:nvPicPr>
          <p:cNvPr id="9" name="图形 8" descr="最大化">
            <a:extLst>
              <a:ext uri="{FF2B5EF4-FFF2-40B4-BE49-F238E27FC236}">
                <a16:creationId xmlns:a16="http://schemas.microsoft.com/office/drawing/2014/main" id="{73221BF3-F13B-4CFF-94E0-A69BDBA456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27785" y="5412271"/>
            <a:ext cx="914400" cy="914400"/>
          </a:xfrm>
          <a:prstGeom prst="rect">
            <a:avLst/>
          </a:prstGeom>
        </p:spPr>
      </p:pic>
    </p:spTree>
    <p:extLst>
      <p:ext uri="{BB962C8B-B14F-4D97-AF65-F5344CB8AC3E}">
        <p14:creationId xmlns:p14="http://schemas.microsoft.com/office/powerpoint/2010/main" val="4169096641"/>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6" name="CASHREG.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4.4</a:t>
            </a:r>
            <a:r>
              <a:rPr kumimoji="1" lang="zh-CN" altLang="en-US" dirty="0"/>
              <a:t> </a:t>
            </a:r>
          </a:p>
        </p:txBody>
      </p:sp>
      <p:sp>
        <p:nvSpPr>
          <p:cNvPr id="32" name="矩形 31"/>
          <p:cNvSpPr/>
          <p:nvPr/>
        </p:nvSpPr>
        <p:spPr>
          <a:xfrm>
            <a:off x="551384" y="1086277"/>
            <a:ext cx="2579388" cy="524439"/>
          </a:xfrm>
          <a:prstGeom prst="rect">
            <a:avLst/>
          </a:prstGeom>
          <a:solidFill>
            <a:schemeClr val="accent1"/>
          </a:solidFill>
        </p:spPr>
        <p:txBody>
          <a:bodyPr wrap="square">
            <a:spAutoFit/>
          </a:bodyPr>
          <a:lstStyle/>
          <a:p>
            <a:pPr algn="ctr" defTabSz="1219170">
              <a:lnSpc>
                <a:spcPct val="130000"/>
              </a:lnSpc>
              <a:defRPr/>
            </a:pPr>
            <a:r>
              <a:rPr lang="en-US" altLang="zh-CN" sz="2400" b="1" kern="0" dirty="0">
                <a:solidFill>
                  <a:schemeClr val="bg1"/>
                </a:solidFill>
              </a:rPr>
              <a:t>DHCP Client</a:t>
            </a:r>
            <a:r>
              <a:rPr lang="zh-CN" altLang="en-US" sz="2400" b="1" kern="0" dirty="0">
                <a:solidFill>
                  <a:schemeClr val="bg1"/>
                </a:solidFill>
              </a:rPr>
              <a:t>验证    </a:t>
            </a:r>
            <a:endParaRPr lang="en-US" altLang="zh-CN" sz="2400" b="1" kern="0" dirty="0">
              <a:solidFill>
                <a:schemeClr val="bg1"/>
              </a:solidFill>
            </a:endParaRPr>
          </a:p>
        </p:txBody>
      </p:sp>
      <p:sp>
        <p:nvSpPr>
          <p:cNvPr id="12" name="矩形 11">
            <a:extLst>
              <a:ext uri="{FF2B5EF4-FFF2-40B4-BE49-F238E27FC236}">
                <a16:creationId xmlns:a16="http://schemas.microsoft.com/office/drawing/2014/main" id="{D065CA17-CA38-4105-ADDB-418AC4FEC29C}"/>
              </a:ext>
            </a:extLst>
          </p:cNvPr>
          <p:cNvSpPr/>
          <p:nvPr/>
        </p:nvSpPr>
        <p:spPr>
          <a:xfrm>
            <a:off x="0" y="1856938"/>
            <a:ext cx="12192000" cy="1693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文本框 2">
            <a:extLst>
              <a:ext uri="{FF2B5EF4-FFF2-40B4-BE49-F238E27FC236}">
                <a16:creationId xmlns:a16="http://schemas.microsoft.com/office/drawing/2014/main" id="{867ECE9E-552F-4FD6-A65E-41169C193CBF}"/>
              </a:ext>
            </a:extLst>
          </p:cNvPr>
          <p:cNvSpPr txBox="1"/>
          <p:nvPr/>
        </p:nvSpPr>
        <p:spPr>
          <a:xfrm>
            <a:off x="983432" y="2492896"/>
            <a:ext cx="9721080" cy="3693319"/>
          </a:xfrm>
          <a:prstGeom prst="rect">
            <a:avLst/>
          </a:prstGeom>
          <a:noFill/>
        </p:spPr>
        <p:txBody>
          <a:bodyPr wrap="square" rtlCol="0">
            <a:spAutoFit/>
          </a:bodyPr>
          <a:lstStyle/>
          <a:p>
            <a:r>
              <a:rPr lang="zh-CN" altLang="en-US" dirty="0"/>
              <a:t>在汇聚层交换机配置</a:t>
            </a:r>
            <a:r>
              <a:rPr lang="en-US" altLang="zh-CN" dirty="0"/>
              <a:t>DHCP</a:t>
            </a:r>
            <a:r>
              <a:rPr lang="zh-CN" altLang="en-US" dirty="0"/>
              <a:t>完成后，把底层端设备设置为自动获取</a:t>
            </a:r>
            <a:r>
              <a:rPr lang="en-US" altLang="zh-CN" dirty="0"/>
              <a:t>IP</a:t>
            </a:r>
            <a:r>
              <a:rPr lang="zh-CN" altLang="en-US" dirty="0"/>
              <a:t>地址</a:t>
            </a:r>
            <a:endParaRPr lang="en-US" altLang="zh-CN" dirty="0"/>
          </a:p>
          <a:p>
            <a:endParaRPr lang="en-US" altLang="zh-CN" dirty="0"/>
          </a:p>
          <a:p>
            <a:endParaRPr lang="en-US" altLang="zh-CN" dirty="0"/>
          </a:p>
          <a:p>
            <a:r>
              <a:rPr lang="zh-CN" altLang="en-US" dirty="0"/>
              <a:t>延迟一段时间后如果在</a:t>
            </a:r>
            <a:r>
              <a:rPr lang="en-US" altLang="zh-CN" dirty="0"/>
              <a:t>Console</a:t>
            </a:r>
            <a:r>
              <a:rPr lang="zh-CN" altLang="en-US" dirty="0"/>
              <a:t>台</a:t>
            </a:r>
            <a:endParaRPr lang="en-US" altLang="zh-CN" dirty="0"/>
          </a:p>
          <a:p>
            <a:endParaRPr lang="en-US" altLang="zh-CN" dirty="0"/>
          </a:p>
          <a:p>
            <a:endParaRPr lang="en-US" altLang="zh-CN" dirty="0"/>
          </a:p>
          <a:p>
            <a:r>
              <a:rPr lang="zh-CN" altLang="en-US" dirty="0"/>
              <a:t>键入</a:t>
            </a:r>
            <a:r>
              <a:rPr lang="en-US" altLang="zh-CN" dirty="0"/>
              <a:t>ipconfig/all</a:t>
            </a:r>
          </a:p>
          <a:p>
            <a:endParaRPr lang="en-US" altLang="zh-CN" dirty="0"/>
          </a:p>
          <a:p>
            <a:endParaRPr lang="en-US" altLang="zh-CN" dirty="0"/>
          </a:p>
          <a:p>
            <a:r>
              <a:rPr lang="zh-CN" altLang="en-US" dirty="0"/>
              <a:t>观察到</a:t>
            </a:r>
            <a:r>
              <a:rPr lang="en-US" altLang="zh-CN" dirty="0"/>
              <a:t>DHCP</a:t>
            </a:r>
            <a:r>
              <a:rPr lang="zh-CN" altLang="en-US" dirty="0"/>
              <a:t>获取到的</a:t>
            </a:r>
            <a:r>
              <a:rPr lang="en-US" altLang="zh-CN" dirty="0"/>
              <a:t>IP</a:t>
            </a:r>
            <a:r>
              <a:rPr lang="zh-CN" altLang="en-US" dirty="0"/>
              <a:t>、掩码以及网关</a:t>
            </a:r>
            <a:endParaRPr lang="en-US" altLang="zh-CN" dirty="0"/>
          </a:p>
          <a:p>
            <a:endParaRPr lang="en-US" altLang="zh-CN" dirty="0"/>
          </a:p>
          <a:p>
            <a:endParaRPr lang="en-US" altLang="zh-CN" dirty="0"/>
          </a:p>
          <a:p>
            <a:r>
              <a:rPr lang="zh-CN" altLang="en-US" dirty="0"/>
              <a:t>说明配置成功</a:t>
            </a:r>
          </a:p>
        </p:txBody>
      </p:sp>
      <p:pic>
        <p:nvPicPr>
          <p:cNvPr id="5" name="图形 4" descr="程序员">
            <a:extLst>
              <a:ext uri="{FF2B5EF4-FFF2-40B4-BE49-F238E27FC236}">
                <a16:creationId xmlns:a16="http://schemas.microsoft.com/office/drawing/2014/main" id="{86B4D50E-2953-4D9F-A30A-8BE627BBDD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44472" y="5085184"/>
            <a:ext cx="1263838" cy="1101031"/>
          </a:xfrm>
          <a:prstGeom prst="rect">
            <a:avLst/>
          </a:prstGeom>
        </p:spPr>
      </p:pic>
    </p:spTree>
    <p:extLst>
      <p:ext uri="{BB962C8B-B14F-4D97-AF65-F5344CB8AC3E}">
        <p14:creationId xmlns:p14="http://schemas.microsoft.com/office/powerpoint/2010/main" val="1526750144"/>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6" name="CASHREG.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谢谢观看</a:t>
            </a:r>
            <a:endParaRPr kumimoji="1" lang="en-US" altLang="zh-CN" dirty="0"/>
          </a:p>
          <a:p>
            <a:endParaRPr kumimoji="1" lang="en-US" altLang="zh-CN" dirty="0"/>
          </a:p>
          <a:p>
            <a:endParaRPr kumimoji="1" lang="zh-CN" altLang="en-US" dirty="0"/>
          </a:p>
        </p:txBody>
      </p:sp>
      <p:sp>
        <p:nvSpPr>
          <p:cNvPr id="3" name="文本占位符 2"/>
          <p:cNvSpPr>
            <a:spLocks noGrp="1"/>
          </p:cNvSpPr>
          <p:nvPr>
            <p:ph type="body" sz="quarter" idx="11"/>
          </p:nvPr>
        </p:nvSpPr>
        <p:spPr>
          <a:xfrm>
            <a:off x="440304" y="3933056"/>
            <a:ext cx="8470255" cy="597374"/>
          </a:xfrm>
        </p:spPr>
        <p:txBody>
          <a:bodyPr/>
          <a:lstStyle/>
          <a:p>
            <a:r>
              <a:rPr kumimoji="1" lang="en-US" altLang="zh-CN" dirty="0"/>
              <a:t>THANK</a:t>
            </a:r>
            <a:r>
              <a:rPr kumimoji="1" lang="zh-CN" altLang="en-US" dirty="0"/>
              <a:t> </a:t>
            </a:r>
            <a:r>
              <a:rPr kumimoji="1" lang="en-US" altLang="zh-CN" dirty="0"/>
              <a:t>FOR</a:t>
            </a:r>
            <a:r>
              <a:rPr kumimoji="1" lang="zh-CN" altLang="en-US" dirty="0"/>
              <a:t> </a:t>
            </a:r>
            <a:r>
              <a:rPr kumimoji="1" lang="en-US" altLang="zh-CN" dirty="0"/>
              <a:t>WATCHING</a:t>
            </a:r>
            <a:endParaRPr kumimoji="1" lang="zh-CN" altLang="en-US" dirty="0"/>
          </a:p>
        </p:txBody>
      </p:sp>
    </p:spTree>
    <p:extLst>
      <p:ext uri="{BB962C8B-B14F-4D97-AF65-F5344CB8AC3E}">
        <p14:creationId xmlns:p14="http://schemas.microsoft.com/office/powerpoint/2010/main" val="374138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3" name="APPLAUSE.WAV"/>
          </p:stSnd>
        </p:sndAc>
      </p:transition>
    </mc:Choice>
    <mc:Fallback xmlns="">
      <p:transition spd="slow">
        <p:fade/>
        <p:sndAc>
          <p:stSnd>
            <p:snd r:embed="rId4"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336360" y="260648"/>
            <a:ext cx="2505140" cy="1205051"/>
          </a:xfrm>
        </p:spPr>
        <p:txBody>
          <a:bodyPr/>
          <a:lstStyle/>
          <a:p>
            <a:r>
              <a:rPr kumimoji="1" lang="zh-CN" altLang="en-US" dirty="0"/>
              <a:t>目录</a:t>
            </a:r>
          </a:p>
        </p:txBody>
      </p:sp>
      <p:sp>
        <p:nvSpPr>
          <p:cNvPr id="3" name="文本占位符 2"/>
          <p:cNvSpPr>
            <a:spLocks noGrp="1"/>
          </p:cNvSpPr>
          <p:nvPr>
            <p:ph type="body" sz="quarter" idx="11"/>
          </p:nvPr>
        </p:nvSpPr>
        <p:spPr>
          <a:xfrm>
            <a:off x="9336360" y="1578989"/>
            <a:ext cx="2505140" cy="551144"/>
          </a:xfrm>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1</a:t>
            </a:r>
            <a:r>
              <a:rPr kumimoji="1" lang="zh-CN" altLang="en-US" dirty="0"/>
              <a:t> 任务目标</a:t>
            </a:r>
          </a:p>
        </p:txBody>
      </p:sp>
      <p:sp>
        <p:nvSpPr>
          <p:cNvPr id="5" name="文本占位符 4"/>
          <p:cNvSpPr>
            <a:spLocks noGrp="1"/>
          </p:cNvSpPr>
          <p:nvPr>
            <p:ph type="body" sz="quarter" idx="13"/>
          </p:nvPr>
        </p:nvSpPr>
        <p:spPr/>
        <p:txBody>
          <a:bodyPr/>
          <a:lstStyle/>
          <a:p>
            <a:r>
              <a:rPr kumimoji="1" lang="en-US" altLang="zh-CN" dirty="0"/>
              <a:t>2</a:t>
            </a:r>
            <a:r>
              <a:rPr kumimoji="1" lang="zh-CN" altLang="en-US" dirty="0"/>
              <a:t> 分工情况</a:t>
            </a:r>
          </a:p>
        </p:txBody>
      </p:sp>
      <p:sp>
        <p:nvSpPr>
          <p:cNvPr id="6" name="文本占位符 5"/>
          <p:cNvSpPr>
            <a:spLocks noGrp="1"/>
          </p:cNvSpPr>
          <p:nvPr>
            <p:ph type="body" sz="quarter" idx="15"/>
          </p:nvPr>
        </p:nvSpPr>
        <p:spPr/>
        <p:txBody>
          <a:bodyPr/>
          <a:lstStyle/>
          <a:p>
            <a:r>
              <a:rPr kumimoji="1" lang="en-US" altLang="zh-CN" dirty="0"/>
              <a:t>3</a:t>
            </a:r>
            <a:r>
              <a:rPr kumimoji="1" lang="zh-CN" altLang="en-US" dirty="0"/>
              <a:t> 具体实现</a:t>
            </a:r>
          </a:p>
        </p:txBody>
      </p:sp>
      <p:sp>
        <p:nvSpPr>
          <p:cNvPr id="7" name="文本占位符 6"/>
          <p:cNvSpPr>
            <a:spLocks noGrp="1"/>
          </p:cNvSpPr>
          <p:nvPr>
            <p:ph type="body" sz="quarter" idx="16"/>
          </p:nvPr>
        </p:nvSpPr>
        <p:spPr/>
        <p:txBody>
          <a:bodyPr/>
          <a:lstStyle/>
          <a:p>
            <a:r>
              <a:rPr kumimoji="1" lang="en-US" altLang="zh-CN" dirty="0"/>
              <a:t>4</a:t>
            </a:r>
            <a:r>
              <a:rPr kumimoji="1" lang="zh-CN" altLang="en-US" dirty="0"/>
              <a:t> 配置验证</a:t>
            </a:r>
          </a:p>
        </p:txBody>
      </p:sp>
      <p:pic>
        <p:nvPicPr>
          <p:cNvPr id="9" name="图形 8" descr="足球">
            <a:extLst>
              <a:ext uri="{FF2B5EF4-FFF2-40B4-BE49-F238E27FC236}">
                <a16:creationId xmlns:a16="http://schemas.microsoft.com/office/drawing/2014/main" id="{6ADEE220-011A-43BA-B563-990BCA0049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27100" y="5627371"/>
            <a:ext cx="914400" cy="914400"/>
          </a:xfrm>
          <a:prstGeom prst="rect">
            <a:avLst/>
          </a:prstGeom>
        </p:spPr>
      </p:pic>
    </p:spTree>
    <p:extLst>
      <p:ext uri="{BB962C8B-B14F-4D97-AF65-F5344CB8AC3E}">
        <p14:creationId xmlns:p14="http://schemas.microsoft.com/office/powerpoint/2010/main" val="18577569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1"/>
        <p:sndAc>
          <p:stSnd>
            <p:snd r:embed="rId3" name="CASHREG.WAV"/>
          </p:stSnd>
        </p:sndAc>
      </p:transition>
    </mc:Choice>
    <mc:Fallback>
      <p:transition spd="slow">
        <p:fade/>
        <p:sndAc>
          <p:stSnd>
            <p:snd r:embed="rId3" name="CASHREG.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任务目标</a:t>
            </a:r>
          </a:p>
        </p:txBody>
      </p:sp>
    </p:spTree>
    <p:extLst>
      <p:ext uri="{BB962C8B-B14F-4D97-AF65-F5344CB8AC3E}">
        <p14:creationId xmlns:p14="http://schemas.microsoft.com/office/powerpoint/2010/main" val="627992393"/>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4" name="CASHREG.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1.1 </a:t>
            </a:r>
            <a:r>
              <a:rPr kumimoji="1" lang="zh-CN" altLang="en-US" dirty="0"/>
              <a:t>网络拓扑 </a:t>
            </a:r>
            <a:r>
              <a:rPr kumimoji="1" lang="en-US" altLang="zh-CN" dirty="0"/>
              <a:t>1.2 </a:t>
            </a:r>
            <a:r>
              <a:rPr kumimoji="1" lang="zh-CN" altLang="en-US" dirty="0"/>
              <a:t>大体分工</a:t>
            </a:r>
          </a:p>
        </p:txBody>
      </p:sp>
      <p:graphicFrame>
        <p:nvGraphicFramePr>
          <p:cNvPr id="4" name="图表 3"/>
          <p:cNvGraphicFramePr/>
          <p:nvPr>
            <p:extLst>
              <p:ext uri="{D42A27DB-BD31-4B8C-83A1-F6EECF244321}">
                <p14:modId xmlns:p14="http://schemas.microsoft.com/office/powerpoint/2010/main" val="1940424862"/>
              </p:ext>
            </p:extLst>
          </p:nvPr>
        </p:nvGraphicFramePr>
        <p:xfrm>
          <a:off x="341906" y="787179"/>
          <a:ext cx="7315200" cy="5701085"/>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8857945" y="2593543"/>
            <a:ext cx="2992149" cy="5979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2800" dirty="0">
                <a:solidFill>
                  <a:schemeClr val="tx1">
                    <a:lumMod val="75000"/>
                    <a:lumOff val="25000"/>
                  </a:schemeClr>
                </a:solidFill>
                <a:latin typeface="Arial Rounded MT Bold" panose="020F0704030504030204" pitchFamily="34" charset="0"/>
              </a:rPr>
              <a:t>网络拓扑模拟</a:t>
            </a:r>
          </a:p>
        </p:txBody>
      </p:sp>
      <p:sp>
        <p:nvSpPr>
          <p:cNvPr id="6" name="矩形 5"/>
          <p:cNvSpPr/>
          <p:nvPr/>
        </p:nvSpPr>
        <p:spPr>
          <a:xfrm>
            <a:off x="7814800" y="1096523"/>
            <a:ext cx="3790447" cy="676595"/>
          </a:xfrm>
          <a:prstGeom prst="rect">
            <a:avLst/>
          </a:prstGeom>
          <a:solidFill>
            <a:schemeClr val="accent5"/>
          </a:solidFill>
        </p:spPr>
        <p:txBody>
          <a:bodyPr wrap="square">
            <a:spAutoFit/>
          </a:bodyPr>
          <a:lstStyle/>
          <a:p>
            <a:pPr defTabSz="1219170">
              <a:lnSpc>
                <a:spcPct val="130000"/>
              </a:lnSpc>
              <a:defRPr/>
            </a:pPr>
            <a:r>
              <a:rPr lang="zh-CN" altLang="en-US" sz="3200" b="1" kern="0" dirty="0">
                <a:solidFill>
                  <a:schemeClr val="bg1"/>
                </a:solidFill>
              </a:rPr>
              <a:t>    </a:t>
            </a:r>
            <a:r>
              <a:rPr lang="zh-CN" altLang="en-US" sz="3200" b="1" kern="0" dirty="0">
                <a:solidFill>
                  <a:schemeClr val="bg1"/>
                </a:solidFill>
                <a:latin typeface="Arial Black" panose="020B0A04020102020204" pitchFamily="34" charset="0"/>
              </a:rPr>
              <a:t>小型企业网模拟</a:t>
            </a:r>
            <a:endParaRPr lang="en-US" altLang="zh-CN" sz="3200" b="1" kern="0" dirty="0">
              <a:solidFill>
                <a:schemeClr val="bg1"/>
              </a:solidFill>
              <a:latin typeface="Arial Black" panose="020B0A04020102020204" pitchFamily="34" charset="0"/>
            </a:endParaRPr>
          </a:p>
        </p:txBody>
      </p:sp>
      <p:sp>
        <p:nvSpPr>
          <p:cNvPr id="8" name="矩形 7"/>
          <p:cNvSpPr/>
          <p:nvPr/>
        </p:nvSpPr>
        <p:spPr>
          <a:xfrm>
            <a:off x="7814800" y="2590993"/>
            <a:ext cx="758541" cy="661912"/>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1.1</a:t>
            </a:r>
          </a:p>
        </p:txBody>
      </p:sp>
      <p:sp>
        <p:nvSpPr>
          <p:cNvPr id="9" name="文本框 8"/>
          <p:cNvSpPr txBox="1"/>
          <p:nvPr/>
        </p:nvSpPr>
        <p:spPr>
          <a:xfrm>
            <a:off x="8857944" y="3676764"/>
            <a:ext cx="2992149" cy="5965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2800" dirty="0">
                <a:solidFill>
                  <a:schemeClr val="tx1">
                    <a:lumMod val="75000"/>
                    <a:lumOff val="25000"/>
                  </a:schemeClr>
                </a:solidFill>
                <a:latin typeface="Arial Rounded MT Bold" panose="020F0704030504030204" pitchFamily="34" charset="0"/>
              </a:rPr>
              <a:t>任务大体分工</a:t>
            </a:r>
          </a:p>
        </p:txBody>
      </p:sp>
      <p:sp>
        <p:nvSpPr>
          <p:cNvPr id="10" name="矩形 9"/>
          <p:cNvSpPr/>
          <p:nvPr/>
        </p:nvSpPr>
        <p:spPr>
          <a:xfrm>
            <a:off x="7814799" y="3672759"/>
            <a:ext cx="758541" cy="661912"/>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1.2</a:t>
            </a:r>
          </a:p>
        </p:txBody>
      </p:sp>
      <p:sp>
        <p:nvSpPr>
          <p:cNvPr id="11" name="文本框 10"/>
          <p:cNvSpPr txBox="1"/>
          <p:nvPr/>
        </p:nvSpPr>
        <p:spPr>
          <a:xfrm>
            <a:off x="8857945" y="4761879"/>
            <a:ext cx="2992149" cy="5965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2800" dirty="0">
                <a:solidFill>
                  <a:schemeClr val="tx1">
                    <a:lumMod val="75000"/>
                    <a:lumOff val="25000"/>
                  </a:schemeClr>
                </a:solidFill>
                <a:latin typeface="Arial Rounded MT Bold" panose="020F0704030504030204" pitchFamily="34" charset="0"/>
              </a:rPr>
              <a:t>设备选取搭建</a:t>
            </a:r>
          </a:p>
        </p:txBody>
      </p:sp>
      <p:sp>
        <p:nvSpPr>
          <p:cNvPr id="12" name="矩形 11"/>
          <p:cNvSpPr/>
          <p:nvPr/>
        </p:nvSpPr>
        <p:spPr>
          <a:xfrm>
            <a:off x="7814798" y="4754525"/>
            <a:ext cx="758541" cy="661912"/>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1.3</a:t>
            </a:r>
          </a:p>
        </p:txBody>
      </p:sp>
    </p:spTree>
    <p:extLst>
      <p:ext uri="{BB962C8B-B14F-4D97-AF65-F5344CB8AC3E}">
        <p14:creationId xmlns:p14="http://schemas.microsoft.com/office/powerpoint/2010/main" val="786039021"/>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5" name="CASHREG.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1.3 </a:t>
            </a:r>
            <a:r>
              <a:rPr kumimoji="1" lang="zh-CN" altLang="en-US" dirty="0"/>
              <a:t>总体设备选取</a:t>
            </a:r>
          </a:p>
        </p:txBody>
      </p:sp>
      <p:sp>
        <p:nvSpPr>
          <p:cNvPr id="5" name="文本框 4">
            <a:extLst>
              <a:ext uri="{FF2B5EF4-FFF2-40B4-BE49-F238E27FC236}">
                <a16:creationId xmlns:a16="http://schemas.microsoft.com/office/drawing/2014/main" id="{A1198B35-356E-45B4-8F76-3E04CB807C4F}"/>
              </a:ext>
            </a:extLst>
          </p:cNvPr>
          <p:cNvSpPr txBox="1"/>
          <p:nvPr/>
        </p:nvSpPr>
        <p:spPr>
          <a:xfrm>
            <a:off x="1001863" y="1475775"/>
            <a:ext cx="10662699" cy="369332"/>
          </a:xfrm>
          <a:prstGeom prst="rect">
            <a:avLst/>
          </a:prstGeom>
          <a:noFill/>
        </p:spPr>
        <p:txBody>
          <a:bodyPr wrap="square" rtlCol="0">
            <a:spAutoFit/>
          </a:bodyPr>
          <a:lstStyle/>
          <a:p>
            <a:r>
              <a:rPr lang="zh-CN" altLang="en-US" dirty="0"/>
              <a:t>核心层路由器：</a:t>
            </a:r>
            <a:r>
              <a:rPr lang="en-US" altLang="zh-CN" dirty="0"/>
              <a:t>			</a:t>
            </a:r>
            <a:r>
              <a:rPr lang="zh-CN" altLang="en-US" dirty="0"/>
              <a:t>华三 </a:t>
            </a:r>
            <a:r>
              <a:rPr lang="en-US" altLang="zh-CN" dirty="0"/>
              <a:t>S5560</a:t>
            </a:r>
            <a:r>
              <a:rPr lang="zh-CN" altLang="en-US" dirty="0"/>
              <a:t>                             </a:t>
            </a:r>
          </a:p>
        </p:txBody>
      </p:sp>
      <p:sp>
        <p:nvSpPr>
          <p:cNvPr id="6" name="文本框 5">
            <a:extLst>
              <a:ext uri="{FF2B5EF4-FFF2-40B4-BE49-F238E27FC236}">
                <a16:creationId xmlns:a16="http://schemas.microsoft.com/office/drawing/2014/main" id="{7EC78578-B0F5-40C4-8998-5C4B83745D1F}"/>
              </a:ext>
            </a:extLst>
          </p:cNvPr>
          <p:cNvSpPr txBox="1"/>
          <p:nvPr/>
        </p:nvSpPr>
        <p:spPr>
          <a:xfrm>
            <a:off x="1001864" y="2495703"/>
            <a:ext cx="10662698" cy="369332"/>
          </a:xfrm>
          <a:prstGeom prst="rect">
            <a:avLst/>
          </a:prstGeom>
          <a:noFill/>
        </p:spPr>
        <p:txBody>
          <a:bodyPr wrap="square" rtlCol="0">
            <a:spAutoFit/>
          </a:bodyPr>
          <a:lstStyle/>
          <a:p>
            <a:r>
              <a:rPr lang="zh-CN" altLang="en-US" dirty="0"/>
              <a:t>汇聚层三层交换机：</a:t>
            </a:r>
            <a:r>
              <a:rPr lang="en-US" altLang="zh-CN" dirty="0"/>
              <a:t>		</a:t>
            </a:r>
            <a:r>
              <a:rPr lang="zh-CN" altLang="en-US" dirty="0"/>
              <a:t>华三 </a:t>
            </a:r>
            <a:r>
              <a:rPr lang="en-US" altLang="zh-CN" dirty="0"/>
              <a:t>S3600 / </a:t>
            </a:r>
            <a:r>
              <a:rPr lang="zh-CN" altLang="en-US" dirty="0"/>
              <a:t>华三 </a:t>
            </a:r>
            <a:r>
              <a:rPr lang="en-US" altLang="zh-CN" dirty="0"/>
              <a:t>S5130</a:t>
            </a:r>
            <a:r>
              <a:rPr lang="zh-CN" altLang="en-US" dirty="0"/>
              <a:t>（我组采用）</a:t>
            </a:r>
          </a:p>
        </p:txBody>
      </p:sp>
      <p:sp>
        <p:nvSpPr>
          <p:cNvPr id="7" name="文本框 6">
            <a:extLst>
              <a:ext uri="{FF2B5EF4-FFF2-40B4-BE49-F238E27FC236}">
                <a16:creationId xmlns:a16="http://schemas.microsoft.com/office/drawing/2014/main" id="{99FE6B7C-4F68-42A4-AFBE-5EE631048A5B}"/>
              </a:ext>
            </a:extLst>
          </p:cNvPr>
          <p:cNvSpPr txBox="1"/>
          <p:nvPr/>
        </p:nvSpPr>
        <p:spPr>
          <a:xfrm>
            <a:off x="1001864" y="3623634"/>
            <a:ext cx="10662698" cy="369332"/>
          </a:xfrm>
          <a:prstGeom prst="rect">
            <a:avLst/>
          </a:prstGeom>
          <a:noFill/>
        </p:spPr>
        <p:txBody>
          <a:bodyPr wrap="square" rtlCol="0">
            <a:spAutoFit/>
          </a:bodyPr>
          <a:lstStyle/>
          <a:p>
            <a:r>
              <a:rPr lang="zh-CN" altLang="en-US" dirty="0"/>
              <a:t>接入层二层交换机：</a:t>
            </a:r>
            <a:r>
              <a:rPr lang="en-US" altLang="zh-CN" dirty="0"/>
              <a:t>		</a:t>
            </a:r>
            <a:r>
              <a:rPr lang="zh-CN" altLang="en-US" dirty="0"/>
              <a:t>华三 </a:t>
            </a:r>
            <a:r>
              <a:rPr lang="en-US" altLang="zh-CN" dirty="0"/>
              <a:t>S3100</a:t>
            </a:r>
            <a:endParaRPr lang="zh-CN" altLang="en-US" dirty="0"/>
          </a:p>
        </p:txBody>
      </p:sp>
      <p:sp>
        <p:nvSpPr>
          <p:cNvPr id="8" name="文本框 7">
            <a:extLst>
              <a:ext uri="{FF2B5EF4-FFF2-40B4-BE49-F238E27FC236}">
                <a16:creationId xmlns:a16="http://schemas.microsoft.com/office/drawing/2014/main" id="{901D9BB7-DC71-460B-83AB-FDF07442049C}"/>
              </a:ext>
            </a:extLst>
          </p:cNvPr>
          <p:cNvSpPr txBox="1"/>
          <p:nvPr/>
        </p:nvSpPr>
        <p:spPr>
          <a:xfrm>
            <a:off x="1001863" y="4643562"/>
            <a:ext cx="10742213" cy="369332"/>
          </a:xfrm>
          <a:prstGeom prst="rect">
            <a:avLst/>
          </a:prstGeom>
          <a:noFill/>
        </p:spPr>
        <p:txBody>
          <a:bodyPr wrap="square" rtlCol="0">
            <a:spAutoFit/>
          </a:bodyPr>
          <a:lstStyle/>
          <a:p>
            <a:r>
              <a:rPr lang="zh-CN" altLang="en-US" dirty="0"/>
              <a:t>端设备主机：</a:t>
            </a:r>
            <a:r>
              <a:rPr lang="en-US" altLang="zh-CN" dirty="0"/>
              <a:t>			</a:t>
            </a:r>
            <a:r>
              <a:rPr lang="zh-CN" altLang="en-US" dirty="0"/>
              <a:t>机房设备 </a:t>
            </a:r>
            <a:r>
              <a:rPr lang="en-US" altLang="zh-CN" dirty="0"/>
              <a:t>/ Win 7</a:t>
            </a:r>
            <a:endParaRPr lang="zh-CN" altLang="en-US" dirty="0"/>
          </a:p>
        </p:txBody>
      </p:sp>
      <p:sp>
        <p:nvSpPr>
          <p:cNvPr id="9" name="文本框 8">
            <a:extLst>
              <a:ext uri="{FF2B5EF4-FFF2-40B4-BE49-F238E27FC236}">
                <a16:creationId xmlns:a16="http://schemas.microsoft.com/office/drawing/2014/main" id="{0B246092-A19C-43A6-9874-A5A311289913}"/>
              </a:ext>
            </a:extLst>
          </p:cNvPr>
          <p:cNvSpPr txBox="1"/>
          <p:nvPr/>
        </p:nvSpPr>
        <p:spPr>
          <a:xfrm>
            <a:off x="1001864" y="5661329"/>
            <a:ext cx="10662698" cy="369332"/>
          </a:xfrm>
          <a:prstGeom prst="rect">
            <a:avLst/>
          </a:prstGeom>
          <a:noFill/>
        </p:spPr>
        <p:txBody>
          <a:bodyPr wrap="square" rtlCol="0">
            <a:spAutoFit/>
          </a:bodyPr>
          <a:lstStyle/>
          <a:p>
            <a:r>
              <a:rPr lang="zh-CN" altLang="en-US" dirty="0"/>
              <a:t>传输介质：</a:t>
            </a:r>
            <a:r>
              <a:rPr lang="en-US" altLang="zh-CN" dirty="0"/>
              <a:t>			</a:t>
            </a:r>
            <a:r>
              <a:rPr lang="zh-CN" altLang="en-US" dirty="0"/>
              <a:t>双绞线</a:t>
            </a:r>
          </a:p>
        </p:txBody>
      </p:sp>
      <p:pic>
        <p:nvPicPr>
          <p:cNvPr id="4" name="图片 3" descr="蝶形">
            <a:extLst>
              <a:ext uri="{FF2B5EF4-FFF2-40B4-BE49-F238E27FC236}">
                <a16:creationId xmlns:a16="http://schemas.microsoft.com/office/drawing/2014/main" id="{13E03F69-9E9B-4B8C-B68C-BCCBA8C103A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007591" y="4365104"/>
            <a:ext cx="2182545" cy="2182545"/>
          </a:xfrm>
          <a:prstGeom prst="rect">
            <a:avLst/>
          </a:prstGeom>
        </p:spPr>
      </p:pic>
    </p:spTree>
    <p:extLst>
      <p:ext uri="{BB962C8B-B14F-4D97-AF65-F5344CB8AC3E}">
        <p14:creationId xmlns:p14="http://schemas.microsoft.com/office/powerpoint/2010/main" val="787689126"/>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6" name="CASHREG.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分工情况</a:t>
            </a:r>
          </a:p>
        </p:txBody>
      </p:sp>
    </p:spTree>
    <p:extLst>
      <p:ext uri="{BB962C8B-B14F-4D97-AF65-F5344CB8AC3E}">
        <p14:creationId xmlns:p14="http://schemas.microsoft.com/office/powerpoint/2010/main" val="1987235624"/>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4" name="CASHREG.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2 </a:t>
            </a:r>
            <a:r>
              <a:rPr kumimoji="1" lang="zh-CN" altLang="en-US" dirty="0"/>
              <a:t>分工情况</a:t>
            </a:r>
          </a:p>
        </p:txBody>
      </p:sp>
      <p:sp>
        <p:nvSpPr>
          <p:cNvPr id="9" name="文本框 8">
            <a:extLst>
              <a:ext uri="{FF2B5EF4-FFF2-40B4-BE49-F238E27FC236}">
                <a16:creationId xmlns:a16="http://schemas.microsoft.com/office/drawing/2014/main" id="{3177904F-4BDD-4C32-9901-5E4149EF3C64}"/>
              </a:ext>
            </a:extLst>
          </p:cNvPr>
          <p:cNvSpPr txBox="1"/>
          <p:nvPr/>
        </p:nvSpPr>
        <p:spPr>
          <a:xfrm>
            <a:off x="743403" y="1795175"/>
            <a:ext cx="2232248" cy="369332"/>
          </a:xfrm>
          <a:prstGeom prst="rect">
            <a:avLst/>
          </a:prstGeom>
          <a:noFill/>
        </p:spPr>
        <p:txBody>
          <a:bodyPr wrap="square" rtlCol="0">
            <a:spAutoFit/>
          </a:bodyPr>
          <a:lstStyle/>
          <a:p>
            <a:r>
              <a:rPr lang="zh-CN" altLang="en-US" dirty="0"/>
              <a:t>服务器组：</a:t>
            </a:r>
          </a:p>
        </p:txBody>
      </p:sp>
      <p:sp>
        <p:nvSpPr>
          <p:cNvPr id="10" name="文本框 9">
            <a:extLst>
              <a:ext uri="{FF2B5EF4-FFF2-40B4-BE49-F238E27FC236}">
                <a16:creationId xmlns:a16="http://schemas.microsoft.com/office/drawing/2014/main" id="{8C3E7BFC-59AE-40E0-9A3C-11BEDBCCF4AD}"/>
              </a:ext>
            </a:extLst>
          </p:cNvPr>
          <p:cNvSpPr txBox="1"/>
          <p:nvPr/>
        </p:nvSpPr>
        <p:spPr>
          <a:xfrm>
            <a:off x="711450" y="3246222"/>
            <a:ext cx="2232248" cy="369332"/>
          </a:xfrm>
          <a:prstGeom prst="rect">
            <a:avLst/>
          </a:prstGeom>
          <a:noFill/>
        </p:spPr>
        <p:txBody>
          <a:bodyPr wrap="square" rtlCol="0">
            <a:spAutoFit/>
          </a:bodyPr>
          <a:lstStyle/>
          <a:p>
            <a:r>
              <a:rPr lang="zh-CN" altLang="en-US" dirty="0"/>
              <a:t>核心路由器组：</a:t>
            </a:r>
          </a:p>
        </p:txBody>
      </p:sp>
      <p:sp>
        <p:nvSpPr>
          <p:cNvPr id="11" name="文本框 10">
            <a:extLst>
              <a:ext uri="{FF2B5EF4-FFF2-40B4-BE49-F238E27FC236}">
                <a16:creationId xmlns:a16="http://schemas.microsoft.com/office/drawing/2014/main" id="{C3A3A36E-09A3-4CAB-B33F-B301CA28AE3C}"/>
              </a:ext>
            </a:extLst>
          </p:cNvPr>
          <p:cNvSpPr txBox="1"/>
          <p:nvPr/>
        </p:nvSpPr>
        <p:spPr>
          <a:xfrm>
            <a:off x="695400" y="4697269"/>
            <a:ext cx="2232248" cy="369332"/>
          </a:xfrm>
          <a:prstGeom prst="rect">
            <a:avLst/>
          </a:prstGeom>
          <a:noFill/>
        </p:spPr>
        <p:txBody>
          <a:bodyPr wrap="square" rtlCol="0">
            <a:spAutoFit/>
          </a:bodyPr>
          <a:lstStyle/>
          <a:p>
            <a:r>
              <a:rPr lang="zh-CN" altLang="en-US" dirty="0"/>
              <a:t>子网组</a:t>
            </a:r>
            <a:r>
              <a:rPr lang="en-US" altLang="zh-CN" dirty="0"/>
              <a:t>(</a:t>
            </a:r>
            <a:r>
              <a:rPr lang="zh-CN" altLang="en-US" dirty="0"/>
              <a:t>我</a:t>
            </a:r>
            <a:r>
              <a:rPr lang="en-US" altLang="zh-CN" dirty="0"/>
              <a:t>)</a:t>
            </a:r>
            <a:r>
              <a:rPr lang="zh-CN" altLang="en-US" dirty="0"/>
              <a:t>：</a:t>
            </a:r>
          </a:p>
        </p:txBody>
      </p:sp>
      <p:sp>
        <p:nvSpPr>
          <p:cNvPr id="12" name="文本框 11">
            <a:extLst>
              <a:ext uri="{FF2B5EF4-FFF2-40B4-BE49-F238E27FC236}">
                <a16:creationId xmlns:a16="http://schemas.microsoft.com/office/drawing/2014/main" id="{32E26406-E514-44D3-B1FD-B308DCE1A9D2}"/>
              </a:ext>
            </a:extLst>
          </p:cNvPr>
          <p:cNvSpPr txBox="1"/>
          <p:nvPr/>
        </p:nvSpPr>
        <p:spPr>
          <a:xfrm>
            <a:off x="3215679" y="1795175"/>
            <a:ext cx="7752947" cy="369332"/>
          </a:xfrm>
          <a:prstGeom prst="rect">
            <a:avLst/>
          </a:prstGeom>
          <a:noFill/>
        </p:spPr>
        <p:txBody>
          <a:bodyPr wrap="square" rtlCol="0">
            <a:spAutoFit/>
          </a:bodyPr>
          <a:lstStyle/>
          <a:p>
            <a:r>
              <a:rPr lang="en-US" altLang="zh-CN" dirty="0"/>
              <a:t>DHCP</a:t>
            </a:r>
            <a:r>
              <a:rPr lang="zh-CN" altLang="en-US" dirty="0"/>
              <a:t>、</a:t>
            </a:r>
            <a:r>
              <a:rPr lang="en-US" altLang="zh-CN" dirty="0"/>
              <a:t>Web</a:t>
            </a:r>
            <a:r>
              <a:rPr lang="zh-CN" altLang="en-US" dirty="0"/>
              <a:t>等服务器配置。内网</a:t>
            </a:r>
            <a:r>
              <a:rPr lang="en-US" altLang="zh-CN" dirty="0"/>
              <a:t>IP</a:t>
            </a:r>
            <a:r>
              <a:rPr lang="zh-CN" altLang="en-US" dirty="0"/>
              <a:t>：</a:t>
            </a:r>
            <a:r>
              <a:rPr lang="en-US" altLang="zh-CN" dirty="0"/>
              <a:t>192.168.5.2 24 </a:t>
            </a:r>
            <a:r>
              <a:rPr lang="zh-CN" altLang="en-US" dirty="0"/>
              <a:t>；由一组同学负责</a:t>
            </a:r>
          </a:p>
        </p:txBody>
      </p:sp>
      <p:sp>
        <p:nvSpPr>
          <p:cNvPr id="13" name="文本框 12">
            <a:extLst>
              <a:ext uri="{FF2B5EF4-FFF2-40B4-BE49-F238E27FC236}">
                <a16:creationId xmlns:a16="http://schemas.microsoft.com/office/drawing/2014/main" id="{9D8A04F7-E1B9-49D0-8B38-1E17C661A14F}"/>
              </a:ext>
            </a:extLst>
          </p:cNvPr>
          <p:cNvSpPr txBox="1"/>
          <p:nvPr/>
        </p:nvSpPr>
        <p:spPr>
          <a:xfrm>
            <a:off x="3215679" y="3246222"/>
            <a:ext cx="7488833" cy="369332"/>
          </a:xfrm>
          <a:prstGeom prst="rect">
            <a:avLst/>
          </a:prstGeom>
          <a:noFill/>
        </p:spPr>
        <p:txBody>
          <a:bodyPr wrap="square" rtlCol="0">
            <a:spAutoFit/>
          </a:bodyPr>
          <a:lstStyle/>
          <a:p>
            <a:r>
              <a:rPr lang="zh-CN" altLang="en-US" dirty="0"/>
              <a:t>配置路由协议、</a:t>
            </a:r>
            <a:r>
              <a:rPr lang="en-US" altLang="zh-CN" dirty="0"/>
              <a:t>IP</a:t>
            </a:r>
            <a:r>
              <a:rPr lang="zh-CN" altLang="en-US" dirty="0"/>
              <a:t>地址划分；同样由一组同学划分。</a:t>
            </a:r>
          </a:p>
        </p:txBody>
      </p:sp>
      <p:sp>
        <p:nvSpPr>
          <p:cNvPr id="14" name="文本框 13">
            <a:extLst>
              <a:ext uri="{FF2B5EF4-FFF2-40B4-BE49-F238E27FC236}">
                <a16:creationId xmlns:a16="http://schemas.microsoft.com/office/drawing/2014/main" id="{8248917C-4A5F-41CD-8B94-86239BE45167}"/>
              </a:ext>
            </a:extLst>
          </p:cNvPr>
          <p:cNvSpPr txBox="1"/>
          <p:nvPr/>
        </p:nvSpPr>
        <p:spPr>
          <a:xfrm>
            <a:off x="3215679" y="4697269"/>
            <a:ext cx="6480720" cy="369332"/>
          </a:xfrm>
          <a:prstGeom prst="rect">
            <a:avLst/>
          </a:prstGeom>
          <a:noFill/>
        </p:spPr>
        <p:txBody>
          <a:bodyPr wrap="square" rtlCol="0">
            <a:spAutoFit/>
          </a:bodyPr>
          <a:lstStyle/>
          <a:p>
            <a:r>
              <a:rPr lang="zh-CN" altLang="en-US" dirty="0"/>
              <a:t>若干组模拟企业网中的若干部门。主要配置</a:t>
            </a:r>
            <a:r>
              <a:rPr lang="en-US" altLang="zh-CN" dirty="0"/>
              <a:t>VLAN</a:t>
            </a:r>
            <a:r>
              <a:rPr lang="zh-CN" altLang="en-US" dirty="0"/>
              <a:t>、选路</a:t>
            </a:r>
          </a:p>
        </p:txBody>
      </p:sp>
      <p:pic>
        <p:nvPicPr>
          <p:cNvPr id="16" name="图形 15" descr="鲨鱼">
            <a:extLst>
              <a:ext uri="{FF2B5EF4-FFF2-40B4-BE49-F238E27FC236}">
                <a16:creationId xmlns:a16="http://schemas.microsoft.com/office/drawing/2014/main" id="{E20BA490-E5EC-48EA-9B09-7A7C6873DD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1826" y="5066601"/>
            <a:ext cx="1404773" cy="1202432"/>
          </a:xfrm>
          <a:prstGeom prst="rect">
            <a:avLst/>
          </a:prstGeom>
        </p:spPr>
      </p:pic>
    </p:spTree>
    <p:extLst>
      <p:ext uri="{BB962C8B-B14F-4D97-AF65-F5344CB8AC3E}">
        <p14:creationId xmlns:p14="http://schemas.microsoft.com/office/powerpoint/2010/main" val="1176225844"/>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6" name="CASHREG.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具体实现</a:t>
            </a:r>
          </a:p>
        </p:txBody>
      </p:sp>
    </p:spTree>
    <p:extLst>
      <p:ext uri="{BB962C8B-B14F-4D97-AF65-F5344CB8AC3E}">
        <p14:creationId xmlns:p14="http://schemas.microsoft.com/office/powerpoint/2010/main" val="185963953"/>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4" name="CASHREG.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3</a:t>
            </a:r>
            <a:r>
              <a:rPr kumimoji="1" lang="zh-CN" altLang="en-US" dirty="0"/>
              <a:t> 具体实现</a:t>
            </a:r>
          </a:p>
        </p:txBody>
      </p:sp>
      <p:sp>
        <p:nvSpPr>
          <p:cNvPr id="5" name="圆角矩形 4"/>
          <p:cNvSpPr/>
          <p:nvPr/>
        </p:nvSpPr>
        <p:spPr>
          <a:xfrm rot="18900000">
            <a:off x="5245943" y="1523601"/>
            <a:ext cx="1536863" cy="1536863"/>
          </a:xfrm>
          <a:prstGeom prst="roundRect">
            <a:avLst>
              <a:gd name="adj" fmla="val 77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rot="18900000">
            <a:off x="4079615" y="2689929"/>
            <a:ext cx="1536863" cy="1536863"/>
          </a:xfrm>
          <a:prstGeom prst="roundRect">
            <a:avLst>
              <a:gd name="adj" fmla="val 7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圆角矩形 23"/>
          <p:cNvSpPr/>
          <p:nvPr/>
        </p:nvSpPr>
        <p:spPr>
          <a:xfrm rot="18900000">
            <a:off x="6398427" y="2676085"/>
            <a:ext cx="1536863" cy="1536863"/>
          </a:xfrm>
          <a:prstGeom prst="roundRect">
            <a:avLst>
              <a:gd name="adj" fmla="val 77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圆角矩形 24"/>
          <p:cNvSpPr/>
          <p:nvPr/>
        </p:nvSpPr>
        <p:spPr>
          <a:xfrm rot="18900000">
            <a:off x="5232099" y="3842413"/>
            <a:ext cx="1536863" cy="1536863"/>
          </a:xfrm>
          <a:prstGeom prst="roundRect">
            <a:avLst>
              <a:gd name="adj" fmla="val 77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p:cNvSpPr/>
          <p:nvPr/>
        </p:nvSpPr>
        <p:spPr>
          <a:xfrm>
            <a:off x="8144270" y="1936775"/>
            <a:ext cx="3223642" cy="548099"/>
          </a:xfrm>
          <a:prstGeom prst="rect">
            <a:avLst/>
          </a:prstGeom>
        </p:spPr>
        <p:txBody>
          <a:bodyPr wrap="square">
            <a:spAutoFit/>
          </a:bodyPr>
          <a:lstStyle/>
          <a:p>
            <a:pPr>
              <a:lnSpc>
                <a:spcPct val="130000"/>
              </a:lnSpc>
            </a:pPr>
            <a:r>
              <a:rPr lang="zh-CN" altLang="en-US" sz="1200" dirty="0">
                <a:solidFill>
                  <a:schemeClr val="tx1">
                    <a:lumMod val="75000"/>
                    <a:lumOff val="25000"/>
                  </a:schemeClr>
                </a:solidFill>
                <a:latin typeface="Bahnschrift Light" panose="020B0502040204020203" pitchFamily="34" charset="0"/>
              </a:rPr>
              <a:t>主要完成路由协议的具体实现</a:t>
            </a:r>
            <a:endParaRPr lang="en-US" altLang="zh-CN" sz="1200" dirty="0">
              <a:solidFill>
                <a:schemeClr val="tx1">
                  <a:lumMod val="75000"/>
                  <a:lumOff val="25000"/>
                </a:schemeClr>
              </a:solidFill>
              <a:latin typeface="Bahnschrift Light" panose="020B0502040204020203" pitchFamily="34" charset="0"/>
            </a:endParaRPr>
          </a:p>
          <a:p>
            <a:pPr>
              <a:lnSpc>
                <a:spcPct val="130000"/>
              </a:lnSpc>
            </a:pPr>
            <a:r>
              <a:rPr lang="zh-CN" altLang="en-US" sz="1200" dirty="0">
                <a:solidFill>
                  <a:schemeClr val="tx1">
                    <a:lumMod val="75000"/>
                    <a:lumOff val="25000"/>
                  </a:schemeClr>
                </a:solidFill>
                <a:latin typeface="Bahnschrift Light" panose="020B0502040204020203" pitchFamily="34" charset="0"/>
              </a:rPr>
              <a:t>是选取完毕后落实到三层交换机配置</a:t>
            </a:r>
          </a:p>
        </p:txBody>
      </p:sp>
      <p:sp>
        <p:nvSpPr>
          <p:cNvPr id="49" name="矩形 48"/>
          <p:cNvSpPr/>
          <p:nvPr/>
        </p:nvSpPr>
        <p:spPr>
          <a:xfrm>
            <a:off x="8144270" y="1444332"/>
            <a:ext cx="1723549" cy="452432"/>
          </a:xfrm>
          <a:prstGeom prst="rect">
            <a:avLst/>
          </a:prstGeom>
          <a:noFill/>
        </p:spPr>
        <p:txBody>
          <a:bodyPr wrap="none">
            <a:spAutoFit/>
          </a:bodyPr>
          <a:lstStyle/>
          <a:p>
            <a:pPr defTabSz="1219170">
              <a:lnSpc>
                <a:spcPct val="130000"/>
              </a:lnSpc>
              <a:defRPr/>
            </a:pPr>
            <a:r>
              <a:rPr lang="zh-CN" altLang="en-US" sz="2000" b="1" kern="0" dirty="0">
                <a:solidFill>
                  <a:schemeClr val="tx1">
                    <a:lumMod val="75000"/>
                    <a:lumOff val="25000"/>
                  </a:schemeClr>
                </a:solidFill>
              </a:rPr>
              <a:t>汇聚层交换机</a:t>
            </a:r>
            <a:endParaRPr lang="en-US" altLang="zh-CN" sz="2000" b="1" kern="0" dirty="0">
              <a:solidFill>
                <a:schemeClr val="tx1">
                  <a:lumMod val="75000"/>
                  <a:lumOff val="25000"/>
                </a:schemeClr>
              </a:solidFill>
            </a:endParaRPr>
          </a:p>
        </p:txBody>
      </p:sp>
      <p:sp>
        <p:nvSpPr>
          <p:cNvPr id="51" name="矩形 50"/>
          <p:cNvSpPr/>
          <p:nvPr/>
        </p:nvSpPr>
        <p:spPr>
          <a:xfrm>
            <a:off x="8144270" y="4866936"/>
            <a:ext cx="3223642" cy="548099"/>
          </a:xfrm>
          <a:prstGeom prst="rect">
            <a:avLst/>
          </a:prstGeom>
        </p:spPr>
        <p:txBody>
          <a:bodyPr wrap="square">
            <a:spAutoFit/>
          </a:bodyPr>
          <a:lstStyle/>
          <a:p>
            <a:pPr lvl="0">
              <a:lnSpc>
                <a:spcPct val="130000"/>
              </a:lnSpc>
            </a:pPr>
            <a:r>
              <a:rPr lang="zh-CN" altLang="en-US" sz="1200" dirty="0">
                <a:solidFill>
                  <a:schemeClr val="tx1">
                    <a:lumMod val="75000"/>
                    <a:lumOff val="25000"/>
                  </a:schemeClr>
                </a:solidFill>
                <a:latin typeface="Bahnschrift Light" panose="020B0502040204020203" pitchFamily="34" charset="0"/>
              </a:rPr>
              <a:t>要求下层端设备能根据配置好的</a:t>
            </a:r>
            <a:r>
              <a:rPr lang="en-US" altLang="zh-CN" sz="1200" dirty="0">
                <a:solidFill>
                  <a:schemeClr val="tx1">
                    <a:lumMod val="75000"/>
                    <a:lumOff val="25000"/>
                  </a:schemeClr>
                </a:solidFill>
                <a:latin typeface="Bahnschrift Light" panose="020B0502040204020203" pitchFamily="34" charset="0"/>
              </a:rPr>
              <a:t>DHCP Server</a:t>
            </a:r>
            <a:r>
              <a:rPr lang="zh-CN" altLang="en-US" sz="1200" dirty="0">
                <a:solidFill>
                  <a:schemeClr val="tx1">
                    <a:lumMod val="75000"/>
                    <a:lumOff val="25000"/>
                  </a:schemeClr>
                </a:solidFill>
                <a:latin typeface="Bahnschrift Light" panose="020B0502040204020203" pitchFamily="34" charset="0"/>
              </a:rPr>
              <a:t>自动获取到</a:t>
            </a:r>
            <a:r>
              <a:rPr lang="en-US" altLang="zh-CN" sz="1200" dirty="0">
                <a:solidFill>
                  <a:schemeClr val="tx1">
                    <a:lumMod val="75000"/>
                    <a:lumOff val="25000"/>
                  </a:schemeClr>
                </a:solidFill>
                <a:latin typeface="Bahnschrift Light" panose="020B0502040204020203" pitchFamily="34" charset="0"/>
              </a:rPr>
              <a:t>IP</a:t>
            </a:r>
            <a:r>
              <a:rPr lang="zh-CN" altLang="en-US" sz="1200" dirty="0">
                <a:solidFill>
                  <a:schemeClr val="tx1">
                    <a:lumMod val="75000"/>
                    <a:lumOff val="25000"/>
                  </a:schemeClr>
                </a:solidFill>
                <a:latin typeface="Bahnschrift Light" panose="020B0502040204020203" pitchFamily="34" charset="0"/>
              </a:rPr>
              <a:t>地址、掩码以及网关</a:t>
            </a:r>
          </a:p>
        </p:txBody>
      </p:sp>
      <p:sp>
        <p:nvSpPr>
          <p:cNvPr id="52" name="矩形 51"/>
          <p:cNvSpPr/>
          <p:nvPr/>
        </p:nvSpPr>
        <p:spPr>
          <a:xfrm>
            <a:off x="8144270" y="4374493"/>
            <a:ext cx="1672253" cy="448328"/>
          </a:xfrm>
          <a:prstGeom prst="rect">
            <a:avLst/>
          </a:prstGeom>
          <a:noFill/>
        </p:spPr>
        <p:txBody>
          <a:bodyPr wrap="none">
            <a:spAutoFit/>
          </a:bodyPr>
          <a:lstStyle/>
          <a:p>
            <a:pPr defTabSz="1219170">
              <a:lnSpc>
                <a:spcPct val="130000"/>
              </a:lnSpc>
              <a:defRPr/>
            </a:pPr>
            <a:r>
              <a:rPr lang="en-US" altLang="zh-CN" sz="2000" b="1" kern="0" dirty="0">
                <a:solidFill>
                  <a:schemeClr val="tx1">
                    <a:lumMod val="75000"/>
                    <a:lumOff val="25000"/>
                  </a:schemeClr>
                </a:solidFill>
              </a:rPr>
              <a:t>DHCP Client</a:t>
            </a:r>
          </a:p>
        </p:txBody>
      </p:sp>
      <p:sp>
        <p:nvSpPr>
          <p:cNvPr id="54" name="矩形 53"/>
          <p:cNvSpPr/>
          <p:nvPr/>
        </p:nvSpPr>
        <p:spPr>
          <a:xfrm>
            <a:off x="701334" y="1936775"/>
            <a:ext cx="3223642" cy="548099"/>
          </a:xfrm>
          <a:prstGeom prst="rect">
            <a:avLst/>
          </a:prstGeom>
        </p:spPr>
        <p:txBody>
          <a:bodyPr wrap="square">
            <a:spAutoFit/>
          </a:bodyPr>
          <a:lstStyle/>
          <a:p>
            <a:pPr lvl="0" algn="r">
              <a:lnSpc>
                <a:spcPct val="130000"/>
              </a:lnSpc>
            </a:pPr>
            <a:r>
              <a:rPr lang="zh-CN" altLang="en-US" sz="1200" dirty="0">
                <a:solidFill>
                  <a:schemeClr val="tx1">
                    <a:lumMod val="75000"/>
                    <a:lumOff val="25000"/>
                  </a:schemeClr>
                </a:solidFill>
                <a:latin typeface="Bahnschrift Light" panose="020B0502040204020203" pitchFamily="34" charset="0"/>
              </a:rPr>
              <a:t>主要实现端口聚合</a:t>
            </a:r>
            <a:endParaRPr lang="en-US" altLang="zh-CN" sz="1200" dirty="0">
              <a:solidFill>
                <a:schemeClr val="tx1">
                  <a:lumMod val="75000"/>
                  <a:lumOff val="25000"/>
                </a:schemeClr>
              </a:solidFill>
              <a:latin typeface="Bahnschrift Light" panose="020B0502040204020203" pitchFamily="34" charset="0"/>
            </a:endParaRPr>
          </a:p>
          <a:p>
            <a:pPr lvl="0" algn="r">
              <a:lnSpc>
                <a:spcPct val="130000"/>
              </a:lnSpc>
            </a:pPr>
            <a:r>
              <a:rPr lang="zh-CN" altLang="en-US" sz="1200" dirty="0">
                <a:solidFill>
                  <a:schemeClr val="tx1">
                    <a:lumMod val="75000"/>
                    <a:lumOff val="25000"/>
                  </a:schemeClr>
                </a:solidFill>
                <a:latin typeface="Bahnschrift Light" panose="020B0502040204020203" pitchFamily="34" charset="0"/>
              </a:rPr>
              <a:t>端设备的</a:t>
            </a:r>
            <a:r>
              <a:rPr lang="en-US" altLang="zh-CN" sz="1200" dirty="0">
                <a:solidFill>
                  <a:schemeClr val="tx1">
                    <a:lumMod val="75000"/>
                    <a:lumOff val="25000"/>
                  </a:schemeClr>
                </a:solidFill>
                <a:latin typeface="Bahnschrift Light" panose="020B0502040204020203" pitchFamily="34" charset="0"/>
              </a:rPr>
              <a:t>VLAN</a:t>
            </a:r>
            <a:r>
              <a:rPr lang="zh-CN" altLang="en-US" sz="1200" dirty="0">
                <a:solidFill>
                  <a:schemeClr val="tx1">
                    <a:lumMod val="75000"/>
                    <a:lumOff val="25000"/>
                  </a:schemeClr>
                </a:solidFill>
                <a:latin typeface="Bahnschrift Light" panose="020B0502040204020203" pitchFamily="34" charset="0"/>
              </a:rPr>
              <a:t>划分</a:t>
            </a:r>
          </a:p>
        </p:txBody>
      </p:sp>
      <p:sp>
        <p:nvSpPr>
          <p:cNvPr id="55" name="矩形 54"/>
          <p:cNvSpPr/>
          <p:nvPr/>
        </p:nvSpPr>
        <p:spPr>
          <a:xfrm>
            <a:off x="2201427" y="1444332"/>
            <a:ext cx="1723549" cy="452432"/>
          </a:xfrm>
          <a:prstGeom prst="rect">
            <a:avLst/>
          </a:prstGeom>
          <a:noFill/>
        </p:spPr>
        <p:txBody>
          <a:bodyPr wrap="none">
            <a:spAutoFit/>
          </a:bodyPr>
          <a:lstStyle/>
          <a:p>
            <a:pPr algn="r" defTabSz="1219170">
              <a:lnSpc>
                <a:spcPct val="130000"/>
              </a:lnSpc>
              <a:defRPr/>
            </a:pPr>
            <a:r>
              <a:rPr lang="zh-CN" altLang="en-US" sz="2000" b="1" kern="0" dirty="0">
                <a:solidFill>
                  <a:schemeClr val="tx1">
                    <a:lumMod val="75000"/>
                    <a:lumOff val="25000"/>
                  </a:schemeClr>
                </a:solidFill>
              </a:rPr>
              <a:t>接入层交换机</a:t>
            </a:r>
            <a:endParaRPr lang="en-US" altLang="zh-CN" sz="2000" b="1" kern="0" dirty="0">
              <a:solidFill>
                <a:schemeClr val="tx1">
                  <a:lumMod val="75000"/>
                  <a:lumOff val="25000"/>
                </a:schemeClr>
              </a:solidFill>
            </a:endParaRPr>
          </a:p>
        </p:txBody>
      </p:sp>
      <p:sp>
        <p:nvSpPr>
          <p:cNvPr id="57" name="矩形 56"/>
          <p:cNvSpPr/>
          <p:nvPr/>
        </p:nvSpPr>
        <p:spPr>
          <a:xfrm>
            <a:off x="701334" y="4866936"/>
            <a:ext cx="3223642" cy="548099"/>
          </a:xfrm>
          <a:prstGeom prst="rect">
            <a:avLst/>
          </a:prstGeom>
        </p:spPr>
        <p:txBody>
          <a:bodyPr wrap="square">
            <a:spAutoFit/>
          </a:bodyPr>
          <a:lstStyle/>
          <a:p>
            <a:pPr lvl="0" algn="r">
              <a:lnSpc>
                <a:spcPct val="130000"/>
              </a:lnSpc>
            </a:pPr>
            <a:r>
              <a:rPr lang="zh-CN" altLang="en-US" sz="1200" dirty="0">
                <a:solidFill>
                  <a:schemeClr val="tx1">
                    <a:lumMod val="75000"/>
                    <a:lumOff val="25000"/>
                  </a:schemeClr>
                </a:solidFill>
                <a:latin typeface="Bahnschrift Light" panose="020B0502040204020203" pitchFamily="34" charset="0"/>
              </a:rPr>
              <a:t>根据上层设备选取合适的路由协议</a:t>
            </a:r>
            <a:endParaRPr lang="en-US" altLang="zh-CN" sz="1200" dirty="0">
              <a:solidFill>
                <a:schemeClr val="tx1">
                  <a:lumMod val="75000"/>
                  <a:lumOff val="25000"/>
                </a:schemeClr>
              </a:solidFill>
              <a:latin typeface="Bahnschrift Light" panose="020B0502040204020203" pitchFamily="34" charset="0"/>
            </a:endParaRPr>
          </a:p>
          <a:p>
            <a:pPr lvl="0" algn="r">
              <a:lnSpc>
                <a:spcPct val="130000"/>
              </a:lnSpc>
            </a:pPr>
            <a:r>
              <a:rPr lang="zh-CN" altLang="en-US" sz="1200" dirty="0">
                <a:solidFill>
                  <a:schemeClr val="tx1">
                    <a:lumMod val="75000"/>
                    <a:lumOff val="25000"/>
                  </a:schemeClr>
                </a:solidFill>
                <a:latin typeface="Bahnschrift Light" panose="020B0502040204020203" pitchFamily="34" charset="0"/>
              </a:rPr>
              <a:t>配置静态路由及动态路由</a:t>
            </a:r>
          </a:p>
        </p:txBody>
      </p:sp>
      <p:sp>
        <p:nvSpPr>
          <p:cNvPr id="58" name="矩形 57"/>
          <p:cNvSpPr/>
          <p:nvPr/>
        </p:nvSpPr>
        <p:spPr>
          <a:xfrm>
            <a:off x="2201427" y="4374493"/>
            <a:ext cx="1723549" cy="452432"/>
          </a:xfrm>
          <a:prstGeom prst="rect">
            <a:avLst/>
          </a:prstGeom>
          <a:noFill/>
        </p:spPr>
        <p:txBody>
          <a:bodyPr wrap="none">
            <a:spAutoFit/>
          </a:bodyPr>
          <a:lstStyle/>
          <a:p>
            <a:pPr algn="r" defTabSz="1219170">
              <a:lnSpc>
                <a:spcPct val="130000"/>
              </a:lnSpc>
              <a:defRPr/>
            </a:pPr>
            <a:r>
              <a:rPr lang="zh-CN" altLang="en-US" sz="2000" b="1" kern="0" dirty="0">
                <a:solidFill>
                  <a:schemeClr val="tx1">
                    <a:lumMod val="75000"/>
                    <a:lumOff val="25000"/>
                  </a:schemeClr>
                </a:solidFill>
              </a:rPr>
              <a:t>选取路由协议</a:t>
            </a:r>
            <a:endParaRPr lang="en-US" altLang="zh-CN" sz="2000" b="1" kern="0" dirty="0">
              <a:solidFill>
                <a:schemeClr val="tx1">
                  <a:lumMod val="75000"/>
                  <a:lumOff val="25000"/>
                </a:schemeClr>
              </a:solidFill>
            </a:endParaRPr>
          </a:p>
        </p:txBody>
      </p:sp>
    </p:spTree>
    <p:extLst>
      <p:ext uri="{BB962C8B-B14F-4D97-AF65-F5344CB8AC3E}">
        <p14:creationId xmlns:p14="http://schemas.microsoft.com/office/powerpoint/2010/main" val="1221389873"/>
      </p:ext>
    </p:extLst>
  </p:cSld>
  <p:clrMapOvr>
    <a:masterClrMapping/>
  </p:clrMapOvr>
  <mc:AlternateContent xmlns:mc="http://schemas.openxmlformats.org/markup-compatibility/2006" xmlns:p14="http://schemas.microsoft.com/office/powerpoint/2010/main">
    <mc:Choice Requires="p14">
      <p:transition p14:dur="250">
        <p:random/>
        <p:sndAc>
          <p:stSnd>
            <p:snd r:embed="rId3" name="CASHREG.WAV"/>
          </p:stSnd>
        </p:sndAc>
      </p:transition>
    </mc:Choice>
    <mc:Fallback xmlns="">
      <p:transition>
        <p:random/>
        <p:sndAc>
          <p:stSnd>
            <p:snd r:embed="rId4" name="CASHREG.WAV"/>
          </p:stSnd>
        </p:sndAc>
      </p:transition>
    </mc:Fallback>
  </mc:AlternateContent>
</p:sld>
</file>

<file path=ppt/theme/theme1.xml><?xml version="1.0" encoding="utf-8"?>
<a:theme xmlns:a="http://schemas.openxmlformats.org/drawingml/2006/main" name="模板页面">
  <a:themeElements>
    <a:clrScheme name="自定义 2">
      <a:dk1>
        <a:srgbClr val="000000"/>
      </a:dk1>
      <a:lt1>
        <a:srgbClr val="FFFFFF"/>
      </a:lt1>
      <a:dk2>
        <a:srgbClr val="000000"/>
      </a:dk2>
      <a:lt2>
        <a:srgbClr val="FFFDFD"/>
      </a:lt2>
      <a:accent1>
        <a:srgbClr val="39C9C0"/>
      </a:accent1>
      <a:accent2>
        <a:srgbClr val="2DB9DA"/>
      </a:accent2>
      <a:accent3>
        <a:srgbClr val="3D798A"/>
      </a:accent3>
      <a:accent4>
        <a:srgbClr val="F2AEAE"/>
      </a:accent4>
      <a:accent5>
        <a:srgbClr val="357AA0"/>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工作总结-简约商务-红蓝-PPT模板</Template>
  <TotalTime>429</TotalTime>
  <Words>836</Words>
  <Application>Microsoft Office PowerPoint</Application>
  <PresentationFormat>宽屏</PresentationFormat>
  <Paragraphs>148</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-apple-system</vt:lpstr>
      <vt:lpstr>微软雅黑</vt:lpstr>
      <vt:lpstr>Arial</vt:lpstr>
      <vt:lpstr>Arial Black</vt:lpstr>
      <vt:lpstr>Arial Rounded MT Bold</vt:lpstr>
      <vt:lpstr>Bahnschrift Light</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吴 斌</dc:creator>
  <cp:keywords/>
  <dc:description/>
  <cp:lastModifiedBy>吴 斌</cp:lastModifiedBy>
  <cp:revision>29</cp:revision>
  <dcterms:created xsi:type="dcterms:W3CDTF">2021-07-01T05:08:38Z</dcterms:created>
  <dcterms:modified xsi:type="dcterms:W3CDTF">2021-07-02T09:33:44Z</dcterms:modified>
  <cp:category/>
</cp:coreProperties>
</file>