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9" r:id="rId2"/>
    <p:sldId id="260" r:id="rId3"/>
    <p:sldId id="261" r:id="rId4"/>
    <p:sldId id="262" r:id="rId5"/>
    <p:sldId id="267" r:id="rId6"/>
    <p:sldId id="268" r:id="rId7"/>
    <p:sldId id="263" r:id="rId8"/>
    <p:sldId id="272" r:id="rId9"/>
    <p:sldId id="273" r:id="rId10"/>
    <p:sldId id="283" r:id="rId11"/>
    <p:sldId id="264" r:id="rId12"/>
    <p:sldId id="276" r:id="rId13"/>
    <p:sldId id="278" r:id="rId14"/>
    <p:sldId id="289" r:id="rId15"/>
    <p:sldId id="288" r:id="rId16"/>
    <p:sldId id="275" r:id="rId17"/>
    <p:sldId id="277" r:id="rId18"/>
    <p:sldId id="284" r:id="rId19"/>
    <p:sldId id="285" r:id="rId20"/>
    <p:sldId id="286" r:id="rId21"/>
    <p:sldId id="287" r:id="rId22"/>
    <p:sldId id="266" r:id="rId23"/>
  </p:sldIdLst>
  <p:sldSz cx="12192000" cy="6858000"/>
  <p:notesSz cx="7104063" cy="10234613"/>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E7FF"/>
    <a:srgbClr val="04497D"/>
    <a:srgbClr val="2782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7" d="100"/>
          <a:sy n="87" d="100"/>
        </p:scale>
        <p:origin x="518" y="68"/>
      </p:cViewPr>
      <p:guideLst>
        <p:guide orient="horz" pos="2160"/>
        <p:guide pos="3840"/>
      </p:guideLst>
    </p:cSldViewPr>
  </p:slideViewPr>
  <p:notesTextViewPr>
    <p:cViewPr>
      <p:scale>
        <a:sx n="1" d="1"/>
        <a:sy n="1" d="1"/>
      </p:scale>
      <p:origin x="0" y="0"/>
    </p:cViewPr>
  </p:notesTextViewPr>
  <p:sorterViewPr>
    <p:cViewPr>
      <p:scale>
        <a:sx n="91" d="100"/>
        <a:sy n="91"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94A7F6C1-9603-45EE-A0D2-F3D33C7FD7D2}" type="datetimeFigureOut">
              <a:rPr lang="zh-CN" altLang="en-US" smtClean="0"/>
              <a:t>21/10/24</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B611E28E-8D29-409A-8F38-39A934621C21}" type="slidenum">
              <a:rPr lang="zh-CN" altLang="en-US" smtClean="0"/>
              <a:t>‹#›</a:t>
            </a:fld>
            <a:endParaRPr lang="zh-CN" altLang="en-US"/>
          </a:p>
        </p:txBody>
      </p:sp>
    </p:spTree>
    <p:extLst>
      <p:ext uri="{BB962C8B-B14F-4D97-AF65-F5344CB8AC3E}">
        <p14:creationId xmlns:p14="http://schemas.microsoft.com/office/powerpoint/2010/main" val="4207433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a:t>
            </a:fld>
            <a:endParaRPr lang="zh-CN" altLang="en-US"/>
          </a:p>
        </p:txBody>
      </p:sp>
    </p:spTree>
    <p:extLst>
      <p:ext uri="{BB962C8B-B14F-4D97-AF65-F5344CB8AC3E}">
        <p14:creationId xmlns:p14="http://schemas.microsoft.com/office/powerpoint/2010/main" val="41502858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10</a:t>
            </a:fld>
            <a:endParaRPr lang="zh-CN" altLang="en-US"/>
          </a:p>
        </p:txBody>
      </p:sp>
    </p:spTree>
    <p:extLst>
      <p:ext uri="{BB962C8B-B14F-4D97-AF65-F5344CB8AC3E}">
        <p14:creationId xmlns:p14="http://schemas.microsoft.com/office/powerpoint/2010/main" val="7896452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11</a:t>
            </a:fld>
            <a:endParaRPr lang="zh-CN" altLang="en-US"/>
          </a:p>
        </p:txBody>
      </p:sp>
    </p:spTree>
    <p:extLst>
      <p:ext uri="{BB962C8B-B14F-4D97-AF65-F5344CB8AC3E}">
        <p14:creationId xmlns:p14="http://schemas.microsoft.com/office/powerpoint/2010/main" val="42026210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12</a:t>
            </a:fld>
            <a:endParaRPr lang="zh-CN" altLang="en-US"/>
          </a:p>
        </p:txBody>
      </p:sp>
    </p:spTree>
    <p:extLst>
      <p:ext uri="{BB962C8B-B14F-4D97-AF65-F5344CB8AC3E}">
        <p14:creationId xmlns:p14="http://schemas.microsoft.com/office/powerpoint/2010/main" val="37104356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13</a:t>
            </a:fld>
            <a:endParaRPr lang="zh-CN" altLang="en-US"/>
          </a:p>
        </p:txBody>
      </p:sp>
    </p:spTree>
    <p:extLst>
      <p:ext uri="{BB962C8B-B14F-4D97-AF65-F5344CB8AC3E}">
        <p14:creationId xmlns:p14="http://schemas.microsoft.com/office/powerpoint/2010/main" val="23678708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14</a:t>
            </a:fld>
            <a:endParaRPr lang="zh-CN" altLang="en-US"/>
          </a:p>
        </p:txBody>
      </p:sp>
    </p:spTree>
    <p:extLst>
      <p:ext uri="{BB962C8B-B14F-4D97-AF65-F5344CB8AC3E}">
        <p14:creationId xmlns:p14="http://schemas.microsoft.com/office/powerpoint/2010/main" val="28129235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15</a:t>
            </a:fld>
            <a:endParaRPr lang="zh-CN" altLang="en-US"/>
          </a:p>
        </p:txBody>
      </p:sp>
    </p:spTree>
    <p:extLst>
      <p:ext uri="{BB962C8B-B14F-4D97-AF65-F5344CB8AC3E}">
        <p14:creationId xmlns:p14="http://schemas.microsoft.com/office/powerpoint/2010/main" val="32485137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16</a:t>
            </a:fld>
            <a:endParaRPr lang="zh-CN" altLang="en-US"/>
          </a:p>
        </p:txBody>
      </p:sp>
    </p:spTree>
    <p:extLst>
      <p:ext uri="{BB962C8B-B14F-4D97-AF65-F5344CB8AC3E}">
        <p14:creationId xmlns:p14="http://schemas.microsoft.com/office/powerpoint/2010/main" val="12778328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17</a:t>
            </a:fld>
            <a:endParaRPr lang="zh-CN" altLang="en-US"/>
          </a:p>
        </p:txBody>
      </p:sp>
    </p:spTree>
    <p:extLst>
      <p:ext uri="{BB962C8B-B14F-4D97-AF65-F5344CB8AC3E}">
        <p14:creationId xmlns:p14="http://schemas.microsoft.com/office/powerpoint/2010/main" val="34302966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18</a:t>
            </a:fld>
            <a:endParaRPr lang="zh-CN" altLang="en-US"/>
          </a:p>
        </p:txBody>
      </p:sp>
    </p:spTree>
    <p:extLst>
      <p:ext uri="{BB962C8B-B14F-4D97-AF65-F5344CB8AC3E}">
        <p14:creationId xmlns:p14="http://schemas.microsoft.com/office/powerpoint/2010/main" val="41758951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19</a:t>
            </a:fld>
            <a:endParaRPr lang="zh-CN" altLang="en-US"/>
          </a:p>
        </p:txBody>
      </p:sp>
    </p:spTree>
    <p:extLst>
      <p:ext uri="{BB962C8B-B14F-4D97-AF65-F5344CB8AC3E}">
        <p14:creationId xmlns:p14="http://schemas.microsoft.com/office/powerpoint/2010/main" val="3402250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a:t>
            </a:fld>
            <a:endParaRPr lang="zh-CN" altLang="en-US"/>
          </a:p>
        </p:txBody>
      </p:sp>
    </p:spTree>
    <p:extLst>
      <p:ext uri="{BB962C8B-B14F-4D97-AF65-F5344CB8AC3E}">
        <p14:creationId xmlns:p14="http://schemas.microsoft.com/office/powerpoint/2010/main" val="6871934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20</a:t>
            </a:fld>
            <a:endParaRPr lang="zh-CN" altLang="en-US"/>
          </a:p>
        </p:txBody>
      </p:sp>
    </p:spTree>
    <p:extLst>
      <p:ext uri="{BB962C8B-B14F-4D97-AF65-F5344CB8AC3E}">
        <p14:creationId xmlns:p14="http://schemas.microsoft.com/office/powerpoint/2010/main" val="21713051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21</a:t>
            </a:fld>
            <a:endParaRPr lang="zh-CN" altLang="en-US"/>
          </a:p>
        </p:txBody>
      </p:sp>
    </p:spTree>
    <p:extLst>
      <p:ext uri="{BB962C8B-B14F-4D97-AF65-F5344CB8AC3E}">
        <p14:creationId xmlns:p14="http://schemas.microsoft.com/office/powerpoint/2010/main" val="42031450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22</a:t>
            </a:fld>
            <a:endParaRPr lang="zh-CN" altLang="en-US"/>
          </a:p>
        </p:txBody>
      </p:sp>
    </p:spTree>
    <p:extLst>
      <p:ext uri="{BB962C8B-B14F-4D97-AF65-F5344CB8AC3E}">
        <p14:creationId xmlns:p14="http://schemas.microsoft.com/office/powerpoint/2010/main" val="1977317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3</a:t>
            </a:fld>
            <a:endParaRPr lang="zh-CN" altLang="en-US"/>
          </a:p>
        </p:txBody>
      </p:sp>
    </p:spTree>
    <p:extLst>
      <p:ext uri="{BB962C8B-B14F-4D97-AF65-F5344CB8AC3E}">
        <p14:creationId xmlns:p14="http://schemas.microsoft.com/office/powerpoint/2010/main" val="213887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4</a:t>
            </a:fld>
            <a:endParaRPr lang="zh-CN" altLang="en-US"/>
          </a:p>
        </p:txBody>
      </p:sp>
    </p:spTree>
    <p:extLst>
      <p:ext uri="{BB962C8B-B14F-4D97-AF65-F5344CB8AC3E}">
        <p14:creationId xmlns:p14="http://schemas.microsoft.com/office/powerpoint/2010/main" val="4765736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5</a:t>
            </a:fld>
            <a:endParaRPr lang="zh-CN" altLang="en-US"/>
          </a:p>
        </p:txBody>
      </p:sp>
    </p:spTree>
    <p:extLst>
      <p:ext uri="{BB962C8B-B14F-4D97-AF65-F5344CB8AC3E}">
        <p14:creationId xmlns:p14="http://schemas.microsoft.com/office/powerpoint/2010/main" val="1862949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6</a:t>
            </a:fld>
            <a:endParaRPr lang="zh-CN" altLang="en-US"/>
          </a:p>
        </p:txBody>
      </p:sp>
    </p:spTree>
    <p:extLst>
      <p:ext uri="{BB962C8B-B14F-4D97-AF65-F5344CB8AC3E}">
        <p14:creationId xmlns:p14="http://schemas.microsoft.com/office/powerpoint/2010/main" val="27818363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7</a:t>
            </a:fld>
            <a:endParaRPr lang="zh-CN" altLang="en-US"/>
          </a:p>
        </p:txBody>
      </p:sp>
    </p:spTree>
    <p:extLst>
      <p:ext uri="{BB962C8B-B14F-4D97-AF65-F5344CB8AC3E}">
        <p14:creationId xmlns:p14="http://schemas.microsoft.com/office/powerpoint/2010/main" val="4035372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8</a:t>
            </a:fld>
            <a:endParaRPr lang="zh-CN" altLang="en-US"/>
          </a:p>
        </p:txBody>
      </p:sp>
    </p:spTree>
    <p:extLst>
      <p:ext uri="{BB962C8B-B14F-4D97-AF65-F5344CB8AC3E}">
        <p14:creationId xmlns:p14="http://schemas.microsoft.com/office/powerpoint/2010/main" val="3216429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9</a:t>
            </a:fld>
            <a:endParaRPr lang="zh-CN" altLang="en-US"/>
          </a:p>
        </p:txBody>
      </p:sp>
    </p:spTree>
    <p:extLst>
      <p:ext uri="{BB962C8B-B14F-4D97-AF65-F5344CB8AC3E}">
        <p14:creationId xmlns:p14="http://schemas.microsoft.com/office/powerpoint/2010/main" val="253056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transition spd="slow">
    <p:random/>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矩形 4"/>
          <p:cNvSpPr/>
          <p:nvPr userDrawn="1"/>
        </p:nvSpPr>
        <p:spPr>
          <a:xfrm>
            <a:off x="8325228" y="6545425"/>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a:ln>
                  <a:noFill/>
                </a:ln>
                <a:solidFill>
                  <a:prstClr val="white"/>
                </a:solidFill>
                <a:effectLst/>
                <a:uLnTx/>
                <a:uFillTx/>
              </a:rPr>
              <a:t>PPT</a:t>
            </a:r>
            <a:r>
              <a:rPr kumimoji="0" lang="zh-CN" altLang="en-US" sz="100" b="0" i="0" u="none" strike="noStrike" kern="0" cap="none" spc="0" normalizeH="0" baseline="0" noProof="0">
                <a:ln>
                  <a:noFill/>
                </a:ln>
                <a:solidFill>
                  <a:prstClr val="white"/>
                </a:solidFill>
                <a:effectLst/>
                <a:uLnTx/>
                <a:uFillTx/>
              </a:rPr>
              <a:t>模板下载：</a:t>
            </a:r>
            <a:r>
              <a:rPr kumimoji="0" lang="en-US" altLang="zh-CN" sz="100" b="0" i="0" u="none" strike="noStrike" kern="0" cap="none" spc="0" normalizeH="0" baseline="0" noProof="0">
                <a:ln>
                  <a:noFill/>
                </a:ln>
                <a:solidFill>
                  <a:prstClr val="white"/>
                </a:solidFill>
                <a:effectLst/>
                <a:uLnTx/>
                <a:uFillTx/>
              </a:rPr>
              <a:t>www.1ppt.com/moban/     </a:t>
            </a:r>
            <a:r>
              <a:rPr kumimoji="0" lang="zh-CN" altLang="en-US" sz="100" b="0" i="0" u="none" strike="noStrike" kern="0" cap="none" spc="0" normalizeH="0" baseline="0" noProof="0">
                <a:ln>
                  <a:noFill/>
                </a:ln>
                <a:solidFill>
                  <a:prstClr val="white"/>
                </a:solidFill>
                <a:effectLst/>
                <a:uLnTx/>
                <a:uFillTx/>
              </a:rPr>
              <a:t>行业</a:t>
            </a:r>
            <a:r>
              <a:rPr kumimoji="0" lang="en-US" altLang="zh-CN" sz="100" b="0" i="0" u="none" strike="noStrike" kern="0" cap="none" spc="0" normalizeH="0" baseline="0" noProof="0">
                <a:ln>
                  <a:noFill/>
                </a:ln>
                <a:solidFill>
                  <a:prstClr val="white"/>
                </a:solidFill>
                <a:effectLst/>
                <a:uLnTx/>
                <a:uFillTx/>
              </a:rPr>
              <a:t>PPT</a:t>
            </a:r>
            <a:r>
              <a:rPr kumimoji="0" lang="zh-CN" altLang="en-US" sz="100" b="0" i="0" u="none" strike="noStrike" kern="0" cap="none" spc="0" normalizeH="0" baseline="0" noProof="0">
                <a:ln>
                  <a:noFill/>
                </a:ln>
                <a:solidFill>
                  <a:prstClr val="white"/>
                </a:solidFill>
                <a:effectLst/>
                <a:uLnTx/>
                <a:uFillTx/>
              </a:rPr>
              <a:t>模板：</a:t>
            </a:r>
            <a:r>
              <a:rPr kumimoji="0" lang="en-US" altLang="zh-CN" sz="100" b="0" i="0" u="none" strike="noStrike" kern="0" cap="none" spc="0" normalizeH="0" baseline="0" noProof="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a:ln>
                  <a:noFill/>
                </a:ln>
                <a:solidFill>
                  <a:prstClr val="white"/>
                </a:solidFill>
                <a:effectLst/>
                <a:uLnTx/>
                <a:uFillTx/>
              </a:rPr>
              <a:t>节日</a:t>
            </a:r>
            <a:r>
              <a:rPr kumimoji="0" lang="en-US" altLang="zh-CN" sz="100" b="0" i="0" u="none" strike="noStrike" kern="0" cap="none" spc="0" normalizeH="0" baseline="0" noProof="0">
                <a:ln>
                  <a:noFill/>
                </a:ln>
                <a:solidFill>
                  <a:prstClr val="white"/>
                </a:solidFill>
                <a:effectLst/>
                <a:uLnTx/>
                <a:uFillTx/>
              </a:rPr>
              <a:t>PPT</a:t>
            </a:r>
            <a:r>
              <a:rPr kumimoji="0" lang="zh-CN" altLang="en-US" sz="100" b="0" i="0" u="none" strike="noStrike" kern="0" cap="none" spc="0" normalizeH="0" baseline="0" noProof="0">
                <a:ln>
                  <a:noFill/>
                </a:ln>
                <a:solidFill>
                  <a:prstClr val="white"/>
                </a:solidFill>
                <a:effectLst/>
                <a:uLnTx/>
                <a:uFillTx/>
              </a:rPr>
              <a:t>模板：</a:t>
            </a:r>
            <a:r>
              <a:rPr kumimoji="0" lang="en-US" altLang="zh-CN" sz="100" b="0" i="0" u="none" strike="noStrike" kern="0" cap="none" spc="0" normalizeH="0" baseline="0" noProof="0">
                <a:ln>
                  <a:noFill/>
                </a:ln>
                <a:solidFill>
                  <a:prstClr val="white"/>
                </a:solidFill>
                <a:effectLst/>
                <a:uLnTx/>
                <a:uFillTx/>
              </a:rPr>
              <a:t>www.1ppt.com/jieri/           PPT</a:t>
            </a:r>
            <a:r>
              <a:rPr kumimoji="0" lang="zh-CN" altLang="en-US" sz="100" b="0" i="0" u="none" strike="noStrike" kern="0" cap="none" spc="0" normalizeH="0" baseline="0" noProof="0">
                <a:ln>
                  <a:noFill/>
                </a:ln>
                <a:solidFill>
                  <a:prstClr val="white"/>
                </a:solidFill>
                <a:effectLst/>
                <a:uLnTx/>
                <a:uFillTx/>
              </a:rPr>
              <a:t>素材下载：</a:t>
            </a:r>
            <a:r>
              <a:rPr kumimoji="0" lang="en-US" altLang="zh-CN" sz="100" b="0" i="0" u="none" strike="noStrike" kern="0" cap="none" spc="0" normalizeH="0" baseline="0" noProof="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a:ln>
                  <a:noFill/>
                </a:ln>
                <a:solidFill>
                  <a:prstClr val="white"/>
                </a:solidFill>
                <a:effectLst/>
                <a:uLnTx/>
                <a:uFillTx/>
              </a:rPr>
              <a:t>PPT</a:t>
            </a:r>
            <a:r>
              <a:rPr kumimoji="0" lang="zh-CN" altLang="en-US" sz="100" b="0" i="0" u="none" strike="noStrike" kern="0" cap="none" spc="0" normalizeH="0" baseline="0" noProof="0">
                <a:ln>
                  <a:noFill/>
                </a:ln>
                <a:solidFill>
                  <a:prstClr val="white"/>
                </a:solidFill>
                <a:effectLst/>
                <a:uLnTx/>
                <a:uFillTx/>
              </a:rPr>
              <a:t>背景图片：</a:t>
            </a:r>
            <a:r>
              <a:rPr kumimoji="0" lang="en-US" altLang="zh-CN" sz="100" b="0" i="0" u="none" strike="noStrike" kern="0" cap="none" spc="0" normalizeH="0" baseline="0" noProof="0">
                <a:ln>
                  <a:noFill/>
                </a:ln>
                <a:solidFill>
                  <a:prstClr val="white"/>
                </a:solidFill>
                <a:effectLst/>
                <a:uLnTx/>
                <a:uFillTx/>
              </a:rPr>
              <a:t>www.1ppt.com/beijing/      PPT</a:t>
            </a:r>
            <a:r>
              <a:rPr kumimoji="0" lang="zh-CN" altLang="en-US" sz="100" b="0" i="0" u="none" strike="noStrike" kern="0" cap="none" spc="0" normalizeH="0" baseline="0" noProof="0">
                <a:ln>
                  <a:noFill/>
                </a:ln>
                <a:solidFill>
                  <a:prstClr val="white"/>
                </a:solidFill>
                <a:effectLst/>
                <a:uLnTx/>
                <a:uFillTx/>
              </a:rPr>
              <a:t>图表下载：</a:t>
            </a:r>
            <a:r>
              <a:rPr kumimoji="0" lang="en-US" altLang="zh-CN" sz="100" b="0" i="0" u="none" strike="noStrike" kern="0" cap="none" spc="0" normalizeH="0" baseline="0" noProof="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a:ln>
                  <a:noFill/>
                </a:ln>
                <a:solidFill>
                  <a:prstClr val="white"/>
                </a:solidFill>
                <a:effectLst/>
                <a:uLnTx/>
                <a:uFillTx/>
              </a:rPr>
              <a:t>优秀</a:t>
            </a:r>
            <a:r>
              <a:rPr kumimoji="0" lang="en-US" altLang="zh-CN" sz="100" b="0" i="0" u="none" strike="noStrike" kern="0" cap="none" spc="0" normalizeH="0" baseline="0" noProof="0">
                <a:ln>
                  <a:noFill/>
                </a:ln>
                <a:solidFill>
                  <a:prstClr val="white"/>
                </a:solidFill>
                <a:effectLst/>
                <a:uLnTx/>
                <a:uFillTx/>
              </a:rPr>
              <a:t>PPT</a:t>
            </a:r>
            <a:r>
              <a:rPr kumimoji="0" lang="zh-CN" altLang="en-US" sz="100" b="0" i="0" u="none" strike="noStrike" kern="0" cap="none" spc="0" normalizeH="0" baseline="0" noProof="0">
                <a:ln>
                  <a:noFill/>
                </a:ln>
                <a:solidFill>
                  <a:prstClr val="white"/>
                </a:solidFill>
                <a:effectLst/>
                <a:uLnTx/>
                <a:uFillTx/>
              </a:rPr>
              <a:t>下载：</a:t>
            </a:r>
            <a:r>
              <a:rPr kumimoji="0" lang="en-US" altLang="zh-CN" sz="100" b="0" i="0" u="none" strike="noStrike" kern="0" cap="none" spc="0" normalizeH="0" baseline="0" noProof="0">
                <a:ln>
                  <a:noFill/>
                </a:ln>
                <a:solidFill>
                  <a:prstClr val="white"/>
                </a:solidFill>
                <a:effectLst/>
                <a:uLnTx/>
                <a:uFillTx/>
              </a:rPr>
              <a:t>www.1ppt.com/xiazai/        PPT</a:t>
            </a:r>
            <a:r>
              <a:rPr kumimoji="0" lang="zh-CN" altLang="en-US" sz="100" b="0" i="0" u="none" strike="noStrike" kern="0" cap="none" spc="0" normalizeH="0" baseline="0" noProof="0">
                <a:ln>
                  <a:noFill/>
                </a:ln>
                <a:solidFill>
                  <a:prstClr val="white"/>
                </a:solidFill>
                <a:effectLst/>
                <a:uLnTx/>
                <a:uFillTx/>
              </a:rPr>
              <a:t>教程： </a:t>
            </a:r>
            <a:r>
              <a:rPr kumimoji="0" lang="en-US" altLang="zh-CN" sz="100" b="0" i="0" u="none" strike="noStrike" kern="0" cap="none" spc="0" normalizeH="0" baseline="0" noProof="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a:ln>
                  <a:noFill/>
                </a:ln>
                <a:solidFill>
                  <a:prstClr val="white"/>
                </a:solidFill>
                <a:effectLst/>
                <a:uLnTx/>
                <a:uFillTx/>
              </a:rPr>
              <a:t>Word</a:t>
            </a:r>
            <a:r>
              <a:rPr kumimoji="0" lang="zh-CN" altLang="en-US" sz="100" b="0" i="0" u="none" strike="noStrike" kern="0" cap="none" spc="0" normalizeH="0" baseline="0" noProof="0">
                <a:ln>
                  <a:noFill/>
                </a:ln>
                <a:solidFill>
                  <a:prstClr val="white"/>
                </a:solidFill>
                <a:effectLst/>
                <a:uLnTx/>
                <a:uFillTx/>
              </a:rPr>
              <a:t>教程： </a:t>
            </a:r>
            <a:r>
              <a:rPr kumimoji="0" lang="en-US" altLang="zh-CN" sz="100" b="0" i="0" u="none" strike="noStrike" kern="0" cap="none" spc="0" normalizeH="0" baseline="0" noProof="0">
                <a:ln>
                  <a:noFill/>
                </a:ln>
                <a:solidFill>
                  <a:prstClr val="white"/>
                </a:solidFill>
                <a:effectLst/>
                <a:uLnTx/>
                <a:uFillTx/>
              </a:rPr>
              <a:t>www.1ppt.com/word/              Excel</a:t>
            </a:r>
            <a:r>
              <a:rPr kumimoji="0" lang="zh-CN" altLang="en-US" sz="100" b="0" i="0" u="none" strike="noStrike" kern="0" cap="none" spc="0" normalizeH="0" baseline="0" noProof="0">
                <a:ln>
                  <a:noFill/>
                </a:ln>
                <a:solidFill>
                  <a:prstClr val="white"/>
                </a:solidFill>
                <a:effectLst/>
                <a:uLnTx/>
                <a:uFillTx/>
              </a:rPr>
              <a:t>教程：</a:t>
            </a:r>
            <a:r>
              <a:rPr kumimoji="0" lang="en-US" altLang="zh-CN" sz="100" b="0" i="0" u="none" strike="noStrike" kern="0" cap="none" spc="0" normalizeH="0" baseline="0" noProof="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a:ln>
                  <a:noFill/>
                </a:ln>
                <a:solidFill>
                  <a:prstClr val="white"/>
                </a:solidFill>
                <a:effectLst/>
                <a:uLnTx/>
                <a:uFillTx/>
              </a:rPr>
              <a:t>资料下载：</a:t>
            </a:r>
            <a:r>
              <a:rPr kumimoji="0" lang="en-US" altLang="zh-CN" sz="100" b="0" i="0" u="none" strike="noStrike" kern="0" cap="none" spc="0" normalizeH="0" baseline="0" noProof="0">
                <a:ln>
                  <a:noFill/>
                </a:ln>
                <a:solidFill>
                  <a:prstClr val="white"/>
                </a:solidFill>
                <a:effectLst/>
                <a:uLnTx/>
                <a:uFillTx/>
              </a:rPr>
              <a:t>www.1ppt.com/ziliao/                PPT</a:t>
            </a:r>
            <a:r>
              <a:rPr kumimoji="0" lang="zh-CN" altLang="en-US" sz="100" b="0" i="0" u="none" strike="noStrike" kern="0" cap="none" spc="0" normalizeH="0" baseline="0" noProof="0">
                <a:ln>
                  <a:noFill/>
                </a:ln>
                <a:solidFill>
                  <a:prstClr val="white"/>
                </a:solidFill>
                <a:effectLst/>
                <a:uLnTx/>
                <a:uFillTx/>
              </a:rPr>
              <a:t>课件下载：</a:t>
            </a:r>
            <a:r>
              <a:rPr kumimoji="0" lang="en-US" altLang="zh-CN" sz="100" b="0" i="0" u="none" strike="noStrike" kern="0" cap="none" spc="0" normalizeH="0" baseline="0" noProof="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a:ln>
                  <a:noFill/>
                </a:ln>
                <a:solidFill>
                  <a:prstClr val="white"/>
                </a:solidFill>
                <a:effectLst/>
                <a:uLnTx/>
                <a:uFillTx/>
              </a:rPr>
              <a:t>范文下载：</a:t>
            </a:r>
            <a:r>
              <a:rPr kumimoji="0" lang="en-US" altLang="zh-CN" sz="100" b="0" i="0" u="none" strike="noStrike" kern="0" cap="none" spc="0" normalizeH="0" baseline="0" noProof="0">
                <a:ln>
                  <a:noFill/>
                </a:ln>
                <a:solidFill>
                  <a:prstClr val="white"/>
                </a:solidFill>
                <a:effectLst/>
                <a:uLnTx/>
                <a:uFillTx/>
              </a:rPr>
              <a:t>www.1ppt.com/fanwen/             </a:t>
            </a:r>
            <a:r>
              <a:rPr kumimoji="0" lang="zh-CN" altLang="en-US" sz="100" b="0" i="0" u="none" strike="noStrike" kern="0" cap="none" spc="0" normalizeH="0" baseline="0" noProof="0">
                <a:ln>
                  <a:noFill/>
                </a:ln>
                <a:solidFill>
                  <a:prstClr val="white"/>
                </a:solidFill>
                <a:effectLst/>
                <a:uLnTx/>
                <a:uFillTx/>
              </a:rPr>
              <a:t>试卷下载：</a:t>
            </a:r>
            <a:r>
              <a:rPr kumimoji="0" lang="en-US" altLang="zh-CN" sz="100" b="0" i="0" u="none" strike="noStrike" kern="0" cap="none" spc="0" normalizeH="0" baseline="0" noProof="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a:ln>
                  <a:noFill/>
                </a:ln>
                <a:solidFill>
                  <a:prstClr val="white"/>
                </a:solidFill>
                <a:effectLst/>
                <a:uLnTx/>
                <a:uFillTx/>
              </a:rPr>
              <a:t>教案下载：</a:t>
            </a:r>
            <a:r>
              <a:rPr kumimoji="0" lang="en-US" altLang="zh-CN" sz="100" b="0" i="0" u="none" strike="noStrike" kern="0" cap="none" spc="0" normalizeH="0" baseline="0" noProof="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a:ln>
                  <a:noFill/>
                </a:ln>
                <a:solidFill>
                  <a:prstClr val="white"/>
                </a:solidFill>
                <a:effectLst/>
                <a:uLnTx/>
                <a:uFillTx/>
              </a:rPr>
              <a:t>字体下载：</a:t>
            </a:r>
            <a:r>
              <a:rPr kumimoji="0" lang="en-US" altLang="zh-CN" sz="100" b="0" i="0" u="none" strike="noStrike" kern="0" cap="none" spc="0" normalizeH="0" baseline="0" noProof="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a:ln>
                  <a:noFill/>
                </a:ln>
                <a:solidFill>
                  <a:prstClr val="white"/>
                </a:solidFill>
                <a:effectLst/>
                <a:uLnTx/>
                <a:uFillTx/>
              </a:rPr>
              <a:t> </a:t>
            </a:r>
            <a:endParaRPr kumimoji="0" lang="zh-CN" altLang="en-US" sz="100" b="0" i="0" u="none" strike="noStrike" kern="0" cap="none" spc="0" normalizeH="0" baseline="0" noProof="0">
              <a:ln>
                <a:noFill/>
              </a:ln>
              <a:solidFill>
                <a:prstClr val="white"/>
              </a:solidFill>
              <a:effectLst/>
              <a:uLnTx/>
              <a:uFillTx/>
            </a:endParaRPr>
          </a:p>
        </p:txBody>
      </p:sp>
      <p:pic>
        <p:nvPicPr>
          <p:cNvPr id="9" name="图片 8" descr="e48e1d0cbffed09322e60ec6a930eaf3"/>
          <p:cNvPicPr>
            <a:picLocks noChangeAspect="1"/>
          </p:cNvPicPr>
          <p:nvPr userDrawn="1"/>
        </p:nvPicPr>
        <p:blipFill>
          <a:blip r:embed="rId3" cstate="screen">
            <a:extLst>
              <a:ext uri="{28A0092B-C50C-407E-A947-70E740481C1C}">
                <a14:useLocalDpi xmlns:a14="http://schemas.microsoft.com/office/drawing/2010/main"/>
              </a:ext>
            </a:extLst>
          </a:blip>
          <a:srcRect/>
          <a:stretch>
            <a:fillRect/>
          </a:stretch>
        </p:blipFill>
        <p:spPr>
          <a:xfrm>
            <a:off x="-60325" y="-5080"/>
            <a:ext cx="12313285" cy="6868160"/>
          </a:xfrm>
          <a:prstGeom prst="rect">
            <a:avLst/>
          </a:prstGeom>
        </p:spPr>
      </p:pic>
      <p:sp>
        <p:nvSpPr>
          <p:cNvPr id="10" name="矩形 9"/>
          <p:cNvSpPr/>
          <p:nvPr userDrawn="1"/>
        </p:nvSpPr>
        <p:spPr>
          <a:xfrm>
            <a:off x="-60325" y="-5080"/>
            <a:ext cx="12313285" cy="686943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p:transition spd="slow">
    <p:random/>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0.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0.svg"/></Relationships>
</file>

<file path=ppt/slides/_rels/slide1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3.sv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5.sv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5.sv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0.sv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7.sv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jpe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0.sv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33.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5.svg"/></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37.sv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39.svg"/><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 Target="slide4.xml"/><Relationship Id="rId7" Type="http://schemas.openxmlformats.org/officeDocument/2006/relationships/slide" Target="slide15.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slide" Target="slide7.xml"/><Relationship Id="rId5" Type="http://schemas.openxmlformats.org/officeDocument/2006/relationships/slide" Target="slide18.xml"/><Relationship Id="rId4" Type="http://schemas.openxmlformats.org/officeDocument/2006/relationships/slide" Target="slide11.xml"/><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0.sv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4.sv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0.sv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6.sv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7393e6d2fc74159836bb16d23f5ad70b"/>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890" y="-2540"/>
            <a:ext cx="6817360" cy="6863715"/>
          </a:xfrm>
          <a:prstGeom prst="rect">
            <a:avLst/>
          </a:prstGeom>
        </p:spPr>
      </p:pic>
      <p:sp>
        <p:nvSpPr>
          <p:cNvPr id="11" name="文本框 10"/>
          <p:cNvSpPr txBox="1"/>
          <p:nvPr/>
        </p:nvSpPr>
        <p:spPr>
          <a:xfrm>
            <a:off x="5774431" y="2136226"/>
            <a:ext cx="6417569" cy="769441"/>
          </a:xfrm>
          <a:prstGeom prst="rect">
            <a:avLst/>
          </a:prstGeom>
          <a:noFill/>
          <a:effectLst/>
        </p:spPr>
        <p:txBody>
          <a:bodyPr wrap="square" rtlCol="0">
            <a:spAutoFit/>
          </a:bodyPr>
          <a:lstStyle/>
          <a:p>
            <a:pPr algn="r"/>
            <a:r>
              <a:rPr lang="zh-CN" altLang="en-US" sz="4400" b="1">
                <a:solidFill>
                  <a:srgbClr val="6AE7FF"/>
                </a:solidFill>
                <a:highlight>
                  <a:srgbClr val="800080"/>
                </a:highlight>
                <a:latin typeface="华文楷体" panose="02010600040101010101" pitchFamily="2" charset="-122"/>
                <a:ea typeface="华文楷体" panose="02010600040101010101" pitchFamily="2" charset="-122"/>
              </a:rPr>
              <a:t>数据</a:t>
            </a:r>
            <a:r>
              <a:rPr lang="zh-CN" altLang="en-US" sz="4400" b="1">
                <a:solidFill>
                  <a:srgbClr val="6AE7FF"/>
                </a:solidFill>
                <a:effectLst/>
                <a:highlight>
                  <a:srgbClr val="800080"/>
                </a:highlight>
                <a:latin typeface="华文楷体" panose="02010600040101010101" pitchFamily="2" charset="-122"/>
                <a:ea typeface="华文楷体" panose="02010600040101010101" pitchFamily="2" charset="-122"/>
              </a:rPr>
              <a:t>时代下民生的获与祸</a:t>
            </a:r>
            <a:endParaRPr sz="4400" b="1">
              <a:solidFill>
                <a:srgbClr val="6AE7FF"/>
              </a:solidFill>
              <a:effectLst/>
              <a:highlight>
                <a:srgbClr val="800080"/>
              </a:highlight>
              <a:latin typeface="华文楷体" panose="02010600040101010101" pitchFamily="2" charset="-122"/>
              <a:ea typeface="华文楷体" panose="02010600040101010101" pitchFamily="2" charset="-122"/>
            </a:endParaRPr>
          </a:p>
        </p:txBody>
      </p:sp>
      <p:sp>
        <p:nvSpPr>
          <p:cNvPr id="8" name="文本框 7"/>
          <p:cNvSpPr txBox="1"/>
          <p:nvPr/>
        </p:nvSpPr>
        <p:spPr>
          <a:xfrm>
            <a:off x="7093258" y="3069053"/>
            <a:ext cx="5027721" cy="338554"/>
          </a:xfrm>
          <a:prstGeom prst="rect">
            <a:avLst/>
          </a:prstGeom>
          <a:noFill/>
        </p:spPr>
        <p:txBody>
          <a:bodyPr wrap="square" rtlCol="0">
            <a:spAutoFit/>
          </a:bodyPr>
          <a:lstStyle/>
          <a:p>
            <a:pPr algn="r"/>
            <a:r>
              <a:rPr lang="en-US" altLang="zh-CN" sz="1600" b="1" i="1">
                <a:solidFill>
                  <a:srgbClr val="10FBFE"/>
                </a:solidFill>
                <a:latin typeface="微软雅黑" panose="020B0503020204020204" charset="-122"/>
                <a:ea typeface="微软雅黑" panose="020B0503020204020204" charset="-122"/>
              </a:rPr>
              <a:t>-</a:t>
            </a:r>
            <a:r>
              <a:rPr lang="zh-CN" altLang="en-US" sz="1600" b="1" i="1">
                <a:solidFill>
                  <a:srgbClr val="10FBFE"/>
                </a:solidFill>
                <a:latin typeface="微软雅黑" panose="020B0503020204020204" charset="-122"/>
                <a:ea typeface="微软雅黑" panose="020B0503020204020204" charset="-122"/>
              </a:rPr>
              <a:t>Ｐｅｏｐｌｅ　Ｌｉｆｅ　Ｕｎｄｅｒ　Ｄａｔａｓ</a:t>
            </a:r>
            <a:endParaRPr lang="en-US" altLang="zh-CN" sz="1600" b="1" i="1">
              <a:solidFill>
                <a:srgbClr val="10FBFE"/>
              </a:solidFill>
              <a:latin typeface="微软雅黑" panose="020B0503020204020204" charset="-122"/>
              <a:ea typeface="微软雅黑" panose="020B0503020204020204" charset="-122"/>
            </a:endParaRPr>
          </a:p>
        </p:txBody>
      </p:sp>
      <p:sp>
        <p:nvSpPr>
          <p:cNvPr id="4" name="文本框 3">
            <a:extLst>
              <a:ext uri="{FF2B5EF4-FFF2-40B4-BE49-F238E27FC236}">
                <a16:creationId xmlns:a16="http://schemas.microsoft.com/office/drawing/2014/main" id="{2F26274A-7177-46B6-951C-F1D315BCA481}"/>
              </a:ext>
            </a:extLst>
          </p:cNvPr>
          <p:cNvSpPr txBox="1"/>
          <p:nvPr/>
        </p:nvSpPr>
        <p:spPr>
          <a:xfrm>
            <a:off x="8552215" y="4932679"/>
            <a:ext cx="3568764" cy="400110"/>
          </a:xfrm>
          <a:prstGeom prst="rect">
            <a:avLst/>
          </a:prstGeom>
          <a:noFill/>
        </p:spPr>
        <p:txBody>
          <a:bodyPr wrap="square" rtlCol="0">
            <a:spAutoFit/>
          </a:bodyPr>
          <a:lstStyle/>
          <a:p>
            <a:pPr algn="r"/>
            <a:r>
              <a:rPr lang="zh-CN" altLang="en-US" sz="2000" b="1">
                <a:solidFill>
                  <a:srgbClr val="10FBFE"/>
                </a:solidFill>
                <a:latin typeface="JetBrains Mono NL ExtraBold" panose="02000009000000000000" pitchFamily="49" charset="0"/>
                <a:ea typeface="华文楷体" panose="02010600040101010101" pitchFamily="2" charset="-122"/>
                <a:cs typeface="JetBrains Mono NL ExtraBold" panose="02000009000000000000" pitchFamily="49" charset="0"/>
              </a:rPr>
              <a:t>内容收集：吴斌、林俊</a:t>
            </a:r>
          </a:p>
        </p:txBody>
      </p:sp>
      <p:sp>
        <p:nvSpPr>
          <p:cNvPr id="14" name="文本框 13">
            <a:extLst>
              <a:ext uri="{FF2B5EF4-FFF2-40B4-BE49-F238E27FC236}">
                <a16:creationId xmlns:a16="http://schemas.microsoft.com/office/drawing/2014/main" id="{09FCB3BB-8231-45FE-98FB-715F742C425D}"/>
              </a:ext>
            </a:extLst>
          </p:cNvPr>
          <p:cNvSpPr txBox="1"/>
          <p:nvPr/>
        </p:nvSpPr>
        <p:spPr>
          <a:xfrm>
            <a:off x="8552215" y="5433250"/>
            <a:ext cx="3568764" cy="400110"/>
          </a:xfrm>
          <a:prstGeom prst="rect">
            <a:avLst/>
          </a:prstGeom>
          <a:noFill/>
        </p:spPr>
        <p:txBody>
          <a:bodyPr wrap="square" rtlCol="0">
            <a:spAutoFit/>
          </a:bodyPr>
          <a:lstStyle/>
          <a:p>
            <a:pPr algn="r"/>
            <a:r>
              <a:rPr lang="zh-CN" altLang="en-US" sz="2000" b="1">
                <a:solidFill>
                  <a:srgbClr val="10FBFE"/>
                </a:solidFill>
                <a:latin typeface="JetBrains Mono NL ExtraBold" panose="02000009000000000000" pitchFamily="49" charset="0"/>
                <a:ea typeface="华文楷体" panose="02010600040101010101" pitchFamily="2" charset="-122"/>
                <a:cs typeface="JetBrains Mono NL ExtraBold" panose="02000009000000000000" pitchFamily="49" charset="0"/>
              </a:rPr>
              <a:t>作成者：     吴斌</a:t>
            </a:r>
          </a:p>
        </p:txBody>
      </p:sp>
      <p:sp>
        <p:nvSpPr>
          <p:cNvPr id="15" name="文本框 14">
            <a:extLst>
              <a:ext uri="{FF2B5EF4-FFF2-40B4-BE49-F238E27FC236}">
                <a16:creationId xmlns:a16="http://schemas.microsoft.com/office/drawing/2014/main" id="{719001E9-5A3F-47D6-AFCC-F73AD217CBD7}"/>
              </a:ext>
            </a:extLst>
          </p:cNvPr>
          <p:cNvSpPr txBox="1"/>
          <p:nvPr/>
        </p:nvSpPr>
        <p:spPr>
          <a:xfrm>
            <a:off x="8552215" y="5933821"/>
            <a:ext cx="3568764" cy="400110"/>
          </a:xfrm>
          <a:prstGeom prst="rect">
            <a:avLst/>
          </a:prstGeom>
          <a:noFill/>
        </p:spPr>
        <p:txBody>
          <a:bodyPr wrap="square" rtlCol="0">
            <a:spAutoFit/>
          </a:bodyPr>
          <a:lstStyle/>
          <a:p>
            <a:pPr algn="r"/>
            <a:r>
              <a:rPr lang="zh-CN" altLang="en-US" sz="2000" b="1">
                <a:solidFill>
                  <a:srgbClr val="10FBFE"/>
                </a:solidFill>
                <a:latin typeface="JetBrains Mono NL ExtraBold" panose="02000009000000000000" pitchFamily="49" charset="0"/>
                <a:ea typeface="华文楷体" panose="02010600040101010101" pitchFamily="2" charset="-122"/>
                <a:cs typeface="JetBrains Mono NL ExtraBold" panose="02000009000000000000" pitchFamily="49" charset="0"/>
              </a:rPr>
              <a:t>汇报人：　　　林俊</a:t>
            </a:r>
          </a:p>
        </p:txBody>
      </p:sp>
      <p:pic>
        <p:nvPicPr>
          <p:cNvPr id="7" name="图形 6" descr="研究">
            <a:extLst>
              <a:ext uri="{FF2B5EF4-FFF2-40B4-BE49-F238E27FC236}">
                <a16:creationId xmlns:a16="http://schemas.microsoft.com/office/drawing/2014/main" id="{BC8AFA45-000C-4B1A-A473-495CAB4BED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37815" y="4144057"/>
            <a:ext cx="914400" cy="914400"/>
          </a:xfrm>
          <a:prstGeom prst="rect">
            <a:avLst/>
          </a:prstGeom>
        </p:spPr>
      </p:pic>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upRight)">
                                      <p:cBhvr>
                                        <p:cTn id="7" dur="1000"/>
                                        <p:tgtEl>
                                          <p:spTgt spid="2"/>
                                        </p:tgtEl>
                                      </p:cBhvr>
                                    </p:animEffect>
                                  </p:childTnLst>
                                </p:cTn>
                              </p:par>
                              <p:par>
                                <p:cTn id="8" presetID="41" presetClass="entr" presetSubtype="0" fill="hold" grpId="0" nodeType="withEffect">
                                  <p:stCondLst>
                                    <p:cond delay="0"/>
                                  </p:stCondLst>
                                  <p:iterate type="lt">
                                    <p:tmPct val="10000"/>
                                  </p:iterate>
                                  <p:childTnLst>
                                    <p:set>
                                      <p:cBhvr>
                                        <p:cTn id="9" dur="1" fill="hold">
                                          <p:stCondLst>
                                            <p:cond delay="0"/>
                                          </p:stCondLst>
                                        </p:cTn>
                                        <p:tgtEl>
                                          <p:spTgt spid="11"/>
                                        </p:tgtEl>
                                        <p:attrNameLst>
                                          <p:attrName>style.visibility</p:attrName>
                                        </p:attrNameLst>
                                      </p:cBhvr>
                                      <p:to>
                                        <p:strVal val="visible"/>
                                      </p:to>
                                    </p:set>
                                    <p:anim calcmode="lin" valueType="num">
                                      <p:cBhvr>
                                        <p:cTn id="10"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11"/>
                                        </p:tgtEl>
                                        <p:attrNameLst>
                                          <p:attrName>ppt_y</p:attrName>
                                        </p:attrNameLst>
                                      </p:cBhvr>
                                      <p:tavLst>
                                        <p:tav tm="0">
                                          <p:val>
                                            <p:strVal val="#ppt_y"/>
                                          </p:val>
                                        </p:tav>
                                        <p:tav tm="100000">
                                          <p:val>
                                            <p:strVal val="#ppt_y"/>
                                          </p:val>
                                        </p:tav>
                                      </p:tavLst>
                                    </p:anim>
                                    <p:anim calcmode="lin" valueType="num">
                                      <p:cBhvr>
                                        <p:cTn id="12"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11"/>
                                        </p:tgtEl>
                                      </p:cBhvr>
                                    </p:animEffect>
                                  </p:childTnLst>
                                </p:cTn>
                              </p:par>
                              <p:par>
                                <p:cTn id="15" presetID="29" presetClass="entr" presetSubtype="0" fill="hold" grpId="1"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ppt_x</p:attrName>
                                        </p:attrNameLst>
                                      </p:cBhvr>
                                      <p:tavLst>
                                        <p:tav tm="0">
                                          <p:val>
                                            <p:strVal val="#ppt_x-.2"/>
                                          </p:val>
                                        </p:tav>
                                        <p:tav tm="100000">
                                          <p:val>
                                            <p:strVal val="#ppt_x"/>
                                          </p:val>
                                        </p:tav>
                                      </p:tavLst>
                                    </p:anim>
                                    <p:anim calcmode="lin" valueType="num">
                                      <p:cBhvr>
                                        <p:cTn id="18" dur="5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19" dur="500"/>
                                        <p:tgtEl>
                                          <p:spTgt spid="8"/>
                                        </p:tgtEl>
                                      </p:cBhvr>
                                    </p:animEffect>
                                  </p:childTnLst>
                                </p:cTn>
                              </p:par>
                              <p:par>
                                <p:cTn id="20" presetID="2" presetClass="entr" presetSubtype="4"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1500" fill="hold"/>
                                        <p:tgtEl>
                                          <p:spTgt spid="7"/>
                                        </p:tgtEl>
                                        <p:attrNameLst>
                                          <p:attrName>ppt_x</p:attrName>
                                        </p:attrNameLst>
                                      </p:cBhvr>
                                      <p:tavLst>
                                        <p:tav tm="0">
                                          <p:val>
                                            <p:strVal val="#ppt_x"/>
                                          </p:val>
                                        </p:tav>
                                        <p:tav tm="100000">
                                          <p:val>
                                            <p:strVal val="#ppt_x"/>
                                          </p:val>
                                        </p:tav>
                                      </p:tavLst>
                                    </p:anim>
                                    <p:anim calcmode="lin" valueType="num">
                                      <p:cBhvr additive="base">
                                        <p:cTn id="23" dur="1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8" grpId="0"/>
      <p:bldP spid="8"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14857" y="525555"/>
            <a:ext cx="418027" cy="398781"/>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400" b="1">
                <a:latin typeface="微软雅黑" panose="020B0503020204020204" charset="-122"/>
                <a:ea typeface="微软雅黑" panose="020B0503020204020204" charset="-122"/>
              </a:endParaRPr>
            </a:p>
          </p:txBody>
        </p:sp>
      </p:grpSp>
      <p:sp>
        <p:nvSpPr>
          <p:cNvPr id="264" name="文本框 263"/>
          <p:cNvSpPr txBox="1"/>
          <p:nvPr/>
        </p:nvSpPr>
        <p:spPr>
          <a:xfrm>
            <a:off x="1038664" y="525555"/>
            <a:ext cx="5235575" cy="398780"/>
          </a:xfrm>
          <a:prstGeom prst="rect">
            <a:avLst/>
          </a:prstGeom>
          <a:noFill/>
        </p:spPr>
        <p:txBody>
          <a:bodyPr wrap="square" rtlCol="0">
            <a:spAutoFit/>
          </a:bodyPr>
          <a:lstStyle/>
          <a:p>
            <a:r>
              <a:rPr lang="zh-CN" altLang="en-US" sz="2000" b="1">
                <a:solidFill>
                  <a:srgbClr val="10FBFE"/>
                </a:solidFill>
                <a:latin typeface="微软雅黑" panose="020B0503020204020204" charset="-122"/>
                <a:ea typeface="微软雅黑" panose="020B0503020204020204" charset="-122"/>
              </a:rPr>
              <a:t>数据时代下人们的“衣食住行“</a:t>
            </a:r>
            <a:endParaRPr lang="zh-CN" altLang="en-US" sz="1600" b="1">
              <a:solidFill>
                <a:srgbClr val="10FBFE"/>
              </a:solidFill>
              <a:latin typeface="微软雅黑" panose="020B0503020204020204" charset="-122"/>
              <a:ea typeface="微软雅黑" panose="020B0503020204020204" charset="-122"/>
              <a:sym typeface="+mn-ea"/>
            </a:endParaRPr>
          </a:p>
        </p:txBody>
      </p:sp>
      <p:grpSp>
        <p:nvGrpSpPr>
          <p:cNvPr id="43" name="组合 42"/>
          <p:cNvGrpSpPr/>
          <p:nvPr/>
        </p:nvGrpSpPr>
        <p:grpSpPr>
          <a:xfrm>
            <a:off x="4196317" y="1874567"/>
            <a:ext cx="3799366" cy="3799366"/>
            <a:chOff x="4196317" y="1890824"/>
            <a:chExt cx="3799366" cy="3799366"/>
          </a:xfrm>
          <a:solidFill>
            <a:srgbClr val="FF0000"/>
          </a:solidFill>
        </p:grpSpPr>
        <p:sp>
          <p:nvSpPr>
            <p:cNvPr id="7" name="任意多边形: 形状 6"/>
            <p:cNvSpPr/>
            <p:nvPr/>
          </p:nvSpPr>
          <p:spPr>
            <a:xfrm>
              <a:off x="4196317" y="1890824"/>
              <a:ext cx="1768550" cy="1768548"/>
            </a:xfrm>
            <a:custGeom>
              <a:avLst/>
              <a:gdLst>
                <a:gd name="connsiteX0" fmla="*/ 2030819 w 2030819"/>
                <a:gd name="connsiteY0" fmla="*/ 0 h 2030819"/>
                <a:gd name="connsiteX1" fmla="*/ 2030819 w 2030819"/>
                <a:gd name="connsiteY1" fmla="*/ 2030819 h 2030819"/>
                <a:gd name="connsiteX2" fmla="*/ 0 w 2030819"/>
                <a:gd name="connsiteY2" fmla="*/ 2030819 h 2030819"/>
                <a:gd name="connsiteX3" fmla="*/ 2030819 w 2030819"/>
                <a:gd name="connsiteY3" fmla="*/ 0 h 2030819"/>
              </a:gdLst>
              <a:ahLst/>
              <a:cxnLst>
                <a:cxn ang="0">
                  <a:pos x="connsiteX0" y="connsiteY0"/>
                </a:cxn>
                <a:cxn ang="0">
                  <a:pos x="connsiteX1" y="connsiteY1"/>
                </a:cxn>
                <a:cxn ang="0">
                  <a:pos x="connsiteX2" y="connsiteY2"/>
                </a:cxn>
                <a:cxn ang="0">
                  <a:pos x="connsiteX3" y="connsiteY3"/>
                </a:cxn>
              </a:cxnLst>
              <a:rect l="l" t="t" r="r" b="b"/>
              <a:pathLst>
                <a:path w="2030819" h="2030819">
                  <a:moveTo>
                    <a:pt x="2030819" y="0"/>
                  </a:moveTo>
                  <a:lnTo>
                    <a:pt x="2030819" y="2030819"/>
                  </a:lnTo>
                  <a:lnTo>
                    <a:pt x="0" y="2030819"/>
                  </a:lnTo>
                  <a:cubicBezTo>
                    <a:pt x="0" y="909229"/>
                    <a:pt x="909229" y="0"/>
                    <a:pt x="2030819"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400">
                  <a:solidFill>
                    <a:schemeClr val="bg1"/>
                  </a:solidFill>
                </a:rPr>
                <a:t>  衣</a:t>
              </a:r>
            </a:p>
          </p:txBody>
        </p:sp>
        <p:sp>
          <p:nvSpPr>
            <p:cNvPr id="8" name="任意多边形: 形状 7"/>
            <p:cNvSpPr/>
            <p:nvPr/>
          </p:nvSpPr>
          <p:spPr>
            <a:xfrm flipH="1">
              <a:off x="6227135" y="1890824"/>
              <a:ext cx="1768548" cy="1768548"/>
            </a:xfrm>
            <a:custGeom>
              <a:avLst/>
              <a:gdLst>
                <a:gd name="connsiteX0" fmla="*/ 2030819 w 2030819"/>
                <a:gd name="connsiteY0" fmla="*/ 0 h 2030819"/>
                <a:gd name="connsiteX1" fmla="*/ 2030819 w 2030819"/>
                <a:gd name="connsiteY1" fmla="*/ 2030819 h 2030819"/>
                <a:gd name="connsiteX2" fmla="*/ 0 w 2030819"/>
                <a:gd name="connsiteY2" fmla="*/ 2030819 h 2030819"/>
                <a:gd name="connsiteX3" fmla="*/ 2030819 w 2030819"/>
                <a:gd name="connsiteY3" fmla="*/ 0 h 2030819"/>
              </a:gdLst>
              <a:ahLst/>
              <a:cxnLst>
                <a:cxn ang="0">
                  <a:pos x="connsiteX0" y="connsiteY0"/>
                </a:cxn>
                <a:cxn ang="0">
                  <a:pos x="connsiteX1" y="connsiteY1"/>
                </a:cxn>
                <a:cxn ang="0">
                  <a:pos x="connsiteX2" y="connsiteY2"/>
                </a:cxn>
                <a:cxn ang="0">
                  <a:pos x="connsiteX3" y="connsiteY3"/>
                </a:cxn>
              </a:cxnLst>
              <a:rect l="l" t="t" r="r" b="b"/>
              <a:pathLst>
                <a:path w="2030819" h="2030819">
                  <a:moveTo>
                    <a:pt x="2030819" y="0"/>
                  </a:moveTo>
                  <a:lnTo>
                    <a:pt x="2030819" y="2030819"/>
                  </a:lnTo>
                  <a:lnTo>
                    <a:pt x="0" y="2030819"/>
                  </a:lnTo>
                  <a:cubicBezTo>
                    <a:pt x="0" y="909229"/>
                    <a:pt x="909229" y="0"/>
                    <a:pt x="2030819" y="0"/>
                  </a:cubicBezTo>
                  <a:close/>
                </a:path>
              </a:pathLst>
            </a:cu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400"/>
                <a:t>食</a:t>
              </a:r>
            </a:p>
          </p:txBody>
        </p:sp>
        <p:sp>
          <p:nvSpPr>
            <p:cNvPr id="9" name="任意多边形: 形状 8"/>
            <p:cNvSpPr/>
            <p:nvPr/>
          </p:nvSpPr>
          <p:spPr>
            <a:xfrm flipV="1">
              <a:off x="4196317" y="3921640"/>
              <a:ext cx="1768550" cy="1768550"/>
            </a:xfrm>
            <a:custGeom>
              <a:avLst/>
              <a:gdLst>
                <a:gd name="connsiteX0" fmla="*/ 2030819 w 2030819"/>
                <a:gd name="connsiteY0" fmla="*/ 0 h 2030819"/>
                <a:gd name="connsiteX1" fmla="*/ 2030819 w 2030819"/>
                <a:gd name="connsiteY1" fmla="*/ 2030819 h 2030819"/>
                <a:gd name="connsiteX2" fmla="*/ 0 w 2030819"/>
                <a:gd name="connsiteY2" fmla="*/ 2030819 h 2030819"/>
                <a:gd name="connsiteX3" fmla="*/ 2030819 w 2030819"/>
                <a:gd name="connsiteY3" fmla="*/ 0 h 2030819"/>
              </a:gdLst>
              <a:ahLst/>
              <a:cxnLst>
                <a:cxn ang="0">
                  <a:pos x="connsiteX0" y="connsiteY0"/>
                </a:cxn>
                <a:cxn ang="0">
                  <a:pos x="connsiteX1" y="connsiteY1"/>
                </a:cxn>
                <a:cxn ang="0">
                  <a:pos x="connsiteX2" y="connsiteY2"/>
                </a:cxn>
                <a:cxn ang="0">
                  <a:pos x="connsiteX3" y="connsiteY3"/>
                </a:cxn>
              </a:cxnLst>
              <a:rect l="l" t="t" r="r" b="b"/>
              <a:pathLst>
                <a:path w="2030819" h="2030819">
                  <a:moveTo>
                    <a:pt x="2030819" y="0"/>
                  </a:moveTo>
                  <a:lnTo>
                    <a:pt x="2030819" y="2030819"/>
                  </a:lnTo>
                  <a:lnTo>
                    <a:pt x="0" y="2030819"/>
                  </a:lnTo>
                  <a:cubicBezTo>
                    <a:pt x="0" y="909229"/>
                    <a:pt x="909229" y="0"/>
                    <a:pt x="2030819" y="0"/>
                  </a:cubicBezTo>
                  <a:close/>
                </a:path>
              </a:pathLst>
            </a:cu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400"/>
                <a:t>住</a:t>
              </a:r>
            </a:p>
          </p:txBody>
        </p:sp>
        <p:sp>
          <p:nvSpPr>
            <p:cNvPr id="10" name="任意多边形: 形状 9"/>
            <p:cNvSpPr/>
            <p:nvPr/>
          </p:nvSpPr>
          <p:spPr>
            <a:xfrm flipH="1" flipV="1">
              <a:off x="6227135" y="3921640"/>
              <a:ext cx="1768548" cy="1768550"/>
            </a:xfrm>
            <a:custGeom>
              <a:avLst/>
              <a:gdLst>
                <a:gd name="connsiteX0" fmla="*/ 2030819 w 2030819"/>
                <a:gd name="connsiteY0" fmla="*/ 0 h 2030819"/>
                <a:gd name="connsiteX1" fmla="*/ 2030819 w 2030819"/>
                <a:gd name="connsiteY1" fmla="*/ 2030819 h 2030819"/>
                <a:gd name="connsiteX2" fmla="*/ 0 w 2030819"/>
                <a:gd name="connsiteY2" fmla="*/ 2030819 h 2030819"/>
                <a:gd name="connsiteX3" fmla="*/ 2030819 w 2030819"/>
                <a:gd name="connsiteY3" fmla="*/ 0 h 2030819"/>
              </a:gdLst>
              <a:ahLst/>
              <a:cxnLst>
                <a:cxn ang="0">
                  <a:pos x="connsiteX0" y="connsiteY0"/>
                </a:cxn>
                <a:cxn ang="0">
                  <a:pos x="connsiteX1" y="connsiteY1"/>
                </a:cxn>
                <a:cxn ang="0">
                  <a:pos x="connsiteX2" y="connsiteY2"/>
                </a:cxn>
                <a:cxn ang="0">
                  <a:pos x="connsiteX3" y="connsiteY3"/>
                </a:cxn>
              </a:cxnLst>
              <a:rect l="l" t="t" r="r" b="b"/>
              <a:pathLst>
                <a:path w="2030819" h="2030819">
                  <a:moveTo>
                    <a:pt x="2030819" y="0"/>
                  </a:moveTo>
                  <a:lnTo>
                    <a:pt x="2030819" y="2030819"/>
                  </a:lnTo>
                  <a:lnTo>
                    <a:pt x="0" y="2030819"/>
                  </a:lnTo>
                  <a:cubicBezTo>
                    <a:pt x="0" y="909229"/>
                    <a:pt x="909229" y="0"/>
                    <a:pt x="203081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400"/>
                <a:t>行</a:t>
              </a:r>
            </a:p>
          </p:txBody>
        </p:sp>
      </p:grpSp>
      <p:grpSp>
        <p:nvGrpSpPr>
          <p:cNvPr id="20" name="组合 19"/>
          <p:cNvGrpSpPr/>
          <p:nvPr/>
        </p:nvGrpSpPr>
        <p:grpSpPr>
          <a:xfrm>
            <a:off x="8149886" y="1874567"/>
            <a:ext cx="3217294" cy="1140974"/>
            <a:chOff x="1818113" y="1981592"/>
            <a:chExt cx="3217294" cy="1140974"/>
          </a:xfrm>
        </p:grpSpPr>
        <p:sp>
          <p:nvSpPr>
            <p:cNvPr id="21" name="矩形 20"/>
            <p:cNvSpPr/>
            <p:nvPr/>
          </p:nvSpPr>
          <p:spPr>
            <a:xfrm>
              <a:off x="1926178" y="2200546"/>
              <a:ext cx="3109229" cy="922020"/>
            </a:xfrm>
            <a:prstGeom prst="rect">
              <a:avLst/>
            </a:prstGeom>
          </p:spPr>
          <p:txBody>
            <a:bodyPr wrap="square">
              <a:spAutoFit/>
            </a:bodyPr>
            <a:lstStyle/>
            <a:p>
              <a:pPr algn="l">
                <a:lnSpc>
                  <a:spcPct val="150000"/>
                </a:lnSpc>
              </a:pPr>
              <a:r>
                <a:rPr lang="zh-CN" altLang="en-US" sz="1200">
                  <a:solidFill>
                    <a:srgbClr val="10FBFE"/>
                  </a:solidFill>
                  <a:latin typeface="微软雅黑" panose="020B0503020204020204" charset="-122"/>
                  <a:ea typeface="微软雅黑" panose="020B0503020204020204" charset="-122"/>
                  <a:cs typeface="+mn-ea"/>
                  <a:sym typeface="+mn-lt"/>
                </a:rPr>
                <a:t>各个地域、人群的差异化，利用大数据来分析出最适合欲推送信息的群体，然后在这些群体的终端上精准投放广告，</a:t>
              </a:r>
              <a:endParaRPr lang="zh-CN" altLang="en-US" sz="1200">
                <a:solidFill>
                  <a:srgbClr val="10FBFE"/>
                </a:solidFill>
                <a:latin typeface="微软雅黑" panose="020B0503020204020204" charset="-122"/>
                <a:ea typeface="微软雅黑" panose="020B0503020204020204" charset="-122"/>
                <a:cs typeface="+mn-ea"/>
              </a:endParaRPr>
            </a:p>
          </p:txBody>
        </p:sp>
        <p:sp>
          <p:nvSpPr>
            <p:cNvPr id="22" name="矩形 21"/>
            <p:cNvSpPr/>
            <p:nvPr/>
          </p:nvSpPr>
          <p:spPr>
            <a:xfrm>
              <a:off x="1818113" y="1981592"/>
              <a:ext cx="2241974" cy="337185"/>
            </a:xfrm>
            <a:prstGeom prst="rect">
              <a:avLst/>
            </a:prstGeom>
          </p:spPr>
          <p:txBody>
            <a:bodyPr wrap="square">
              <a:spAutoFit/>
            </a:bodyPr>
            <a:lstStyle/>
            <a:p>
              <a:pPr algn="l">
                <a:lnSpc>
                  <a:spcPct val="100000"/>
                </a:lnSpc>
              </a:pPr>
              <a:endParaRPr lang="zh-CN" altLang="en-US" sz="1600" b="1">
                <a:solidFill>
                  <a:srgbClr val="10FBFE"/>
                </a:solidFill>
                <a:latin typeface="微软雅黑" panose="020B0503020204020204" charset="-122"/>
                <a:ea typeface="微软雅黑" panose="020B0503020204020204" charset="-122"/>
                <a:sym typeface="+mn-ea"/>
              </a:endParaRPr>
            </a:p>
          </p:txBody>
        </p:sp>
      </p:grpSp>
      <p:grpSp>
        <p:nvGrpSpPr>
          <p:cNvPr id="23" name="组合 22"/>
          <p:cNvGrpSpPr/>
          <p:nvPr/>
        </p:nvGrpSpPr>
        <p:grpSpPr>
          <a:xfrm>
            <a:off x="960755" y="1757926"/>
            <a:ext cx="3109229" cy="1724831"/>
            <a:chOff x="1845985" y="1864951"/>
            <a:chExt cx="3109229" cy="1724831"/>
          </a:xfrm>
        </p:grpSpPr>
        <p:sp>
          <p:nvSpPr>
            <p:cNvPr id="24" name="矩形 23"/>
            <p:cNvSpPr/>
            <p:nvPr/>
          </p:nvSpPr>
          <p:spPr>
            <a:xfrm>
              <a:off x="1845985" y="1864951"/>
              <a:ext cx="3109229" cy="1724831"/>
            </a:xfrm>
            <a:prstGeom prst="rect">
              <a:avLst/>
            </a:prstGeom>
          </p:spPr>
          <p:txBody>
            <a:bodyPr wrap="square">
              <a:spAutoFit/>
            </a:bodyPr>
            <a:lstStyle/>
            <a:p>
              <a:pPr>
                <a:lnSpc>
                  <a:spcPct val="150000"/>
                </a:lnSpc>
              </a:pPr>
              <a:r>
                <a:rPr lang="zh-CN" altLang="en-US" sz="1200">
                  <a:solidFill>
                    <a:srgbClr val="10FBFE"/>
                  </a:solidFill>
                  <a:latin typeface="微软雅黑" panose="020B0503020204020204" charset="-122"/>
                  <a:ea typeface="微软雅黑" panose="020B0503020204020204" charset="-122"/>
                  <a:cs typeface="+mn-ea"/>
                  <a:sym typeface="+mn-lt"/>
                </a:rPr>
                <a:t>目前购衣的主要途径之一是电商平台，实体门店的比重越来越小。人们在线搜索需要的衣物信息时，后台会记录下浏览信息。随后在进入其他流量平台就会给用户推送相关信息。分季节、性别、家庭其他人口、是否母亲、年龄推送也不是新鲜事了。</a:t>
              </a:r>
              <a:endParaRPr lang="zh-CN" altLang="en-US" sz="1400">
                <a:solidFill>
                  <a:schemeClr val="tx1">
                    <a:lumMod val="50000"/>
                    <a:lumOff val="50000"/>
                  </a:schemeClr>
                </a:solidFill>
              </a:endParaRPr>
            </a:p>
          </p:txBody>
        </p:sp>
        <p:sp>
          <p:nvSpPr>
            <p:cNvPr id="25" name="矩形 24"/>
            <p:cNvSpPr/>
            <p:nvPr/>
          </p:nvSpPr>
          <p:spPr>
            <a:xfrm>
              <a:off x="2685369" y="1981592"/>
              <a:ext cx="2241974" cy="338554"/>
            </a:xfrm>
            <a:prstGeom prst="rect">
              <a:avLst/>
            </a:prstGeom>
          </p:spPr>
          <p:txBody>
            <a:bodyPr wrap="square">
              <a:spAutoFit/>
            </a:bodyPr>
            <a:lstStyle/>
            <a:p>
              <a:pPr algn="r">
                <a:lnSpc>
                  <a:spcPct val="100000"/>
                </a:lnSpc>
              </a:pPr>
              <a:endParaRPr lang="zh-CN" altLang="en-US" sz="1600" b="1">
                <a:solidFill>
                  <a:srgbClr val="10FBFE"/>
                </a:solidFill>
                <a:latin typeface="微软雅黑" panose="020B0503020204020204" charset="-122"/>
                <a:ea typeface="微软雅黑" panose="020B0503020204020204" charset="-122"/>
              </a:endParaRPr>
            </a:p>
          </p:txBody>
        </p:sp>
      </p:grpSp>
      <p:grpSp>
        <p:nvGrpSpPr>
          <p:cNvPr id="28" name="组合 27"/>
          <p:cNvGrpSpPr/>
          <p:nvPr/>
        </p:nvGrpSpPr>
        <p:grpSpPr>
          <a:xfrm>
            <a:off x="8257950" y="3868301"/>
            <a:ext cx="3109230" cy="2077455"/>
            <a:chOff x="1818113" y="1981592"/>
            <a:chExt cx="3109230" cy="2077455"/>
          </a:xfrm>
        </p:grpSpPr>
        <p:sp>
          <p:nvSpPr>
            <p:cNvPr id="32" name="矩形 31"/>
            <p:cNvSpPr/>
            <p:nvPr/>
          </p:nvSpPr>
          <p:spPr>
            <a:xfrm>
              <a:off x="1818114" y="2334216"/>
              <a:ext cx="3109229" cy="1724831"/>
            </a:xfrm>
            <a:prstGeom prst="rect">
              <a:avLst/>
            </a:prstGeom>
          </p:spPr>
          <p:txBody>
            <a:bodyPr wrap="square">
              <a:spAutoFit/>
            </a:bodyPr>
            <a:lstStyle/>
            <a:p>
              <a:pPr>
                <a:lnSpc>
                  <a:spcPct val="150000"/>
                </a:lnSpc>
              </a:pPr>
              <a:r>
                <a:rPr lang="zh-CN" altLang="en-US" sz="1200">
                  <a:solidFill>
                    <a:srgbClr val="10FBFE"/>
                  </a:solidFill>
                  <a:latin typeface="微软雅黑" panose="020B0503020204020204" charset="-122"/>
                  <a:ea typeface="微软雅黑" panose="020B0503020204020204" charset="-122"/>
                  <a:cs typeface="+mn-ea"/>
                  <a:sym typeface="+mn-lt"/>
                </a:rPr>
                <a:t>大数据可以实时反应交通的状况，选择最优的路线。可以利用已有</a:t>
              </a:r>
              <a:r>
                <a:rPr lang="en-US" altLang="zh-CN" sz="1200">
                  <a:solidFill>
                    <a:srgbClr val="10FBFE"/>
                  </a:solidFill>
                  <a:latin typeface="微软雅黑" panose="020B0503020204020204" charset="-122"/>
                  <a:ea typeface="微软雅黑" panose="020B0503020204020204" charset="-122"/>
                  <a:cs typeface="+mn-ea"/>
                  <a:sym typeface="+mn-lt"/>
                </a:rPr>
                <a:t>GPS</a:t>
              </a:r>
              <a:r>
                <a:rPr lang="zh-CN" altLang="en-US" sz="1200">
                  <a:solidFill>
                    <a:srgbClr val="10FBFE"/>
                  </a:solidFill>
                  <a:latin typeface="微软雅黑" panose="020B0503020204020204" charset="-122"/>
                  <a:ea typeface="微软雅黑" panose="020B0503020204020204" charset="-122"/>
                  <a:cs typeface="+mn-ea"/>
                  <a:sym typeface="+mn-lt"/>
                </a:rPr>
                <a:t>数据算出有限道路上的速度，按照单位时间通过车的流量的速度，最终算出某一行车路段的污染指数，随着时间的变化可算出各个地方的污染程度，做出改善措施。</a:t>
              </a:r>
              <a:endParaRPr lang="zh-CN" altLang="en-US" sz="1400">
                <a:solidFill>
                  <a:schemeClr val="tx1">
                    <a:lumMod val="50000"/>
                    <a:lumOff val="50000"/>
                  </a:schemeClr>
                </a:solidFill>
              </a:endParaRPr>
            </a:p>
          </p:txBody>
        </p:sp>
        <p:sp>
          <p:nvSpPr>
            <p:cNvPr id="33" name="矩形 32"/>
            <p:cNvSpPr/>
            <p:nvPr/>
          </p:nvSpPr>
          <p:spPr>
            <a:xfrm>
              <a:off x="1818113" y="1981592"/>
              <a:ext cx="2241974" cy="369332"/>
            </a:xfrm>
            <a:prstGeom prst="rect">
              <a:avLst/>
            </a:prstGeom>
          </p:spPr>
          <p:txBody>
            <a:bodyPr wrap="square">
              <a:spAutoFit/>
            </a:bodyPr>
            <a:lstStyle/>
            <a:p>
              <a:pPr algn="l">
                <a:lnSpc>
                  <a:spcPct val="100000"/>
                </a:lnSpc>
              </a:pPr>
              <a:endParaRPr lang="zh-CN" altLang="en-US" b="1">
                <a:solidFill>
                  <a:schemeClr val="tx1">
                    <a:lumMod val="65000"/>
                    <a:lumOff val="35000"/>
                  </a:schemeClr>
                </a:solidFill>
              </a:endParaRPr>
            </a:p>
          </p:txBody>
        </p:sp>
      </p:grpSp>
      <p:grpSp>
        <p:nvGrpSpPr>
          <p:cNvPr id="29" name="组合 28"/>
          <p:cNvGrpSpPr/>
          <p:nvPr/>
        </p:nvGrpSpPr>
        <p:grpSpPr>
          <a:xfrm>
            <a:off x="932884" y="4303469"/>
            <a:ext cx="3109229" cy="1246458"/>
            <a:chOff x="1818114" y="1981592"/>
            <a:chExt cx="3109229" cy="1246458"/>
          </a:xfrm>
        </p:grpSpPr>
        <p:sp>
          <p:nvSpPr>
            <p:cNvPr id="30" name="矩形 29"/>
            <p:cNvSpPr/>
            <p:nvPr/>
          </p:nvSpPr>
          <p:spPr>
            <a:xfrm>
              <a:off x="1818114" y="2334216"/>
              <a:ext cx="3109229" cy="893834"/>
            </a:xfrm>
            <a:prstGeom prst="rect">
              <a:avLst/>
            </a:prstGeom>
          </p:spPr>
          <p:txBody>
            <a:bodyPr wrap="square">
              <a:spAutoFit/>
            </a:bodyPr>
            <a:lstStyle/>
            <a:p>
              <a:pPr>
                <a:lnSpc>
                  <a:spcPct val="150000"/>
                </a:lnSpc>
              </a:pPr>
              <a:r>
                <a:rPr lang="zh-CN" altLang="en-US" sz="1200">
                  <a:solidFill>
                    <a:srgbClr val="10FBFE"/>
                  </a:solidFill>
                  <a:latin typeface="微软雅黑" panose="020B0503020204020204" charset="-122"/>
                  <a:ea typeface="微软雅黑" panose="020B0503020204020204" charset="-122"/>
                  <a:cs typeface="+mn-ea"/>
                  <a:sym typeface="+mn-lt"/>
                </a:rPr>
                <a:t>租房平台收集大量的用户信息，这也和大数据自身的特点相匹配。通过大数据的精准分析获客，然后精准投放租房信息。</a:t>
              </a:r>
              <a:endParaRPr lang="zh-CN" altLang="en-US" sz="1400">
                <a:solidFill>
                  <a:schemeClr val="tx1">
                    <a:lumMod val="50000"/>
                    <a:lumOff val="50000"/>
                  </a:schemeClr>
                </a:solidFill>
              </a:endParaRPr>
            </a:p>
          </p:txBody>
        </p:sp>
        <p:sp>
          <p:nvSpPr>
            <p:cNvPr id="31" name="矩形 30"/>
            <p:cNvSpPr/>
            <p:nvPr/>
          </p:nvSpPr>
          <p:spPr>
            <a:xfrm>
              <a:off x="2685369" y="1981592"/>
              <a:ext cx="2241974" cy="369332"/>
            </a:xfrm>
            <a:prstGeom prst="rect">
              <a:avLst/>
            </a:prstGeom>
          </p:spPr>
          <p:txBody>
            <a:bodyPr wrap="square">
              <a:spAutoFit/>
            </a:bodyPr>
            <a:lstStyle/>
            <a:p>
              <a:pPr algn="r">
                <a:lnSpc>
                  <a:spcPct val="100000"/>
                </a:lnSpc>
              </a:pPr>
              <a:endParaRPr lang="zh-CN" altLang="en-US" b="1">
                <a:solidFill>
                  <a:schemeClr val="tx1">
                    <a:lumMod val="65000"/>
                    <a:lumOff val="35000"/>
                  </a:schemeClr>
                </a:solidFill>
              </a:endParaRPr>
            </a:p>
          </p:txBody>
        </p:sp>
      </p:grpSp>
      <p:pic>
        <p:nvPicPr>
          <p:cNvPr id="12" name="图形 11" descr="用户">
            <a:extLst>
              <a:ext uri="{FF2B5EF4-FFF2-40B4-BE49-F238E27FC236}">
                <a16:creationId xmlns:a16="http://schemas.microsoft.com/office/drawing/2014/main" id="{0B774C61-0307-4C3C-B4CC-8F0D2ED6D08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47745" y="3270223"/>
            <a:ext cx="914400" cy="914400"/>
          </a:xfrm>
          <a:prstGeom prst="rect">
            <a:avLst/>
          </a:prstGeom>
        </p:spPr>
      </p:pic>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264"/>
                                        </p:tgtEl>
                                        <p:attrNameLst>
                                          <p:attrName>style.visibility</p:attrName>
                                        </p:attrNameLst>
                                      </p:cBhvr>
                                      <p:to>
                                        <p:strVal val="visible"/>
                                      </p:to>
                                    </p:set>
                                    <p:animEffect transition="in" filter="wipe(left)">
                                      <p:cBhvr>
                                        <p:cTn id="12" dur="500"/>
                                        <p:tgtEl>
                                          <p:spTgt spid="264"/>
                                        </p:tgtEl>
                                      </p:cBhvr>
                                    </p:animEffect>
                                  </p:childTnLst>
                                </p:cTn>
                              </p:par>
                              <p:par>
                                <p:cTn id="13" presetID="35" presetClass="entr" presetSubtype="0" fill="hold" nodeType="with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fade">
                                      <p:cBhvr>
                                        <p:cTn id="15" dur="500"/>
                                        <p:tgtEl>
                                          <p:spTgt spid="43"/>
                                        </p:tgtEl>
                                      </p:cBhvr>
                                    </p:animEffect>
                                    <p:anim calcmode="lin" valueType="num">
                                      <p:cBhvr>
                                        <p:cTn id="16" dur="500" fill="hold"/>
                                        <p:tgtEl>
                                          <p:spTgt spid="43"/>
                                        </p:tgtEl>
                                        <p:attrNameLst>
                                          <p:attrName>style.rotation</p:attrName>
                                        </p:attrNameLst>
                                      </p:cBhvr>
                                      <p:tavLst>
                                        <p:tav tm="0">
                                          <p:val>
                                            <p:fltVal val="720"/>
                                          </p:val>
                                        </p:tav>
                                        <p:tav tm="100000">
                                          <p:val>
                                            <p:fltVal val="0"/>
                                          </p:val>
                                        </p:tav>
                                      </p:tavLst>
                                    </p:anim>
                                    <p:anim calcmode="lin" valueType="num">
                                      <p:cBhvr>
                                        <p:cTn id="17" dur="500" fill="hold"/>
                                        <p:tgtEl>
                                          <p:spTgt spid="43"/>
                                        </p:tgtEl>
                                        <p:attrNameLst>
                                          <p:attrName>ppt_h</p:attrName>
                                        </p:attrNameLst>
                                      </p:cBhvr>
                                      <p:tavLst>
                                        <p:tav tm="0">
                                          <p:val>
                                            <p:fltVal val="0"/>
                                          </p:val>
                                        </p:tav>
                                        <p:tav tm="100000">
                                          <p:val>
                                            <p:strVal val="#ppt_h"/>
                                          </p:val>
                                        </p:tav>
                                      </p:tavLst>
                                    </p:anim>
                                    <p:anim calcmode="lin" valueType="num">
                                      <p:cBhvr>
                                        <p:cTn id="18" dur="500" fill="hold"/>
                                        <p:tgtEl>
                                          <p:spTgt spid="43"/>
                                        </p:tgtEl>
                                        <p:attrNameLst>
                                          <p:attrName>ppt_w</p:attrName>
                                        </p:attrNameLst>
                                      </p:cBhvr>
                                      <p:tavLst>
                                        <p:tav tm="0">
                                          <p:val>
                                            <p:fltVal val="0"/>
                                          </p:val>
                                        </p:tav>
                                        <p:tav tm="100000">
                                          <p:val>
                                            <p:strVal val="#ppt_w"/>
                                          </p:val>
                                        </p:tav>
                                      </p:tavLst>
                                    </p:anim>
                                  </p:childTnLst>
                                </p:cTn>
                              </p:par>
                              <p:par>
                                <p:cTn id="19" presetID="22" presetClass="entr" presetSubtype="2"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wipe(right)">
                                      <p:cBhvr>
                                        <p:cTn id="21" dur="500"/>
                                        <p:tgtEl>
                                          <p:spTgt spid="23"/>
                                        </p:tgtEl>
                                      </p:cBhvr>
                                    </p:animEffect>
                                  </p:childTnLst>
                                </p:cTn>
                              </p:par>
                              <p:par>
                                <p:cTn id="22" presetID="22" presetClass="entr" presetSubtype="2" fill="hold"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wipe(right)">
                                      <p:cBhvr>
                                        <p:cTn id="24" dur="500"/>
                                        <p:tgtEl>
                                          <p:spTgt spid="29"/>
                                        </p:tgtEl>
                                      </p:cBhvr>
                                    </p:animEffect>
                                  </p:childTnLst>
                                </p:cTn>
                              </p:par>
                              <p:par>
                                <p:cTn id="25" presetID="22" presetClass="entr" presetSubtype="8"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left)">
                                      <p:cBhvr>
                                        <p:cTn id="27" dur="500"/>
                                        <p:tgtEl>
                                          <p:spTgt spid="20"/>
                                        </p:tgtEl>
                                      </p:cBhvr>
                                    </p:animEffect>
                                  </p:childTnLst>
                                </p:cTn>
                              </p:par>
                              <p:par>
                                <p:cTn id="28" presetID="22" presetClass="entr" presetSubtype="8" fill="hold"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wipe(left)">
                                      <p:cBhvr>
                                        <p:cTn id="30" dur="500"/>
                                        <p:tgtEl>
                                          <p:spTgt spid="28"/>
                                        </p:tgtEl>
                                      </p:cBhvr>
                                    </p:animEffect>
                                  </p:childTnLst>
                                </p:cTn>
                              </p:par>
                              <p:par>
                                <p:cTn id="31" presetID="3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p:cTn id="33" dur="1500" fill="hold"/>
                                        <p:tgtEl>
                                          <p:spTgt spid="12"/>
                                        </p:tgtEl>
                                        <p:attrNameLst>
                                          <p:attrName>ppt_w</p:attrName>
                                        </p:attrNameLst>
                                      </p:cBhvr>
                                      <p:tavLst>
                                        <p:tav tm="0">
                                          <p:val>
                                            <p:fltVal val="0"/>
                                          </p:val>
                                        </p:tav>
                                        <p:tav tm="100000">
                                          <p:val>
                                            <p:strVal val="#ppt_w"/>
                                          </p:val>
                                        </p:tav>
                                      </p:tavLst>
                                    </p:anim>
                                    <p:anim calcmode="lin" valueType="num">
                                      <p:cBhvr>
                                        <p:cTn id="34" dur="1500" fill="hold"/>
                                        <p:tgtEl>
                                          <p:spTgt spid="12"/>
                                        </p:tgtEl>
                                        <p:attrNameLst>
                                          <p:attrName>ppt_h</p:attrName>
                                        </p:attrNameLst>
                                      </p:cBhvr>
                                      <p:tavLst>
                                        <p:tav tm="0">
                                          <p:val>
                                            <p:fltVal val="0"/>
                                          </p:val>
                                        </p:tav>
                                        <p:tav tm="100000">
                                          <p:val>
                                            <p:strVal val="#ppt_h"/>
                                          </p:val>
                                        </p:tav>
                                      </p:tavLst>
                                    </p:anim>
                                    <p:anim calcmode="lin" valueType="num">
                                      <p:cBhvr>
                                        <p:cTn id="35" dur="1500" fill="hold"/>
                                        <p:tgtEl>
                                          <p:spTgt spid="12"/>
                                        </p:tgtEl>
                                        <p:attrNameLst>
                                          <p:attrName>style.rotation</p:attrName>
                                        </p:attrNameLst>
                                      </p:cBhvr>
                                      <p:tavLst>
                                        <p:tav tm="0">
                                          <p:val>
                                            <p:fltVal val="90"/>
                                          </p:val>
                                        </p:tav>
                                        <p:tav tm="100000">
                                          <p:val>
                                            <p:fltVal val="0"/>
                                          </p:val>
                                        </p:tav>
                                      </p:tavLst>
                                    </p:anim>
                                    <p:animEffect transition="in" filter="fade">
                                      <p:cBhvr>
                                        <p:cTn id="36" dur="1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480945" y="2644775"/>
            <a:ext cx="1513205" cy="1568450"/>
          </a:xfrm>
          <a:prstGeom prst="rect">
            <a:avLst/>
          </a:prstGeom>
          <a:noFill/>
        </p:spPr>
        <p:txBody>
          <a:bodyPr wrap="square" rtlCol="0">
            <a:spAutoFit/>
          </a:bodyPr>
          <a:lstStyle/>
          <a:p>
            <a:pPr algn="r"/>
            <a:r>
              <a:rPr lang="en-US" altLang="zh-CN" sz="9600">
                <a:solidFill>
                  <a:srgbClr val="6AE7FF"/>
                </a:solidFill>
              </a:rPr>
              <a:t>03</a:t>
            </a:r>
          </a:p>
        </p:txBody>
      </p:sp>
      <p:sp>
        <p:nvSpPr>
          <p:cNvPr id="4" name="文本框 3"/>
          <p:cNvSpPr txBox="1"/>
          <p:nvPr/>
        </p:nvSpPr>
        <p:spPr>
          <a:xfrm>
            <a:off x="4609465" y="2430376"/>
            <a:ext cx="3735705" cy="461665"/>
          </a:xfrm>
          <a:prstGeom prst="rect">
            <a:avLst/>
          </a:prstGeom>
          <a:noFill/>
        </p:spPr>
        <p:txBody>
          <a:bodyPr wrap="square" rtlCol="0">
            <a:spAutoFit/>
          </a:bodyPr>
          <a:lstStyle/>
          <a:p>
            <a:r>
              <a:rPr lang="en-US" altLang="zh-CN" sz="2400" b="1">
                <a:solidFill>
                  <a:srgbClr val="6AE7FF"/>
                </a:solidFill>
                <a:latin typeface="微软雅黑" panose="020B0503020204020204" charset="-122"/>
                <a:ea typeface="微软雅黑" panose="020B0503020204020204" charset="-122"/>
              </a:rPr>
              <a:t>"</a:t>
            </a:r>
            <a:r>
              <a:rPr lang="zh-CN" altLang="en-US" sz="2400" b="1">
                <a:solidFill>
                  <a:srgbClr val="6AE7FF"/>
                </a:solidFill>
                <a:latin typeface="微软雅黑" panose="020B0503020204020204" charset="-122"/>
                <a:ea typeface="微软雅黑" panose="020B0503020204020204" charset="-122"/>
              </a:rPr>
              <a:t>数</a:t>
            </a:r>
            <a:r>
              <a:rPr lang="en-US" altLang="zh-CN" sz="2400" b="1">
                <a:solidFill>
                  <a:srgbClr val="6AE7FF"/>
                </a:solidFill>
                <a:latin typeface="微软雅黑" panose="020B0503020204020204" charset="-122"/>
                <a:ea typeface="微软雅黑" panose="020B0503020204020204" charset="-122"/>
              </a:rPr>
              <a:t>"</a:t>
            </a:r>
            <a:r>
              <a:rPr lang="zh-CN" altLang="en-US" sz="2400" b="1">
                <a:solidFill>
                  <a:srgbClr val="6AE7FF"/>
                </a:solidFill>
                <a:latin typeface="微软雅黑" panose="020B0503020204020204" charset="-122"/>
                <a:ea typeface="微软雅黑" panose="020B0503020204020204" charset="-122"/>
              </a:rPr>
              <a:t>若有情</a:t>
            </a:r>
            <a:r>
              <a:rPr lang="en-US" altLang="zh-CN" sz="2400" b="1">
                <a:solidFill>
                  <a:srgbClr val="6AE7FF"/>
                </a:solidFill>
                <a:latin typeface="微软雅黑" panose="020B0503020204020204" charset="-122"/>
                <a:ea typeface="微软雅黑" panose="020B0503020204020204" charset="-122"/>
              </a:rPr>
              <a:t>"</a:t>
            </a:r>
            <a:r>
              <a:rPr lang="zh-CN" altLang="en-US" sz="2400" b="1">
                <a:solidFill>
                  <a:srgbClr val="6AE7FF"/>
                </a:solidFill>
                <a:latin typeface="微软雅黑" panose="020B0503020204020204" charset="-122"/>
                <a:ea typeface="微软雅黑" panose="020B0503020204020204" charset="-122"/>
              </a:rPr>
              <a:t>数</a:t>
            </a:r>
            <a:r>
              <a:rPr lang="en-US" altLang="zh-CN" sz="2400" b="1">
                <a:solidFill>
                  <a:srgbClr val="6AE7FF"/>
                </a:solidFill>
                <a:latin typeface="微软雅黑" panose="020B0503020204020204" charset="-122"/>
                <a:ea typeface="微软雅黑" panose="020B0503020204020204" charset="-122"/>
              </a:rPr>
              <a:t>"</a:t>
            </a:r>
            <a:r>
              <a:rPr lang="zh-CN" altLang="en-US" sz="2400" b="1">
                <a:solidFill>
                  <a:srgbClr val="6AE7FF"/>
                </a:solidFill>
                <a:latin typeface="微软雅黑" panose="020B0503020204020204" charset="-122"/>
                <a:ea typeface="微软雅黑" panose="020B0503020204020204" charset="-122"/>
              </a:rPr>
              <a:t>亦老</a:t>
            </a:r>
            <a:endParaRPr lang="zh-CN" altLang="en-US" sz="2400">
              <a:solidFill>
                <a:srgbClr val="10FBFE"/>
              </a:solidFill>
              <a:latin typeface="微软雅黑" panose="020B0503020204020204" charset="-122"/>
              <a:ea typeface="微软雅黑" panose="020B0503020204020204" charset="-122"/>
            </a:endParaRPr>
          </a:p>
        </p:txBody>
      </p:sp>
      <p:sp>
        <p:nvSpPr>
          <p:cNvPr id="359" name="矩形 358"/>
          <p:cNvSpPr/>
          <p:nvPr/>
        </p:nvSpPr>
        <p:spPr>
          <a:xfrm>
            <a:off x="4609465" y="3015549"/>
            <a:ext cx="5001260" cy="1444691"/>
          </a:xfrm>
          <a:prstGeom prst="rect">
            <a:avLst/>
          </a:prstGeom>
        </p:spPr>
        <p:txBody>
          <a:bodyPr wrap="square">
            <a:spAutoFit/>
          </a:bodyPr>
          <a:lstStyle/>
          <a:p>
            <a:pPr>
              <a:lnSpc>
                <a:spcPct val="150000"/>
              </a:lnSpc>
            </a:pPr>
            <a:r>
              <a:rPr lang="zh-CN" altLang="en-US" sz="1200">
                <a:solidFill>
                  <a:srgbClr val="10FBFE"/>
                </a:solidFill>
                <a:latin typeface="微软雅黑" panose="020B0503020204020204" charset="-122"/>
                <a:ea typeface="微软雅黑" panose="020B0503020204020204" charset="-122"/>
                <a:cs typeface="+mn-ea"/>
              </a:rPr>
              <a:t>      透过大数据发现了两个不乐观的信号：</a:t>
            </a:r>
            <a:endParaRPr lang="en-US" altLang="zh-CN" sz="1200">
              <a:solidFill>
                <a:srgbClr val="10FBFE"/>
              </a:solidFill>
              <a:latin typeface="微软雅黑" panose="020B0503020204020204" charset="-122"/>
              <a:ea typeface="微软雅黑" panose="020B0503020204020204" charset="-122"/>
              <a:cs typeface="+mn-ea"/>
            </a:endParaRPr>
          </a:p>
          <a:p>
            <a:pPr>
              <a:lnSpc>
                <a:spcPct val="150000"/>
              </a:lnSpc>
            </a:pPr>
            <a:r>
              <a:rPr lang="zh-CN" altLang="en-US" sz="1200">
                <a:solidFill>
                  <a:srgbClr val="10FBFE"/>
                </a:solidFill>
                <a:latin typeface="微软雅黑" panose="020B0503020204020204" charset="-122"/>
                <a:ea typeface="微软雅黑" panose="020B0503020204020204" charset="-122"/>
                <a:cs typeface="+mn-ea"/>
              </a:rPr>
              <a:t>      一是网络诈骗人均损失</a:t>
            </a:r>
            <a:r>
              <a:rPr lang="en-US" altLang="zh-CN" sz="1200">
                <a:solidFill>
                  <a:srgbClr val="10FBFE"/>
                </a:solidFill>
                <a:latin typeface="微软雅黑" panose="020B0503020204020204" charset="-122"/>
                <a:ea typeface="微软雅黑" panose="020B0503020204020204" charset="-122"/>
                <a:cs typeface="+mn-ea"/>
              </a:rPr>
              <a:t>24476</a:t>
            </a:r>
            <a:r>
              <a:rPr lang="zh-CN" altLang="en-US" sz="1200">
                <a:solidFill>
                  <a:srgbClr val="10FBFE"/>
                </a:solidFill>
                <a:latin typeface="微软雅黑" panose="020B0503020204020204" charset="-122"/>
                <a:ea typeface="微软雅黑" panose="020B0503020204020204" charset="-122"/>
                <a:cs typeface="+mn-ea"/>
              </a:rPr>
              <a:t>元，创下近五年新高，较</a:t>
            </a:r>
            <a:r>
              <a:rPr lang="en-US" altLang="zh-CN" sz="1200">
                <a:solidFill>
                  <a:srgbClr val="10FBFE"/>
                </a:solidFill>
                <a:latin typeface="微软雅黑" panose="020B0503020204020204" charset="-122"/>
                <a:ea typeface="微软雅黑" panose="020B0503020204020204" charset="-122"/>
                <a:cs typeface="+mn-ea"/>
              </a:rPr>
              <a:t>2017</a:t>
            </a:r>
            <a:r>
              <a:rPr lang="zh-CN" altLang="en-US" sz="1200">
                <a:solidFill>
                  <a:srgbClr val="10FBFE"/>
                </a:solidFill>
                <a:latin typeface="微软雅黑" panose="020B0503020204020204" charset="-122"/>
                <a:ea typeface="微软雅黑" panose="020B0503020204020204" charset="-122"/>
                <a:cs typeface="+mn-ea"/>
              </a:rPr>
              <a:t>年人均损失增</a:t>
            </a:r>
            <a:r>
              <a:rPr lang="en-US" altLang="zh-CN" sz="1200">
                <a:solidFill>
                  <a:srgbClr val="10FBFE"/>
                </a:solidFill>
                <a:latin typeface="微软雅黑" panose="020B0503020204020204" charset="-122"/>
                <a:ea typeface="微软雅黑" panose="020B0503020204020204" charset="-122"/>
                <a:cs typeface="+mn-ea"/>
              </a:rPr>
              <a:t>69.8%</a:t>
            </a:r>
            <a:r>
              <a:rPr lang="zh-CN" altLang="en-US" sz="1200">
                <a:solidFill>
                  <a:srgbClr val="10FBFE"/>
                </a:solidFill>
                <a:latin typeface="微软雅黑" panose="020B0503020204020204" charset="-122"/>
                <a:ea typeface="微软雅黑" panose="020B0503020204020204" charset="-122"/>
                <a:cs typeface="+mn-ea"/>
              </a:rPr>
              <a:t>；</a:t>
            </a:r>
            <a:endParaRPr lang="en-US" altLang="zh-CN" sz="1200">
              <a:solidFill>
                <a:srgbClr val="10FBFE"/>
              </a:solidFill>
              <a:latin typeface="微软雅黑" panose="020B0503020204020204" charset="-122"/>
              <a:ea typeface="微软雅黑" panose="020B0503020204020204" charset="-122"/>
              <a:cs typeface="+mn-ea"/>
            </a:endParaRPr>
          </a:p>
          <a:p>
            <a:pPr>
              <a:lnSpc>
                <a:spcPct val="150000"/>
              </a:lnSpc>
            </a:pPr>
            <a:r>
              <a:rPr lang="zh-CN" altLang="en-US" sz="1200">
                <a:solidFill>
                  <a:srgbClr val="10FBFE"/>
                </a:solidFill>
                <a:latin typeface="微软雅黑" panose="020B0503020204020204" charset="-122"/>
                <a:ea typeface="微软雅黑" panose="020B0503020204020204" charset="-122"/>
                <a:cs typeface="+mn-ea"/>
              </a:rPr>
              <a:t>      二是</a:t>
            </a:r>
            <a:r>
              <a:rPr lang="en-US" altLang="zh-CN" sz="1200">
                <a:solidFill>
                  <a:srgbClr val="10FBFE"/>
                </a:solidFill>
                <a:latin typeface="微软雅黑" panose="020B0503020204020204" charset="-122"/>
                <a:ea typeface="微软雅黑" panose="020B0503020204020204" charset="-122"/>
                <a:cs typeface="+mn-ea"/>
              </a:rPr>
              <a:t>00</a:t>
            </a:r>
            <a:r>
              <a:rPr lang="zh-CN" altLang="en-US" sz="1200">
                <a:solidFill>
                  <a:srgbClr val="10FBFE"/>
                </a:solidFill>
                <a:latin typeface="微软雅黑" panose="020B0503020204020204" charset="-122"/>
                <a:ea typeface="微软雅黑" panose="020B0503020204020204" charset="-122"/>
                <a:cs typeface="+mn-ea"/>
              </a:rPr>
              <a:t>后正在快速成为网络诈骗的“新目标”。该年龄段受骗群体从</a:t>
            </a:r>
            <a:r>
              <a:rPr lang="en-US" altLang="zh-CN" sz="1200">
                <a:solidFill>
                  <a:srgbClr val="10FBFE"/>
                </a:solidFill>
                <a:latin typeface="微软雅黑" panose="020B0503020204020204" charset="-122"/>
                <a:ea typeface="微软雅黑" panose="020B0503020204020204" charset="-122"/>
                <a:cs typeface="+mn-ea"/>
              </a:rPr>
              <a:t>2014</a:t>
            </a:r>
            <a:r>
              <a:rPr lang="zh-CN" altLang="en-US" sz="1200">
                <a:solidFill>
                  <a:srgbClr val="10FBFE"/>
                </a:solidFill>
                <a:latin typeface="微软雅黑" panose="020B0503020204020204" charset="-122"/>
                <a:ea typeface="微软雅黑" panose="020B0503020204020204" charset="-122"/>
                <a:cs typeface="+mn-ea"/>
              </a:rPr>
              <a:t>年的</a:t>
            </a:r>
            <a:r>
              <a:rPr lang="en-US" altLang="zh-CN" sz="1200">
                <a:solidFill>
                  <a:srgbClr val="10FBFE"/>
                </a:solidFill>
                <a:latin typeface="微软雅黑" panose="020B0503020204020204" charset="-122"/>
                <a:ea typeface="微软雅黑" panose="020B0503020204020204" charset="-122"/>
                <a:cs typeface="+mn-ea"/>
              </a:rPr>
              <a:t>0.7%</a:t>
            </a:r>
            <a:r>
              <a:rPr lang="zh-CN" altLang="en-US" sz="1200">
                <a:solidFill>
                  <a:srgbClr val="10FBFE"/>
                </a:solidFill>
                <a:latin typeface="微软雅黑" panose="020B0503020204020204" charset="-122"/>
                <a:ea typeface="微软雅黑" panose="020B0503020204020204" charset="-122"/>
                <a:cs typeface="+mn-ea"/>
              </a:rPr>
              <a:t>迅速增至</a:t>
            </a:r>
            <a:r>
              <a:rPr lang="en-US" altLang="zh-CN" sz="1200">
                <a:solidFill>
                  <a:srgbClr val="10FBFE"/>
                </a:solidFill>
                <a:latin typeface="微软雅黑" panose="020B0503020204020204" charset="-122"/>
                <a:ea typeface="微软雅黑" panose="020B0503020204020204" charset="-122"/>
                <a:cs typeface="+mn-ea"/>
              </a:rPr>
              <a:t>15.8%</a:t>
            </a:r>
            <a:r>
              <a:rPr lang="zh-CN" altLang="en-US" sz="1200">
                <a:solidFill>
                  <a:srgbClr val="10FBFE"/>
                </a:solidFill>
                <a:latin typeface="微软雅黑" panose="020B0503020204020204" charset="-122"/>
                <a:ea typeface="微软雅黑" panose="020B0503020204020204" charset="-122"/>
                <a:cs typeface="+mn-ea"/>
              </a:rPr>
              <a:t>，近五年的年复合增长率高达</a:t>
            </a:r>
            <a:r>
              <a:rPr lang="en-US" altLang="zh-CN" sz="1200">
                <a:solidFill>
                  <a:srgbClr val="10FBFE"/>
                </a:solidFill>
                <a:latin typeface="微软雅黑" panose="020B0503020204020204" charset="-122"/>
                <a:ea typeface="微软雅黑" panose="020B0503020204020204" charset="-122"/>
                <a:cs typeface="+mn-ea"/>
              </a:rPr>
              <a:t>87.0%</a:t>
            </a:r>
            <a:r>
              <a:rPr lang="zh-CN" altLang="en-US" sz="1200">
                <a:solidFill>
                  <a:srgbClr val="10FBFE"/>
                </a:solidFill>
                <a:latin typeface="微软雅黑" panose="020B0503020204020204" charset="-122"/>
                <a:ea typeface="微软雅黑" panose="020B0503020204020204" charset="-122"/>
                <a:cs typeface="+mn-ea"/>
              </a:rPr>
              <a:t>。</a:t>
            </a:r>
            <a:endParaRPr lang="zh-CN" altLang="en-US" sz="1200">
              <a:solidFill>
                <a:srgbClr val="10FBFE"/>
              </a:solidFill>
              <a:latin typeface="微软雅黑" panose="020B0503020204020204" charset="-122"/>
              <a:ea typeface="微软雅黑" panose="020B0503020204020204" charset="-122"/>
              <a:cs typeface="+mn-ea"/>
              <a:sym typeface="+mn-lt"/>
            </a:endParaRPr>
          </a:p>
        </p:txBody>
      </p:sp>
      <p:pic>
        <p:nvPicPr>
          <p:cNvPr id="12" name="图形 11" descr="v 形箭头">
            <a:extLst>
              <a:ext uri="{FF2B5EF4-FFF2-40B4-BE49-F238E27FC236}">
                <a16:creationId xmlns:a16="http://schemas.microsoft.com/office/drawing/2014/main" id="{2423F7FA-99AF-4F5F-839B-B014F9D8194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85033" y="5519691"/>
            <a:ext cx="914400" cy="914400"/>
          </a:xfrm>
          <a:prstGeom prst="rect">
            <a:avLst/>
          </a:prstGeom>
        </p:spPr>
      </p:pic>
      <p:pic>
        <p:nvPicPr>
          <p:cNvPr id="13" name="图形 12" descr="v 形箭头">
            <a:extLst>
              <a:ext uri="{FF2B5EF4-FFF2-40B4-BE49-F238E27FC236}">
                <a16:creationId xmlns:a16="http://schemas.microsoft.com/office/drawing/2014/main" id="{AF37BA6F-DF46-438A-AA5F-E367BD47DFF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61216" y="5519691"/>
            <a:ext cx="914400" cy="914400"/>
          </a:xfrm>
          <a:prstGeom prst="rect">
            <a:avLst/>
          </a:prstGeom>
        </p:spPr>
      </p:pic>
      <p:pic>
        <p:nvPicPr>
          <p:cNvPr id="14" name="图形 13" descr="v 形箭头">
            <a:extLst>
              <a:ext uri="{FF2B5EF4-FFF2-40B4-BE49-F238E27FC236}">
                <a16:creationId xmlns:a16="http://schemas.microsoft.com/office/drawing/2014/main" id="{45DAE221-ECF5-417F-B347-D40ED854F47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04350" y="5519691"/>
            <a:ext cx="914400" cy="914400"/>
          </a:xfrm>
          <a:prstGeom prst="rect">
            <a:avLst/>
          </a:prstGeom>
        </p:spPr>
      </p:pic>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par>
                                <p:cTn id="11" presetID="53" presetClass="entr" presetSubtype="16"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par>
                                <p:cTn id="16" presetID="41" presetClass="entr" presetSubtype="0" fill="hold" grpId="0" nodeType="withEffect">
                                  <p:stCondLst>
                                    <p:cond delay="0"/>
                                  </p:stCondLst>
                                  <p:iterate type="lt">
                                    <p:tmPct val="10000"/>
                                  </p:iterate>
                                  <p:childTnLst>
                                    <p:set>
                                      <p:cBhvr>
                                        <p:cTn id="17" dur="1" fill="hold">
                                          <p:stCondLst>
                                            <p:cond delay="0"/>
                                          </p:stCondLst>
                                        </p:cTn>
                                        <p:tgtEl>
                                          <p:spTgt spid="4"/>
                                        </p:tgtEl>
                                        <p:attrNameLst>
                                          <p:attrName>style.visibility</p:attrName>
                                        </p:attrNameLst>
                                      </p:cBhvr>
                                      <p:to>
                                        <p:strVal val="visible"/>
                                      </p:to>
                                    </p:set>
                                    <p:anim calcmode="lin" valueType="num">
                                      <p:cBhvr>
                                        <p:cTn id="18"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4"/>
                                        </p:tgtEl>
                                        <p:attrNameLst>
                                          <p:attrName>ppt_y</p:attrName>
                                        </p:attrNameLst>
                                      </p:cBhvr>
                                      <p:tavLst>
                                        <p:tav tm="0">
                                          <p:val>
                                            <p:strVal val="#ppt_y"/>
                                          </p:val>
                                        </p:tav>
                                        <p:tav tm="100000">
                                          <p:val>
                                            <p:strVal val="#ppt_y"/>
                                          </p:val>
                                        </p:tav>
                                      </p:tavLst>
                                    </p:anim>
                                    <p:anim calcmode="lin" valueType="num">
                                      <p:cBhvr>
                                        <p:cTn id="20"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4"/>
                                        </p:tgtEl>
                                      </p:cBhvr>
                                    </p:animEffect>
                                  </p:childTnLst>
                                </p:cTn>
                              </p:par>
                              <p:par>
                                <p:cTn id="23" presetID="42" presetClass="entr" presetSubtype="0" fill="hold" grpId="0" nodeType="withEffect">
                                  <p:stCondLst>
                                    <p:cond delay="0"/>
                                  </p:stCondLst>
                                  <p:childTnLst>
                                    <p:set>
                                      <p:cBhvr>
                                        <p:cTn id="24" dur="1" fill="hold">
                                          <p:stCondLst>
                                            <p:cond delay="0"/>
                                          </p:stCondLst>
                                        </p:cTn>
                                        <p:tgtEl>
                                          <p:spTgt spid="359"/>
                                        </p:tgtEl>
                                        <p:attrNameLst>
                                          <p:attrName>style.visibility</p:attrName>
                                        </p:attrNameLst>
                                      </p:cBhvr>
                                      <p:to>
                                        <p:strVal val="visible"/>
                                      </p:to>
                                    </p:set>
                                    <p:animEffect transition="in" filter="fade">
                                      <p:cBhvr>
                                        <p:cTn id="25" dur="500"/>
                                        <p:tgtEl>
                                          <p:spTgt spid="359"/>
                                        </p:tgtEl>
                                      </p:cBhvr>
                                    </p:animEffect>
                                    <p:anim calcmode="lin" valueType="num">
                                      <p:cBhvr>
                                        <p:cTn id="26" dur="500" fill="hold"/>
                                        <p:tgtEl>
                                          <p:spTgt spid="359"/>
                                        </p:tgtEl>
                                        <p:attrNameLst>
                                          <p:attrName>ppt_x</p:attrName>
                                        </p:attrNameLst>
                                      </p:cBhvr>
                                      <p:tavLst>
                                        <p:tav tm="0">
                                          <p:val>
                                            <p:strVal val="#ppt_x"/>
                                          </p:val>
                                        </p:tav>
                                        <p:tav tm="100000">
                                          <p:val>
                                            <p:strVal val="#ppt_x"/>
                                          </p:val>
                                        </p:tav>
                                      </p:tavLst>
                                    </p:anim>
                                    <p:anim calcmode="lin" valueType="num">
                                      <p:cBhvr>
                                        <p:cTn id="27" dur="500" fill="hold"/>
                                        <p:tgtEl>
                                          <p:spTgt spid="359"/>
                                        </p:tgtEl>
                                        <p:attrNameLst>
                                          <p:attrName>ppt_y</p:attrName>
                                        </p:attrNameLst>
                                      </p:cBhvr>
                                      <p:tavLst>
                                        <p:tav tm="0">
                                          <p:val>
                                            <p:strVal val="#ppt_y+.1"/>
                                          </p:val>
                                        </p:tav>
                                        <p:tav tm="100000">
                                          <p:val>
                                            <p:strVal val="#ppt_y"/>
                                          </p:val>
                                        </p:tav>
                                      </p:tavLst>
                                    </p:anim>
                                  </p:childTnLst>
                                </p:cTn>
                              </p:par>
                              <p:par>
                                <p:cTn id="28" presetID="14" presetClass="entr" presetSubtype="10"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randombar(horizontal)">
                                      <p:cBhvr>
                                        <p:cTn id="30" dur="1000"/>
                                        <p:tgtEl>
                                          <p:spTgt spid="12"/>
                                        </p:tgtEl>
                                      </p:cBhvr>
                                    </p:animEffect>
                                  </p:childTnLst>
                                </p:cTn>
                              </p:par>
                              <p:par>
                                <p:cTn id="31" presetID="14" presetClass="entr" presetSubtype="1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randombar(horizontal)">
                                      <p:cBhvr>
                                        <p:cTn id="33" dur="1000"/>
                                        <p:tgtEl>
                                          <p:spTgt spid="13"/>
                                        </p:tgtEl>
                                      </p:cBhvr>
                                    </p:animEffect>
                                  </p:childTnLst>
                                </p:cTn>
                              </p:par>
                              <p:par>
                                <p:cTn id="34" presetID="14" presetClass="entr" presetSubtype="10"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randombar(horizontal)">
                                      <p:cBhvr>
                                        <p:cTn id="36"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35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95994" y="481330"/>
            <a:ext cx="364761" cy="398780"/>
            <a:chOff x="2089" y="2413"/>
            <a:chExt cx="1152" cy="1152"/>
          </a:xfrm>
          <a:solidFill>
            <a:schemeClr val="accent5">
              <a:lumMod val="75000"/>
            </a:schemeClr>
          </a:solidFill>
        </p:grpSpPr>
        <p:sp>
          <p:nvSpPr>
            <p:cNvPr id="2" name="椭圆 1"/>
            <p:cNvSpPr/>
            <p:nvPr/>
          </p:nvSpPr>
          <p:spPr>
            <a:xfrm>
              <a:off x="2089" y="2413"/>
              <a:ext cx="1152" cy="11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400" b="1">
                <a:latin typeface="微软雅黑" panose="020B0503020204020204" charset="-122"/>
                <a:ea typeface="微软雅黑" panose="020B0503020204020204" charset="-122"/>
              </a:endParaRP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a:solidFill>
                  <a:srgbClr val="10FBFE"/>
                </a:solidFill>
                <a:latin typeface="微软雅黑" panose="020B0503020204020204" charset="-122"/>
                <a:ea typeface="微软雅黑" panose="020B0503020204020204" charset="-122"/>
              </a:rPr>
              <a:t>大数据犯罪案件如“雨后春笋”</a:t>
            </a:r>
            <a:endParaRPr lang="zh-CN" altLang="en-US" sz="1600" b="1">
              <a:solidFill>
                <a:srgbClr val="10FBFE"/>
              </a:solidFill>
              <a:latin typeface="微软雅黑" panose="020B0503020204020204" charset="-122"/>
              <a:ea typeface="微软雅黑" panose="020B0503020204020204" charset="-122"/>
              <a:sym typeface="+mn-ea"/>
            </a:endParaRPr>
          </a:p>
        </p:txBody>
      </p:sp>
      <p:pic>
        <p:nvPicPr>
          <p:cNvPr id="20" name="图片 19">
            <a:extLst>
              <a:ext uri="{FF2B5EF4-FFF2-40B4-BE49-F238E27FC236}">
                <a16:creationId xmlns:a16="http://schemas.microsoft.com/office/drawing/2014/main" id="{7D7F6855-9F57-4029-B338-2F1CB4408B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9782" y="1135274"/>
            <a:ext cx="9764622" cy="4587451"/>
          </a:xfrm>
          <a:prstGeom prst="rect">
            <a:avLst/>
          </a:prstGeom>
        </p:spPr>
      </p:pic>
      <p:sp>
        <p:nvSpPr>
          <p:cNvPr id="22" name="文本框 21">
            <a:extLst>
              <a:ext uri="{FF2B5EF4-FFF2-40B4-BE49-F238E27FC236}">
                <a16:creationId xmlns:a16="http://schemas.microsoft.com/office/drawing/2014/main" id="{32BED0C0-7513-4272-A196-0DEC46D9E888}"/>
              </a:ext>
            </a:extLst>
          </p:cNvPr>
          <p:cNvSpPr txBox="1"/>
          <p:nvPr/>
        </p:nvSpPr>
        <p:spPr>
          <a:xfrm>
            <a:off x="5604095" y="6207393"/>
            <a:ext cx="6509908" cy="338554"/>
          </a:xfrm>
          <a:prstGeom prst="rect">
            <a:avLst/>
          </a:prstGeom>
          <a:solidFill>
            <a:schemeClr val="bg1"/>
          </a:solidFill>
        </p:spPr>
        <p:txBody>
          <a:bodyPr wrap="square" rtlCol="0">
            <a:spAutoFit/>
          </a:bodyPr>
          <a:lstStyle/>
          <a:p>
            <a:pPr algn="r"/>
            <a:r>
              <a:rPr lang="zh-CN" altLang="en-US" sz="1600">
                <a:latin typeface="微软雅黑" panose="020B0503020204020204" charset="-122"/>
                <a:ea typeface="微软雅黑" panose="020B0503020204020204" charset="-122"/>
              </a:rPr>
              <a:t>当诈骗电话可以开门见山直呼我大名，我不寒而栗。数据泄露恐怖如斯。</a:t>
            </a:r>
          </a:p>
        </p:txBody>
      </p:sp>
      <p:sp>
        <p:nvSpPr>
          <p:cNvPr id="23" name="文本框 22">
            <a:extLst>
              <a:ext uri="{FF2B5EF4-FFF2-40B4-BE49-F238E27FC236}">
                <a16:creationId xmlns:a16="http://schemas.microsoft.com/office/drawing/2014/main" id="{E913326A-D24B-4932-8787-58DBF100EF6C}"/>
              </a:ext>
            </a:extLst>
          </p:cNvPr>
          <p:cNvSpPr txBox="1"/>
          <p:nvPr/>
        </p:nvSpPr>
        <p:spPr>
          <a:xfrm>
            <a:off x="2272683" y="1287262"/>
            <a:ext cx="1447061" cy="398780"/>
          </a:xfrm>
          <a:prstGeom prst="rect">
            <a:avLst/>
          </a:prstGeom>
          <a:solidFill>
            <a:schemeClr val="bg1"/>
          </a:solidFill>
        </p:spPr>
        <p:txBody>
          <a:bodyPr wrap="square" rtlCol="0">
            <a:spAutoFit/>
          </a:bodyPr>
          <a:lstStyle/>
          <a:p>
            <a:pPr algn="r"/>
            <a:endParaRPr lang="zh-CN" altLang="en-US" sz="1600">
              <a:solidFill>
                <a:srgbClr val="10FBFE"/>
              </a:solidFill>
              <a:latin typeface="微软雅黑" panose="020B0503020204020204" charset="-122"/>
              <a:ea typeface="微软雅黑" panose="020B0503020204020204" charset="-122"/>
            </a:endParaRPr>
          </a:p>
        </p:txBody>
      </p:sp>
      <p:pic>
        <p:nvPicPr>
          <p:cNvPr id="9" name="图形 8" descr="上升趋势条形图">
            <a:extLst>
              <a:ext uri="{FF2B5EF4-FFF2-40B4-BE49-F238E27FC236}">
                <a16:creationId xmlns:a16="http://schemas.microsoft.com/office/drawing/2014/main" id="{800CB75D-6B20-4CE1-9C5D-20293B32849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97231" y="4898254"/>
            <a:ext cx="914400" cy="914400"/>
          </a:xfrm>
          <a:prstGeom prst="rect">
            <a:avLst/>
          </a:prstGeom>
        </p:spPr>
      </p:pic>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264"/>
                                        </p:tgtEl>
                                        <p:attrNameLst>
                                          <p:attrName>style.visibility</p:attrName>
                                        </p:attrNameLst>
                                      </p:cBhvr>
                                      <p:to>
                                        <p:strVal val="visible"/>
                                      </p:to>
                                    </p:set>
                                    <p:animEffect transition="in" filter="wipe(left)">
                                      <p:cBhvr>
                                        <p:cTn id="12" dur="500"/>
                                        <p:tgtEl>
                                          <p:spTgt spid="264"/>
                                        </p:tgtEl>
                                      </p:cBhvr>
                                    </p:animEffect>
                                  </p:childTnLst>
                                </p:cTn>
                              </p:par>
                              <p:par>
                                <p:cTn id="13" presetID="22" presetClass="entr" presetSubtype="4"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7" name="文本框 1"/>
          <p:cNvSpPr txBox="1">
            <a:spLocks noChangeArrowheads="1"/>
          </p:cNvSpPr>
          <p:nvPr/>
        </p:nvSpPr>
        <p:spPr bwMode="auto">
          <a:xfrm>
            <a:off x="902205" y="710936"/>
            <a:ext cx="10245546" cy="5311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150000"/>
              </a:lnSpc>
            </a:pPr>
            <a:r>
              <a:rPr lang="en-US" altLang="zh-CN" sz="2400">
                <a:solidFill>
                  <a:srgbClr val="10FBFE"/>
                </a:solidFill>
                <a:latin typeface="微软雅黑" panose="020B0503020204020204" charset="-122"/>
                <a:ea typeface="微软雅黑" panose="020B0503020204020204" charset="-122"/>
                <a:cs typeface="+mn-ea"/>
                <a:sym typeface="+mn-lt"/>
              </a:rPr>
              <a:t>【</a:t>
            </a:r>
            <a:r>
              <a:rPr lang="zh-CN" altLang="en-US" sz="2400">
                <a:solidFill>
                  <a:srgbClr val="10FBFE"/>
                </a:solidFill>
                <a:latin typeface="微软雅黑" panose="020B0503020204020204" charset="-122"/>
                <a:ea typeface="微软雅黑" panose="020B0503020204020204" charset="-122"/>
                <a:cs typeface="+mn-ea"/>
                <a:sym typeface="+mn-lt"/>
              </a:rPr>
              <a:t>典型案例</a:t>
            </a:r>
            <a:r>
              <a:rPr lang="en-US" altLang="zh-CN" sz="2400">
                <a:solidFill>
                  <a:srgbClr val="10FBFE"/>
                </a:solidFill>
                <a:latin typeface="微软雅黑" panose="020B0503020204020204" charset="-122"/>
                <a:ea typeface="微软雅黑" panose="020B0503020204020204" charset="-122"/>
                <a:cs typeface="+mn-ea"/>
                <a:sym typeface="+mn-lt"/>
              </a:rPr>
              <a:t>-“4·13”</a:t>
            </a:r>
            <a:r>
              <a:rPr lang="zh-CN" altLang="en-US" sz="2400">
                <a:solidFill>
                  <a:srgbClr val="10FBFE"/>
                </a:solidFill>
                <a:latin typeface="微软雅黑" panose="020B0503020204020204" charset="-122"/>
                <a:ea typeface="微软雅黑" panose="020B0503020204020204" charset="-122"/>
                <a:cs typeface="+mn-ea"/>
                <a:sym typeface="+mn-lt"/>
              </a:rPr>
              <a:t>特大跨境电信诈骗案</a:t>
            </a:r>
            <a:r>
              <a:rPr lang="en-US" altLang="zh-CN" sz="2400">
                <a:solidFill>
                  <a:srgbClr val="10FBFE"/>
                </a:solidFill>
                <a:latin typeface="微软雅黑" panose="020B0503020204020204" charset="-122"/>
                <a:ea typeface="微软雅黑" panose="020B0503020204020204" charset="-122"/>
                <a:cs typeface="+mn-ea"/>
                <a:sym typeface="+mn-lt"/>
              </a:rPr>
              <a:t>】 </a:t>
            </a:r>
          </a:p>
          <a:p>
            <a:pPr>
              <a:lnSpc>
                <a:spcPct val="150000"/>
              </a:lnSpc>
            </a:pPr>
            <a:endParaRPr lang="en-US" altLang="zh-CN" sz="1200">
              <a:solidFill>
                <a:srgbClr val="10FBFE"/>
              </a:solidFill>
              <a:latin typeface="微软雅黑" panose="020B0503020204020204" charset="-122"/>
              <a:ea typeface="微软雅黑" panose="020B0503020204020204" charset="-122"/>
              <a:cs typeface="+mn-ea"/>
              <a:sym typeface="+mn-lt"/>
            </a:endParaRPr>
          </a:p>
          <a:p>
            <a:pPr>
              <a:lnSpc>
                <a:spcPct val="150000"/>
              </a:lnSpc>
            </a:pPr>
            <a:r>
              <a:rPr lang="zh-CN" altLang="en-US" sz="1200">
                <a:solidFill>
                  <a:srgbClr val="10FBFE"/>
                </a:solidFill>
                <a:latin typeface="微软雅黑" panose="020B0503020204020204" charset="-122"/>
                <a:ea typeface="微软雅黑" panose="020B0503020204020204" charset="-122"/>
                <a:cs typeface="+mn-ea"/>
                <a:sym typeface="+mn-lt"/>
              </a:rPr>
              <a:t>　　   </a:t>
            </a:r>
            <a:r>
              <a:rPr lang="en-US" altLang="zh-CN" sz="1600">
                <a:solidFill>
                  <a:srgbClr val="10FBFE"/>
                </a:solidFill>
                <a:latin typeface="微软雅黑" panose="020B0503020204020204" charset="-122"/>
                <a:ea typeface="微软雅黑" panose="020B0503020204020204" charset="-122"/>
                <a:cs typeface="+mn-ea"/>
                <a:sym typeface="+mn-lt"/>
              </a:rPr>
              <a:t>2014</a:t>
            </a:r>
            <a:r>
              <a:rPr lang="zh-CN" altLang="en-US" sz="1600">
                <a:solidFill>
                  <a:srgbClr val="10FBFE"/>
                </a:solidFill>
                <a:latin typeface="微软雅黑" panose="020B0503020204020204" charset="-122"/>
                <a:ea typeface="微软雅黑" panose="020B0503020204020204" charset="-122"/>
                <a:cs typeface="+mn-ea"/>
                <a:sym typeface="+mn-lt"/>
              </a:rPr>
              <a:t>年至</a:t>
            </a:r>
            <a:r>
              <a:rPr lang="en-US" altLang="zh-CN" sz="1600">
                <a:solidFill>
                  <a:srgbClr val="10FBFE"/>
                </a:solidFill>
                <a:latin typeface="微软雅黑" panose="020B0503020204020204" charset="-122"/>
                <a:ea typeface="微软雅黑" panose="020B0503020204020204" charset="-122"/>
                <a:cs typeface="+mn-ea"/>
                <a:sym typeface="+mn-lt"/>
              </a:rPr>
              <a:t>2016</a:t>
            </a:r>
            <a:r>
              <a:rPr lang="zh-CN" altLang="en-US" sz="1600">
                <a:solidFill>
                  <a:srgbClr val="10FBFE"/>
                </a:solidFill>
                <a:latin typeface="微软雅黑" panose="020B0503020204020204" charset="-122"/>
                <a:ea typeface="微软雅黑" panose="020B0503020204020204" charset="-122"/>
                <a:cs typeface="+mn-ea"/>
                <a:sym typeface="+mn-lt"/>
              </a:rPr>
              <a:t>年</a:t>
            </a:r>
            <a:r>
              <a:rPr lang="en-US" altLang="zh-CN" sz="1600">
                <a:solidFill>
                  <a:srgbClr val="10FBFE"/>
                </a:solidFill>
                <a:latin typeface="微软雅黑" panose="020B0503020204020204" charset="-122"/>
                <a:ea typeface="微软雅黑" panose="020B0503020204020204" charset="-122"/>
                <a:cs typeface="+mn-ea"/>
                <a:sym typeface="+mn-lt"/>
              </a:rPr>
              <a:t>,85</a:t>
            </a:r>
            <a:r>
              <a:rPr lang="zh-CN" altLang="en-US" sz="1600">
                <a:solidFill>
                  <a:srgbClr val="10FBFE"/>
                </a:solidFill>
                <a:latin typeface="微软雅黑" panose="020B0503020204020204" charset="-122"/>
                <a:ea typeface="微软雅黑" panose="020B0503020204020204" charset="-122"/>
                <a:cs typeface="+mn-ea"/>
                <a:sym typeface="+mn-lt"/>
              </a:rPr>
              <a:t>人特大电信诈骗犯罪集团利用电信网络技术手段</a:t>
            </a:r>
            <a:r>
              <a:rPr lang="en-US" altLang="zh-CN" sz="1600">
                <a:solidFill>
                  <a:srgbClr val="10FBFE"/>
                </a:solidFill>
                <a:latin typeface="微软雅黑" panose="020B0503020204020204" charset="-122"/>
                <a:ea typeface="微软雅黑" panose="020B0503020204020204" charset="-122"/>
                <a:cs typeface="+mn-ea"/>
                <a:sym typeface="+mn-lt"/>
              </a:rPr>
              <a:t>,</a:t>
            </a:r>
            <a:r>
              <a:rPr lang="zh-CN" altLang="en-US" sz="1600">
                <a:solidFill>
                  <a:srgbClr val="10FBFE"/>
                </a:solidFill>
                <a:latin typeface="微软雅黑" panose="020B0503020204020204" charset="-122"/>
                <a:ea typeface="微软雅黑" panose="020B0503020204020204" charset="-122"/>
                <a:cs typeface="+mn-ea"/>
                <a:sym typeface="+mn-lt"/>
              </a:rPr>
              <a:t>先后在印度尼西亚、肯尼亚对中国大陆居民进行语音群呼</a:t>
            </a:r>
            <a:r>
              <a:rPr lang="en-US" altLang="zh-CN" sz="1600">
                <a:solidFill>
                  <a:srgbClr val="10FBFE"/>
                </a:solidFill>
                <a:latin typeface="微软雅黑" panose="020B0503020204020204" charset="-122"/>
                <a:ea typeface="微软雅黑" panose="020B0503020204020204" charset="-122"/>
                <a:cs typeface="+mn-ea"/>
                <a:sym typeface="+mn-lt"/>
              </a:rPr>
              <a:t>,</a:t>
            </a:r>
            <a:r>
              <a:rPr lang="zh-CN" altLang="en-US" sz="1600">
                <a:solidFill>
                  <a:srgbClr val="10FBFE"/>
                </a:solidFill>
                <a:latin typeface="微软雅黑" panose="020B0503020204020204" charset="-122"/>
                <a:ea typeface="微软雅黑" panose="020B0503020204020204" charset="-122"/>
                <a:cs typeface="+mn-ea"/>
                <a:sym typeface="+mn-lt"/>
              </a:rPr>
              <a:t>他们冒充快递公司客服人员、公安人员、检察院人员等</a:t>
            </a:r>
            <a:r>
              <a:rPr lang="en-US" altLang="zh-CN" sz="1600">
                <a:solidFill>
                  <a:srgbClr val="10FBFE"/>
                </a:solidFill>
                <a:latin typeface="微软雅黑" panose="020B0503020204020204" charset="-122"/>
                <a:ea typeface="微软雅黑" panose="020B0503020204020204" charset="-122"/>
                <a:cs typeface="+mn-ea"/>
                <a:sym typeface="+mn-lt"/>
              </a:rPr>
              <a:t>,</a:t>
            </a:r>
            <a:r>
              <a:rPr lang="zh-CN" altLang="en-US" sz="1600">
                <a:solidFill>
                  <a:srgbClr val="10FBFE"/>
                </a:solidFill>
                <a:latin typeface="微软雅黑" panose="020B0503020204020204" charset="-122"/>
                <a:ea typeface="微软雅黑" panose="020B0503020204020204" charset="-122"/>
                <a:cs typeface="+mn-ea"/>
                <a:sym typeface="+mn-lt"/>
              </a:rPr>
              <a:t>虚构被害人因个人信息泄露而涉嫌犯罪等虚假事实进行诈骗。该案是我国首次从境外将台湾犯罪嫌疑人押解回大陆进行司法审判的电信诈骗犯罪案件。 </a:t>
            </a:r>
            <a:endParaRPr lang="en-US" altLang="zh-CN" sz="1600">
              <a:solidFill>
                <a:srgbClr val="10FBFE"/>
              </a:solidFill>
              <a:latin typeface="微软雅黑" panose="020B0503020204020204" charset="-122"/>
              <a:ea typeface="微软雅黑" panose="020B0503020204020204" charset="-122"/>
              <a:cs typeface="+mn-ea"/>
              <a:sym typeface="+mn-lt"/>
            </a:endParaRPr>
          </a:p>
          <a:p>
            <a:pPr>
              <a:lnSpc>
                <a:spcPct val="150000"/>
              </a:lnSpc>
            </a:pPr>
            <a:endParaRPr lang="zh-CN" altLang="en-US" sz="1600">
              <a:solidFill>
                <a:srgbClr val="10FBFE"/>
              </a:solidFill>
              <a:latin typeface="微软雅黑" panose="020B0503020204020204" charset="-122"/>
              <a:ea typeface="微软雅黑" panose="020B0503020204020204" charset="-122"/>
              <a:cs typeface="+mn-ea"/>
              <a:sym typeface="+mn-lt"/>
            </a:endParaRPr>
          </a:p>
          <a:p>
            <a:pPr>
              <a:lnSpc>
                <a:spcPct val="150000"/>
              </a:lnSpc>
            </a:pPr>
            <a:r>
              <a:rPr lang="zh-CN" altLang="en-US" sz="1600">
                <a:solidFill>
                  <a:srgbClr val="10FBFE"/>
                </a:solidFill>
                <a:latin typeface="微软雅黑" panose="020B0503020204020204" charset="-122"/>
                <a:ea typeface="微软雅黑" panose="020B0503020204020204" charset="-122"/>
                <a:cs typeface="+mn-ea"/>
                <a:sym typeface="+mn-lt"/>
              </a:rPr>
              <a:t>　　</a:t>
            </a:r>
            <a:r>
              <a:rPr lang="en-US" altLang="zh-CN" sz="1600">
                <a:solidFill>
                  <a:srgbClr val="10FBFE"/>
                </a:solidFill>
                <a:latin typeface="微软雅黑" panose="020B0503020204020204" charset="-122"/>
                <a:ea typeface="微软雅黑" panose="020B0503020204020204" charset="-122"/>
                <a:cs typeface="+mn-ea"/>
                <a:sym typeface="+mn-lt"/>
              </a:rPr>
              <a:t>2017</a:t>
            </a:r>
            <a:r>
              <a:rPr lang="zh-CN" altLang="en-US" sz="1600">
                <a:solidFill>
                  <a:srgbClr val="10FBFE"/>
                </a:solidFill>
                <a:latin typeface="微软雅黑" panose="020B0503020204020204" charset="-122"/>
                <a:ea typeface="微软雅黑" panose="020B0503020204020204" charset="-122"/>
                <a:cs typeface="+mn-ea"/>
                <a:sym typeface="+mn-lt"/>
              </a:rPr>
              <a:t>年</a:t>
            </a:r>
            <a:r>
              <a:rPr lang="en-US" altLang="zh-CN" sz="1600">
                <a:solidFill>
                  <a:srgbClr val="10FBFE"/>
                </a:solidFill>
                <a:latin typeface="微软雅黑" panose="020B0503020204020204" charset="-122"/>
                <a:ea typeface="微软雅黑" panose="020B0503020204020204" charset="-122"/>
                <a:cs typeface="+mn-ea"/>
                <a:sym typeface="+mn-lt"/>
              </a:rPr>
              <a:t>12</a:t>
            </a:r>
            <a:r>
              <a:rPr lang="zh-CN" altLang="en-US" sz="1600">
                <a:solidFill>
                  <a:srgbClr val="10FBFE"/>
                </a:solidFill>
                <a:latin typeface="微软雅黑" panose="020B0503020204020204" charset="-122"/>
                <a:ea typeface="微软雅黑" panose="020B0503020204020204" charset="-122"/>
                <a:cs typeface="+mn-ea"/>
                <a:sym typeface="+mn-lt"/>
              </a:rPr>
              <a:t>月</a:t>
            </a:r>
            <a:r>
              <a:rPr lang="en-US" altLang="zh-CN" sz="1600">
                <a:solidFill>
                  <a:srgbClr val="10FBFE"/>
                </a:solidFill>
                <a:latin typeface="微软雅黑" panose="020B0503020204020204" charset="-122"/>
                <a:ea typeface="微软雅黑" panose="020B0503020204020204" charset="-122"/>
                <a:cs typeface="+mn-ea"/>
                <a:sym typeface="+mn-lt"/>
              </a:rPr>
              <a:t>21</a:t>
            </a:r>
            <a:r>
              <a:rPr lang="zh-CN" altLang="en-US" sz="1600">
                <a:solidFill>
                  <a:srgbClr val="10FBFE"/>
                </a:solidFill>
                <a:latin typeface="微软雅黑" panose="020B0503020204020204" charset="-122"/>
                <a:ea typeface="微软雅黑" panose="020B0503020204020204" charset="-122"/>
                <a:cs typeface="+mn-ea"/>
                <a:sym typeface="+mn-lt"/>
              </a:rPr>
              <a:t>日</a:t>
            </a:r>
            <a:r>
              <a:rPr lang="en-US" altLang="zh-CN" sz="1600">
                <a:solidFill>
                  <a:srgbClr val="10FBFE"/>
                </a:solidFill>
                <a:latin typeface="微软雅黑" panose="020B0503020204020204" charset="-122"/>
                <a:ea typeface="微软雅黑" panose="020B0503020204020204" charset="-122"/>
                <a:cs typeface="+mn-ea"/>
                <a:sym typeface="+mn-lt"/>
              </a:rPr>
              <a:t>,</a:t>
            </a:r>
            <a:r>
              <a:rPr lang="zh-CN" altLang="en-US" sz="1600">
                <a:solidFill>
                  <a:srgbClr val="10FBFE"/>
                </a:solidFill>
                <a:latin typeface="微软雅黑" panose="020B0503020204020204" charset="-122"/>
                <a:ea typeface="微软雅黑" panose="020B0503020204020204" charset="-122"/>
                <a:cs typeface="+mn-ea"/>
                <a:sym typeface="+mn-lt"/>
              </a:rPr>
              <a:t>北京市第二中级法院以诈骗罪判处被告人张凯闵、林金德有期徒刑</a:t>
            </a:r>
            <a:r>
              <a:rPr lang="en-US" altLang="zh-CN" sz="1600">
                <a:solidFill>
                  <a:srgbClr val="10FBFE"/>
                </a:solidFill>
                <a:latin typeface="微软雅黑" panose="020B0503020204020204" charset="-122"/>
                <a:ea typeface="微软雅黑" panose="020B0503020204020204" charset="-122"/>
                <a:cs typeface="+mn-ea"/>
                <a:sym typeface="+mn-lt"/>
              </a:rPr>
              <a:t>15</a:t>
            </a:r>
            <a:r>
              <a:rPr lang="zh-CN" altLang="en-US" sz="1600">
                <a:solidFill>
                  <a:srgbClr val="10FBFE"/>
                </a:solidFill>
                <a:latin typeface="微软雅黑" panose="020B0503020204020204" charset="-122"/>
                <a:ea typeface="微软雅黑" panose="020B0503020204020204" charset="-122"/>
                <a:cs typeface="+mn-ea"/>
                <a:sym typeface="+mn-lt"/>
              </a:rPr>
              <a:t>年</a:t>
            </a:r>
            <a:r>
              <a:rPr lang="en-US" altLang="zh-CN" sz="1600">
                <a:solidFill>
                  <a:srgbClr val="10FBFE"/>
                </a:solidFill>
                <a:latin typeface="微软雅黑" panose="020B0503020204020204" charset="-122"/>
                <a:ea typeface="微软雅黑" panose="020B0503020204020204" charset="-122"/>
                <a:cs typeface="+mn-ea"/>
                <a:sym typeface="+mn-lt"/>
              </a:rPr>
              <a:t>,</a:t>
            </a:r>
            <a:r>
              <a:rPr lang="zh-CN" altLang="en-US" sz="1600">
                <a:solidFill>
                  <a:srgbClr val="10FBFE"/>
                </a:solidFill>
                <a:latin typeface="微软雅黑" panose="020B0503020204020204" charset="-122"/>
                <a:ea typeface="微软雅黑" panose="020B0503020204020204" charset="-122"/>
                <a:cs typeface="+mn-ea"/>
                <a:sym typeface="+mn-lt"/>
              </a:rPr>
              <a:t>以诈骗罪分别判处韩刚等</a:t>
            </a:r>
            <a:r>
              <a:rPr lang="en-US" altLang="zh-CN" sz="1600">
                <a:solidFill>
                  <a:srgbClr val="10FBFE"/>
                </a:solidFill>
                <a:latin typeface="微软雅黑" panose="020B0503020204020204" charset="-122"/>
                <a:ea typeface="微软雅黑" panose="020B0503020204020204" charset="-122"/>
                <a:cs typeface="+mn-ea"/>
                <a:sym typeface="+mn-lt"/>
              </a:rPr>
              <a:t>83</a:t>
            </a:r>
            <a:r>
              <a:rPr lang="zh-CN" altLang="en-US" sz="1600">
                <a:solidFill>
                  <a:srgbClr val="10FBFE"/>
                </a:solidFill>
                <a:latin typeface="微软雅黑" panose="020B0503020204020204" charset="-122"/>
                <a:ea typeface="微软雅黑" panose="020B0503020204020204" charset="-122"/>
                <a:cs typeface="+mn-ea"/>
                <a:sym typeface="+mn-lt"/>
              </a:rPr>
              <a:t>人有期徒刑</a:t>
            </a:r>
            <a:r>
              <a:rPr lang="en-US" altLang="zh-CN" sz="1600">
                <a:solidFill>
                  <a:srgbClr val="10FBFE"/>
                </a:solidFill>
                <a:latin typeface="微软雅黑" panose="020B0503020204020204" charset="-122"/>
                <a:ea typeface="微软雅黑" panose="020B0503020204020204" charset="-122"/>
                <a:cs typeface="+mn-ea"/>
                <a:sym typeface="+mn-lt"/>
              </a:rPr>
              <a:t>14</a:t>
            </a:r>
            <a:r>
              <a:rPr lang="zh-CN" altLang="en-US" sz="1600">
                <a:solidFill>
                  <a:srgbClr val="10FBFE"/>
                </a:solidFill>
                <a:latin typeface="微软雅黑" panose="020B0503020204020204" charset="-122"/>
                <a:ea typeface="微软雅黑" panose="020B0503020204020204" charset="-122"/>
                <a:cs typeface="+mn-ea"/>
                <a:sym typeface="+mn-lt"/>
              </a:rPr>
              <a:t>年至</a:t>
            </a:r>
            <a:r>
              <a:rPr lang="en-US" altLang="zh-CN" sz="1600">
                <a:solidFill>
                  <a:srgbClr val="10FBFE"/>
                </a:solidFill>
                <a:latin typeface="微软雅黑" panose="020B0503020204020204" charset="-122"/>
                <a:ea typeface="微软雅黑" panose="020B0503020204020204" charset="-122"/>
                <a:cs typeface="+mn-ea"/>
                <a:sym typeface="+mn-lt"/>
              </a:rPr>
              <a:t>1</a:t>
            </a:r>
            <a:r>
              <a:rPr lang="zh-CN" altLang="en-US" sz="1600">
                <a:solidFill>
                  <a:srgbClr val="10FBFE"/>
                </a:solidFill>
                <a:latin typeface="微软雅黑" panose="020B0503020204020204" charset="-122"/>
                <a:ea typeface="微软雅黑" panose="020B0503020204020204" charset="-122"/>
                <a:cs typeface="+mn-ea"/>
                <a:sym typeface="+mn-lt"/>
              </a:rPr>
              <a:t>年</a:t>
            </a:r>
            <a:r>
              <a:rPr lang="en-US" altLang="zh-CN" sz="1600">
                <a:solidFill>
                  <a:srgbClr val="10FBFE"/>
                </a:solidFill>
                <a:latin typeface="微软雅黑" panose="020B0503020204020204" charset="-122"/>
                <a:ea typeface="微软雅黑" panose="020B0503020204020204" charset="-122"/>
                <a:cs typeface="+mn-ea"/>
                <a:sym typeface="+mn-lt"/>
              </a:rPr>
              <a:t>9</a:t>
            </a:r>
            <a:r>
              <a:rPr lang="zh-CN" altLang="en-US" sz="1600">
                <a:solidFill>
                  <a:srgbClr val="10FBFE"/>
                </a:solidFill>
                <a:latin typeface="微软雅黑" panose="020B0503020204020204" charset="-122"/>
                <a:ea typeface="微软雅黑" panose="020B0503020204020204" charset="-122"/>
                <a:cs typeface="+mn-ea"/>
                <a:sym typeface="+mn-lt"/>
              </a:rPr>
              <a:t>个月不等。</a:t>
            </a:r>
            <a:endParaRPr lang="en-US" altLang="zh-CN" sz="1600">
              <a:solidFill>
                <a:srgbClr val="10FBFE"/>
              </a:solidFill>
              <a:latin typeface="微软雅黑" panose="020B0503020204020204" charset="-122"/>
              <a:ea typeface="微软雅黑" panose="020B0503020204020204" charset="-122"/>
              <a:cs typeface="+mn-ea"/>
              <a:sym typeface="+mn-lt"/>
            </a:endParaRPr>
          </a:p>
          <a:p>
            <a:pPr>
              <a:lnSpc>
                <a:spcPct val="150000"/>
              </a:lnSpc>
            </a:pPr>
            <a:endParaRPr lang="en-US" altLang="zh-CN" sz="1600">
              <a:solidFill>
                <a:srgbClr val="10FBFE"/>
              </a:solidFill>
              <a:latin typeface="微软雅黑" panose="020B0503020204020204" charset="-122"/>
              <a:ea typeface="微软雅黑" panose="020B0503020204020204" charset="-122"/>
              <a:cs typeface="+mn-ea"/>
              <a:sym typeface="+mn-lt"/>
            </a:endParaRPr>
          </a:p>
          <a:p>
            <a:pPr>
              <a:lnSpc>
                <a:spcPct val="150000"/>
              </a:lnSpc>
            </a:pPr>
            <a:r>
              <a:rPr lang="en-US" altLang="zh-CN" sz="1600">
                <a:solidFill>
                  <a:schemeClr val="accent5">
                    <a:lumMod val="20000"/>
                    <a:lumOff val="80000"/>
                  </a:schemeClr>
                </a:solidFill>
                <a:latin typeface="微软雅黑" panose="020B0503020204020204" charset="-122"/>
                <a:ea typeface="微软雅黑" panose="020B0503020204020204" charset="-122"/>
              </a:rPr>
              <a:t>       </a:t>
            </a:r>
            <a:r>
              <a:rPr lang="zh-CN" altLang="en-US" sz="1600">
                <a:solidFill>
                  <a:schemeClr val="accent5">
                    <a:lumMod val="20000"/>
                    <a:lumOff val="80000"/>
                  </a:schemeClr>
                </a:solidFill>
                <a:latin typeface="微软雅黑" panose="020B0503020204020204" charset="-122"/>
                <a:ea typeface="微软雅黑" panose="020B0503020204020204" charset="-122"/>
              </a:rPr>
              <a:t>本案技术团队制作专门用于犯罪的</a:t>
            </a:r>
            <a:r>
              <a:rPr lang="en-US" altLang="zh-CN" sz="1600">
                <a:solidFill>
                  <a:schemeClr val="accent5">
                    <a:lumMod val="20000"/>
                    <a:lumOff val="80000"/>
                  </a:schemeClr>
                </a:solidFill>
                <a:latin typeface="微软雅黑" panose="020B0503020204020204" charset="-122"/>
                <a:ea typeface="微软雅黑" panose="020B0503020204020204" charset="-122"/>
              </a:rPr>
              <a:t>APP</a:t>
            </a:r>
            <a:r>
              <a:rPr lang="zh-CN" altLang="en-US" sz="1600">
                <a:solidFill>
                  <a:schemeClr val="accent5">
                    <a:lumMod val="20000"/>
                    <a:lumOff val="80000"/>
                  </a:schemeClr>
                </a:solidFill>
                <a:latin typeface="微软雅黑" panose="020B0503020204020204" charset="-122"/>
                <a:ea typeface="微软雅黑" panose="020B0503020204020204" charset="-122"/>
              </a:rPr>
              <a:t>，引诱用户安装开展视频聊天，非法获取手机隐私信息。敲诈团伙利用隐私信息分析受害人的年龄、职业、家庭、资产等情况，制定敲诈计划和预期金额，实施“精准敲诈”。如是学生，敲诈金额一般</a:t>
            </a:r>
            <a:r>
              <a:rPr lang="en-US" altLang="zh-CN" sz="1600">
                <a:solidFill>
                  <a:schemeClr val="accent5">
                    <a:lumMod val="20000"/>
                    <a:lumOff val="80000"/>
                  </a:schemeClr>
                </a:solidFill>
                <a:latin typeface="微软雅黑" panose="020B0503020204020204" charset="-122"/>
                <a:ea typeface="微软雅黑" panose="020B0503020204020204" charset="-122"/>
              </a:rPr>
              <a:t>3000-5000</a:t>
            </a:r>
            <a:r>
              <a:rPr lang="zh-CN" altLang="en-US" sz="1600">
                <a:solidFill>
                  <a:schemeClr val="accent5">
                    <a:lumMod val="20000"/>
                    <a:lumOff val="80000"/>
                  </a:schemeClr>
                </a:solidFill>
                <a:latin typeface="微软雅黑" panose="020B0503020204020204" charset="-122"/>
                <a:ea typeface="微软雅黑" panose="020B0503020204020204" charset="-122"/>
              </a:rPr>
              <a:t>元，如是打工族，则</a:t>
            </a:r>
            <a:r>
              <a:rPr lang="en-US" altLang="zh-CN" sz="1600">
                <a:solidFill>
                  <a:schemeClr val="accent5">
                    <a:lumMod val="20000"/>
                    <a:lumOff val="80000"/>
                  </a:schemeClr>
                </a:solidFill>
                <a:latin typeface="微软雅黑" panose="020B0503020204020204" charset="-122"/>
                <a:ea typeface="微软雅黑" panose="020B0503020204020204" charset="-122"/>
              </a:rPr>
              <a:t>5000-20000</a:t>
            </a:r>
            <a:r>
              <a:rPr lang="zh-CN" altLang="en-US" sz="1600">
                <a:solidFill>
                  <a:schemeClr val="accent5">
                    <a:lumMod val="20000"/>
                    <a:lumOff val="80000"/>
                  </a:schemeClr>
                </a:solidFill>
                <a:latin typeface="微软雅黑" panose="020B0503020204020204" charset="-122"/>
                <a:ea typeface="微软雅黑" panose="020B0503020204020204" charset="-122"/>
              </a:rPr>
              <a:t>元，如是老板，则几万至几十万。案件收网后，初步分析发现该</a:t>
            </a:r>
            <a:r>
              <a:rPr lang="en-US" altLang="zh-CN" sz="1600">
                <a:solidFill>
                  <a:schemeClr val="accent5">
                    <a:lumMod val="20000"/>
                    <a:lumOff val="80000"/>
                  </a:schemeClr>
                </a:solidFill>
                <a:latin typeface="微软雅黑" panose="020B0503020204020204" charset="-122"/>
                <a:ea typeface="微软雅黑" panose="020B0503020204020204" charset="-122"/>
              </a:rPr>
              <a:t>APP</a:t>
            </a:r>
            <a:r>
              <a:rPr lang="zh-CN" altLang="en-US" sz="1600">
                <a:solidFill>
                  <a:schemeClr val="accent5">
                    <a:lumMod val="20000"/>
                    <a:lumOff val="80000"/>
                  </a:schemeClr>
                </a:solidFill>
                <a:latin typeface="微软雅黑" panose="020B0503020204020204" charset="-122"/>
                <a:ea typeface="微软雅黑" panose="020B0503020204020204" charset="-122"/>
              </a:rPr>
              <a:t>平台内有</a:t>
            </a:r>
            <a:r>
              <a:rPr lang="zh-CN" altLang="en-US" sz="1600" b="1" u="sng">
                <a:solidFill>
                  <a:schemeClr val="accent5">
                    <a:lumMod val="20000"/>
                    <a:lumOff val="80000"/>
                  </a:schemeClr>
                </a:solidFill>
                <a:latin typeface="微软雅黑" panose="020B0503020204020204" charset="-122"/>
                <a:ea typeface="微软雅黑" panose="020B0503020204020204" charset="-122"/>
              </a:rPr>
              <a:t>疑似受害人上万名、隐私信息上千万条</a:t>
            </a:r>
            <a:r>
              <a:rPr lang="zh-CN" altLang="en-US" sz="1600">
                <a:solidFill>
                  <a:schemeClr val="accent5">
                    <a:lumMod val="20000"/>
                    <a:lumOff val="80000"/>
                  </a:schemeClr>
                </a:solidFill>
                <a:latin typeface="微软雅黑" panose="020B0503020204020204" charset="-122"/>
                <a:ea typeface="微软雅黑" panose="020B0503020204020204" charset="-122"/>
              </a:rPr>
              <a:t>。同时，该技术团伙还帮助其他裸聊敲诈、杀猪盘诈骗等网络犯罪团伙制作了</a:t>
            </a:r>
            <a:r>
              <a:rPr lang="en-US" altLang="zh-CN" sz="1600">
                <a:solidFill>
                  <a:schemeClr val="accent5">
                    <a:lumMod val="20000"/>
                    <a:lumOff val="80000"/>
                  </a:schemeClr>
                </a:solidFill>
                <a:latin typeface="微软雅黑" panose="020B0503020204020204" charset="-122"/>
                <a:ea typeface="微软雅黑" panose="020B0503020204020204" charset="-122"/>
              </a:rPr>
              <a:t>40</a:t>
            </a:r>
            <a:r>
              <a:rPr lang="zh-CN" altLang="en-US" sz="1600">
                <a:solidFill>
                  <a:schemeClr val="accent5">
                    <a:lumMod val="20000"/>
                    <a:lumOff val="80000"/>
                  </a:schemeClr>
                </a:solidFill>
                <a:latin typeface="微软雅黑" panose="020B0503020204020204" charset="-122"/>
                <a:ea typeface="微软雅黑" panose="020B0503020204020204" charset="-122"/>
              </a:rPr>
              <a:t>余款此类</a:t>
            </a:r>
            <a:r>
              <a:rPr lang="en-US" altLang="zh-CN" sz="1600">
                <a:solidFill>
                  <a:schemeClr val="accent5">
                    <a:lumMod val="20000"/>
                    <a:lumOff val="80000"/>
                  </a:schemeClr>
                </a:solidFill>
                <a:latin typeface="微软雅黑" panose="020B0503020204020204" charset="-122"/>
                <a:ea typeface="微软雅黑" panose="020B0503020204020204" charset="-122"/>
              </a:rPr>
              <a:t>APP </a:t>
            </a:r>
            <a:r>
              <a:rPr lang="zh-CN" altLang="en-US" sz="1600">
                <a:solidFill>
                  <a:schemeClr val="accent5">
                    <a:lumMod val="20000"/>
                    <a:lumOff val="80000"/>
                  </a:schemeClr>
                </a:solidFill>
                <a:latin typeface="微软雅黑" panose="020B0503020204020204" charset="-122"/>
                <a:ea typeface="微软雅黑" panose="020B0503020204020204" charset="-122"/>
              </a:rPr>
              <a:t>。</a:t>
            </a:r>
          </a:p>
        </p:txBody>
      </p:sp>
      <p:pic>
        <p:nvPicPr>
          <p:cNvPr id="3" name="图形 2" descr="法槌">
            <a:extLst>
              <a:ext uri="{FF2B5EF4-FFF2-40B4-BE49-F238E27FC236}">
                <a16:creationId xmlns:a16="http://schemas.microsoft.com/office/drawing/2014/main" id="{330B72A5-BCF5-444C-B478-72D859B249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08869" y="5714602"/>
            <a:ext cx="914400" cy="914400"/>
          </a:xfrm>
          <a:prstGeom prst="rect">
            <a:avLst/>
          </a:prstGeom>
        </p:spPr>
      </p:pic>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19467"/>
                                        </p:tgtEl>
                                        <p:attrNameLst>
                                          <p:attrName>style.visibility</p:attrName>
                                        </p:attrNameLst>
                                      </p:cBhvr>
                                      <p:to>
                                        <p:strVal val="visible"/>
                                      </p:to>
                                    </p:set>
                                    <p:anim calcmode="lin" valueType="num">
                                      <p:cBhvr additive="base">
                                        <p:cTn id="7" dur="500"/>
                                        <p:tgtEl>
                                          <p:spTgt spid="19467"/>
                                        </p:tgtEl>
                                        <p:attrNameLst>
                                          <p:attrName>ppt_y</p:attrName>
                                        </p:attrNameLst>
                                      </p:cBhvr>
                                      <p:tavLst>
                                        <p:tav tm="0">
                                          <p:val>
                                            <p:strVal val="#ppt_y+#ppt_h*1.125000"/>
                                          </p:val>
                                        </p:tav>
                                        <p:tav tm="100000">
                                          <p:val>
                                            <p:strVal val="#ppt_y"/>
                                          </p:val>
                                        </p:tav>
                                      </p:tavLst>
                                    </p:anim>
                                    <p:animEffect transition="in" filter="wipe(up)">
                                      <p:cBhvr>
                                        <p:cTn id="8" dur="500"/>
                                        <p:tgtEl>
                                          <p:spTgt spid="19467"/>
                                        </p:tgtEl>
                                      </p:cBhvr>
                                    </p:animEffect>
                                  </p:childTnLst>
                                </p:cTn>
                              </p:par>
                              <p:par>
                                <p:cTn id="9" presetID="26"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80">
                                          <p:stCondLst>
                                            <p:cond delay="0"/>
                                          </p:stCondLst>
                                        </p:cTn>
                                        <p:tgtEl>
                                          <p:spTgt spid="3"/>
                                        </p:tgtEl>
                                      </p:cBhvr>
                                    </p:animEffect>
                                    <p:anim calcmode="lin" valueType="num">
                                      <p:cBhvr>
                                        <p:cTn id="12"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7" dur="26">
                                          <p:stCondLst>
                                            <p:cond delay="650"/>
                                          </p:stCondLst>
                                        </p:cTn>
                                        <p:tgtEl>
                                          <p:spTgt spid="3"/>
                                        </p:tgtEl>
                                      </p:cBhvr>
                                      <p:to x="100000" y="60000"/>
                                    </p:animScale>
                                    <p:animScale>
                                      <p:cBhvr>
                                        <p:cTn id="18" dur="166" decel="50000">
                                          <p:stCondLst>
                                            <p:cond delay="676"/>
                                          </p:stCondLst>
                                        </p:cTn>
                                        <p:tgtEl>
                                          <p:spTgt spid="3"/>
                                        </p:tgtEl>
                                      </p:cBhvr>
                                      <p:to x="100000" y="100000"/>
                                    </p:animScale>
                                    <p:animScale>
                                      <p:cBhvr>
                                        <p:cTn id="19" dur="26">
                                          <p:stCondLst>
                                            <p:cond delay="1312"/>
                                          </p:stCondLst>
                                        </p:cTn>
                                        <p:tgtEl>
                                          <p:spTgt spid="3"/>
                                        </p:tgtEl>
                                      </p:cBhvr>
                                      <p:to x="100000" y="80000"/>
                                    </p:animScale>
                                    <p:animScale>
                                      <p:cBhvr>
                                        <p:cTn id="20" dur="166" decel="50000">
                                          <p:stCondLst>
                                            <p:cond delay="1338"/>
                                          </p:stCondLst>
                                        </p:cTn>
                                        <p:tgtEl>
                                          <p:spTgt spid="3"/>
                                        </p:tgtEl>
                                      </p:cBhvr>
                                      <p:to x="100000" y="100000"/>
                                    </p:animScale>
                                    <p:animScale>
                                      <p:cBhvr>
                                        <p:cTn id="21" dur="26">
                                          <p:stCondLst>
                                            <p:cond delay="1642"/>
                                          </p:stCondLst>
                                        </p:cTn>
                                        <p:tgtEl>
                                          <p:spTgt spid="3"/>
                                        </p:tgtEl>
                                      </p:cBhvr>
                                      <p:to x="100000" y="90000"/>
                                    </p:animScale>
                                    <p:animScale>
                                      <p:cBhvr>
                                        <p:cTn id="22" dur="166" decel="50000">
                                          <p:stCondLst>
                                            <p:cond delay="1668"/>
                                          </p:stCondLst>
                                        </p:cTn>
                                        <p:tgtEl>
                                          <p:spTgt spid="3"/>
                                        </p:tgtEl>
                                      </p:cBhvr>
                                      <p:to x="100000" y="100000"/>
                                    </p:animScale>
                                    <p:animScale>
                                      <p:cBhvr>
                                        <p:cTn id="23" dur="26">
                                          <p:stCondLst>
                                            <p:cond delay="1808"/>
                                          </p:stCondLst>
                                        </p:cTn>
                                        <p:tgtEl>
                                          <p:spTgt spid="3"/>
                                        </p:tgtEl>
                                      </p:cBhvr>
                                      <p:to x="100000" y="95000"/>
                                    </p:animScale>
                                    <p:animScale>
                                      <p:cBhvr>
                                        <p:cTn id="24"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7" name="文本框 1"/>
          <p:cNvSpPr txBox="1">
            <a:spLocks noChangeArrowheads="1"/>
          </p:cNvSpPr>
          <p:nvPr/>
        </p:nvSpPr>
        <p:spPr bwMode="auto">
          <a:xfrm>
            <a:off x="973227" y="994982"/>
            <a:ext cx="10245546" cy="4613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150000"/>
              </a:lnSpc>
            </a:pPr>
            <a:r>
              <a:rPr lang="en-US" altLang="zh-CN" sz="2400">
                <a:solidFill>
                  <a:srgbClr val="10FBFE"/>
                </a:solidFill>
                <a:latin typeface="微软雅黑" panose="020B0503020204020204" charset="-122"/>
                <a:ea typeface="微软雅黑" panose="020B0503020204020204" charset="-122"/>
                <a:cs typeface="+mn-ea"/>
                <a:sym typeface="+mn-lt"/>
              </a:rPr>
              <a:t>【</a:t>
            </a:r>
            <a:r>
              <a:rPr lang="zh-CN" altLang="en-US" sz="2400">
                <a:solidFill>
                  <a:srgbClr val="10FBFE"/>
                </a:solidFill>
                <a:latin typeface="微软雅黑" panose="020B0503020204020204" charset="-122"/>
                <a:ea typeface="微软雅黑" panose="020B0503020204020204" charset="-122"/>
                <a:cs typeface="+mn-ea"/>
                <a:sym typeface="+mn-lt"/>
              </a:rPr>
              <a:t>典型案例</a:t>
            </a:r>
            <a:r>
              <a:rPr lang="en-US" altLang="zh-CN" sz="2400">
                <a:solidFill>
                  <a:srgbClr val="10FBFE"/>
                </a:solidFill>
                <a:latin typeface="微软雅黑" panose="020B0503020204020204" charset="-122"/>
                <a:ea typeface="微软雅黑" panose="020B0503020204020204" charset="-122"/>
                <a:cs typeface="+mn-ea"/>
                <a:sym typeface="+mn-lt"/>
              </a:rPr>
              <a:t>-</a:t>
            </a:r>
            <a:r>
              <a:rPr lang="zh-CN" altLang="en-US" sz="2400">
                <a:solidFill>
                  <a:srgbClr val="10FBFE"/>
                </a:solidFill>
                <a:latin typeface="微软雅黑" panose="020B0503020204020204" charset="-122"/>
                <a:ea typeface="微软雅黑" panose="020B0503020204020204" charset="-122"/>
                <a:cs typeface="+mn-ea"/>
                <a:sym typeface="+mn-lt"/>
              </a:rPr>
              <a:t>徐玉玉另案：杜天禹案</a:t>
            </a:r>
            <a:r>
              <a:rPr lang="en-US" altLang="zh-CN" sz="2400">
                <a:solidFill>
                  <a:srgbClr val="10FBFE"/>
                </a:solidFill>
                <a:latin typeface="微软雅黑" panose="020B0503020204020204" charset="-122"/>
                <a:ea typeface="微软雅黑" panose="020B0503020204020204" charset="-122"/>
                <a:cs typeface="+mn-ea"/>
                <a:sym typeface="+mn-lt"/>
              </a:rPr>
              <a:t>】 </a:t>
            </a:r>
          </a:p>
          <a:p>
            <a:pPr>
              <a:lnSpc>
                <a:spcPct val="150000"/>
              </a:lnSpc>
            </a:pPr>
            <a:endParaRPr lang="en-US" altLang="zh-CN" sz="2400">
              <a:solidFill>
                <a:srgbClr val="10FBFE"/>
              </a:solidFill>
              <a:latin typeface="微软雅黑" panose="020B0503020204020204" charset="-122"/>
              <a:ea typeface="微软雅黑" panose="020B0503020204020204" charset="-122"/>
              <a:cs typeface="+mn-ea"/>
              <a:sym typeface="+mn-lt"/>
            </a:endParaRPr>
          </a:p>
          <a:p>
            <a:pPr>
              <a:lnSpc>
                <a:spcPct val="150000"/>
              </a:lnSpc>
            </a:pPr>
            <a:r>
              <a:rPr lang="zh-CN" altLang="en-US" sz="2400">
                <a:solidFill>
                  <a:srgbClr val="10FBFE"/>
                </a:solidFill>
                <a:latin typeface="微软雅黑" panose="020B0503020204020204" charset="-122"/>
                <a:ea typeface="微软雅黑" panose="020B0503020204020204" charset="-122"/>
                <a:cs typeface="+mn-ea"/>
                <a:sym typeface="+mn-lt"/>
              </a:rPr>
              <a:t>　  </a:t>
            </a:r>
            <a:r>
              <a:rPr lang="en-US" altLang="zh-CN">
                <a:solidFill>
                  <a:srgbClr val="10FBFE"/>
                </a:solidFill>
                <a:latin typeface="微软雅黑" panose="020B0503020204020204" charset="-122"/>
                <a:ea typeface="微软雅黑" panose="020B0503020204020204" charset="-122"/>
                <a:cs typeface="+mn-ea"/>
                <a:sym typeface="+mn-lt"/>
              </a:rPr>
              <a:t>2016</a:t>
            </a:r>
            <a:r>
              <a:rPr lang="zh-CN" altLang="en-US">
                <a:solidFill>
                  <a:srgbClr val="10FBFE"/>
                </a:solidFill>
                <a:latin typeface="微软雅黑" panose="020B0503020204020204" charset="-122"/>
                <a:ea typeface="微软雅黑" panose="020B0503020204020204" charset="-122"/>
                <a:cs typeface="+mn-ea"/>
                <a:sym typeface="+mn-lt"/>
              </a:rPr>
              <a:t>年</a:t>
            </a:r>
            <a:r>
              <a:rPr lang="en-US" altLang="zh-CN">
                <a:solidFill>
                  <a:srgbClr val="10FBFE"/>
                </a:solidFill>
                <a:latin typeface="微软雅黑" panose="020B0503020204020204" charset="-122"/>
                <a:ea typeface="微软雅黑" panose="020B0503020204020204" charset="-122"/>
                <a:cs typeface="+mn-ea"/>
                <a:sym typeface="+mn-lt"/>
              </a:rPr>
              <a:t>4</a:t>
            </a:r>
            <a:r>
              <a:rPr lang="zh-CN" altLang="en-US">
                <a:solidFill>
                  <a:srgbClr val="10FBFE"/>
                </a:solidFill>
                <a:latin typeface="微软雅黑" panose="020B0503020204020204" charset="-122"/>
                <a:ea typeface="微软雅黑" panose="020B0503020204020204" charset="-122"/>
                <a:cs typeface="+mn-ea"/>
                <a:sym typeface="+mn-lt"/>
              </a:rPr>
              <a:t>月初</a:t>
            </a:r>
            <a:r>
              <a:rPr lang="en-US" altLang="zh-CN">
                <a:solidFill>
                  <a:srgbClr val="10FBFE"/>
                </a:solidFill>
                <a:latin typeface="微软雅黑" panose="020B0503020204020204" charset="-122"/>
                <a:ea typeface="微软雅黑" panose="020B0503020204020204" charset="-122"/>
                <a:cs typeface="+mn-ea"/>
                <a:sym typeface="+mn-lt"/>
              </a:rPr>
              <a:t>,</a:t>
            </a:r>
            <a:r>
              <a:rPr lang="zh-CN" altLang="en-US">
                <a:solidFill>
                  <a:srgbClr val="10FBFE"/>
                </a:solidFill>
                <a:latin typeface="微软雅黑" panose="020B0503020204020204" charset="-122"/>
                <a:ea typeface="微软雅黑" panose="020B0503020204020204" charset="-122"/>
                <a:cs typeface="+mn-ea"/>
                <a:sym typeface="+mn-lt"/>
              </a:rPr>
              <a:t>杜天禹非法获取</a:t>
            </a:r>
            <a:r>
              <a:rPr lang="en-US" altLang="zh-CN">
                <a:solidFill>
                  <a:srgbClr val="10FBFE"/>
                </a:solidFill>
                <a:latin typeface="微软雅黑" panose="020B0503020204020204" charset="-122"/>
                <a:ea typeface="微软雅黑" panose="020B0503020204020204" charset="-122"/>
                <a:cs typeface="+mn-ea"/>
                <a:sym typeface="+mn-lt"/>
              </a:rPr>
              <a:t>2016</a:t>
            </a:r>
            <a:r>
              <a:rPr lang="zh-CN" altLang="en-US">
                <a:solidFill>
                  <a:srgbClr val="10FBFE"/>
                </a:solidFill>
                <a:latin typeface="微软雅黑" panose="020B0503020204020204" charset="-122"/>
                <a:ea typeface="微软雅黑" panose="020B0503020204020204" charset="-122"/>
                <a:cs typeface="+mn-ea"/>
                <a:sym typeface="+mn-lt"/>
              </a:rPr>
              <a:t>年山东省高考考生个人信息</a:t>
            </a:r>
            <a:r>
              <a:rPr lang="en-US" altLang="zh-CN">
                <a:solidFill>
                  <a:srgbClr val="10FBFE"/>
                </a:solidFill>
                <a:latin typeface="微软雅黑" panose="020B0503020204020204" charset="-122"/>
                <a:ea typeface="微软雅黑" panose="020B0503020204020204" charset="-122"/>
                <a:cs typeface="+mn-ea"/>
                <a:sym typeface="+mn-lt"/>
              </a:rPr>
              <a:t>64</a:t>
            </a:r>
            <a:r>
              <a:rPr lang="zh-CN" altLang="en-US">
                <a:solidFill>
                  <a:srgbClr val="10FBFE"/>
                </a:solidFill>
                <a:latin typeface="微软雅黑" panose="020B0503020204020204" charset="-122"/>
                <a:ea typeface="微软雅黑" panose="020B0503020204020204" charset="-122"/>
                <a:cs typeface="+mn-ea"/>
                <a:sym typeface="+mn-lt"/>
              </a:rPr>
              <a:t>万余条</a:t>
            </a:r>
            <a:r>
              <a:rPr lang="en-US" altLang="zh-CN">
                <a:solidFill>
                  <a:srgbClr val="10FBFE"/>
                </a:solidFill>
                <a:latin typeface="微软雅黑" panose="020B0503020204020204" charset="-122"/>
                <a:ea typeface="微软雅黑" panose="020B0503020204020204" charset="-122"/>
                <a:cs typeface="+mn-ea"/>
                <a:sym typeface="+mn-lt"/>
              </a:rPr>
              <a:t>,</a:t>
            </a:r>
            <a:r>
              <a:rPr lang="zh-CN" altLang="en-US">
                <a:solidFill>
                  <a:srgbClr val="10FBFE"/>
                </a:solidFill>
                <a:latin typeface="微软雅黑" panose="020B0503020204020204" charset="-122"/>
                <a:ea typeface="微软雅黑" panose="020B0503020204020204" charset="-122"/>
                <a:cs typeface="+mn-ea"/>
                <a:sym typeface="+mn-lt"/>
              </a:rPr>
              <a:t>并通过腾讯</a:t>
            </a:r>
            <a:r>
              <a:rPr lang="en-US" altLang="zh-CN">
                <a:solidFill>
                  <a:srgbClr val="10FBFE"/>
                </a:solidFill>
                <a:latin typeface="微软雅黑" panose="020B0503020204020204" charset="-122"/>
                <a:ea typeface="微软雅黑" panose="020B0503020204020204" charset="-122"/>
                <a:cs typeface="+mn-ea"/>
                <a:sym typeface="+mn-lt"/>
              </a:rPr>
              <a:t>QQ</a:t>
            </a:r>
            <a:r>
              <a:rPr lang="zh-CN" altLang="en-US">
                <a:solidFill>
                  <a:srgbClr val="10FBFE"/>
                </a:solidFill>
                <a:latin typeface="微软雅黑" panose="020B0503020204020204" charset="-122"/>
                <a:ea typeface="微软雅黑" panose="020B0503020204020204" charset="-122"/>
                <a:cs typeface="+mn-ea"/>
                <a:sym typeface="+mn-lt"/>
              </a:rPr>
              <a:t>、支付宝向陈文辉</a:t>
            </a:r>
            <a:r>
              <a:rPr lang="en-US" altLang="zh-CN">
                <a:solidFill>
                  <a:srgbClr val="10FBFE"/>
                </a:solidFill>
                <a:latin typeface="微软雅黑" panose="020B0503020204020204" charset="-122"/>
                <a:ea typeface="微软雅黑" panose="020B0503020204020204" charset="-122"/>
                <a:cs typeface="+mn-ea"/>
                <a:sym typeface="+mn-lt"/>
              </a:rPr>
              <a:t>(</a:t>
            </a:r>
            <a:r>
              <a:rPr lang="zh-CN" altLang="en-US">
                <a:solidFill>
                  <a:srgbClr val="10FBFE"/>
                </a:solidFill>
                <a:latin typeface="微软雅黑" panose="020B0503020204020204" charset="-122"/>
                <a:ea typeface="微软雅黑" panose="020B0503020204020204" charset="-122"/>
                <a:cs typeface="+mn-ea"/>
                <a:sym typeface="+mn-lt"/>
              </a:rPr>
              <a:t>另案处理</a:t>
            </a:r>
            <a:r>
              <a:rPr lang="en-US" altLang="zh-CN">
                <a:solidFill>
                  <a:srgbClr val="10FBFE"/>
                </a:solidFill>
                <a:latin typeface="微软雅黑" panose="020B0503020204020204" charset="-122"/>
                <a:ea typeface="微软雅黑" panose="020B0503020204020204" charset="-122"/>
                <a:cs typeface="+mn-ea"/>
                <a:sym typeface="+mn-lt"/>
              </a:rPr>
              <a:t>)</a:t>
            </a:r>
            <a:r>
              <a:rPr lang="zh-CN" altLang="en-US">
                <a:solidFill>
                  <a:srgbClr val="10FBFE"/>
                </a:solidFill>
                <a:latin typeface="微软雅黑" panose="020B0503020204020204" charset="-122"/>
                <a:ea typeface="微软雅黑" panose="020B0503020204020204" charset="-122"/>
                <a:cs typeface="+mn-ea"/>
                <a:sym typeface="+mn-lt"/>
              </a:rPr>
              <a:t>出售考生信息</a:t>
            </a:r>
            <a:r>
              <a:rPr lang="en-US" altLang="zh-CN">
                <a:solidFill>
                  <a:srgbClr val="10FBFE"/>
                </a:solidFill>
                <a:latin typeface="微软雅黑" panose="020B0503020204020204" charset="-122"/>
                <a:ea typeface="微软雅黑" panose="020B0503020204020204" charset="-122"/>
                <a:cs typeface="+mn-ea"/>
                <a:sym typeface="+mn-lt"/>
              </a:rPr>
              <a:t>10</a:t>
            </a:r>
            <a:r>
              <a:rPr lang="zh-CN" altLang="en-US">
                <a:solidFill>
                  <a:srgbClr val="10FBFE"/>
                </a:solidFill>
                <a:latin typeface="微软雅黑" panose="020B0503020204020204" charset="-122"/>
                <a:ea typeface="微软雅黑" panose="020B0503020204020204" charset="-122"/>
                <a:cs typeface="+mn-ea"/>
                <a:sym typeface="+mn-lt"/>
              </a:rPr>
              <a:t>万余条。陈文辉利用购买的上述信息实施电信诈骗活动</a:t>
            </a:r>
            <a:r>
              <a:rPr lang="en-US" altLang="zh-CN">
                <a:solidFill>
                  <a:srgbClr val="10FBFE"/>
                </a:solidFill>
                <a:latin typeface="微软雅黑" panose="020B0503020204020204" charset="-122"/>
                <a:ea typeface="微软雅黑" panose="020B0503020204020204" charset="-122"/>
                <a:cs typeface="+mn-ea"/>
                <a:sym typeface="+mn-lt"/>
              </a:rPr>
              <a:t>,</a:t>
            </a:r>
            <a:r>
              <a:rPr lang="zh-CN" altLang="en-US">
                <a:solidFill>
                  <a:srgbClr val="10FBFE"/>
                </a:solidFill>
                <a:latin typeface="微软雅黑" panose="020B0503020204020204" charset="-122"/>
                <a:ea typeface="微软雅黑" panose="020B0503020204020204" charset="-122"/>
                <a:cs typeface="+mn-ea"/>
                <a:sym typeface="+mn-lt"/>
              </a:rPr>
              <a:t>骗取他人钱款共计</a:t>
            </a:r>
            <a:r>
              <a:rPr lang="en-US" altLang="zh-CN">
                <a:solidFill>
                  <a:srgbClr val="10FBFE"/>
                </a:solidFill>
                <a:latin typeface="微软雅黑" panose="020B0503020204020204" charset="-122"/>
                <a:ea typeface="微软雅黑" panose="020B0503020204020204" charset="-122"/>
                <a:cs typeface="+mn-ea"/>
                <a:sym typeface="+mn-lt"/>
              </a:rPr>
              <a:t>20</a:t>
            </a:r>
            <a:r>
              <a:rPr lang="zh-CN" altLang="en-US">
                <a:solidFill>
                  <a:srgbClr val="10FBFE"/>
                </a:solidFill>
                <a:latin typeface="微软雅黑" panose="020B0503020204020204" charset="-122"/>
                <a:ea typeface="微软雅黑" panose="020B0503020204020204" charset="-122"/>
                <a:cs typeface="+mn-ea"/>
                <a:sym typeface="+mn-lt"/>
              </a:rPr>
              <a:t>余万元。</a:t>
            </a:r>
            <a:endParaRPr lang="en-US" altLang="zh-CN">
              <a:solidFill>
                <a:srgbClr val="10FBFE"/>
              </a:solidFill>
              <a:latin typeface="微软雅黑" panose="020B0503020204020204" charset="-122"/>
              <a:ea typeface="微软雅黑" panose="020B0503020204020204" charset="-122"/>
              <a:cs typeface="+mn-ea"/>
              <a:sym typeface="+mn-lt"/>
            </a:endParaRPr>
          </a:p>
          <a:p>
            <a:pPr>
              <a:lnSpc>
                <a:spcPct val="150000"/>
              </a:lnSpc>
            </a:pPr>
            <a:endParaRPr lang="en-US" altLang="zh-CN">
              <a:solidFill>
                <a:srgbClr val="10FBFE"/>
              </a:solidFill>
              <a:latin typeface="微软雅黑" panose="020B0503020204020204" charset="-122"/>
              <a:ea typeface="微软雅黑" panose="020B0503020204020204" charset="-122"/>
              <a:cs typeface="+mn-ea"/>
              <a:sym typeface="+mn-lt"/>
            </a:endParaRPr>
          </a:p>
          <a:p>
            <a:pPr>
              <a:lnSpc>
                <a:spcPct val="150000"/>
              </a:lnSpc>
            </a:pPr>
            <a:r>
              <a:rPr lang="en-US" altLang="zh-CN">
                <a:solidFill>
                  <a:srgbClr val="10FBFE"/>
                </a:solidFill>
                <a:latin typeface="微软雅黑" panose="020B0503020204020204" charset="-122"/>
                <a:ea typeface="微软雅黑" panose="020B0503020204020204" charset="-122"/>
                <a:cs typeface="+mn-ea"/>
                <a:sym typeface="+mn-lt"/>
              </a:rPr>
              <a:t>      </a:t>
            </a:r>
            <a:r>
              <a:rPr lang="zh-CN" altLang="en-US">
                <a:solidFill>
                  <a:srgbClr val="10FBFE"/>
                </a:solidFill>
                <a:latin typeface="微软雅黑" panose="020B0503020204020204" charset="-122"/>
                <a:ea typeface="微软雅黑" panose="020B0503020204020204" charset="-122"/>
                <a:cs typeface="+mn-ea"/>
                <a:sym typeface="+mn-lt"/>
              </a:rPr>
              <a:t>其中被害人徐玉玉被骗取学费</a:t>
            </a:r>
            <a:r>
              <a:rPr lang="en-US" altLang="zh-CN">
                <a:solidFill>
                  <a:srgbClr val="10FBFE"/>
                </a:solidFill>
                <a:latin typeface="微软雅黑" panose="020B0503020204020204" charset="-122"/>
                <a:ea typeface="微软雅黑" panose="020B0503020204020204" charset="-122"/>
                <a:cs typeface="+mn-ea"/>
                <a:sym typeface="+mn-lt"/>
              </a:rPr>
              <a:t>9900</a:t>
            </a:r>
            <a:r>
              <a:rPr lang="zh-CN" altLang="en-US">
                <a:solidFill>
                  <a:srgbClr val="10FBFE"/>
                </a:solidFill>
                <a:latin typeface="微软雅黑" panose="020B0503020204020204" charset="-122"/>
                <a:ea typeface="微软雅黑" panose="020B0503020204020204" charset="-122"/>
                <a:cs typeface="+mn-ea"/>
                <a:sym typeface="+mn-lt"/>
              </a:rPr>
              <a:t>元后， 被民警告知追回希望不大时回家路上心脏骤停死亡。刚考上大学人生即将走入新的阶段时却飞来横祸。</a:t>
            </a:r>
          </a:p>
          <a:p>
            <a:pPr>
              <a:lnSpc>
                <a:spcPct val="150000"/>
              </a:lnSpc>
            </a:pPr>
            <a:endParaRPr lang="zh-CN" altLang="en-US">
              <a:solidFill>
                <a:srgbClr val="10FBFE"/>
              </a:solidFill>
              <a:latin typeface="微软雅黑" panose="020B0503020204020204" charset="-122"/>
              <a:ea typeface="微软雅黑" panose="020B0503020204020204" charset="-122"/>
              <a:cs typeface="+mn-ea"/>
              <a:sym typeface="+mn-lt"/>
            </a:endParaRPr>
          </a:p>
          <a:p>
            <a:pPr>
              <a:lnSpc>
                <a:spcPct val="150000"/>
              </a:lnSpc>
            </a:pPr>
            <a:r>
              <a:rPr lang="zh-CN" altLang="en-US">
                <a:solidFill>
                  <a:srgbClr val="10FBFE"/>
                </a:solidFill>
                <a:latin typeface="微软雅黑" panose="020B0503020204020204" charset="-122"/>
                <a:ea typeface="微软雅黑" panose="020B0503020204020204" charset="-122"/>
                <a:cs typeface="+mn-ea"/>
                <a:sym typeface="+mn-lt"/>
              </a:rPr>
              <a:t>　　</a:t>
            </a:r>
            <a:r>
              <a:rPr lang="en-US" altLang="zh-CN">
                <a:solidFill>
                  <a:srgbClr val="10FBFE"/>
                </a:solidFill>
                <a:latin typeface="微软雅黑" panose="020B0503020204020204" charset="-122"/>
                <a:ea typeface="微软雅黑" panose="020B0503020204020204" charset="-122"/>
                <a:cs typeface="+mn-ea"/>
                <a:sym typeface="+mn-lt"/>
              </a:rPr>
              <a:t>2017</a:t>
            </a:r>
            <a:r>
              <a:rPr lang="zh-CN" altLang="en-US">
                <a:solidFill>
                  <a:srgbClr val="10FBFE"/>
                </a:solidFill>
                <a:latin typeface="微软雅黑" panose="020B0503020204020204" charset="-122"/>
                <a:ea typeface="微软雅黑" panose="020B0503020204020204" charset="-122"/>
                <a:cs typeface="+mn-ea"/>
                <a:sym typeface="+mn-lt"/>
              </a:rPr>
              <a:t>年</a:t>
            </a:r>
            <a:r>
              <a:rPr lang="en-US" altLang="zh-CN">
                <a:solidFill>
                  <a:srgbClr val="10FBFE"/>
                </a:solidFill>
                <a:latin typeface="微软雅黑" panose="020B0503020204020204" charset="-122"/>
                <a:ea typeface="微软雅黑" panose="020B0503020204020204" charset="-122"/>
                <a:cs typeface="+mn-ea"/>
                <a:sym typeface="+mn-lt"/>
              </a:rPr>
              <a:t>8</a:t>
            </a:r>
            <a:r>
              <a:rPr lang="zh-CN" altLang="en-US">
                <a:solidFill>
                  <a:srgbClr val="10FBFE"/>
                </a:solidFill>
                <a:latin typeface="微软雅黑" panose="020B0503020204020204" charset="-122"/>
                <a:ea typeface="微软雅黑" panose="020B0503020204020204" charset="-122"/>
                <a:cs typeface="+mn-ea"/>
                <a:sym typeface="+mn-lt"/>
              </a:rPr>
              <a:t>月</a:t>
            </a:r>
            <a:r>
              <a:rPr lang="en-US" altLang="zh-CN">
                <a:solidFill>
                  <a:srgbClr val="10FBFE"/>
                </a:solidFill>
                <a:latin typeface="微软雅黑" panose="020B0503020204020204" charset="-122"/>
                <a:ea typeface="微软雅黑" panose="020B0503020204020204" charset="-122"/>
                <a:cs typeface="+mn-ea"/>
                <a:sym typeface="+mn-lt"/>
              </a:rPr>
              <a:t>24</a:t>
            </a:r>
            <a:r>
              <a:rPr lang="zh-CN" altLang="en-US">
                <a:solidFill>
                  <a:srgbClr val="10FBFE"/>
                </a:solidFill>
                <a:latin typeface="微软雅黑" panose="020B0503020204020204" charset="-122"/>
                <a:ea typeface="微软雅黑" panose="020B0503020204020204" charset="-122"/>
                <a:cs typeface="+mn-ea"/>
                <a:sym typeface="+mn-lt"/>
              </a:rPr>
              <a:t>日</a:t>
            </a:r>
            <a:r>
              <a:rPr lang="en-US" altLang="zh-CN">
                <a:solidFill>
                  <a:srgbClr val="10FBFE"/>
                </a:solidFill>
                <a:latin typeface="微软雅黑" panose="020B0503020204020204" charset="-122"/>
                <a:ea typeface="微软雅黑" panose="020B0503020204020204" charset="-122"/>
                <a:cs typeface="+mn-ea"/>
                <a:sym typeface="+mn-lt"/>
              </a:rPr>
              <a:t>,</a:t>
            </a:r>
            <a:r>
              <a:rPr lang="zh-CN" altLang="en-US">
                <a:solidFill>
                  <a:srgbClr val="10FBFE"/>
                </a:solidFill>
                <a:latin typeface="微软雅黑" panose="020B0503020204020204" charset="-122"/>
                <a:ea typeface="微软雅黑" panose="020B0503020204020204" charset="-122"/>
                <a:cs typeface="+mn-ea"/>
                <a:sym typeface="+mn-lt"/>
              </a:rPr>
              <a:t>杜天禹因侵犯公民个人信息罪被判处有期徒刑</a:t>
            </a:r>
            <a:r>
              <a:rPr lang="en-US" altLang="zh-CN">
                <a:solidFill>
                  <a:srgbClr val="10FBFE"/>
                </a:solidFill>
                <a:latin typeface="微软雅黑" panose="020B0503020204020204" charset="-122"/>
                <a:ea typeface="微软雅黑" panose="020B0503020204020204" charset="-122"/>
                <a:cs typeface="+mn-ea"/>
                <a:sym typeface="+mn-lt"/>
              </a:rPr>
              <a:t>6</a:t>
            </a:r>
            <a:r>
              <a:rPr lang="zh-CN" altLang="en-US">
                <a:solidFill>
                  <a:srgbClr val="10FBFE"/>
                </a:solidFill>
                <a:latin typeface="微软雅黑" panose="020B0503020204020204" charset="-122"/>
                <a:ea typeface="微软雅黑" panose="020B0503020204020204" charset="-122"/>
                <a:cs typeface="+mn-ea"/>
                <a:sym typeface="+mn-lt"/>
              </a:rPr>
              <a:t>年</a:t>
            </a:r>
            <a:r>
              <a:rPr lang="en-US" altLang="zh-CN">
                <a:solidFill>
                  <a:srgbClr val="10FBFE"/>
                </a:solidFill>
                <a:latin typeface="微软雅黑" panose="020B0503020204020204" charset="-122"/>
                <a:ea typeface="微软雅黑" panose="020B0503020204020204" charset="-122"/>
                <a:cs typeface="+mn-ea"/>
                <a:sym typeface="+mn-lt"/>
              </a:rPr>
              <a:t>,</a:t>
            </a:r>
            <a:r>
              <a:rPr lang="zh-CN" altLang="en-US">
                <a:solidFill>
                  <a:srgbClr val="10FBFE"/>
                </a:solidFill>
                <a:latin typeface="微软雅黑" panose="020B0503020204020204" charset="-122"/>
                <a:ea typeface="微软雅黑" panose="020B0503020204020204" charset="-122"/>
                <a:cs typeface="+mn-ea"/>
                <a:sym typeface="+mn-lt"/>
              </a:rPr>
              <a:t>并处罚金</a:t>
            </a:r>
            <a:r>
              <a:rPr lang="en-US" altLang="zh-CN">
                <a:solidFill>
                  <a:srgbClr val="10FBFE"/>
                </a:solidFill>
                <a:latin typeface="微软雅黑" panose="020B0503020204020204" charset="-122"/>
                <a:ea typeface="微软雅黑" panose="020B0503020204020204" charset="-122"/>
                <a:cs typeface="+mn-ea"/>
                <a:sym typeface="+mn-lt"/>
              </a:rPr>
              <a:t>6</a:t>
            </a:r>
            <a:r>
              <a:rPr lang="zh-CN" altLang="en-US">
                <a:solidFill>
                  <a:srgbClr val="10FBFE"/>
                </a:solidFill>
                <a:latin typeface="微软雅黑" panose="020B0503020204020204" charset="-122"/>
                <a:ea typeface="微软雅黑" panose="020B0503020204020204" charset="-122"/>
                <a:cs typeface="+mn-ea"/>
                <a:sym typeface="+mn-lt"/>
              </a:rPr>
              <a:t>万元。</a:t>
            </a:r>
            <a:endParaRPr lang="en-US" altLang="zh-CN">
              <a:solidFill>
                <a:srgbClr val="10FBFE"/>
              </a:solidFill>
              <a:latin typeface="微软雅黑" panose="020B0503020204020204" charset="-122"/>
              <a:ea typeface="微软雅黑" panose="020B0503020204020204" charset="-122"/>
              <a:cs typeface="+mn-ea"/>
              <a:sym typeface="+mn-lt"/>
            </a:endParaRPr>
          </a:p>
        </p:txBody>
      </p:sp>
      <p:pic>
        <p:nvPicPr>
          <p:cNvPr id="3" name="图形 2" descr="法槌">
            <a:extLst>
              <a:ext uri="{FF2B5EF4-FFF2-40B4-BE49-F238E27FC236}">
                <a16:creationId xmlns:a16="http://schemas.microsoft.com/office/drawing/2014/main" id="{68438652-A7C7-4EA0-8AED-F8E32EF8264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08869" y="5714602"/>
            <a:ext cx="914400" cy="914400"/>
          </a:xfrm>
          <a:prstGeom prst="rect">
            <a:avLst/>
          </a:prstGeom>
        </p:spPr>
      </p:pic>
    </p:spTree>
    <p:extLst>
      <p:ext uri="{BB962C8B-B14F-4D97-AF65-F5344CB8AC3E}">
        <p14:creationId xmlns:p14="http://schemas.microsoft.com/office/powerpoint/2010/main" val="1264202701"/>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19467"/>
                                        </p:tgtEl>
                                        <p:attrNameLst>
                                          <p:attrName>style.visibility</p:attrName>
                                        </p:attrNameLst>
                                      </p:cBhvr>
                                      <p:to>
                                        <p:strVal val="visible"/>
                                      </p:to>
                                    </p:set>
                                    <p:anim calcmode="lin" valueType="num">
                                      <p:cBhvr additive="base">
                                        <p:cTn id="7" dur="500"/>
                                        <p:tgtEl>
                                          <p:spTgt spid="19467"/>
                                        </p:tgtEl>
                                        <p:attrNameLst>
                                          <p:attrName>ppt_y</p:attrName>
                                        </p:attrNameLst>
                                      </p:cBhvr>
                                      <p:tavLst>
                                        <p:tav tm="0">
                                          <p:val>
                                            <p:strVal val="#ppt_y+#ppt_h*1.125000"/>
                                          </p:val>
                                        </p:tav>
                                        <p:tav tm="100000">
                                          <p:val>
                                            <p:strVal val="#ppt_y"/>
                                          </p:val>
                                        </p:tav>
                                      </p:tavLst>
                                    </p:anim>
                                    <p:animEffect transition="in" filter="wipe(up)">
                                      <p:cBhvr>
                                        <p:cTn id="8" dur="500"/>
                                        <p:tgtEl>
                                          <p:spTgt spid="19467"/>
                                        </p:tgtEl>
                                      </p:cBhvr>
                                    </p:animEffect>
                                  </p:childTnLst>
                                </p:cTn>
                              </p:par>
                              <p:par>
                                <p:cTn id="9" presetID="26"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80">
                                          <p:stCondLst>
                                            <p:cond delay="0"/>
                                          </p:stCondLst>
                                        </p:cTn>
                                        <p:tgtEl>
                                          <p:spTgt spid="3"/>
                                        </p:tgtEl>
                                      </p:cBhvr>
                                    </p:animEffect>
                                    <p:anim calcmode="lin" valueType="num">
                                      <p:cBhvr>
                                        <p:cTn id="12"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7" dur="26">
                                          <p:stCondLst>
                                            <p:cond delay="650"/>
                                          </p:stCondLst>
                                        </p:cTn>
                                        <p:tgtEl>
                                          <p:spTgt spid="3"/>
                                        </p:tgtEl>
                                      </p:cBhvr>
                                      <p:to x="100000" y="60000"/>
                                    </p:animScale>
                                    <p:animScale>
                                      <p:cBhvr>
                                        <p:cTn id="18" dur="166" decel="50000">
                                          <p:stCondLst>
                                            <p:cond delay="676"/>
                                          </p:stCondLst>
                                        </p:cTn>
                                        <p:tgtEl>
                                          <p:spTgt spid="3"/>
                                        </p:tgtEl>
                                      </p:cBhvr>
                                      <p:to x="100000" y="100000"/>
                                    </p:animScale>
                                    <p:animScale>
                                      <p:cBhvr>
                                        <p:cTn id="19" dur="26">
                                          <p:stCondLst>
                                            <p:cond delay="1312"/>
                                          </p:stCondLst>
                                        </p:cTn>
                                        <p:tgtEl>
                                          <p:spTgt spid="3"/>
                                        </p:tgtEl>
                                      </p:cBhvr>
                                      <p:to x="100000" y="80000"/>
                                    </p:animScale>
                                    <p:animScale>
                                      <p:cBhvr>
                                        <p:cTn id="20" dur="166" decel="50000">
                                          <p:stCondLst>
                                            <p:cond delay="1338"/>
                                          </p:stCondLst>
                                        </p:cTn>
                                        <p:tgtEl>
                                          <p:spTgt spid="3"/>
                                        </p:tgtEl>
                                      </p:cBhvr>
                                      <p:to x="100000" y="100000"/>
                                    </p:animScale>
                                    <p:animScale>
                                      <p:cBhvr>
                                        <p:cTn id="21" dur="26">
                                          <p:stCondLst>
                                            <p:cond delay="1642"/>
                                          </p:stCondLst>
                                        </p:cTn>
                                        <p:tgtEl>
                                          <p:spTgt spid="3"/>
                                        </p:tgtEl>
                                      </p:cBhvr>
                                      <p:to x="100000" y="90000"/>
                                    </p:animScale>
                                    <p:animScale>
                                      <p:cBhvr>
                                        <p:cTn id="22" dur="166" decel="50000">
                                          <p:stCondLst>
                                            <p:cond delay="1668"/>
                                          </p:stCondLst>
                                        </p:cTn>
                                        <p:tgtEl>
                                          <p:spTgt spid="3"/>
                                        </p:tgtEl>
                                      </p:cBhvr>
                                      <p:to x="100000" y="100000"/>
                                    </p:animScale>
                                    <p:animScale>
                                      <p:cBhvr>
                                        <p:cTn id="23" dur="26">
                                          <p:stCondLst>
                                            <p:cond delay="1808"/>
                                          </p:stCondLst>
                                        </p:cTn>
                                        <p:tgtEl>
                                          <p:spTgt spid="3"/>
                                        </p:tgtEl>
                                      </p:cBhvr>
                                      <p:to x="100000" y="95000"/>
                                    </p:animScale>
                                    <p:animScale>
                                      <p:cBhvr>
                                        <p:cTn id="24"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480945" y="2644775"/>
            <a:ext cx="1513205" cy="1568450"/>
          </a:xfrm>
          <a:prstGeom prst="rect">
            <a:avLst/>
          </a:prstGeom>
          <a:noFill/>
        </p:spPr>
        <p:txBody>
          <a:bodyPr wrap="square" rtlCol="0">
            <a:spAutoFit/>
          </a:bodyPr>
          <a:lstStyle/>
          <a:p>
            <a:pPr algn="r"/>
            <a:r>
              <a:rPr lang="en-US" altLang="zh-CN" sz="9600">
                <a:solidFill>
                  <a:srgbClr val="6AE7FF"/>
                </a:solidFill>
              </a:rPr>
              <a:t>04</a:t>
            </a:r>
          </a:p>
        </p:txBody>
      </p:sp>
      <p:sp>
        <p:nvSpPr>
          <p:cNvPr id="4" name="文本框 3"/>
          <p:cNvSpPr txBox="1"/>
          <p:nvPr/>
        </p:nvSpPr>
        <p:spPr>
          <a:xfrm>
            <a:off x="4609465" y="2523522"/>
            <a:ext cx="5475568" cy="523220"/>
          </a:xfrm>
          <a:prstGeom prst="rect">
            <a:avLst/>
          </a:prstGeom>
          <a:noFill/>
        </p:spPr>
        <p:txBody>
          <a:bodyPr wrap="square" rtlCol="0">
            <a:spAutoFit/>
          </a:bodyPr>
          <a:lstStyle/>
          <a:p>
            <a:r>
              <a:rPr lang="zh-CN" altLang="en-US" sz="2800" b="1">
                <a:solidFill>
                  <a:srgbClr val="6AE7FF"/>
                </a:solidFill>
                <a:latin typeface="微软雅黑" panose="020B0503020204020204" charset="-122"/>
                <a:ea typeface="微软雅黑" panose="020B0503020204020204" charset="-122"/>
              </a:rPr>
              <a:t>面对数据犯罪民生的有效防控</a:t>
            </a:r>
          </a:p>
        </p:txBody>
      </p:sp>
      <p:sp>
        <p:nvSpPr>
          <p:cNvPr id="359" name="矩形 358"/>
          <p:cNvSpPr/>
          <p:nvPr/>
        </p:nvSpPr>
        <p:spPr>
          <a:xfrm>
            <a:off x="4289868" y="3189483"/>
            <a:ext cx="5001260" cy="1023742"/>
          </a:xfrm>
          <a:prstGeom prst="rect">
            <a:avLst/>
          </a:prstGeom>
        </p:spPr>
        <p:txBody>
          <a:bodyPr wrap="square">
            <a:spAutoFit/>
          </a:bodyPr>
          <a:lstStyle/>
          <a:p>
            <a:pPr>
              <a:lnSpc>
                <a:spcPct val="150000"/>
              </a:lnSpc>
            </a:pPr>
            <a:r>
              <a:rPr lang="zh-CN" altLang="en-US" sz="1400">
                <a:solidFill>
                  <a:srgbClr val="10FBFE"/>
                </a:solidFill>
                <a:latin typeface="微软雅黑" panose="020B0503020204020204" charset="-122"/>
                <a:ea typeface="微软雅黑" panose="020B0503020204020204" charset="-122"/>
                <a:cs typeface="+mn-ea"/>
              </a:rPr>
              <a:t>      由于大数据的开放性，大数据被一些犯罪分子运用于犯罪活动之中，如何防控不法分子利用大数据带来的犯罪威胁，成为当前民生热议并持续关注的话题。</a:t>
            </a:r>
            <a:endParaRPr lang="zh-CN" altLang="en-US" sz="1400">
              <a:solidFill>
                <a:srgbClr val="10FBFE"/>
              </a:solidFill>
              <a:latin typeface="微软雅黑" panose="020B0503020204020204" charset="-122"/>
              <a:ea typeface="微软雅黑" panose="020B0503020204020204" charset="-122"/>
              <a:cs typeface="+mn-ea"/>
              <a:sym typeface="+mn-lt"/>
            </a:endParaRPr>
          </a:p>
        </p:txBody>
      </p:sp>
      <p:pic>
        <p:nvPicPr>
          <p:cNvPr id="13" name="图形 12" descr="v 形箭头">
            <a:extLst>
              <a:ext uri="{FF2B5EF4-FFF2-40B4-BE49-F238E27FC236}">
                <a16:creationId xmlns:a16="http://schemas.microsoft.com/office/drawing/2014/main" id="{2A23BFB0-76E3-4176-89DD-D76361EB7C3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85033" y="5519691"/>
            <a:ext cx="914400" cy="914400"/>
          </a:xfrm>
          <a:prstGeom prst="rect">
            <a:avLst/>
          </a:prstGeom>
        </p:spPr>
      </p:pic>
      <p:pic>
        <p:nvPicPr>
          <p:cNvPr id="14" name="图形 13" descr="v 形箭头">
            <a:extLst>
              <a:ext uri="{FF2B5EF4-FFF2-40B4-BE49-F238E27FC236}">
                <a16:creationId xmlns:a16="http://schemas.microsoft.com/office/drawing/2014/main" id="{E30E2992-2F70-4CA5-8B52-8DD1DCE640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61216" y="5519691"/>
            <a:ext cx="914400" cy="914400"/>
          </a:xfrm>
          <a:prstGeom prst="rect">
            <a:avLst/>
          </a:prstGeom>
        </p:spPr>
      </p:pic>
      <p:pic>
        <p:nvPicPr>
          <p:cNvPr id="15" name="图形 14" descr="v 形箭头">
            <a:extLst>
              <a:ext uri="{FF2B5EF4-FFF2-40B4-BE49-F238E27FC236}">
                <a16:creationId xmlns:a16="http://schemas.microsoft.com/office/drawing/2014/main" id="{A7E2A242-CE0C-45D5-8061-A014749798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04350" y="5519691"/>
            <a:ext cx="914400" cy="914400"/>
          </a:xfrm>
          <a:prstGeom prst="rect">
            <a:avLst/>
          </a:prstGeom>
        </p:spPr>
      </p:pic>
    </p:spTree>
    <p:extLst>
      <p:ext uri="{BB962C8B-B14F-4D97-AF65-F5344CB8AC3E}">
        <p14:creationId xmlns:p14="http://schemas.microsoft.com/office/powerpoint/2010/main" val="1474556925"/>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par>
                                <p:cTn id="11" presetID="53" presetClass="entr" presetSubtype="16"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par>
                                <p:cTn id="16" presetID="41" presetClass="entr" presetSubtype="0" fill="hold" grpId="0" nodeType="withEffect">
                                  <p:stCondLst>
                                    <p:cond delay="0"/>
                                  </p:stCondLst>
                                  <p:iterate type="lt">
                                    <p:tmPct val="10000"/>
                                  </p:iterate>
                                  <p:childTnLst>
                                    <p:set>
                                      <p:cBhvr>
                                        <p:cTn id="17" dur="1" fill="hold">
                                          <p:stCondLst>
                                            <p:cond delay="0"/>
                                          </p:stCondLst>
                                        </p:cTn>
                                        <p:tgtEl>
                                          <p:spTgt spid="4"/>
                                        </p:tgtEl>
                                        <p:attrNameLst>
                                          <p:attrName>style.visibility</p:attrName>
                                        </p:attrNameLst>
                                      </p:cBhvr>
                                      <p:to>
                                        <p:strVal val="visible"/>
                                      </p:to>
                                    </p:set>
                                    <p:anim calcmode="lin" valueType="num">
                                      <p:cBhvr>
                                        <p:cTn id="18"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4"/>
                                        </p:tgtEl>
                                        <p:attrNameLst>
                                          <p:attrName>ppt_y</p:attrName>
                                        </p:attrNameLst>
                                      </p:cBhvr>
                                      <p:tavLst>
                                        <p:tav tm="0">
                                          <p:val>
                                            <p:strVal val="#ppt_y"/>
                                          </p:val>
                                        </p:tav>
                                        <p:tav tm="100000">
                                          <p:val>
                                            <p:strVal val="#ppt_y"/>
                                          </p:val>
                                        </p:tav>
                                      </p:tavLst>
                                    </p:anim>
                                    <p:anim calcmode="lin" valueType="num">
                                      <p:cBhvr>
                                        <p:cTn id="20"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4"/>
                                        </p:tgtEl>
                                      </p:cBhvr>
                                    </p:animEffect>
                                  </p:childTnLst>
                                </p:cTn>
                              </p:par>
                              <p:par>
                                <p:cTn id="23" presetID="42" presetClass="entr" presetSubtype="0" fill="hold" grpId="0" nodeType="withEffect">
                                  <p:stCondLst>
                                    <p:cond delay="0"/>
                                  </p:stCondLst>
                                  <p:childTnLst>
                                    <p:set>
                                      <p:cBhvr>
                                        <p:cTn id="24" dur="1" fill="hold">
                                          <p:stCondLst>
                                            <p:cond delay="0"/>
                                          </p:stCondLst>
                                        </p:cTn>
                                        <p:tgtEl>
                                          <p:spTgt spid="359"/>
                                        </p:tgtEl>
                                        <p:attrNameLst>
                                          <p:attrName>style.visibility</p:attrName>
                                        </p:attrNameLst>
                                      </p:cBhvr>
                                      <p:to>
                                        <p:strVal val="visible"/>
                                      </p:to>
                                    </p:set>
                                    <p:animEffect transition="in" filter="fade">
                                      <p:cBhvr>
                                        <p:cTn id="25" dur="500"/>
                                        <p:tgtEl>
                                          <p:spTgt spid="359"/>
                                        </p:tgtEl>
                                      </p:cBhvr>
                                    </p:animEffect>
                                    <p:anim calcmode="lin" valueType="num">
                                      <p:cBhvr>
                                        <p:cTn id="26" dur="500" fill="hold"/>
                                        <p:tgtEl>
                                          <p:spTgt spid="359"/>
                                        </p:tgtEl>
                                        <p:attrNameLst>
                                          <p:attrName>ppt_x</p:attrName>
                                        </p:attrNameLst>
                                      </p:cBhvr>
                                      <p:tavLst>
                                        <p:tav tm="0">
                                          <p:val>
                                            <p:strVal val="#ppt_x"/>
                                          </p:val>
                                        </p:tav>
                                        <p:tav tm="100000">
                                          <p:val>
                                            <p:strVal val="#ppt_x"/>
                                          </p:val>
                                        </p:tav>
                                      </p:tavLst>
                                    </p:anim>
                                    <p:anim calcmode="lin" valueType="num">
                                      <p:cBhvr>
                                        <p:cTn id="27" dur="500" fill="hold"/>
                                        <p:tgtEl>
                                          <p:spTgt spid="359"/>
                                        </p:tgtEl>
                                        <p:attrNameLst>
                                          <p:attrName>ppt_y</p:attrName>
                                        </p:attrNameLst>
                                      </p:cBhvr>
                                      <p:tavLst>
                                        <p:tav tm="0">
                                          <p:val>
                                            <p:strVal val="#ppt_y+.1"/>
                                          </p:val>
                                        </p:tav>
                                        <p:tav tm="100000">
                                          <p:val>
                                            <p:strVal val="#ppt_y"/>
                                          </p:val>
                                        </p:tav>
                                      </p:tavLst>
                                    </p:anim>
                                  </p:childTnLst>
                                </p:cTn>
                              </p:par>
                              <p:par>
                                <p:cTn id="28" presetID="14" presetClass="entr" presetSubtype="10"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randombar(horizontal)">
                                      <p:cBhvr>
                                        <p:cTn id="30" dur="1000"/>
                                        <p:tgtEl>
                                          <p:spTgt spid="13"/>
                                        </p:tgtEl>
                                      </p:cBhvr>
                                    </p:animEffect>
                                  </p:childTnLst>
                                </p:cTn>
                              </p:par>
                              <p:par>
                                <p:cTn id="31" presetID="14" presetClass="entr" presetSubtype="1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randombar(horizontal)">
                                      <p:cBhvr>
                                        <p:cTn id="33" dur="1000"/>
                                        <p:tgtEl>
                                          <p:spTgt spid="14"/>
                                        </p:tgtEl>
                                      </p:cBhvr>
                                    </p:animEffect>
                                  </p:childTnLst>
                                </p:cTn>
                              </p:par>
                              <p:par>
                                <p:cTn id="34" presetID="14" presetClass="entr" presetSubtype="10" fill="hold"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randombar(horizontal)">
                                      <p:cBhvr>
                                        <p:cTn id="36"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35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998140" y="2120949"/>
            <a:ext cx="391394" cy="398780"/>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400" b="1">
                <a:latin typeface="微软雅黑" panose="020B0503020204020204" charset="-122"/>
                <a:ea typeface="微软雅黑" panose="020B0503020204020204" charset="-122"/>
              </a:endParaRPr>
            </a:p>
          </p:txBody>
        </p:sp>
      </p:grpSp>
      <p:sp>
        <p:nvSpPr>
          <p:cNvPr id="30836" name="TextBox 35"/>
          <p:cNvSpPr txBox="1">
            <a:spLocks noChangeArrowheads="1"/>
          </p:cNvSpPr>
          <p:nvPr/>
        </p:nvSpPr>
        <p:spPr bwMode="auto">
          <a:xfrm>
            <a:off x="513286" y="686198"/>
            <a:ext cx="11165427" cy="5485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150000"/>
              </a:lnSpc>
            </a:pPr>
            <a:r>
              <a:rPr lang="en-US" altLang="zh-CN" sz="1400">
                <a:solidFill>
                  <a:srgbClr val="10FBFE"/>
                </a:solidFill>
                <a:latin typeface="微软雅黑" panose="020B0503020204020204" charset="-122"/>
                <a:ea typeface="微软雅黑" panose="020B0503020204020204" charset="-122"/>
                <a:cs typeface="+mn-ea"/>
                <a:sym typeface="+mn-lt"/>
              </a:rPr>
              <a:t>	</a:t>
            </a:r>
          </a:p>
          <a:p>
            <a:pPr>
              <a:lnSpc>
                <a:spcPct val="150000"/>
              </a:lnSpc>
            </a:pPr>
            <a:r>
              <a:rPr lang="en-US" altLang="zh-CN" sz="1400">
                <a:solidFill>
                  <a:srgbClr val="10FBFE"/>
                </a:solidFill>
                <a:latin typeface="微软雅黑" panose="020B0503020204020204" charset="-122"/>
                <a:ea typeface="微软雅黑" panose="020B0503020204020204" charset="-122"/>
                <a:cs typeface="+mn-ea"/>
                <a:sym typeface="+mn-lt"/>
              </a:rPr>
              <a:t>        </a:t>
            </a:r>
            <a:r>
              <a:rPr lang="zh-CN" altLang="en-US" sz="1400">
                <a:solidFill>
                  <a:srgbClr val="10FBFE"/>
                </a:solidFill>
                <a:latin typeface="微软雅黑" panose="020B0503020204020204" charset="-122"/>
                <a:ea typeface="微软雅黑" panose="020B0503020204020204" charset="-122"/>
                <a:cs typeface="+mn-ea"/>
                <a:sym typeface="+mn-lt"/>
              </a:rPr>
              <a:t>大数据时代有几个挺有趣的事例，当女性尝试在线购买验孕用具时，接近十个月以后可能会被推送婴幼儿用品。同样你在某电商平台搜索商品后，再打开其他娱乐非电商平台时，会被推送相应商品广告。数据保存周期之长、多平台数据共享范围之广令人咂舌。</a:t>
            </a:r>
            <a:endParaRPr lang="en-US" altLang="zh-CN" sz="1400">
              <a:solidFill>
                <a:srgbClr val="10FBFE"/>
              </a:solidFill>
              <a:latin typeface="微软雅黑" panose="020B0503020204020204" charset="-122"/>
              <a:ea typeface="微软雅黑" panose="020B0503020204020204" charset="-122"/>
              <a:cs typeface="+mn-ea"/>
              <a:sym typeface="+mn-lt"/>
            </a:endParaRPr>
          </a:p>
          <a:p>
            <a:pPr>
              <a:lnSpc>
                <a:spcPct val="150000"/>
              </a:lnSpc>
            </a:pPr>
            <a:endParaRPr lang="en-US" altLang="zh-CN" sz="1400">
              <a:solidFill>
                <a:srgbClr val="10FBFE"/>
              </a:solidFill>
              <a:latin typeface="微软雅黑" panose="020B0503020204020204" charset="-122"/>
              <a:ea typeface="微软雅黑" panose="020B0503020204020204" charset="-122"/>
              <a:cs typeface="+mn-ea"/>
              <a:sym typeface="+mn-lt"/>
            </a:endParaRPr>
          </a:p>
          <a:p>
            <a:pPr>
              <a:lnSpc>
                <a:spcPct val="150000"/>
              </a:lnSpc>
            </a:pPr>
            <a:endParaRPr lang="en-US" altLang="zh-CN" sz="1400">
              <a:solidFill>
                <a:srgbClr val="10FBFE"/>
              </a:solidFill>
              <a:latin typeface="微软雅黑" panose="020B0503020204020204" charset="-122"/>
              <a:ea typeface="微软雅黑" panose="020B0503020204020204" charset="-122"/>
              <a:cs typeface="+mn-ea"/>
              <a:sym typeface="+mn-lt"/>
            </a:endParaRPr>
          </a:p>
          <a:p>
            <a:pPr>
              <a:lnSpc>
                <a:spcPct val="150000"/>
              </a:lnSpc>
            </a:pPr>
            <a:endParaRPr lang="en-US" altLang="zh-CN" sz="1400">
              <a:solidFill>
                <a:srgbClr val="10FBFE"/>
              </a:solidFill>
              <a:latin typeface="微软雅黑" panose="020B0503020204020204" charset="-122"/>
              <a:ea typeface="微软雅黑" panose="020B0503020204020204" charset="-122"/>
              <a:cs typeface="+mn-ea"/>
              <a:sym typeface="+mn-lt"/>
            </a:endParaRPr>
          </a:p>
          <a:p>
            <a:pPr>
              <a:lnSpc>
                <a:spcPct val="150000"/>
              </a:lnSpc>
            </a:pPr>
            <a:endParaRPr lang="en-US" altLang="zh-CN" sz="1400">
              <a:solidFill>
                <a:srgbClr val="10FBFE"/>
              </a:solidFill>
              <a:latin typeface="微软雅黑" panose="020B0503020204020204" charset="-122"/>
              <a:ea typeface="微软雅黑" panose="020B0503020204020204" charset="-122"/>
              <a:cs typeface="+mn-ea"/>
              <a:sym typeface="+mn-lt"/>
            </a:endParaRPr>
          </a:p>
          <a:p>
            <a:pPr>
              <a:lnSpc>
                <a:spcPct val="150000"/>
              </a:lnSpc>
            </a:pPr>
            <a:r>
              <a:rPr lang="en-US" altLang="zh-CN" sz="1400">
                <a:solidFill>
                  <a:srgbClr val="10FBFE"/>
                </a:solidFill>
                <a:latin typeface="微软雅黑" panose="020B0503020204020204" charset="-122"/>
                <a:ea typeface="微软雅黑" panose="020B0503020204020204" charset="-122"/>
                <a:cs typeface="+mn-ea"/>
                <a:sym typeface="+mn-lt"/>
              </a:rPr>
              <a:t>        </a:t>
            </a:r>
            <a:r>
              <a:rPr lang="zh-CN" altLang="en-US" sz="1400">
                <a:solidFill>
                  <a:srgbClr val="10FBFE"/>
                </a:solidFill>
                <a:latin typeface="微软雅黑" panose="020B0503020204020204" charset="-122"/>
                <a:ea typeface="微软雅黑" panose="020B0503020204020204" charset="-122"/>
                <a:cs typeface="+mn-ea"/>
              </a:rPr>
              <a:t>身处网络时代，信息传递的途径越来越多元、传递成本越来越小，个人信息更容易被获取，增强隐私权和个人信息保护意识成为我们的共识。面对被“曝晒”的隐私，谁来维护我们日常生活最基本的安全感？</a:t>
            </a:r>
            <a:r>
              <a:rPr lang="en-US" altLang="zh-CN" sz="1400">
                <a:solidFill>
                  <a:srgbClr val="10FBFE"/>
                </a:solidFill>
                <a:latin typeface="微软雅黑" panose="020B0503020204020204" charset="-122"/>
                <a:ea typeface="微软雅黑" panose="020B0503020204020204" charset="-122"/>
                <a:cs typeface="+mn-ea"/>
              </a:rPr>
              <a:t>《</a:t>
            </a:r>
            <a:r>
              <a:rPr lang="zh-CN" altLang="en-US" sz="1400">
                <a:solidFill>
                  <a:srgbClr val="10FBFE"/>
                </a:solidFill>
                <a:latin typeface="微软雅黑" panose="020B0503020204020204" charset="-122"/>
                <a:ea typeface="微软雅黑" panose="020B0503020204020204" charset="-122"/>
                <a:cs typeface="+mn-ea"/>
              </a:rPr>
              <a:t>民法典</a:t>
            </a:r>
            <a:r>
              <a:rPr lang="en-US" altLang="zh-CN" sz="1400">
                <a:solidFill>
                  <a:srgbClr val="10FBFE"/>
                </a:solidFill>
                <a:latin typeface="微软雅黑" panose="020B0503020204020204" charset="-122"/>
                <a:ea typeface="微软雅黑" panose="020B0503020204020204" charset="-122"/>
                <a:cs typeface="+mn-ea"/>
              </a:rPr>
              <a:t>》</a:t>
            </a:r>
            <a:r>
              <a:rPr lang="zh-CN" altLang="en-US" sz="1400">
                <a:solidFill>
                  <a:srgbClr val="10FBFE"/>
                </a:solidFill>
                <a:latin typeface="微软雅黑" panose="020B0503020204020204" charset="-122"/>
                <a:ea typeface="微软雅黑" panose="020B0503020204020204" charset="-122"/>
                <a:cs typeface="+mn-ea"/>
              </a:rPr>
              <a:t>专门编设专章，进一步加强了对该权利保护的重视，折射出国家法典对公民权利和生命的尊重，也体现了我国“以人为本”的法治观念。</a:t>
            </a:r>
            <a:endParaRPr lang="en-US" altLang="zh-CN" sz="1400">
              <a:solidFill>
                <a:srgbClr val="10FBFE"/>
              </a:solidFill>
              <a:latin typeface="微软雅黑" panose="020B0503020204020204" charset="-122"/>
              <a:ea typeface="微软雅黑" panose="020B0503020204020204" charset="-122"/>
              <a:cs typeface="+mn-ea"/>
            </a:endParaRPr>
          </a:p>
          <a:p>
            <a:pPr>
              <a:lnSpc>
                <a:spcPct val="150000"/>
              </a:lnSpc>
            </a:pPr>
            <a:endParaRPr lang="en-US" altLang="zh-CN" sz="1400">
              <a:solidFill>
                <a:srgbClr val="10FBFE"/>
              </a:solidFill>
              <a:latin typeface="微软雅黑" panose="020B0503020204020204" charset="-122"/>
              <a:ea typeface="微软雅黑" panose="020B0503020204020204" charset="-122"/>
              <a:cs typeface="+mn-ea"/>
            </a:endParaRPr>
          </a:p>
          <a:p>
            <a:pPr>
              <a:lnSpc>
                <a:spcPct val="150000"/>
              </a:lnSpc>
            </a:pPr>
            <a:r>
              <a:rPr lang="zh-CN" altLang="en-US" sz="1400">
                <a:solidFill>
                  <a:srgbClr val="10FBFE"/>
                </a:solidFill>
                <a:latin typeface="微软雅黑" panose="020B0503020204020204" charset="-122"/>
                <a:ea typeface="微软雅黑" panose="020B0503020204020204" charset="-122"/>
                <a:cs typeface="+mn-ea"/>
              </a:rPr>
              <a:t>        可以说，</a:t>
            </a:r>
            <a:r>
              <a:rPr lang="en-US" altLang="zh-CN" sz="1400">
                <a:solidFill>
                  <a:srgbClr val="10FBFE"/>
                </a:solidFill>
                <a:latin typeface="微软雅黑" panose="020B0503020204020204" charset="-122"/>
                <a:ea typeface="微软雅黑" panose="020B0503020204020204" charset="-122"/>
                <a:cs typeface="+mn-ea"/>
              </a:rPr>
              <a:t>《</a:t>
            </a:r>
            <a:r>
              <a:rPr lang="zh-CN" altLang="en-US" sz="1400">
                <a:solidFill>
                  <a:srgbClr val="10FBFE"/>
                </a:solidFill>
                <a:latin typeface="微软雅黑" panose="020B0503020204020204" charset="-122"/>
                <a:ea typeface="微软雅黑" panose="020B0503020204020204" charset="-122"/>
                <a:cs typeface="+mn-ea"/>
              </a:rPr>
              <a:t>民法典</a:t>
            </a:r>
            <a:r>
              <a:rPr lang="en-US" altLang="zh-CN" sz="1400">
                <a:solidFill>
                  <a:srgbClr val="10FBFE"/>
                </a:solidFill>
                <a:latin typeface="微软雅黑" panose="020B0503020204020204" charset="-122"/>
                <a:ea typeface="微软雅黑" panose="020B0503020204020204" charset="-122"/>
                <a:cs typeface="+mn-ea"/>
              </a:rPr>
              <a:t>》</a:t>
            </a:r>
            <a:r>
              <a:rPr lang="zh-CN" altLang="en-US" sz="1400">
                <a:solidFill>
                  <a:srgbClr val="10FBFE"/>
                </a:solidFill>
                <a:latin typeface="微软雅黑" panose="020B0503020204020204" charset="-122"/>
                <a:ea typeface="微软雅黑" panose="020B0503020204020204" charset="-122"/>
                <a:cs typeface="+mn-ea"/>
              </a:rPr>
              <a:t>中关于隐私权和个人信息保护的内容，与</a:t>
            </a:r>
            <a:r>
              <a:rPr lang="en-US" altLang="zh-CN" sz="1400">
                <a:solidFill>
                  <a:srgbClr val="10FBFE"/>
                </a:solidFill>
                <a:latin typeface="微软雅黑" panose="020B0503020204020204" charset="-122"/>
                <a:ea typeface="微软雅黑" panose="020B0503020204020204" charset="-122"/>
                <a:cs typeface="+mn-ea"/>
              </a:rPr>
              <a:t>《</a:t>
            </a:r>
            <a:r>
              <a:rPr lang="zh-CN" altLang="en-US" sz="1400">
                <a:solidFill>
                  <a:srgbClr val="10FBFE"/>
                </a:solidFill>
                <a:latin typeface="微软雅黑" panose="020B0503020204020204" charset="-122"/>
                <a:ea typeface="微软雅黑" panose="020B0503020204020204" charset="-122"/>
                <a:cs typeface="+mn-ea"/>
              </a:rPr>
              <a:t>刑法</a:t>
            </a:r>
            <a:r>
              <a:rPr lang="en-US" altLang="zh-CN" sz="1400">
                <a:solidFill>
                  <a:srgbClr val="10FBFE"/>
                </a:solidFill>
                <a:latin typeface="微软雅黑" panose="020B0503020204020204" charset="-122"/>
                <a:ea typeface="微软雅黑" panose="020B0503020204020204" charset="-122"/>
                <a:cs typeface="+mn-ea"/>
              </a:rPr>
              <a:t>》</a:t>
            </a:r>
            <a:r>
              <a:rPr lang="zh-CN" altLang="en-US" sz="1400">
                <a:solidFill>
                  <a:srgbClr val="10FBFE"/>
                </a:solidFill>
                <a:latin typeface="微软雅黑" panose="020B0503020204020204" charset="-122"/>
                <a:ea typeface="微软雅黑" panose="020B0503020204020204" charset="-122"/>
                <a:cs typeface="+mn-ea"/>
              </a:rPr>
              <a:t>等其他法律的相关规定一起，为大数据时代自然人隐私和个人信息保护构筑起强有力的法律理论基础，更加严密地保护公民的人格权利，赋予自然人更加全面完整的身心保护和身心自由。</a:t>
            </a:r>
            <a:endParaRPr lang="en-US" altLang="zh-CN" sz="1400">
              <a:solidFill>
                <a:srgbClr val="10FBFE"/>
              </a:solidFill>
              <a:latin typeface="微软雅黑" panose="020B0503020204020204" charset="-122"/>
              <a:ea typeface="微软雅黑" panose="020B0503020204020204" charset="-122"/>
              <a:cs typeface="+mn-ea"/>
            </a:endParaRPr>
          </a:p>
          <a:p>
            <a:pPr>
              <a:lnSpc>
                <a:spcPct val="150000"/>
              </a:lnSpc>
            </a:pPr>
            <a:endParaRPr lang="en-US" altLang="zh-CN" sz="1400">
              <a:solidFill>
                <a:srgbClr val="10FBFE"/>
              </a:solidFill>
              <a:latin typeface="微软雅黑" panose="020B0503020204020204" charset="-122"/>
              <a:ea typeface="微软雅黑" panose="020B0503020204020204" charset="-122"/>
              <a:cs typeface="+mn-ea"/>
            </a:endParaRPr>
          </a:p>
          <a:p>
            <a:pPr>
              <a:lnSpc>
                <a:spcPct val="150000"/>
              </a:lnSpc>
            </a:pPr>
            <a:r>
              <a:rPr lang="en-US" altLang="zh-CN" sz="1400">
                <a:solidFill>
                  <a:srgbClr val="10FBFE"/>
                </a:solidFill>
                <a:latin typeface="微软雅黑" panose="020B0503020204020204" charset="-122"/>
                <a:ea typeface="微软雅黑" panose="020B0503020204020204" charset="-122"/>
                <a:cs typeface="+mn-ea"/>
              </a:rPr>
              <a:t>        </a:t>
            </a:r>
            <a:r>
              <a:rPr lang="zh-CN" altLang="en-US" sz="2000">
                <a:solidFill>
                  <a:schemeClr val="bg1"/>
                </a:solidFill>
                <a:latin typeface="微软雅黑" panose="020B0503020204020204" charset="-122"/>
                <a:ea typeface="微软雅黑" panose="020B0503020204020204" charset="-122"/>
                <a:cs typeface="+mn-ea"/>
              </a:rPr>
              <a:t>在面对隐私信息泄露时，我们要懂得拿起法律武器保护自己的合法权益。平时也应多用法律知识武装自己。</a:t>
            </a:r>
            <a:endParaRPr lang="en-US" altLang="zh-CN" sz="2000">
              <a:solidFill>
                <a:schemeClr val="bg1"/>
              </a:solidFill>
              <a:latin typeface="微软雅黑" panose="020B0503020204020204" charset="-122"/>
              <a:ea typeface="微软雅黑" panose="020B0503020204020204" charset="-122"/>
              <a:cs typeface="+mn-ea"/>
            </a:endParaRPr>
          </a:p>
        </p:txBody>
      </p:sp>
      <p:sp>
        <p:nvSpPr>
          <p:cNvPr id="5" name="文本框 4">
            <a:extLst>
              <a:ext uri="{FF2B5EF4-FFF2-40B4-BE49-F238E27FC236}">
                <a16:creationId xmlns:a16="http://schemas.microsoft.com/office/drawing/2014/main" id="{733EC656-B5E8-4A56-A4A2-3380DAC403B0}"/>
              </a:ext>
            </a:extLst>
          </p:cNvPr>
          <p:cNvSpPr txBox="1"/>
          <p:nvPr/>
        </p:nvSpPr>
        <p:spPr>
          <a:xfrm>
            <a:off x="1415779" y="2089507"/>
            <a:ext cx="3972967" cy="461665"/>
          </a:xfrm>
          <a:prstGeom prst="rect">
            <a:avLst/>
          </a:prstGeom>
          <a:noFill/>
        </p:spPr>
        <p:txBody>
          <a:bodyPr wrap="square" rtlCol="0">
            <a:spAutoFit/>
          </a:bodyPr>
          <a:lstStyle/>
          <a:p>
            <a:pPr algn="r"/>
            <a:r>
              <a:rPr lang="zh-CN" altLang="en-US" sz="2400">
                <a:solidFill>
                  <a:srgbClr val="10FBFE"/>
                </a:solidFill>
                <a:latin typeface="微软雅黑" panose="020B0503020204020204" charset="-122"/>
                <a:ea typeface="微软雅黑" panose="020B0503020204020204" charset="-122"/>
                <a:cs typeface="+mn-ea"/>
              </a:rPr>
              <a:t>多学一“典”</a:t>
            </a:r>
            <a:r>
              <a:rPr lang="en-US" altLang="zh-CN" sz="2400">
                <a:solidFill>
                  <a:srgbClr val="10FBFE"/>
                </a:solidFill>
                <a:latin typeface="微软雅黑" panose="020B0503020204020204" charset="-122"/>
                <a:ea typeface="微软雅黑" panose="020B0503020204020204" charset="-122"/>
                <a:cs typeface="+mn-ea"/>
              </a:rPr>
              <a:t>---  &lt;</a:t>
            </a:r>
            <a:r>
              <a:rPr lang="zh-CN" altLang="en-US" sz="2400">
                <a:solidFill>
                  <a:srgbClr val="10FBFE"/>
                </a:solidFill>
                <a:latin typeface="微软雅黑" panose="020B0503020204020204" charset="-122"/>
                <a:ea typeface="微软雅黑" panose="020B0503020204020204" charset="-122"/>
                <a:cs typeface="+mn-ea"/>
              </a:rPr>
              <a:t>民法典</a:t>
            </a:r>
            <a:r>
              <a:rPr lang="en-US" altLang="zh-CN" sz="2400">
                <a:solidFill>
                  <a:srgbClr val="10FBFE"/>
                </a:solidFill>
                <a:latin typeface="微软雅黑" panose="020B0503020204020204" charset="-122"/>
                <a:ea typeface="微软雅黑" panose="020B0503020204020204" charset="-122"/>
                <a:cs typeface="+mn-ea"/>
              </a:rPr>
              <a:t>&gt;</a:t>
            </a:r>
            <a:endParaRPr lang="zh-CN" altLang="en-US" sz="2400">
              <a:solidFill>
                <a:srgbClr val="10FBFE"/>
              </a:solidFill>
              <a:latin typeface="微软雅黑" panose="020B0503020204020204" charset="-122"/>
              <a:ea typeface="微软雅黑" panose="020B0503020204020204" charset="-122"/>
              <a:cs typeface="+mn-ea"/>
            </a:endParaRPr>
          </a:p>
        </p:txBody>
      </p:sp>
      <p:pic>
        <p:nvPicPr>
          <p:cNvPr id="11" name="图形 10" descr="正义天平">
            <a:extLst>
              <a:ext uri="{FF2B5EF4-FFF2-40B4-BE49-F238E27FC236}">
                <a16:creationId xmlns:a16="http://schemas.microsoft.com/office/drawing/2014/main" id="{E4488498-FE7A-41EB-BE87-0502050D8B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17327" y="5714602"/>
            <a:ext cx="914400" cy="914400"/>
          </a:xfrm>
          <a:prstGeom prst="rect">
            <a:avLst/>
          </a:prstGeom>
        </p:spPr>
      </p:pic>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30836"/>
                                        </p:tgtEl>
                                        <p:attrNameLst>
                                          <p:attrName>style.visibility</p:attrName>
                                        </p:attrNameLst>
                                      </p:cBhvr>
                                      <p:to>
                                        <p:strVal val="visible"/>
                                      </p:to>
                                    </p:set>
                                    <p:animEffect transition="in" filter="wipe(left)">
                                      <p:cBhvr>
                                        <p:cTn id="12" dur="500"/>
                                        <p:tgtEl>
                                          <p:spTgt spid="30836"/>
                                        </p:tgtEl>
                                      </p:cBhvr>
                                    </p:animEffect>
                                  </p:childTnLst>
                                </p:cTn>
                              </p:par>
                              <p:par>
                                <p:cTn id="13" presetID="2" presetClass="entr" presetSubtype="4"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3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73269" y="481330"/>
            <a:ext cx="387486" cy="398781"/>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400" b="1">
                <a:latin typeface="微软雅黑" panose="020B0503020204020204" charset="-122"/>
                <a:ea typeface="微软雅黑" panose="020B0503020204020204" charset="-122"/>
              </a:endParaRPr>
            </a:p>
          </p:txBody>
        </p:sp>
      </p:grpSp>
      <p:sp>
        <p:nvSpPr>
          <p:cNvPr id="264" name="文本框 263"/>
          <p:cNvSpPr txBox="1"/>
          <p:nvPr/>
        </p:nvSpPr>
        <p:spPr>
          <a:xfrm>
            <a:off x="1010536" y="499334"/>
            <a:ext cx="5235575" cy="398780"/>
          </a:xfrm>
          <a:prstGeom prst="rect">
            <a:avLst/>
          </a:prstGeom>
          <a:noFill/>
        </p:spPr>
        <p:txBody>
          <a:bodyPr wrap="square" rtlCol="0">
            <a:spAutoFit/>
          </a:bodyPr>
          <a:lstStyle/>
          <a:p>
            <a:r>
              <a:rPr lang="zh-CN" altLang="en-US" sz="2000" b="1">
                <a:solidFill>
                  <a:srgbClr val="10FBFE"/>
                </a:solidFill>
                <a:latin typeface="微软雅黑" panose="020B0503020204020204" charset="-122"/>
                <a:ea typeface="微软雅黑" panose="020B0503020204020204" charset="-122"/>
              </a:rPr>
              <a:t>注重隐私，养成习惯</a:t>
            </a:r>
            <a:endParaRPr lang="zh-CN" altLang="en-US" sz="1600" b="1">
              <a:solidFill>
                <a:srgbClr val="10FBFE"/>
              </a:solidFill>
              <a:latin typeface="微软雅黑" panose="020B0503020204020204" charset="-122"/>
              <a:ea typeface="微软雅黑" panose="020B0503020204020204" charset="-122"/>
              <a:sym typeface="+mn-ea"/>
            </a:endParaRPr>
          </a:p>
        </p:txBody>
      </p:sp>
      <p:grpSp>
        <p:nvGrpSpPr>
          <p:cNvPr id="14" name="组合 13"/>
          <p:cNvGrpSpPr/>
          <p:nvPr/>
        </p:nvGrpSpPr>
        <p:grpSpPr>
          <a:xfrm>
            <a:off x="690516" y="2011363"/>
            <a:ext cx="5735320" cy="3423920"/>
            <a:chOff x="1395" y="3168"/>
            <a:chExt cx="9032" cy="5392"/>
          </a:xfrm>
        </p:grpSpPr>
        <p:pic>
          <p:nvPicPr>
            <p:cNvPr id="5" name="Picture 1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395" y="3168"/>
              <a:ext cx="9032" cy="5392"/>
            </a:xfrm>
            <a:prstGeom prst="rect">
              <a:avLst/>
            </a:prstGeom>
          </p:spPr>
        </p:pic>
        <p:sp>
          <p:nvSpPr>
            <p:cNvPr id="6" name="矩形 5"/>
            <p:cNvSpPr/>
            <p:nvPr/>
          </p:nvSpPr>
          <p:spPr>
            <a:xfrm>
              <a:off x="2636" y="3587"/>
              <a:ext cx="6550" cy="4228"/>
            </a:xfrm>
            <a:prstGeom prst="rect">
              <a:avLst/>
            </a:prstGeom>
            <a:blipFill rotWithShape="1">
              <a:blip r:embed="rId4"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561" name="矩形 34"/>
          <p:cNvSpPr>
            <a:spLocks noChangeArrowheads="1"/>
          </p:cNvSpPr>
          <p:nvPr/>
        </p:nvSpPr>
        <p:spPr bwMode="auto">
          <a:xfrm>
            <a:off x="7121152" y="1110840"/>
            <a:ext cx="354998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r>
              <a:rPr lang="en-US" altLang="zh-CN" b="1">
                <a:solidFill>
                  <a:srgbClr val="10FBFE"/>
                </a:solidFill>
                <a:latin typeface="微软雅黑" panose="020B0503020204020204" charset="-122"/>
                <a:ea typeface="微软雅黑" panose="020B0503020204020204" charset="-122"/>
                <a:sym typeface="+mn-ea"/>
              </a:rPr>
              <a:t>1. </a:t>
            </a:r>
            <a:r>
              <a:rPr lang="zh-CN" altLang="en-US" b="1">
                <a:solidFill>
                  <a:srgbClr val="10FBFE"/>
                </a:solidFill>
                <a:latin typeface="微软雅黑" panose="020B0503020204020204" charset="-122"/>
                <a:ea typeface="微软雅黑" panose="020B0503020204020204" charset="-122"/>
                <a:sym typeface="+mn-ea"/>
              </a:rPr>
              <a:t>关闭应用数据收集权限</a:t>
            </a:r>
          </a:p>
        </p:txBody>
      </p:sp>
      <p:sp>
        <p:nvSpPr>
          <p:cNvPr id="23563" name="矩形 37"/>
          <p:cNvSpPr>
            <a:spLocks noChangeArrowheads="1"/>
          </p:cNvSpPr>
          <p:nvPr/>
        </p:nvSpPr>
        <p:spPr bwMode="auto">
          <a:xfrm>
            <a:off x="7182214" y="4823476"/>
            <a:ext cx="4319270" cy="613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lang="zh-CN" altLang="en-US" sz="1200">
                <a:solidFill>
                  <a:srgbClr val="10FBFE"/>
                </a:solidFill>
                <a:latin typeface="微软雅黑" panose="020B0503020204020204" charset="-122"/>
                <a:ea typeface="微软雅黑" panose="020B0503020204020204" charset="-122"/>
                <a:cs typeface="+mn-ea"/>
                <a:sym typeface="+mn-lt"/>
              </a:rPr>
              <a:t>以牙还牙的经典案例，骚扰电话会被广大受害者标记，从而进行来电提示。用大数据对抗大数据。</a:t>
            </a:r>
            <a:endParaRPr lang="zh-CN" altLang="en-US" sz="1200">
              <a:solidFill>
                <a:srgbClr val="01C3E3"/>
              </a:solidFill>
              <a:latin typeface="微软雅黑" panose="020B0503020204020204" charset="-122"/>
              <a:ea typeface="微软雅黑" panose="020B0503020204020204" charset="-122"/>
            </a:endParaRPr>
          </a:p>
        </p:txBody>
      </p:sp>
      <p:sp>
        <p:nvSpPr>
          <p:cNvPr id="15" name="矩形 34"/>
          <p:cNvSpPr>
            <a:spLocks noChangeArrowheads="1"/>
          </p:cNvSpPr>
          <p:nvPr/>
        </p:nvSpPr>
        <p:spPr bwMode="auto">
          <a:xfrm>
            <a:off x="7121151" y="4317580"/>
            <a:ext cx="29019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r>
              <a:rPr lang="en-US" altLang="zh-CN" b="1">
                <a:solidFill>
                  <a:srgbClr val="10FBFE"/>
                </a:solidFill>
                <a:latin typeface="微软雅黑" panose="020B0503020204020204" charset="-122"/>
                <a:ea typeface="微软雅黑" panose="020B0503020204020204" charset="-122"/>
                <a:sym typeface="+mn-ea"/>
              </a:rPr>
              <a:t>3. </a:t>
            </a:r>
            <a:r>
              <a:rPr lang="zh-CN" altLang="en-US" b="1">
                <a:solidFill>
                  <a:srgbClr val="10FBFE"/>
                </a:solidFill>
                <a:latin typeface="微软雅黑" panose="020B0503020204020204" charset="-122"/>
                <a:ea typeface="微软雅黑" panose="020B0503020204020204" charset="-122"/>
                <a:sym typeface="+mn-ea"/>
              </a:rPr>
              <a:t>下载国家反诈中心</a:t>
            </a:r>
            <a:r>
              <a:rPr lang="en-US" altLang="zh-CN" b="1">
                <a:solidFill>
                  <a:srgbClr val="10FBFE"/>
                </a:solidFill>
                <a:latin typeface="微软雅黑" panose="020B0503020204020204" charset="-122"/>
                <a:ea typeface="微软雅黑" panose="020B0503020204020204" charset="-122"/>
                <a:sym typeface="+mn-ea"/>
              </a:rPr>
              <a:t>APP</a:t>
            </a:r>
            <a:endParaRPr lang="zh-CN" altLang="en-US" b="1">
              <a:solidFill>
                <a:srgbClr val="10FBFE"/>
              </a:solidFill>
              <a:latin typeface="微软雅黑" panose="020B0503020204020204" charset="-122"/>
              <a:ea typeface="微软雅黑" panose="020B0503020204020204" charset="-122"/>
              <a:sym typeface="+mn-ea"/>
            </a:endParaRPr>
          </a:p>
        </p:txBody>
      </p:sp>
      <p:sp>
        <p:nvSpPr>
          <p:cNvPr id="16" name="矩形 37"/>
          <p:cNvSpPr>
            <a:spLocks noChangeArrowheads="1"/>
          </p:cNvSpPr>
          <p:nvPr/>
        </p:nvSpPr>
        <p:spPr bwMode="auto">
          <a:xfrm>
            <a:off x="7182214" y="3066273"/>
            <a:ext cx="4319270" cy="890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lang="zh-CN" altLang="en-US" sz="1200">
                <a:solidFill>
                  <a:srgbClr val="10FBFE"/>
                </a:solidFill>
                <a:latin typeface="微软雅黑" panose="020B0503020204020204" charset="-122"/>
                <a:ea typeface="微软雅黑" panose="020B0503020204020204" charset="-122"/>
                <a:cs typeface="+mn-ea"/>
                <a:sym typeface="+mn-lt"/>
              </a:rPr>
              <a:t>例如快递单子等等各种可能泄露个人信息的物品在丢弃时记得消除个人信息。就曾有不法分子回收大量快递单子获取隐私信息后进行诈骗的案件发。</a:t>
            </a:r>
            <a:endParaRPr lang="zh-CN" altLang="en-US" sz="1200">
              <a:solidFill>
                <a:srgbClr val="01C3E3"/>
              </a:solidFill>
              <a:latin typeface="微软雅黑" panose="020B0503020204020204" charset="-122"/>
              <a:ea typeface="微软雅黑" panose="020B0503020204020204" charset="-122"/>
            </a:endParaRPr>
          </a:p>
        </p:txBody>
      </p:sp>
      <p:sp>
        <p:nvSpPr>
          <p:cNvPr id="13" name="矩形 34">
            <a:extLst>
              <a:ext uri="{FF2B5EF4-FFF2-40B4-BE49-F238E27FC236}">
                <a16:creationId xmlns:a16="http://schemas.microsoft.com/office/drawing/2014/main" id="{3B945867-9351-476D-A60A-D09025A9BE8C}"/>
              </a:ext>
            </a:extLst>
          </p:cNvPr>
          <p:cNvSpPr>
            <a:spLocks noChangeArrowheads="1"/>
          </p:cNvSpPr>
          <p:nvPr/>
        </p:nvSpPr>
        <p:spPr bwMode="auto">
          <a:xfrm>
            <a:off x="7121151" y="2652055"/>
            <a:ext cx="39848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r>
              <a:rPr lang="en-US" altLang="zh-CN" b="1">
                <a:solidFill>
                  <a:srgbClr val="10FBFE"/>
                </a:solidFill>
                <a:latin typeface="微软雅黑" panose="020B0503020204020204" charset="-122"/>
                <a:ea typeface="微软雅黑" panose="020B0503020204020204" charset="-122"/>
                <a:sym typeface="+mn-ea"/>
              </a:rPr>
              <a:t>2. </a:t>
            </a:r>
            <a:r>
              <a:rPr lang="zh-CN" altLang="en-US" b="1">
                <a:solidFill>
                  <a:srgbClr val="10FBFE"/>
                </a:solidFill>
                <a:latin typeface="微软雅黑" panose="020B0503020204020204" charset="-122"/>
                <a:ea typeface="微软雅黑" panose="020B0503020204020204" charset="-122"/>
                <a:sym typeface="+mn-ea"/>
              </a:rPr>
              <a:t>随手毁掉可能泄露隐私的废弃物品</a:t>
            </a:r>
          </a:p>
        </p:txBody>
      </p:sp>
      <p:sp>
        <p:nvSpPr>
          <p:cNvPr id="17" name="矩形 37">
            <a:extLst>
              <a:ext uri="{FF2B5EF4-FFF2-40B4-BE49-F238E27FC236}">
                <a16:creationId xmlns:a16="http://schemas.microsoft.com/office/drawing/2014/main" id="{2C7ED25A-694B-4D20-879D-6DED68C3F3B2}"/>
              </a:ext>
            </a:extLst>
          </p:cNvPr>
          <p:cNvSpPr>
            <a:spLocks noChangeArrowheads="1"/>
          </p:cNvSpPr>
          <p:nvPr/>
        </p:nvSpPr>
        <p:spPr bwMode="auto">
          <a:xfrm>
            <a:off x="7182214" y="1617736"/>
            <a:ext cx="4319270" cy="613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lang="zh-CN" altLang="en-US" sz="1200">
                <a:solidFill>
                  <a:srgbClr val="10FBFE"/>
                </a:solidFill>
                <a:latin typeface="微软雅黑" panose="020B0503020204020204" charset="-122"/>
                <a:ea typeface="微软雅黑" panose="020B0503020204020204" charset="-122"/>
                <a:cs typeface="+mn-ea"/>
              </a:rPr>
              <a:t>人们的生活可能会因数据泄露变得更方便，但更多的带来的是烦恼。尽可能的关闭终端无用应用的信息收集权限会好很多。</a:t>
            </a:r>
          </a:p>
        </p:txBody>
      </p:sp>
      <p:pic>
        <p:nvPicPr>
          <p:cNvPr id="8" name="图形 7" descr="引号">
            <a:extLst>
              <a:ext uri="{FF2B5EF4-FFF2-40B4-BE49-F238E27FC236}">
                <a16:creationId xmlns:a16="http://schemas.microsoft.com/office/drawing/2014/main" id="{E79A3F4A-8C6E-4262-B1D0-3AE2E2428D7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213838" y="5846480"/>
            <a:ext cx="914400" cy="914400"/>
          </a:xfrm>
          <a:prstGeom prst="rect">
            <a:avLst/>
          </a:prstGeom>
        </p:spPr>
      </p:pic>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264"/>
                                        </p:tgtEl>
                                        <p:attrNameLst>
                                          <p:attrName>style.visibility</p:attrName>
                                        </p:attrNameLst>
                                      </p:cBhvr>
                                      <p:to>
                                        <p:strVal val="visible"/>
                                      </p:to>
                                    </p:set>
                                    <p:animEffect transition="in" filter="wipe(left)">
                                      <p:cBhvr>
                                        <p:cTn id="12" dur="500"/>
                                        <p:tgtEl>
                                          <p:spTgt spid="264"/>
                                        </p:tgtEl>
                                      </p:cBhvr>
                                    </p:animEffect>
                                  </p:childTnLst>
                                </p:cTn>
                              </p:par>
                              <p:par>
                                <p:cTn id="13" presetID="52"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Scale>
                                      <p:cBhvr>
                                        <p:cTn id="15" dur="500" decel="50000" fill="hold">
                                          <p:stCondLst>
                                            <p:cond delay="0"/>
                                          </p:stCondLst>
                                        </p:cTn>
                                        <p:tgtEl>
                                          <p:spTgt spid="1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6" dur="500" decel="50000" fill="hold">
                                          <p:stCondLst>
                                            <p:cond delay="0"/>
                                          </p:stCondLst>
                                        </p:cTn>
                                        <p:tgtEl>
                                          <p:spTgt spid="14"/>
                                        </p:tgtEl>
                                        <p:attrNameLst>
                                          <p:attrName>ppt_x</p:attrName>
                                          <p:attrName>ppt_y</p:attrName>
                                        </p:attrNameLst>
                                      </p:cBhvr>
                                    </p:animMotion>
                                    <p:animEffect transition="in" filter="fade">
                                      <p:cBhvr>
                                        <p:cTn id="17" dur="500"/>
                                        <p:tgtEl>
                                          <p:spTgt spid="14"/>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3561"/>
                                        </p:tgtEl>
                                        <p:attrNameLst>
                                          <p:attrName>style.visibility</p:attrName>
                                        </p:attrNameLst>
                                      </p:cBhvr>
                                      <p:to>
                                        <p:strVal val="visible"/>
                                      </p:to>
                                    </p:set>
                                    <p:animEffect transition="in" filter="wipe(left)">
                                      <p:cBhvr>
                                        <p:cTn id="20" dur="500"/>
                                        <p:tgtEl>
                                          <p:spTgt spid="23561"/>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3563"/>
                                        </p:tgtEl>
                                        <p:attrNameLst>
                                          <p:attrName>style.visibility</p:attrName>
                                        </p:attrNameLst>
                                      </p:cBhvr>
                                      <p:to>
                                        <p:strVal val="visible"/>
                                      </p:to>
                                    </p:set>
                                    <p:animEffect transition="in" filter="wipe(left)">
                                      <p:cBhvr>
                                        <p:cTn id="23" dur="500"/>
                                        <p:tgtEl>
                                          <p:spTgt spid="23563"/>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left)">
                                      <p:cBhvr>
                                        <p:cTn id="26" dur="500"/>
                                        <p:tgtEl>
                                          <p:spTgt spid="15"/>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wipe(left)">
                                      <p:cBhvr>
                                        <p:cTn id="29" dur="500"/>
                                        <p:tgtEl>
                                          <p:spTgt spid="16"/>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left)">
                                      <p:cBhvr>
                                        <p:cTn id="35" dur="500"/>
                                        <p:tgtEl>
                                          <p:spTgt spid="17"/>
                                        </p:tgtEl>
                                      </p:cBhvr>
                                    </p:animEffect>
                                  </p:childTnLst>
                                </p:cTn>
                              </p:par>
                              <p:par>
                                <p:cTn id="36" presetID="21" presetClass="entr" presetSubtype="1" fill="hold"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heel(1)">
                                      <p:cBhvr>
                                        <p:cTn id="38"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23561" grpId="0"/>
      <p:bldP spid="23563" grpId="0"/>
      <p:bldP spid="15" grpId="0"/>
      <p:bldP spid="16" grpId="0"/>
      <p:bldP spid="13" grpId="0"/>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480945" y="2644775"/>
            <a:ext cx="1513205" cy="1568450"/>
          </a:xfrm>
          <a:prstGeom prst="rect">
            <a:avLst/>
          </a:prstGeom>
          <a:noFill/>
        </p:spPr>
        <p:txBody>
          <a:bodyPr wrap="square" rtlCol="0">
            <a:spAutoFit/>
          </a:bodyPr>
          <a:lstStyle/>
          <a:p>
            <a:pPr algn="r"/>
            <a:r>
              <a:rPr lang="en-US" altLang="zh-CN" sz="9600">
                <a:solidFill>
                  <a:srgbClr val="6AE7FF"/>
                </a:solidFill>
              </a:rPr>
              <a:t>05</a:t>
            </a:r>
          </a:p>
        </p:txBody>
      </p:sp>
      <p:sp>
        <p:nvSpPr>
          <p:cNvPr id="4" name="文本框 3"/>
          <p:cNvSpPr txBox="1"/>
          <p:nvPr/>
        </p:nvSpPr>
        <p:spPr>
          <a:xfrm>
            <a:off x="4609465" y="2471924"/>
            <a:ext cx="4046263" cy="523220"/>
          </a:xfrm>
          <a:prstGeom prst="rect">
            <a:avLst/>
          </a:prstGeom>
          <a:noFill/>
        </p:spPr>
        <p:txBody>
          <a:bodyPr wrap="square" rtlCol="0">
            <a:spAutoFit/>
          </a:bodyPr>
          <a:lstStyle/>
          <a:p>
            <a:r>
              <a:rPr lang="zh-CN" altLang="en-US" sz="2800" b="1">
                <a:solidFill>
                  <a:srgbClr val="6AE7FF"/>
                </a:solidFill>
                <a:latin typeface="微软雅黑" panose="020B0503020204020204" charset="-122"/>
                <a:ea typeface="微软雅黑" panose="020B0503020204020204" charset="-122"/>
              </a:rPr>
              <a:t>民有所需，数应有所为</a:t>
            </a:r>
          </a:p>
        </p:txBody>
      </p:sp>
      <p:sp>
        <p:nvSpPr>
          <p:cNvPr id="359" name="矩形 358"/>
          <p:cNvSpPr/>
          <p:nvPr/>
        </p:nvSpPr>
        <p:spPr>
          <a:xfrm>
            <a:off x="4252169" y="3177358"/>
            <a:ext cx="5001260" cy="1023742"/>
          </a:xfrm>
          <a:prstGeom prst="rect">
            <a:avLst/>
          </a:prstGeom>
        </p:spPr>
        <p:txBody>
          <a:bodyPr wrap="square">
            <a:spAutoFit/>
          </a:bodyPr>
          <a:lstStyle/>
          <a:p>
            <a:pPr>
              <a:lnSpc>
                <a:spcPct val="150000"/>
              </a:lnSpc>
            </a:pPr>
            <a:r>
              <a:rPr lang="en-US" altLang="zh-CN" sz="1200">
                <a:solidFill>
                  <a:srgbClr val="10FBFE"/>
                </a:solidFill>
                <a:latin typeface="微软雅黑" panose="020B0503020204020204" charset="-122"/>
                <a:ea typeface="微软雅黑" panose="020B0503020204020204" charset="-122"/>
                <a:cs typeface="+mn-ea"/>
              </a:rPr>
              <a:t>        </a:t>
            </a:r>
            <a:r>
              <a:rPr lang="zh-CN" altLang="en-US" sz="1400">
                <a:solidFill>
                  <a:srgbClr val="10FBFE"/>
                </a:solidFill>
                <a:latin typeface="微软雅黑" panose="020B0503020204020204" charset="-122"/>
                <a:ea typeface="微软雅黑" panose="020B0503020204020204" charset="-122"/>
                <a:cs typeface="+mn-ea"/>
              </a:rPr>
              <a:t>数据，表示的是过去，表达的是未来。大数据，就像一个魔法师，那么，大数据如何服务民生？怎样改变人们的生活？我们来了解几个真实案例。</a:t>
            </a:r>
          </a:p>
        </p:txBody>
      </p:sp>
      <p:pic>
        <p:nvPicPr>
          <p:cNvPr id="12" name="图形 11" descr="v 形箭头">
            <a:extLst>
              <a:ext uri="{FF2B5EF4-FFF2-40B4-BE49-F238E27FC236}">
                <a16:creationId xmlns:a16="http://schemas.microsoft.com/office/drawing/2014/main" id="{0FA53581-63C5-4B37-A308-DB4FE8C0F66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85033" y="5519691"/>
            <a:ext cx="914400" cy="914400"/>
          </a:xfrm>
          <a:prstGeom prst="rect">
            <a:avLst/>
          </a:prstGeom>
        </p:spPr>
      </p:pic>
      <p:pic>
        <p:nvPicPr>
          <p:cNvPr id="13" name="图形 12" descr="v 形箭头">
            <a:extLst>
              <a:ext uri="{FF2B5EF4-FFF2-40B4-BE49-F238E27FC236}">
                <a16:creationId xmlns:a16="http://schemas.microsoft.com/office/drawing/2014/main" id="{B5E57DCC-54CB-4661-8721-2B354317DD5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61216" y="5519691"/>
            <a:ext cx="914400" cy="914400"/>
          </a:xfrm>
          <a:prstGeom prst="rect">
            <a:avLst/>
          </a:prstGeom>
        </p:spPr>
      </p:pic>
      <p:pic>
        <p:nvPicPr>
          <p:cNvPr id="14" name="图形 13" descr="v 形箭头">
            <a:extLst>
              <a:ext uri="{FF2B5EF4-FFF2-40B4-BE49-F238E27FC236}">
                <a16:creationId xmlns:a16="http://schemas.microsoft.com/office/drawing/2014/main" id="{21A1B246-2ABA-454E-9F5F-425775BA7BB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04350" y="5519691"/>
            <a:ext cx="914400" cy="914400"/>
          </a:xfrm>
          <a:prstGeom prst="rect">
            <a:avLst/>
          </a:prstGeom>
        </p:spPr>
      </p:pic>
    </p:spTree>
    <p:extLst>
      <p:ext uri="{BB962C8B-B14F-4D97-AF65-F5344CB8AC3E}">
        <p14:creationId xmlns:p14="http://schemas.microsoft.com/office/powerpoint/2010/main" val="3820861092"/>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par>
                                <p:cTn id="11" presetID="53" presetClass="entr" presetSubtype="16"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par>
                                <p:cTn id="16" presetID="41" presetClass="entr" presetSubtype="0" fill="hold" grpId="0" nodeType="withEffect">
                                  <p:stCondLst>
                                    <p:cond delay="0"/>
                                  </p:stCondLst>
                                  <p:iterate type="lt">
                                    <p:tmPct val="10000"/>
                                  </p:iterate>
                                  <p:childTnLst>
                                    <p:set>
                                      <p:cBhvr>
                                        <p:cTn id="17" dur="1" fill="hold">
                                          <p:stCondLst>
                                            <p:cond delay="0"/>
                                          </p:stCondLst>
                                        </p:cTn>
                                        <p:tgtEl>
                                          <p:spTgt spid="4"/>
                                        </p:tgtEl>
                                        <p:attrNameLst>
                                          <p:attrName>style.visibility</p:attrName>
                                        </p:attrNameLst>
                                      </p:cBhvr>
                                      <p:to>
                                        <p:strVal val="visible"/>
                                      </p:to>
                                    </p:set>
                                    <p:anim calcmode="lin" valueType="num">
                                      <p:cBhvr>
                                        <p:cTn id="18"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4"/>
                                        </p:tgtEl>
                                        <p:attrNameLst>
                                          <p:attrName>ppt_y</p:attrName>
                                        </p:attrNameLst>
                                      </p:cBhvr>
                                      <p:tavLst>
                                        <p:tav tm="0">
                                          <p:val>
                                            <p:strVal val="#ppt_y"/>
                                          </p:val>
                                        </p:tav>
                                        <p:tav tm="100000">
                                          <p:val>
                                            <p:strVal val="#ppt_y"/>
                                          </p:val>
                                        </p:tav>
                                      </p:tavLst>
                                    </p:anim>
                                    <p:anim calcmode="lin" valueType="num">
                                      <p:cBhvr>
                                        <p:cTn id="20"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4"/>
                                        </p:tgtEl>
                                      </p:cBhvr>
                                    </p:animEffect>
                                  </p:childTnLst>
                                </p:cTn>
                              </p:par>
                              <p:par>
                                <p:cTn id="23" presetID="42" presetClass="entr" presetSubtype="0" fill="hold" grpId="0" nodeType="withEffect">
                                  <p:stCondLst>
                                    <p:cond delay="0"/>
                                  </p:stCondLst>
                                  <p:childTnLst>
                                    <p:set>
                                      <p:cBhvr>
                                        <p:cTn id="24" dur="1" fill="hold">
                                          <p:stCondLst>
                                            <p:cond delay="0"/>
                                          </p:stCondLst>
                                        </p:cTn>
                                        <p:tgtEl>
                                          <p:spTgt spid="359"/>
                                        </p:tgtEl>
                                        <p:attrNameLst>
                                          <p:attrName>style.visibility</p:attrName>
                                        </p:attrNameLst>
                                      </p:cBhvr>
                                      <p:to>
                                        <p:strVal val="visible"/>
                                      </p:to>
                                    </p:set>
                                    <p:animEffect transition="in" filter="fade">
                                      <p:cBhvr>
                                        <p:cTn id="25" dur="500"/>
                                        <p:tgtEl>
                                          <p:spTgt spid="359"/>
                                        </p:tgtEl>
                                      </p:cBhvr>
                                    </p:animEffect>
                                    <p:anim calcmode="lin" valueType="num">
                                      <p:cBhvr>
                                        <p:cTn id="26" dur="500" fill="hold"/>
                                        <p:tgtEl>
                                          <p:spTgt spid="359"/>
                                        </p:tgtEl>
                                        <p:attrNameLst>
                                          <p:attrName>ppt_x</p:attrName>
                                        </p:attrNameLst>
                                      </p:cBhvr>
                                      <p:tavLst>
                                        <p:tav tm="0">
                                          <p:val>
                                            <p:strVal val="#ppt_x"/>
                                          </p:val>
                                        </p:tav>
                                        <p:tav tm="100000">
                                          <p:val>
                                            <p:strVal val="#ppt_x"/>
                                          </p:val>
                                        </p:tav>
                                      </p:tavLst>
                                    </p:anim>
                                    <p:anim calcmode="lin" valueType="num">
                                      <p:cBhvr>
                                        <p:cTn id="27" dur="500" fill="hold"/>
                                        <p:tgtEl>
                                          <p:spTgt spid="359"/>
                                        </p:tgtEl>
                                        <p:attrNameLst>
                                          <p:attrName>ppt_y</p:attrName>
                                        </p:attrNameLst>
                                      </p:cBhvr>
                                      <p:tavLst>
                                        <p:tav tm="0">
                                          <p:val>
                                            <p:strVal val="#ppt_y+.1"/>
                                          </p:val>
                                        </p:tav>
                                        <p:tav tm="100000">
                                          <p:val>
                                            <p:strVal val="#ppt_y"/>
                                          </p:val>
                                        </p:tav>
                                      </p:tavLst>
                                    </p:anim>
                                  </p:childTnLst>
                                </p:cTn>
                              </p:par>
                              <p:par>
                                <p:cTn id="28" presetID="14" presetClass="entr" presetSubtype="10"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randombar(horizontal)">
                                      <p:cBhvr>
                                        <p:cTn id="30" dur="1000"/>
                                        <p:tgtEl>
                                          <p:spTgt spid="12"/>
                                        </p:tgtEl>
                                      </p:cBhvr>
                                    </p:animEffect>
                                  </p:childTnLst>
                                </p:cTn>
                              </p:par>
                              <p:par>
                                <p:cTn id="31" presetID="14" presetClass="entr" presetSubtype="1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randombar(horizontal)">
                                      <p:cBhvr>
                                        <p:cTn id="33" dur="1000"/>
                                        <p:tgtEl>
                                          <p:spTgt spid="13"/>
                                        </p:tgtEl>
                                      </p:cBhvr>
                                    </p:animEffect>
                                  </p:childTnLst>
                                </p:cTn>
                              </p:par>
                              <p:par>
                                <p:cTn id="34" presetID="14" presetClass="entr" presetSubtype="10"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randombar(horizontal)">
                                      <p:cBhvr>
                                        <p:cTn id="36"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35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a:extLst>
              <a:ext uri="{FF2B5EF4-FFF2-40B4-BE49-F238E27FC236}">
                <a16:creationId xmlns:a16="http://schemas.microsoft.com/office/drawing/2014/main" id="{BFB083AE-7C26-4FDA-AC1F-EB49C6361643}"/>
              </a:ext>
            </a:extLst>
          </p:cNvPr>
          <p:cNvGrpSpPr/>
          <p:nvPr/>
        </p:nvGrpSpPr>
        <p:grpSpPr>
          <a:xfrm>
            <a:off x="-51253" y="0"/>
            <a:ext cx="2210540" cy="534727"/>
            <a:chOff x="3828928" y="1564620"/>
            <a:chExt cx="6448492" cy="1712913"/>
          </a:xfrm>
        </p:grpSpPr>
        <p:sp>
          <p:nvSpPr>
            <p:cNvPr id="25" name="任意多边形: 形状 24">
              <a:extLst>
                <a:ext uri="{FF2B5EF4-FFF2-40B4-BE49-F238E27FC236}">
                  <a16:creationId xmlns:a16="http://schemas.microsoft.com/office/drawing/2014/main" id="{4522FBFC-2EBB-4665-8841-50F435CCF25F}"/>
                </a:ext>
              </a:extLst>
            </p:cNvPr>
            <p:cNvSpPr/>
            <p:nvPr/>
          </p:nvSpPr>
          <p:spPr bwMode="auto">
            <a:xfrm>
              <a:off x="3828928" y="1801158"/>
              <a:ext cx="5143233" cy="1181101"/>
            </a:xfrm>
            <a:custGeom>
              <a:avLst/>
              <a:gdLst>
                <a:gd name="connsiteX0" fmla="*/ 0 w 8276838"/>
                <a:gd name="connsiteY0" fmla="*/ 0 h 1181100"/>
                <a:gd name="connsiteX1" fmla="*/ 2394337 w 8276838"/>
                <a:gd name="connsiteY1" fmla="*/ 0 h 1181100"/>
                <a:gd name="connsiteX2" fmla="*/ 4990475 w 8276838"/>
                <a:gd name="connsiteY2" fmla="*/ 0 h 1181100"/>
                <a:gd name="connsiteX3" fmla="*/ 7384812 w 8276838"/>
                <a:gd name="connsiteY3" fmla="*/ 0 h 1181100"/>
                <a:gd name="connsiteX4" fmla="*/ 7875801 w 8276838"/>
                <a:gd name="connsiteY4" fmla="*/ 584200 h 1181100"/>
                <a:gd name="connsiteX5" fmla="*/ 8269342 w 8276838"/>
                <a:gd name="connsiteY5" fmla="*/ 471488 h 1181100"/>
                <a:gd name="connsiteX6" fmla="*/ 8276838 w 8276838"/>
                <a:gd name="connsiteY6" fmla="*/ 477838 h 1181100"/>
                <a:gd name="connsiteX7" fmla="*/ 7883297 w 8276838"/>
                <a:gd name="connsiteY7" fmla="*/ 590550 h 1181100"/>
                <a:gd name="connsiteX8" fmla="*/ 8276838 w 8276838"/>
                <a:gd name="connsiteY8" fmla="*/ 703263 h 1181100"/>
                <a:gd name="connsiteX9" fmla="*/ 8269342 w 8276838"/>
                <a:gd name="connsiteY9" fmla="*/ 709613 h 1181100"/>
                <a:gd name="connsiteX10" fmla="*/ 7875801 w 8276838"/>
                <a:gd name="connsiteY10" fmla="*/ 596900 h 1181100"/>
                <a:gd name="connsiteX11" fmla="*/ 7384812 w 8276838"/>
                <a:gd name="connsiteY11" fmla="*/ 1181100 h 1181100"/>
                <a:gd name="connsiteX12" fmla="*/ 4990475 w 8276838"/>
                <a:gd name="connsiteY12" fmla="*/ 1181100 h 1181100"/>
                <a:gd name="connsiteX13" fmla="*/ 2394337 w 8276838"/>
                <a:gd name="connsiteY13" fmla="*/ 1181100 h 1181100"/>
                <a:gd name="connsiteX14" fmla="*/ 0 w 8276838"/>
                <a:gd name="connsiteY14" fmla="*/ 1181100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276838" h="1181100">
                  <a:moveTo>
                    <a:pt x="0" y="0"/>
                  </a:moveTo>
                  <a:lnTo>
                    <a:pt x="2394337" y="0"/>
                  </a:lnTo>
                  <a:lnTo>
                    <a:pt x="4990475" y="0"/>
                  </a:lnTo>
                  <a:lnTo>
                    <a:pt x="7384812" y="0"/>
                  </a:lnTo>
                  <a:lnTo>
                    <a:pt x="7875801" y="584200"/>
                  </a:lnTo>
                  <a:lnTo>
                    <a:pt x="8269342" y="471488"/>
                  </a:lnTo>
                  <a:lnTo>
                    <a:pt x="8276838" y="477838"/>
                  </a:lnTo>
                  <a:lnTo>
                    <a:pt x="7883297" y="590550"/>
                  </a:lnTo>
                  <a:lnTo>
                    <a:pt x="8276838" y="703263"/>
                  </a:lnTo>
                  <a:lnTo>
                    <a:pt x="8269342" y="709613"/>
                  </a:lnTo>
                  <a:lnTo>
                    <a:pt x="7875801" y="596900"/>
                  </a:lnTo>
                  <a:lnTo>
                    <a:pt x="7384812" y="1181100"/>
                  </a:lnTo>
                  <a:lnTo>
                    <a:pt x="4990475" y="1181100"/>
                  </a:lnTo>
                  <a:lnTo>
                    <a:pt x="2394337" y="1181100"/>
                  </a:lnTo>
                  <a:lnTo>
                    <a:pt x="0" y="1181100"/>
                  </a:lnTo>
                  <a:close/>
                </a:path>
              </a:pathLst>
            </a:custGeom>
            <a:solidFill>
              <a:srgbClr val="6AE7FF">
                <a:alpha val="70000"/>
              </a:srgbClr>
            </a:solidFill>
            <a:ln>
              <a:noFill/>
            </a:ln>
          </p:spPr>
          <p:txBody>
            <a:bodyPr wrap="square" anchor="ctr">
              <a:noAutofit/>
            </a:bodyPr>
            <a:lstStyle/>
            <a:p>
              <a:pPr algn="ctr"/>
              <a:r>
                <a:rPr lang="zh-CN" altLang="en-US" b="1" i="0">
                  <a:solidFill>
                    <a:srgbClr val="333333"/>
                  </a:solidFill>
                  <a:effectLst/>
                  <a:latin typeface="arial" panose="020B0604020202020204" pitchFamily="34" charset="0"/>
                </a:rPr>
                <a:t>食物“有记忆”</a:t>
              </a:r>
              <a:endParaRPr/>
            </a:p>
          </p:txBody>
        </p:sp>
        <p:grpSp>
          <p:nvGrpSpPr>
            <p:cNvPr id="26" name="Group 4">
              <a:extLst>
                <a:ext uri="{FF2B5EF4-FFF2-40B4-BE49-F238E27FC236}">
                  <a16:creationId xmlns:a16="http://schemas.microsoft.com/office/drawing/2014/main" id="{8410BF89-B848-445A-8DCE-9D58C9C228EB}"/>
                </a:ext>
              </a:extLst>
            </p:cNvPr>
            <p:cNvGrpSpPr/>
            <p:nvPr/>
          </p:nvGrpSpPr>
          <p:grpSpPr>
            <a:xfrm>
              <a:off x="8931220" y="1564620"/>
              <a:ext cx="1346200" cy="1712913"/>
              <a:chOff x="5494338" y="769938"/>
              <a:chExt cx="1346200" cy="1712913"/>
            </a:xfrm>
            <a:solidFill>
              <a:schemeClr val="accent4"/>
            </a:solidFill>
          </p:grpSpPr>
          <p:sp>
            <p:nvSpPr>
              <p:cNvPr id="27" name="Freeform: Shape 6">
                <a:extLst>
                  <a:ext uri="{FF2B5EF4-FFF2-40B4-BE49-F238E27FC236}">
                    <a16:creationId xmlns:a16="http://schemas.microsoft.com/office/drawing/2014/main" id="{BA904042-ABEC-4CDE-9C24-E81CA0DF30F7}"/>
                  </a:ext>
                </a:extLst>
              </p:cNvPr>
              <p:cNvSpPr/>
              <p:nvPr/>
            </p:nvSpPr>
            <p:spPr bwMode="auto">
              <a:xfrm>
                <a:off x="5494338" y="769938"/>
                <a:ext cx="1346200" cy="1712913"/>
              </a:xfrm>
              <a:custGeom>
                <a:avLst/>
                <a:gdLst>
                  <a:gd name="T0" fmla="*/ 598 w 598"/>
                  <a:gd name="T1" fmla="*/ 377 h 760"/>
                  <a:gd name="T2" fmla="*/ 594 w 598"/>
                  <a:gd name="T3" fmla="*/ 374 h 760"/>
                  <a:gd name="T4" fmla="*/ 593 w 598"/>
                  <a:gd name="T5" fmla="*/ 374 h 760"/>
                  <a:gd name="T6" fmla="*/ 588 w 598"/>
                  <a:gd name="T7" fmla="*/ 371 h 760"/>
                  <a:gd name="T8" fmla="*/ 585 w 598"/>
                  <a:gd name="T9" fmla="*/ 372 h 760"/>
                  <a:gd name="T10" fmla="*/ 582 w 598"/>
                  <a:gd name="T11" fmla="*/ 369 h 760"/>
                  <a:gd name="T12" fmla="*/ 592 w 598"/>
                  <a:gd name="T13" fmla="*/ 320 h 760"/>
                  <a:gd name="T14" fmla="*/ 569 w 598"/>
                  <a:gd name="T15" fmla="*/ 308 h 760"/>
                  <a:gd name="T16" fmla="*/ 566 w 598"/>
                  <a:gd name="T17" fmla="*/ 360 h 760"/>
                  <a:gd name="T18" fmla="*/ 561 w 598"/>
                  <a:gd name="T19" fmla="*/ 361 h 760"/>
                  <a:gd name="T20" fmla="*/ 547 w 598"/>
                  <a:gd name="T21" fmla="*/ 331 h 760"/>
                  <a:gd name="T22" fmla="*/ 446 w 598"/>
                  <a:gd name="T23" fmla="*/ 332 h 760"/>
                  <a:gd name="T24" fmla="*/ 445 w 598"/>
                  <a:gd name="T25" fmla="*/ 325 h 760"/>
                  <a:gd name="T26" fmla="*/ 455 w 598"/>
                  <a:gd name="T27" fmla="*/ 316 h 760"/>
                  <a:gd name="T28" fmla="*/ 470 w 598"/>
                  <a:gd name="T29" fmla="*/ 316 h 760"/>
                  <a:gd name="T30" fmla="*/ 492 w 598"/>
                  <a:gd name="T31" fmla="*/ 304 h 760"/>
                  <a:gd name="T32" fmla="*/ 467 w 598"/>
                  <a:gd name="T33" fmla="*/ 296 h 760"/>
                  <a:gd name="T34" fmla="*/ 444 w 598"/>
                  <a:gd name="T35" fmla="*/ 298 h 760"/>
                  <a:gd name="T36" fmla="*/ 428 w 598"/>
                  <a:gd name="T37" fmla="*/ 8 h 760"/>
                  <a:gd name="T38" fmla="*/ 347 w 598"/>
                  <a:gd name="T39" fmla="*/ 4 h 760"/>
                  <a:gd name="T40" fmla="*/ 332 w 598"/>
                  <a:gd name="T41" fmla="*/ 47 h 760"/>
                  <a:gd name="T42" fmla="*/ 342 w 598"/>
                  <a:gd name="T43" fmla="*/ 47 h 760"/>
                  <a:gd name="T44" fmla="*/ 337 w 598"/>
                  <a:gd name="T45" fmla="*/ 96 h 760"/>
                  <a:gd name="T46" fmla="*/ 324 w 598"/>
                  <a:gd name="T47" fmla="*/ 105 h 760"/>
                  <a:gd name="T48" fmla="*/ 287 w 598"/>
                  <a:gd name="T49" fmla="*/ 341 h 760"/>
                  <a:gd name="T50" fmla="*/ 213 w 598"/>
                  <a:gd name="T51" fmla="*/ 351 h 760"/>
                  <a:gd name="T52" fmla="*/ 85 w 598"/>
                  <a:gd name="T53" fmla="*/ 368 h 760"/>
                  <a:gd name="T54" fmla="*/ 64 w 598"/>
                  <a:gd name="T55" fmla="*/ 241 h 760"/>
                  <a:gd name="T56" fmla="*/ 9 w 598"/>
                  <a:gd name="T57" fmla="*/ 241 h 760"/>
                  <a:gd name="T58" fmla="*/ 0 w 598"/>
                  <a:gd name="T59" fmla="*/ 376 h 760"/>
                  <a:gd name="T60" fmla="*/ 4 w 598"/>
                  <a:gd name="T61" fmla="*/ 377 h 760"/>
                  <a:gd name="T62" fmla="*/ 4 w 598"/>
                  <a:gd name="T63" fmla="*/ 382 h 760"/>
                  <a:gd name="T64" fmla="*/ 0 w 598"/>
                  <a:gd name="T65" fmla="*/ 384 h 760"/>
                  <a:gd name="T66" fmla="*/ 9 w 598"/>
                  <a:gd name="T67" fmla="*/ 518 h 760"/>
                  <a:gd name="T68" fmla="*/ 64 w 598"/>
                  <a:gd name="T69" fmla="*/ 518 h 760"/>
                  <a:gd name="T70" fmla="*/ 85 w 598"/>
                  <a:gd name="T71" fmla="*/ 391 h 760"/>
                  <a:gd name="T72" fmla="*/ 213 w 598"/>
                  <a:gd name="T73" fmla="*/ 408 h 760"/>
                  <a:gd name="T74" fmla="*/ 287 w 598"/>
                  <a:gd name="T75" fmla="*/ 418 h 760"/>
                  <a:gd name="T76" fmla="*/ 324 w 598"/>
                  <a:gd name="T77" fmla="*/ 654 h 760"/>
                  <a:gd name="T78" fmla="*/ 337 w 598"/>
                  <a:gd name="T79" fmla="*/ 663 h 760"/>
                  <a:gd name="T80" fmla="*/ 342 w 598"/>
                  <a:gd name="T81" fmla="*/ 712 h 760"/>
                  <a:gd name="T82" fmla="*/ 332 w 598"/>
                  <a:gd name="T83" fmla="*/ 712 h 760"/>
                  <a:gd name="T84" fmla="*/ 347 w 598"/>
                  <a:gd name="T85" fmla="*/ 755 h 760"/>
                  <a:gd name="T86" fmla="*/ 428 w 598"/>
                  <a:gd name="T87" fmla="*/ 752 h 760"/>
                  <a:gd name="T88" fmla="*/ 444 w 598"/>
                  <a:gd name="T89" fmla="*/ 461 h 760"/>
                  <a:gd name="T90" fmla="*/ 467 w 598"/>
                  <a:gd name="T91" fmla="*/ 463 h 760"/>
                  <a:gd name="T92" fmla="*/ 492 w 598"/>
                  <a:gd name="T93" fmla="*/ 455 h 760"/>
                  <a:gd name="T94" fmla="*/ 470 w 598"/>
                  <a:gd name="T95" fmla="*/ 443 h 760"/>
                  <a:gd name="T96" fmla="*/ 455 w 598"/>
                  <a:gd name="T97" fmla="*/ 443 h 760"/>
                  <a:gd name="T98" fmla="*/ 445 w 598"/>
                  <a:gd name="T99" fmla="*/ 434 h 760"/>
                  <a:gd name="T100" fmla="*/ 446 w 598"/>
                  <a:gd name="T101" fmla="*/ 427 h 760"/>
                  <a:gd name="T102" fmla="*/ 547 w 598"/>
                  <a:gd name="T103" fmla="*/ 429 h 760"/>
                  <a:gd name="T104" fmla="*/ 561 w 598"/>
                  <a:gd name="T105" fmla="*/ 398 h 760"/>
                  <a:gd name="T106" fmla="*/ 566 w 598"/>
                  <a:gd name="T107" fmla="*/ 400 h 760"/>
                  <a:gd name="T108" fmla="*/ 569 w 598"/>
                  <a:gd name="T109" fmla="*/ 452 h 760"/>
                  <a:gd name="T110" fmla="*/ 592 w 598"/>
                  <a:gd name="T111" fmla="*/ 439 h 760"/>
                  <a:gd name="T112" fmla="*/ 582 w 598"/>
                  <a:gd name="T113" fmla="*/ 390 h 760"/>
                  <a:gd name="T114" fmla="*/ 585 w 598"/>
                  <a:gd name="T115" fmla="*/ 387 h 760"/>
                  <a:gd name="T116" fmla="*/ 588 w 598"/>
                  <a:gd name="T117" fmla="*/ 388 h 760"/>
                  <a:gd name="T118" fmla="*/ 593 w 598"/>
                  <a:gd name="T119" fmla="*/ 385 h 760"/>
                  <a:gd name="T120" fmla="*/ 594 w 598"/>
                  <a:gd name="T121" fmla="*/ 385 h 760"/>
                  <a:gd name="T122" fmla="*/ 598 w 598"/>
                  <a:gd name="T123" fmla="*/ 382 h 760"/>
                  <a:gd name="T124" fmla="*/ 598 w 598"/>
                  <a:gd name="T125" fmla="*/ 377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8" h="760">
                    <a:moveTo>
                      <a:pt x="598" y="377"/>
                    </a:moveTo>
                    <a:cubicBezTo>
                      <a:pt x="598" y="375"/>
                      <a:pt x="596" y="374"/>
                      <a:pt x="594" y="374"/>
                    </a:cubicBezTo>
                    <a:cubicBezTo>
                      <a:pt x="594" y="374"/>
                      <a:pt x="593" y="374"/>
                      <a:pt x="593" y="374"/>
                    </a:cubicBezTo>
                    <a:cubicBezTo>
                      <a:pt x="592" y="372"/>
                      <a:pt x="590" y="371"/>
                      <a:pt x="588" y="371"/>
                    </a:cubicBezTo>
                    <a:cubicBezTo>
                      <a:pt x="587" y="371"/>
                      <a:pt x="586" y="372"/>
                      <a:pt x="585" y="372"/>
                    </a:cubicBezTo>
                    <a:cubicBezTo>
                      <a:pt x="584" y="371"/>
                      <a:pt x="583" y="370"/>
                      <a:pt x="582" y="369"/>
                    </a:cubicBezTo>
                    <a:cubicBezTo>
                      <a:pt x="588" y="356"/>
                      <a:pt x="598" y="329"/>
                      <a:pt x="592" y="320"/>
                    </a:cubicBezTo>
                    <a:cubicBezTo>
                      <a:pt x="584" y="307"/>
                      <a:pt x="579" y="301"/>
                      <a:pt x="569" y="308"/>
                    </a:cubicBezTo>
                    <a:cubicBezTo>
                      <a:pt x="563" y="312"/>
                      <a:pt x="564" y="341"/>
                      <a:pt x="566" y="360"/>
                    </a:cubicBezTo>
                    <a:cubicBezTo>
                      <a:pt x="564" y="360"/>
                      <a:pt x="563" y="360"/>
                      <a:pt x="561" y="361"/>
                    </a:cubicBezTo>
                    <a:cubicBezTo>
                      <a:pt x="562" y="347"/>
                      <a:pt x="559" y="330"/>
                      <a:pt x="547" y="331"/>
                    </a:cubicBezTo>
                    <a:cubicBezTo>
                      <a:pt x="526" y="331"/>
                      <a:pt x="446" y="332"/>
                      <a:pt x="446" y="332"/>
                    </a:cubicBezTo>
                    <a:cubicBezTo>
                      <a:pt x="446" y="332"/>
                      <a:pt x="446" y="330"/>
                      <a:pt x="445" y="325"/>
                    </a:cubicBezTo>
                    <a:cubicBezTo>
                      <a:pt x="455" y="316"/>
                      <a:pt x="455" y="316"/>
                      <a:pt x="455" y="316"/>
                    </a:cubicBezTo>
                    <a:cubicBezTo>
                      <a:pt x="470" y="316"/>
                      <a:pt x="470" y="316"/>
                      <a:pt x="470" y="316"/>
                    </a:cubicBezTo>
                    <a:cubicBezTo>
                      <a:pt x="479" y="316"/>
                      <a:pt x="492" y="311"/>
                      <a:pt x="492" y="304"/>
                    </a:cubicBezTo>
                    <a:cubicBezTo>
                      <a:pt x="492" y="297"/>
                      <a:pt x="481" y="296"/>
                      <a:pt x="467" y="296"/>
                    </a:cubicBezTo>
                    <a:cubicBezTo>
                      <a:pt x="460" y="296"/>
                      <a:pt x="451" y="297"/>
                      <a:pt x="444" y="298"/>
                    </a:cubicBezTo>
                    <a:cubicBezTo>
                      <a:pt x="441" y="216"/>
                      <a:pt x="431" y="13"/>
                      <a:pt x="428" y="8"/>
                    </a:cubicBezTo>
                    <a:cubicBezTo>
                      <a:pt x="423" y="0"/>
                      <a:pt x="355" y="0"/>
                      <a:pt x="347" y="4"/>
                    </a:cubicBezTo>
                    <a:cubicBezTo>
                      <a:pt x="339" y="8"/>
                      <a:pt x="332" y="47"/>
                      <a:pt x="332" y="47"/>
                    </a:cubicBezTo>
                    <a:cubicBezTo>
                      <a:pt x="342" y="47"/>
                      <a:pt x="342" y="47"/>
                      <a:pt x="342" y="47"/>
                    </a:cubicBezTo>
                    <a:cubicBezTo>
                      <a:pt x="337" y="96"/>
                      <a:pt x="337" y="96"/>
                      <a:pt x="337" y="96"/>
                    </a:cubicBezTo>
                    <a:cubicBezTo>
                      <a:pt x="324" y="105"/>
                      <a:pt x="324" y="105"/>
                      <a:pt x="324" y="105"/>
                    </a:cubicBezTo>
                    <a:cubicBezTo>
                      <a:pt x="287" y="341"/>
                      <a:pt x="287" y="341"/>
                      <a:pt x="287" y="341"/>
                    </a:cubicBezTo>
                    <a:cubicBezTo>
                      <a:pt x="287" y="341"/>
                      <a:pt x="258" y="344"/>
                      <a:pt x="213" y="351"/>
                    </a:cubicBezTo>
                    <a:cubicBezTo>
                      <a:pt x="191" y="355"/>
                      <a:pt x="136" y="362"/>
                      <a:pt x="85" y="368"/>
                    </a:cubicBezTo>
                    <a:cubicBezTo>
                      <a:pt x="64" y="241"/>
                      <a:pt x="64" y="241"/>
                      <a:pt x="64" y="241"/>
                    </a:cubicBezTo>
                    <a:cubicBezTo>
                      <a:pt x="9" y="241"/>
                      <a:pt x="9" y="241"/>
                      <a:pt x="9" y="241"/>
                    </a:cubicBezTo>
                    <a:cubicBezTo>
                      <a:pt x="0" y="376"/>
                      <a:pt x="0" y="376"/>
                      <a:pt x="0" y="376"/>
                    </a:cubicBezTo>
                    <a:cubicBezTo>
                      <a:pt x="4" y="377"/>
                      <a:pt x="4" y="377"/>
                      <a:pt x="4" y="377"/>
                    </a:cubicBezTo>
                    <a:cubicBezTo>
                      <a:pt x="4" y="382"/>
                      <a:pt x="4" y="382"/>
                      <a:pt x="4" y="382"/>
                    </a:cubicBezTo>
                    <a:cubicBezTo>
                      <a:pt x="0" y="384"/>
                      <a:pt x="0" y="384"/>
                      <a:pt x="0" y="384"/>
                    </a:cubicBezTo>
                    <a:cubicBezTo>
                      <a:pt x="9" y="518"/>
                      <a:pt x="9" y="518"/>
                      <a:pt x="9" y="518"/>
                    </a:cubicBezTo>
                    <a:cubicBezTo>
                      <a:pt x="64" y="518"/>
                      <a:pt x="64" y="518"/>
                      <a:pt x="64" y="518"/>
                    </a:cubicBezTo>
                    <a:cubicBezTo>
                      <a:pt x="85" y="391"/>
                      <a:pt x="85" y="391"/>
                      <a:pt x="85" y="391"/>
                    </a:cubicBezTo>
                    <a:cubicBezTo>
                      <a:pt x="136" y="397"/>
                      <a:pt x="191" y="404"/>
                      <a:pt x="213" y="408"/>
                    </a:cubicBezTo>
                    <a:cubicBezTo>
                      <a:pt x="258" y="416"/>
                      <a:pt x="287" y="418"/>
                      <a:pt x="287" y="418"/>
                    </a:cubicBezTo>
                    <a:cubicBezTo>
                      <a:pt x="324" y="654"/>
                      <a:pt x="324" y="654"/>
                      <a:pt x="324" y="654"/>
                    </a:cubicBezTo>
                    <a:cubicBezTo>
                      <a:pt x="337" y="663"/>
                      <a:pt x="337" y="663"/>
                      <a:pt x="337" y="663"/>
                    </a:cubicBezTo>
                    <a:cubicBezTo>
                      <a:pt x="342" y="712"/>
                      <a:pt x="342" y="712"/>
                      <a:pt x="342" y="712"/>
                    </a:cubicBezTo>
                    <a:cubicBezTo>
                      <a:pt x="332" y="712"/>
                      <a:pt x="332" y="712"/>
                      <a:pt x="332" y="712"/>
                    </a:cubicBezTo>
                    <a:cubicBezTo>
                      <a:pt x="332" y="712"/>
                      <a:pt x="339" y="751"/>
                      <a:pt x="347" y="755"/>
                    </a:cubicBezTo>
                    <a:cubicBezTo>
                      <a:pt x="355" y="760"/>
                      <a:pt x="423" y="759"/>
                      <a:pt x="428" y="752"/>
                    </a:cubicBezTo>
                    <a:cubicBezTo>
                      <a:pt x="431" y="746"/>
                      <a:pt x="441" y="543"/>
                      <a:pt x="444" y="461"/>
                    </a:cubicBezTo>
                    <a:cubicBezTo>
                      <a:pt x="451" y="462"/>
                      <a:pt x="460" y="463"/>
                      <a:pt x="467" y="463"/>
                    </a:cubicBezTo>
                    <a:cubicBezTo>
                      <a:pt x="481" y="463"/>
                      <a:pt x="492" y="463"/>
                      <a:pt x="492" y="455"/>
                    </a:cubicBezTo>
                    <a:cubicBezTo>
                      <a:pt x="492" y="448"/>
                      <a:pt x="479" y="443"/>
                      <a:pt x="470" y="443"/>
                    </a:cubicBezTo>
                    <a:cubicBezTo>
                      <a:pt x="462" y="443"/>
                      <a:pt x="455" y="443"/>
                      <a:pt x="455" y="443"/>
                    </a:cubicBezTo>
                    <a:cubicBezTo>
                      <a:pt x="445" y="434"/>
                      <a:pt x="445" y="434"/>
                      <a:pt x="445" y="434"/>
                    </a:cubicBezTo>
                    <a:cubicBezTo>
                      <a:pt x="446" y="430"/>
                      <a:pt x="446" y="427"/>
                      <a:pt x="446" y="427"/>
                    </a:cubicBezTo>
                    <a:cubicBezTo>
                      <a:pt x="446" y="427"/>
                      <a:pt x="526" y="428"/>
                      <a:pt x="547" y="429"/>
                    </a:cubicBezTo>
                    <a:cubicBezTo>
                      <a:pt x="559" y="429"/>
                      <a:pt x="562" y="412"/>
                      <a:pt x="561" y="398"/>
                    </a:cubicBezTo>
                    <a:cubicBezTo>
                      <a:pt x="563" y="399"/>
                      <a:pt x="564" y="399"/>
                      <a:pt x="566" y="400"/>
                    </a:cubicBezTo>
                    <a:cubicBezTo>
                      <a:pt x="564" y="418"/>
                      <a:pt x="563" y="447"/>
                      <a:pt x="569" y="452"/>
                    </a:cubicBezTo>
                    <a:cubicBezTo>
                      <a:pt x="579" y="458"/>
                      <a:pt x="584" y="452"/>
                      <a:pt x="592" y="439"/>
                    </a:cubicBezTo>
                    <a:cubicBezTo>
                      <a:pt x="598" y="430"/>
                      <a:pt x="588" y="404"/>
                      <a:pt x="582" y="390"/>
                    </a:cubicBezTo>
                    <a:cubicBezTo>
                      <a:pt x="583" y="390"/>
                      <a:pt x="584" y="388"/>
                      <a:pt x="585" y="387"/>
                    </a:cubicBezTo>
                    <a:cubicBezTo>
                      <a:pt x="586" y="388"/>
                      <a:pt x="587" y="388"/>
                      <a:pt x="588" y="388"/>
                    </a:cubicBezTo>
                    <a:cubicBezTo>
                      <a:pt x="590" y="388"/>
                      <a:pt x="592" y="387"/>
                      <a:pt x="593" y="385"/>
                    </a:cubicBezTo>
                    <a:cubicBezTo>
                      <a:pt x="593" y="385"/>
                      <a:pt x="594" y="385"/>
                      <a:pt x="594" y="385"/>
                    </a:cubicBezTo>
                    <a:cubicBezTo>
                      <a:pt x="596" y="385"/>
                      <a:pt x="598" y="384"/>
                      <a:pt x="598" y="382"/>
                    </a:cubicBezTo>
                    <a:lnTo>
                      <a:pt x="598" y="377"/>
                    </a:lnTo>
                    <a:close/>
                  </a:path>
                </a:pathLst>
              </a:custGeom>
              <a:solidFill>
                <a:srgbClr val="6AE7FF">
                  <a:alpha val="70000"/>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8" name="Oval 7">
                <a:extLst>
                  <a:ext uri="{FF2B5EF4-FFF2-40B4-BE49-F238E27FC236}">
                    <a16:creationId xmlns:a16="http://schemas.microsoft.com/office/drawing/2014/main" id="{375487AE-4345-4959-8BFC-E2A20E5C0BE8}"/>
                  </a:ext>
                </a:extLst>
              </p:cNvPr>
              <p:cNvSpPr/>
              <p:nvPr/>
            </p:nvSpPr>
            <p:spPr bwMode="auto">
              <a:xfrm>
                <a:off x="6167438" y="1479551"/>
                <a:ext cx="290512" cy="290513"/>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grpSp>
        <p:nvGrpSpPr>
          <p:cNvPr id="29" name="组合 28">
            <a:extLst>
              <a:ext uri="{FF2B5EF4-FFF2-40B4-BE49-F238E27FC236}">
                <a16:creationId xmlns:a16="http://schemas.microsoft.com/office/drawing/2014/main" id="{B65C5616-FCD2-4C2A-B741-743870E84DF7}"/>
              </a:ext>
            </a:extLst>
          </p:cNvPr>
          <p:cNvGrpSpPr/>
          <p:nvPr/>
        </p:nvGrpSpPr>
        <p:grpSpPr>
          <a:xfrm>
            <a:off x="-79899" y="3291075"/>
            <a:ext cx="2237480" cy="534727"/>
            <a:chOff x="3787986" y="1263621"/>
            <a:chExt cx="6527080" cy="1712913"/>
          </a:xfrm>
          <a:solidFill>
            <a:schemeClr val="accent4">
              <a:lumMod val="60000"/>
              <a:lumOff val="40000"/>
            </a:schemeClr>
          </a:solidFill>
        </p:grpSpPr>
        <p:sp>
          <p:nvSpPr>
            <p:cNvPr id="30" name="任意多边形: 形状 29">
              <a:extLst>
                <a:ext uri="{FF2B5EF4-FFF2-40B4-BE49-F238E27FC236}">
                  <a16:creationId xmlns:a16="http://schemas.microsoft.com/office/drawing/2014/main" id="{EAD6C546-772D-4CE5-84AE-DB49A13D96CA}"/>
                </a:ext>
              </a:extLst>
            </p:cNvPr>
            <p:cNvSpPr/>
            <p:nvPr/>
          </p:nvSpPr>
          <p:spPr bwMode="auto">
            <a:xfrm>
              <a:off x="3787986" y="1529531"/>
              <a:ext cx="5143233" cy="1181101"/>
            </a:xfrm>
            <a:custGeom>
              <a:avLst/>
              <a:gdLst>
                <a:gd name="connsiteX0" fmla="*/ 0 w 8276838"/>
                <a:gd name="connsiteY0" fmla="*/ 0 h 1181100"/>
                <a:gd name="connsiteX1" fmla="*/ 2394337 w 8276838"/>
                <a:gd name="connsiteY1" fmla="*/ 0 h 1181100"/>
                <a:gd name="connsiteX2" fmla="*/ 4990475 w 8276838"/>
                <a:gd name="connsiteY2" fmla="*/ 0 h 1181100"/>
                <a:gd name="connsiteX3" fmla="*/ 7384812 w 8276838"/>
                <a:gd name="connsiteY3" fmla="*/ 0 h 1181100"/>
                <a:gd name="connsiteX4" fmla="*/ 7875801 w 8276838"/>
                <a:gd name="connsiteY4" fmla="*/ 584200 h 1181100"/>
                <a:gd name="connsiteX5" fmla="*/ 8269342 w 8276838"/>
                <a:gd name="connsiteY5" fmla="*/ 471488 h 1181100"/>
                <a:gd name="connsiteX6" fmla="*/ 8276838 w 8276838"/>
                <a:gd name="connsiteY6" fmla="*/ 477838 h 1181100"/>
                <a:gd name="connsiteX7" fmla="*/ 7883297 w 8276838"/>
                <a:gd name="connsiteY7" fmla="*/ 590550 h 1181100"/>
                <a:gd name="connsiteX8" fmla="*/ 8276838 w 8276838"/>
                <a:gd name="connsiteY8" fmla="*/ 703263 h 1181100"/>
                <a:gd name="connsiteX9" fmla="*/ 8269342 w 8276838"/>
                <a:gd name="connsiteY9" fmla="*/ 709613 h 1181100"/>
                <a:gd name="connsiteX10" fmla="*/ 7875801 w 8276838"/>
                <a:gd name="connsiteY10" fmla="*/ 596900 h 1181100"/>
                <a:gd name="connsiteX11" fmla="*/ 7384812 w 8276838"/>
                <a:gd name="connsiteY11" fmla="*/ 1181100 h 1181100"/>
                <a:gd name="connsiteX12" fmla="*/ 4990475 w 8276838"/>
                <a:gd name="connsiteY12" fmla="*/ 1181100 h 1181100"/>
                <a:gd name="connsiteX13" fmla="*/ 2394337 w 8276838"/>
                <a:gd name="connsiteY13" fmla="*/ 1181100 h 1181100"/>
                <a:gd name="connsiteX14" fmla="*/ 0 w 8276838"/>
                <a:gd name="connsiteY14" fmla="*/ 1181100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276838" h="1181100">
                  <a:moveTo>
                    <a:pt x="0" y="0"/>
                  </a:moveTo>
                  <a:lnTo>
                    <a:pt x="2394337" y="0"/>
                  </a:lnTo>
                  <a:lnTo>
                    <a:pt x="4990475" y="0"/>
                  </a:lnTo>
                  <a:lnTo>
                    <a:pt x="7384812" y="0"/>
                  </a:lnTo>
                  <a:lnTo>
                    <a:pt x="7875801" y="584200"/>
                  </a:lnTo>
                  <a:lnTo>
                    <a:pt x="8269342" y="471488"/>
                  </a:lnTo>
                  <a:lnTo>
                    <a:pt x="8276838" y="477838"/>
                  </a:lnTo>
                  <a:lnTo>
                    <a:pt x="7883297" y="590550"/>
                  </a:lnTo>
                  <a:lnTo>
                    <a:pt x="8276838" y="703263"/>
                  </a:lnTo>
                  <a:lnTo>
                    <a:pt x="8269342" y="709613"/>
                  </a:lnTo>
                  <a:lnTo>
                    <a:pt x="7875801" y="596900"/>
                  </a:lnTo>
                  <a:lnTo>
                    <a:pt x="7384812" y="1181100"/>
                  </a:lnTo>
                  <a:lnTo>
                    <a:pt x="4990475" y="1181100"/>
                  </a:lnTo>
                  <a:lnTo>
                    <a:pt x="2394337" y="1181100"/>
                  </a:lnTo>
                  <a:lnTo>
                    <a:pt x="0" y="1181100"/>
                  </a:lnTo>
                  <a:close/>
                </a:path>
              </a:pathLst>
            </a:custGeom>
            <a:grpFill/>
            <a:ln>
              <a:noFill/>
            </a:ln>
          </p:spPr>
          <p:txBody>
            <a:bodyPr wrap="square" anchor="ctr">
              <a:noAutofit/>
            </a:bodyPr>
            <a:lstStyle/>
            <a:p>
              <a:pPr algn="ctr"/>
              <a:r>
                <a:rPr lang="zh-CN" altLang="en-US" b="1" i="0">
                  <a:solidFill>
                    <a:srgbClr val="333333"/>
                  </a:solidFill>
                  <a:effectLst/>
                  <a:latin typeface="arial" panose="020B0604020202020204" pitchFamily="34" charset="0"/>
                </a:rPr>
                <a:t>隔空“能诊脉”</a:t>
              </a:r>
              <a:endParaRPr/>
            </a:p>
          </p:txBody>
        </p:sp>
        <p:grpSp>
          <p:nvGrpSpPr>
            <p:cNvPr id="31" name="Group 4">
              <a:extLst>
                <a:ext uri="{FF2B5EF4-FFF2-40B4-BE49-F238E27FC236}">
                  <a16:creationId xmlns:a16="http://schemas.microsoft.com/office/drawing/2014/main" id="{A7CD0632-6EF7-4BB1-872E-EC249CE54A23}"/>
                </a:ext>
              </a:extLst>
            </p:cNvPr>
            <p:cNvGrpSpPr/>
            <p:nvPr/>
          </p:nvGrpSpPr>
          <p:grpSpPr>
            <a:xfrm>
              <a:off x="8968866" y="1263621"/>
              <a:ext cx="1346200" cy="1712913"/>
              <a:chOff x="5531984" y="468939"/>
              <a:chExt cx="1346200" cy="1712913"/>
            </a:xfrm>
            <a:grpFill/>
          </p:grpSpPr>
          <p:sp>
            <p:nvSpPr>
              <p:cNvPr id="32" name="Freeform: Shape 6">
                <a:extLst>
                  <a:ext uri="{FF2B5EF4-FFF2-40B4-BE49-F238E27FC236}">
                    <a16:creationId xmlns:a16="http://schemas.microsoft.com/office/drawing/2014/main" id="{42E563DA-F757-4293-9FFC-6DB7A0731FE0}"/>
                  </a:ext>
                </a:extLst>
              </p:cNvPr>
              <p:cNvSpPr/>
              <p:nvPr/>
            </p:nvSpPr>
            <p:spPr bwMode="auto">
              <a:xfrm>
                <a:off x="5531984" y="468939"/>
                <a:ext cx="1346200" cy="1712913"/>
              </a:xfrm>
              <a:custGeom>
                <a:avLst/>
                <a:gdLst>
                  <a:gd name="T0" fmla="*/ 598 w 598"/>
                  <a:gd name="T1" fmla="*/ 377 h 760"/>
                  <a:gd name="T2" fmla="*/ 594 w 598"/>
                  <a:gd name="T3" fmla="*/ 374 h 760"/>
                  <a:gd name="T4" fmla="*/ 593 w 598"/>
                  <a:gd name="T5" fmla="*/ 374 h 760"/>
                  <a:gd name="T6" fmla="*/ 588 w 598"/>
                  <a:gd name="T7" fmla="*/ 371 h 760"/>
                  <a:gd name="T8" fmla="*/ 585 w 598"/>
                  <a:gd name="T9" fmla="*/ 372 h 760"/>
                  <a:gd name="T10" fmla="*/ 582 w 598"/>
                  <a:gd name="T11" fmla="*/ 369 h 760"/>
                  <a:gd name="T12" fmla="*/ 592 w 598"/>
                  <a:gd name="T13" fmla="*/ 320 h 760"/>
                  <a:gd name="T14" fmla="*/ 569 w 598"/>
                  <a:gd name="T15" fmla="*/ 308 h 760"/>
                  <a:gd name="T16" fmla="*/ 566 w 598"/>
                  <a:gd name="T17" fmla="*/ 360 h 760"/>
                  <a:gd name="T18" fmla="*/ 561 w 598"/>
                  <a:gd name="T19" fmla="*/ 361 h 760"/>
                  <a:gd name="T20" fmla="*/ 547 w 598"/>
                  <a:gd name="T21" fmla="*/ 331 h 760"/>
                  <a:gd name="T22" fmla="*/ 446 w 598"/>
                  <a:gd name="T23" fmla="*/ 332 h 760"/>
                  <a:gd name="T24" fmla="*/ 445 w 598"/>
                  <a:gd name="T25" fmla="*/ 325 h 760"/>
                  <a:gd name="T26" fmla="*/ 455 w 598"/>
                  <a:gd name="T27" fmla="*/ 316 h 760"/>
                  <a:gd name="T28" fmla="*/ 470 w 598"/>
                  <a:gd name="T29" fmla="*/ 316 h 760"/>
                  <a:gd name="T30" fmla="*/ 492 w 598"/>
                  <a:gd name="T31" fmla="*/ 304 h 760"/>
                  <a:gd name="T32" fmla="*/ 467 w 598"/>
                  <a:gd name="T33" fmla="*/ 296 h 760"/>
                  <a:gd name="T34" fmla="*/ 444 w 598"/>
                  <a:gd name="T35" fmla="*/ 298 h 760"/>
                  <a:gd name="T36" fmla="*/ 428 w 598"/>
                  <a:gd name="T37" fmla="*/ 8 h 760"/>
                  <a:gd name="T38" fmla="*/ 347 w 598"/>
                  <a:gd name="T39" fmla="*/ 4 h 760"/>
                  <a:gd name="T40" fmla="*/ 332 w 598"/>
                  <a:gd name="T41" fmla="*/ 47 h 760"/>
                  <a:gd name="T42" fmla="*/ 342 w 598"/>
                  <a:gd name="T43" fmla="*/ 47 h 760"/>
                  <a:gd name="T44" fmla="*/ 337 w 598"/>
                  <a:gd name="T45" fmla="*/ 96 h 760"/>
                  <a:gd name="T46" fmla="*/ 324 w 598"/>
                  <a:gd name="T47" fmla="*/ 105 h 760"/>
                  <a:gd name="T48" fmla="*/ 287 w 598"/>
                  <a:gd name="T49" fmla="*/ 341 h 760"/>
                  <a:gd name="T50" fmla="*/ 213 w 598"/>
                  <a:gd name="T51" fmla="*/ 351 h 760"/>
                  <a:gd name="T52" fmla="*/ 85 w 598"/>
                  <a:gd name="T53" fmla="*/ 368 h 760"/>
                  <a:gd name="T54" fmla="*/ 64 w 598"/>
                  <a:gd name="T55" fmla="*/ 241 h 760"/>
                  <a:gd name="T56" fmla="*/ 9 w 598"/>
                  <a:gd name="T57" fmla="*/ 241 h 760"/>
                  <a:gd name="T58" fmla="*/ 0 w 598"/>
                  <a:gd name="T59" fmla="*/ 376 h 760"/>
                  <a:gd name="T60" fmla="*/ 4 w 598"/>
                  <a:gd name="T61" fmla="*/ 377 h 760"/>
                  <a:gd name="T62" fmla="*/ 4 w 598"/>
                  <a:gd name="T63" fmla="*/ 382 h 760"/>
                  <a:gd name="T64" fmla="*/ 0 w 598"/>
                  <a:gd name="T65" fmla="*/ 384 h 760"/>
                  <a:gd name="T66" fmla="*/ 9 w 598"/>
                  <a:gd name="T67" fmla="*/ 518 h 760"/>
                  <a:gd name="T68" fmla="*/ 64 w 598"/>
                  <a:gd name="T69" fmla="*/ 518 h 760"/>
                  <a:gd name="T70" fmla="*/ 85 w 598"/>
                  <a:gd name="T71" fmla="*/ 391 h 760"/>
                  <a:gd name="T72" fmla="*/ 213 w 598"/>
                  <a:gd name="T73" fmla="*/ 408 h 760"/>
                  <a:gd name="T74" fmla="*/ 287 w 598"/>
                  <a:gd name="T75" fmla="*/ 418 h 760"/>
                  <a:gd name="T76" fmla="*/ 324 w 598"/>
                  <a:gd name="T77" fmla="*/ 654 h 760"/>
                  <a:gd name="T78" fmla="*/ 337 w 598"/>
                  <a:gd name="T79" fmla="*/ 663 h 760"/>
                  <a:gd name="T80" fmla="*/ 342 w 598"/>
                  <a:gd name="T81" fmla="*/ 712 h 760"/>
                  <a:gd name="T82" fmla="*/ 332 w 598"/>
                  <a:gd name="T83" fmla="*/ 712 h 760"/>
                  <a:gd name="T84" fmla="*/ 347 w 598"/>
                  <a:gd name="T85" fmla="*/ 755 h 760"/>
                  <a:gd name="T86" fmla="*/ 428 w 598"/>
                  <a:gd name="T87" fmla="*/ 752 h 760"/>
                  <a:gd name="T88" fmla="*/ 444 w 598"/>
                  <a:gd name="T89" fmla="*/ 461 h 760"/>
                  <a:gd name="T90" fmla="*/ 467 w 598"/>
                  <a:gd name="T91" fmla="*/ 463 h 760"/>
                  <a:gd name="T92" fmla="*/ 492 w 598"/>
                  <a:gd name="T93" fmla="*/ 455 h 760"/>
                  <a:gd name="T94" fmla="*/ 470 w 598"/>
                  <a:gd name="T95" fmla="*/ 443 h 760"/>
                  <a:gd name="T96" fmla="*/ 455 w 598"/>
                  <a:gd name="T97" fmla="*/ 443 h 760"/>
                  <a:gd name="T98" fmla="*/ 445 w 598"/>
                  <a:gd name="T99" fmla="*/ 434 h 760"/>
                  <a:gd name="T100" fmla="*/ 446 w 598"/>
                  <a:gd name="T101" fmla="*/ 427 h 760"/>
                  <a:gd name="T102" fmla="*/ 547 w 598"/>
                  <a:gd name="T103" fmla="*/ 429 h 760"/>
                  <a:gd name="T104" fmla="*/ 561 w 598"/>
                  <a:gd name="T105" fmla="*/ 398 h 760"/>
                  <a:gd name="T106" fmla="*/ 566 w 598"/>
                  <a:gd name="T107" fmla="*/ 400 h 760"/>
                  <a:gd name="T108" fmla="*/ 569 w 598"/>
                  <a:gd name="T109" fmla="*/ 452 h 760"/>
                  <a:gd name="T110" fmla="*/ 592 w 598"/>
                  <a:gd name="T111" fmla="*/ 439 h 760"/>
                  <a:gd name="T112" fmla="*/ 582 w 598"/>
                  <a:gd name="T113" fmla="*/ 390 h 760"/>
                  <a:gd name="T114" fmla="*/ 585 w 598"/>
                  <a:gd name="T115" fmla="*/ 387 h 760"/>
                  <a:gd name="T116" fmla="*/ 588 w 598"/>
                  <a:gd name="T117" fmla="*/ 388 h 760"/>
                  <a:gd name="T118" fmla="*/ 593 w 598"/>
                  <a:gd name="T119" fmla="*/ 385 h 760"/>
                  <a:gd name="T120" fmla="*/ 594 w 598"/>
                  <a:gd name="T121" fmla="*/ 385 h 760"/>
                  <a:gd name="T122" fmla="*/ 598 w 598"/>
                  <a:gd name="T123" fmla="*/ 382 h 760"/>
                  <a:gd name="T124" fmla="*/ 598 w 598"/>
                  <a:gd name="T125" fmla="*/ 377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8" h="760">
                    <a:moveTo>
                      <a:pt x="598" y="377"/>
                    </a:moveTo>
                    <a:cubicBezTo>
                      <a:pt x="598" y="375"/>
                      <a:pt x="596" y="374"/>
                      <a:pt x="594" y="374"/>
                    </a:cubicBezTo>
                    <a:cubicBezTo>
                      <a:pt x="594" y="374"/>
                      <a:pt x="593" y="374"/>
                      <a:pt x="593" y="374"/>
                    </a:cubicBezTo>
                    <a:cubicBezTo>
                      <a:pt x="592" y="372"/>
                      <a:pt x="590" y="371"/>
                      <a:pt x="588" y="371"/>
                    </a:cubicBezTo>
                    <a:cubicBezTo>
                      <a:pt x="587" y="371"/>
                      <a:pt x="586" y="372"/>
                      <a:pt x="585" y="372"/>
                    </a:cubicBezTo>
                    <a:cubicBezTo>
                      <a:pt x="584" y="371"/>
                      <a:pt x="583" y="370"/>
                      <a:pt x="582" y="369"/>
                    </a:cubicBezTo>
                    <a:cubicBezTo>
                      <a:pt x="588" y="356"/>
                      <a:pt x="598" y="329"/>
                      <a:pt x="592" y="320"/>
                    </a:cubicBezTo>
                    <a:cubicBezTo>
                      <a:pt x="584" y="307"/>
                      <a:pt x="579" y="301"/>
                      <a:pt x="569" y="308"/>
                    </a:cubicBezTo>
                    <a:cubicBezTo>
                      <a:pt x="563" y="312"/>
                      <a:pt x="564" y="341"/>
                      <a:pt x="566" y="360"/>
                    </a:cubicBezTo>
                    <a:cubicBezTo>
                      <a:pt x="564" y="360"/>
                      <a:pt x="563" y="360"/>
                      <a:pt x="561" y="361"/>
                    </a:cubicBezTo>
                    <a:cubicBezTo>
                      <a:pt x="562" y="347"/>
                      <a:pt x="559" y="330"/>
                      <a:pt x="547" y="331"/>
                    </a:cubicBezTo>
                    <a:cubicBezTo>
                      <a:pt x="526" y="331"/>
                      <a:pt x="446" y="332"/>
                      <a:pt x="446" y="332"/>
                    </a:cubicBezTo>
                    <a:cubicBezTo>
                      <a:pt x="446" y="332"/>
                      <a:pt x="446" y="330"/>
                      <a:pt x="445" y="325"/>
                    </a:cubicBezTo>
                    <a:cubicBezTo>
                      <a:pt x="455" y="316"/>
                      <a:pt x="455" y="316"/>
                      <a:pt x="455" y="316"/>
                    </a:cubicBezTo>
                    <a:cubicBezTo>
                      <a:pt x="470" y="316"/>
                      <a:pt x="470" y="316"/>
                      <a:pt x="470" y="316"/>
                    </a:cubicBezTo>
                    <a:cubicBezTo>
                      <a:pt x="479" y="316"/>
                      <a:pt x="492" y="311"/>
                      <a:pt x="492" y="304"/>
                    </a:cubicBezTo>
                    <a:cubicBezTo>
                      <a:pt x="492" y="297"/>
                      <a:pt x="481" y="296"/>
                      <a:pt x="467" y="296"/>
                    </a:cubicBezTo>
                    <a:cubicBezTo>
                      <a:pt x="460" y="296"/>
                      <a:pt x="451" y="297"/>
                      <a:pt x="444" y="298"/>
                    </a:cubicBezTo>
                    <a:cubicBezTo>
                      <a:pt x="441" y="216"/>
                      <a:pt x="431" y="13"/>
                      <a:pt x="428" y="8"/>
                    </a:cubicBezTo>
                    <a:cubicBezTo>
                      <a:pt x="423" y="0"/>
                      <a:pt x="355" y="0"/>
                      <a:pt x="347" y="4"/>
                    </a:cubicBezTo>
                    <a:cubicBezTo>
                      <a:pt x="339" y="8"/>
                      <a:pt x="332" y="47"/>
                      <a:pt x="332" y="47"/>
                    </a:cubicBezTo>
                    <a:cubicBezTo>
                      <a:pt x="342" y="47"/>
                      <a:pt x="342" y="47"/>
                      <a:pt x="342" y="47"/>
                    </a:cubicBezTo>
                    <a:cubicBezTo>
                      <a:pt x="337" y="96"/>
                      <a:pt x="337" y="96"/>
                      <a:pt x="337" y="96"/>
                    </a:cubicBezTo>
                    <a:cubicBezTo>
                      <a:pt x="324" y="105"/>
                      <a:pt x="324" y="105"/>
                      <a:pt x="324" y="105"/>
                    </a:cubicBezTo>
                    <a:cubicBezTo>
                      <a:pt x="287" y="341"/>
                      <a:pt x="287" y="341"/>
                      <a:pt x="287" y="341"/>
                    </a:cubicBezTo>
                    <a:cubicBezTo>
                      <a:pt x="287" y="341"/>
                      <a:pt x="258" y="344"/>
                      <a:pt x="213" y="351"/>
                    </a:cubicBezTo>
                    <a:cubicBezTo>
                      <a:pt x="191" y="355"/>
                      <a:pt x="136" y="362"/>
                      <a:pt x="85" y="368"/>
                    </a:cubicBezTo>
                    <a:cubicBezTo>
                      <a:pt x="64" y="241"/>
                      <a:pt x="64" y="241"/>
                      <a:pt x="64" y="241"/>
                    </a:cubicBezTo>
                    <a:cubicBezTo>
                      <a:pt x="9" y="241"/>
                      <a:pt x="9" y="241"/>
                      <a:pt x="9" y="241"/>
                    </a:cubicBezTo>
                    <a:cubicBezTo>
                      <a:pt x="0" y="376"/>
                      <a:pt x="0" y="376"/>
                      <a:pt x="0" y="376"/>
                    </a:cubicBezTo>
                    <a:cubicBezTo>
                      <a:pt x="4" y="377"/>
                      <a:pt x="4" y="377"/>
                      <a:pt x="4" y="377"/>
                    </a:cubicBezTo>
                    <a:cubicBezTo>
                      <a:pt x="4" y="382"/>
                      <a:pt x="4" y="382"/>
                      <a:pt x="4" y="382"/>
                    </a:cubicBezTo>
                    <a:cubicBezTo>
                      <a:pt x="0" y="384"/>
                      <a:pt x="0" y="384"/>
                      <a:pt x="0" y="384"/>
                    </a:cubicBezTo>
                    <a:cubicBezTo>
                      <a:pt x="9" y="518"/>
                      <a:pt x="9" y="518"/>
                      <a:pt x="9" y="518"/>
                    </a:cubicBezTo>
                    <a:cubicBezTo>
                      <a:pt x="64" y="518"/>
                      <a:pt x="64" y="518"/>
                      <a:pt x="64" y="518"/>
                    </a:cubicBezTo>
                    <a:cubicBezTo>
                      <a:pt x="85" y="391"/>
                      <a:pt x="85" y="391"/>
                      <a:pt x="85" y="391"/>
                    </a:cubicBezTo>
                    <a:cubicBezTo>
                      <a:pt x="136" y="397"/>
                      <a:pt x="191" y="404"/>
                      <a:pt x="213" y="408"/>
                    </a:cubicBezTo>
                    <a:cubicBezTo>
                      <a:pt x="258" y="416"/>
                      <a:pt x="287" y="418"/>
                      <a:pt x="287" y="418"/>
                    </a:cubicBezTo>
                    <a:cubicBezTo>
                      <a:pt x="324" y="654"/>
                      <a:pt x="324" y="654"/>
                      <a:pt x="324" y="654"/>
                    </a:cubicBezTo>
                    <a:cubicBezTo>
                      <a:pt x="337" y="663"/>
                      <a:pt x="337" y="663"/>
                      <a:pt x="337" y="663"/>
                    </a:cubicBezTo>
                    <a:cubicBezTo>
                      <a:pt x="342" y="712"/>
                      <a:pt x="342" y="712"/>
                      <a:pt x="342" y="712"/>
                    </a:cubicBezTo>
                    <a:cubicBezTo>
                      <a:pt x="332" y="712"/>
                      <a:pt x="332" y="712"/>
                      <a:pt x="332" y="712"/>
                    </a:cubicBezTo>
                    <a:cubicBezTo>
                      <a:pt x="332" y="712"/>
                      <a:pt x="339" y="751"/>
                      <a:pt x="347" y="755"/>
                    </a:cubicBezTo>
                    <a:cubicBezTo>
                      <a:pt x="355" y="760"/>
                      <a:pt x="423" y="759"/>
                      <a:pt x="428" y="752"/>
                    </a:cubicBezTo>
                    <a:cubicBezTo>
                      <a:pt x="431" y="746"/>
                      <a:pt x="441" y="543"/>
                      <a:pt x="444" y="461"/>
                    </a:cubicBezTo>
                    <a:cubicBezTo>
                      <a:pt x="451" y="462"/>
                      <a:pt x="460" y="463"/>
                      <a:pt x="467" y="463"/>
                    </a:cubicBezTo>
                    <a:cubicBezTo>
                      <a:pt x="481" y="463"/>
                      <a:pt x="492" y="463"/>
                      <a:pt x="492" y="455"/>
                    </a:cubicBezTo>
                    <a:cubicBezTo>
                      <a:pt x="492" y="448"/>
                      <a:pt x="479" y="443"/>
                      <a:pt x="470" y="443"/>
                    </a:cubicBezTo>
                    <a:cubicBezTo>
                      <a:pt x="462" y="443"/>
                      <a:pt x="455" y="443"/>
                      <a:pt x="455" y="443"/>
                    </a:cubicBezTo>
                    <a:cubicBezTo>
                      <a:pt x="445" y="434"/>
                      <a:pt x="445" y="434"/>
                      <a:pt x="445" y="434"/>
                    </a:cubicBezTo>
                    <a:cubicBezTo>
                      <a:pt x="446" y="430"/>
                      <a:pt x="446" y="427"/>
                      <a:pt x="446" y="427"/>
                    </a:cubicBezTo>
                    <a:cubicBezTo>
                      <a:pt x="446" y="427"/>
                      <a:pt x="526" y="428"/>
                      <a:pt x="547" y="429"/>
                    </a:cubicBezTo>
                    <a:cubicBezTo>
                      <a:pt x="559" y="429"/>
                      <a:pt x="562" y="412"/>
                      <a:pt x="561" y="398"/>
                    </a:cubicBezTo>
                    <a:cubicBezTo>
                      <a:pt x="563" y="399"/>
                      <a:pt x="564" y="399"/>
                      <a:pt x="566" y="400"/>
                    </a:cubicBezTo>
                    <a:cubicBezTo>
                      <a:pt x="564" y="418"/>
                      <a:pt x="563" y="447"/>
                      <a:pt x="569" y="452"/>
                    </a:cubicBezTo>
                    <a:cubicBezTo>
                      <a:pt x="579" y="458"/>
                      <a:pt x="584" y="452"/>
                      <a:pt x="592" y="439"/>
                    </a:cubicBezTo>
                    <a:cubicBezTo>
                      <a:pt x="598" y="430"/>
                      <a:pt x="588" y="404"/>
                      <a:pt x="582" y="390"/>
                    </a:cubicBezTo>
                    <a:cubicBezTo>
                      <a:pt x="583" y="390"/>
                      <a:pt x="584" y="388"/>
                      <a:pt x="585" y="387"/>
                    </a:cubicBezTo>
                    <a:cubicBezTo>
                      <a:pt x="586" y="388"/>
                      <a:pt x="587" y="388"/>
                      <a:pt x="588" y="388"/>
                    </a:cubicBezTo>
                    <a:cubicBezTo>
                      <a:pt x="590" y="388"/>
                      <a:pt x="592" y="387"/>
                      <a:pt x="593" y="385"/>
                    </a:cubicBezTo>
                    <a:cubicBezTo>
                      <a:pt x="593" y="385"/>
                      <a:pt x="594" y="385"/>
                      <a:pt x="594" y="385"/>
                    </a:cubicBezTo>
                    <a:cubicBezTo>
                      <a:pt x="596" y="385"/>
                      <a:pt x="598" y="384"/>
                      <a:pt x="598" y="382"/>
                    </a:cubicBezTo>
                    <a:lnTo>
                      <a:pt x="598" y="37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3" name="Oval 7">
                <a:extLst>
                  <a:ext uri="{FF2B5EF4-FFF2-40B4-BE49-F238E27FC236}">
                    <a16:creationId xmlns:a16="http://schemas.microsoft.com/office/drawing/2014/main" id="{9DB5C2C0-511D-4747-81D6-9EBB066400BE}"/>
                  </a:ext>
                </a:extLst>
              </p:cNvPr>
              <p:cNvSpPr/>
              <p:nvPr/>
            </p:nvSpPr>
            <p:spPr bwMode="auto">
              <a:xfrm>
                <a:off x="6167438" y="1479551"/>
                <a:ext cx="290512" cy="2905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cxnSp>
        <p:nvCxnSpPr>
          <p:cNvPr id="34" name="直接箭头连接符 33">
            <a:extLst>
              <a:ext uri="{FF2B5EF4-FFF2-40B4-BE49-F238E27FC236}">
                <a16:creationId xmlns:a16="http://schemas.microsoft.com/office/drawing/2014/main" id="{6944BF9A-AC45-4838-AA6A-41411C767876}"/>
              </a:ext>
            </a:extLst>
          </p:cNvPr>
          <p:cNvCxnSpPr>
            <a:cxnSpLocks/>
          </p:cNvCxnSpPr>
          <p:nvPr/>
        </p:nvCxnSpPr>
        <p:spPr>
          <a:xfrm>
            <a:off x="-79899" y="3240350"/>
            <a:ext cx="122718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0339314F-2EC8-44A2-B17D-DD2CF8B8DE9E}"/>
              </a:ext>
            </a:extLst>
          </p:cNvPr>
          <p:cNvSpPr txBox="1"/>
          <p:nvPr/>
        </p:nvSpPr>
        <p:spPr>
          <a:xfrm>
            <a:off x="578527" y="579346"/>
            <a:ext cx="10955045" cy="2552686"/>
          </a:xfrm>
          <a:prstGeom prst="rect">
            <a:avLst/>
          </a:prstGeom>
          <a:noFill/>
        </p:spPr>
        <p:txBody>
          <a:bodyPr wrap="square" rtlCol="0">
            <a:spAutoFit/>
          </a:bodyPr>
          <a:lstStyle/>
          <a:p>
            <a:pPr>
              <a:lnSpc>
                <a:spcPct val="150000"/>
              </a:lnSpc>
            </a:pPr>
            <a:r>
              <a:rPr lang="zh-CN" altLang="en-US" sz="1200">
                <a:solidFill>
                  <a:srgbClr val="10FBFE"/>
                </a:solidFill>
                <a:latin typeface="微软雅黑" panose="020B0503020204020204" charset="-122"/>
                <a:ea typeface="微软雅黑" panose="020B0503020204020204" charset="-122"/>
                <a:cs typeface="+mn-ea"/>
              </a:rPr>
              <a:t>中午时分，清脆的下课铃声响起，地处武陵山区深处的贵州省铜仁市第十一小学顿时热闹起来。</a:t>
            </a:r>
            <a:r>
              <a:rPr lang="en-US" altLang="zh-CN" sz="1200">
                <a:solidFill>
                  <a:srgbClr val="10FBFE"/>
                </a:solidFill>
                <a:latin typeface="微软雅黑" panose="020B0503020204020204" charset="-122"/>
                <a:ea typeface="微软雅黑" panose="020B0503020204020204" charset="-122"/>
                <a:cs typeface="+mn-ea"/>
              </a:rPr>
              <a:t>1100</a:t>
            </a:r>
            <a:r>
              <a:rPr lang="zh-CN" altLang="en-US" sz="1200">
                <a:solidFill>
                  <a:srgbClr val="10FBFE"/>
                </a:solidFill>
                <a:latin typeface="微软雅黑" panose="020B0503020204020204" charset="-122"/>
                <a:ea typeface="微软雅黑" panose="020B0503020204020204" charset="-122"/>
                <a:cs typeface="+mn-ea"/>
              </a:rPr>
              <a:t>余名学生陆续走出教室，来到食堂排队打饭。</a:t>
            </a:r>
          </a:p>
          <a:p>
            <a:pPr>
              <a:lnSpc>
                <a:spcPct val="150000"/>
              </a:lnSpc>
            </a:pPr>
            <a:r>
              <a:rPr lang="zh-CN" altLang="en-US" sz="1200">
                <a:solidFill>
                  <a:srgbClr val="10FBFE"/>
                </a:solidFill>
                <a:latin typeface="微软雅黑" panose="020B0503020204020204" charset="-122"/>
                <a:ea typeface="微软雅黑" panose="020B0503020204020204" charset="-122"/>
                <a:cs typeface="+mn-ea"/>
              </a:rPr>
              <a:t>“今天的菜有青椒炒肉、炒冬瓜、炒油麦菜、小瓜汤。”学校食堂负责人邹丽说，以前买菜都要拿本子记账，现在数据都在“平台”里，需要用的话，点点鼠标就可以了。</a:t>
            </a:r>
          </a:p>
          <a:p>
            <a:pPr>
              <a:lnSpc>
                <a:spcPct val="150000"/>
              </a:lnSpc>
            </a:pPr>
            <a:r>
              <a:rPr lang="zh-CN" altLang="en-US" sz="1200">
                <a:solidFill>
                  <a:srgbClr val="10FBFE"/>
                </a:solidFill>
                <a:latin typeface="微软雅黑" panose="020B0503020204020204" charset="-122"/>
                <a:ea typeface="微软雅黑" panose="020B0503020204020204" charset="-122"/>
                <a:cs typeface="+mn-ea"/>
              </a:rPr>
              <a:t>邹丽所说的“平台”，是铜仁市“学生营养餐智慧云”平台。有了这朵“云”，学生营养餐食材从生产、配送到学校食堂的处理，每个环节都可追溯。目前，铜仁市已有</a:t>
            </a:r>
            <a:r>
              <a:rPr lang="en-US" altLang="zh-CN" sz="1200">
                <a:solidFill>
                  <a:srgbClr val="10FBFE"/>
                </a:solidFill>
                <a:latin typeface="微软雅黑" panose="020B0503020204020204" charset="-122"/>
                <a:ea typeface="微软雅黑" panose="020B0503020204020204" charset="-122"/>
                <a:cs typeface="+mn-ea"/>
              </a:rPr>
              <a:t>3070</a:t>
            </a:r>
            <a:r>
              <a:rPr lang="zh-CN" altLang="en-US" sz="1200">
                <a:solidFill>
                  <a:srgbClr val="10FBFE"/>
                </a:solidFill>
                <a:latin typeface="微软雅黑" panose="020B0503020204020204" charset="-122"/>
                <a:ea typeface="微软雅黑" panose="020B0503020204020204" charset="-122"/>
                <a:cs typeface="+mn-ea"/>
              </a:rPr>
              <a:t>所中小学及幼儿园的</a:t>
            </a:r>
            <a:r>
              <a:rPr lang="en-US" altLang="zh-CN" sz="1200">
                <a:solidFill>
                  <a:srgbClr val="10FBFE"/>
                </a:solidFill>
                <a:latin typeface="微软雅黑" panose="020B0503020204020204" charset="-122"/>
                <a:ea typeface="微软雅黑" panose="020B0503020204020204" charset="-122"/>
                <a:cs typeface="+mn-ea"/>
              </a:rPr>
              <a:t>40</a:t>
            </a:r>
            <a:r>
              <a:rPr lang="zh-CN" altLang="en-US" sz="1200">
                <a:solidFill>
                  <a:srgbClr val="10FBFE"/>
                </a:solidFill>
                <a:latin typeface="微软雅黑" panose="020B0503020204020204" charset="-122"/>
                <a:ea typeface="微软雅黑" panose="020B0503020204020204" charset="-122"/>
                <a:cs typeface="+mn-ea"/>
              </a:rPr>
              <a:t>多万学生营养餐纳入监管，</a:t>
            </a:r>
            <a:r>
              <a:rPr lang="en-US" altLang="zh-CN" sz="1200">
                <a:solidFill>
                  <a:srgbClr val="10FBFE"/>
                </a:solidFill>
                <a:latin typeface="微软雅黑" panose="020B0503020204020204" charset="-122"/>
                <a:ea typeface="微软雅黑" panose="020B0503020204020204" charset="-122"/>
                <a:cs typeface="+mn-ea"/>
              </a:rPr>
              <a:t>588</a:t>
            </a:r>
            <a:r>
              <a:rPr lang="zh-CN" altLang="en-US" sz="1200">
                <a:solidFill>
                  <a:srgbClr val="10FBFE"/>
                </a:solidFill>
                <a:latin typeface="微软雅黑" panose="020B0503020204020204" charset="-122"/>
                <a:ea typeface="微软雅黑" panose="020B0503020204020204" charset="-122"/>
                <a:cs typeface="+mn-ea"/>
              </a:rPr>
              <a:t>家生产基地的生产信息被录入平台。这一探索实践正推向贵州全省。</a:t>
            </a:r>
          </a:p>
          <a:p>
            <a:pPr>
              <a:lnSpc>
                <a:spcPct val="150000"/>
              </a:lnSpc>
            </a:pPr>
            <a:r>
              <a:rPr lang="zh-CN" altLang="en-US" sz="1200">
                <a:solidFill>
                  <a:srgbClr val="10FBFE"/>
                </a:solidFill>
                <a:latin typeface="微软雅黑" panose="020B0503020204020204" charset="-122"/>
                <a:ea typeface="微软雅黑" panose="020B0503020204020204" charset="-122"/>
                <a:cs typeface="+mn-ea"/>
              </a:rPr>
              <a:t>指着屏幕上跳动的数字，贵州山久长青智慧云科技有限公司董事长杨伶说，学生今天吃了哪些食品，明天吃哪些食品，食品由哪里生产，谁进行配送、检测、加工，全都一目了然。</a:t>
            </a:r>
          </a:p>
          <a:p>
            <a:pPr>
              <a:lnSpc>
                <a:spcPct val="150000"/>
              </a:lnSpc>
            </a:pPr>
            <a:r>
              <a:rPr lang="zh-CN" altLang="en-US" sz="1200">
                <a:solidFill>
                  <a:srgbClr val="10FBFE"/>
                </a:solidFill>
                <a:latin typeface="微软雅黑" panose="020B0503020204020204" charset="-122"/>
                <a:ea typeface="微软雅黑" panose="020B0503020204020204" charset="-122"/>
                <a:cs typeface="+mn-ea"/>
              </a:rPr>
              <a:t>“舌尖上的安全”与每个人息息相关。中国工程院院士邬贺铨说，要用大数据等提升监管效能，让问题产品无处藏身、不法制售者难逃法网，让消费者买得放心、吃得安全。</a:t>
            </a:r>
          </a:p>
        </p:txBody>
      </p:sp>
      <p:sp>
        <p:nvSpPr>
          <p:cNvPr id="38" name="文本框 37">
            <a:extLst>
              <a:ext uri="{FF2B5EF4-FFF2-40B4-BE49-F238E27FC236}">
                <a16:creationId xmlns:a16="http://schemas.microsoft.com/office/drawing/2014/main" id="{89F7EE99-3E33-4EC2-852D-C7FFB108D99C}"/>
              </a:ext>
            </a:extLst>
          </p:cNvPr>
          <p:cNvSpPr txBox="1"/>
          <p:nvPr/>
        </p:nvSpPr>
        <p:spPr>
          <a:xfrm>
            <a:off x="618477" y="3825802"/>
            <a:ext cx="10955045" cy="2826479"/>
          </a:xfrm>
          <a:prstGeom prst="rect">
            <a:avLst/>
          </a:prstGeom>
          <a:noFill/>
        </p:spPr>
        <p:txBody>
          <a:bodyPr wrap="square" rtlCol="0">
            <a:spAutoFit/>
          </a:bodyPr>
          <a:lstStyle/>
          <a:p>
            <a:pPr>
              <a:lnSpc>
                <a:spcPct val="150000"/>
              </a:lnSpc>
            </a:pPr>
            <a:r>
              <a:rPr lang="zh-CN" altLang="en-US" sz="1200">
                <a:solidFill>
                  <a:srgbClr val="10FBFE"/>
                </a:solidFill>
                <a:latin typeface="微软雅黑" panose="020B0503020204020204" charset="-122"/>
                <a:ea typeface="微软雅黑" panose="020B0503020204020204" charset="-122"/>
                <a:cs typeface="+mn-ea"/>
              </a:rPr>
              <a:t>两台电脑，隔着屏幕，大山里的村民可直接向省城的医疗专家问诊。在晴隆县三宝彝族乡，透过“屏幕”，村民杨兴英弄清了困扰她许久的“怪病”。</a:t>
            </a:r>
          </a:p>
          <a:p>
            <a:pPr>
              <a:lnSpc>
                <a:spcPct val="150000"/>
              </a:lnSpc>
            </a:pPr>
            <a:r>
              <a:rPr lang="zh-CN" altLang="en-US" sz="1200">
                <a:solidFill>
                  <a:srgbClr val="10FBFE"/>
                </a:solidFill>
                <a:latin typeface="微软雅黑" panose="020B0503020204020204" charset="-122"/>
                <a:ea typeface="微软雅黑" panose="020B0503020204020204" charset="-122"/>
                <a:cs typeface="+mn-ea"/>
              </a:rPr>
              <a:t>杨兴英连续去了几次乡卫生院也查不出原因，乡卫生院向贵州医科大学附属医院发起了远程诊断申请。很快，贵州医科大学附属医院值班医生对杨兴英进行了</a:t>
            </a:r>
            <a:r>
              <a:rPr lang="en-US" altLang="zh-CN" sz="1200">
                <a:solidFill>
                  <a:srgbClr val="10FBFE"/>
                </a:solidFill>
                <a:latin typeface="微软雅黑" panose="020B0503020204020204" charset="-122"/>
                <a:ea typeface="微软雅黑" panose="020B0503020204020204" charset="-122"/>
                <a:cs typeface="+mn-ea"/>
              </a:rPr>
              <a:t>30</a:t>
            </a:r>
            <a:r>
              <a:rPr lang="zh-CN" altLang="en-US" sz="1200">
                <a:solidFill>
                  <a:srgbClr val="10FBFE"/>
                </a:solidFill>
                <a:latin typeface="微软雅黑" panose="020B0503020204020204" charset="-122"/>
                <a:ea typeface="微软雅黑" panose="020B0503020204020204" charset="-122"/>
                <a:cs typeface="+mn-ea"/>
              </a:rPr>
              <a:t>分钟的联合会诊，并给杨兴英开出了疾病综合治疗方案。</a:t>
            </a:r>
          </a:p>
          <a:p>
            <a:pPr>
              <a:lnSpc>
                <a:spcPct val="150000"/>
              </a:lnSpc>
            </a:pPr>
            <a:r>
              <a:rPr lang="zh-CN" altLang="en-US" sz="1200">
                <a:solidFill>
                  <a:srgbClr val="10FBFE"/>
                </a:solidFill>
                <a:latin typeface="微软雅黑" panose="020B0503020204020204" charset="-122"/>
                <a:ea typeface="微软雅黑" panose="020B0503020204020204" charset="-122"/>
                <a:cs typeface="+mn-ea"/>
              </a:rPr>
              <a:t>杨兴英可能不知道远程医疗是咋回事，但她实实在在地感受到了其中的便捷。她说，在家门口就能请省城的专家看病，真是太方便了，“如果去贵阳，仅来回就得花</a:t>
            </a:r>
            <a:r>
              <a:rPr lang="en-US" altLang="zh-CN" sz="1200">
                <a:solidFill>
                  <a:srgbClr val="10FBFE"/>
                </a:solidFill>
                <a:latin typeface="微软雅黑" panose="020B0503020204020204" charset="-122"/>
                <a:ea typeface="微软雅黑" panose="020B0503020204020204" charset="-122"/>
                <a:cs typeface="+mn-ea"/>
              </a:rPr>
              <a:t>3</a:t>
            </a:r>
            <a:r>
              <a:rPr lang="zh-CN" altLang="en-US" sz="1200">
                <a:solidFill>
                  <a:srgbClr val="10FBFE"/>
                </a:solidFill>
                <a:latin typeface="微软雅黑" panose="020B0503020204020204" charset="-122"/>
                <a:ea typeface="微软雅黑" panose="020B0503020204020204" charset="-122"/>
                <a:cs typeface="+mn-ea"/>
              </a:rPr>
              <a:t>天时间，还要多花路费钱”。</a:t>
            </a:r>
          </a:p>
          <a:p>
            <a:pPr>
              <a:lnSpc>
                <a:spcPct val="150000"/>
              </a:lnSpc>
            </a:pPr>
            <a:r>
              <a:rPr lang="zh-CN" altLang="en-US" sz="1200">
                <a:solidFill>
                  <a:srgbClr val="10FBFE"/>
                </a:solidFill>
                <a:latin typeface="微软雅黑" panose="020B0503020204020204" charset="-122"/>
                <a:ea typeface="微软雅黑" panose="020B0503020204020204" charset="-122"/>
                <a:cs typeface="+mn-ea"/>
              </a:rPr>
              <a:t>基层医疗卫生资源匮乏、服务能力薄弱，曾长期困扰着贵州。作为国家首批远程医疗政策试点省，近年来，贵州搭建“医疗健康云”，构建“扁平化、零距离”的远程医疗服务体系，在全国率先实现省市县乡四级公立医疗机构远程医疗全覆盖。</a:t>
            </a:r>
          </a:p>
          <a:p>
            <a:pPr>
              <a:lnSpc>
                <a:spcPct val="150000"/>
              </a:lnSpc>
            </a:pPr>
            <a:r>
              <a:rPr lang="zh-CN" altLang="en-US" sz="1200">
                <a:solidFill>
                  <a:srgbClr val="10FBFE"/>
                </a:solidFill>
                <a:latin typeface="微软雅黑" panose="020B0503020204020204" charset="-122"/>
                <a:ea typeface="微软雅黑" panose="020B0503020204020204" charset="-122"/>
                <a:cs typeface="+mn-ea"/>
              </a:rPr>
              <a:t>在贵州医科大学附属医院远程医学中心，监控大屏上实时显示临床、心电、病理等在内的远程会诊量。“中心可同时完成三个病人的会诊。”远程医学中心主任蒋捷说。</a:t>
            </a:r>
          </a:p>
          <a:p>
            <a:pPr>
              <a:lnSpc>
                <a:spcPct val="150000"/>
              </a:lnSpc>
            </a:pPr>
            <a:r>
              <a:rPr lang="zh-CN" altLang="en-US" sz="1200">
                <a:solidFill>
                  <a:srgbClr val="10FBFE"/>
                </a:solidFill>
                <a:latin typeface="微软雅黑" panose="020B0503020204020204" charset="-122"/>
                <a:ea typeface="微软雅黑" panose="020B0503020204020204" charset="-122"/>
                <a:cs typeface="+mn-ea"/>
              </a:rPr>
              <a:t>远程医疗，让“云端”诊疗跨越山水，让健康帮扶直通乡村。</a:t>
            </a:r>
          </a:p>
        </p:txBody>
      </p:sp>
      <p:pic>
        <p:nvPicPr>
          <p:cNvPr id="3" name="图形 2" descr="箭头右旋">
            <a:extLst>
              <a:ext uri="{FF2B5EF4-FFF2-40B4-BE49-F238E27FC236}">
                <a16:creationId xmlns:a16="http://schemas.microsoft.com/office/drawing/2014/main" id="{8ECFF094-88CD-4688-B3DC-D8C90223F2A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77600" y="6038151"/>
            <a:ext cx="914400" cy="914400"/>
          </a:xfrm>
          <a:prstGeom prst="rect">
            <a:avLst/>
          </a:prstGeom>
        </p:spPr>
      </p:pic>
    </p:spTree>
    <p:extLst>
      <p:ext uri="{BB962C8B-B14F-4D97-AF65-F5344CB8AC3E}">
        <p14:creationId xmlns:p14="http://schemas.microsoft.com/office/powerpoint/2010/main" val="4112002577"/>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1+#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1+#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down)">
                                      <p:cBhvr>
                                        <p:cTn id="16"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6" name="组合 135"/>
          <p:cNvGrpSpPr/>
          <p:nvPr/>
        </p:nvGrpSpPr>
        <p:grpSpPr>
          <a:xfrm rot="10800000" flipH="1">
            <a:off x="0" y="-1"/>
            <a:ext cx="11993732" cy="6857999"/>
            <a:chOff x="850264" y="1552754"/>
            <a:chExt cx="10491473" cy="4877076"/>
          </a:xfrm>
        </p:grpSpPr>
        <p:grpSp>
          <p:nvGrpSpPr>
            <p:cNvPr id="135" name="组合 134"/>
            <p:cNvGrpSpPr/>
            <p:nvPr/>
          </p:nvGrpSpPr>
          <p:grpSpPr>
            <a:xfrm>
              <a:off x="850264" y="1552754"/>
              <a:ext cx="10491473" cy="4877076"/>
              <a:chOff x="850264" y="1552754"/>
              <a:chExt cx="10491473" cy="4877076"/>
            </a:xfrm>
          </p:grpSpPr>
          <p:sp>
            <p:nvSpPr>
              <p:cNvPr id="2" name="任意多边形 1"/>
              <p:cNvSpPr/>
              <p:nvPr/>
            </p:nvSpPr>
            <p:spPr>
              <a:xfrm>
                <a:off x="850264" y="1552754"/>
                <a:ext cx="10491473" cy="4877076"/>
              </a:xfrm>
              <a:custGeom>
                <a:avLst/>
                <a:gdLst>
                  <a:gd name="connsiteX0" fmla="*/ 7831355 w 10491473"/>
                  <a:gd name="connsiteY0" fmla="*/ 0 h 4877076"/>
                  <a:gd name="connsiteX1" fmla="*/ 9266735 w 10491473"/>
                  <a:gd name="connsiteY1" fmla="*/ 0 h 4877076"/>
                  <a:gd name="connsiteX2" fmla="*/ 9506378 w 10491473"/>
                  <a:gd name="connsiteY2" fmla="*/ 273194 h 4877076"/>
                  <a:gd name="connsiteX3" fmla="*/ 9724144 w 10491473"/>
                  <a:gd name="connsiteY3" fmla="*/ 273194 h 4877076"/>
                  <a:gd name="connsiteX4" fmla="*/ 10491473 w 10491473"/>
                  <a:gd name="connsiteY4" fmla="*/ 1040523 h 4877076"/>
                  <a:gd name="connsiteX5" fmla="*/ 10491473 w 10491473"/>
                  <a:gd name="connsiteY5" fmla="*/ 4877076 h 4877076"/>
                  <a:gd name="connsiteX6" fmla="*/ 10083708 w 10491473"/>
                  <a:gd name="connsiteY6" fmla="*/ 4877076 h 4877076"/>
                  <a:gd name="connsiteX7" fmla="*/ 9976858 w 10491473"/>
                  <a:gd name="connsiteY7" fmla="*/ 4718650 h 4877076"/>
                  <a:gd name="connsiteX8" fmla="*/ 9017366 w 10491473"/>
                  <a:gd name="connsiteY8" fmla="*/ 4718650 h 4877076"/>
                  <a:gd name="connsiteX9" fmla="*/ 8910516 w 10491473"/>
                  <a:gd name="connsiteY9" fmla="*/ 4877076 h 4877076"/>
                  <a:gd name="connsiteX10" fmla="*/ 767329 w 10491473"/>
                  <a:gd name="connsiteY10" fmla="*/ 4877076 h 4877076"/>
                  <a:gd name="connsiteX11" fmla="*/ 0 w 10491473"/>
                  <a:gd name="connsiteY11" fmla="*/ 4109747 h 4877076"/>
                  <a:gd name="connsiteX12" fmla="*/ 0 w 10491473"/>
                  <a:gd name="connsiteY12" fmla="*/ 3233529 h 4877076"/>
                  <a:gd name="connsiteX13" fmla="*/ 177598 w 10491473"/>
                  <a:gd name="connsiteY13" fmla="*/ 3068263 h 4877076"/>
                  <a:gd name="connsiteX14" fmla="*/ 177598 w 10491473"/>
                  <a:gd name="connsiteY14" fmla="*/ 2401062 h 4877076"/>
                  <a:gd name="connsiteX15" fmla="*/ 0 w 10491473"/>
                  <a:gd name="connsiteY15" fmla="*/ 2235796 h 4877076"/>
                  <a:gd name="connsiteX16" fmla="*/ 0 w 10491473"/>
                  <a:gd name="connsiteY16" fmla="*/ 273194 h 4877076"/>
                  <a:gd name="connsiteX17" fmla="*/ 433369 w 10491473"/>
                  <a:gd name="connsiteY17" fmla="*/ 273194 h 4877076"/>
                  <a:gd name="connsiteX18" fmla="*/ 673292 w 10491473"/>
                  <a:gd name="connsiteY18" fmla="*/ 1376 h 4877076"/>
                  <a:gd name="connsiteX19" fmla="*/ 2113993 w 10491473"/>
                  <a:gd name="connsiteY19" fmla="*/ 1376 h 4877076"/>
                  <a:gd name="connsiteX20" fmla="*/ 2353916 w 10491473"/>
                  <a:gd name="connsiteY20" fmla="*/ 273194 h 4877076"/>
                  <a:gd name="connsiteX21" fmla="*/ 7591712 w 10491473"/>
                  <a:gd name="connsiteY21" fmla="*/ 273194 h 4877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91473" h="4877076">
                    <a:moveTo>
                      <a:pt x="7831355" y="0"/>
                    </a:moveTo>
                    <a:lnTo>
                      <a:pt x="9266735" y="0"/>
                    </a:lnTo>
                    <a:lnTo>
                      <a:pt x="9506378" y="273194"/>
                    </a:lnTo>
                    <a:lnTo>
                      <a:pt x="9724144" y="273194"/>
                    </a:lnTo>
                    <a:lnTo>
                      <a:pt x="10491473" y="1040523"/>
                    </a:lnTo>
                    <a:lnTo>
                      <a:pt x="10491473" y="4877076"/>
                    </a:lnTo>
                    <a:lnTo>
                      <a:pt x="10083708" y="4877076"/>
                    </a:lnTo>
                    <a:lnTo>
                      <a:pt x="9976858" y="4718650"/>
                    </a:lnTo>
                    <a:lnTo>
                      <a:pt x="9017366" y="4718650"/>
                    </a:lnTo>
                    <a:lnTo>
                      <a:pt x="8910516" y="4877076"/>
                    </a:lnTo>
                    <a:lnTo>
                      <a:pt x="767329" y="4877076"/>
                    </a:lnTo>
                    <a:lnTo>
                      <a:pt x="0" y="4109747"/>
                    </a:lnTo>
                    <a:lnTo>
                      <a:pt x="0" y="3233529"/>
                    </a:lnTo>
                    <a:lnTo>
                      <a:pt x="177598" y="3068263"/>
                    </a:lnTo>
                    <a:lnTo>
                      <a:pt x="177598" y="2401062"/>
                    </a:lnTo>
                    <a:lnTo>
                      <a:pt x="0" y="2235796"/>
                    </a:lnTo>
                    <a:lnTo>
                      <a:pt x="0" y="273194"/>
                    </a:lnTo>
                    <a:lnTo>
                      <a:pt x="433369" y="273194"/>
                    </a:lnTo>
                    <a:lnTo>
                      <a:pt x="673292" y="1376"/>
                    </a:lnTo>
                    <a:lnTo>
                      <a:pt x="2113993" y="1376"/>
                    </a:lnTo>
                    <a:lnTo>
                      <a:pt x="2353916" y="273194"/>
                    </a:lnTo>
                    <a:lnTo>
                      <a:pt x="7591712" y="273194"/>
                    </a:lnTo>
                    <a:close/>
                  </a:path>
                </a:pathLst>
              </a:custGeom>
              <a:noFill/>
              <a:ln>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4" name="组合 133"/>
              <p:cNvGrpSpPr/>
              <p:nvPr/>
            </p:nvGrpSpPr>
            <p:grpSpPr>
              <a:xfrm flipH="1">
                <a:off x="8703444" y="1553441"/>
                <a:ext cx="1573211" cy="303301"/>
                <a:chOff x="8522049" y="1552754"/>
                <a:chExt cx="1547284" cy="303301"/>
              </a:xfrm>
            </p:grpSpPr>
            <p:sp>
              <p:nvSpPr>
                <p:cNvPr id="3" name="平行四边形 2"/>
                <p:cNvSpPr/>
                <p:nvPr/>
              </p:nvSpPr>
              <p:spPr>
                <a:xfrm>
                  <a:off x="9478425" y="1552754"/>
                  <a:ext cx="590908" cy="303301"/>
                </a:xfrm>
                <a:prstGeom prst="parallelogram">
                  <a:avLst>
                    <a:gd name="adj" fmla="val 87809"/>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sp>
              <p:nvSpPr>
                <p:cNvPr id="126" name="平行四边形 125"/>
                <p:cNvSpPr/>
                <p:nvPr/>
              </p:nvSpPr>
              <p:spPr>
                <a:xfrm>
                  <a:off x="9006937" y="1552754"/>
                  <a:ext cx="590908" cy="303301"/>
                </a:xfrm>
                <a:prstGeom prst="parallelogram">
                  <a:avLst>
                    <a:gd name="adj" fmla="val 87809"/>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sp>
              <p:nvSpPr>
                <p:cNvPr id="127" name="平行四边形 126"/>
                <p:cNvSpPr/>
                <p:nvPr/>
              </p:nvSpPr>
              <p:spPr>
                <a:xfrm>
                  <a:off x="8522049" y="1552754"/>
                  <a:ext cx="590908" cy="303301"/>
                </a:xfrm>
                <a:prstGeom prst="parallelogram">
                  <a:avLst>
                    <a:gd name="adj" fmla="val 87809"/>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grpSp>
        </p:grpSp>
        <p:sp>
          <p:nvSpPr>
            <p:cNvPr id="118" name="平行四边形 117"/>
            <p:cNvSpPr/>
            <p:nvPr/>
          </p:nvSpPr>
          <p:spPr>
            <a:xfrm>
              <a:off x="1376073" y="1554130"/>
              <a:ext cx="590908" cy="301925"/>
            </a:xfrm>
            <a:prstGeom prst="parallelogram">
              <a:avLst>
                <a:gd name="adj" fmla="val 87857"/>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sp>
          <p:nvSpPr>
            <p:cNvPr id="119" name="平行四边形 118"/>
            <p:cNvSpPr/>
            <p:nvPr/>
          </p:nvSpPr>
          <p:spPr>
            <a:xfrm>
              <a:off x="1860961" y="1555506"/>
              <a:ext cx="590908" cy="301925"/>
            </a:xfrm>
            <a:prstGeom prst="parallelogram">
              <a:avLst>
                <a:gd name="adj" fmla="val 87857"/>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sp>
          <p:nvSpPr>
            <p:cNvPr id="120" name="平行四边形 119"/>
            <p:cNvSpPr/>
            <p:nvPr/>
          </p:nvSpPr>
          <p:spPr>
            <a:xfrm>
              <a:off x="2332449" y="1554130"/>
              <a:ext cx="590908" cy="301925"/>
            </a:xfrm>
            <a:prstGeom prst="parallelogram">
              <a:avLst>
                <a:gd name="adj" fmla="val 87857"/>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grpSp>
      <p:sp>
        <p:nvSpPr>
          <p:cNvPr id="7" name="文本框 6"/>
          <p:cNvSpPr txBox="1"/>
          <p:nvPr/>
        </p:nvSpPr>
        <p:spPr>
          <a:xfrm>
            <a:off x="115410" y="821212"/>
            <a:ext cx="6658977" cy="584775"/>
          </a:xfrm>
          <a:prstGeom prst="rect">
            <a:avLst/>
          </a:prstGeom>
          <a:noFill/>
        </p:spPr>
        <p:txBody>
          <a:bodyPr wrap="square" rtlCol="0">
            <a:spAutoFit/>
          </a:bodyPr>
          <a:lstStyle/>
          <a:p>
            <a:r>
              <a:rPr lang="en-US" altLang="zh-CN" sz="3200">
                <a:solidFill>
                  <a:srgbClr val="10FBFE"/>
                </a:solidFill>
                <a:latin typeface="Webdings" panose="05030102010509060703" pitchFamily="18" charset="2"/>
                <a:ea typeface="微软雅黑" panose="020B0503020204020204" charset="-122"/>
              </a:rPr>
              <a:t>-</a:t>
            </a:r>
            <a:r>
              <a:rPr lang="zh-CN" altLang="en-US" sz="3200">
                <a:solidFill>
                  <a:srgbClr val="10FBFE"/>
                </a:solidFill>
                <a:latin typeface="Webdings" panose="05030102010509060703" pitchFamily="18" charset="2"/>
                <a:ea typeface="微软雅黑" panose="020B0503020204020204" charset="-122"/>
              </a:rPr>
              <a:t>口口相传的大数据究竟为何物？</a:t>
            </a:r>
          </a:p>
        </p:txBody>
      </p:sp>
      <p:sp>
        <p:nvSpPr>
          <p:cNvPr id="8" name="文本框 7"/>
          <p:cNvSpPr txBox="1"/>
          <p:nvPr/>
        </p:nvSpPr>
        <p:spPr>
          <a:xfrm>
            <a:off x="1415857" y="1699342"/>
            <a:ext cx="9202420" cy="4942507"/>
          </a:xfrm>
          <a:prstGeom prst="rect">
            <a:avLst/>
          </a:prstGeom>
          <a:noFill/>
        </p:spPr>
        <p:txBody>
          <a:bodyPr wrap="square" rtlCol="0">
            <a:spAutoFit/>
          </a:bodyPr>
          <a:lstStyle/>
          <a:p>
            <a:pPr latinLnBrk="1"/>
            <a:r>
              <a:rPr lang="zh-CN" altLang="en-US">
                <a:solidFill>
                  <a:schemeClr val="bg1"/>
                </a:solidFill>
              </a:rPr>
              <a:t>   </a:t>
            </a:r>
            <a:r>
              <a:rPr lang="en-US" altLang="zh-CN">
                <a:solidFill>
                  <a:schemeClr val="bg1"/>
                </a:solidFill>
              </a:rPr>
              <a:t>    </a:t>
            </a:r>
            <a:r>
              <a:rPr lang="zh-CN" altLang="en-US">
                <a:solidFill>
                  <a:schemeClr val="bg1"/>
                </a:solidFill>
                <a:latin typeface="楷体" panose="02010609060101010101" pitchFamily="49" charset="-122"/>
                <a:ea typeface="楷体" panose="02010609060101010101" pitchFamily="49" charset="-122"/>
              </a:rPr>
              <a:t>大数据（</a:t>
            </a:r>
            <a:r>
              <a:rPr lang="en-US" altLang="zh-CN">
                <a:solidFill>
                  <a:schemeClr val="bg1"/>
                </a:solidFill>
                <a:latin typeface="楷体" panose="02010609060101010101" pitchFamily="49" charset="-122"/>
                <a:ea typeface="楷体" panose="02010609060101010101" pitchFamily="49" charset="-122"/>
              </a:rPr>
              <a:t>big data</a:t>
            </a:r>
            <a:r>
              <a:rPr lang="zh-CN" altLang="en-US">
                <a:solidFill>
                  <a:schemeClr val="bg1"/>
                </a:solidFill>
                <a:latin typeface="楷体" panose="02010609060101010101" pitchFamily="49" charset="-122"/>
                <a:ea typeface="楷体" panose="02010609060101010101" pitchFamily="49" charset="-122"/>
              </a:rPr>
              <a:t>），指无法在一定时间范围内用常规软件工具进行捕捉、管理和处理的数据集合，是需要新处理模式才能具有更强的决策力、洞察发现力和流程优化能力的海量、高增长率和多样化的信息资产。具有海量的数据规模、快速的数据流转、多样的数据类型和价值密度低的四大特征。</a:t>
            </a:r>
            <a:endParaRPr lang="en-US" altLang="zh-CN">
              <a:solidFill>
                <a:schemeClr val="bg1"/>
              </a:solidFill>
              <a:latin typeface="楷体" panose="02010609060101010101" pitchFamily="49" charset="-122"/>
              <a:ea typeface="楷体" panose="02010609060101010101" pitchFamily="49" charset="-122"/>
            </a:endParaRPr>
          </a:p>
          <a:p>
            <a:pPr latinLnBrk="1"/>
            <a:endParaRPr lang="zh-CN" altLang="en-US">
              <a:solidFill>
                <a:schemeClr val="bg1"/>
              </a:solidFill>
              <a:latin typeface="楷体" panose="02010609060101010101" pitchFamily="49" charset="-122"/>
              <a:ea typeface="楷体" panose="02010609060101010101" pitchFamily="49" charset="-122"/>
            </a:endParaRPr>
          </a:p>
          <a:p>
            <a:pPr latinLnBrk="1"/>
            <a:r>
              <a:rPr lang="zh-CN" altLang="en-US">
                <a:solidFill>
                  <a:schemeClr val="bg1"/>
                </a:solidFill>
                <a:latin typeface="楷体" panose="02010609060101010101" pitchFamily="49" charset="-122"/>
                <a:ea typeface="楷体" panose="02010609060101010101" pitchFamily="49" charset="-122"/>
              </a:rPr>
              <a:t>  </a:t>
            </a:r>
            <a:r>
              <a:rPr lang="en-US" altLang="zh-CN">
                <a:solidFill>
                  <a:schemeClr val="bg1"/>
                </a:solidFill>
                <a:latin typeface="楷体" panose="02010609060101010101" pitchFamily="49" charset="-122"/>
                <a:ea typeface="楷体" panose="02010609060101010101" pitchFamily="49" charset="-122"/>
              </a:rPr>
              <a:t>    </a:t>
            </a:r>
            <a:r>
              <a:rPr lang="zh-CN" altLang="en-US">
                <a:solidFill>
                  <a:schemeClr val="bg1"/>
                </a:solidFill>
                <a:latin typeface="楷体" panose="02010609060101010101" pitchFamily="49" charset="-122"/>
                <a:ea typeface="楷体" panose="02010609060101010101" pitchFamily="49" charset="-122"/>
              </a:rPr>
              <a:t>大数据的</a:t>
            </a:r>
            <a:r>
              <a:rPr lang="en-US" altLang="zh-CN">
                <a:solidFill>
                  <a:schemeClr val="bg1"/>
                </a:solidFill>
                <a:latin typeface="楷体" panose="02010609060101010101" pitchFamily="49" charset="-122"/>
                <a:ea typeface="楷体" panose="02010609060101010101" pitchFamily="49" charset="-122"/>
              </a:rPr>
              <a:t>5V</a:t>
            </a:r>
            <a:r>
              <a:rPr lang="zh-CN" altLang="en-US">
                <a:solidFill>
                  <a:schemeClr val="bg1"/>
                </a:solidFill>
                <a:latin typeface="楷体" panose="02010609060101010101" pitchFamily="49" charset="-122"/>
                <a:ea typeface="楷体" panose="02010609060101010101" pitchFamily="49" charset="-122"/>
              </a:rPr>
              <a:t>特点（</a:t>
            </a:r>
            <a:r>
              <a:rPr lang="en-US" altLang="zh-CN">
                <a:solidFill>
                  <a:schemeClr val="bg1"/>
                </a:solidFill>
                <a:latin typeface="楷体" panose="02010609060101010101" pitchFamily="49" charset="-122"/>
                <a:ea typeface="楷体" panose="02010609060101010101" pitchFamily="49" charset="-122"/>
              </a:rPr>
              <a:t>IBM</a:t>
            </a:r>
            <a:r>
              <a:rPr lang="zh-CN" altLang="en-US">
                <a:solidFill>
                  <a:schemeClr val="bg1"/>
                </a:solidFill>
                <a:latin typeface="楷体" panose="02010609060101010101" pitchFamily="49" charset="-122"/>
                <a:ea typeface="楷体" panose="02010609060101010101" pitchFamily="49" charset="-122"/>
              </a:rPr>
              <a:t>提出）：</a:t>
            </a:r>
            <a:r>
              <a:rPr lang="en-US" altLang="zh-CN">
                <a:solidFill>
                  <a:schemeClr val="bg1"/>
                </a:solidFill>
                <a:latin typeface="楷体" panose="02010609060101010101" pitchFamily="49" charset="-122"/>
                <a:ea typeface="楷体" panose="02010609060101010101" pitchFamily="49" charset="-122"/>
              </a:rPr>
              <a:t>Volume</a:t>
            </a:r>
            <a:r>
              <a:rPr lang="zh-CN" altLang="en-US">
                <a:solidFill>
                  <a:schemeClr val="bg1"/>
                </a:solidFill>
                <a:latin typeface="楷体" panose="02010609060101010101" pitchFamily="49" charset="-122"/>
                <a:ea typeface="楷体" panose="02010609060101010101" pitchFamily="49" charset="-122"/>
              </a:rPr>
              <a:t>（大量）、</a:t>
            </a:r>
            <a:r>
              <a:rPr lang="en-US" altLang="zh-CN">
                <a:solidFill>
                  <a:schemeClr val="bg1"/>
                </a:solidFill>
                <a:latin typeface="楷体" panose="02010609060101010101" pitchFamily="49" charset="-122"/>
                <a:ea typeface="楷体" panose="02010609060101010101" pitchFamily="49" charset="-122"/>
              </a:rPr>
              <a:t>Velocity</a:t>
            </a:r>
            <a:r>
              <a:rPr lang="zh-CN" altLang="en-US">
                <a:solidFill>
                  <a:schemeClr val="bg1"/>
                </a:solidFill>
                <a:latin typeface="楷体" panose="02010609060101010101" pitchFamily="49" charset="-122"/>
                <a:ea typeface="楷体" panose="02010609060101010101" pitchFamily="49" charset="-122"/>
              </a:rPr>
              <a:t>（高速）、</a:t>
            </a:r>
            <a:r>
              <a:rPr lang="en-US" altLang="zh-CN">
                <a:solidFill>
                  <a:schemeClr val="bg1"/>
                </a:solidFill>
                <a:latin typeface="楷体" panose="02010609060101010101" pitchFamily="49" charset="-122"/>
                <a:ea typeface="楷体" panose="02010609060101010101" pitchFamily="49" charset="-122"/>
              </a:rPr>
              <a:t>Variety</a:t>
            </a:r>
            <a:r>
              <a:rPr lang="zh-CN" altLang="en-US">
                <a:solidFill>
                  <a:schemeClr val="bg1"/>
                </a:solidFill>
                <a:latin typeface="楷体" panose="02010609060101010101" pitchFamily="49" charset="-122"/>
                <a:ea typeface="楷体" panose="02010609060101010101" pitchFamily="49" charset="-122"/>
              </a:rPr>
              <a:t>（多样）、</a:t>
            </a:r>
            <a:r>
              <a:rPr lang="en-US" altLang="zh-CN">
                <a:solidFill>
                  <a:schemeClr val="bg1"/>
                </a:solidFill>
                <a:latin typeface="楷体" panose="02010609060101010101" pitchFamily="49" charset="-122"/>
                <a:ea typeface="楷体" panose="02010609060101010101" pitchFamily="49" charset="-122"/>
              </a:rPr>
              <a:t>Value</a:t>
            </a:r>
            <a:r>
              <a:rPr lang="zh-CN" altLang="en-US">
                <a:solidFill>
                  <a:schemeClr val="bg1"/>
                </a:solidFill>
                <a:latin typeface="楷体" panose="02010609060101010101" pitchFamily="49" charset="-122"/>
                <a:ea typeface="楷体" panose="02010609060101010101" pitchFamily="49" charset="-122"/>
              </a:rPr>
              <a:t>（低价值密度）、</a:t>
            </a:r>
            <a:r>
              <a:rPr lang="en-US" altLang="zh-CN">
                <a:solidFill>
                  <a:schemeClr val="bg1"/>
                </a:solidFill>
                <a:latin typeface="楷体" panose="02010609060101010101" pitchFamily="49" charset="-122"/>
                <a:ea typeface="楷体" panose="02010609060101010101" pitchFamily="49" charset="-122"/>
              </a:rPr>
              <a:t>Veracity</a:t>
            </a:r>
            <a:r>
              <a:rPr lang="zh-CN" altLang="en-US">
                <a:solidFill>
                  <a:schemeClr val="bg1"/>
                </a:solidFill>
                <a:latin typeface="楷体" panose="02010609060101010101" pitchFamily="49" charset="-122"/>
                <a:ea typeface="楷体" panose="02010609060101010101" pitchFamily="49" charset="-122"/>
              </a:rPr>
              <a:t>（真实性）。</a:t>
            </a:r>
            <a:endParaRPr lang="en-US" altLang="zh-CN">
              <a:solidFill>
                <a:schemeClr val="bg1"/>
              </a:solidFill>
              <a:latin typeface="楷体" panose="02010609060101010101" pitchFamily="49" charset="-122"/>
              <a:ea typeface="楷体" panose="02010609060101010101" pitchFamily="49" charset="-122"/>
            </a:endParaRPr>
          </a:p>
          <a:p>
            <a:pPr latinLnBrk="1"/>
            <a:endParaRPr lang="zh-CN" altLang="en-US">
              <a:solidFill>
                <a:schemeClr val="bg1"/>
              </a:solidFill>
              <a:latin typeface="楷体" panose="02010609060101010101" pitchFamily="49" charset="-122"/>
              <a:ea typeface="楷体" panose="02010609060101010101" pitchFamily="49" charset="-122"/>
            </a:endParaRPr>
          </a:p>
          <a:p>
            <a:pPr latinLnBrk="1"/>
            <a:r>
              <a:rPr lang="zh-CN" altLang="en-US">
                <a:solidFill>
                  <a:schemeClr val="bg1"/>
                </a:solidFill>
                <a:latin typeface="楷体" panose="02010609060101010101" pitchFamily="49" charset="-122"/>
                <a:ea typeface="楷体" panose="02010609060101010101" pitchFamily="49" charset="-122"/>
              </a:rPr>
              <a:t>  </a:t>
            </a:r>
            <a:r>
              <a:rPr lang="en-US" altLang="zh-CN">
                <a:solidFill>
                  <a:schemeClr val="bg1"/>
                </a:solidFill>
                <a:latin typeface="楷体" panose="02010609060101010101" pitchFamily="49" charset="-122"/>
                <a:ea typeface="楷体" panose="02010609060101010101" pitchFamily="49" charset="-122"/>
              </a:rPr>
              <a:t>    </a:t>
            </a:r>
            <a:r>
              <a:rPr lang="zh-CN" altLang="en-US">
                <a:solidFill>
                  <a:schemeClr val="bg1"/>
                </a:solidFill>
                <a:latin typeface="楷体" panose="02010609060101010101" pitchFamily="49" charset="-122"/>
                <a:ea typeface="楷体" panose="02010609060101010101" pitchFamily="49" charset="-122"/>
              </a:rPr>
              <a:t>大数据最核心的价值就是在于对于海量数据进行存储和分析；大数据技术的战略意义不在于掌握庞大的数据信息，而在于对这些含有意义的数据进行专业化处理。换而言之，如果把大数据比作一种产业，那么这种产业实现盈利的关键，在于提高对数据的“加工能力”，通过“加工”实现数据的“增值”。</a:t>
            </a:r>
            <a:endParaRPr lang="en-US" altLang="zh-CN">
              <a:solidFill>
                <a:schemeClr val="bg1"/>
              </a:solidFill>
              <a:latin typeface="楷体" panose="02010609060101010101" pitchFamily="49" charset="-122"/>
              <a:ea typeface="楷体" panose="02010609060101010101" pitchFamily="49" charset="-122"/>
            </a:endParaRPr>
          </a:p>
          <a:p>
            <a:pPr latinLnBrk="1"/>
            <a:endParaRPr lang="en-US" altLang="zh-CN">
              <a:solidFill>
                <a:schemeClr val="bg1"/>
              </a:solidFill>
              <a:latin typeface="楷体" panose="02010609060101010101" pitchFamily="49" charset="-122"/>
              <a:ea typeface="楷体" panose="02010609060101010101" pitchFamily="49" charset="-122"/>
            </a:endParaRPr>
          </a:p>
          <a:p>
            <a:pPr latinLnBrk="1"/>
            <a:r>
              <a:rPr lang="en-US" altLang="zh-CN">
                <a:solidFill>
                  <a:schemeClr val="bg1"/>
                </a:solidFill>
                <a:latin typeface="楷体" panose="02010609060101010101" pitchFamily="49" charset="-122"/>
                <a:ea typeface="楷体" panose="02010609060101010101" pitchFamily="49" charset="-122"/>
              </a:rPr>
              <a:t>      </a:t>
            </a:r>
            <a:r>
              <a:rPr lang="zh-CN" altLang="en-US">
                <a:solidFill>
                  <a:schemeClr val="bg1"/>
                </a:solidFill>
                <a:latin typeface="楷体" panose="02010609060101010101" pitchFamily="49" charset="-122"/>
                <a:ea typeface="楷体" panose="02010609060101010101" pitchFamily="49" charset="-122"/>
              </a:rPr>
              <a:t>大数据可以实现的应用可以概括为两个方向，一个是精准化定制，第二个是预测。比如像通过搜索引擎搜索同样的内容，每个人的结果却是大不相同的。再比如精准营销、百度的推广、淘宝的喜欢推荐，或者你到了一个地方，自动给你推荐周边的消费设施等等。</a:t>
            </a:r>
          </a:p>
          <a:p>
            <a:pPr algn="l" fontAlgn="auto">
              <a:lnSpc>
                <a:spcPct val="200000"/>
              </a:lnSpc>
            </a:pPr>
            <a:r>
              <a:rPr sz="1600">
                <a:solidFill>
                  <a:schemeClr val="bg1"/>
                </a:solidFill>
                <a:latin typeface="微软雅黑" panose="020B0503020204020204" charset="-122"/>
                <a:ea typeface="微软雅黑" panose="020B0503020204020204" charset="-122"/>
              </a:rPr>
              <a:t>。</a:t>
            </a:r>
          </a:p>
        </p:txBody>
      </p:sp>
      <p:pic>
        <p:nvPicPr>
          <p:cNvPr id="10" name="图形 9" descr="前引号">
            <a:extLst>
              <a:ext uri="{FF2B5EF4-FFF2-40B4-BE49-F238E27FC236}">
                <a16:creationId xmlns:a16="http://schemas.microsoft.com/office/drawing/2014/main" id="{BAAD6D41-3FBD-441A-8D5A-998188C82C9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58759" y="185762"/>
            <a:ext cx="914400" cy="914400"/>
          </a:xfrm>
          <a:prstGeom prst="rect">
            <a:avLst/>
          </a:prstGeom>
        </p:spPr>
      </p:pic>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withEffect">
                                  <p:stCondLst>
                                    <p:cond delay="0"/>
                                  </p:stCondLst>
                                  <p:childTnLst>
                                    <p:set>
                                      <p:cBhvr>
                                        <p:cTn id="6" dur="1" fill="hold">
                                          <p:stCondLst>
                                            <p:cond delay="0"/>
                                          </p:stCondLst>
                                        </p:cTn>
                                        <p:tgtEl>
                                          <p:spTgt spid="136"/>
                                        </p:tgtEl>
                                        <p:attrNameLst>
                                          <p:attrName>style.visibility</p:attrName>
                                        </p:attrNameLst>
                                      </p:cBhvr>
                                      <p:to>
                                        <p:strVal val="visible"/>
                                      </p:to>
                                    </p:set>
                                    <p:animEffect transition="in" filter="wedge">
                                      <p:cBhvr>
                                        <p:cTn id="7" dur="500"/>
                                        <p:tgtEl>
                                          <p:spTgt spid="136"/>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p:cTn id="10" dur="500" fill="hold"/>
                                        <p:tgtEl>
                                          <p:spTgt spid="7"/>
                                        </p:tgtEl>
                                        <p:attrNameLst>
                                          <p:attrName>ppt_w</p:attrName>
                                        </p:attrNameLst>
                                      </p:cBhvr>
                                      <p:tavLst>
                                        <p:tav tm="0">
                                          <p:val>
                                            <p:fltVal val="0"/>
                                          </p:val>
                                        </p:tav>
                                        <p:tav tm="100000">
                                          <p:val>
                                            <p:strVal val="#ppt_w"/>
                                          </p:val>
                                        </p:tav>
                                      </p:tavLst>
                                    </p:anim>
                                    <p:anim calcmode="lin" valueType="num">
                                      <p:cBhvr>
                                        <p:cTn id="11" dur="500" fill="hold"/>
                                        <p:tgtEl>
                                          <p:spTgt spid="7"/>
                                        </p:tgtEl>
                                        <p:attrNameLst>
                                          <p:attrName>ppt_h</p:attrName>
                                        </p:attrNameLst>
                                      </p:cBhvr>
                                      <p:tavLst>
                                        <p:tav tm="0">
                                          <p:val>
                                            <p:fltVal val="0"/>
                                          </p:val>
                                        </p:tav>
                                        <p:tav tm="100000">
                                          <p:val>
                                            <p:strVal val="#ppt_h"/>
                                          </p:val>
                                        </p:tav>
                                      </p:tavLst>
                                    </p:anim>
                                    <p:animEffect transition="in" filter="fade">
                                      <p:cBhvr>
                                        <p:cTn id="12" dur="500"/>
                                        <p:tgtEl>
                                          <p:spTgt spid="7"/>
                                        </p:tgtEl>
                                      </p:cBhvr>
                                    </p:animEffect>
                                  </p:childTnLst>
                                </p:cTn>
                              </p:par>
                              <p:par>
                                <p:cTn id="13" presetID="18" presetClass="entr" presetSubtype="6"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strips(downRight)">
                                      <p:cBhvr>
                                        <p:cTn id="15" dur="1000"/>
                                        <p:tgtEl>
                                          <p:spTgt spid="8"/>
                                        </p:tgtEl>
                                      </p:cBhvr>
                                    </p:animEffect>
                                  </p:childTnLst>
                                </p:cTn>
                              </p:par>
                              <p:par>
                                <p:cTn id="16" presetID="16" presetClass="entr" presetSubtype="21"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arn(inVertical)">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48"/>
          <p:cNvGrpSpPr/>
          <p:nvPr/>
        </p:nvGrpSpPr>
        <p:grpSpPr>
          <a:xfrm>
            <a:off x="-79899" y="0"/>
            <a:ext cx="2210540" cy="534727"/>
            <a:chOff x="3828928" y="1564620"/>
            <a:chExt cx="6448492" cy="1712913"/>
          </a:xfrm>
          <a:solidFill>
            <a:schemeClr val="accent2">
              <a:lumMod val="50000"/>
            </a:schemeClr>
          </a:solidFill>
        </p:grpSpPr>
        <p:sp>
          <p:nvSpPr>
            <p:cNvPr id="46" name="任意多边形: 形状 45"/>
            <p:cNvSpPr/>
            <p:nvPr/>
          </p:nvSpPr>
          <p:spPr bwMode="auto">
            <a:xfrm>
              <a:off x="3828928" y="1801158"/>
              <a:ext cx="5143233" cy="1181101"/>
            </a:xfrm>
            <a:custGeom>
              <a:avLst/>
              <a:gdLst>
                <a:gd name="connsiteX0" fmla="*/ 0 w 8276838"/>
                <a:gd name="connsiteY0" fmla="*/ 0 h 1181100"/>
                <a:gd name="connsiteX1" fmla="*/ 2394337 w 8276838"/>
                <a:gd name="connsiteY1" fmla="*/ 0 h 1181100"/>
                <a:gd name="connsiteX2" fmla="*/ 4990475 w 8276838"/>
                <a:gd name="connsiteY2" fmla="*/ 0 h 1181100"/>
                <a:gd name="connsiteX3" fmla="*/ 7384812 w 8276838"/>
                <a:gd name="connsiteY3" fmla="*/ 0 h 1181100"/>
                <a:gd name="connsiteX4" fmla="*/ 7875801 w 8276838"/>
                <a:gd name="connsiteY4" fmla="*/ 584200 h 1181100"/>
                <a:gd name="connsiteX5" fmla="*/ 8269342 w 8276838"/>
                <a:gd name="connsiteY5" fmla="*/ 471488 h 1181100"/>
                <a:gd name="connsiteX6" fmla="*/ 8276838 w 8276838"/>
                <a:gd name="connsiteY6" fmla="*/ 477838 h 1181100"/>
                <a:gd name="connsiteX7" fmla="*/ 7883297 w 8276838"/>
                <a:gd name="connsiteY7" fmla="*/ 590550 h 1181100"/>
                <a:gd name="connsiteX8" fmla="*/ 8276838 w 8276838"/>
                <a:gd name="connsiteY8" fmla="*/ 703263 h 1181100"/>
                <a:gd name="connsiteX9" fmla="*/ 8269342 w 8276838"/>
                <a:gd name="connsiteY9" fmla="*/ 709613 h 1181100"/>
                <a:gd name="connsiteX10" fmla="*/ 7875801 w 8276838"/>
                <a:gd name="connsiteY10" fmla="*/ 596900 h 1181100"/>
                <a:gd name="connsiteX11" fmla="*/ 7384812 w 8276838"/>
                <a:gd name="connsiteY11" fmla="*/ 1181100 h 1181100"/>
                <a:gd name="connsiteX12" fmla="*/ 4990475 w 8276838"/>
                <a:gd name="connsiteY12" fmla="*/ 1181100 h 1181100"/>
                <a:gd name="connsiteX13" fmla="*/ 2394337 w 8276838"/>
                <a:gd name="connsiteY13" fmla="*/ 1181100 h 1181100"/>
                <a:gd name="connsiteX14" fmla="*/ 0 w 8276838"/>
                <a:gd name="connsiteY14" fmla="*/ 1181100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276838" h="1181100">
                  <a:moveTo>
                    <a:pt x="0" y="0"/>
                  </a:moveTo>
                  <a:lnTo>
                    <a:pt x="2394337" y="0"/>
                  </a:lnTo>
                  <a:lnTo>
                    <a:pt x="4990475" y="0"/>
                  </a:lnTo>
                  <a:lnTo>
                    <a:pt x="7384812" y="0"/>
                  </a:lnTo>
                  <a:lnTo>
                    <a:pt x="7875801" y="584200"/>
                  </a:lnTo>
                  <a:lnTo>
                    <a:pt x="8269342" y="471488"/>
                  </a:lnTo>
                  <a:lnTo>
                    <a:pt x="8276838" y="477838"/>
                  </a:lnTo>
                  <a:lnTo>
                    <a:pt x="7883297" y="590550"/>
                  </a:lnTo>
                  <a:lnTo>
                    <a:pt x="8276838" y="703263"/>
                  </a:lnTo>
                  <a:lnTo>
                    <a:pt x="8269342" y="709613"/>
                  </a:lnTo>
                  <a:lnTo>
                    <a:pt x="7875801" y="596900"/>
                  </a:lnTo>
                  <a:lnTo>
                    <a:pt x="7384812" y="1181100"/>
                  </a:lnTo>
                  <a:lnTo>
                    <a:pt x="4990475" y="1181100"/>
                  </a:lnTo>
                  <a:lnTo>
                    <a:pt x="2394337" y="1181100"/>
                  </a:lnTo>
                  <a:lnTo>
                    <a:pt x="0" y="1181100"/>
                  </a:lnTo>
                  <a:close/>
                </a:path>
              </a:pathLst>
            </a:custGeom>
            <a:grpFill/>
            <a:ln>
              <a:noFill/>
            </a:ln>
          </p:spPr>
          <p:txBody>
            <a:bodyPr wrap="square" anchor="ctr">
              <a:noAutofit/>
            </a:bodyPr>
            <a:lstStyle/>
            <a:p>
              <a:pPr algn="ctr"/>
              <a:r>
                <a:rPr lang="zh-CN" altLang="en-US" b="1" i="0">
                  <a:solidFill>
                    <a:srgbClr val="FFFF00"/>
                  </a:solidFill>
                  <a:effectLst/>
                  <a:latin typeface="arial" panose="020B0604020202020204" pitchFamily="34" charset="0"/>
                </a:rPr>
                <a:t>扶贫“摸得着”</a:t>
              </a:r>
              <a:endParaRPr>
                <a:solidFill>
                  <a:srgbClr val="FFFF00"/>
                </a:solidFill>
              </a:endParaRPr>
            </a:p>
          </p:txBody>
        </p:sp>
        <p:grpSp>
          <p:nvGrpSpPr>
            <p:cNvPr id="10" name="Group 4"/>
            <p:cNvGrpSpPr/>
            <p:nvPr/>
          </p:nvGrpSpPr>
          <p:grpSpPr>
            <a:xfrm>
              <a:off x="8931220" y="1564620"/>
              <a:ext cx="1346200" cy="1712913"/>
              <a:chOff x="5494338" y="769938"/>
              <a:chExt cx="1346200" cy="1712913"/>
            </a:xfrm>
            <a:grpFill/>
          </p:grpSpPr>
          <p:sp>
            <p:nvSpPr>
              <p:cNvPr id="41" name="Freeform: Shape 6"/>
              <p:cNvSpPr/>
              <p:nvPr/>
            </p:nvSpPr>
            <p:spPr bwMode="auto">
              <a:xfrm>
                <a:off x="5494338" y="769938"/>
                <a:ext cx="1346200" cy="1712913"/>
              </a:xfrm>
              <a:custGeom>
                <a:avLst/>
                <a:gdLst>
                  <a:gd name="T0" fmla="*/ 598 w 598"/>
                  <a:gd name="T1" fmla="*/ 377 h 760"/>
                  <a:gd name="T2" fmla="*/ 594 w 598"/>
                  <a:gd name="T3" fmla="*/ 374 h 760"/>
                  <a:gd name="T4" fmla="*/ 593 w 598"/>
                  <a:gd name="T5" fmla="*/ 374 h 760"/>
                  <a:gd name="T6" fmla="*/ 588 w 598"/>
                  <a:gd name="T7" fmla="*/ 371 h 760"/>
                  <a:gd name="T8" fmla="*/ 585 w 598"/>
                  <a:gd name="T9" fmla="*/ 372 h 760"/>
                  <a:gd name="T10" fmla="*/ 582 w 598"/>
                  <a:gd name="T11" fmla="*/ 369 h 760"/>
                  <a:gd name="T12" fmla="*/ 592 w 598"/>
                  <a:gd name="T13" fmla="*/ 320 h 760"/>
                  <a:gd name="T14" fmla="*/ 569 w 598"/>
                  <a:gd name="T15" fmla="*/ 308 h 760"/>
                  <a:gd name="T16" fmla="*/ 566 w 598"/>
                  <a:gd name="T17" fmla="*/ 360 h 760"/>
                  <a:gd name="T18" fmla="*/ 561 w 598"/>
                  <a:gd name="T19" fmla="*/ 361 h 760"/>
                  <a:gd name="T20" fmla="*/ 547 w 598"/>
                  <a:gd name="T21" fmla="*/ 331 h 760"/>
                  <a:gd name="T22" fmla="*/ 446 w 598"/>
                  <a:gd name="T23" fmla="*/ 332 h 760"/>
                  <a:gd name="T24" fmla="*/ 445 w 598"/>
                  <a:gd name="T25" fmla="*/ 325 h 760"/>
                  <a:gd name="T26" fmla="*/ 455 w 598"/>
                  <a:gd name="T27" fmla="*/ 316 h 760"/>
                  <a:gd name="T28" fmla="*/ 470 w 598"/>
                  <a:gd name="T29" fmla="*/ 316 h 760"/>
                  <a:gd name="T30" fmla="*/ 492 w 598"/>
                  <a:gd name="T31" fmla="*/ 304 h 760"/>
                  <a:gd name="T32" fmla="*/ 467 w 598"/>
                  <a:gd name="T33" fmla="*/ 296 h 760"/>
                  <a:gd name="T34" fmla="*/ 444 w 598"/>
                  <a:gd name="T35" fmla="*/ 298 h 760"/>
                  <a:gd name="T36" fmla="*/ 428 w 598"/>
                  <a:gd name="T37" fmla="*/ 8 h 760"/>
                  <a:gd name="T38" fmla="*/ 347 w 598"/>
                  <a:gd name="T39" fmla="*/ 4 h 760"/>
                  <a:gd name="T40" fmla="*/ 332 w 598"/>
                  <a:gd name="T41" fmla="*/ 47 h 760"/>
                  <a:gd name="T42" fmla="*/ 342 w 598"/>
                  <a:gd name="T43" fmla="*/ 47 h 760"/>
                  <a:gd name="T44" fmla="*/ 337 w 598"/>
                  <a:gd name="T45" fmla="*/ 96 h 760"/>
                  <a:gd name="T46" fmla="*/ 324 w 598"/>
                  <a:gd name="T47" fmla="*/ 105 h 760"/>
                  <a:gd name="T48" fmla="*/ 287 w 598"/>
                  <a:gd name="T49" fmla="*/ 341 h 760"/>
                  <a:gd name="T50" fmla="*/ 213 w 598"/>
                  <a:gd name="T51" fmla="*/ 351 h 760"/>
                  <a:gd name="T52" fmla="*/ 85 w 598"/>
                  <a:gd name="T53" fmla="*/ 368 h 760"/>
                  <a:gd name="T54" fmla="*/ 64 w 598"/>
                  <a:gd name="T55" fmla="*/ 241 h 760"/>
                  <a:gd name="T56" fmla="*/ 9 w 598"/>
                  <a:gd name="T57" fmla="*/ 241 h 760"/>
                  <a:gd name="T58" fmla="*/ 0 w 598"/>
                  <a:gd name="T59" fmla="*/ 376 h 760"/>
                  <a:gd name="T60" fmla="*/ 4 w 598"/>
                  <a:gd name="T61" fmla="*/ 377 h 760"/>
                  <a:gd name="T62" fmla="*/ 4 w 598"/>
                  <a:gd name="T63" fmla="*/ 382 h 760"/>
                  <a:gd name="T64" fmla="*/ 0 w 598"/>
                  <a:gd name="T65" fmla="*/ 384 h 760"/>
                  <a:gd name="T66" fmla="*/ 9 w 598"/>
                  <a:gd name="T67" fmla="*/ 518 h 760"/>
                  <a:gd name="T68" fmla="*/ 64 w 598"/>
                  <a:gd name="T69" fmla="*/ 518 h 760"/>
                  <a:gd name="T70" fmla="*/ 85 w 598"/>
                  <a:gd name="T71" fmla="*/ 391 h 760"/>
                  <a:gd name="T72" fmla="*/ 213 w 598"/>
                  <a:gd name="T73" fmla="*/ 408 h 760"/>
                  <a:gd name="T74" fmla="*/ 287 w 598"/>
                  <a:gd name="T75" fmla="*/ 418 h 760"/>
                  <a:gd name="T76" fmla="*/ 324 w 598"/>
                  <a:gd name="T77" fmla="*/ 654 h 760"/>
                  <a:gd name="T78" fmla="*/ 337 w 598"/>
                  <a:gd name="T79" fmla="*/ 663 h 760"/>
                  <a:gd name="T80" fmla="*/ 342 w 598"/>
                  <a:gd name="T81" fmla="*/ 712 h 760"/>
                  <a:gd name="T82" fmla="*/ 332 w 598"/>
                  <a:gd name="T83" fmla="*/ 712 h 760"/>
                  <a:gd name="T84" fmla="*/ 347 w 598"/>
                  <a:gd name="T85" fmla="*/ 755 h 760"/>
                  <a:gd name="T86" fmla="*/ 428 w 598"/>
                  <a:gd name="T87" fmla="*/ 752 h 760"/>
                  <a:gd name="T88" fmla="*/ 444 w 598"/>
                  <a:gd name="T89" fmla="*/ 461 h 760"/>
                  <a:gd name="T90" fmla="*/ 467 w 598"/>
                  <a:gd name="T91" fmla="*/ 463 h 760"/>
                  <a:gd name="T92" fmla="*/ 492 w 598"/>
                  <a:gd name="T93" fmla="*/ 455 h 760"/>
                  <a:gd name="T94" fmla="*/ 470 w 598"/>
                  <a:gd name="T95" fmla="*/ 443 h 760"/>
                  <a:gd name="T96" fmla="*/ 455 w 598"/>
                  <a:gd name="T97" fmla="*/ 443 h 760"/>
                  <a:gd name="T98" fmla="*/ 445 w 598"/>
                  <a:gd name="T99" fmla="*/ 434 h 760"/>
                  <a:gd name="T100" fmla="*/ 446 w 598"/>
                  <a:gd name="T101" fmla="*/ 427 h 760"/>
                  <a:gd name="T102" fmla="*/ 547 w 598"/>
                  <a:gd name="T103" fmla="*/ 429 h 760"/>
                  <a:gd name="T104" fmla="*/ 561 w 598"/>
                  <a:gd name="T105" fmla="*/ 398 h 760"/>
                  <a:gd name="T106" fmla="*/ 566 w 598"/>
                  <a:gd name="T107" fmla="*/ 400 h 760"/>
                  <a:gd name="T108" fmla="*/ 569 w 598"/>
                  <a:gd name="T109" fmla="*/ 452 h 760"/>
                  <a:gd name="T110" fmla="*/ 592 w 598"/>
                  <a:gd name="T111" fmla="*/ 439 h 760"/>
                  <a:gd name="T112" fmla="*/ 582 w 598"/>
                  <a:gd name="T113" fmla="*/ 390 h 760"/>
                  <a:gd name="T114" fmla="*/ 585 w 598"/>
                  <a:gd name="T115" fmla="*/ 387 h 760"/>
                  <a:gd name="T116" fmla="*/ 588 w 598"/>
                  <a:gd name="T117" fmla="*/ 388 h 760"/>
                  <a:gd name="T118" fmla="*/ 593 w 598"/>
                  <a:gd name="T119" fmla="*/ 385 h 760"/>
                  <a:gd name="T120" fmla="*/ 594 w 598"/>
                  <a:gd name="T121" fmla="*/ 385 h 760"/>
                  <a:gd name="T122" fmla="*/ 598 w 598"/>
                  <a:gd name="T123" fmla="*/ 382 h 760"/>
                  <a:gd name="T124" fmla="*/ 598 w 598"/>
                  <a:gd name="T125" fmla="*/ 377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8" h="760">
                    <a:moveTo>
                      <a:pt x="598" y="377"/>
                    </a:moveTo>
                    <a:cubicBezTo>
                      <a:pt x="598" y="375"/>
                      <a:pt x="596" y="374"/>
                      <a:pt x="594" y="374"/>
                    </a:cubicBezTo>
                    <a:cubicBezTo>
                      <a:pt x="594" y="374"/>
                      <a:pt x="593" y="374"/>
                      <a:pt x="593" y="374"/>
                    </a:cubicBezTo>
                    <a:cubicBezTo>
                      <a:pt x="592" y="372"/>
                      <a:pt x="590" y="371"/>
                      <a:pt x="588" y="371"/>
                    </a:cubicBezTo>
                    <a:cubicBezTo>
                      <a:pt x="587" y="371"/>
                      <a:pt x="586" y="372"/>
                      <a:pt x="585" y="372"/>
                    </a:cubicBezTo>
                    <a:cubicBezTo>
                      <a:pt x="584" y="371"/>
                      <a:pt x="583" y="370"/>
                      <a:pt x="582" y="369"/>
                    </a:cubicBezTo>
                    <a:cubicBezTo>
                      <a:pt x="588" y="356"/>
                      <a:pt x="598" y="329"/>
                      <a:pt x="592" y="320"/>
                    </a:cubicBezTo>
                    <a:cubicBezTo>
                      <a:pt x="584" y="307"/>
                      <a:pt x="579" y="301"/>
                      <a:pt x="569" y="308"/>
                    </a:cubicBezTo>
                    <a:cubicBezTo>
                      <a:pt x="563" y="312"/>
                      <a:pt x="564" y="341"/>
                      <a:pt x="566" y="360"/>
                    </a:cubicBezTo>
                    <a:cubicBezTo>
                      <a:pt x="564" y="360"/>
                      <a:pt x="563" y="360"/>
                      <a:pt x="561" y="361"/>
                    </a:cubicBezTo>
                    <a:cubicBezTo>
                      <a:pt x="562" y="347"/>
                      <a:pt x="559" y="330"/>
                      <a:pt x="547" y="331"/>
                    </a:cubicBezTo>
                    <a:cubicBezTo>
                      <a:pt x="526" y="331"/>
                      <a:pt x="446" y="332"/>
                      <a:pt x="446" y="332"/>
                    </a:cubicBezTo>
                    <a:cubicBezTo>
                      <a:pt x="446" y="332"/>
                      <a:pt x="446" y="330"/>
                      <a:pt x="445" y="325"/>
                    </a:cubicBezTo>
                    <a:cubicBezTo>
                      <a:pt x="455" y="316"/>
                      <a:pt x="455" y="316"/>
                      <a:pt x="455" y="316"/>
                    </a:cubicBezTo>
                    <a:cubicBezTo>
                      <a:pt x="470" y="316"/>
                      <a:pt x="470" y="316"/>
                      <a:pt x="470" y="316"/>
                    </a:cubicBezTo>
                    <a:cubicBezTo>
                      <a:pt x="479" y="316"/>
                      <a:pt x="492" y="311"/>
                      <a:pt x="492" y="304"/>
                    </a:cubicBezTo>
                    <a:cubicBezTo>
                      <a:pt x="492" y="297"/>
                      <a:pt x="481" y="296"/>
                      <a:pt x="467" y="296"/>
                    </a:cubicBezTo>
                    <a:cubicBezTo>
                      <a:pt x="460" y="296"/>
                      <a:pt x="451" y="297"/>
                      <a:pt x="444" y="298"/>
                    </a:cubicBezTo>
                    <a:cubicBezTo>
                      <a:pt x="441" y="216"/>
                      <a:pt x="431" y="13"/>
                      <a:pt x="428" y="8"/>
                    </a:cubicBezTo>
                    <a:cubicBezTo>
                      <a:pt x="423" y="0"/>
                      <a:pt x="355" y="0"/>
                      <a:pt x="347" y="4"/>
                    </a:cubicBezTo>
                    <a:cubicBezTo>
                      <a:pt x="339" y="8"/>
                      <a:pt x="332" y="47"/>
                      <a:pt x="332" y="47"/>
                    </a:cubicBezTo>
                    <a:cubicBezTo>
                      <a:pt x="342" y="47"/>
                      <a:pt x="342" y="47"/>
                      <a:pt x="342" y="47"/>
                    </a:cubicBezTo>
                    <a:cubicBezTo>
                      <a:pt x="337" y="96"/>
                      <a:pt x="337" y="96"/>
                      <a:pt x="337" y="96"/>
                    </a:cubicBezTo>
                    <a:cubicBezTo>
                      <a:pt x="324" y="105"/>
                      <a:pt x="324" y="105"/>
                      <a:pt x="324" y="105"/>
                    </a:cubicBezTo>
                    <a:cubicBezTo>
                      <a:pt x="287" y="341"/>
                      <a:pt x="287" y="341"/>
                      <a:pt x="287" y="341"/>
                    </a:cubicBezTo>
                    <a:cubicBezTo>
                      <a:pt x="287" y="341"/>
                      <a:pt x="258" y="344"/>
                      <a:pt x="213" y="351"/>
                    </a:cubicBezTo>
                    <a:cubicBezTo>
                      <a:pt x="191" y="355"/>
                      <a:pt x="136" y="362"/>
                      <a:pt x="85" y="368"/>
                    </a:cubicBezTo>
                    <a:cubicBezTo>
                      <a:pt x="64" y="241"/>
                      <a:pt x="64" y="241"/>
                      <a:pt x="64" y="241"/>
                    </a:cubicBezTo>
                    <a:cubicBezTo>
                      <a:pt x="9" y="241"/>
                      <a:pt x="9" y="241"/>
                      <a:pt x="9" y="241"/>
                    </a:cubicBezTo>
                    <a:cubicBezTo>
                      <a:pt x="0" y="376"/>
                      <a:pt x="0" y="376"/>
                      <a:pt x="0" y="376"/>
                    </a:cubicBezTo>
                    <a:cubicBezTo>
                      <a:pt x="4" y="377"/>
                      <a:pt x="4" y="377"/>
                      <a:pt x="4" y="377"/>
                    </a:cubicBezTo>
                    <a:cubicBezTo>
                      <a:pt x="4" y="382"/>
                      <a:pt x="4" y="382"/>
                      <a:pt x="4" y="382"/>
                    </a:cubicBezTo>
                    <a:cubicBezTo>
                      <a:pt x="0" y="384"/>
                      <a:pt x="0" y="384"/>
                      <a:pt x="0" y="384"/>
                    </a:cubicBezTo>
                    <a:cubicBezTo>
                      <a:pt x="9" y="518"/>
                      <a:pt x="9" y="518"/>
                      <a:pt x="9" y="518"/>
                    </a:cubicBezTo>
                    <a:cubicBezTo>
                      <a:pt x="64" y="518"/>
                      <a:pt x="64" y="518"/>
                      <a:pt x="64" y="518"/>
                    </a:cubicBezTo>
                    <a:cubicBezTo>
                      <a:pt x="85" y="391"/>
                      <a:pt x="85" y="391"/>
                      <a:pt x="85" y="391"/>
                    </a:cubicBezTo>
                    <a:cubicBezTo>
                      <a:pt x="136" y="397"/>
                      <a:pt x="191" y="404"/>
                      <a:pt x="213" y="408"/>
                    </a:cubicBezTo>
                    <a:cubicBezTo>
                      <a:pt x="258" y="416"/>
                      <a:pt x="287" y="418"/>
                      <a:pt x="287" y="418"/>
                    </a:cubicBezTo>
                    <a:cubicBezTo>
                      <a:pt x="324" y="654"/>
                      <a:pt x="324" y="654"/>
                      <a:pt x="324" y="654"/>
                    </a:cubicBezTo>
                    <a:cubicBezTo>
                      <a:pt x="337" y="663"/>
                      <a:pt x="337" y="663"/>
                      <a:pt x="337" y="663"/>
                    </a:cubicBezTo>
                    <a:cubicBezTo>
                      <a:pt x="342" y="712"/>
                      <a:pt x="342" y="712"/>
                      <a:pt x="342" y="712"/>
                    </a:cubicBezTo>
                    <a:cubicBezTo>
                      <a:pt x="332" y="712"/>
                      <a:pt x="332" y="712"/>
                      <a:pt x="332" y="712"/>
                    </a:cubicBezTo>
                    <a:cubicBezTo>
                      <a:pt x="332" y="712"/>
                      <a:pt x="339" y="751"/>
                      <a:pt x="347" y="755"/>
                    </a:cubicBezTo>
                    <a:cubicBezTo>
                      <a:pt x="355" y="760"/>
                      <a:pt x="423" y="759"/>
                      <a:pt x="428" y="752"/>
                    </a:cubicBezTo>
                    <a:cubicBezTo>
                      <a:pt x="431" y="746"/>
                      <a:pt x="441" y="543"/>
                      <a:pt x="444" y="461"/>
                    </a:cubicBezTo>
                    <a:cubicBezTo>
                      <a:pt x="451" y="462"/>
                      <a:pt x="460" y="463"/>
                      <a:pt x="467" y="463"/>
                    </a:cubicBezTo>
                    <a:cubicBezTo>
                      <a:pt x="481" y="463"/>
                      <a:pt x="492" y="463"/>
                      <a:pt x="492" y="455"/>
                    </a:cubicBezTo>
                    <a:cubicBezTo>
                      <a:pt x="492" y="448"/>
                      <a:pt x="479" y="443"/>
                      <a:pt x="470" y="443"/>
                    </a:cubicBezTo>
                    <a:cubicBezTo>
                      <a:pt x="462" y="443"/>
                      <a:pt x="455" y="443"/>
                      <a:pt x="455" y="443"/>
                    </a:cubicBezTo>
                    <a:cubicBezTo>
                      <a:pt x="445" y="434"/>
                      <a:pt x="445" y="434"/>
                      <a:pt x="445" y="434"/>
                    </a:cubicBezTo>
                    <a:cubicBezTo>
                      <a:pt x="446" y="430"/>
                      <a:pt x="446" y="427"/>
                      <a:pt x="446" y="427"/>
                    </a:cubicBezTo>
                    <a:cubicBezTo>
                      <a:pt x="446" y="427"/>
                      <a:pt x="526" y="428"/>
                      <a:pt x="547" y="429"/>
                    </a:cubicBezTo>
                    <a:cubicBezTo>
                      <a:pt x="559" y="429"/>
                      <a:pt x="562" y="412"/>
                      <a:pt x="561" y="398"/>
                    </a:cubicBezTo>
                    <a:cubicBezTo>
                      <a:pt x="563" y="399"/>
                      <a:pt x="564" y="399"/>
                      <a:pt x="566" y="400"/>
                    </a:cubicBezTo>
                    <a:cubicBezTo>
                      <a:pt x="564" y="418"/>
                      <a:pt x="563" y="447"/>
                      <a:pt x="569" y="452"/>
                    </a:cubicBezTo>
                    <a:cubicBezTo>
                      <a:pt x="579" y="458"/>
                      <a:pt x="584" y="452"/>
                      <a:pt x="592" y="439"/>
                    </a:cubicBezTo>
                    <a:cubicBezTo>
                      <a:pt x="598" y="430"/>
                      <a:pt x="588" y="404"/>
                      <a:pt x="582" y="390"/>
                    </a:cubicBezTo>
                    <a:cubicBezTo>
                      <a:pt x="583" y="390"/>
                      <a:pt x="584" y="388"/>
                      <a:pt x="585" y="387"/>
                    </a:cubicBezTo>
                    <a:cubicBezTo>
                      <a:pt x="586" y="388"/>
                      <a:pt x="587" y="388"/>
                      <a:pt x="588" y="388"/>
                    </a:cubicBezTo>
                    <a:cubicBezTo>
                      <a:pt x="590" y="388"/>
                      <a:pt x="592" y="387"/>
                      <a:pt x="593" y="385"/>
                    </a:cubicBezTo>
                    <a:cubicBezTo>
                      <a:pt x="593" y="385"/>
                      <a:pt x="594" y="385"/>
                      <a:pt x="594" y="385"/>
                    </a:cubicBezTo>
                    <a:cubicBezTo>
                      <a:pt x="596" y="385"/>
                      <a:pt x="598" y="384"/>
                      <a:pt x="598" y="382"/>
                    </a:cubicBezTo>
                    <a:lnTo>
                      <a:pt x="598" y="37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2" name="Oval 7"/>
              <p:cNvSpPr/>
              <p:nvPr/>
            </p:nvSpPr>
            <p:spPr bwMode="auto">
              <a:xfrm>
                <a:off x="6167438" y="1479551"/>
                <a:ext cx="290512" cy="2905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grpSp>
        <p:nvGrpSpPr>
          <p:cNvPr id="75" name="组合 74">
            <a:extLst>
              <a:ext uri="{FF2B5EF4-FFF2-40B4-BE49-F238E27FC236}">
                <a16:creationId xmlns:a16="http://schemas.microsoft.com/office/drawing/2014/main" id="{0347D5F0-5E4F-4AED-AF82-0DA89CC6FF4F}"/>
              </a:ext>
            </a:extLst>
          </p:cNvPr>
          <p:cNvGrpSpPr/>
          <p:nvPr/>
        </p:nvGrpSpPr>
        <p:grpSpPr>
          <a:xfrm>
            <a:off x="-79899" y="3377248"/>
            <a:ext cx="2210540" cy="534727"/>
            <a:chOff x="3828928" y="1564620"/>
            <a:chExt cx="6448492" cy="1712913"/>
          </a:xfrm>
        </p:grpSpPr>
        <p:sp>
          <p:nvSpPr>
            <p:cNvPr id="76" name="任意多边形: 形状 75">
              <a:extLst>
                <a:ext uri="{FF2B5EF4-FFF2-40B4-BE49-F238E27FC236}">
                  <a16:creationId xmlns:a16="http://schemas.microsoft.com/office/drawing/2014/main" id="{F5E5C20A-893C-461C-AB68-1F5A2E2AFCD8}"/>
                </a:ext>
              </a:extLst>
            </p:cNvPr>
            <p:cNvSpPr/>
            <p:nvPr/>
          </p:nvSpPr>
          <p:spPr bwMode="auto">
            <a:xfrm>
              <a:off x="3828928" y="1801158"/>
              <a:ext cx="5143234" cy="1181101"/>
            </a:xfrm>
            <a:custGeom>
              <a:avLst/>
              <a:gdLst>
                <a:gd name="connsiteX0" fmla="*/ 0 w 8276838"/>
                <a:gd name="connsiteY0" fmla="*/ 0 h 1181100"/>
                <a:gd name="connsiteX1" fmla="*/ 2394337 w 8276838"/>
                <a:gd name="connsiteY1" fmla="*/ 0 h 1181100"/>
                <a:gd name="connsiteX2" fmla="*/ 4990475 w 8276838"/>
                <a:gd name="connsiteY2" fmla="*/ 0 h 1181100"/>
                <a:gd name="connsiteX3" fmla="*/ 7384812 w 8276838"/>
                <a:gd name="connsiteY3" fmla="*/ 0 h 1181100"/>
                <a:gd name="connsiteX4" fmla="*/ 7875801 w 8276838"/>
                <a:gd name="connsiteY4" fmla="*/ 584200 h 1181100"/>
                <a:gd name="connsiteX5" fmla="*/ 8269342 w 8276838"/>
                <a:gd name="connsiteY5" fmla="*/ 471488 h 1181100"/>
                <a:gd name="connsiteX6" fmla="*/ 8276838 w 8276838"/>
                <a:gd name="connsiteY6" fmla="*/ 477838 h 1181100"/>
                <a:gd name="connsiteX7" fmla="*/ 7883297 w 8276838"/>
                <a:gd name="connsiteY7" fmla="*/ 590550 h 1181100"/>
                <a:gd name="connsiteX8" fmla="*/ 8276838 w 8276838"/>
                <a:gd name="connsiteY8" fmla="*/ 703263 h 1181100"/>
                <a:gd name="connsiteX9" fmla="*/ 8269342 w 8276838"/>
                <a:gd name="connsiteY9" fmla="*/ 709613 h 1181100"/>
                <a:gd name="connsiteX10" fmla="*/ 7875801 w 8276838"/>
                <a:gd name="connsiteY10" fmla="*/ 596900 h 1181100"/>
                <a:gd name="connsiteX11" fmla="*/ 7384812 w 8276838"/>
                <a:gd name="connsiteY11" fmla="*/ 1181100 h 1181100"/>
                <a:gd name="connsiteX12" fmla="*/ 4990475 w 8276838"/>
                <a:gd name="connsiteY12" fmla="*/ 1181100 h 1181100"/>
                <a:gd name="connsiteX13" fmla="*/ 2394337 w 8276838"/>
                <a:gd name="connsiteY13" fmla="*/ 1181100 h 1181100"/>
                <a:gd name="connsiteX14" fmla="*/ 0 w 8276838"/>
                <a:gd name="connsiteY14" fmla="*/ 1181100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276838" h="1181100">
                  <a:moveTo>
                    <a:pt x="0" y="0"/>
                  </a:moveTo>
                  <a:lnTo>
                    <a:pt x="2394337" y="0"/>
                  </a:lnTo>
                  <a:lnTo>
                    <a:pt x="4990475" y="0"/>
                  </a:lnTo>
                  <a:lnTo>
                    <a:pt x="7384812" y="0"/>
                  </a:lnTo>
                  <a:lnTo>
                    <a:pt x="7875801" y="584200"/>
                  </a:lnTo>
                  <a:lnTo>
                    <a:pt x="8269342" y="471488"/>
                  </a:lnTo>
                  <a:lnTo>
                    <a:pt x="8276838" y="477838"/>
                  </a:lnTo>
                  <a:lnTo>
                    <a:pt x="7883297" y="590550"/>
                  </a:lnTo>
                  <a:lnTo>
                    <a:pt x="8276838" y="703263"/>
                  </a:lnTo>
                  <a:lnTo>
                    <a:pt x="8269342" y="709613"/>
                  </a:lnTo>
                  <a:lnTo>
                    <a:pt x="7875801" y="596900"/>
                  </a:lnTo>
                  <a:lnTo>
                    <a:pt x="7384812" y="1181100"/>
                  </a:lnTo>
                  <a:lnTo>
                    <a:pt x="4990475" y="1181100"/>
                  </a:lnTo>
                  <a:lnTo>
                    <a:pt x="2394337" y="1181100"/>
                  </a:lnTo>
                  <a:lnTo>
                    <a:pt x="0" y="1181100"/>
                  </a:lnTo>
                  <a:close/>
                </a:path>
              </a:pathLst>
            </a:custGeom>
            <a:solidFill>
              <a:srgbClr val="7030A0">
                <a:alpha val="70000"/>
              </a:srgbClr>
            </a:solidFill>
            <a:ln>
              <a:noFill/>
            </a:ln>
          </p:spPr>
          <p:txBody>
            <a:bodyPr wrap="square" anchor="ctr">
              <a:noAutofit/>
            </a:bodyPr>
            <a:lstStyle/>
            <a:p>
              <a:pPr algn="ctr"/>
              <a:r>
                <a:rPr lang="zh-CN" altLang="en-US" b="1" i="0">
                  <a:solidFill>
                    <a:schemeClr val="accent6">
                      <a:lumMod val="20000"/>
                      <a:lumOff val="80000"/>
                    </a:schemeClr>
                  </a:solidFill>
                  <a:effectLst/>
                  <a:latin typeface="arial" panose="020B0604020202020204" pitchFamily="34" charset="0"/>
                </a:rPr>
                <a:t>种地“望云端”</a:t>
              </a:r>
              <a:endParaRPr>
                <a:solidFill>
                  <a:schemeClr val="accent6">
                    <a:lumMod val="20000"/>
                    <a:lumOff val="80000"/>
                  </a:schemeClr>
                </a:solidFill>
              </a:endParaRPr>
            </a:p>
          </p:txBody>
        </p:sp>
        <p:grpSp>
          <p:nvGrpSpPr>
            <p:cNvPr id="77" name="Group 4">
              <a:extLst>
                <a:ext uri="{FF2B5EF4-FFF2-40B4-BE49-F238E27FC236}">
                  <a16:creationId xmlns:a16="http://schemas.microsoft.com/office/drawing/2014/main" id="{69810307-402A-40E7-B8B6-56B0A423A630}"/>
                </a:ext>
              </a:extLst>
            </p:cNvPr>
            <p:cNvGrpSpPr/>
            <p:nvPr/>
          </p:nvGrpSpPr>
          <p:grpSpPr>
            <a:xfrm>
              <a:off x="8931220" y="1564620"/>
              <a:ext cx="1346200" cy="1712913"/>
              <a:chOff x="5494338" y="769938"/>
              <a:chExt cx="1346200" cy="1712913"/>
            </a:xfrm>
            <a:solidFill>
              <a:schemeClr val="accent4"/>
            </a:solidFill>
          </p:grpSpPr>
          <p:sp>
            <p:nvSpPr>
              <p:cNvPr id="78" name="Freeform: Shape 6">
                <a:extLst>
                  <a:ext uri="{FF2B5EF4-FFF2-40B4-BE49-F238E27FC236}">
                    <a16:creationId xmlns:a16="http://schemas.microsoft.com/office/drawing/2014/main" id="{9864911A-000A-4B3E-9F8A-1546176FA068}"/>
                  </a:ext>
                </a:extLst>
              </p:cNvPr>
              <p:cNvSpPr/>
              <p:nvPr/>
            </p:nvSpPr>
            <p:spPr bwMode="auto">
              <a:xfrm>
                <a:off x="5494338" y="769938"/>
                <a:ext cx="1346200" cy="1712913"/>
              </a:xfrm>
              <a:custGeom>
                <a:avLst/>
                <a:gdLst>
                  <a:gd name="T0" fmla="*/ 598 w 598"/>
                  <a:gd name="T1" fmla="*/ 377 h 760"/>
                  <a:gd name="T2" fmla="*/ 594 w 598"/>
                  <a:gd name="T3" fmla="*/ 374 h 760"/>
                  <a:gd name="T4" fmla="*/ 593 w 598"/>
                  <a:gd name="T5" fmla="*/ 374 h 760"/>
                  <a:gd name="T6" fmla="*/ 588 w 598"/>
                  <a:gd name="T7" fmla="*/ 371 h 760"/>
                  <a:gd name="T8" fmla="*/ 585 w 598"/>
                  <a:gd name="T9" fmla="*/ 372 h 760"/>
                  <a:gd name="T10" fmla="*/ 582 w 598"/>
                  <a:gd name="T11" fmla="*/ 369 h 760"/>
                  <a:gd name="T12" fmla="*/ 592 w 598"/>
                  <a:gd name="T13" fmla="*/ 320 h 760"/>
                  <a:gd name="T14" fmla="*/ 569 w 598"/>
                  <a:gd name="T15" fmla="*/ 308 h 760"/>
                  <a:gd name="T16" fmla="*/ 566 w 598"/>
                  <a:gd name="T17" fmla="*/ 360 h 760"/>
                  <a:gd name="T18" fmla="*/ 561 w 598"/>
                  <a:gd name="T19" fmla="*/ 361 h 760"/>
                  <a:gd name="T20" fmla="*/ 547 w 598"/>
                  <a:gd name="T21" fmla="*/ 331 h 760"/>
                  <a:gd name="T22" fmla="*/ 446 w 598"/>
                  <a:gd name="T23" fmla="*/ 332 h 760"/>
                  <a:gd name="T24" fmla="*/ 445 w 598"/>
                  <a:gd name="T25" fmla="*/ 325 h 760"/>
                  <a:gd name="T26" fmla="*/ 455 w 598"/>
                  <a:gd name="T27" fmla="*/ 316 h 760"/>
                  <a:gd name="T28" fmla="*/ 470 w 598"/>
                  <a:gd name="T29" fmla="*/ 316 h 760"/>
                  <a:gd name="T30" fmla="*/ 492 w 598"/>
                  <a:gd name="T31" fmla="*/ 304 h 760"/>
                  <a:gd name="T32" fmla="*/ 467 w 598"/>
                  <a:gd name="T33" fmla="*/ 296 h 760"/>
                  <a:gd name="T34" fmla="*/ 444 w 598"/>
                  <a:gd name="T35" fmla="*/ 298 h 760"/>
                  <a:gd name="T36" fmla="*/ 428 w 598"/>
                  <a:gd name="T37" fmla="*/ 8 h 760"/>
                  <a:gd name="T38" fmla="*/ 347 w 598"/>
                  <a:gd name="T39" fmla="*/ 4 h 760"/>
                  <a:gd name="T40" fmla="*/ 332 w 598"/>
                  <a:gd name="T41" fmla="*/ 47 h 760"/>
                  <a:gd name="T42" fmla="*/ 342 w 598"/>
                  <a:gd name="T43" fmla="*/ 47 h 760"/>
                  <a:gd name="T44" fmla="*/ 337 w 598"/>
                  <a:gd name="T45" fmla="*/ 96 h 760"/>
                  <a:gd name="T46" fmla="*/ 324 w 598"/>
                  <a:gd name="T47" fmla="*/ 105 h 760"/>
                  <a:gd name="T48" fmla="*/ 287 w 598"/>
                  <a:gd name="T49" fmla="*/ 341 h 760"/>
                  <a:gd name="T50" fmla="*/ 213 w 598"/>
                  <a:gd name="T51" fmla="*/ 351 h 760"/>
                  <a:gd name="T52" fmla="*/ 85 w 598"/>
                  <a:gd name="T53" fmla="*/ 368 h 760"/>
                  <a:gd name="T54" fmla="*/ 64 w 598"/>
                  <a:gd name="T55" fmla="*/ 241 h 760"/>
                  <a:gd name="T56" fmla="*/ 9 w 598"/>
                  <a:gd name="T57" fmla="*/ 241 h 760"/>
                  <a:gd name="T58" fmla="*/ 0 w 598"/>
                  <a:gd name="T59" fmla="*/ 376 h 760"/>
                  <a:gd name="T60" fmla="*/ 4 w 598"/>
                  <a:gd name="T61" fmla="*/ 377 h 760"/>
                  <a:gd name="T62" fmla="*/ 4 w 598"/>
                  <a:gd name="T63" fmla="*/ 382 h 760"/>
                  <a:gd name="T64" fmla="*/ 0 w 598"/>
                  <a:gd name="T65" fmla="*/ 384 h 760"/>
                  <a:gd name="T66" fmla="*/ 9 w 598"/>
                  <a:gd name="T67" fmla="*/ 518 h 760"/>
                  <a:gd name="T68" fmla="*/ 64 w 598"/>
                  <a:gd name="T69" fmla="*/ 518 h 760"/>
                  <a:gd name="T70" fmla="*/ 85 w 598"/>
                  <a:gd name="T71" fmla="*/ 391 h 760"/>
                  <a:gd name="T72" fmla="*/ 213 w 598"/>
                  <a:gd name="T73" fmla="*/ 408 h 760"/>
                  <a:gd name="T74" fmla="*/ 287 w 598"/>
                  <a:gd name="T75" fmla="*/ 418 h 760"/>
                  <a:gd name="T76" fmla="*/ 324 w 598"/>
                  <a:gd name="T77" fmla="*/ 654 h 760"/>
                  <a:gd name="T78" fmla="*/ 337 w 598"/>
                  <a:gd name="T79" fmla="*/ 663 h 760"/>
                  <a:gd name="T80" fmla="*/ 342 w 598"/>
                  <a:gd name="T81" fmla="*/ 712 h 760"/>
                  <a:gd name="T82" fmla="*/ 332 w 598"/>
                  <a:gd name="T83" fmla="*/ 712 h 760"/>
                  <a:gd name="T84" fmla="*/ 347 w 598"/>
                  <a:gd name="T85" fmla="*/ 755 h 760"/>
                  <a:gd name="T86" fmla="*/ 428 w 598"/>
                  <a:gd name="T87" fmla="*/ 752 h 760"/>
                  <a:gd name="T88" fmla="*/ 444 w 598"/>
                  <a:gd name="T89" fmla="*/ 461 h 760"/>
                  <a:gd name="T90" fmla="*/ 467 w 598"/>
                  <a:gd name="T91" fmla="*/ 463 h 760"/>
                  <a:gd name="T92" fmla="*/ 492 w 598"/>
                  <a:gd name="T93" fmla="*/ 455 h 760"/>
                  <a:gd name="T94" fmla="*/ 470 w 598"/>
                  <a:gd name="T95" fmla="*/ 443 h 760"/>
                  <a:gd name="T96" fmla="*/ 455 w 598"/>
                  <a:gd name="T97" fmla="*/ 443 h 760"/>
                  <a:gd name="T98" fmla="*/ 445 w 598"/>
                  <a:gd name="T99" fmla="*/ 434 h 760"/>
                  <a:gd name="T100" fmla="*/ 446 w 598"/>
                  <a:gd name="T101" fmla="*/ 427 h 760"/>
                  <a:gd name="T102" fmla="*/ 547 w 598"/>
                  <a:gd name="T103" fmla="*/ 429 h 760"/>
                  <a:gd name="T104" fmla="*/ 561 w 598"/>
                  <a:gd name="T105" fmla="*/ 398 h 760"/>
                  <a:gd name="T106" fmla="*/ 566 w 598"/>
                  <a:gd name="T107" fmla="*/ 400 h 760"/>
                  <a:gd name="T108" fmla="*/ 569 w 598"/>
                  <a:gd name="T109" fmla="*/ 452 h 760"/>
                  <a:gd name="T110" fmla="*/ 592 w 598"/>
                  <a:gd name="T111" fmla="*/ 439 h 760"/>
                  <a:gd name="T112" fmla="*/ 582 w 598"/>
                  <a:gd name="T113" fmla="*/ 390 h 760"/>
                  <a:gd name="T114" fmla="*/ 585 w 598"/>
                  <a:gd name="T115" fmla="*/ 387 h 760"/>
                  <a:gd name="T116" fmla="*/ 588 w 598"/>
                  <a:gd name="T117" fmla="*/ 388 h 760"/>
                  <a:gd name="T118" fmla="*/ 593 w 598"/>
                  <a:gd name="T119" fmla="*/ 385 h 760"/>
                  <a:gd name="T120" fmla="*/ 594 w 598"/>
                  <a:gd name="T121" fmla="*/ 385 h 760"/>
                  <a:gd name="T122" fmla="*/ 598 w 598"/>
                  <a:gd name="T123" fmla="*/ 382 h 760"/>
                  <a:gd name="T124" fmla="*/ 598 w 598"/>
                  <a:gd name="T125" fmla="*/ 377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8" h="760">
                    <a:moveTo>
                      <a:pt x="598" y="377"/>
                    </a:moveTo>
                    <a:cubicBezTo>
                      <a:pt x="598" y="375"/>
                      <a:pt x="596" y="374"/>
                      <a:pt x="594" y="374"/>
                    </a:cubicBezTo>
                    <a:cubicBezTo>
                      <a:pt x="594" y="374"/>
                      <a:pt x="593" y="374"/>
                      <a:pt x="593" y="374"/>
                    </a:cubicBezTo>
                    <a:cubicBezTo>
                      <a:pt x="592" y="372"/>
                      <a:pt x="590" y="371"/>
                      <a:pt x="588" y="371"/>
                    </a:cubicBezTo>
                    <a:cubicBezTo>
                      <a:pt x="587" y="371"/>
                      <a:pt x="586" y="372"/>
                      <a:pt x="585" y="372"/>
                    </a:cubicBezTo>
                    <a:cubicBezTo>
                      <a:pt x="584" y="371"/>
                      <a:pt x="583" y="370"/>
                      <a:pt x="582" y="369"/>
                    </a:cubicBezTo>
                    <a:cubicBezTo>
                      <a:pt x="588" y="356"/>
                      <a:pt x="598" y="329"/>
                      <a:pt x="592" y="320"/>
                    </a:cubicBezTo>
                    <a:cubicBezTo>
                      <a:pt x="584" y="307"/>
                      <a:pt x="579" y="301"/>
                      <a:pt x="569" y="308"/>
                    </a:cubicBezTo>
                    <a:cubicBezTo>
                      <a:pt x="563" y="312"/>
                      <a:pt x="564" y="341"/>
                      <a:pt x="566" y="360"/>
                    </a:cubicBezTo>
                    <a:cubicBezTo>
                      <a:pt x="564" y="360"/>
                      <a:pt x="563" y="360"/>
                      <a:pt x="561" y="361"/>
                    </a:cubicBezTo>
                    <a:cubicBezTo>
                      <a:pt x="562" y="347"/>
                      <a:pt x="559" y="330"/>
                      <a:pt x="547" y="331"/>
                    </a:cubicBezTo>
                    <a:cubicBezTo>
                      <a:pt x="526" y="331"/>
                      <a:pt x="446" y="332"/>
                      <a:pt x="446" y="332"/>
                    </a:cubicBezTo>
                    <a:cubicBezTo>
                      <a:pt x="446" y="332"/>
                      <a:pt x="446" y="330"/>
                      <a:pt x="445" y="325"/>
                    </a:cubicBezTo>
                    <a:cubicBezTo>
                      <a:pt x="455" y="316"/>
                      <a:pt x="455" y="316"/>
                      <a:pt x="455" y="316"/>
                    </a:cubicBezTo>
                    <a:cubicBezTo>
                      <a:pt x="470" y="316"/>
                      <a:pt x="470" y="316"/>
                      <a:pt x="470" y="316"/>
                    </a:cubicBezTo>
                    <a:cubicBezTo>
                      <a:pt x="479" y="316"/>
                      <a:pt x="492" y="311"/>
                      <a:pt x="492" y="304"/>
                    </a:cubicBezTo>
                    <a:cubicBezTo>
                      <a:pt x="492" y="297"/>
                      <a:pt x="481" y="296"/>
                      <a:pt x="467" y="296"/>
                    </a:cubicBezTo>
                    <a:cubicBezTo>
                      <a:pt x="460" y="296"/>
                      <a:pt x="451" y="297"/>
                      <a:pt x="444" y="298"/>
                    </a:cubicBezTo>
                    <a:cubicBezTo>
                      <a:pt x="441" y="216"/>
                      <a:pt x="431" y="13"/>
                      <a:pt x="428" y="8"/>
                    </a:cubicBezTo>
                    <a:cubicBezTo>
                      <a:pt x="423" y="0"/>
                      <a:pt x="355" y="0"/>
                      <a:pt x="347" y="4"/>
                    </a:cubicBezTo>
                    <a:cubicBezTo>
                      <a:pt x="339" y="8"/>
                      <a:pt x="332" y="47"/>
                      <a:pt x="332" y="47"/>
                    </a:cubicBezTo>
                    <a:cubicBezTo>
                      <a:pt x="342" y="47"/>
                      <a:pt x="342" y="47"/>
                      <a:pt x="342" y="47"/>
                    </a:cubicBezTo>
                    <a:cubicBezTo>
                      <a:pt x="337" y="96"/>
                      <a:pt x="337" y="96"/>
                      <a:pt x="337" y="96"/>
                    </a:cubicBezTo>
                    <a:cubicBezTo>
                      <a:pt x="324" y="105"/>
                      <a:pt x="324" y="105"/>
                      <a:pt x="324" y="105"/>
                    </a:cubicBezTo>
                    <a:cubicBezTo>
                      <a:pt x="287" y="341"/>
                      <a:pt x="287" y="341"/>
                      <a:pt x="287" y="341"/>
                    </a:cubicBezTo>
                    <a:cubicBezTo>
                      <a:pt x="287" y="341"/>
                      <a:pt x="258" y="344"/>
                      <a:pt x="213" y="351"/>
                    </a:cubicBezTo>
                    <a:cubicBezTo>
                      <a:pt x="191" y="355"/>
                      <a:pt x="136" y="362"/>
                      <a:pt x="85" y="368"/>
                    </a:cubicBezTo>
                    <a:cubicBezTo>
                      <a:pt x="64" y="241"/>
                      <a:pt x="64" y="241"/>
                      <a:pt x="64" y="241"/>
                    </a:cubicBezTo>
                    <a:cubicBezTo>
                      <a:pt x="9" y="241"/>
                      <a:pt x="9" y="241"/>
                      <a:pt x="9" y="241"/>
                    </a:cubicBezTo>
                    <a:cubicBezTo>
                      <a:pt x="0" y="376"/>
                      <a:pt x="0" y="376"/>
                      <a:pt x="0" y="376"/>
                    </a:cubicBezTo>
                    <a:cubicBezTo>
                      <a:pt x="4" y="377"/>
                      <a:pt x="4" y="377"/>
                      <a:pt x="4" y="377"/>
                    </a:cubicBezTo>
                    <a:cubicBezTo>
                      <a:pt x="4" y="382"/>
                      <a:pt x="4" y="382"/>
                      <a:pt x="4" y="382"/>
                    </a:cubicBezTo>
                    <a:cubicBezTo>
                      <a:pt x="0" y="384"/>
                      <a:pt x="0" y="384"/>
                      <a:pt x="0" y="384"/>
                    </a:cubicBezTo>
                    <a:cubicBezTo>
                      <a:pt x="9" y="518"/>
                      <a:pt x="9" y="518"/>
                      <a:pt x="9" y="518"/>
                    </a:cubicBezTo>
                    <a:cubicBezTo>
                      <a:pt x="64" y="518"/>
                      <a:pt x="64" y="518"/>
                      <a:pt x="64" y="518"/>
                    </a:cubicBezTo>
                    <a:cubicBezTo>
                      <a:pt x="85" y="391"/>
                      <a:pt x="85" y="391"/>
                      <a:pt x="85" y="391"/>
                    </a:cubicBezTo>
                    <a:cubicBezTo>
                      <a:pt x="136" y="397"/>
                      <a:pt x="191" y="404"/>
                      <a:pt x="213" y="408"/>
                    </a:cubicBezTo>
                    <a:cubicBezTo>
                      <a:pt x="258" y="416"/>
                      <a:pt x="287" y="418"/>
                      <a:pt x="287" y="418"/>
                    </a:cubicBezTo>
                    <a:cubicBezTo>
                      <a:pt x="324" y="654"/>
                      <a:pt x="324" y="654"/>
                      <a:pt x="324" y="654"/>
                    </a:cubicBezTo>
                    <a:cubicBezTo>
                      <a:pt x="337" y="663"/>
                      <a:pt x="337" y="663"/>
                      <a:pt x="337" y="663"/>
                    </a:cubicBezTo>
                    <a:cubicBezTo>
                      <a:pt x="342" y="712"/>
                      <a:pt x="342" y="712"/>
                      <a:pt x="342" y="712"/>
                    </a:cubicBezTo>
                    <a:cubicBezTo>
                      <a:pt x="332" y="712"/>
                      <a:pt x="332" y="712"/>
                      <a:pt x="332" y="712"/>
                    </a:cubicBezTo>
                    <a:cubicBezTo>
                      <a:pt x="332" y="712"/>
                      <a:pt x="339" y="751"/>
                      <a:pt x="347" y="755"/>
                    </a:cubicBezTo>
                    <a:cubicBezTo>
                      <a:pt x="355" y="760"/>
                      <a:pt x="423" y="759"/>
                      <a:pt x="428" y="752"/>
                    </a:cubicBezTo>
                    <a:cubicBezTo>
                      <a:pt x="431" y="746"/>
                      <a:pt x="441" y="543"/>
                      <a:pt x="444" y="461"/>
                    </a:cubicBezTo>
                    <a:cubicBezTo>
                      <a:pt x="451" y="462"/>
                      <a:pt x="460" y="463"/>
                      <a:pt x="467" y="463"/>
                    </a:cubicBezTo>
                    <a:cubicBezTo>
                      <a:pt x="481" y="463"/>
                      <a:pt x="492" y="463"/>
                      <a:pt x="492" y="455"/>
                    </a:cubicBezTo>
                    <a:cubicBezTo>
                      <a:pt x="492" y="448"/>
                      <a:pt x="479" y="443"/>
                      <a:pt x="470" y="443"/>
                    </a:cubicBezTo>
                    <a:cubicBezTo>
                      <a:pt x="462" y="443"/>
                      <a:pt x="455" y="443"/>
                      <a:pt x="455" y="443"/>
                    </a:cubicBezTo>
                    <a:cubicBezTo>
                      <a:pt x="445" y="434"/>
                      <a:pt x="445" y="434"/>
                      <a:pt x="445" y="434"/>
                    </a:cubicBezTo>
                    <a:cubicBezTo>
                      <a:pt x="446" y="430"/>
                      <a:pt x="446" y="427"/>
                      <a:pt x="446" y="427"/>
                    </a:cubicBezTo>
                    <a:cubicBezTo>
                      <a:pt x="446" y="427"/>
                      <a:pt x="526" y="428"/>
                      <a:pt x="547" y="429"/>
                    </a:cubicBezTo>
                    <a:cubicBezTo>
                      <a:pt x="559" y="429"/>
                      <a:pt x="562" y="412"/>
                      <a:pt x="561" y="398"/>
                    </a:cubicBezTo>
                    <a:cubicBezTo>
                      <a:pt x="563" y="399"/>
                      <a:pt x="564" y="399"/>
                      <a:pt x="566" y="400"/>
                    </a:cubicBezTo>
                    <a:cubicBezTo>
                      <a:pt x="564" y="418"/>
                      <a:pt x="563" y="447"/>
                      <a:pt x="569" y="452"/>
                    </a:cubicBezTo>
                    <a:cubicBezTo>
                      <a:pt x="579" y="458"/>
                      <a:pt x="584" y="452"/>
                      <a:pt x="592" y="439"/>
                    </a:cubicBezTo>
                    <a:cubicBezTo>
                      <a:pt x="598" y="430"/>
                      <a:pt x="588" y="404"/>
                      <a:pt x="582" y="390"/>
                    </a:cubicBezTo>
                    <a:cubicBezTo>
                      <a:pt x="583" y="390"/>
                      <a:pt x="584" y="388"/>
                      <a:pt x="585" y="387"/>
                    </a:cubicBezTo>
                    <a:cubicBezTo>
                      <a:pt x="586" y="388"/>
                      <a:pt x="587" y="388"/>
                      <a:pt x="588" y="388"/>
                    </a:cubicBezTo>
                    <a:cubicBezTo>
                      <a:pt x="590" y="388"/>
                      <a:pt x="592" y="387"/>
                      <a:pt x="593" y="385"/>
                    </a:cubicBezTo>
                    <a:cubicBezTo>
                      <a:pt x="593" y="385"/>
                      <a:pt x="594" y="385"/>
                      <a:pt x="594" y="385"/>
                    </a:cubicBezTo>
                    <a:cubicBezTo>
                      <a:pt x="596" y="385"/>
                      <a:pt x="598" y="384"/>
                      <a:pt x="598" y="382"/>
                    </a:cubicBezTo>
                    <a:lnTo>
                      <a:pt x="598" y="377"/>
                    </a:lnTo>
                    <a:close/>
                  </a:path>
                </a:pathLst>
              </a:custGeom>
              <a:solidFill>
                <a:srgbClr val="6AE7FF">
                  <a:alpha val="70000"/>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9" name="Oval 7">
                <a:extLst>
                  <a:ext uri="{FF2B5EF4-FFF2-40B4-BE49-F238E27FC236}">
                    <a16:creationId xmlns:a16="http://schemas.microsoft.com/office/drawing/2014/main" id="{7E91275E-42A6-4EA1-9B33-28BBA36C5D31}"/>
                  </a:ext>
                </a:extLst>
              </p:cNvPr>
              <p:cNvSpPr/>
              <p:nvPr/>
            </p:nvSpPr>
            <p:spPr bwMode="auto">
              <a:xfrm>
                <a:off x="6167438" y="1479551"/>
                <a:ext cx="290512" cy="290513"/>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cxnSp>
        <p:nvCxnSpPr>
          <p:cNvPr id="24" name="直接箭头连接符 23">
            <a:extLst>
              <a:ext uri="{FF2B5EF4-FFF2-40B4-BE49-F238E27FC236}">
                <a16:creationId xmlns:a16="http://schemas.microsoft.com/office/drawing/2014/main" id="{3DE63A58-7453-4B1F-9A30-81B17A9F8C7D}"/>
              </a:ext>
            </a:extLst>
          </p:cNvPr>
          <p:cNvCxnSpPr>
            <a:cxnSpLocks/>
          </p:cNvCxnSpPr>
          <p:nvPr/>
        </p:nvCxnSpPr>
        <p:spPr>
          <a:xfrm>
            <a:off x="-79899" y="3240350"/>
            <a:ext cx="122718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文本框 79">
            <a:extLst>
              <a:ext uri="{FF2B5EF4-FFF2-40B4-BE49-F238E27FC236}">
                <a16:creationId xmlns:a16="http://schemas.microsoft.com/office/drawing/2014/main" id="{C3BC5A53-F81C-43D1-BBA3-4A5DAA593CB6}"/>
              </a:ext>
            </a:extLst>
          </p:cNvPr>
          <p:cNvSpPr txBox="1"/>
          <p:nvPr/>
        </p:nvSpPr>
        <p:spPr>
          <a:xfrm>
            <a:off x="618477" y="637267"/>
            <a:ext cx="10955045" cy="2276714"/>
          </a:xfrm>
          <a:prstGeom prst="rect">
            <a:avLst/>
          </a:prstGeom>
          <a:noFill/>
        </p:spPr>
        <p:txBody>
          <a:bodyPr wrap="square" rtlCol="0">
            <a:spAutoFit/>
          </a:bodyPr>
          <a:lstStyle/>
          <a:p>
            <a:pPr>
              <a:lnSpc>
                <a:spcPct val="150000"/>
              </a:lnSpc>
            </a:pPr>
            <a:r>
              <a:rPr lang="zh-CN" altLang="en-US" sz="1200">
                <a:solidFill>
                  <a:srgbClr val="10FBFE"/>
                </a:solidFill>
                <a:latin typeface="微软雅黑" panose="020B0503020204020204" charset="-122"/>
                <a:ea typeface="微软雅黑" panose="020B0503020204020204" charset="-122"/>
                <a:cs typeface="+mn-ea"/>
              </a:rPr>
              <a:t>初夏</a:t>
            </a:r>
            <a:r>
              <a:rPr lang="en-US" altLang="zh-CN" sz="1200">
                <a:solidFill>
                  <a:srgbClr val="10FBFE"/>
                </a:solidFill>
                <a:latin typeface="微软雅黑" panose="020B0503020204020204" charset="-122"/>
                <a:ea typeface="微软雅黑" panose="020B0503020204020204" charset="-122"/>
                <a:cs typeface="+mn-ea"/>
              </a:rPr>
              <a:t>,</a:t>
            </a:r>
            <a:r>
              <a:rPr lang="zh-CN" altLang="en-US" sz="1200">
                <a:solidFill>
                  <a:srgbClr val="10FBFE"/>
                </a:solidFill>
                <a:latin typeface="微软雅黑" panose="020B0503020204020204" charset="-122"/>
                <a:ea typeface="微软雅黑" panose="020B0503020204020204" charset="-122"/>
                <a:cs typeface="+mn-ea"/>
              </a:rPr>
              <a:t>家住桐梓县蟠龙社区的李怀妹清晨</a:t>
            </a:r>
            <a:r>
              <a:rPr lang="en-US" altLang="zh-CN" sz="1200">
                <a:solidFill>
                  <a:srgbClr val="10FBFE"/>
                </a:solidFill>
                <a:latin typeface="微软雅黑" panose="020B0503020204020204" charset="-122"/>
                <a:ea typeface="微软雅黑" panose="020B0503020204020204" charset="-122"/>
                <a:cs typeface="+mn-ea"/>
              </a:rPr>
              <a:t>6</a:t>
            </a:r>
            <a:r>
              <a:rPr lang="zh-CN" altLang="en-US" sz="1200">
                <a:solidFill>
                  <a:srgbClr val="10FBFE"/>
                </a:solidFill>
                <a:latin typeface="微软雅黑" panose="020B0503020204020204" charset="-122"/>
                <a:ea typeface="微软雅黑" panose="020B0503020204020204" charset="-122"/>
                <a:cs typeface="+mn-ea"/>
              </a:rPr>
              <a:t>点就起了床。吃完早餐</a:t>
            </a:r>
            <a:r>
              <a:rPr lang="en-US" altLang="zh-CN" sz="1200">
                <a:solidFill>
                  <a:srgbClr val="10FBFE"/>
                </a:solidFill>
                <a:latin typeface="微软雅黑" panose="020B0503020204020204" charset="-122"/>
                <a:ea typeface="微软雅黑" panose="020B0503020204020204" charset="-122"/>
                <a:cs typeface="+mn-ea"/>
              </a:rPr>
              <a:t>,</a:t>
            </a:r>
            <a:r>
              <a:rPr lang="zh-CN" altLang="en-US" sz="1200">
                <a:solidFill>
                  <a:srgbClr val="10FBFE"/>
                </a:solidFill>
                <a:latin typeface="微软雅黑" panose="020B0503020204020204" charset="-122"/>
                <a:ea typeface="微软雅黑" panose="020B0503020204020204" charset="-122"/>
                <a:cs typeface="+mn-ea"/>
              </a:rPr>
              <a:t>送孩子上学</a:t>
            </a:r>
            <a:r>
              <a:rPr lang="en-US" altLang="zh-CN" sz="1200">
                <a:solidFill>
                  <a:srgbClr val="10FBFE"/>
                </a:solidFill>
                <a:latin typeface="微软雅黑" panose="020B0503020204020204" charset="-122"/>
                <a:ea typeface="微软雅黑" panose="020B0503020204020204" charset="-122"/>
                <a:cs typeface="+mn-ea"/>
              </a:rPr>
              <a:t>,7</a:t>
            </a:r>
            <a:r>
              <a:rPr lang="zh-CN" altLang="en-US" sz="1200">
                <a:solidFill>
                  <a:srgbClr val="10FBFE"/>
                </a:solidFill>
                <a:latin typeface="微软雅黑" panose="020B0503020204020204" charset="-122"/>
                <a:ea typeface="微软雅黑" panose="020B0503020204020204" charset="-122"/>
                <a:cs typeface="+mn-ea"/>
              </a:rPr>
              <a:t>点</a:t>
            </a:r>
            <a:r>
              <a:rPr lang="en-US" altLang="zh-CN" sz="1200">
                <a:solidFill>
                  <a:srgbClr val="10FBFE"/>
                </a:solidFill>
                <a:latin typeface="微软雅黑" panose="020B0503020204020204" charset="-122"/>
                <a:ea typeface="微软雅黑" panose="020B0503020204020204" charset="-122"/>
                <a:cs typeface="+mn-ea"/>
              </a:rPr>
              <a:t>,</a:t>
            </a:r>
            <a:r>
              <a:rPr lang="zh-CN" altLang="en-US" sz="1200">
                <a:solidFill>
                  <a:srgbClr val="10FBFE"/>
                </a:solidFill>
                <a:latin typeface="微软雅黑" panose="020B0503020204020204" charset="-122"/>
                <a:ea typeface="微软雅黑" panose="020B0503020204020204" charset="-122"/>
                <a:cs typeface="+mn-ea"/>
              </a:rPr>
              <a:t>她准时去上班。</a:t>
            </a:r>
          </a:p>
          <a:p>
            <a:pPr>
              <a:lnSpc>
                <a:spcPct val="150000"/>
              </a:lnSpc>
            </a:pPr>
            <a:r>
              <a:rPr lang="zh-CN" altLang="en-US" sz="1200">
                <a:solidFill>
                  <a:srgbClr val="10FBFE"/>
                </a:solidFill>
                <a:latin typeface="微软雅黑" panose="020B0503020204020204" charset="-122"/>
                <a:ea typeface="微软雅黑" panose="020B0503020204020204" charset="-122"/>
                <a:cs typeface="+mn-ea"/>
              </a:rPr>
              <a:t>李怀妹一家</a:t>
            </a:r>
            <a:r>
              <a:rPr lang="en-US" altLang="zh-CN" sz="1200">
                <a:solidFill>
                  <a:srgbClr val="10FBFE"/>
                </a:solidFill>
                <a:latin typeface="微软雅黑" panose="020B0503020204020204" charset="-122"/>
                <a:ea typeface="微软雅黑" panose="020B0503020204020204" charset="-122"/>
                <a:cs typeface="+mn-ea"/>
              </a:rPr>
              <a:t>5</a:t>
            </a:r>
            <a:r>
              <a:rPr lang="zh-CN" altLang="en-US" sz="1200">
                <a:solidFill>
                  <a:srgbClr val="10FBFE"/>
                </a:solidFill>
                <a:latin typeface="微软雅黑" panose="020B0503020204020204" charset="-122"/>
                <a:ea typeface="微软雅黑" panose="020B0503020204020204" charset="-122"/>
                <a:cs typeface="+mn-ea"/>
              </a:rPr>
              <a:t>口人原来住在楚米镇三台村</a:t>
            </a:r>
            <a:r>
              <a:rPr lang="en-US" altLang="zh-CN" sz="1200">
                <a:solidFill>
                  <a:srgbClr val="10FBFE"/>
                </a:solidFill>
                <a:latin typeface="微软雅黑" panose="020B0503020204020204" charset="-122"/>
                <a:ea typeface="微软雅黑" panose="020B0503020204020204" charset="-122"/>
                <a:cs typeface="+mn-ea"/>
              </a:rPr>
              <a:t>,</a:t>
            </a:r>
            <a:r>
              <a:rPr lang="zh-CN" altLang="en-US" sz="1200">
                <a:solidFill>
                  <a:srgbClr val="10FBFE"/>
                </a:solidFill>
                <a:latin typeface="微软雅黑" panose="020B0503020204020204" charset="-122"/>
                <a:ea typeface="微软雅黑" panose="020B0503020204020204" charset="-122"/>
                <a:cs typeface="+mn-ea"/>
              </a:rPr>
              <a:t>住了几十年的老房子破旧不堪。</a:t>
            </a:r>
            <a:r>
              <a:rPr lang="en-US" altLang="zh-CN" sz="1200">
                <a:solidFill>
                  <a:srgbClr val="10FBFE"/>
                </a:solidFill>
                <a:latin typeface="微软雅黑" panose="020B0503020204020204" charset="-122"/>
                <a:ea typeface="微软雅黑" panose="020B0503020204020204" charset="-122"/>
                <a:cs typeface="+mn-ea"/>
              </a:rPr>
              <a:t>2018</a:t>
            </a:r>
            <a:r>
              <a:rPr lang="zh-CN" altLang="en-US" sz="1200">
                <a:solidFill>
                  <a:srgbClr val="10FBFE"/>
                </a:solidFill>
                <a:latin typeface="微软雅黑" panose="020B0503020204020204" charset="-122"/>
                <a:ea typeface="微软雅黑" panose="020B0503020204020204" charset="-122"/>
                <a:cs typeface="+mn-ea"/>
              </a:rPr>
              <a:t>年</a:t>
            </a:r>
            <a:r>
              <a:rPr lang="en-US" altLang="zh-CN" sz="1200">
                <a:solidFill>
                  <a:srgbClr val="10FBFE"/>
                </a:solidFill>
                <a:latin typeface="微软雅黑" panose="020B0503020204020204" charset="-122"/>
                <a:ea typeface="微软雅黑" panose="020B0503020204020204" charset="-122"/>
                <a:cs typeface="+mn-ea"/>
              </a:rPr>
              <a:t>,</a:t>
            </a:r>
            <a:r>
              <a:rPr lang="zh-CN" altLang="en-US" sz="1200">
                <a:solidFill>
                  <a:srgbClr val="10FBFE"/>
                </a:solidFill>
                <a:latin typeface="微软雅黑" panose="020B0503020204020204" charset="-122"/>
                <a:ea typeface="微软雅黑" panose="020B0503020204020204" charset="-122"/>
                <a:cs typeface="+mn-ea"/>
              </a:rPr>
              <a:t>享受易地扶贫搬迁政策</a:t>
            </a:r>
            <a:r>
              <a:rPr lang="en-US" altLang="zh-CN" sz="1200">
                <a:solidFill>
                  <a:srgbClr val="10FBFE"/>
                </a:solidFill>
                <a:latin typeface="微软雅黑" panose="020B0503020204020204" charset="-122"/>
                <a:ea typeface="微软雅黑" panose="020B0503020204020204" charset="-122"/>
                <a:cs typeface="+mn-ea"/>
              </a:rPr>
              <a:t>,</a:t>
            </a:r>
            <a:r>
              <a:rPr lang="zh-CN" altLang="en-US" sz="1200">
                <a:solidFill>
                  <a:srgbClr val="10FBFE"/>
                </a:solidFill>
                <a:latin typeface="微软雅黑" panose="020B0503020204020204" charset="-122"/>
                <a:ea typeface="微软雅黑" panose="020B0503020204020204" charset="-122"/>
                <a:cs typeface="+mn-ea"/>
              </a:rPr>
              <a:t>李怀妹一家搬进县城一套面积</a:t>
            </a:r>
            <a:r>
              <a:rPr lang="en-US" altLang="zh-CN" sz="1200">
                <a:solidFill>
                  <a:srgbClr val="10FBFE"/>
                </a:solidFill>
                <a:latin typeface="微软雅黑" panose="020B0503020204020204" charset="-122"/>
                <a:ea typeface="微软雅黑" panose="020B0503020204020204" charset="-122"/>
                <a:cs typeface="+mn-ea"/>
              </a:rPr>
              <a:t>98</a:t>
            </a:r>
            <a:r>
              <a:rPr lang="zh-CN" altLang="en-US" sz="1200">
                <a:solidFill>
                  <a:srgbClr val="10FBFE"/>
                </a:solidFill>
                <a:latin typeface="微软雅黑" panose="020B0503020204020204" charset="-122"/>
                <a:ea typeface="微软雅黑" panose="020B0503020204020204" charset="-122"/>
                <a:cs typeface="+mn-ea"/>
              </a:rPr>
              <a:t>平方米的新房。</a:t>
            </a:r>
          </a:p>
          <a:p>
            <a:pPr>
              <a:lnSpc>
                <a:spcPct val="150000"/>
              </a:lnSpc>
            </a:pPr>
            <a:r>
              <a:rPr lang="zh-CN" altLang="en-US" sz="1200">
                <a:solidFill>
                  <a:srgbClr val="10FBFE"/>
                </a:solidFill>
                <a:latin typeface="微软雅黑" panose="020B0503020204020204" charset="-122"/>
                <a:ea typeface="微软雅黑" panose="020B0503020204020204" charset="-122"/>
                <a:cs typeface="+mn-ea"/>
              </a:rPr>
              <a:t>更让她没想到的是入住不久就找到了工作。在当地扶贫干部帮助下</a:t>
            </a:r>
            <a:r>
              <a:rPr lang="en-US" altLang="zh-CN" sz="1200">
                <a:solidFill>
                  <a:srgbClr val="10FBFE"/>
                </a:solidFill>
                <a:latin typeface="微软雅黑" panose="020B0503020204020204" charset="-122"/>
                <a:ea typeface="微软雅黑" panose="020B0503020204020204" charset="-122"/>
                <a:cs typeface="+mn-ea"/>
              </a:rPr>
              <a:t>,</a:t>
            </a:r>
            <a:r>
              <a:rPr lang="zh-CN" altLang="en-US" sz="1200">
                <a:solidFill>
                  <a:srgbClr val="10FBFE"/>
                </a:solidFill>
                <a:latin typeface="微软雅黑" panose="020B0503020204020204" charset="-122"/>
                <a:ea typeface="微软雅黑" panose="020B0503020204020204" charset="-122"/>
                <a:cs typeface="+mn-ea"/>
              </a:rPr>
              <a:t>她填写了就业意向表</a:t>
            </a:r>
            <a:r>
              <a:rPr lang="en-US" altLang="zh-CN" sz="1200">
                <a:solidFill>
                  <a:srgbClr val="10FBFE"/>
                </a:solidFill>
                <a:latin typeface="微软雅黑" panose="020B0503020204020204" charset="-122"/>
                <a:ea typeface="微软雅黑" panose="020B0503020204020204" charset="-122"/>
                <a:cs typeface="+mn-ea"/>
              </a:rPr>
              <a:t>,</a:t>
            </a:r>
            <a:r>
              <a:rPr lang="zh-CN" altLang="en-US" sz="1200">
                <a:solidFill>
                  <a:srgbClr val="10FBFE"/>
                </a:solidFill>
                <a:latin typeface="微软雅黑" panose="020B0503020204020204" charset="-122"/>
                <a:ea typeface="微软雅黑" panose="020B0503020204020204" charset="-122"/>
                <a:cs typeface="+mn-ea"/>
              </a:rPr>
              <a:t>录入大数据管理平台后</a:t>
            </a:r>
            <a:r>
              <a:rPr lang="en-US" altLang="zh-CN" sz="1200">
                <a:solidFill>
                  <a:srgbClr val="10FBFE"/>
                </a:solidFill>
                <a:latin typeface="微软雅黑" panose="020B0503020204020204" charset="-122"/>
                <a:ea typeface="微软雅黑" panose="020B0503020204020204" charset="-122"/>
                <a:cs typeface="+mn-ea"/>
              </a:rPr>
              <a:t>,</a:t>
            </a:r>
            <a:r>
              <a:rPr lang="zh-CN" altLang="en-US" sz="1200">
                <a:solidFill>
                  <a:srgbClr val="10FBFE"/>
                </a:solidFill>
                <a:latin typeface="微软雅黑" panose="020B0503020204020204" charset="-122"/>
                <a:ea typeface="微软雅黑" panose="020B0503020204020204" charset="-122"/>
                <a:cs typeface="+mn-ea"/>
              </a:rPr>
              <a:t>个人信息被自动推送到周边企业。很快</a:t>
            </a:r>
            <a:r>
              <a:rPr lang="en-US" altLang="zh-CN" sz="1200">
                <a:solidFill>
                  <a:srgbClr val="10FBFE"/>
                </a:solidFill>
                <a:latin typeface="微软雅黑" panose="020B0503020204020204" charset="-122"/>
                <a:ea typeface="微软雅黑" panose="020B0503020204020204" charset="-122"/>
                <a:cs typeface="+mn-ea"/>
              </a:rPr>
              <a:t>,</a:t>
            </a:r>
            <a:r>
              <a:rPr lang="zh-CN" altLang="en-US" sz="1200">
                <a:solidFill>
                  <a:srgbClr val="10FBFE"/>
                </a:solidFill>
                <a:latin typeface="微软雅黑" panose="020B0503020204020204" charset="-122"/>
                <a:ea typeface="微软雅黑" panose="020B0503020204020204" charset="-122"/>
                <a:cs typeface="+mn-ea"/>
              </a:rPr>
              <a:t>她获得缝纫技能培训并进入一家服装厂上班。</a:t>
            </a:r>
          </a:p>
          <a:p>
            <a:pPr>
              <a:lnSpc>
                <a:spcPct val="150000"/>
              </a:lnSpc>
            </a:pPr>
            <a:r>
              <a:rPr lang="zh-CN" altLang="en-US" sz="1200">
                <a:solidFill>
                  <a:srgbClr val="10FBFE"/>
                </a:solidFill>
                <a:latin typeface="微软雅黑" panose="020B0503020204020204" charset="-122"/>
                <a:ea typeface="微软雅黑" panose="020B0503020204020204" charset="-122"/>
                <a:cs typeface="+mn-ea"/>
              </a:rPr>
              <a:t>“工资一个月有</a:t>
            </a:r>
            <a:r>
              <a:rPr lang="en-US" altLang="zh-CN" sz="1200">
                <a:solidFill>
                  <a:srgbClr val="10FBFE"/>
                </a:solidFill>
                <a:latin typeface="微软雅黑" panose="020B0503020204020204" charset="-122"/>
                <a:ea typeface="微软雅黑" panose="020B0503020204020204" charset="-122"/>
                <a:cs typeface="+mn-ea"/>
              </a:rPr>
              <a:t>2000</a:t>
            </a:r>
            <a:r>
              <a:rPr lang="zh-CN" altLang="en-US" sz="1200">
                <a:solidFill>
                  <a:srgbClr val="10FBFE"/>
                </a:solidFill>
                <a:latin typeface="微软雅黑" panose="020B0503020204020204" charset="-122"/>
                <a:ea typeface="微软雅黑" panose="020B0503020204020204" charset="-122"/>
                <a:cs typeface="+mn-ea"/>
              </a:rPr>
              <a:t>多元</a:t>
            </a:r>
            <a:r>
              <a:rPr lang="en-US" altLang="zh-CN" sz="1200">
                <a:solidFill>
                  <a:srgbClr val="10FBFE"/>
                </a:solidFill>
                <a:latin typeface="微软雅黑" panose="020B0503020204020204" charset="-122"/>
                <a:ea typeface="微软雅黑" panose="020B0503020204020204" charset="-122"/>
                <a:cs typeface="+mn-ea"/>
              </a:rPr>
              <a:t>,</a:t>
            </a:r>
            <a:r>
              <a:rPr lang="zh-CN" altLang="en-US" sz="1200">
                <a:solidFill>
                  <a:srgbClr val="10FBFE"/>
                </a:solidFill>
                <a:latin typeface="微软雅黑" panose="020B0503020204020204" charset="-122"/>
                <a:ea typeface="微软雅黑" panose="020B0503020204020204" charset="-122"/>
                <a:cs typeface="+mn-ea"/>
              </a:rPr>
              <a:t>多做多得。”李怀妹说</a:t>
            </a:r>
            <a:r>
              <a:rPr lang="en-US" altLang="zh-CN" sz="1200">
                <a:solidFill>
                  <a:srgbClr val="10FBFE"/>
                </a:solidFill>
                <a:latin typeface="微软雅黑" panose="020B0503020204020204" charset="-122"/>
                <a:ea typeface="微软雅黑" panose="020B0503020204020204" charset="-122"/>
                <a:cs typeface="+mn-ea"/>
              </a:rPr>
              <a:t>,</a:t>
            </a:r>
            <a:r>
              <a:rPr lang="zh-CN" altLang="en-US" sz="1200">
                <a:solidFill>
                  <a:srgbClr val="10FBFE"/>
                </a:solidFill>
                <a:latin typeface="微软雅黑" panose="020B0503020204020204" charset="-122"/>
                <a:ea typeface="微软雅黑" panose="020B0503020204020204" charset="-122"/>
                <a:cs typeface="+mn-ea"/>
              </a:rPr>
              <a:t>丈夫也在县城做泥水工</a:t>
            </a:r>
            <a:r>
              <a:rPr lang="en-US" altLang="zh-CN" sz="1200">
                <a:solidFill>
                  <a:srgbClr val="10FBFE"/>
                </a:solidFill>
                <a:latin typeface="微软雅黑" panose="020B0503020204020204" charset="-122"/>
                <a:ea typeface="微软雅黑" panose="020B0503020204020204" charset="-122"/>
                <a:cs typeface="+mn-ea"/>
              </a:rPr>
              <a:t>,</a:t>
            </a:r>
            <a:r>
              <a:rPr lang="zh-CN" altLang="en-US" sz="1200">
                <a:solidFill>
                  <a:srgbClr val="10FBFE"/>
                </a:solidFill>
                <a:latin typeface="微软雅黑" panose="020B0503020204020204" charset="-122"/>
                <a:ea typeface="微软雅黑" panose="020B0503020204020204" charset="-122"/>
                <a:cs typeface="+mn-ea"/>
              </a:rPr>
              <a:t>月收入</a:t>
            </a:r>
            <a:r>
              <a:rPr lang="en-US" altLang="zh-CN" sz="1200">
                <a:solidFill>
                  <a:srgbClr val="10FBFE"/>
                </a:solidFill>
                <a:latin typeface="微软雅黑" panose="020B0503020204020204" charset="-122"/>
                <a:ea typeface="微软雅黑" panose="020B0503020204020204" charset="-122"/>
                <a:cs typeface="+mn-ea"/>
              </a:rPr>
              <a:t>3000</a:t>
            </a:r>
            <a:r>
              <a:rPr lang="zh-CN" altLang="en-US" sz="1200">
                <a:solidFill>
                  <a:srgbClr val="10FBFE"/>
                </a:solidFill>
                <a:latin typeface="微软雅黑" panose="020B0503020204020204" charset="-122"/>
                <a:ea typeface="微软雅黑" panose="020B0503020204020204" charset="-122"/>
                <a:cs typeface="+mn-ea"/>
              </a:rPr>
              <a:t>多元。</a:t>
            </a:r>
          </a:p>
          <a:p>
            <a:pPr>
              <a:lnSpc>
                <a:spcPct val="150000"/>
              </a:lnSpc>
            </a:pPr>
            <a:r>
              <a:rPr lang="zh-CN" altLang="en-US" sz="1200">
                <a:solidFill>
                  <a:srgbClr val="10FBFE"/>
                </a:solidFill>
                <a:latin typeface="微软雅黑" panose="020B0503020204020204" charset="-122"/>
                <a:ea typeface="微软雅黑" panose="020B0503020204020204" charset="-122"/>
                <a:cs typeface="+mn-ea"/>
              </a:rPr>
              <a:t>和李怀妹一样</a:t>
            </a:r>
            <a:r>
              <a:rPr lang="en-US" altLang="zh-CN" sz="1200">
                <a:solidFill>
                  <a:srgbClr val="10FBFE"/>
                </a:solidFill>
                <a:latin typeface="微软雅黑" panose="020B0503020204020204" charset="-122"/>
                <a:ea typeface="微软雅黑" panose="020B0503020204020204" charset="-122"/>
                <a:cs typeface="+mn-ea"/>
              </a:rPr>
              <a:t>,</a:t>
            </a:r>
            <a:r>
              <a:rPr lang="zh-CN" altLang="en-US" sz="1200">
                <a:solidFill>
                  <a:srgbClr val="10FBFE"/>
                </a:solidFill>
                <a:latin typeface="微软雅黑" panose="020B0503020204020204" charset="-122"/>
                <a:ea typeface="微软雅黑" panose="020B0503020204020204" charset="-122"/>
                <a:cs typeface="+mn-ea"/>
              </a:rPr>
              <a:t>蟠龙社区搬迁群众中</a:t>
            </a:r>
            <a:r>
              <a:rPr lang="en-US" altLang="zh-CN" sz="1200">
                <a:solidFill>
                  <a:srgbClr val="10FBFE"/>
                </a:solidFill>
                <a:latin typeface="微软雅黑" panose="020B0503020204020204" charset="-122"/>
                <a:ea typeface="微软雅黑" panose="020B0503020204020204" charset="-122"/>
                <a:cs typeface="+mn-ea"/>
              </a:rPr>
              <a:t>,</a:t>
            </a:r>
            <a:r>
              <a:rPr lang="zh-CN" altLang="en-US" sz="1200">
                <a:solidFill>
                  <a:srgbClr val="10FBFE"/>
                </a:solidFill>
                <a:latin typeface="微软雅黑" panose="020B0503020204020204" charset="-122"/>
                <a:ea typeface="微软雅黑" panose="020B0503020204020204" charset="-122"/>
                <a:cs typeface="+mn-ea"/>
              </a:rPr>
              <a:t>目前户均就业</a:t>
            </a:r>
            <a:r>
              <a:rPr lang="en-US" altLang="zh-CN" sz="1200">
                <a:solidFill>
                  <a:srgbClr val="10FBFE"/>
                </a:solidFill>
                <a:latin typeface="微软雅黑" panose="020B0503020204020204" charset="-122"/>
                <a:ea typeface="微软雅黑" panose="020B0503020204020204" charset="-122"/>
                <a:cs typeface="+mn-ea"/>
              </a:rPr>
              <a:t>1.5</a:t>
            </a:r>
            <a:r>
              <a:rPr lang="zh-CN" altLang="en-US" sz="1200">
                <a:solidFill>
                  <a:srgbClr val="10FBFE"/>
                </a:solidFill>
                <a:latin typeface="微软雅黑" panose="020B0503020204020204" charset="-122"/>
                <a:ea typeface="微软雅黑" panose="020B0503020204020204" charset="-122"/>
                <a:cs typeface="+mn-ea"/>
              </a:rPr>
              <a:t>人。“这得益于大数据管理平台。”蟠龙社区工作人员张海燕说</a:t>
            </a:r>
            <a:r>
              <a:rPr lang="en-US" altLang="zh-CN" sz="1200">
                <a:solidFill>
                  <a:srgbClr val="10FBFE"/>
                </a:solidFill>
                <a:latin typeface="微软雅黑" panose="020B0503020204020204" charset="-122"/>
                <a:ea typeface="微软雅黑" panose="020B0503020204020204" charset="-122"/>
                <a:cs typeface="+mn-ea"/>
              </a:rPr>
              <a:t>,</a:t>
            </a:r>
            <a:r>
              <a:rPr lang="zh-CN" altLang="en-US" sz="1200">
                <a:solidFill>
                  <a:srgbClr val="10FBFE"/>
                </a:solidFill>
                <a:latin typeface="微软雅黑" panose="020B0503020204020204" charset="-122"/>
                <a:ea typeface="微软雅黑" panose="020B0503020204020204" charset="-122"/>
                <a:cs typeface="+mn-ea"/>
              </a:rPr>
              <a:t>平台录入了搬迁对象的收入、年龄结构、身体状况等近</a:t>
            </a:r>
            <a:r>
              <a:rPr lang="en-US" altLang="zh-CN" sz="1200">
                <a:solidFill>
                  <a:srgbClr val="10FBFE"/>
                </a:solidFill>
                <a:latin typeface="微软雅黑" panose="020B0503020204020204" charset="-122"/>
                <a:ea typeface="微软雅黑" panose="020B0503020204020204" charset="-122"/>
                <a:cs typeface="+mn-ea"/>
              </a:rPr>
              <a:t>40</a:t>
            </a:r>
            <a:r>
              <a:rPr lang="zh-CN" altLang="en-US" sz="1200">
                <a:solidFill>
                  <a:srgbClr val="10FBFE"/>
                </a:solidFill>
                <a:latin typeface="微软雅黑" panose="020B0503020204020204" charset="-122"/>
                <a:ea typeface="微软雅黑" panose="020B0503020204020204" charset="-122"/>
                <a:cs typeface="+mn-ea"/>
              </a:rPr>
              <a:t>项基础数据。根据数据分析</a:t>
            </a:r>
            <a:r>
              <a:rPr lang="en-US" altLang="zh-CN" sz="1200">
                <a:solidFill>
                  <a:srgbClr val="10FBFE"/>
                </a:solidFill>
                <a:latin typeface="微软雅黑" panose="020B0503020204020204" charset="-122"/>
                <a:ea typeface="微软雅黑" panose="020B0503020204020204" charset="-122"/>
                <a:cs typeface="+mn-ea"/>
              </a:rPr>
              <a:t>,</a:t>
            </a:r>
            <a:r>
              <a:rPr lang="zh-CN" altLang="en-US" sz="1200">
                <a:solidFill>
                  <a:srgbClr val="10FBFE"/>
                </a:solidFill>
                <a:latin typeface="微软雅黑" panose="020B0503020204020204" charset="-122"/>
                <a:ea typeface="微软雅黑" panose="020B0503020204020204" charset="-122"/>
                <a:cs typeface="+mn-ea"/>
              </a:rPr>
              <a:t>可及时为他们匹配合适的工作。</a:t>
            </a:r>
          </a:p>
          <a:p>
            <a:pPr>
              <a:lnSpc>
                <a:spcPct val="150000"/>
              </a:lnSpc>
            </a:pPr>
            <a:r>
              <a:rPr lang="zh-CN" altLang="en-US" sz="1200">
                <a:solidFill>
                  <a:srgbClr val="10FBFE"/>
                </a:solidFill>
                <a:latin typeface="微软雅黑" panose="020B0503020204020204" charset="-122"/>
                <a:ea typeface="微软雅黑" panose="020B0503020204020204" charset="-122"/>
                <a:cs typeface="+mn-ea"/>
              </a:rPr>
              <a:t>贵州建设“精准扶贫大数据支撑平台”</a:t>
            </a:r>
            <a:r>
              <a:rPr lang="en-US" altLang="zh-CN" sz="1200">
                <a:solidFill>
                  <a:srgbClr val="10FBFE"/>
                </a:solidFill>
                <a:latin typeface="微软雅黑" panose="020B0503020204020204" charset="-122"/>
                <a:ea typeface="微软雅黑" panose="020B0503020204020204" charset="-122"/>
                <a:cs typeface="+mn-ea"/>
              </a:rPr>
              <a:t>,</a:t>
            </a:r>
            <a:r>
              <a:rPr lang="zh-CN" altLang="en-US" sz="1200">
                <a:solidFill>
                  <a:srgbClr val="10FBFE"/>
                </a:solidFill>
                <a:latin typeface="微软雅黑" panose="020B0503020204020204" charset="-122"/>
                <a:ea typeface="微软雅黑" panose="020B0503020204020204" charset="-122"/>
                <a:cs typeface="+mn-ea"/>
              </a:rPr>
              <a:t>打通省直</a:t>
            </a:r>
            <a:r>
              <a:rPr lang="en-US" altLang="zh-CN" sz="1200">
                <a:solidFill>
                  <a:srgbClr val="10FBFE"/>
                </a:solidFill>
                <a:latin typeface="微软雅黑" panose="020B0503020204020204" charset="-122"/>
                <a:ea typeface="微软雅黑" panose="020B0503020204020204" charset="-122"/>
                <a:cs typeface="+mn-ea"/>
              </a:rPr>
              <a:t>17</a:t>
            </a:r>
            <a:r>
              <a:rPr lang="zh-CN" altLang="en-US" sz="1200">
                <a:solidFill>
                  <a:srgbClr val="10FBFE"/>
                </a:solidFill>
                <a:latin typeface="微软雅黑" panose="020B0503020204020204" charset="-122"/>
                <a:ea typeface="微软雅黑" panose="020B0503020204020204" charset="-122"/>
                <a:cs typeface="+mn-ea"/>
              </a:rPr>
              <a:t>个相关部门数据</a:t>
            </a:r>
            <a:r>
              <a:rPr lang="en-US" altLang="zh-CN" sz="1200">
                <a:solidFill>
                  <a:srgbClr val="10FBFE"/>
                </a:solidFill>
                <a:latin typeface="微软雅黑" panose="020B0503020204020204" charset="-122"/>
                <a:ea typeface="微软雅黑" panose="020B0503020204020204" charset="-122"/>
                <a:cs typeface="+mn-ea"/>
              </a:rPr>
              <a:t>,</a:t>
            </a:r>
            <a:r>
              <a:rPr lang="zh-CN" altLang="en-US" sz="1200">
                <a:solidFill>
                  <a:srgbClr val="10FBFE"/>
                </a:solidFill>
                <a:latin typeface="微软雅黑" panose="020B0503020204020204" charset="-122"/>
                <a:ea typeface="微软雅黑" panose="020B0503020204020204" charset="-122"/>
                <a:cs typeface="+mn-ea"/>
              </a:rPr>
              <a:t>将高考录取新生信息与贫困户自动比对</a:t>
            </a:r>
            <a:r>
              <a:rPr lang="en-US" altLang="zh-CN" sz="1200">
                <a:solidFill>
                  <a:srgbClr val="10FBFE"/>
                </a:solidFill>
                <a:latin typeface="微软雅黑" panose="020B0503020204020204" charset="-122"/>
                <a:ea typeface="微软雅黑" panose="020B0503020204020204" charset="-122"/>
                <a:cs typeface="+mn-ea"/>
              </a:rPr>
              <a:t>,</a:t>
            </a:r>
            <a:r>
              <a:rPr lang="zh-CN" altLang="en-US" sz="1200">
                <a:solidFill>
                  <a:srgbClr val="10FBFE"/>
                </a:solidFill>
                <a:latin typeface="微软雅黑" panose="020B0503020204020204" charset="-122"/>
                <a:ea typeface="微软雅黑" panose="020B0503020204020204" charset="-122"/>
                <a:cs typeface="+mn-ea"/>
              </a:rPr>
              <a:t>贫困学生可直接入学、自动减免学费。</a:t>
            </a:r>
          </a:p>
        </p:txBody>
      </p:sp>
      <p:sp>
        <p:nvSpPr>
          <p:cNvPr id="81" name="文本框 80">
            <a:extLst>
              <a:ext uri="{FF2B5EF4-FFF2-40B4-BE49-F238E27FC236}">
                <a16:creationId xmlns:a16="http://schemas.microsoft.com/office/drawing/2014/main" id="{5700CB32-B6F9-4131-971A-E2ABC87B9D98}"/>
              </a:ext>
            </a:extLst>
          </p:cNvPr>
          <p:cNvSpPr txBox="1"/>
          <p:nvPr/>
        </p:nvSpPr>
        <p:spPr>
          <a:xfrm>
            <a:off x="618477" y="4073098"/>
            <a:ext cx="10955045" cy="2276714"/>
          </a:xfrm>
          <a:prstGeom prst="rect">
            <a:avLst/>
          </a:prstGeom>
          <a:noFill/>
        </p:spPr>
        <p:txBody>
          <a:bodyPr wrap="square" rtlCol="0">
            <a:spAutoFit/>
          </a:bodyPr>
          <a:lstStyle/>
          <a:p>
            <a:pPr>
              <a:lnSpc>
                <a:spcPct val="150000"/>
              </a:lnSpc>
            </a:pPr>
            <a:r>
              <a:rPr lang="zh-CN" altLang="en-US" sz="1200">
                <a:solidFill>
                  <a:srgbClr val="10FBFE"/>
                </a:solidFill>
                <a:latin typeface="微软雅黑" panose="020B0503020204020204" charset="-122"/>
                <a:ea typeface="微软雅黑" panose="020B0503020204020204" charset="-122"/>
                <a:cs typeface="+mn-ea"/>
              </a:rPr>
              <a:t>猕猴桃种植基地枝繁叶茂</a:t>
            </a:r>
            <a:r>
              <a:rPr lang="en-US" altLang="zh-CN" sz="1200">
                <a:solidFill>
                  <a:srgbClr val="10FBFE"/>
                </a:solidFill>
                <a:latin typeface="微软雅黑" panose="020B0503020204020204" charset="-122"/>
                <a:ea typeface="微软雅黑" panose="020B0503020204020204" charset="-122"/>
                <a:cs typeface="+mn-ea"/>
              </a:rPr>
              <a:t>,</a:t>
            </a:r>
            <a:r>
              <a:rPr lang="zh-CN" altLang="en-US" sz="1200">
                <a:solidFill>
                  <a:srgbClr val="10FBFE"/>
                </a:solidFill>
                <a:latin typeface="微软雅黑" panose="020B0503020204020204" charset="-122"/>
                <a:ea typeface="微软雅黑" panose="020B0503020204020204" charset="-122"/>
                <a:cs typeface="+mn-ea"/>
              </a:rPr>
              <a:t>果农吴道成拿出手机拍个不停</a:t>
            </a:r>
            <a:r>
              <a:rPr lang="en-US" altLang="zh-CN" sz="1200">
                <a:solidFill>
                  <a:srgbClr val="10FBFE"/>
                </a:solidFill>
                <a:latin typeface="微软雅黑" panose="020B0503020204020204" charset="-122"/>
                <a:ea typeface="微软雅黑" panose="020B0503020204020204" charset="-122"/>
                <a:cs typeface="+mn-ea"/>
              </a:rPr>
              <a:t>,“</a:t>
            </a:r>
            <a:r>
              <a:rPr lang="zh-CN" altLang="en-US" sz="1200">
                <a:solidFill>
                  <a:srgbClr val="10FBFE"/>
                </a:solidFill>
                <a:latin typeface="微软雅黑" panose="020B0503020204020204" charset="-122"/>
                <a:ea typeface="微软雅黑" panose="020B0503020204020204" charset="-122"/>
                <a:cs typeface="+mn-ea"/>
              </a:rPr>
              <a:t>图片都要传到平台上</a:t>
            </a:r>
            <a:r>
              <a:rPr lang="en-US" altLang="zh-CN" sz="1200">
                <a:solidFill>
                  <a:srgbClr val="10FBFE"/>
                </a:solidFill>
                <a:latin typeface="微软雅黑" panose="020B0503020204020204" charset="-122"/>
                <a:ea typeface="微软雅黑" panose="020B0503020204020204" charset="-122"/>
                <a:cs typeface="+mn-ea"/>
              </a:rPr>
              <a:t>,</a:t>
            </a:r>
            <a:r>
              <a:rPr lang="zh-CN" altLang="en-US" sz="1200">
                <a:solidFill>
                  <a:srgbClr val="10FBFE"/>
                </a:solidFill>
                <a:latin typeface="微软雅黑" panose="020B0503020204020204" charset="-122"/>
                <a:ea typeface="微软雅黑" panose="020B0503020204020204" charset="-122"/>
                <a:cs typeface="+mn-ea"/>
              </a:rPr>
              <a:t>证明我的农事进度。”吴道成说。</a:t>
            </a:r>
          </a:p>
          <a:p>
            <a:pPr>
              <a:lnSpc>
                <a:spcPct val="150000"/>
              </a:lnSpc>
            </a:pPr>
            <a:r>
              <a:rPr lang="zh-CN" altLang="en-US" sz="1200">
                <a:solidFill>
                  <a:srgbClr val="10FBFE"/>
                </a:solidFill>
                <a:latin typeface="微软雅黑" panose="020B0503020204020204" charset="-122"/>
                <a:ea typeface="微软雅黑" panose="020B0503020204020204" charset="-122"/>
                <a:cs typeface="+mn-ea"/>
              </a:rPr>
              <a:t>打开修文农业云平台</a:t>
            </a:r>
            <a:r>
              <a:rPr lang="en-US" altLang="zh-CN" sz="1200">
                <a:solidFill>
                  <a:srgbClr val="10FBFE"/>
                </a:solidFill>
                <a:latin typeface="微软雅黑" panose="020B0503020204020204" charset="-122"/>
                <a:ea typeface="微软雅黑" panose="020B0503020204020204" charset="-122"/>
                <a:cs typeface="+mn-ea"/>
              </a:rPr>
              <a:t>,</a:t>
            </a:r>
            <a:r>
              <a:rPr lang="zh-CN" altLang="en-US" sz="1200">
                <a:solidFill>
                  <a:srgbClr val="10FBFE"/>
                </a:solidFill>
                <a:latin typeface="微软雅黑" panose="020B0503020204020204" charset="-122"/>
                <a:ea typeface="微软雅黑" panose="020B0503020204020204" charset="-122"/>
                <a:cs typeface="+mn-ea"/>
              </a:rPr>
              <a:t>包括吴道成家在内的猕猴桃基地实时数据出现在监控大屏上。有着</a:t>
            </a:r>
            <a:r>
              <a:rPr lang="en-US" altLang="zh-CN" sz="1200">
                <a:solidFill>
                  <a:srgbClr val="10FBFE"/>
                </a:solidFill>
                <a:latin typeface="微软雅黑" panose="020B0503020204020204" charset="-122"/>
                <a:ea typeface="微软雅黑" panose="020B0503020204020204" charset="-122"/>
                <a:cs typeface="+mn-ea"/>
              </a:rPr>
              <a:t>14</a:t>
            </a:r>
            <a:r>
              <a:rPr lang="zh-CN" altLang="en-US" sz="1200">
                <a:solidFill>
                  <a:srgbClr val="10FBFE"/>
                </a:solidFill>
                <a:latin typeface="微软雅黑" panose="020B0503020204020204" charset="-122"/>
                <a:ea typeface="微软雅黑" panose="020B0503020204020204" charset="-122"/>
                <a:cs typeface="+mn-ea"/>
              </a:rPr>
              <a:t>年种植经验的吴道成习惯了让自家果园“上云”。“这也是给我打广告</a:t>
            </a:r>
            <a:r>
              <a:rPr lang="en-US" altLang="zh-CN" sz="1200">
                <a:solidFill>
                  <a:srgbClr val="10FBFE"/>
                </a:solidFill>
                <a:latin typeface="微软雅黑" panose="020B0503020204020204" charset="-122"/>
                <a:ea typeface="微软雅黑" panose="020B0503020204020204" charset="-122"/>
                <a:cs typeface="+mn-ea"/>
              </a:rPr>
              <a:t>,</a:t>
            </a:r>
            <a:r>
              <a:rPr lang="zh-CN" altLang="en-US" sz="1200">
                <a:solidFill>
                  <a:srgbClr val="10FBFE"/>
                </a:solidFill>
                <a:latin typeface="微软雅黑" panose="020B0503020204020204" charset="-122"/>
                <a:ea typeface="微软雅黑" panose="020B0503020204020204" charset="-122"/>
                <a:cs typeface="+mn-ea"/>
              </a:rPr>
              <a:t>让客户更放心</a:t>
            </a:r>
            <a:r>
              <a:rPr lang="en-US" altLang="zh-CN" sz="1200">
                <a:solidFill>
                  <a:srgbClr val="10FBFE"/>
                </a:solidFill>
                <a:latin typeface="微软雅黑" panose="020B0503020204020204" charset="-122"/>
                <a:ea typeface="微软雅黑" panose="020B0503020204020204" charset="-122"/>
                <a:cs typeface="+mn-ea"/>
              </a:rPr>
              <a:t>!”</a:t>
            </a:r>
            <a:r>
              <a:rPr lang="zh-CN" altLang="en-US" sz="1200">
                <a:solidFill>
                  <a:srgbClr val="10FBFE"/>
                </a:solidFill>
                <a:latin typeface="微软雅黑" panose="020B0503020204020204" charset="-122"/>
                <a:ea typeface="微软雅黑" panose="020B0503020204020204" charset="-122"/>
                <a:cs typeface="+mn-ea"/>
              </a:rPr>
              <a:t>他打趣说。</a:t>
            </a:r>
          </a:p>
          <a:p>
            <a:pPr>
              <a:lnSpc>
                <a:spcPct val="150000"/>
              </a:lnSpc>
            </a:pPr>
            <a:r>
              <a:rPr lang="zh-CN" altLang="en-US" sz="1200">
                <a:solidFill>
                  <a:srgbClr val="10FBFE"/>
                </a:solidFill>
                <a:latin typeface="微软雅黑" panose="020B0503020204020204" charset="-122"/>
                <a:ea typeface="微软雅黑" panose="020B0503020204020204" charset="-122"/>
                <a:cs typeface="+mn-ea"/>
              </a:rPr>
              <a:t>修文县猕猴桃享誉全国</a:t>
            </a:r>
            <a:r>
              <a:rPr lang="en-US" altLang="zh-CN" sz="1200">
                <a:solidFill>
                  <a:srgbClr val="10FBFE"/>
                </a:solidFill>
                <a:latin typeface="微软雅黑" panose="020B0503020204020204" charset="-122"/>
                <a:ea typeface="微软雅黑" panose="020B0503020204020204" charset="-122"/>
                <a:cs typeface="+mn-ea"/>
              </a:rPr>
              <a:t>,</a:t>
            </a:r>
            <a:r>
              <a:rPr lang="zh-CN" altLang="en-US" sz="1200">
                <a:solidFill>
                  <a:srgbClr val="10FBFE"/>
                </a:solidFill>
                <a:latin typeface="微软雅黑" panose="020B0503020204020204" charset="-122"/>
                <a:ea typeface="微软雅黑" panose="020B0503020204020204" charset="-122"/>
                <a:cs typeface="+mn-ea"/>
              </a:rPr>
              <a:t>近几年“嫁接”大数据后</a:t>
            </a:r>
            <a:r>
              <a:rPr lang="en-US" altLang="zh-CN" sz="1200">
                <a:solidFill>
                  <a:srgbClr val="10FBFE"/>
                </a:solidFill>
                <a:latin typeface="微软雅黑" panose="020B0503020204020204" charset="-122"/>
                <a:ea typeface="微软雅黑" panose="020B0503020204020204" charset="-122"/>
                <a:cs typeface="+mn-ea"/>
              </a:rPr>
              <a:t>,</a:t>
            </a:r>
            <a:r>
              <a:rPr lang="zh-CN" altLang="en-US" sz="1200">
                <a:solidFill>
                  <a:srgbClr val="10FBFE"/>
                </a:solidFill>
                <a:latin typeface="微软雅黑" panose="020B0503020204020204" charset="-122"/>
                <a:ea typeface="微软雅黑" panose="020B0503020204020204" charset="-122"/>
                <a:cs typeface="+mn-ea"/>
              </a:rPr>
              <a:t>猕猴桃种植、销售等环节向数字化方向发展。用肥用药等全部可查询、可追溯</a:t>
            </a:r>
            <a:r>
              <a:rPr lang="en-US" altLang="zh-CN" sz="1200">
                <a:solidFill>
                  <a:srgbClr val="10FBFE"/>
                </a:solidFill>
                <a:latin typeface="微软雅黑" panose="020B0503020204020204" charset="-122"/>
                <a:ea typeface="微软雅黑" panose="020B0503020204020204" charset="-122"/>
                <a:cs typeface="+mn-ea"/>
              </a:rPr>
              <a:t>,</a:t>
            </a:r>
            <a:r>
              <a:rPr lang="zh-CN" altLang="en-US" sz="1200">
                <a:solidFill>
                  <a:srgbClr val="10FBFE"/>
                </a:solidFill>
                <a:latin typeface="微软雅黑" panose="020B0503020204020204" charset="-122"/>
                <a:ea typeface="微软雅黑" panose="020B0503020204020204" charset="-122"/>
                <a:cs typeface="+mn-ea"/>
              </a:rPr>
              <a:t>猕猴桃有了专属“身份证”。</a:t>
            </a:r>
          </a:p>
          <a:p>
            <a:pPr>
              <a:lnSpc>
                <a:spcPct val="150000"/>
              </a:lnSpc>
            </a:pPr>
            <a:r>
              <a:rPr lang="zh-CN" altLang="en-US" sz="1200">
                <a:solidFill>
                  <a:srgbClr val="10FBFE"/>
                </a:solidFill>
                <a:latin typeface="微软雅黑" panose="020B0503020204020204" charset="-122"/>
                <a:ea typeface="微软雅黑" panose="020B0503020204020204" charset="-122"/>
                <a:cs typeface="+mn-ea"/>
              </a:rPr>
              <a:t>吴道成从</a:t>
            </a:r>
            <a:r>
              <a:rPr lang="en-US" altLang="zh-CN" sz="1200">
                <a:solidFill>
                  <a:srgbClr val="10FBFE"/>
                </a:solidFill>
                <a:latin typeface="微软雅黑" panose="020B0503020204020204" charset="-122"/>
                <a:ea typeface="微软雅黑" panose="020B0503020204020204" charset="-122"/>
                <a:cs typeface="+mn-ea"/>
              </a:rPr>
              <a:t>2017</a:t>
            </a:r>
            <a:r>
              <a:rPr lang="zh-CN" altLang="en-US" sz="1200">
                <a:solidFill>
                  <a:srgbClr val="10FBFE"/>
                </a:solidFill>
                <a:latin typeface="微软雅黑" panose="020B0503020204020204" charset="-122"/>
                <a:ea typeface="微软雅黑" panose="020B0503020204020204" charset="-122"/>
                <a:cs typeface="+mn-ea"/>
              </a:rPr>
              <a:t>年起</a:t>
            </a:r>
            <a:r>
              <a:rPr lang="en-US" altLang="zh-CN" sz="1200">
                <a:solidFill>
                  <a:srgbClr val="10FBFE"/>
                </a:solidFill>
                <a:latin typeface="微软雅黑" panose="020B0503020204020204" charset="-122"/>
                <a:ea typeface="微软雅黑" panose="020B0503020204020204" charset="-122"/>
                <a:cs typeface="+mn-ea"/>
              </a:rPr>
              <a:t>,</a:t>
            </a:r>
            <a:r>
              <a:rPr lang="zh-CN" altLang="en-US" sz="1200">
                <a:solidFill>
                  <a:srgbClr val="10FBFE"/>
                </a:solidFill>
                <a:latin typeface="微软雅黑" panose="020B0503020204020204" charset="-122"/>
                <a:ea typeface="微软雅黑" panose="020B0503020204020204" charset="-122"/>
                <a:cs typeface="+mn-ea"/>
              </a:rPr>
              <a:t>在自家种植基地里添置了</a:t>
            </a:r>
            <a:r>
              <a:rPr lang="en-US" altLang="zh-CN" sz="1200">
                <a:solidFill>
                  <a:srgbClr val="10FBFE"/>
                </a:solidFill>
                <a:latin typeface="微软雅黑" panose="020B0503020204020204" charset="-122"/>
                <a:ea typeface="微软雅黑" panose="020B0503020204020204" charset="-122"/>
                <a:cs typeface="+mn-ea"/>
              </a:rPr>
              <a:t>VR</a:t>
            </a:r>
            <a:r>
              <a:rPr lang="zh-CN" altLang="en-US" sz="1200">
                <a:solidFill>
                  <a:srgbClr val="10FBFE"/>
                </a:solidFill>
                <a:latin typeface="微软雅黑" panose="020B0503020204020204" charset="-122"/>
                <a:ea typeface="微软雅黑" panose="020B0503020204020204" charset="-122"/>
                <a:cs typeface="+mn-ea"/>
              </a:rPr>
              <a:t>摄像机、气象站和探测器等设备</a:t>
            </a:r>
            <a:r>
              <a:rPr lang="en-US" altLang="zh-CN" sz="1200">
                <a:solidFill>
                  <a:srgbClr val="10FBFE"/>
                </a:solidFill>
                <a:latin typeface="微软雅黑" panose="020B0503020204020204" charset="-122"/>
                <a:ea typeface="微软雅黑" panose="020B0503020204020204" charset="-122"/>
                <a:cs typeface="+mn-ea"/>
              </a:rPr>
              <a:t>,</a:t>
            </a:r>
            <a:r>
              <a:rPr lang="zh-CN" altLang="en-US" sz="1200">
                <a:solidFill>
                  <a:srgbClr val="10FBFE"/>
                </a:solidFill>
                <a:latin typeface="微软雅黑" panose="020B0503020204020204" charset="-122"/>
                <a:ea typeface="微软雅黑" panose="020B0503020204020204" charset="-122"/>
                <a:cs typeface="+mn-ea"/>
              </a:rPr>
              <a:t>用于收集并记录果园气候、土壤、果树长势等信息。</a:t>
            </a:r>
          </a:p>
          <a:p>
            <a:pPr>
              <a:lnSpc>
                <a:spcPct val="150000"/>
              </a:lnSpc>
            </a:pPr>
            <a:r>
              <a:rPr lang="zh-CN" altLang="en-US" sz="1200">
                <a:solidFill>
                  <a:srgbClr val="10FBFE"/>
                </a:solidFill>
                <a:latin typeface="微软雅黑" panose="020B0503020204020204" charset="-122"/>
                <a:ea typeface="微软雅黑" panose="020B0503020204020204" charset="-122"/>
                <a:cs typeface="+mn-ea"/>
              </a:rPr>
              <a:t>“之前觉得没啥用</a:t>
            </a:r>
            <a:r>
              <a:rPr lang="en-US" altLang="zh-CN" sz="1200">
                <a:solidFill>
                  <a:srgbClr val="10FBFE"/>
                </a:solidFill>
                <a:latin typeface="微软雅黑" panose="020B0503020204020204" charset="-122"/>
                <a:ea typeface="微软雅黑" panose="020B0503020204020204" charset="-122"/>
                <a:cs typeface="+mn-ea"/>
              </a:rPr>
              <a:t>,</a:t>
            </a:r>
            <a:r>
              <a:rPr lang="zh-CN" altLang="en-US" sz="1200">
                <a:solidFill>
                  <a:srgbClr val="10FBFE"/>
                </a:solidFill>
                <a:latin typeface="微软雅黑" panose="020B0503020204020204" charset="-122"/>
                <a:ea typeface="微软雅黑" panose="020B0503020204020204" charset="-122"/>
                <a:cs typeface="+mn-ea"/>
              </a:rPr>
              <a:t>时间一长才明白是个好帮手。”吴道成说</a:t>
            </a:r>
            <a:r>
              <a:rPr lang="en-US" altLang="zh-CN" sz="1200">
                <a:solidFill>
                  <a:srgbClr val="10FBFE"/>
                </a:solidFill>
                <a:latin typeface="微软雅黑" panose="020B0503020204020204" charset="-122"/>
                <a:ea typeface="微软雅黑" panose="020B0503020204020204" charset="-122"/>
                <a:cs typeface="+mn-ea"/>
              </a:rPr>
              <a:t>,</a:t>
            </a:r>
            <a:r>
              <a:rPr lang="zh-CN" altLang="en-US" sz="1200">
                <a:solidFill>
                  <a:srgbClr val="10FBFE"/>
                </a:solidFill>
                <a:latin typeface="微软雅黑" panose="020B0503020204020204" charset="-122"/>
                <a:ea typeface="微软雅黑" panose="020B0503020204020204" charset="-122"/>
                <a:cs typeface="+mn-ea"/>
              </a:rPr>
              <a:t>有了这些“高科技”</a:t>
            </a:r>
            <a:r>
              <a:rPr lang="en-US" altLang="zh-CN" sz="1200">
                <a:solidFill>
                  <a:srgbClr val="10FBFE"/>
                </a:solidFill>
                <a:latin typeface="微软雅黑" panose="020B0503020204020204" charset="-122"/>
                <a:ea typeface="微软雅黑" panose="020B0503020204020204" charset="-122"/>
                <a:cs typeface="+mn-ea"/>
              </a:rPr>
              <a:t>,</a:t>
            </a:r>
            <a:r>
              <a:rPr lang="zh-CN" altLang="en-US" sz="1200">
                <a:solidFill>
                  <a:srgbClr val="10FBFE"/>
                </a:solidFill>
                <a:latin typeface="微软雅黑" panose="020B0503020204020204" charset="-122"/>
                <a:ea typeface="微软雅黑" panose="020B0503020204020204" charset="-122"/>
                <a:cs typeface="+mn-ea"/>
              </a:rPr>
              <a:t>什么时候剪枝、授粉</a:t>
            </a:r>
            <a:r>
              <a:rPr lang="en-US" altLang="zh-CN" sz="1200">
                <a:solidFill>
                  <a:srgbClr val="10FBFE"/>
                </a:solidFill>
                <a:latin typeface="微软雅黑" panose="020B0503020204020204" charset="-122"/>
                <a:ea typeface="微软雅黑" panose="020B0503020204020204" charset="-122"/>
                <a:cs typeface="+mn-ea"/>
              </a:rPr>
              <a:t>,</a:t>
            </a:r>
            <a:r>
              <a:rPr lang="zh-CN" altLang="en-US" sz="1200">
                <a:solidFill>
                  <a:srgbClr val="10FBFE"/>
                </a:solidFill>
                <a:latin typeface="微软雅黑" panose="020B0503020204020204" charset="-122"/>
                <a:ea typeface="微软雅黑" panose="020B0503020204020204" charset="-122"/>
                <a:cs typeface="+mn-ea"/>
              </a:rPr>
              <a:t>什么时候施肥、采摘</a:t>
            </a:r>
            <a:r>
              <a:rPr lang="en-US" altLang="zh-CN" sz="1200">
                <a:solidFill>
                  <a:srgbClr val="10FBFE"/>
                </a:solidFill>
                <a:latin typeface="微软雅黑" panose="020B0503020204020204" charset="-122"/>
                <a:ea typeface="微软雅黑" panose="020B0503020204020204" charset="-122"/>
                <a:cs typeface="+mn-ea"/>
              </a:rPr>
              <a:t>,</a:t>
            </a:r>
            <a:r>
              <a:rPr lang="zh-CN" altLang="en-US" sz="1200">
                <a:solidFill>
                  <a:srgbClr val="10FBFE"/>
                </a:solidFill>
                <a:latin typeface="微软雅黑" panose="020B0503020204020204" charset="-122"/>
                <a:ea typeface="微软雅黑" panose="020B0503020204020204" charset="-122"/>
                <a:cs typeface="+mn-ea"/>
              </a:rPr>
              <a:t>心里更有数了。</a:t>
            </a:r>
          </a:p>
          <a:p>
            <a:pPr>
              <a:lnSpc>
                <a:spcPct val="150000"/>
              </a:lnSpc>
            </a:pPr>
            <a:r>
              <a:rPr lang="zh-CN" altLang="en-US" sz="1200">
                <a:solidFill>
                  <a:srgbClr val="10FBFE"/>
                </a:solidFill>
                <a:latin typeface="微软雅黑" panose="020B0503020204020204" charset="-122"/>
                <a:ea typeface="微软雅黑" panose="020B0503020204020204" charset="-122"/>
                <a:cs typeface="+mn-ea"/>
              </a:rPr>
              <a:t>由“靠经验”转向“靠数据”种田</a:t>
            </a:r>
            <a:r>
              <a:rPr lang="en-US" altLang="zh-CN" sz="1200">
                <a:solidFill>
                  <a:srgbClr val="10FBFE"/>
                </a:solidFill>
                <a:latin typeface="微软雅黑" panose="020B0503020204020204" charset="-122"/>
                <a:ea typeface="微软雅黑" panose="020B0503020204020204" charset="-122"/>
                <a:cs typeface="+mn-ea"/>
              </a:rPr>
              <a:t>,</a:t>
            </a:r>
            <a:r>
              <a:rPr lang="zh-CN" altLang="en-US" sz="1200">
                <a:solidFill>
                  <a:srgbClr val="10FBFE"/>
                </a:solidFill>
                <a:latin typeface="微软雅黑" panose="020B0503020204020204" charset="-122"/>
                <a:ea typeface="微软雅黑" panose="020B0503020204020204" charset="-122"/>
                <a:cs typeface="+mn-ea"/>
              </a:rPr>
              <a:t>贵州并非个例。农业农村部发布的</a:t>
            </a:r>
            <a:r>
              <a:rPr lang="en-US" altLang="zh-CN" sz="1200">
                <a:solidFill>
                  <a:srgbClr val="10FBFE"/>
                </a:solidFill>
                <a:latin typeface="微软雅黑" panose="020B0503020204020204" charset="-122"/>
                <a:ea typeface="微软雅黑" panose="020B0503020204020204" charset="-122"/>
                <a:cs typeface="+mn-ea"/>
              </a:rPr>
              <a:t>《</a:t>
            </a:r>
            <a:r>
              <a:rPr lang="zh-CN" altLang="en-US" sz="1200">
                <a:solidFill>
                  <a:srgbClr val="10FBFE"/>
                </a:solidFill>
                <a:latin typeface="微软雅黑" panose="020B0503020204020204" charset="-122"/>
                <a:ea typeface="微软雅黑" panose="020B0503020204020204" charset="-122"/>
                <a:cs typeface="+mn-ea"/>
              </a:rPr>
              <a:t>大力推进数字农业农村发展</a:t>
            </a:r>
            <a:r>
              <a:rPr lang="en-US" altLang="zh-CN" sz="1200">
                <a:solidFill>
                  <a:srgbClr val="10FBFE"/>
                </a:solidFill>
                <a:latin typeface="微软雅黑" panose="020B0503020204020204" charset="-122"/>
                <a:ea typeface="微软雅黑" panose="020B0503020204020204" charset="-122"/>
                <a:cs typeface="+mn-ea"/>
              </a:rPr>
              <a:t>》</a:t>
            </a:r>
            <a:r>
              <a:rPr lang="zh-CN" altLang="en-US" sz="1200">
                <a:solidFill>
                  <a:srgbClr val="10FBFE"/>
                </a:solidFill>
                <a:latin typeface="微软雅黑" panose="020B0503020204020204" charset="-122"/>
                <a:ea typeface="微软雅黑" panose="020B0503020204020204" charset="-122"/>
                <a:cs typeface="+mn-ea"/>
              </a:rPr>
              <a:t>显示</a:t>
            </a:r>
            <a:r>
              <a:rPr lang="en-US" altLang="zh-CN" sz="1200">
                <a:solidFill>
                  <a:srgbClr val="10FBFE"/>
                </a:solidFill>
                <a:latin typeface="微软雅黑" panose="020B0503020204020204" charset="-122"/>
                <a:ea typeface="微软雅黑" panose="020B0503020204020204" charset="-122"/>
                <a:cs typeface="+mn-ea"/>
              </a:rPr>
              <a:t>,2018</a:t>
            </a:r>
            <a:r>
              <a:rPr lang="zh-CN" altLang="en-US" sz="1200">
                <a:solidFill>
                  <a:srgbClr val="10FBFE"/>
                </a:solidFill>
                <a:latin typeface="微软雅黑" panose="020B0503020204020204" charset="-122"/>
                <a:ea typeface="微软雅黑" panose="020B0503020204020204" charset="-122"/>
                <a:cs typeface="+mn-ea"/>
              </a:rPr>
              <a:t>年我国农业数字经济占行业增加值比重达</a:t>
            </a:r>
            <a:r>
              <a:rPr lang="en-US" altLang="zh-CN" sz="1200">
                <a:solidFill>
                  <a:srgbClr val="10FBFE"/>
                </a:solidFill>
                <a:latin typeface="微软雅黑" panose="020B0503020204020204" charset="-122"/>
                <a:ea typeface="微软雅黑" panose="020B0503020204020204" charset="-122"/>
                <a:cs typeface="+mn-ea"/>
              </a:rPr>
              <a:t>7.3%,</a:t>
            </a:r>
            <a:r>
              <a:rPr lang="zh-CN" altLang="en-US" sz="1200">
                <a:solidFill>
                  <a:srgbClr val="10FBFE"/>
                </a:solidFill>
                <a:latin typeface="微软雅黑" panose="020B0503020204020204" charset="-122"/>
                <a:ea typeface="微软雅黑" panose="020B0503020204020204" charset="-122"/>
                <a:cs typeface="+mn-ea"/>
              </a:rPr>
              <a:t>较上年增加</a:t>
            </a:r>
            <a:r>
              <a:rPr lang="en-US" altLang="zh-CN" sz="1200">
                <a:solidFill>
                  <a:srgbClr val="10FBFE"/>
                </a:solidFill>
                <a:latin typeface="微软雅黑" panose="020B0503020204020204" charset="-122"/>
                <a:ea typeface="微软雅黑" panose="020B0503020204020204" charset="-122"/>
                <a:cs typeface="+mn-ea"/>
              </a:rPr>
              <a:t>0.8</a:t>
            </a:r>
            <a:r>
              <a:rPr lang="zh-CN" altLang="en-US" sz="1200">
                <a:solidFill>
                  <a:srgbClr val="10FBFE"/>
                </a:solidFill>
                <a:latin typeface="微软雅黑" panose="020B0503020204020204" charset="-122"/>
                <a:ea typeface="微软雅黑" panose="020B0503020204020204" charset="-122"/>
                <a:cs typeface="+mn-ea"/>
              </a:rPr>
              <a:t>个百分点。</a:t>
            </a:r>
          </a:p>
        </p:txBody>
      </p:sp>
      <p:pic>
        <p:nvPicPr>
          <p:cNvPr id="3" name="图形 2" descr="箭头轻微弯曲">
            <a:extLst>
              <a:ext uri="{FF2B5EF4-FFF2-40B4-BE49-F238E27FC236}">
                <a16:creationId xmlns:a16="http://schemas.microsoft.com/office/drawing/2014/main" id="{79244F1A-FD10-46F0-B354-50B9D6EE777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196221" y="5953813"/>
            <a:ext cx="914400" cy="914400"/>
          </a:xfrm>
          <a:prstGeom prst="rect">
            <a:avLst/>
          </a:prstGeom>
        </p:spPr>
      </p:pic>
    </p:spTree>
    <p:extLst>
      <p:ext uri="{BB962C8B-B14F-4D97-AF65-F5344CB8AC3E}">
        <p14:creationId xmlns:p14="http://schemas.microsoft.com/office/powerpoint/2010/main" val="3565270056"/>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1+#ppt_w/2"/>
                                          </p:val>
                                        </p:tav>
                                        <p:tav tm="100000">
                                          <p:val>
                                            <p:strVal val="#ppt_x"/>
                                          </p:val>
                                        </p:tav>
                                      </p:tavLst>
                                    </p:anim>
                                    <p:anim calcmode="lin" valueType="num">
                                      <p:cBhvr additive="base">
                                        <p:cTn id="8" dur="500" fill="hold"/>
                                        <p:tgtEl>
                                          <p:spTgt spid="4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5"/>
                                        </p:tgtEl>
                                        <p:attrNameLst>
                                          <p:attrName>style.visibility</p:attrName>
                                        </p:attrNameLst>
                                      </p:cBhvr>
                                      <p:to>
                                        <p:strVal val="visible"/>
                                      </p:to>
                                    </p:set>
                                    <p:anim calcmode="lin" valueType="num">
                                      <p:cBhvr additive="base">
                                        <p:cTn id="11" dur="500" fill="hold"/>
                                        <p:tgtEl>
                                          <p:spTgt spid="75"/>
                                        </p:tgtEl>
                                        <p:attrNameLst>
                                          <p:attrName>ppt_x</p:attrName>
                                        </p:attrNameLst>
                                      </p:cBhvr>
                                      <p:tavLst>
                                        <p:tav tm="0">
                                          <p:val>
                                            <p:strVal val="1+#ppt_w/2"/>
                                          </p:val>
                                        </p:tav>
                                        <p:tav tm="100000">
                                          <p:val>
                                            <p:strVal val="#ppt_x"/>
                                          </p:val>
                                        </p:tav>
                                      </p:tavLst>
                                    </p:anim>
                                    <p:anim calcmode="lin" valueType="num">
                                      <p:cBhvr additive="base">
                                        <p:cTn id="12" dur="500" fill="hold"/>
                                        <p:tgtEl>
                                          <p:spTgt spid="7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1000"/>
                                        <p:tgtEl>
                                          <p:spTgt spid="3"/>
                                        </p:tgtEl>
                                      </p:cBhvr>
                                    </p:animEffect>
                                    <p:anim calcmode="lin" valueType="num">
                                      <p:cBhvr>
                                        <p:cTn id="17" dur="1000" fill="hold"/>
                                        <p:tgtEl>
                                          <p:spTgt spid="3"/>
                                        </p:tgtEl>
                                        <p:attrNameLst>
                                          <p:attrName>ppt_x</p:attrName>
                                        </p:attrNameLst>
                                      </p:cBhvr>
                                      <p:tavLst>
                                        <p:tav tm="0">
                                          <p:val>
                                            <p:strVal val="#ppt_x"/>
                                          </p:val>
                                        </p:tav>
                                        <p:tav tm="100000">
                                          <p:val>
                                            <p:strVal val="#ppt_x"/>
                                          </p:val>
                                        </p:tav>
                                      </p:tavLst>
                                    </p:anim>
                                    <p:anim calcmode="lin" valueType="num">
                                      <p:cBhvr>
                                        <p:cTn id="1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a:extLst>
              <a:ext uri="{FF2B5EF4-FFF2-40B4-BE49-F238E27FC236}">
                <a16:creationId xmlns:a16="http://schemas.microsoft.com/office/drawing/2014/main" id="{981B5FB7-4316-470E-B380-5BBB7F6583DA}"/>
              </a:ext>
            </a:extLst>
          </p:cNvPr>
          <p:cNvGrpSpPr/>
          <p:nvPr/>
        </p:nvGrpSpPr>
        <p:grpSpPr>
          <a:xfrm>
            <a:off x="-86681" y="3314190"/>
            <a:ext cx="2210540" cy="534727"/>
            <a:chOff x="3828928" y="1564620"/>
            <a:chExt cx="6448492" cy="1712913"/>
          </a:xfrm>
          <a:solidFill>
            <a:schemeClr val="accent2">
              <a:lumMod val="40000"/>
              <a:lumOff val="60000"/>
            </a:schemeClr>
          </a:solidFill>
        </p:grpSpPr>
        <p:sp>
          <p:nvSpPr>
            <p:cNvPr id="31" name="任意多边形: 形状 30">
              <a:extLst>
                <a:ext uri="{FF2B5EF4-FFF2-40B4-BE49-F238E27FC236}">
                  <a16:creationId xmlns:a16="http://schemas.microsoft.com/office/drawing/2014/main" id="{69BB9C61-20A7-45D6-B838-290CEB3A0FF8}"/>
                </a:ext>
              </a:extLst>
            </p:cNvPr>
            <p:cNvSpPr/>
            <p:nvPr/>
          </p:nvSpPr>
          <p:spPr bwMode="auto">
            <a:xfrm>
              <a:off x="3828928" y="1801158"/>
              <a:ext cx="5143233" cy="1181101"/>
            </a:xfrm>
            <a:custGeom>
              <a:avLst/>
              <a:gdLst>
                <a:gd name="connsiteX0" fmla="*/ 0 w 8276838"/>
                <a:gd name="connsiteY0" fmla="*/ 0 h 1181100"/>
                <a:gd name="connsiteX1" fmla="*/ 2394337 w 8276838"/>
                <a:gd name="connsiteY1" fmla="*/ 0 h 1181100"/>
                <a:gd name="connsiteX2" fmla="*/ 4990475 w 8276838"/>
                <a:gd name="connsiteY2" fmla="*/ 0 h 1181100"/>
                <a:gd name="connsiteX3" fmla="*/ 7384812 w 8276838"/>
                <a:gd name="connsiteY3" fmla="*/ 0 h 1181100"/>
                <a:gd name="connsiteX4" fmla="*/ 7875801 w 8276838"/>
                <a:gd name="connsiteY4" fmla="*/ 584200 h 1181100"/>
                <a:gd name="connsiteX5" fmla="*/ 8269342 w 8276838"/>
                <a:gd name="connsiteY5" fmla="*/ 471488 h 1181100"/>
                <a:gd name="connsiteX6" fmla="*/ 8276838 w 8276838"/>
                <a:gd name="connsiteY6" fmla="*/ 477838 h 1181100"/>
                <a:gd name="connsiteX7" fmla="*/ 7883297 w 8276838"/>
                <a:gd name="connsiteY7" fmla="*/ 590550 h 1181100"/>
                <a:gd name="connsiteX8" fmla="*/ 8276838 w 8276838"/>
                <a:gd name="connsiteY8" fmla="*/ 703263 h 1181100"/>
                <a:gd name="connsiteX9" fmla="*/ 8269342 w 8276838"/>
                <a:gd name="connsiteY9" fmla="*/ 709613 h 1181100"/>
                <a:gd name="connsiteX10" fmla="*/ 7875801 w 8276838"/>
                <a:gd name="connsiteY10" fmla="*/ 596900 h 1181100"/>
                <a:gd name="connsiteX11" fmla="*/ 7384812 w 8276838"/>
                <a:gd name="connsiteY11" fmla="*/ 1181100 h 1181100"/>
                <a:gd name="connsiteX12" fmla="*/ 4990475 w 8276838"/>
                <a:gd name="connsiteY12" fmla="*/ 1181100 h 1181100"/>
                <a:gd name="connsiteX13" fmla="*/ 2394337 w 8276838"/>
                <a:gd name="connsiteY13" fmla="*/ 1181100 h 1181100"/>
                <a:gd name="connsiteX14" fmla="*/ 0 w 8276838"/>
                <a:gd name="connsiteY14" fmla="*/ 1181100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276838" h="1181100">
                  <a:moveTo>
                    <a:pt x="0" y="0"/>
                  </a:moveTo>
                  <a:lnTo>
                    <a:pt x="2394337" y="0"/>
                  </a:lnTo>
                  <a:lnTo>
                    <a:pt x="4990475" y="0"/>
                  </a:lnTo>
                  <a:lnTo>
                    <a:pt x="7384812" y="0"/>
                  </a:lnTo>
                  <a:lnTo>
                    <a:pt x="7875801" y="584200"/>
                  </a:lnTo>
                  <a:lnTo>
                    <a:pt x="8269342" y="471488"/>
                  </a:lnTo>
                  <a:lnTo>
                    <a:pt x="8276838" y="477838"/>
                  </a:lnTo>
                  <a:lnTo>
                    <a:pt x="7883297" y="590550"/>
                  </a:lnTo>
                  <a:lnTo>
                    <a:pt x="8276838" y="703263"/>
                  </a:lnTo>
                  <a:lnTo>
                    <a:pt x="8269342" y="709613"/>
                  </a:lnTo>
                  <a:lnTo>
                    <a:pt x="7875801" y="596900"/>
                  </a:lnTo>
                  <a:lnTo>
                    <a:pt x="7384812" y="1181100"/>
                  </a:lnTo>
                  <a:lnTo>
                    <a:pt x="4990475" y="1181100"/>
                  </a:lnTo>
                  <a:lnTo>
                    <a:pt x="2394337" y="1181100"/>
                  </a:lnTo>
                  <a:lnTo>
                    <a:pt x="0" y="1181100"/>
                  </a:lnTo>
                  <a:close/>
                </a:path>
              </a:pathLst>
            </a:custGeom>
            <a:grpFill/>
            <a:ln>
              <a:noFill/>
            </a:ln>
          </p:spPr>
          <p:txBody>
            <a:bodyPr wrap="square" anchor="ctr">
              <a:noAutofit/>
            </a:bodyPr>
            <a:lstStyle/>
            <a:p>
              <a:pPr algn="ctr"/>
              <a:r>
                <a:rPr lang="zh-CN" altLang="en-US" b="1" i="0">
                  <a:solidFill>
                    <a:srgbClr val="333333"/>
                  </a:solidFill>
                  <a:effectLst/>
                  <a:latin typeface="arial" panose="020B0604020202020204" pitchFamily="34" charset="0"/>
                </a:rPr>
                <a:t>风雨“知多少”</a:t>
              </a:r>
              <a:endParaRPr/>
            </a:p>
          </p:txBody>
        </p:sp>
        <p:grpSp>
          <p:nvGrpSpPr>
            <p:cNvPr id="32" name="Group 4">
              <a:extLst>
                <a:ext uri="{FF2B5EF4-FFF2-40B4-BE49-F238E27FC236}">
                  <a16:creationId xmlns:a16="http://schemas.microsoft.com/office/drawing/2014/main" id="{43514C0E-8FF9-4C51-BA1D-3022B0061721}"/>
                </a:ext>
              </a:extLst>
            </p:cNvPr>
            <p:cNvGrpSpPr/>
            <p:nvPr/>
          </p:nvGrpSpPr>
          <p:grpSpPr>
            <a:xfrm>
              <a:off x="8931220" y="1564620"/>
              <a:ext cx="1346200" cy="1712913"/>
              <a:chOff x="5494338" y="769938"/>
              <a:chExt cx="1346200" cy="1712913"/>
            </a:xfrm>
            <a:grpFill/>
          </p:grpSpPr>
          <p:sp>
            <p:nvSpPr>
              <p:cNvPr id="33" name="Freeform: Shape 6">
                <a:extLst>
                  <a:ext uri="{FF2B5EF4-FFF2-40B4-BE49-F238E27FC236}">
                    <a16:creationId xmlns:a16="http://schemas.microsoft.com/office/drawing/2014/main" id="{63E724E9-B9FF-4433-BC7C-B60B677F3614}"/>
                  </a:ext>
                </a:extLst>
              </p:cNvPr>
              <p:cNvSpPr/>
              <p:nvPr/>
            </p:nvSpPr>
            <p:spPr bwMode="auto">
              <a:xfrm>
                <a:off x="5494338" y="769938"/>
                <a:ext cx="1346200" cy="1712913"/>
              </a:xfrm>
              <a:custGeom>
                <a:avLst/>
                <a:gdLst>
                  <a:gd name="T0" fmla="*/ 598 w 598"/>
                  <a:gd name="T1" fmla="*/ 377 h 760"/>
                  <a:gd name="T2" fmla="*/ 594 w 598"/>
                  <a:gd name="T3" fmla="*/ 374 h 760"/>
                  <a:gd name="T4" fmla="*/ 593 w 598"/>
                  <a:gd name="T5" fmla="*/ 374 h 760"/>
                  <a:gd name="T6" fmla="*/ 588 w 598"/>
                  <a:gd name="T7" fmla="*/ 371 h 760"/>
                  <a:gd name="T8" fmla="*/ 585 w 598"/>
                  <a:gd name="T9" fmla="*/ 372 h 760"/>
                  <a:gd name="T10" fmla="*/ 582 w 598"/>
                  <a:gd name="T11" fmla="*/ 369 h 760"/>
                  <a:gd name="T12" fmla="*/ 592 w 598"/>
                  <a:gd name="T13" fmla="*/ 320 h 760"/>
                  <a:gd name="T14" fmla="*/ 569 w 598"/>
                  <a:gd name="T15" fmla="*/ 308 h 760"/>
                  <a:gd name="T16" fmla="*/ 566 w 598"/>
                  <a:gd name="T17" fmla="*/ 360 h 760"/>
                  <a:gd name="T18" fmla="*/ 561 w 598"/>
                  <a:gd name="T19" fmla="*/ 361 h 760"/>
                  <a:gd name="T20" fmla="*/ 547 w 598"/>
                  <a:gd name="T21" fmla="*/ 331 h 760"/>
                  <a:gd name="T22" fmla="*/ 446 w 598"/>
                  <a:gd name="T23" fmla="*/ 332 h 760"/>
                  <a:gd name="T24" fmla="*/ 445 w 598"/>
                  <a:gd name="T25" fmla="*/ 325 h 760"/>
                  <a:gd name="T26" fmla="*/ 455 w 598"/>
                  <a:gd name="T27" fmla="*/ 316 h 760"/>
                  <a:gd name="T28" fmla="*/ 470 w 598"/>
                  <a:gd name="T29" fmla="*/ 316 h 760"/>
                  <a:gd name="T30" fmla="*/ 492 w 598"/>
                  <a:gd name="T31" fmla="*/ 304 h 760"/>
                  <a:gd name="T32" fmla="*/ 467 w 598"/>
                  <a:gd name="T33" fmla="*/ 296 h 760"/>
                  <a:gd name="T34" fmla="*/ 444 w 598"/>
                  <a:gd name="T35" fmla="*/ 298 h 760"/>
                  <a:gd name="T36" fmla="*/ 428 w 598"/>
                  <a:gd name="T37" fmla="*/ 8 h 760"/>
                  <a:gd name="T38" fmla="*/ 347 w 598"/>
                  <a:gd name="T39" fmla="*/ 4 h 760"/>
                  <a:gd name="T40" fmla="*/ 332 w 598"/>
                  <a:gd name="T41" fmla="*/ 47 h 760"/>
                  <a:gd name="T42" fmla="*/ 342 w 598"/>
                  <a:gd name="T43" fmla="*/ 47 h 760"/>
                  <a:gd name="T44" fmla="*/ 337 w 598"/>
                  <a:gd name="T45" fmla="*/ 96 h 760"/>
                  <a:gd name="T46" fmla="*/ 324 w 598"/>
                  <a:gd name="T47" fmla="*/ 105 h 760"/>
                  <a:gd name="T48" fmla="*/ 287 w 598"/>
                  <a:gd name="T49" fmla="*/ 341 h 760"/>
                  <a:gd name="T50" fmla="*/ 213 w 598"/>
                  <a:gd name="T51" fmla="*/ 351 h 760"/>
                  <a:gd name="T52" fmla="*/ 85 w 598"/>
                  <a:gd name="T53" fmla="*/ 368 h 760"/>
                  <a:gd name="T54" fmla="*/ 64 w 598"/>
                  <a:gd name="T55" fmla="*/ 241 h 760"/>
                  <a:gd name="T56" fmla="*/ 9 w 598"/>
                  <a:gd name="T57" fmla="*/ 241 h 760"/>
                  <a:gd name="T58" fmla="*/ 0 w 598"/>
                  <a:gd name="T59" fmla="*/ 376 h 760"/>
                  <a:gd name="T60" fmla="*/ 4 w 598"/>
                  <a:gd name="T61" fmla="*/ 377 h 760"/>
                  <a:gd name="T62" fmla="*/ 4 w 598"/>
                  <a:gd name="T63" fmla="*/ 382 h 760"/>
                  <a:gd name="T64" fmla="*/ 0 w 598"/>
                  <a:gd name="T65" fmla="*/ 384 h 760"/>
                  <a:gd name="T66" fmla="*/ 9 w 598"/>
                  <a:gd name="T67" fmla="*/ 518 h 760"/>
                  <a:gd name="T68" fmla="*/ 64 w 598"/>
                  <a:gd name="T69" fmla="*/ 518 h 760"/>
                  <a:gd name="T70" fmla="*/ 85 w 598"/>
                  <a:gd name="T71" fmla="*/ 391 h 760"/>
                  <a:gd name="T72" fmla="*/ 213 w 598"/>
                  <a:gd name="T73" fmla="*/ 408 h 760"/>
                  <a:gd name="T74" fmla="*/ 287 w 598"/>
                  <a:gd name="T75" fmla="*/ 418 h 760"/>
                  <a:gd name="T76" fmla="*/ 324 w 598"/>
                  <a:gd name="T77" fmla="*/ 654 h 760"/>
                  <a:gd name="T78" fmla="*/ 337 w 598"/>
                  <a:gd name="T79" fmla="*/ 663 h 760"/>
                  <a:gd name="T80" fmla="*/ 342 w 598"/>
                  <a:gd name="T81" fmla="*/ 712 h 760"/>
                  <a:gd name="T82" fmla="*/ 332 w 598"/>
                  <a:gd name="T83" fmla="*/ 712 h 760"/>
                  <a:gd name="T84" fmla="*/ 347 w 598"/>
                  <a:gd name="T85" fmla="*/ 755 h 760"/>
                  <a:gd name="T86" fmla="*/ 428 w 598"/>
                  <a:gd name="T87" fmla="*/ 752 h 760"/>
                  <a:gd name="T88" fmla="*/ 444 w 598"/>
                  <a:gd name="T89" fmla="*/ 461 h 760"/>
                  <a:gd name="T90" fmla="*/ 467 w 598"/>
                  <a:gd name="T91" fmla="*/ 463 h 760"/>
                  <a:gd name="T92" fmla="*/ 492 w 598"/>
                  <a:gd name="T93" fmla="*/ 455 h 760"/>
                  <a:gd name="T94" fmla="*/ 470 w 598"/>
                  <a:gd name="T95" fmla="*/ 443 h 760"/>
                  <a:gd name="T96" fmla="*/ 455 w 598"/>
                  <a:gd name="T97" fmla="*/ 443 h 760"/>
                  <a:gd name="T98" fmla="*/ 445 w 598"/>
                  <a:gd name="T99" fmla="*/ 434 h 760"/>
                  <a:gd name="T100" fmla="*/ 446 w 598"/>
                  <a:gd name="T101" fmla="*/ 427 h 760"/>
                  <a:gd name="T102" fmla="*/ 547 w 598"/>
                  <a:gd name="T103" fmla="*/ 429 h 760"/>
                  <a:gd name="T104" fmla="*/ 561 w 598"/>
                  <a:gd name="T105" fmla="*/ 398 h 760"/>
                  <a:gd name="T106" fmla="*/ 566 w 598"/>
                  <a:gd name="T107" fmla="*/ 400 h 760"/>
                  <a:gd name="T108" fmla="*/ 569 w 598"/>
                  <a:gd name="T109" fmla="*/ 452 h 760"/>
                  <a:gd name="T110" fmla="*/ 592 w 598"/>
                  <a:gd name="T111" fmla="*/ 439 h 760"/>
                  <a:gd name="T112" fmla="*/ 582 w 598"/>
                  <a:gd name="T113" fmla="*/ 390 h 760"/>
                  <a:gd name="T114" fmla="*/ 585 w 598"/>
                  <a:gd name="T115" fmla="*/ 387 h 760"/>
                  <a:gd name="T116" fmla="*/ 588 w 598"/>
                  <a:gd name="T117" fmla="*/ 388 h 760"/>
                  <a:gd name="T118" fmla="*/ 593 w 598"/>
                  <a:gd name="T119" fmla="*/ 385 h 760"/>
                  <a:gd name="T120" fmla="*/ 594 w 598"/>
                  <a:gd name="T121" fmla="*/ 385 h 760"/>
                  <a:gd name="T122" fmla="*/ 598 w 598"/>
                  <a:gd name="T123" fmla="*/ 382 h 760"/>
                  <a:gd name="T124" fmla="*/ 598 w 598"/>
                  <a:gd name="T125" fmla="*/ 377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8" h="760">
                    <a:moveTo>
                      <a:pt x="598" y="377"/>
                    </a:moveTo>
                    <a:cubicBezTo>
                      <a:pt x="598" y="375"/>
                      <a:pt x="596" y="374"/>
                      <a:pt x="594" y="374"/>
                    </a:cubicBezTo>
                    <a:cubicBezTo>
                      <a:pt x="594" y="374"/>
                      <a:pt x="593" y="374"/>
                      <a:pt x="593" y="374"/>
                    </a:cubicBezTo>
                    <a:cubicBezTo>
                      <a:pt x="592" y="372"/>
                      <a:pt x="590" y="371"/>
                      <a:pt x="588" y="371"/>
                    </a:cubicBezTo>
                    <a:cubicBezTo>
                      <a:pt x="587" y="371"/>
                      <a:pt x="586" y="372"/>
                      <a:pt x="585" y="372"/>
                    </a:cubicBezTo>
                    <a:cubicBezTo>
                      <a:pt x="584" y="371"/>
                      <a:pt x="583" y="370"/>
                      <a:pt x="582" y="369"/>
                    </a:cubicBezTo>
                    <a:cubicBezTo>
                      <a:pt x="588" y="356"/>
                      <a:pt x="598" y="329"/>
                      <a:pt x="592" y="320"/>
                    </a:cubicBezTo>
                    <a:cubicBezTo>
                      <a:pt x="584" y="307"/>
                      <a:pt x="579" y="301"/>
                      <a:pt x="569" y="308"/>
                    </a:cubicBezTo>
                    <a:cubicBezTo>
                      <a:pt x="563" y="312"/>
                      <a:pt x="564" y="341"/>
                      <a:pt x="566" y="360"/>
                    </a:cubicBezTo>
                    <a:cubicBezTo>
                      <a:pt x="564" y="360"/>
                      <a:pt x="563" y="360"/>
                      <a:pt x="561" y="361"/>
                    </a:cubicBezTo>
                    <a:cubicBezTo>
                      <a:pt x="562" y="347"/>
                      <a:pt x="559" y="330"/>
                      <a:pt x="547" y="331"/>
                    </a:cubicBezTo>
                    <a:cubicBezTo>
                      <a:pt x="526" y="331"/>
                      <a:pt x="446" y="332"/>
                      <a:pt x="446" y="332"/>
                    </a:cubicBezTo>
                    <a:cubicBezTo>
                      <a:pt x="446" y="332"/>
                      <a:pt x="446" y="330"/>
                      <a:pt x="445" y="325"/>
                    </a:cubicBezTo>
                    <a:cubicBezTo>
                      <a:pt x="455" y="316"/>
                      <a:pt x="455" y="316"/>
                      <a:pt x="455" y="316"/>
                    </a:cubicBezTo>
                    <a:cubicBezTo>
                      <a:pt x="470" y="316"/>
                      <a:pt x="470" y="316"/>
                      <a:pt x="470" y="316"/>
                    </a:cubicBezTo>
                    <a:cubicBezTo>
                      <a:pt x="479" y="316"/>
                      <a:pt x="492" y="311"/>
                      <a:pt x="492" y="304"/>
                    </a:cubicBezTo>
                    <a:cubicBezTo>
                      <a:pt x="492" y="297"/>
                      <a:pt x="481" y="296"/>
                      <a:pt x="467" y="296"/>
                    </a:cubicBezTo>
                    <a:cubicBezTo>
                      <a:pt x="460" y="296"/>
                      <a:pt x="451" y="297"/>
                      <a:pt x="444" y="298"/>
                    </a:cubicBezTo>
                    <a:cubicBezTo>
                      <a:pt x="441" y="216"/>
                      <a:pt x="431" y="13"/>
                      <a:pt x="428" y="8"/>
                    </a:cubicBezTo>
                    <a:cubicBezTo>
                      <a:pt x="423" y="0"/>
                      <a:pt x="355" y="0"/>
                      <a:pt x="347" y="4"/>
                    </a:cubicBezTo>
                    <a:cubicBezTo>
                      <a:pt x="339" y="8"/>
                      <a:pt x="332" y="47"/>
                      <a:pt x="332" y="47"/>
                    </a:cubicBezTo>
                    <a:cubicBezTo>
                      <a:pt x="342" y="47"/>
                      <a:pt x="342" y="47"/>
                      <a:pt x="342" y="47"/>
                    </a:cubicBezTo>
                    <a:cubicBezTo>
                      <a:pt x="337" y="96"/>
                      <a:pt x="337" y="96"/>
                      <a:pt x="337" y="96"/>
                    </a:cubicBezTo>
                    <a:cubicBezTo>
                      <a:pt x="324" y="105"/>
                      <a:pt x="324" y="105"/>
                      <a:pt x="324" y="105"/>
                    </a:cubicBezTo>
                    <a:cubicBezTo>
                      <a:pt x="287" y="341"/>
                      <a:pt x="287" y="341"/>
                      <a:pt x="287" y="341"/>
                    </a:cubicBezTo>
                    <a:cubicBezTo>
                      <a:pt x="287" y="341"/>
                      <a:pt x="258" y="344"/>
                      <a:pt x="213" y="351"/>
                    </a:cubicBezTo>
                    <a:cubicBezTo>
                      <a:pt x="191" y="355"/>
                      <a:pt x="136" y="362"/>
                      <a:pt x="85" y="368"/>
                    </a:cubicBezTo>
                    <a:cubicBezTo>
                      <a:pt x="64" y="241"/>
                      <a:pt x="64" y="241"/>
                      <a:pt x="64" y="241"/>
                    </a:cubicBezTo>
                    <a:cubicBezTo>
                      <a:pt x="9" y="241"/>
                      <a:pt x="9" y="241"/>
                      <a:pt x="9" y="241"/>
                    </a:cubicBezTo>
                    <a:cubicBezTo>
                      <a:pt x="0" y="376"/>
                      <a:pt x="0" y="376"/>
                      <a:pt x="0" y="376"/>
                    </a:cubicBezTo>
                    <a:cubicBezTo>
                      <a:pt x="4" y="377"/>
                      <a:pt x="4" y="377"/>
                      <a:pt x="4" y="377"/>
                    </a:cubicBezTo>
                    <a:cubicBezTo>
                      <a:pt x="4" y="382"/>
                      <a:pt x="4" y="382"/>
                      <a:pt x="4" y="382"/>
                    </a:cubicBezTo>
                    <a:cubicBezTo>
                      <a:pt x="0" y="384"/>
                      <a:pt x="0" y="384"/>
                      <a:pt x="0" y="384"/>
                    </a:cubicBezTo>
                    <a:cubicBezTo>
                      <a:pt x="9" y="518"/>
                      <a:pt x="9" y="518"/>
                      <a:pt x="9" y="518"/>
                    </a:cubicBezTo>
                    <a:cubicBezTo>
                      <a:pt x="64" y="518"/>
                      <a:pt x="64" y="518"/>
                      <a:pt x="64" y="518"/>
                    </a:cubicBezTo>
                    <a:cubicBezTo>
                      <a:pt x="85" y="391"/>
                      <a:pt x="85" y="391"/>
                      <a:pt x="85" y="391"/>
                    </a:cubicBezTo>
                    <a:cubicBezTo>
                      <a:pt x="136" y="397"/>
                      <a:pt x="191" y="404"/>
                      <a:pt x="213" y="408"/>
                    </a:cubicBezTo>
                    <a:cubicBezTo>
                      <a:pt x="258" y="416"/>
                      <a:pt x="287" y="418"/>
                      <a:pt x="287" y="418"/>
                    </a:cubicBezTo>
                    <a:cubicBezTo>
                      <a:pt x="324" y="654"/>
                      <a:pt x="324" y="654"/>
                      <a:pt x="324" y="654"/>
                    </a:cubicBezTo>
                    <a:cubicBezTo>
                      <a:pt x="337" y="663"/>
                      <a:pt x="337" y="663"/>
                      <a:pt x="337" y="663"/>
                    </a:cubicBezTo>
                    <a:cubicBezTo>
                      <a:pt x="342" y="712"/>
                      <a:pt x="342" y="712"/>
                      <a:pt x="342" y="712"/>
                    </a:cubicBezTo>
                    <a:cubicBezTo>
                      <a:pt x="332" y="712"/>
                      <a:pt x="332" y="712"/>
                      <a:pt x="332" y="712"/>
                    </a:cubicBezTo>
                    <a:cubicBezTo>
                      <a:pt x="332" y="712"/>
                      <a:pt x="339" y="751"/>
                      <a:pt x="347" y="755"/>
                    </a:cubicBezTo>
                    <a:cubicBezTo>
                      <a:pt x="355" y="760"/>
                      <a:pt x="423" y="759"/>
                      <a:pt x="428" y="752"/>
                    </a:cubicBezTo>
                    <a:cubicBezTo>
                      <a:pt x="431" y="746"/>
                      <a:pt x="441" y="543"/>
                      <a:pt x="444" y="461"/>
                    </a:cubicBezTo>
                    <a:cubicBezTo>
                      <a:pt x="451" y="462"/>
                      <a:pt x="460" y="463"/>
                      <a:pt x="467" y="463"/>
                    </a:cubicBezTo>
                    <a:cubicBezTo>
                      <a:pt x="481" y="463"/>
                      <a:pt x="492" y="463"/>
                      <a:pt x="492" y="455"/>
                    </a:cubicBezTo>
                    <a:cubicBezTo>
                      <a:pt x="492" y="448"/>
                      <a:pt x="479" y="443"/>
                      <a:pt x="470" y="443"/>
                    </a:cubicBezTo>
                    <a:cubicBezTo>
                      <a:pt x="462" y="443"/>
                      <a:pt x="455" y="443"/>
                      <a:pt x="455" y="443"/>
                    </a:cubicBezTo>
                    <a:cubicBezTo>
                      <a:pt x="445" y="434"/>
                      <a:pt x="445" y="434"/>
                      <a:pt x="445" y="434"/>
                    </a:cubicBezTo>
                    <a:cubicBezTo>
                      <a:pt x="446" y="430"/>
                      <a:pt x="446" y="427"/>
                      <a:pt x="446" y="427"/>
                    </a:cubicBezTo>
                    <a:cubicBezTo>
                      <a:pt x="446" y="427"/>
                      <a:pt x="526" y="428"/>
                      <a:pt x="547" y="429"/>
                    </a:cubicBezTo>
                    <a:cubicBezTo>
                      <a:pt x="559" y="429"/>
                      <a:pt x="562" y="412"/>
                      <a:pt x="561" y="398"/>
                    </a:cubicBezTo>
                    <a:cubicBezTo>
                      <a:pt x="563" y="399"/>
                      <a:pt x="564" y="399"/>
                      <a:pt x="566" y="400"/>
                    </a:cubicBezTo>
                    <a:cubicBezTo>
                      <a:pt x="564" y="418"/>
                      <a:pt x="563" y="447"/>
                      <a:pt x="569" y="452"/>
                    </a:cubicBezTo>
                    <a:cubicBezTo>
                      <a:pt x="579" y="458"/>
                      <a:pt x="584" y="452"/>
                      <a:pt x="592" y="439"/>
                    </a:cubicBezTo>
                    <a:cubicBezTo>
                      <a:pt x="598" y="430"/>
                      <a:pt x="588" y="404"/>
                      <a:pt x="582" y="390"/>
                    </a:cubicBezTo>
                    <a:cubicBezTo>
                      <a:pt x="583" y="390"/>
                      <a:pt x="584" y="388"/>
                      <a:pt x="585" y="387"/>
                    </a:cubicBezTo>
                    <a:cubicBezTo>
                      <a:pt x="586" y="388"/>
                      <a:pt x="587" y="388"/>
                      <a:pt x="588" y="388"/>
                    </a:cubicBezTo>
                    <a:cubicBezTo>
                      <a:pt x="590" y="388"/>
                      <a:pt x="592" y="387"/>
                      <a:pt x="593" y="385"/>
                    </a:cubicBezTo>
                    <a:cubicBezTo>
                      <a:pt x="593" y="385"/>
                      <a:pt x="594" y="385"/>
                      <a:pt x="594" y="385"/>
                    </a:cubicBezTo>
                    <a:cubicBezTo>
                      <a:pt x="596" y="385"/>
                      <a:pt x="598" y="384"/>
                      <a:pt x="598" y="382"/>
                    </a:cubicBezTo>
                    <a:lnTo>
                      <a:pt x="598" y="37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4" name="Oval 7">
                <a:extLst>
                  <a:ext uri="{FF2B5EF4-FFF2-40B4-BE49-F238E27FC236}">
                    <a16:creationId xmlns:a16="http://schemas.microsoft.com/office/drawing/2014/main" id="{9AB515B7-824F-4318-B437-9563014862FB}"/>
                  </a:ext>
                </a:extLst>
              </p:cNvPr>
              <p:cNvSpPr/>
              <p:nvPr/>
            </p:nvSpPr>
            <p:spPr bwMode="auto">
              <a:xfrm>
                <a:off x="6167438" y="1479551"/>
                <a:ext cx="290512" cy="2905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grpSp>
        <p:nvGrpSpPr>
          <p:cNvPr id="35" name="组合 34">
            <a:extLst>
              <a:ext uri="{FF2B5EF4-FFF2-40B4-BE49-F238E27FC236}">
                <a16:creationId xmlns:a16="http://schemas.microsoft.com/office/drawing/2014/main" id="{16E47CD0-C5FD-4A15-BF3D-2C4C87540A0E}"/>
              </a:ext>
            </a:extLst>
          </p:cNvPr>
          <p:cNvGrpSpPr/>
          <p:nvPr/>
        </p:nvGrpSpPr>
        <p:grpSpPr>
          <a:xfrm>
            <a:off x="-86681" y="0"/>
            <a:ext cx="2210540" cy="534727"/>
            <a:chOff x="3828928" y="1564620"/>
            <a:chExt cx="6448492" cy="1712913"/>
          </a:xfrm>
          <a:solidFill>
            <a:schemeClr val="bg1"/>
          </a:solidFill>
        </p:grpSpPr>
        <p:sp>
          <p:nvSpPr>
            <p:cNvPr id="45" name="任意多边形: 形状 44">
              <a:extLst>
                <a:ext uri="{FF2B5EF4-FFF2-40B4-BE49-F238E27FC236}">
                  <a16:creationId xmlns:a16="http://schemas.microsoft.com/office/drawing/2014/main" id="{C24AE643-EA6A-4B68-83D7-3573EAFC01A6}"/>
                </a:ext>
              </a:extLst>
            </p:cNvPr>
            <p:cNvSpPr/>
            <p:nvPr/>
          </p:nvSpPr>
          <p:spPr bwMode="auto">
            <a:xfrm>
              <a:off x="3828928" y="1801158"/>
              <a:ext cx="5143233" cy="1181101"/>
            </a:xfrm>
            <a:custGeom>
              <a:avLst/>
              <a:gdLst>
                <a:gd name="connsiteX0" fmla="*/ 0 w 8276838"/>
                <a:gd name="connsiteY0" fmla="*/ 0 h 1181100"/>
                <a:gd name="connsiteX1" fmla="*/ 2394337 w 8276838"/>
                <a:gd name="connsiteY1" fmla="*/ 0 h 1181100"/>
                <a:gd name="connsiteX2" fmla="*/ 4990475 w 8276838"/>
                <a:gd name="connsiteY2" fmla="*/ 0 h 1181100"/>
                <a:gd name="connsiteX3" fmla="*/ 7384812 w 8276838"/>
                <a:gd name="connsiteY3" fmla="*/ 0 h 1181100"/>
                <a:gd name="connsiteX4" fmla="*/ 7875801 w 8276838"/>
                <a:gd name="connsiteY4" fmla="*/ 584200 h 1181100"/>
                <a:gd name="connsiteX5" fmla="*/ 8269342 w 8276838"/>
                <a:gd name="connsiteY5" fmla="*/ 471488 h 1181100"/>
                <a:gd name="connsiteX6" fmla="*/ 8276838 w 8276838"/>
                <a:gd name="connsiteY6" fmla="*/ 477838 h 1181100"/>
                <a:gd name="connsiteX7" fmla="*/ 7883297 w 8276838"/>
                <a:gd name="connsiteY7" fmla="*/ 590550 h 1181100"/>
                <a:gd name="connsiteX8" fmla="*/ 8276838 w 8276838"/>
                <a:gd name="connsiteY8" fmla="*/ 703263 h 1181100"/>
                <a:gd name="connsiteX9" fmla="*/ 8269342 w 8276838"/>
                <a:gd name="connsiteY9" fmla="*/ 709613 h 1181100"/>
                <a:gd name="connsiteX10" fmla="*/ 7875801 w 8276838"/>
                <a:gd name="connsiteY10" fmla="*/ 596900 h 1181100"/>
                <a:gd name="connsiteX11" fmla="*/ 7384812 w 8276838"/>
                <a:gd name="connsiteY11" fmla="*/ 1181100 h 1181100"/>
                <a:gd name="connsiteX12" fmla="*/ 4990475 w 8276838"/>
                <a:gd name="connsiteY12" fmla="*/ 1181100 h 1181100"/>
                <a:gd name="connsiteX13" fmla="*/ 2394337 w 8276838"/>
                <a:gd name="connsiteY13" fmla="*/ 1181100 h 1181100"/>
                <a:gd name="connsiteX14" fmla="*/ 0 w 8276838"/>
                <a:gd name="connsiteY14" fmla="*/ 1181100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276838" h="1181100">
                  <a:moveTo>
                    <a:pt x="0" y="0"/>
                  </a:moveTo>
                  <a:lnTo>
                    <a:pt x="2394337" y="0"/>
                  </a:lnTo>
                  <a:lnTo>
                    <a:pt x="4990475" y="0"/>
                  </a:lnTo>
                  <a:lnTo>
                    <a:pt x="7384812" y="0"/>
                  </a:lnTo>
                  <a:lnTo>
                    <a:pt x="7875801" y="584200"/>
                  </a:lnTo>
                  <a:lnTo>
                    <a:pt x="8269342" y="471488"/>
                  </a:lnTo>
                  <a:lnTo>
                    <a:pt x="8276838" y="477838"/>
                  </a:lnTo>
                  <a:lnTo>
                    <a:pt x="7883297" y="590550"/>
                  </a:lnTo>
                  <a:lnTo>
                    <a:pt x="8276838" y="703263"/>
                  </a:lnTo>
                  <a:lnTo>
                    <a:pt x="8269342" y="709613"/>
                  </a:lnTo>
                  <a:lnTo>
                    <a:pt x="7875801" y="596900"/>
                  </a:lnTo>
                  <a:lnTo>
                    <a:pt x="7384812" y="1181100"/>
                  </a:lnTo>
                  <a:lnTo>
                    <a:pt x="4990475" y="1181100"/>
                  </a:lnTo>
                  <a:lnTo>
                    <a:pt x="2394337" y="1181100"/>
                  </a:lnTo>
                  <a:lnTo>
                    <a:pt x="0" y="1181100"/>
                  </a:lnTo>
                  <a:close/>
                </a:path>
              </a:pathLst>
            </a:custGeom>
            <a:grpFill/>
            <a:ln>
              <a:noFill/>
            </a:ln>
          </p:spPr>
          <p:txBody>
            <a:bodyPr wrap="square" anchor="ctr">
              <a:noAutofit/>
            </a:bodyPr>
            <a:lstStyle/>
            <a:p>
              <a:pPr algn="ctr"/>
              <a:r>
                <a:rPr lang="zh-CN" altLang="en-US" b="1" i="0">
                  <a:solidFill>
                    <a:srgbClr val="333333"/>
                  </a:solidFill>
                  <a:effectLst/>
                  <a:latin typeface="arial" panose="020B0604020202020204" pitchFamily="34" charset="0"/>
                </a:rPr>
                <a:t>万山“别囧途”</a:t>
              </a:r>
              <a:endParaRPr/>
            </a:p>
          </p:txBody>
        </p:sp>
        <p:grpSp>
          <p:nvGrpSpPr>
            <p:cNvPr id="46" name="Group 4">
              <a:extLst>
                <a:ext uri="{FF2B5EF4-FFF2-40B4-BE49-F238E27FC236}">
                  <a16:creationId xmlns:a16="http://schemas.microsoft.com/office/drawing/2014/main" id="{35DD3CF1-F23C-4E54-B676-8FA42A3773A3}"/>
                </a:ext>
              </a:extLst>
            </p:cNvPr>
            <p:cNvGrpSpPr/>
            <p:nvPr/>
          </p:nvGrpSpPr>
          <p:grpSpPr>
            <a:xfrm>
              <a:off x="8931220" y="1564620"/>
              <a:ext cx="1346200" cy="1712913"/>
              <a:chOff x="5494338" y="769938"/>
              <a:chExt cx="1346200" cy="1712913"/>
            </a:xfrm>
            <a:grpFill/>
          </p:grpSpPr>
          <p:sp>
            <p:nvSpPr>
              <p:cNvPr id="47" name="Freeform: Shape 6">
                <a:extLst>
                  <a:ext uri="{FF2B5EF4-FFF2-40B4-BE49-F238E27FC236}">
                    <a16:creationId xmlns:a16="http://schemas.microsoft.com/office/drawing/2014/main" id="{B508AB73-E7B3-4EA7-ACCC-95105A169FB0}"/>
                  </a:ext>
                </a:extLst>
              </p:cNvPr>
              <p:cNvSpPr/>
              <p:nvPr/>
            </p:nvSpPr>
            <p:spPr bwMode="auto">
              <a:xfrm>
                <a:off x="5494338" y="769938"/>
                <a:ext cx="1346200" cy="1712913"/>
              </a:xfrm>
              <a:custGeom>
                <a:avLst/>
                <a:gdLst>
                  <a:gd name="T0" fmla="*/ 598 w 598"/>
                  <a:gd name="T1" fmla="*/ 377 h 760"/>
                  <a:gd name="T2" fmla="*/ 594 w 598"/>
                  <a:gd name="T3" fmla="*/ 374 h 760"/>
                  <a:gd name="T4" fmla="*/ 593 w 598"/>
                  <a:gd name="T5" fmla="*/ 374 h 760"/>
                  <a:gd name="T6" fmla="*/ 588 w 598"/>
                  <a:gd name="T7" fmla="*/ 371 h 760"/>
                  <a:gd name="T8" fmla="*/ 585 w 598"/>
                  <a:gd name="T9" fmla="*/ 372 h 760"/>
                  <a:gd name="T10" fmla="*/ 582 w 598"/>
                  <a:gd name="T11" fmla="*/ 369 h 760"/>
                  <a:gd name="T12" fmla="*/ 592 w 598"/>
                  <a:gd name="T13" fmla="*/ 320 h 760"/>
                  <a:gd name="T14" fmla="*/ 569 w 598"/>
                  <a:gd name="T15" fmla="*/ 308 h 760"/>
                  <a:gd name="T16" fmla="*/ 566 w 598"/>
                  <a:gd name="T17" fmla="*/ 360 h 760"/>
                  <a:gd name="T18" fmla="*/ 561 w 598"/>
                  <a:gd name="T19" fmla="*/ 361 h 760"/>
                  <a:gd name="T20" fmla="*/ 547 w 598"/>
                  <a:gd name="T21" fmla="*/ 331 h 760"/>
                  <a:gd name="T22" fmla="*/ 446 w 598"/>
                  <a:gd name="T23" fmla="*/ 332 h 760"/>
                  <a:gd name="T24" fmla="*/ 445 w 598"/>
                  <a:gd name="T25" fmla="*/ 325 h 760"/>
                  <a:gd name="T26" fmla="*/ 455 w 598"/>
                  <a:gd name="T27" fmla="*/ 316 h 760"/>
                  <a:gd name="T28" fmla="*/ 470 w 598"/>
                  <a:gd name="T29" fmla="*/ 316 h 760"/>
                  <a:gd name="T30" fmla="*/ 492 w 598"/>
                  <a:gd name="T31" fmla="*/ 304 h 760"/>
                  <a:gd name="T32" fmla="*/ 467 w 598"/>
                  <a:gd name="T33" fmla="*/ 296 h 760"/>
                  <a:gd name="T34" fmla="*/ 444 w 598"/>
                  <a:gd name="T35" fmla="*/ 298 h 760"/>
                  <a:gd name="T36" fmla="*/ 428 w 598"/>
                  <a:gd name="T37" fmla="*/ 8 h 760"/>
                  <a:gd name="T38" fmla="*/ 347 w 598"/>
                  <a:gd name="T39" fmla="*/ 4 h 760"/>
                  <a:gd name="T40" fmla="*/ 332 w 598"/>
                  <a:gd name="T41" fmla="*/ 47 h 760"/>
                  <a:gd name="T42" fmla="*/ 342 w 598"/>
                  <a:gd name="T43" fmla="*/ 47 h 760"/>
                  <a:gd name="T44" fmla="*/ 337 w 598"/>
                  <a:gd name="T45" fmla="*/ 96 h 760"/>
                  <a:gd name="T46" fmla="*/ 324 w 598"/>
                  <a:gd name="T47" fmla="*/ 105 h 760"/>
                  <a:gd name="T48" fmla="*/ 287 w 598"/>
                  <a:gd name="T49" fmla="*/ 341 h 760"/>
                  <a:gd name="T50" fmla="*/ 213 w 598"/>
                  <a:gd name="T51" fmla="*/ 351 h 760"/>
                  <a:gd name="T52" fmla="*/ 85 w 598"/>
                  <a:gd name="T53" fmla="*/ 368 h 760"/>
                  <a:gd name="T54" fmla="*/ 64 w 598"/>
                  <a:gd name="T55" fmla="*/ 241 h 760"/>
                  <a:gd name="T56" fmla="*/ 9 w 598"/>
                  <a:gd name="T57" fmla="*/ 241 h 760"/>
                  <a:gd name="T58" fmla="*/ 0 w 598"/>
                  <a:gd name="T59" fmla="*/ 376 h 760"/>
                  <a:gd name="T60" fmla="*/ 4 w 598"/>
                  <a:gd name="T61" fmla="*/ 377 h 760"/>
                  <a:gd name="T62" fmla="*/ 4 w 598"/>
                  <a:gd name="T63" fmla="*/ 382 h 760"/>
                  <a:gd name="T64" fmla="*/ 0 w 598"/>
                  <a:gd name="T65" fmla="*/ 384 h 760"/>
                  <a:gd name="T66" fmla="*/ 9 w 598"/>
                  <a:gd name="T67" fmla="*/ 518 h 760"/>
                  <a:gd name="T68" fmla="*/ 64 w 598"/>
                  <a:gd name="T69" fmla="*/ 518 h 760"/>
                  <a:gd name="T70" fmla="*/ 85 w 598"/>
                  <a:gd name="T71" fmla="*/ 391 h 760"/>
                  <a:gd name="T72" fmla="*/ 213 w 598"/>
                  <a:gd name="T73" fmla="*/ 408 h 760"/>
                  <a:gd name="T74" fmla="*/ 287 w 598"/>
                  <a:gd name="T75" fmla="*/ 418 h 760"/>
                  <a:gd name="T76" fmla="*/ 324 w 598"/>
                  <a:gd name="T77" fmla="*/ 654 h 760"/>
                  <a:gd name="T78" fmla="*/ 337 w 598"/>
                  <a:gd name="T79" fmla="*/ 663 h 760"/>
                  <a:gd name="T80" fmla="*/ 342 w 598"/>
                  <a:gd name="T81" fmla="*/ 712 h 760"/>
                  <a:gd name="T82" fmla="*/ 332 w 598"/>
                  <a:gd name="T83" fmla="*/ 712 h 760"/>
                  <a:gd name="T84" fmla="*/ 347 w 598"/>
                  <a:gd name="T85" fmla="*/ 755 h 760"/>
                  <a:gd name="T86" fmla="*/ 428 w 598"/>
                  <a:gd name="T87" fmla="*/ 752 h 760"/>
                  <a:gd name="T88" fmla="*/ 444 w 598"/>
                  <a:gd name="T89" fmla="*/ 461 h 760"/>
                  <a:gd name="T90" fmla="*/ 467 w 598"/>
                  <a:gd name="T91" fmla="*/ 463 h 760"/>
                  <a:gd name="T92" fmla="*/ 492 w 598"/>
                  <a:gd name="T93" fmla="*/ 455 h 760"/>
                  <a:gd name="T94" fmla="*/ 470 w 598"/>
                  <a:gd name="T95" fmla="*/ 443 h 760"/>
                  <a:gd name="T96" fmla="*/ 455 w 598"/>
                  <a:gd name="T97" fmla="*/ 443 h 760"/>
                  <a:gd name="T98" fmla="*/ 445 w 598"/>
                  <a:gd name="T99" fmla="*/ 434 h 760"/>
                  <a:gd name="T100" fmla="*/ 446 w 598"/>
                  <a:gd name="T101" fmla="*/ 427 h 760"/>
                  <a:gd name="T102" fmla="*/ 547 w 598"/>
                  <a:gd name="T103" fmla="*/ 429 h 760"/>
                  <a:gd name="T104" fmla="*/ 561 w 598"/>
                  <a:gd name="T105" fmla="*/ 398 h 760"/>
                  <a:gd name="T106" fmla="*/ 566 w 598"/>
                  <a:gd name="T107" fmla="*/ 400 h 760"/>
                  <a:gd name="T108" fmla="*/ 569 w 598"/>
                  <a:gd name="T109" fmla="*/ 452 h 760"/>
                  <a:gd name="T110" fmla="*/ 592 w 598"/>
                  <a:gd name="T111" fmla="*/ 439 h 760"/>
                  <a:gd name="T112" fmla="*/ 582 w 598"/>
                  <a:gd name="T113" fmla="*/ 390 h 760"/>
                  <a:gd name="T114" fmla="*/ 585 w 598"/>
                  <a:gd name="T115" fmla="*/ 387 h 760"/>
                  <a:gd name="T116" fmla="*/ 588 w 598"/>
                  <a:gd name="T117" fmla="*/ 388 h 760"/>
                  <a:gd name="T118" fmla="*/ 593 w 598"/>
                  <a:gd name="T119" fmla="*/ 385 h 760"/>
                  <a:gd name="T120" fmla="*/ 594 w 598"/>
                  <a:gd name="T121" fmla="*/ 385 h 760"/>
                  <a:gd name="T122" fmla="*/ 598 w 598"/>
                  <a:gd name="T123" fmla="*/ 382 h 760"/>
                  <a:gd name="T124" fmla="*/ 598 w 598"/>
                  <a:gd name="T125" fmla="*/ 377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8" h="760">
                    <a:moveTo>
                      <a:pt x="598" y="377"/>
                    </a:moveTo>
                    <a:cubicBezTo>
                      <a:pt x="598" y="375"/>
                      <a:pt x="596" y="374"/>
                      <a:pt x="594" y="374"/>
                    </a:cubicBezTo>
                    <a:cubicBezTo>
                      <a:pt x="594" y="374"/>
                      <a:pt x="593" y="374"/>
                      <a:pt x="593" y="374"/>
                    </a:cubicBezTo>
                    <a:cubicBezTo>
                      <a:pt x="592" y="372"/>
                      <a:pt x="590" y="371"/>
                      <a:pt x="588" y="371"/>
                    </a:cubicBezTo>
                    <a:cubicBezTo>
                      <a:pt x="587" y="371"/>
                      <a:pt x="586" y="372"/>
                      <a:pt x="585" y="372"/>
                    </a:cubicBezTo>
                    <a:cubicBezTo>
                      <a:pt x="584" y="371"/>
                      <a:pt x="583" y="370"/>
                      <a:pt x="582" y="369"/>
                    </a:cubicBezTo>
                    <a:cubicBezTo>
                      <a:pt x="588" y="356"/>
                      <a:pt x="598" y="329"/>
                      <a:pt x="592" y="320"/>
                    </a:cubicBezTo>
                    <a:cubicBezTo>
                      <a:pt x="584" y="307"/>
                      <a:pt x="579" y="301"/>
                      <a:pt x="569" y="308"/>
                    </a:cubicBezTo>
                    <a:cubicBezTo>
                      <a:pt x="563" y="312"/>
                      <a:pt x="564" y="341"/>
                      <a:pt x="566" y="360"/>
                    </a:cubicBezTo>
                    <a:cubicBezTo>
                      <a:pt x="564" y="360"/>
                      <a:pt x="563" y="360"/>
                      <a:pt x="561" y="361"/>
                    </a:cubicBezTo>
                    <a:cubicBezTo>
                      <a:pt x="562" y="347"/>
                      <a:pt x="559" y="330"/>
                      <a:pt x="547" y="331"/>
                    </a:cubicBezTo>
                    <a:cubicBezTo>
                      <a:pt x="526" y="331"/>
                      <a:pt x="446" y="332"/>
                      <a:pt x="446" y="332"/>
                    </a:cubicBezTo>
                    <a:cubicBezTo>
                      <a:pt x="446" y="332"/>
                      <a:pt x="446" y="330"/>
                      <a:pt x="445" y="325"/>
                    </a:cubicBezTo>
                    <a:cubicBezTo>
                      <a:pt x="455" y="316"/>
                      <a:pt x="455" y="316"/>
                      <a:pt x="455" y="316"/>
                    </a:cubicBezTo>
                    <a:cubicBezTo>
                      <a:pt x="470" y="316"/>
                      <a:pt x="470" y="316"/>
                      <a:pt x="470" y="316"/>
                    </a:cubicBezTo>
                    <a:cubicBezTo>
                      <a:pt x="479" y="316"/>
                      <a:pt x="492" y="311"/>
                      <a:pt x="492" y="304"/>
                    </a:cubicBezTo>
                    <a:cubicBezTo>
                      <a:pt x="492" y="297"/>
                      <a:pt x="481" y="296"/>
                      <a:pt x="467" y="296"/>
                    </a:cubicBezTo>
                    <a:cubicBezTo>
                      <a:pt x="460" y="296"/>
                      <a:pt x="451" y="297"/>
                      <a:pt x="444" y="298"/>
                    </a:cubicBezTo>
                    <a:cubicBezTo>
                      <a:pt x="441" y="216"/>
                      <a:pt x="431" y="13"/>
                      <a:pt x="428" y="8"/>
                    </a:cubicBezTo>
                    <a:cubicBezTo>
                      <a:pt x="423" y="0"/>
                      <a:pt x="355" y="0"/>
                      <a:pt x="347" y="4"/>
                    </a:cubicBezTo>
                    <a:cubicBezTo>
                      <a:pt x="339" y="8"/>
                      <a:pt x="332" y="47"/>
                      <a:pt x="332" y="47"/>
                    </a:cubicBezTo>
                    <a:cubicBezTo>
                      <a:pt x="342" y="47"/>
                      <a:pt x="342" y="47"/>
                      <a:pt x="342" y="47"/>
                    </a:cubicBezTo>
                    <a:cubicBezTo>
                      <a:pt x="337" y="96"/>
                      <a:pt x="337" y="96"/>
                      <a:pt x="337" y="96"/>
                    </a:cubicBezTo>
                    <a:cubicBezTo>
                      <a:pt x="324" y="105"/>
                      <a:pt x="324" y="105"/>
                      <a:pt x="324" y="105"/>
                    </a:cubicBezTo>
                    <a:cubicBezTo>
                      <a:pt x="287" y="341"/>
                      <a:pt x="287" y="341"/>
                      <a:pt x="287" y="341"/>
                    </a:cubicBezTo>
                    <a:cubicBezTo>
                      <a:pt x="287" y="341"/>
                      <a:pt x="258" y="344"/>
                      <a:pt x="213" y="351"/>
                    </a:cubicBezTo>
                    <a:cubicBezTo>
                      <a:pt x="191" y="355"/>
                      <a:pt x="136" y="362"/>
                      <a:pt x="85" y="368"/>
                    </a:cubicBezTo>
                    <a:cubicBezTo>
                      <a:pt x="64" y="241"/>
                      <a:pt x="64" y="241"/>
                      <a:pt x="64" y="241"/>
                    </a:cubicBezTo>
                    <a:cubicBezTo>
                      <a:pt x="9" y="241"/>
                      <a:pt x="9" y="241"/>
                      <a:pt x="9" y="241"/>
                    </a:cubicBezTo>
                    <a:cubicBezTo>
                      <a:pt x="0" y="376"/>
                      <a:pt x="0" y="376"/>
                      <a:pt x="0" y="376"/>
                    </a:cubicBezTo>
                    <a:cubicBezTo>
                      <a:pt x="4" y="377"/>
                      <a:pt x="4" y="377"/>
                      <a:pt x="4" y="377"/>
                    </a:cubicBezTo>
                    <a:cubicBezTo>
                      <a:pt x="4" y="382"/>
                      <a:pt x="4" y="382"/>
                      <a:pt x="4" y="382"/>
                    </a:cubicBezTo>
                    <a:cubicBezTo>
                      <a:pt x="0" y="384"/>
                      <a:pt x="0" y="384"/>
                      <a:pt x="0" y="384"/>
                    </a:cubicBezTo>
                    <a:cubicBezTo>
                      <a:pt x="9" y="518"/>
                      <a:pt x="9" y="518"/>
                      <a:pt x="9" y="518"/>
                    </a:cubicBezTo>
                    <a:cubicBezTo>
                      <a:pt x="64" y="518"/>
                      <a:pt x="64" y="518"/>
                      <a:pt x="64" y="518"/>
                    </a:cubicBezTo>
                    <a:cubicBezTo>
                      <a:pt x="85" y="391"/>
                      <a:pt x="85" y="391"/>
                      <a:pt x="85" y="391"/>
                    </a:cubicBezTo>
                    <a:cubicBezTo>
                      <a:pt x="136" y="397"/>
                      <a:pt x="191" y="404"/>
                      <a:pt x="213" y="408"/>
                    </a:cubicBezTo>
                    <a:cubicBezTo>
                      <a:pt x="258" y="416"/>
                      <a:pt x="287" y="418"/>
                      <a:pt x="287" y="418"/>
                    </a:cubicBezTo>
                    <a:cubicBezTo>
                      <a:pt x="324" y="654"/>
                      <a:pt x="324" y="654"/>
                      <a:pt x="324" y="654"/>
                    </a:cubicBezTo>
                    <a:cubicBezTo>
                      <a:pt x="337" y="663"/>
                      <a:pt x="337" y="663"/>
                      <a:pt x="337" y="663"/>
                    </a:cubicBezTo>
                    <a:cubicBezTo>
                      <a:pt x="342" y="712"/>
                      <a:pt x="342" y="712"/>
                      <a:pt x="342" y="712"/>
                    </a:cubicBezTo>
                    <a:cubicBezTo>
                      <a:pt x="332" y="712"/>
                      <a:pt x="332" y="712"/>
                      <a:pt x="332" y="712"/>
                    </a:cubicBezTo>
                    <a:cubicBezTo>
                      <a:pt x="332" y="712"/>
                      <a:pt x="339" y="751"/>
                      <a:pt x="347" y="755"/>
                    </a:cubicBezTo>
                    <a:cubicBezTo>
                      <a:pt x="355" y="760"/>
                      <a:pt x="423" y="759"/>
                      <a:pt x="428" y="752"/>
                    </a:cubicBezTo>
                    <a:cubicBezTo>
                      <a:pt x="431" y="746"/>
                      <a:pt x="441" y="543"/>
                      <a:pt x="444" y="461"/>
                    </a:cubicBezTo>
                    <a:cubicBezTo>
                      <a:pt x="451" y="462"/>
                      <a:pt x="460" y="463"/>
                      <a:pt x="467" y="463"/>
                    </a:cubicBezTo>
                    <a:cubicBezTo>
                      <a:pt x="481" y="463"/>
                      <a:pt x="492" y="463"/>
                      <a:pt x="492" y="455"/>
                    </a:cubicBezTo>
                    <a:cubicBezTo>
                      <a:pt x="492" y="448"/>
                      <a:pt x="479" y="443"/>
                      <a:pt x="470" y="443"/>
                    </a:cubicBezTo>
                    <a:cubicBezTo>
                      <a:pt x="462" y="443"/>
                      <a:pt x="455" y="443"/>
                      <a:pt x="455" y="443"/>
                    </a:cubicBezTo>
                    <a:cubicBezTo>
                      <a:pt x="445" y="434"/>
                      <a:pt x="445" y="434"/>
                      <a:pt x="445" y="434"/>
                    </a:cubicBezTo>
                    <a:cubicBezTo>
                      <a:pt x="446" y="430"/>
                      <a:pt x="446" y="427"/>
                      <a:pt x="446" y="427"/>
                    </a:cubicBezTo>
                    <a:cubicBezTo>
                      <a:pt x="446" y="427"/>
                      <a:pt x="526" y="428"/>
                      <a:pt x="547" y="429"/>
                    </a:cubicBezTo>
                    <a:cubicBezTo>
                      <a:pt x="559" y="429"/>
                      <a:pt x="562" y="412"/>
                      <a:pt x="561" y="398"/>
                    </a:cubicBezTo>
                    <a:cubicBezTo>
                      <a:pt x="563" y="399"/>
                      <a:pt x="564" y="399"/>
                      <a:pt x="566" y="400"/>
                    </a:cubicBezTo>
                    <a:cubicBezTo>
                      <a:pt x="564" y="418"/>
                      <a:pt x="563" y="447"/>
                      <a:pt x="569" y="452"/>
                    </a:cubicBezTo>
                    <a:cubicBezTo>
                      <a:pt x="579" y="458"/>
                      <a:pt x="584" y="452"/>
                      <a:pt x="592" y="439"/>
                    </a:cubicBezTo>
                    <a:cubicBezTo>
                      <a:pt x="598" y="430"/>
                      <a:pt x="588" y="404"/>
                      <a:pt x="582" y="390"/>
                    </a:cubicBezTo>
                    <a:cubicBezTo>
                      <a:pt x="583" y="390"/>
                      <a:pt x="584" y="388"/>
                      <a:pt x="585" y="387"/>
                    </a:cubicBezTo>
                    <a:cubicBezTo>
                      <a:pt x="586" y="388"/>
                      <a:pt x="587" y="388"/>
                      <a:pt x="588" y="388"/>
                    </a:cubicBezTo>
                    <a:cubicBezTo>
                      <a:pt x="590" y="388"/>
                      <a:pt x="592" y="387"/>
                      <a:pt x="593" y="385"/>
                    </a:cubicBezTo>
                    <a:cubicBezTo>
                      <a:pt x="593" y="385"/>
                      <a:pt x="594" y="385"/>
                      <a:pt x="594" y="385"/>
                    </a:cubicBezTo>
                    <a:cubicBezTo>
                      <a:pt x="596" y="385"/>
                      <a:pt x="598" y="384"/>
                      <a:pt x="598" y="382"/>
                    </a:cubicBezTo>
                    <a:lnTo>
                      <a:pt x="598" y="37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8" name="Oval 7">
                <a:extLst>
                  <a:ext uri="{FF2B5EF4-FFF2-40B4-BE49-F238E27FC236}">
                    <a16:creationId xmlns:a16="http://schemas.microsoft.com/office/drawing/2014/main" id="{274B21BB-8390-422B-AE58-9435745585C0}"/>
                  </a:ext>
                </a:extLst>
              </p:cNvPr>
              <p:cNvSpPr/>
              <p:nvPr/>
            </p:nvSpPr>
            <p:spPr bwMode="auto">
              <a:xfrm>
                <a:off x="6167438" y="1479551"/>
                <a:ext cx="290512" cy="2905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cxnSp>
        <p:nvCxnSpPr>
          <p:cNvPr id="49" name="直接箭头连接符 48">
            <a:extLst>
              <a:ext uri="{FF2B5EF4-FFF2-40B4-BE49-F238E27FC236}">
                <a16:creationId xmlns:a16="http://schemas.microsoft.com/office/drawing/2014/main" id="{4218E556-A34F-4144-B4CE-31C2FE9B4474}"/>
              </a:ext>
            </a:extLst>
          </p:cNvPr>
          <p:cNvCxnSpPr>
            <a:cxnSpLocks/>
          </p:cNvCxnSpPr>
          <p:nvPr/>
        </p:nvCxnSpPr>
        <p:spPr>
          <a:xfrm>
            <a:off x="-79899" y="3240350"/>
            <a:ext cx="122718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3AF81922-BFD7-4F74-801E-54D21139759B}"/>
              </a:ext>
            </a:extLst>
          </p:cNvPr>
          <p:cNvSpPr txBox="1"/>
          <p:nvPr/>
        </p:nvSpPr>
        <p:spPr>
          <a:xfrm>
            <a:off x="618477" y="3848917"/>
            <a:ext cx="10955045" cy="2830711"/>
          </a:xfrm>
          <a:prstGeom prst="rect">
            <a:avLst/>
          </a:prstGeom>
          <a:noFill/>
        </p:spPr>
        <p:txBody>
          <a:bodyPr wrap="square" rtlCol="0">
            <a:spAutoFit/>
          </a:bodyPr>
          <a:lstStyle/>
          <a:p>
            <a:pPr>
              <a:lnSpc>
                <a:spcPct val="150000"/>
              </a:lnSpc>
            </a:pPr>
            <a:r>
              <a:rPr lang="zh-CN" altLang="en-US" sz="1200">
                <a:solidFill>
                  <a:srgbClr val="10FBFE"/>
                </a:solidFill>
                <a:latin typeface="微软雅黑" panose="020B0503020204020204" charset="-122"/>
                <a:ea typeface="微软雅黑" panose="020B0503020204020204" charset="-122"/>
                <a:cs typeface="+mn-ea"/>
              </a:rPr>
              <a:t>现在已进入主汛期。在“东方祥云”系统大屏上</a:t>
            </a:r>
            <a:r>
              <a:rPr lang="en-US" altLang="zh-CN" sz="1200">
                <a:solidFill>
                  <a:srgbClr val="10FBFE"/>
                </a:solidFill>
                <a:latin typeface="微软雅黑" panose="020B0503020204020204" charset="-122"/>
                <a:ea typeface="微软雅黑" panose="020B0503020204020204" charset="-122"/>
                <a:cs typeface="+mn-ea"/>
              </a:rPr>
              <a:t>,</a:t>
            </a:r>
            <a:r>
              <a:rPr lang="zh-CN" altLang="en-US" sz="1200">
                <a:solidFill>
                  <a:srgbClr val="10FBFE"/>
                </a:solidFill>
                <a:latin typeface="微软雅黑" panose="020B0503020204020204" charset="-122"/>
                <a:ea typeface="微软雅黑" panose="020B0503020204020204" charset="-122"/>
                <a:cs typeface="+mn-ea"/>
              </a:rPr>
              <a:t>实时显示着全国多地近期降雨量分布等数据。</a:t>
            </a:r>
          </a:p>
          <a:p>
            <a:pPr>
              <a:lnSpc>
                <a:spcPct val="150000"/>
              </a:lnSpc>
            </a:pPr>
            <a:r>
              <a:rPr lang="zh-CN" altLang="en-US" sz="1200">
                <a:solidFill>
                  <a:srgbClr val="10FBFE"/>
                </a:solidFill>
                <a:latin typeface="微软雅黑" panose="020B0503020204020204" charset="-122"/>
                <a:ea typeface="微软雅黑" panose="020B0503020204020204" charset="-122"/>
                <a:cs typeface="+mn-ea"/>
              </a:rPr>
              <a:t>贵州东方世纪科技有限公司董事长李胜说</a:t>
            </a:r>
            <a:r>
              <a:rPr lang="en-US" altLang="zh-CN" sz="1200">
                <a:solidFill>
                  <a:srgbClr val="10FBFE"/>
                </a:solidFill>
                <a:latin typeface="微软雅黑" panose="020B0503020204020204" charset="-122"/>
                <a:ea typeface="微软雅黑" panose="020B0503020204020204" charset="-122"/>
                <a:cs typeface="+mn-ea"/>
              </a:rPr>
              <a:t>,“</a:t>
            </a:r>
            <a:r>
              <a:rPr lang="zh-CN" altLang="en-US" sz="1200">
                <a:solidFill>
                  <a:srgbClr val="10FBFE"/>
                </a:solidFill>
                <a:latin typeface="微软雅黑" panose="020B0503020204020204" charset="-122"/>
                <a:ea typeface="微软雅黑" panose="020B0503020204020204" charset="-122"/>
                <a:cs typeface="+mn-ea"/>
              </a:rPr>
              <a:t>东方祥云”通过收集、处理公开的全球卫星遥感等数据</a:t>
            </a:r>
            <a:r>
              <a:rPr lang="en-US" altLang="zh-CN" sz="1200">
                <a:solidFill>
                  <a:srgbClr val="10FBFE"/>
                </a:solidFill>
                <a:latin typeface="微软雅黑" panose="020B0503020204020204" charset="-122"/>
                <a:ea typeface="微软雅黑" panose="020B0503020204020204" charset="-122"/>
                <a:cs typeface="+mn-ea"/>
              </a:rPr>
              <a:t>,</a:t>
            </a:r>
            <a:r>
              <a:rPr lang="zh-CN" altLang="en-US" sz="1200">
                <a:solidFill>
                  <a:srgbClr val="10FBFE"/>
                </a:solidFill>
                <a:latin typeface="微软雅黑" panose="020B0503020204020204" charset="-122"/>
                <a:ea typeface="微软雅黑" panose="020B0503020204020204" charset="-122"/>
                <a:cs typeface="+mn-ea"/>
              </a:rPr>
              <a:t>并依靠自主研发的洪水预报模型</a:t>
            </a:r>
            <a:r>
              <a:rPr lang="en-US" altLang="zh-CN" sz="1200">
                <a:solidFill>
                  <a:srgbClr val="10FBFE"/>
                </a:solidFill>
                <a:latin typeface="微软雅黑" panose="020B0503020204020204" charset="-122"/>
                <a:ea typeface="微软雅黑" panose="020B0503020204020204" charset="-122"/>
                <a:cs typeface="+mn-ea"/>
              </a:rPr>
              <a:t>,</a:t>
            </a:r>
            <a:r>
              <a:rPr lang="zh-CN" altLang="en-US" sz="1200">
                <a:solidFill>
                  <a:srgbClr val="10FBFE"/>
                </a:solidFill>
                <a:latin typeface="微软雅黑" panose="020B0503020204020204" charset="-122"/>
                <a:ea typeface="微软雅黑" panose="020B0503020204020204" charset="-122"/>
                <a:cs typeface="+mn-ea"/>
              </a:rPr>
              <a:t>可将洪涝灾害预测期从过去的</a:t>
            </a:r>
            <a:r>
              <a:rPr lang="en-US" altLang="zh-CN" sz="1200">
                <a:solidFill>
                  <a:srgbClr val="10FBFE"/>
                </a:solidFill>
                <a:latin typeface="微软雅黑" panose="020B0503020204020204" charset="-122"/>
                <a:ea typeface="微软雅黑" panose="020B0503020204020204" charset="-122"/>
                <a:cs typeface="+mn-ea"/>
              </a:rPr>
              <a:t>20</a:t>
            </a:r>
            <a:r>
              <a:rPr lang="zh-CN" altLang="en-US" sz="1200">
                <a:solidFill>
                  <a:srgbClr val="10FBFE"/>
                </a:solidFill>
                <a:latin typeface="微软雅黑" panose="020B0503020204020204" charset="-122"/>
                <a:ea typeface="微软雅黑" panose="020B0503020204020204" charset="-122"/>
                <a:cs typeface="+mn-ea"/>
              </a:rPr>
              <a:t>分钟延长至</a:t>
            </a:r>
            <a:r>
              <a:rPr lang="en-US" altLang="zh-CN" sz="1200">
                <a:solidFill>
                  <a:srgbClr val="10FBFE"/>
                </a:solidFill>
                <a:latin typeface="微软雅黑" panose="020B0503020204020204" charset="-122"/>
                <a:ea typeface="微软雅黑" panose="020B0503020204020204" charset="-122"/>
                <a:cs typeface="+mn-ea"/>
              </a:rPr>
              <a:t>72</a:t>
            </a:r>
            <a:r>
              <a:rPr lang="zh-CN" altLang="en-US" sz="1200">
                <a:solidFill>
                  <a:srgbClr val="10FBFE"/>
                </a:solidFill>
                <a:latin typeface="微软雅黑" panose="020B0503020204020204" charset="-122"/>
                <a:ea typeface="微软雅黑" panose="020B0503020204020204" charset="-122"/>
                <a:cs typeface="+mn-ea"/>
              </a:rPr>
              <a:t>小时。</a:t>
            </a:r>
          </a:p>
          <a:p>
            <a:pPr>
              <a:lnSpc>
                <a:spcPct val="150000"/>
              </a:lnSpc>
            </a:pPr>
            <a:r>
              <a:rPr lang="zh-CN" altLang="en-US" sz="1200">
                <a:solidFill>
                  <a:srgbClr val="10FBFE"/>
                </a:solidFill>
                <a:latin typeface="微软雅黑" panose="020B0503020204020204" charset="-122"/>
                <a:ea typeface="微软雅黑" panose="020B0503020204020204" charset="-122"/>
                <a:cs typeface="+mn-ea"/>
              </a:rPr>
              <a:t>提起去年的台风“山竹”</a:t>
            </a:r>
            <a:r>
              <a:rPr lang="en-US" altLang="zh-CN" sz="1200">
                <a:solidFill>
                  <a:srgbClr val="10FBFE"/>
                </a:solidFill>
                <a:latin typeface="微软雅黑" panose="020B0503020204020204" charset="-122"/>
                <a:ea typeface="微软雅黑" panose="020B0503020204020204" charset="-122"/>
                <a:cs typeface="+mn-ea"/>
              </a:rPr>
              <a:t>,</a:t>
            </a:r>
            <a:r>
              <a:rPr lang="zh-CN" altLang="en-US" sz="1200">
                <a:solidFill>
                  <a:srgbClr val="10FBFE"/>
                </a:solidFill>
                <a:latin typeface="微软雅黑" panose="020B0503020204020204" charset="-122"/>
                <a:ea typeface="微软雅黑" panose="020B0503020204020204" charset="-122"/>
                <a:cs typeface="+mn-ea"/>
              </a:rPr>
              <a:t>李胜至今仍有些激动。</a:t>
            </a:r>
          </a:p>
          <a:p>
            <a:pPr>
              <a:lnSpc>
                <a:spcPct val="150000"/>
              </a:lnSpc>
            </a:pPr>
            <a:r>
              <a:rPr lang="zh-CN" altLang="en-US" sz="1200">
                <a:solidFill>
                  <a:srgbClr val="10FBFE"/>
                </a:solidFill>
                <a:latin typeface="微软雅黑" panose="020B0503020204020204" charset="-122"/>
                <a:ea typeface="微软雅黑" panose="020B0503020204020204" charset="-122"/>
                <a:cs typeface="+mn-ea"/>
              </a:rPr>
              <a:t>“在</a:t>
            </a:r>
            <a:r>
              <a:rPr lang="en-US" altLang="zh-CN" sz="1200">
                <a:solidFill>
                  <a:srgbClr val="10FBFE"/>
                </a:solidFill>
                <a:latin typeface="微软雅黑" panose="020B0503020204020204" charset="-122"/>
                <a:ea typeface="微软雅黑" panose="020B0503020204020204" charset="-122"/>
                <a:cs typeface="+mn-ea"/>
              </a:rPr>
              <a:t>"</a:t>
            </a:r>
            <a:r>
              <a:rPr lang="zh-CN" altLang="en-US" sz="1200">
                <a:solidFill>
                  <a:srgbClr val="10FBFE"/>
                </a:solidFill>
                <a:latin typeface="微软雅黑" panose="020B0503020204020204" charset="-122"/>
                <a:ea typeface="微软雅黑" panose="020B0503020204020204" charset="-122"/>
                <a:cs typeface="+mn-ea"/>
              </a:rPr>
              <a:t>山竹</a:t>
            </a:r>
            <a:r>
              <a:rPr lang="en-US" altLang="zh-CN" sz="1200">
                <a:solidFill>
                  <a:srgbClr val="10FBFE"/>
                </a:solidFill>
                <a:latin typeface="微软雅黑" panose="020B0503020204020204" charset="-122"/>
                <a:ea typeface="微软雅黑" panose="020B0503020204020204" charset="-122"/>
                <a:cs typeface="+mn-ea"/>
              </a:rPr>
              <a:t>"</a:t>
            </a:r>
            <a:r>
              <a:rPr lang="zh-CN" altLang="en-US" sz="1200">
                <a:solidFill>
                  <a:srgbClr val="10FBFE"/>
                </a:solidFill>
                <a:latin typeface="微软雅黑" panose="020B0503020204020204" charset="-122"/>
                <a:ea typeface="微软雅黑" panose="020B0503020204020204" charset="-122"/>
                <a:cs typeface="+mn-ea"/>
              </a:rPr>
              <a:t>登陆之际</a:t>
            </a:r>
            <a:r>
              <a:rPr lang="en-US" altLang="zh-CN" sz="1200">
                <a:solidFill>
                  <a:srgbClr val="10FBFE"/>
                </a:solidFill>
                <a:latin typeface="微软雅黑" panose="020B0503020204020204" charset="-122"/>
                <a:ea typeface="微软雅黑" panose="020B0503020204020204" charset="-122"/>
                <a:cs typeface="+mn-ea"/>
              </a:rPr>
              <a:t>,"</a:t>
            </a:r>
            <a:r>
              <a:rPr lang="zh-CN" altLang="en-US" sz="1200">
                <a:solidFill>
                  <a:srgbClr val="10FBFE"/>
                </a:solidFill>
                <a:latin typeface="微软雅黑" panose="020B0503020204020204" charset="-122"/>
                <a:ea typeface="微软雅黑" panose="020B0503020204020204" charset="-122"/>
                <a:cs typeface="+mn-ea"/>
              </a:rPr>
              <a:t>东方祥云</a:t>
            </a:r>
            <a:r>
              <a:rPr lang="en-US" altLang="zh-CN" sz="1200">
                <a:solidFill>
                  <a:srgbClr val="10FBFE"/>
                </a:solidFill>
                <a:latin typeface="微软雅黑" panose="020B0503020204020204" charset="-122"/>
                <a:ea typeface="微软雅黑" panose="020B0503020204020204" charset="-122"/>
                <a:cs typeface="+mn-ea"/>
              </a:rPr>
              <a:t>"</a:t>
            </a:r>
            <a:r>
              <a:rPr lang="zh-CN" altLang="en-US" sz="1200">
                <a:solidFill>
                  <a:srgbClr val="10FBFE"/>
                </a:solidFill>
                <a:latin typeface="微软雅黑" panose="020B0503020204020204" charset="-122"/>
                <a:ea typeface="微软雅黑" panose="020B0503020204020204" charset="-122"/>
                <a:cs typeface="+mn-ea"/>
              </a:rPr>
              <a:t>提前</a:t>
            </a:r>
            <a:r>
              <a:rPr lang="en-US" altLang="zh-CN" sz="1200">
                <a:solidFill>
                  <a:srgbClr val="10FBFE"/>
                </a:solidFill>
                <a:latin typeface="微软雅黑" panose="020B0503020204020204" charset="-122"/>
                <a:ea typeface="微软雅黑" panose="020B0503020204020204" charset="-122"/>
                <a:cs typeface="+mn-ea"/>
              </a:rPr>
              <a:t>3</a:t>
            </a:r>
            <a:r>
              <a:rPr lang="zh-CN" altLang="en-US" sz="1200">
                <a:solidFill>
                  <a:srgbClr val="10FBFE"/>
                </a:solidFill>
                <a:latin typeface="微软雅黑" panose="020B0503020204020204" charset="-122"/>
                <a:ea typeface="微软雅黑" panose="020B0503020204020204" charset="-122"/>
                <a:cs typeface="+mn-ea"/>
              </a:rPr>
              <a:t>小时</a:t>
            </a:r>
            <a:r>
              <a:rPr lang="en-US" altLang="zh-CN" sz="1200">
                <a:solidFill>
                  <a:srgbClr val="10FBFE"/>
                </a:solidFill>
                <a:latin typeface="微软雅黑" panose="020B0503020204020204" charset="-122"/>
                <a:ea typeface="微软雅黑" panose="020B0503020204020204" charset="-122"/>
                <a:cs typeface="+mn-ea"/>
              </a:rPr>
              <a:t>15</a:t>
            </a:r>
            <a:r>
              <a:rPr lang="zh-CN" altLang="en-US" sz="1200">
                <a:solidFill>
                  <a:srgbClr val="10FBFE"/>
                </a:solidFill>
                <a:latin typeface="微软雅黑" panose="020B0503020204020204" charset="-122"/>
                <a:ea typeface="微软雅黑" panose="020B0503020204020204" charset="-122"/>
                <a:cs typeface="+mn-ea"/>
              </a:rPr>
              <a:t>分钟预报了某地</a:t>
            </a:r>
            <a:r>
              <a:rPr lang="en-US" altLang="zh-CN" sz="1200">
                <a:solidFill>
                  <a:srgbClr val="10FBFE"/>
                </a:solidFill>
                <a:latin typeface="微软雅黑" panose="020B0503020204020204" charset="-122"/>
                <a:ea typeface="微软雅黑" panose="020B0503020204020204" charset="-122"/>
                <a:cs typeface="+mn-ea"/>
              </a:rPr>
              <a:t>29</a:t>
            </a:r>
            <a:r>
              <a:rPr lang="zh-CN" altLang="en-US" sz="1200">
                <a:solidFill>
                  <a:srgbClr val="10FBFE"/>
                </a:solidFill>
                <a:latin typeface="微软雅黑" panose="020B0503020204020204" charset="-122"/>
                <a:ea typeface="微软雅黑" panose="020B0503020204020204" charset="-122"/>
                <a:cs typeface="+mn-ea"/>
              </a:rPr>
              <a:t>年一遇的大洪水</a:t>
            </a:r>
            <a:r>
              <a:rPr lang="en-US" altLang="zh-CN" sz="1200">
                <a:solidFill>
                  <a:srgbClr val="10FBFE"/>
                </a:solidFill>
                <a:latin typeface="微软雅黑" panose="020B0503020204020204" charset="-122"/>
                <a:ea typeface="微软雅黑" panose="020B0503020204020204" charset="-122"/>
                <a:cs typeface="+mn-ea"/>
              </a:rPr>
              <a:t>,</a:t>
            </a:r>
            <a:r>
              <a:rPr lang="zh-CN" altLang="en-US" sz="1200">
                <a:solidFill>
                  <a:srgbClr val="10FBFE"/>
                </a:solidFill>
                <a:latin typeface="微软雅黑" panose="020B0503020204020204" charset="-122"/>
                <a:ea typeface="微软雅黑" panose="020B0503020204020204" charset="-122"/>
                <a:cs typeface="+mn-ea"/>
              </a:rPr>
              <a:t>避免了可能发生的重大人员伤亡。”李胜说。</a:t>
            </a:r>
          </a:p>
          <a:p>
            <a:pPr>
              <a:lnSpc>
                <a:spcPct val="150000"/>
              </a:lnSpc>
            </a:pPr>
            <a:r>
              <a:rPr lang="zh-CN" altLang="en-US" sz="1200">
                <a:solidFill>
                  <a:srgbClr val="10FBFE"/>
                </a:solidFill>
                <a:latin typeface="微软雅黑" panose="020B0503020204020204" charset="-122"/>
                <a:ea typeface="微软雅黑" panose="020B0503020204020204" charset="-122"/>
                <a:cs typeface="+mn-ea"/>
              </a:rPr>
              <a:t>“山洪防治是一个世界性难题。”李胜说</a:t>
            </a:r>
            <a:r>
              <a:rPr lang="en-US" altLang="zh-CN" sz="1200">
                <a:solidFill>
                  <a:srgbClr val="10FBFE"/>
                </a:solidFill>
                <a:latin typeface="微软雅黑" panose="020B0503020204020204" charset="-122"/>
                <a:ea typeface="微软雅黑" panose="020B0503020204020204" charset="-122"/>
                <a:cs typeface="+mn-ea"/>
              </a:rPr>
              <a:t>,</a:t>
            </a:r>
            <a:r>
              <a:rPr lang="zh-CN" altLang="en-US" sz="1200">
                <a:solidFill>
                  <a:srgbClr val="10FBFE"/>
                </a:solidFill>
                <a:latin typeface="微软雅黑" panose="020B0503020204020204" charset="-122"/>
                <a:ea typeface="微软雅黑" panose="020B0503020204020204" charset="-122"/>
                <a:cs typeface="+mn-ea"/>
              </a:rPr>
              <a:t>由于山洪陡涨陡落、灾害发生快</a:t>
            </a:r>
            <a:r>
              <a:rPr lang="en-US" altLang="zh-CN" sz="1200">
                <a:solidFill>
                  <a:srgbClr val="10FBFE"/>
                </a:solidFill>
                <a:latin typeface="微软雅黑" panose="020B0503020204020204" charset="-122"/>
                <a:ea typeface="微软雅黑" panose="020B0503020204020204" charset="-122"/>
                <a:cs typeface="+mn-ea"/>
              </a:rPr>
              <a:t>,</a:t>
            </a:r>
            <a:r>
              <a:rPr lang="zh-CN" altLang="en-US" sz="1200">
                <a:solidFill>
                  <a:srgbClr val="10FBFE"/>
                </a:solidFill>
                <a:latin typeface="微软雅黑" panose="020B0503020204020204" charset="-122"/>
                <a:ea typeface="微软雅黑" panose="020B0503020204020204" charset="-122"/>
                <a:cs typeface="+mn-ea"/>
              </a:rPr>
              <a:t>逐小时预警往往是“预报”变成“后报”。</a:t>
            </a:r>
          </a:p>
          <a:p>
            <a:pPr>
              <a:lnSpc>
                <a:spcPct val="150000"/>
              </a:lnSpc>
            </a:pPr>
            <a:r>
              <a:rPr lang="zh-CN" altLang="en-US" sz="1200">
                <a:solidFill>
                  <a:srgbClr val="10FBFE"/>
                </a:solidFill>
                <a:latin typeface="微软雅黑" panose="020B0503020204020204" charset="-122"/>
                <a:ea typeface="微软雅黑" panose="020B0503020204020204" charset="-122"/>
                <a:cs typeface="+mn-ea"/>
              </a:rPr>
              <a:t>“传统方法是运用传感器监测水库、河流的水量、水位等信息</a:t>
            </a:r>
            <a:r>
              <a:rPr lang="en-US" altLang="zh-CN" sz="1200">
                <a:solidFill>
                  <a:srgbClr val="10FBFE"/>
                </a:solidFill>
                <a:latin typeface="微软雅黑" panose="020B0503020204020204" charset="-122"/>
                <a:ea typeface="微软雅黑" panose="020B0503020204020204" charset="-122"/>
                <a:cs typeface="+mn-ea"/>
              </a:rPr>
              <a:t>,</a:t>
            </a:r>
            <a:r>
              <a:rPr lang="zh-CN" altLang="en-US" sz="1200">
                <a:solidFill>
                  <a:srgbClr val="10FBFE"/>
                </a:solidFill>
                <a:latin typeface="微软雅黑" panose="020B0503020204020204" charset="-122"/>
                <a:ea typeface="微软雅黑" panose="020B0503020204020204" charset="-122"/>
                <a:cs typeface="+mn-ea"/>
              </a:rPr>
              <a:t>而</a:t>
            </a:r>
            <a:r>
              <a:rPr lang="en-US" altLang="zh-CN" sz="1200">
                <a:solidFill>
                  <a:srgbClr val="10FBFE"/>
                </a:solidFill>
                <a:latin typeface="微软雅黑" panose="020B0503020204020204" charset="-122"/>
                <a:ea typeface="微软雅黑" panose="020B0503020204020204" charset="-122"/>
                <a:cs typeface="+mn-ea"/>
              </a:rPr>
              <a:t>"</a:t>
            </a:r>
            <a:r>
              <a:rPr lang="zh-CN" altLang="en-US" sz="1200">
                <a:solidFill>
                  <a:srgbClr val="10FBFE"/>
                </a:solidFill>
                <a:latin typeface="微软雅黑" panose="020B0503020204020204" charset="-122"/>
                <a:ea typeface="微软雅黑" panose="020B0503020204020204" charset="-122"/>
                <a:cs typeface="+mn-ea"/>
              </a:rPr>
              <a:t>东方祥云</a:t>
            </a:r>
            <a:r>
              <a:rPr lang="en-US" altLang="zh-CN" sz="1200">
                <a:solidFill>
                  <a:srgbClr val="10FBFE"/>
                </a:solidFill>
                <a:latin typeface="微软雅黑" panose="020B0503020204020204" charset="-122"/>
                <a:ea typeface="微软雅黑" panose="020B0503020204020204" charset="-122"/>
                <a:cs typeface="+mn-ea"/>
              </a:rPr>
              <a:t>"</a:t>
            </a:r>
            <a:r>
              <a:rPr lang="zh-CN" altLang="en-US" sz="1200">
                <a:solidFill>
                  <a:srgbClr val="10FBFE"/>
                </a:solidFill>
                <a:latin typeface="微软雅黑" panose="020B0503020204020204" charset="-122"/>
                <a:ea typeface="微软雅黑" panose="020B0503020204020204" charset="-122"/>
                <a:cs typeface="+mn-ea"/>
              </a:rPr>
              <a:t>的数据主要来自卫星遥感数据</a:t>
            </a:r>
            <a:r>
              <a:rPr lang="en-US" altLang="zh-CN" sz="1200">
                <a:solidFill>
                  <a:srgbClr val="10FBFE"/>
                </a:solidFill>
                <a:latin typeface="微软雅黑" panose="020B0503020204020204" charset="-122"/>
                <a:ea typeface="微软雅黑" panose="020B0503020204020204" charset="-122"/>
                <a:cs typeface="+mn-ea"/>
              </a:rPr>
              <a:t>,</a:t>
            </a:r>
            <a:r>
              <a:rPr lang="zh-CN" altLang="en-US" sz="1200">
                <a:solidFill>
                  <a:srgbClr val="10FBFE"/>
                </a:solidFill>
                <a:latin typeface="微软雅黑" panose="020B0503020204020204" charset="-122"/>
                <a:ea typeface="微软雅黑" panose="020B0503020204020204" charset="-122"/>
                <a:cs typeface="+mn-ea"/>
              </a:rPr>
              <a:t>突破了洪水预警小时级别</a:t>
            </a:r>
            <a:r>
              <a:rPr lang="en-US" altLang="zh-CN" sz="1200">
                <a:solidFill>
                  <a:srgbClr val="10FBFE"/>
                </a:solidFill>
                <a:latin typeface="微软雅黑" panose="020B0503020204020204" charset="-122"/>
                <a:ea typeface="微软雅黑" panose="020B0503020204020204" charset="-122"/>
                <a:cs typeface="+mn-ea"/>
              </a:rPr>
              <a:t>,</a:t>
            </a:r>
            <a:r>
              <a:rPr lang="zh-CN" altLang="en-US" sz="1200">
                <a:solidFill>
                  <a:srgbClr val="10FBFE"/>
                </a:solidFill>
                <a:latin typeface="微软雅黑" panose="020B0503020204020204" charset="-122"/>
                <a:ea typeface="微软雅黑" panose="020B0503020204020204" charset="-122"/>
                <a:cs typeface="+mn-ea"/>
              </a:rPr>
              <a:t>可每</a:t>
            </a:r>
            <a:r>
              <a:rPr lang="en-US" altLang="zh-CN" sz="1200">
                <a:solidFill>
                  <a:srgbClr val="10FBFE"/>
                </a:solidFill>
                <a:latin typeface="微软雅黑" panose="020B0503020204020204" charset="-122"/>
                <a:ea typeface="微软雅黑" panose="020B0503020204020204" charset="-122"/>
                <a:cs typeface="+mn-ea"/>
              </a:rPr>
              <a:t>15</a:t>
            </a:r>
            <a:r>
              <a:rPr lang="zh-CN" altLang="en-US" sz="1200">
                <a:solidFill>
                  <a:srgbClr val="10FBFE"/>
                </a:solidFill>
                <a:latin typeface="微软雅黑" panose="020B0503020204020204" charset="-122"/>
                <a:ea typeface="微软雅黑" panose="020B0503020204020204" charset="-122"/>
                <a:cs typeface="+mn-ea"/>
              </a:rPr>
              <a:t>分钟预警一次。”李胜说。</a:t>
            </a:r>
          </a:p>
          <a:p>
            <a:pPr>
              <a:lnSpc>
                <a:spcPct val="150000"/>
              </a:lnSpc>
            </a:pPr>
            <a:r>
              <a:rPr lang="zh-CN" altLang="en-US" sz="1200">
                <a:solidFill>
                  <a:srgbClr val="10FBFE"/>
                </a:solidFill>
                <a:latin typeface="微软雅黑" panose="020B0503020204020204" charset="-122"/>
                <a:ea typeface="微软雅黑" panose="020B0503020204020204" charset="-122"/>
                <a:cs typeface="+mn-ea"/>
              </a:rPr>
              <a:t>目前</a:t>
            </a:r>
            <a:r>
              <a:rPr lang="en-US" altLang="zh-CN" sz="1200">
                <a:solidFill>
                  <a:srgbClr val="10FBFE"/>
                </a:solidFill>
                <a:latin typeface="微软雅黑" panose="020B0503020204020204" charset="-122"/>
                <a:ea typeface="微软雅黑" panose="020B0503020204020204" charset="-122"/>
                <a:cs typeface="+mn-ea"/>
              </a:rPr>
              <a:t>,“</a:t>
            </a:r>
            <a:r>
              <a:rPr lang="zh-CN" altLang="en-US" sz="1200">
                <a:solidFill>
                  <a:srgbClr val="10FBFE"/>
                </a:solidFill>
                <a:latin typeface="微软雅黑" panose="020B0503020204020204" charset="-122"/>
                <a:ea typeface="微软雅黑" panose="020B0503020204020204" charset="-122"/>
                <a:cs typeface="+mn-ea"/>
              </a:rPr>
              <a:t>东方祥云”已为广西、广东等多地提供洪水预警服务。</a:t>
            </a:r>
          </a:p>
          <a:p>
            <a:pPr>
              <a:lnSpc>
                <a:spcPct val="150000"/>
              </a:lnSpc>
            </a:pPr>
            <a:r>
              <a:rPr lang="zh-CN" altLang="en-US" sz="1200">
                <a:solidFill>
                  <a:srgbClr val="10FBFE"/>
                </a:solidFill>
                <a:latin typeface="微软雅黑" panose="020B0503020204020204" charset="-122"/>
                <a:ea typeface="微软雅黑" panose="020B0503020204020204" charset="-122"/>
                <a:cs typeface="+mn-ea"/>
              </a:rPr>
              <a:t>“安全是发展的前提</a:t>
            </a:r>
            <a:r>
              <a:rPr lang="en-US" altLang="zh-CN" sz="1200">
                <a:solidFill>
                  <a:srgbClr val="10FBFE"/>
                </a:solidFill>
                <a:latin typeface="微软雅黑" panose="020B0503020204020204" charset="-122"/>
                <a:ea typeface="微软雅黑" panose="020B0503020204020204" charset="-122"/>
                <a:cs typeface="+mn-ea"/>
              </a:rPr>
              <a:t>,</a:t>
            </a:r>
            <a:r>
              <a:rPr lang="zh-CN" altLang="en-US" sz="1200">
                <a:solidFill>
                  <a:srgbClr val="10FBFE"/>
                </a:solidFill>
                <a:latin typeface="微软雅黑" panose="020B0503020204020204" charset="-122"/>
                <a:ea typeface="微软雅黑" panose="020B0503020204020204" charset="-122"/>
                <a:cs typeface="+mn-ea"/>
              </a:rPr>
              <a:t>发展是安全的保障。”中国科学院院士王小云说</a:t>
            </a:r>
            <a:r>
              <a:rPr lang="en-US" altLang="zh-CN" sz="1200">
                <a:solidFill>
                  <a:srgbClr val="10FBFE"/>
                </a:solidFill>
                <a:latin typeface="微软雅黑" panose="020B0503020204020204" charset="-122"/>
                <a:ea typeface="微软雅黑" panose="020B0503020204020204" charset="-122"/>
                <a:cs typeface="+mn-ea"/>
              </a:rPr>
              <a:t>,</a:t>
            </a:r>
            <a:r>
              <a:rPr lang="zh-CN" altLang="en-US" sz="1200">
                <a:solidFill>
                  <a:srgbClr val="10FBFE"/>
                </a:solidFill>
                <a:latin typeface="微软雅黑" panose="020B0503020204020204" charset="-122"/>
                <a:ea typeface="微软雅黑" panose="020B0503020204020204" charset="-122"/>
                <a:cs typeface="+mn-ea"/>
              </a:rPr>
              <a:t>万物互联极大改变了人们的生活和思维方式</a:t>
            </a:r>
            <a:r>
              <a:rPr lang="en-US" altLang="zh-CN" sz="1200">
                <a:solidFill>
                  <a:srgbClr val="10FBFE"/>
                </a:solidFill>
                <a:latin typeface="微软雅黑" panose="020B0503020204020204" charset="-122"/>
                <a:ea typeface="微软雅黑" panose="020B0503020204020204" charset="-122"/>
                <a:cs typeface="+mn-ea"/>
              </a:rPr>
              <a:t>,</a:t>
            </a:r>
            <a:r>
              <a:rPr lang="zh-CN" altLang="en-US" sz="1200">
                <a:solidFill>
                  <a:srgbClr val="10FBFE"/>
                </a:solidFill>
                <a:latin typeface="微软雅黑" panose="020B0503020204020204" charset="-122"/>
                <a:ea typeface="微软雅黑" panose="020B0503020204020204" charset="-122"/>
                <a:cs typeface="+mn-ea"/>
              </a:rPr>
              <a:t>激发出创造的无限可能。</a:t>
            </a:r>
          </a:p>
        </p:txBody>
      </p:sp>
      <p:sp>
        <p:nvSpPr>
          <p:cNvPr id="52" name="文本框 51">
            <a:extLst>
              <a:ext uri="{FF2B5EF4-FFF2-40B4-BE49-F238E27FC236}">
                <a16:creationId xmlns:a16="http://schemas.microsoft.com/office/drawing/2014/main" id="{3C234146-5BEB-41D3-9A0A-1E4A8DB55D20}"/>
              </a:ext>
            </a:extLst>
          </p:cNvPr>
          <p:cNvSpPr txBox="1"/>
          <p:nvPr/>
        </p:nvSpPr>
        <p:spPr>
          <a:xfrm>
            <a:off x="618477" y="595487"/>
            <a:ext cx="10955045" cy="2553712"/>
          </a:xfrm>
          <a:prstGeom prst="rect">
            <a:avLst/>
          </a:prstGeom>
          <a:noFill/>
        </p:spPr>
        <p:txBody>
          <a:bodyPr wrap="square" rtlCol="0">
            <a:spAutoFit/>
          </a:bodyPr>
          <a:lstStyle/>
          <a:p>
            <a:pPr>
              <a:lnSpc>
                <a:spcPct val="150000"/>
              </a:lnSpc>
            </a:pPr>
            <a:r>
              <a:rPr lang="zh-CN" altLang="en-US" sz="1200">
                <a:solidFill>
                  <a:srgbClr val="10FBFE"/>
                </a:solidFill>
                <a:latin typeface="微软雅黑" panose="020B0503020204020204" charset="-122"/>
                <a:ea typeface="微软雅黑" panose="020B0503020204020204" charset="-122"/>
                <a:cs typeface="+mn-ea"/>
              </a:rPr>
              <a:t>趁着天气晴好</a:t>
            </a:r>
            <a:r>
              <a:rPr lang="en-US" altLang="zh-CN" sz="1200">
                <a:solidFill>
                  <a:srgbClr val="10FBFE"/>
                </a:solidFill>
                <a:latin typeface="微软雅黑" panose="020B0503020204020204" charset="-122"/>
                <a:ea typeface="微软雅黑" panose="020B0503020204020204" charset="-122"/>
                <a:cs typeface="+mn-ea"/>
              </a:rPr>
              <a:t>,</a:t>
            </a:r>
            <a:r>
              <a:rPr lang="zh-CN" altLang="en-US" sz="1200">
                <a:solidFill>
                  <a:srgbClr val="10FBFE"/>
                </a:solidFill>
                <a:latin typeface="微软雅黑" panose="020B0503020204020204" charset="-122"/>
                <a:ea typeface="微软雅黑" panose="020B0503020204020204" charset="-122"/>
                <a:cs typeface="+mn-ea"/>
              </a:rPr>
              <a:t>雷山县郎德镇村民杨武准备到几公里外的报德村办事。出门前</a:t>
            </a:r>
            <a:r>
              <a:rPr lang="en-US" altLang="zh-CN" sz="1200">
                <a:solidFill>
                  <a:srgbClr val="10FBFE"/>
                </a:solidFill>
                <a:latin typeface="微软雅黑" panose="020B0503020204020204" charset="-122"/>
                <a:ea typeface="微软雅黑" panose="020B0503020204020204" charset="-122"/>
                <a:cs typeface="+mn-ea"/>
              </a:rPr>
              <a:t>,</a:t>
            </a:r>
            <a:r>
              <a:rPr lang="zh-CN" altLang="en-US" sz="1200">
                <a:solidFill>
                  <a:srgbClr val="10FBFE"/>
                </a:solidFill>
                <a:latin typeface="微软雅黑" panose="020B0503020204020204" charset="-122"/>
                <a:ea typeface="微软雅黑" panose="020B0503020204020204" charset="-122"/>
                <a:cs typeface="+mn-ea"/>
              </a:rPr>
              <a:t>他掏出手机点了几下。没多久</a:t>
            </a:r>
            <a:r>
              <a:rPr lang="en-US" altLang="zh-CN" sz="1200">
                <a:solidFill>
                  <a:srgbClr val="10FBFE"/>
                </a:solidFill>
                <a:latin typeface="微软雅黑" panose="020B0503020204020204" charset="-122"/>
                <a:ea typeface="微软雅黑" panose="020B0503020204020204" charset="-122"/>
                <a:cs typeface="+mn-ea"/>
              </a:rPr>
              <a:t>,</a:t>
            </a:r>
            <a:r>
              <a:rPr lang="zh-CN" altLang="en-US" sz="1200">
                <a:solidFill>
                  <a:srgbClr val="10FBFE"/>
                </a:solidFill>
                <a:latin typeface="微软雅黑" panose="020B0503020204020204" charset="-122"/>
                <a:ea typeface="微软雅黑" panose="020B0503020204020204" charset="-122"/>
                <a:cs typeface="+mn-ea"/>
              </a:rPr>
              <a:t>杨武上了一辆</a:t>
            </a:r>
            <a:r>
              <a:rPr lang="en-US" altLang="zh-CN" sz="1200">
                <a:solidFill>
                  <a:srgbClr val="10FBFE"/>
                </a:solidFill>
                <a:latin typeface="微软雅黑" panose="020B0503020204020204" charset="-122"/>
                <a:ea typeface="微软雅黑" panose="020B0503020204020204" charset="-122"/>
                <a:cs typeface="+mn-ea"/>
              </a:rPr>
              <a:t>9</a:t>
            </a:r>
            <a:r>
              <a:rPr lang="zh-CN" altLang="en-US" sz="1200">
                <a:solidFill>
                  <a:srgbClr val="10FBFE"/>
                </a:solidFill>
                <a:latin typeface="微软雅黑" panose="020B0503020204020204" charset="-122"/>
                <a:ea typeface="微软雅黑" panose="020B0503020204020204" charset="-122"/>
                <a:cs typeface="+mn-ea"/>
              </a:rPr>
              <a:t>座小客车</a:t>
            </a:r>
            <a:r>
              <a:rPr lang="en-US" altLang="zh-CN" sz="1200">
                <a:solidFill>
                  <a:srgbClr val="10FBFE"/>
                </a:solidFill>
                <a:latin typeface="微软雅黑" panose="020B0503020204020204" charset="-122"/>
                <a:ea typeface="微软雅黑" panose="020B0503020204020204" charset="-122"/>
                <a:cs typeface="+mn-ea"/>
              </a:rPr>
              <a:t>,10</a:t>
            </a:r>
            <a:r>
              <a:rPr lang="zh-CN" altLang="en-US" sz="1200">
                <a:solidFill>
                  <a:srgbClr val="10FBFE"/>
                </a:solidFill>
                <a:latin typeface="微软雅黑" panose="020B0503020204020204" charset="-122"/>
                <a:ea typeface="微软雅黑" panose="020B0503020204020204" charset="-122"/>
                <a:cs typeface="+mn-ea"/>
              </a:rPr>
              <a:t>分钟后便到达了目的地。</a:t>
            </a:r>
          </a:p>
          <a:p>
            <a:pPr>
              <a:lnSpc>
                <a:spcPct val="150000"/>
              </a:lnSpc>
            </a:pPr>
            <a:r>
              <a:rPr lang="zh-CN" altLang="en-US" sz="1200">
                <a:solidFill>
                  <a:srgbClr val="10FBFE"/>
                </a:solidFill>
                <a:latin typeface="微软雅黑" panose="020B0503020204020204" charset="-122"/>
                <a:ea typeface="微软雅黑" panose="020B0503020204020204" charset="-122"/>
                <a:cs typeface="+mn-ea"/>
              </a:rPr>
              <a:t>杨武说</a:t>
            </a:r>
            <a:r>
              <a:rPr lang="en-US" altLang="zh-CN" sz="1200">
                <a:solidFill>
                  <a:srgbClr val="10FBFE"/>
                </a:solidFill>
                <a:latin typeface="微软雅黑" panose="020B0503020204020204" charset="-122"/>
                <a:ea typeface="微软雅黑" panose="020B0503020204020204" charset="-122"/>
                <a:cs typeface="+mn-ea"/>
              </a:rPr>
              <a:t>,</a:t>
            </a:r>
            <a:r>
              <a:rPr lang="zh-CN" altLang="en-US" sz="1200">
                <a:solidFill>
                  <a:srgbClr val="10FBFE"/>
                </a:solidFill>
                <a:latin typeface="微软雅黑" panose="020B0503020204020204" charset="-122"/>
                <a:ea typeface="微软雅黑" panose="020B0503020204020204" charset="-122"/>
                <a:cs typeface="+mn-ea"/>
              </a:rPr>
              <a:t>以前</a:t>
            </a:r>
            <a:r>
              <a:rPr lang="en-US" altLang="zh-CN" sz="1200">
                <a:solidFill>
                  <a:srgbClr val="10FBFE"/>
                </a:solidFill>
                <a:latin typeface="微软雅黑" panose="020B0503020204020204" charset="-122"/>
                <a:ea typeface="微软雅黑" panose="020B0503020204020204" charset="-122"/>
                <a:cs typeface="+mn-ea"/>
              </a:rPr>
              <a:t>,</a:t>
            </a:r>
            <a:r>
              <a:rPr lang="zh-CN" altLang="en-US" sz="1200">
                <a:solidFill>
                  <a:srgbClr val="10FBFE"/>
                </a:solidFill>
                <a:latin typeface="微软雅黑" panose="020B0503020204020204" charset="-122"/>
                <a:ea typeface="微软雅黑" panose="020B0503020204020204" charset="-122"/>
                <a:cs typeface="+mn-ea"/>
              </a:rPr>
              <a:t>要么“死等”</a:t>
            </a:r>
            <a:r>
              <a:rPr lang="en-US" altLang="zh-CN" sz="1200">
                <a:solidFill>
                  <a:srgbClr val="10FBFE"/>
                </a:solidFill>
                <a:latin typeface="微软雅黑" panose="020B0503020204020204" charset="-122"/>
                <a:ea typeface="微软雅黑" panose="020B0503020204020204" charset="-122"/>
                <a:cs typeface="+mn-ea"/>
              </a:rPr>
              <a:t>,</a:t>
            </a:r>
            <a:r>
              <a:rPr lang="zh-CN" altLang="en-US" sz="1200">
                <a:solidFill>
                  <a:srgbClr val="10FBFE"/>
                </a:solidFill>
                <a:latin typeface="微软雅黑" panose="020B0503020204020204" charset="-122"/>
                <a:ea typeface="微软雅黑" panose="020B0503020204020204" charset="-122"/>
                <a:cs typeface="+mn-ea"/>
              </a:rPr>
              <a:t>班车一般要等一个多小时；要么步行</a:t>
            </a:r>
            <a:r>
              <a:rPr lang="en-US" altLang="zh-CN" sz="1200">
                <a:solidFill>
                  <a:srgbClr val="10FBFE"/>
                </a:solidFill>
                <a:latin typeface="微软雅黑" panose="020B0503020204020204" charset="-122"/>
                <a:ea typeface="微软雅黑" panose="020B0503020204020204" charset="-122"/>
                <a:cs typeface="+mn-ea"/>
              </a:rPr>
              <a:t>,</a:t>
            </a:r>
            <a:r>
              <a:rPr lang="zh-CN" altLang="en-US" sz="1200">
                <a:solidFill>
                  <a:srgbClr val="10FBFE"/>
                </a:solidFill>
                <a:latin typeface="微软雅黑" panose="020B0503020204020204" charset="-122"/>
                <a:ea typeface="微软雅黑" panose="020B0503020204020204" charset="-122"/>
                <a:cs typeface="+mn-ea"/>
              </a:rPr>
              <a:t>走两个多小时。如今</a:t>
            </a:r>
            <a:r>
              <a:rPr lang="en-US" altLang="zh-CN" sz="1200">
                <a:solidFill>
                  <a:srgbClr val="10FBFE"/>
                </a:solidFill>
                <a:latin typeface="微软雅黑" panose="020B0503020204020204" charset="-122"/>
                <a:ea typeface="微软雅黑" panose="020B0503020204020204" charset="-122"/>
                <a:cs typeface="+mn-ea"/>
              </a:rPr>
              <a:t>,</a:t>
            </a:r>
            <a:r>
              <a:rPr lang="zh-CN" altLang="en-US" sz="1200">
                <a:solidFill>
                  <a:srgbClr val="10FBFE"/>
                </a:solidFill>
                <a:latin typeface="微软雅黑" panose="020B0503020204020204" charset="-122"/>
                <a:ea typeface="微软雅黑" panose="020B0503020204020204" charset="-122"/>
                <a:cs typeface="+mn-ea"/>
              </a:rPr>
              <a:t>有了“通村村”</a:t>
            </a:r>
            <a:r>
              <a:rPr lang="en-US" altLang="zh-CN" sz="1200">
                <a:solidFill>
                  <a:srgbClr val="10FBFE"/>
                </a:solidFill>
                <a:latin typeface="微软雅黑" panose="020B0503020204020204" charset="-122"/>
                <a:ea typeface="微软雅黑" panose="020B0503020204020204" charset="-122"/>
                <a:cs typeface="+mn-ea"/>
              </a:rPr>
              <a:t>,</a:t>
            </a:r>
            <a:r>
              <a:rPr lang="zh-CN" altLang="en-US" sz="1200">
                <a:solidFill>
                  <a:srgbClr val="10FBFE"/>
                </a:solidFill>
                <a:latin typeface="微软雅黑" panose="020B0503020204020204" charset="-122"/>
                <a:ea typeface="微软雅黑" panose="020B0503020204020204" charset="-122"/>
                <a:cs typeface="+mn-ea"/>
              </a:rPr>
              <a:t>再也不为出门发愁了。</a:t>
            </a:r>
          </a:p>
          <a:p>
            <a:pPr>
              <a:lnSpc>
                <a:spcPct val="150000"/>
              </a:lnSpc>
            </a:pPr>
            <a:r>
              <a:rPr lang="zh-CN" altLang="en-US" sz="1200">
                <a:solidFill>
                  <a:srgbClr val="10FBFE"/>
                </a:solidFill>
                <a:latin typeface="微软雅黑" panose="020B0503020204020204" charset="-122"/>
                <a:ea typeface="微软雅黑" panose="020B0503020204020204" charset="-122"/>
                <a:cs typeface="+mn-ea"/>
              </a:rPr>
              <a:t>“您有一条新的消息</a:t>
            </a:r>
            <a:r>
              <a:rPr lang="en-US" altLang="zh-CN" sz="1200">
                <a:solidFill>
                  <a:srgbClr val="10FBFE"/>
                </a:solidFill>
                <a:latin typeface="微软雅黑" panose="020B0503020204020204" charset="-122"/>
                <a:ea typeface="微软雅黑" panose="020B0503020204020204" charset="-122"/>
                <a:cs typeface="+mn-ea"/>
              </a:rPr>
              <a:t>!”</a:t>
            </a:r>
            <a:r>
              <a:rPr lang="zh-CN" altLang="en-US" sz="1200">
                <a:solidFill>
                  <a:srgbClr val="10FBFE"/>
                </a:solidFill>
                <a:latin typeface="微软雅黑" panose="020B0503020204020204" charset="-122"/>
                <a:ea typeface="微软雅黑" panose="020B0503020204020204" charset="-122"/>
                <a:cs typeface="+mn-ea"/>
              </a:rPr>
              <a:t>走进雷山县“通村村”智慧交通调度中心大厅</a:t>
            </a:r>
            <a:r>
              <a:rPr lang="en-US" altLang="zh-CN" sz="1200">
                <a:solidFill>
                  <a:srgbClr val="10FBFE"/>
                </a:solidFill>
                <a:latin typeface="微软雅黑" panose="020B0503020204020204" charset="-122"/>
                <a:ea typeface="微软雅黑" panose="020B0503020204020204" charset="-122"/>
                <a:cs typeface="+mn-ea"/>
              </a:rPr>
              <a:t>,</a:t>
            </a:r>
            <a:r>
              <a:rPr lang="zh-CN" altLang="en-US" sz="1200">
                <a:solidFill>
                  <a:srgbClr val="10FBFE"/>
                </a:solidFill>
                <a:latin typeface="微软雅黑" panose="020B0503020204020204" charset="-122"/>
                <a:ea typeface="微软雅黑" panose="020B0503020204020204" charset="-122"/>
                <a:cs typeface="+mn-ea"/>
              </a:rPr>
              <a:t>订单通知不时响起。县客运站站长王贵说</a:t>
            </a:r>
            <a:r>
              <a:rPr lang="en-US" altLang="zh-CN" sz="1200">
                <a:solidFill>
                  <a:srgbClr val="10FBFE"/>
                </a:solidFill>
                <a:latin typeface="微软雅黑" panose="020B0503020204020204" charset="-122"/>
                <a:ea typeface="微软雅黑" panose="020B0503020204020204" charset="-122"/>
                <a:cs typeface="+mn-ea"/>
              </a:rPr>
              <a:t>,</a:t>
            </a:r>
            <a:r>
              <a:rPr lang="zh-CN" altLang="en-US" sz="1200">
                <a:solidFill>
                  <a:srgbClr val="10FBFE"/>
                </a:solidFill>
                <a:latin typeface="微软雅黑" panose="020B0503020204020204" charset="-122"/>
                <a:ea typeface="微软雅黑" panose="020B0503020204020204" charset="-122"/>
                <a:cs typeface="+mn-ea"/>
              </a:rPr>
              <a:t>尽管当地</a:t>
            </a:r>
            <a:r>
              <a:rPr lang="en-US" altLang="zh-CN" sz="1200">
                <a:solidFill>
                  <a:srgbClr val="10FBFE"/>
                </a:solidFill>
                <a:latin typeface="微软雅黑" panose="020B0503020204020204" charset="-122"/>
                <a:ea typeface="微软雅黑" panose="020B0503020204020204" charset="-122"/>
                <a:cs typeface="+mn-ea"/>
              </a:rPr>
              <a:t>2015</a:t>
            </a:r>
            <a:r>
              <a:rPr lang="zh-CN" altLang="en-US" sz="1200">
                <a:solidFill>
                  <a:srgbClr val="10FBFE"/>
                </a:solidFill>
                <a:latin typeface="微软雅黑" panose="020B0503020204020204" charset="-122"/>
                <a:ea typeface="微软雅黑" panose="020B0503020204020204" charset="-122"/>
                <a:cs typeface="+mn-ea"/>
              </a:rPr>
              <a:t>年就村村通油路</a:t>
            </a:r>
            <a:r>
              <a:rPr lang="en-US" altLang="zh-CN" sz="1200">
                <a:solidFill>
                  <a:srgbClr val="10FBFE"/>
                </a:solidFill>
                <a:latin typeface="微软雅黑" panose="020B0503020204020204" charset="-122"/>
                <a:ea typeface="微软雅黑" panose="020B0503020204020204" charset="-122"/>
                <a:cs typeface="+mn-ea"/>
              </a:rPr>
              <a:t>,</a:t>
            </a:r>
            <a:r>
              <a:rPr lang="zh-CN" altLang="en-US" sz="1200">
                <a:solidFill>
                  <a:srgbClr val="10FBFE"/>
                </a:solidFill>
                <a:latin typeface="微软雅黑" panose="020B0503020204020204" charset="-122"/>
                <a:ea typeface="微软雅黑" panose="020B0503020204020204" charset="-122"/>
                <a:cs typeface="+mn-ea"/>
              </a:rPr>
              <a:t>但是</a:t>
            </a:r>
            <a:r>
              <a:rPr lang="en-US" altLang="zh-CN" sz="1200">
                <a:solidFill>
                  <a:srgbClr val="10FBFE"/>
                </a:solidFill>
                <a:latin typeface="微软雅黑" panose="020B0503020204020204" charset="-122"/>
                <a:ea typeface="微软雅黑" panose="020B0503020204020204" charset="-122"/>
                <a:cs typeface="+mn-ea"/>
              </a:rPr>
              <a:t>,</a:t>
            </a:r>
            <a:r>
              <a:rPr lang="zh-CN" altLang="en-US" sz="1200">
                <a:solidFill>
                  <a:srgbClr val="10FBFE"/>
                </a:solidFill>
                <a:latin typeface="微软雅黑" panose="020B0503020204020204" charset="-122"/>
                <a:ea typeface="微软雅黑" panose="020B0503020204020204" charset="-122"/>
                <a:cs typeface="+mn-ea"/>
              </a:rPr>
              <a:t>村寨分散、客运班线分布不均</a:t>
            </a:r>
            <a:r>
              <a:rPr lang="en-US" altLang="zh-CN" sz="1200">
                <a:solidFill>
                  <a:srgbClr val="10FBFE"/>
                </a:solidFill>
                <a:latin typeface="微软雅黑" panose="020B0503020204020204" charset="-122"/>
                <a:ea typeface="微软雅黑" panose="020B0503020204020204" charset="-122"/>
                <a:cs typeface="+mn-ea"/>
              </a:rPr>
              <a:t>,</a:t>
            </a:r>
            <a:r>
              <a:rPr lang="zh-CN" altLang="en-US" sz="1200">
                <a:solidFill>
                  <a:srgbClr val="10FBFE"/>
                </a:solidFill>
                <a:latin typeface="微软雅黑" panose="020B0503020204020204" charset="-122"/>
                <a:ea typeface="微软雅黑" panose="020B0503020204020204" charset="-122"/>
                <a:cs typeface="+mn-ea"/>
              </a:rPr>
              <a:t>加上缺乏乘客出行数据</a:t>
            </a:r>
            <a:r>
              <a:rPr lang="en-US" altLang="zh-CN" sz="1200">
                <a:solidFill>
                  <a:srgbClr val="10FBFE"/>
                </a:solidFill>
                <a:latin typeface="微软雅黑" panose="020B0503020204020204" charset="-122"/>
                <a:ea typeface="微软雅黑" panose="020B0503020204020204" charset="-122"/>
                <a:cs typeface="+mn-ea"/>
              </a:rPr>
              <a:t>,</a:t>
            </a:r>
            <a:r>
              <a:rPr lang="zh-CN" altLang="en-US" sz="1200">
                <a:solidFill>
                  <a:srgbClr val="10FBFE"/>
                </a:solidFill>
                <a:latin typeface="微软雅黑" panose="020B0503020204020204" charset="-122"/>
                <a:ea typeface="微软雅黑" panose="020B0503020204020204" charset="-122"/>
                <a:cs typeface="+mn-ea"/>
              </a:rPr>
              <a:t>往往是“高峰人找车、平时车找人”。</a:t>
            </a:r>
          </a:p>
          <a:p>
            <a:pPr>
              <a:lnSpc>
                <a:spcPct val="150000"/>
              </a:lnSpc>
            </a:pPr>
            <a:r>
              <a:rPr lang="zh-CN" altLang="en-US" sz="1200">
                <a:solidFill>
                  <a:srgbClr val="10FBFE"/>
                </a:solidFill>
                <a:latin typeface="微软雅黑" panose="020B0503020204020204" charset="-122"/>
                <a:ea typeface="微软雅黑" panose="020B0503020204020204" charset="-122"/>
                <a:cs typeface="+mn-ea"/>
              </a:rPr>
              <a:t>“以前不少学生选择坐</a:t>
            </a:r>
            <a:r>
              <a:rPr lang="en-US" altLang="zh-CN" sz="1200">
                <a:solidFill>
                  <a:srgbClr val="10FBFE"/>
                </a:solidFill>
                <a:latin typeface="微软雅黑" panose="020B0503020204020204" charset="-122"/>
                <a:ea typeface="微软雅黑" panose="020B0503020204020204" charset="-122"/>
                <a:cs typeface="+mn-ea"/>
              </a:rPr>
              <a:t>"</a:t>
            </a:r>
            <a:r>
              <a:rPr lang="zh-CN" altLang="en-US" sz="1200">
                <a:solidFill>
                  <a:srgbClr val="10FBFE"/>
                </a:solidFill>
                <a:latin typeface="微软雅黑" panose="020B0503020204020204" charset="-122"/>
                <a:ea typeface="微软雅黑" panose="020B0503020204020204" charset="-122"/>
                <a:cs typeface="+mn-ea"/>
              </a:rPr>
              <a:t>顺风车</a:t>
            </a:r>
            <a:r>
              <a:rPr lang="en-US" altLang="zh-CN" sz="1200">
                <a:solidFill>
                  <a:srgbClr val="10FBFE"/>
                </a:solidFill>
                <a:latin typeface="微软雅黑" panose="020B0503020204020204" charset="-122"/>
                <a:ea typeface="微软雅黑" panose="020B0503020204020204" charset="-122"/>
                <a:cs typeface="+mn-ea"/>
              </a:rPr>
              <a:t>"</a:t>
            </a:r>
            <a:r>
              <a:rPr lang="zh-CN" altLang="en-US" sz="1200">
                <a:solidFill>
                  <a:srgbClr val="10FBFE"/>
                </a:solidFill>
                <a:latin typeface="微软雅黑" panose="020B0503020204020204" charset="-122"/>
                <a:ea typeface="微软雅黑" panose="020B0503020204020204" charset="-122"/>
                <a:cs typeface="+mn-ea"/>
              </a:rPr>
              <a:t>甚至</a:t>
            </a:r>
            <a:r>
              <a:rPr lang="en-US" altLang="zh-CN" sz="1200">
                <a:solidFill>
                  <a:srgbClr val="10FBFE"/>
                </a:solidFill>
                <a:latin typeface="微软雅黑" panose="020B0503020204020204" charset="-122"/>
                <a:ea typeface="微软雅黑" panose="020B0503020204020204" charset="-122"/>
                <a:cs typeface="+mn-ea"/>
              </a:rPr>
              <a:t>"</a:t>
            </a:r>
            <a:r>
              <a:rPr lang="zh-CN" altLang="en-US" sz="1200">
                <a:solidFill>
                  <a:srgbClr val="10FBFE"/>
                </a:solidFill>
                <a:latin typeface="微软雅黑" panose="020B0503020204020204" charset="-122"/>
                <a:ea typeface="微软雅黑" panose="020B0503020204020204" charset="-122"/>
                <a:cs typeface="+mn-ea"/>
              </a:rPr>
              <a:t>黑车</a:t>
            </a:r>
            <a:r>
              <a:rPr lang="en-US" altLang="zh-CN" sz="1200">
                <a:solidFill>
                  <a:srgbClr val="10FBFE"/>
                </a:solidFill>
                <a:latin typeface="微软雅黑" panose="020B0503020204020204" charset="-122"/>
                <a:ea typeface="微软雅黑" panose="020B0503020204020204" charset="-122"/>
                <a:cs typeface="+mn-ea"/>
              </a:rPr>
              <a:t>",</a:t>
            </a:r>
            <a:r>
              <a:rPr lang="zh-CN" altLang="en-US" sz="1200">
                <a:solidFill>
                  <a:srgbClr val="10FBFE"/>
                </a:solidFill>
                <a:latin typeface="微软雅黑" panose="020B0503020204020204" charset="-122"/>
                <a:ea typeface="微软雅黑" panose="020B0503020204020204" charset="-122"/>
                <a:cs typeface="+mn-ea"/>
              </a:rPr>
              <a:t>安全不能保障。”王贵说</a:t>
            </a:r>
            <a:r>
              <a:rPr lang="en-US" altLang="zh-CN" sz="1200">
                <a:solidFill>
                  <a:srgbClr val="10FBFE"/>
                </a:solidFill>
                <a:latin typeface="微软雅黑" panose="020B0503020204020204" charset="-122"/>
                <a:ea typeface="微软雅黑" panose="020B0503020204020204" charset="-122"/>
                <a:cs typeface="+mn-ea"/>
              </a:rPr>
              <a:t>,</a:t>
            </a:r>
            <a:r>
              <a:rPr lang="zh-CN" altLang="en-US" sz="1200">
                <a:solidFill>
                  <a:srgbClr val="10FBFE"/>
                </a:solidFill>
                <a:latin typeface="微软雅黑" panose="020B0503020204020204" charset="-122"/>
                <a:ea typeface="微软雅黑" panose="020B0503020204020204" charset="-122"/>
                <a:cs typeface="+mn-ea"/>
              </a:rPr>
              <a:t>平台专门推出“学生包车”功能</a:t>
            </a:r>
            <a:r>
              <a:rPr lang="en-US" altLang="zh-CN" sz="1200">
                <a:solidFill>
                  <a:srgbClr val="10FBFE"/>
                </a:solidFill>
                <a:latin typeface="微软雅黑" panose="020B0503020204020204" charset="-122"/>
                <a:ea typeface="微软雅黑" panose="020B0503020204020204" charset="-122"/>
                <a:cs typeface="+mn-ea"/>
              </a:rPr>
              <a:t>,</a:t>
            </a:r>
            <a:r>
              <a:rPr lang="zh-CN" altLang="en-US" sz="1200">
                <a:solidFill>
                  <a:srgbClr val="10FBFE"/>
                </a:solidFill>
                <a:latin typeface="微软雅黑" panose="020B0503020204020204" charset="-122"/>
                <a:ea typeface="微软雅黑" panose="020B0503020204020204" charset="-122"/>
                <a:cs typeface="+mn-ea"/>
              </a:rPr>
              <a:t>每周五和周日班主任下订单后</a:t>
            </a:r>
            <a:r>
              <a:rPr lang="en-US" altLang="zh-CN" sz="1200">
                <a:solidFill>
                  <a:srgbClr val="10FBFE"/>
                </a:solidFill>
                <a:latin typeface="微软雅黑" panose="020B0503020204020204" charset="-122"/>
                <a:ea typeface="微软雅黑" panose="020B0503020204020204" charset="-122"/>
                <a:cs typeface="+mn-ea"/>
              </a:rPr>
              <a:t>,</a:t>
            </a:r>
            <a:r>
              <a:rPr lang="zh-CN" altLang="en-US" sz="1200">
                <a:solidFill>
                  <a:srgbClr val="10FBFE"/>
                </a:solidFill>
                <a:latin typeface="微软雅黑" panose="020B0503020204020204" charset="-122"/>
                <a:ea typeface="微软雅黑" panose="020B0503020204020204" charset="-122"/>
                <a:cs typeface="+mn-ea"/>
              </a:rPr>
              <a:t>具备营运资质的客车就会上门接送。</a:t>
            </a:r>
          </a:p>
          <a:p>
            <a:pPr>
              <a:lnSpc>
                <a:spcPct val="150000"/>
              </a:lnSpc>
            </a:pPr>
            <a:r>
              <a:rPr lang="zh-CN" altLang="en-US" sz="1200">
                <a:solidFill>
                  <a:srgbClr val="10FBFE"/>
                </a:solidFill>
                <a:latin typeface="微软雅黑" panose="020B0503020204020204" charset="-122"/>
                <a:ea typeface="微软雅黑" panose="020B0503020204020204" charset="-122"/>
                <a:cs typeface="+mn-ea"/>
              </a:rPr>
              <a:t>“通村村”不仅方便山区群众出行</a:t>
            </a:r>
            <a:r>
              <a:rPr lang="en-US" altLang="zh-CN" sz="1200">
                <a:solidFill>
                  <a:srgbClr val="10FBFE"/>
                </a:solidFill>
                <a:latin typeface="微软雅黑" panose="020B0503020204020204" charset="-122"/>
                <a:ea typeface="微软雅黑" panose="020B0503020204020204" charset="-122"/>
                <a:cs typeface="+mn-ea"/>
              </a:rPr>
              <a:t>,</a:t>
            </a:r>
            <a:r>
              <a:rPr lang="zh-CN" altLang="en-US" sz="1200">
                <a:solidFill>
                  <a:srgbClr val="10FBFE"/>
                </a:solidFill>
                <a:latin typeface="微软雅黑" panose="020B0503020204020204" charset="-122"/>
                <a:ea typeface="微软雅黑" panose="020B0503020204020204" charset="-122"/>
                <a:cs typeface="+mn-ea"/>
              </a:rPr>
              <a:t>还提供小件物流快递存取、批量农产品运输包车等服务</a:t>
            </a:r>
            <a:r>
              <a:rPr lang="en-US" altLang="zh-CN" sz="1200">
                <a:solidFill>
                  <a:srgbClr val="10FBFE"/>
                </a:solidFill>
                <a:latin typeface="微软雅黑" panose="020B0503020204020204" charset="-122"/>
                <a:ea typeface="微软雅黑" panose="020B0503020204020204" charset="-122"/>
                <a:cs typeface="+mn-ea"/>
              </a:rPr>
              <a:t>,</a:t>
            </a:r>
            <a:r>
              <a:rPr lang="zh-CN" altLang="en-US" sz="1200">
                <a:solidFill>
                  <a:srgbClr val="10FBFE"/>
                </a:solidFill>
                <a:latin typeface="微软雅黑" panose="020B0503020204020204" charset="-122"/>
                <a:ea typeface="微软雅黑" panose="020B0503020204020204" charset="-122"/>
                <a:cs typeface="+mn-ea"/>
              </a:rPr>
              <a:t>加快了城乡要素流动。</a:t>
            </a:r>
          </a:p>
          <a:p>
            <a:pPr>
              <a:lnSpc>
                <a:spcPct val="150000"/>
              </a:lnSpc>
            </a:pPr>
            <a:r>
              <a:rPr lang="zh-CN" altLang="en-US" sz="1200">
                <a:solidFill>
                  <a:srgbClr val="10FBFE"/>
                </a:solidFill>
                <a:latin typeface="微软雅黑" panose="020B0503020204020204" charset="-122"/>
                <a:ea typeface="微软雅黑" panose="020B0503020204020204" charset="-122"/>
                <a:cs typeface="+mn-ea"/>
              </a:rPr>
              <a:t>交通运输部科技司副司长洪晓枫说</a:t>
            </a:r>
            <a:r>
              <a:rPr lang="en-US" altLang="zh-CN" sz="1200">
                <a:solidFill>
                  <a:srgbClr val="10FBFE"/>
                </a:solidFill>
                <a:latin typeface="微软雅黑" panose="020B0503020204020204" charset="-122"/>
                <a:ea typeface="微软雅黑" panose="020B0503020204020204" charset="-122"/>
                <a:cs typeface="+mn-ea"/>
              </a:rPr>
              <a:t>,</a:t>
            </a:r>
            <a:r>
              <a:rPr lang="zh-CN" altLang="en-US" sz="1200">
                <a:solidFill>
                  <a:srgbClr val="10FBFE"/>
                </a:solidFill>
                <a:latin typeface="微软雅黑" panose="020B0503020204020204" charset="-122"/>
                <a:ea typeface="微软雅黑" panose="020B0503020204020204" charset="-122"/>
                <a:cs typeface="+mn-ea"/>
              </a:rPr>
              <a:t>当前</a:t>
            </a:r>
            <a:r>
              <a:rPr lang="en-US" altLang="zh-CN" sz="1200">
                <a:solidFill>
                  <a:srgbClr val="10FBFE"/>
                </a:solidFill>
                <a:latin typeface="微软雅黑" panose="020B0503020204020204" charset="-122"/>
                <a:ea typeface="微软雅黑" panose="020B0503020204020204" charset="-122"/>
                <a:cs typeface="+mn-ea"/>
              </a:rPr>
              <a:t>,</a:t>
            </a:r>
            <a:r>
              <a:rPr lang="zh-CN" altLang="en-US" sz="1200">
                <a:solidFill>
                  <a:srgbClr val="10FBFE"/>
                </a:solidFill>
                <a:latin typeface="微软雅黑" panose="020B0503020204020204" charset="-122"/>
                <a:ea typeface="微软雅黑" panose="020B0503020204020204" charset="-122"/>
                <a:cs typeface="+mn-ea"/>
              </a:rPr>
              <a:t>以大数据为代表的新一代信息技术蓬勃发展</a:t>
            </a:r>
            <a:r>
              <a:rPr lang="en-US" altLang="zh-CN" sz="1200">
                <a:solidFill>
                  <a:srgbClr val="10FBFE"/>
                </a:solidFill>
                <a:latin typeface="微软雅黑" panose="020B0503020204020204" charset="-122"/>
                <a:ea typeface="微软雅黑" panose="020B0503020204020204" charset="-122"/>
                <a:cs typeface="+mn-ea"/>
              </a:rPr>
              <a:t>,</a:t>
            </a:r>
            <a:r>
              <a:rPr lang="zh-CN" altLang="en-US" sz="1200">
                <a:solidFill>
                  <a:srgbClr val="10FBFE"/>
                </a:solidFill>
                <a:latin typeface="微软雅黑" panose="020B0503020204020204" charset="-122"/>
                <a:ea typeface="微软雅黑" panose="020B0503020204020204" charset="-122"/>
                <a:cs typeface="+mn-ea"/>
              </a:rPr>
              <a:t>新技术的快速融入</a:t>
            </a:r>
            <a:r>
              <a:rPr lang="en-US" altLang="zh-CN" sz="1200">
                <a:solidFill>
                  <a:srgbClr val="10FBFE"/>
                </a:solidFill>
                <a:latin typeface="微软雅黑" panose="020B0503020204020204" charset="-122"/>
                <a:ea typeface="微软雅黑" panose="020B0503020204020204" charset="-122"/>
                <a:cs typeface="+mn-ea"/>
              </a:rPr>
              <a:t>,</a:t>
            </a:r>
            <a:r>
              <a:rPr lang="zh-CN" altLang="en-US" sz="1200">
                <a:solidFill>
                  <a:srgbClr val="10FBFE"/>
                </a:solidFill>
                <a:latin typeface="微软雅黑" panose="020B0503020204020204" charset="-122"/>
                <a:ea typeface="微软雅黑" panose="020B0503020204020204" charset="-122"/>
                <a:cs typeface="+mn-ea"/>
              </a:rPr>
              <a:t>有效提升了交通运输行业治理能力和服务水平。</a:t>
            </a:r>
          </a:p>
          <a:p>
            <a:pPr>
              <a:lnSpc>
                <a:spcPct val="150000"/>
              </a:lnSpc>
            </a:pPr>
            <a:r>
              <a:rPr lang="zh-CN" altLang="en-US" sz="1200">
                <a:solidFill>
                  <a:srgbClr val="10FBFE"/>
                </a:solidFill>
                <a:latin typeface="微软雅黑" panose="020B0503020204020204" charset="-122"/>
                <a:ea typeface="微软雅黑" panose="020B0503020204020204" charset="-122"/>
                <a:cs typeface="+mn-ea"/>
              </a:rPr>
              <a:t>“发展智慧交通</a:t>
            </a:r>
            <a:r>
              <a:rPr lang="en-US" altLang="zh-CN" sz="1200">
                <a:solidFill>
                  <a:srgbClr val="10FBFE"/>
                </a:solidFill>
                <a:latin typeface="微软雅黑" panose="020B0503020204020204" charset="-122"/>
                <a:ea typeface="微软雅黑" panose="020B0503020204020204" charset="-122"/>
                <a:cs typeface="+mn-ea"/>
              </a:rPr>
              <a:t>,</a:t>
            </a:r>
            <a:r>
              <a:rPr lang="zh-CN" altLang="en-US" sz="1200">
                <a:solidFill>
                  <a:srgbClr val="10FBFE"/>
                </a:solidFill>
                <a:latin typeface="微软雅黑" panose="020B0503020204020204" charset="-122"/>
                <a:ea typeface="微软雅黑" panose="020B0503020204020204" charset="-122"/>
                <a:cs typeface="+mn-ea"/>
              </a:rPr>
              <a:t>要坚持安全可控</a:t>
            </a:r>
            <a:r>
              <a:rPr lang="en-US" altLang="zh-CN" sz="1200">
                <a:solidFill>
                  <a:srgbClr val="10FBFE"/>
                </a:solidFill>
                <a:latin typeface="微软雅黑" panose="020B0503020204020204" charset="-122"/>
                <a:ea typeface="微软雅黑" panose="020B0503020204020204" charset="-122"/>
                <a:cs typeface="+mn-ea"/>
              </a:rPr>
              <a:t>,</a:t>
            </a:r>
            <a:r>
              <a:rPr lang="zh-CN" altLang="en-US" sz="1200">
                <a:solidFill>
                  <a:srgbClr val="10FBFE"/>
                </a:solidFill>
                <a:latin typeface="微软雅黑" panose="020B0503020204020204" charset="-122"/>
                <a:ea typeface="微软雅黑" panose="020B0503020204020204" charset="-122"/>
                <a:cs typeface="+mn-ea"/>
              </a:rPr>
              <a:t>以安全保发展</a:t>
            </a:r>
            <a:r>
              <a:rPr lang="en-US" altLang="zh-CN" sz="1200">
                <a:solidFill>
                  <a:srgbClr val="10FBFE"/>
                </a:solidFill>
                <a:latin typeface="微软雅黑" panose="020B0503020204020204" charset="-122"/>
                <a:ea typeface="微软雅黑" panose="020B0503020204020204" charset="-122"/>
                <a:cs typeface="+mn-ea"/>
              </a:rPr>
              <a:t>,</a:t>
            </a:r>
            <a:r>
              <a:rPr lang="zh-CN" altLang="en-US" sz="1200">
                <a:solidFill>
                  <a:srgbClr val="10FBFE"/>
                </a:solidFill>
                <a:latin typeface="微软雅黑" panose="020B0503020204020204" charset="-122"/>
                <a:ea typeface="微软雅黑" panose="020B0503020204020204" charset="-122"/>
                <a:cs typeface="+mn-ea"/>
              </a:rPr>
              <a:t>确保行稳致远。”洪晓枫说。</a:t>
            </a:r>
          </a:p>
        </p:txBody>
      </p:sp>
      <p:pic>
        <p:nvPicPr>
          <p:cNvPr id="3" name="图形 2" descr="以太网">
            <a:extLst>
              <a:ext uri="{FF2B5EF4-FFF2-40B4-BE49-F238E27FC236}">
                <a16:creationId xmlns:a16="http://schemas.microsoft.com/office/drawing/2014/main" id="{686A82E9-6367-4157-B1D2-DE6C7AD4989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116322" y="5946999"/>
            <a:ext cx="914400" cy="914400"/>
          </a:xfrm>
          <a:prstGeom prst="rect">
            <a:avLst/>
          </a:prstGeom>
        </p:spPr>
      </p:pic>
    </p:spTree>
    <p:extLst>
      <p:ext uri="{BB962C8B-B14F-4D97-AF65-F5344CB8AC3E}">
        <p14:creationId xmlns:p14="http://schemas.microsoft.com/office/powerpoint/2010/main" val="432066610"/>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1+#ppt_w/2"/>
                                          </p:val>
                                        </p:tav>
                                        <p:tav tm="100000">
                                          <p:val>
                                            <p:strVal val="#ppt_x"/>
                                          </p:val>
                                        </p:tav>
                                      </p:tavLst>
                                    </p:anim>
                                    <p:anim calcmode="lin" valueType="num">
                                      <p:cBhvr additive="base">
                                        <p:cTn id="8" dur="500" fill="hold"/>
                                        <p:tgtEl>
                                          <p:spTgt spid="3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cBhvr additive="base">
                                        <p:cTn id="11" dur="500" fill="hold"/>
                                        <p:tgtEl>
                                          <p:spTgt spid="35"/>
                                        </p:tgtEl>
                                        <p:attrNameLst>
                                          <p:attrName>ppt_x</p:attrName>
                                        </p:attrNameLst>
                                      </p:cBhvr>
                                      <p:tavLst>
                                        <p:tav tm="0">
                                          <p:val>
                                            <p:strVal val="1+#ppt_w/2"/>
                                          </p:val>
                                        </p:tav>
                                        <p:tav tm="100000">
                                          <p:val>
                                            <p:strVal val="#ppt_x"/>
                                          </p:val>
                                        </p:tav>
                                      </p:tavLst>
                                    </p:anim>
                                    <p:anim calcmode="lin" valueType="num">
                                      <p:cBhvr additive="base">
                                        <p:cTn id="12" dur="500" fill="hold"/>
                                        <p:tgtEl>
                                          <p:spTgt spid="3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7393e6d2fc74159836bb16d23f5ad70b"/>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890" y="-2540"/>
            <a:ext cx="6817360" cy="6863715"/>
          </a:xfrm>
          <a:prstGeom prst="rect">
            <a:avLst/>
          </a:prstGeom>
        </p:spPr>
      </p:pic>
      <p:sp>
        <p:nvSpPr>
          <p:cNvPr id="11" name="文本框 10"/>
          <p:cNvSpPr txBox="1"/>
          <p:nvPr/>
        </p:nvSpPr>
        <p:spPr>
          <a:xfrm>
            <a:off x="6644585" y="1787310"/>
            <a:ext cx="5383530" cy="1107996"/>
          </a:xfrm>
          <a:prstGeom prst="rect">
            <a:avLst/>
          </a:prstGeom>
          <a:noFill/>
          <a:effectLst/>
        </p:spPr>
        <p:txBody>
          <a:bodyPr wrap="square" rtlCol="0">
            <a:spAutoFit/>
          </a:bodyPr>
          <a:lstStyle/>
          <a:p>
            <a:pPr algn="r"/>
            <a:r>
              <a:rPr lang="zh-CN" altLang="en-US" sz="6600" b="1">
                <a:solidFill>
                  <a:srgbClr val="6AE7FF"/>
                </a:solidFill>
                <a:latin typeface="微软雅黑" panose="020B0503020204020204" charset="-122"/>
                <a:ea typeface="微软雅黑" panose="020B0503020204020204" charset="-122"/>
              </a:rPr>
              <a:t>感谢</a:t>
            </a:r>
            <a:r>
              <a:rPr lang="zh-CN" altLang="en-US" sz="6600" b="1">
                <a:solidFill>
                  <a:srgbClr val="6AE7FF"/>
                </a:solidFill>
                <a:effectLst/>
                <a:latin typeface="微软雅黑" panose="020B0503020204020204" charset="-122"/>
                <a:ea typeface="微软雅黑" panose="020B0503020204020204" charset="-122"/>
              </a:rPr>
              <a:t>观看</a:t>
            </a:r>
            <a:endParaRPr lang="en-US" sz="6600" b="1">
              <a:solidFill>
                <a:srgbClr val="6AE7FF"/>
              </a:solidFill>
              <a:effectLst/>
              <a:latin typeface="微软雅黑" panose="020B0503020204020204" charset="-122"/>
              <a:ea typeface="微软雅黑" panose="020B0503020204020204" charset="-122"/>
            </a:endParaRPr>
          </a:p>
        </p:txBody>
      </p:sp>
      <p:sp>
        <p:nvSpPr>
          <p:cNvPr id="19" name="矩形 18"/>
          <p:cNvSpPr/>
          <p:nvPr/>
        </p:nvSpPr>
        <p:spPr>
          <a:xfrm>
            <a:off x="7119892" y="6077714"/>
            <a:ext cx="5009964" cy="499624"/>
          </a:xfrm>
          <a:prstGeom prst="rect">
            <a:avLst/>
          </a:prstGeom>
        </p:spPr>
        <p:txBody>
          <a:bodyPr wrap="square">
            <a:spAutoFit/>
          </a:bodyPr>
          <a:lstStyle/>
          <a:p>
            <a:pPr algn="r">
              <a:lnSpc>
                <a:spcPct val="150000"/>
              </a:lnSpc>
            </a:pPr>
            <a:r>
              <a:rPr lang="zh-CN" altLang="en-US" sz="2000">
                <a:solidFill>
                  <a:srgbClr val="6AE7FF"/>
                </a:solidFill>
                <a:latin typeface="微软雅黑" panose="020B0503020204020204" charset="-122"/>
                <a:ea typeface="微软雅黑" panose="020B0503020204020204" charset="-122"/>
                <a:cs typeface="+mn-ea"/>
                <a:sym typeface="+mn-lt"/>
              </a:rPr>
              <a:t>数据正在描述我，但我尽力阻止数据代表我</a:t>
            </a:r>
            <a:endParaRPr lang="zh-CN" sz="2000">
              <a:solidFill>
                <a:srgbClr val="6AE7FF"/>
              </a:solidFill>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30A8787F-9EC6-45BF-82EC-1BB0D22B1533}"/>
              </a:ext>
            </a:extLst>
          </p:cNvPr>
          <p:cNvSpPr txBox="1"/>
          <p:nvPr/>
        </p:nvSpPr>
        <p:spPr>
          <a:xfrm>
            <a:off x="8558073" y="2975036"/>
            <a:ext cx="3302495" cy="338554"/>
          </a:xfrm>
          <a:prstGeom prst="rect">
            <a:avLst/>
          </a:prstGeom>
          <a:noFill/>
        </p:spPr>
        <p:txBody>
          <a:bodyPr wrap="square" rtlCol="0">
            <a:spAutoFit/>
          </a:bodyPr>
          <a:lstStyle/>
          <a:p>
            <a:pPr algn="r"/>
            <a:r>
              <a:rPr lang="zh-CN" altLang="en-US" sz="1600" i="1">
                <a:solidFill>
                  <a:srgbClr val="10FBFE"/>
                </a:solidFill>
                <a:latin typeface="微软雅黑" panose="020B0503020204020204" charset="-122"/>
                <a:ea typeface="微软雅黑" panose="020B0503020204020204" charset="-122"/>
              </a:rPr>
              <a:t>Ｍａｎｙ　Ｔｈａｎｋｓ</a:t>
            </a:r>
          </a:p>
        </p:txBody>
      </p:sp>
      <p:pic>
        <p:nvPicPr>
          <p:cNvPr id="7" name="图形 6" descr="功能区">
            <a:extLst>
              <a:ext uri="{FF2B5EF4-FFF2-40B4-BE49-F238E27FC236}">
                <a16:creationId xmlns:a16="http://schemas.microsoft.com/office/drawing/2014/main" id="{0FCFC3FE-452C-4122-BB55-F085C1AB153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113715" y="221374"/>
            <a:ext cx="914400" cy="914400"/>
          </a:xfrm>
          <a:prstGeom prst="rect">
            <a:avLst/>
          </a:prstGeom>
        </p:spPr>
      </p:pic>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upRight)">
                                      <p:cBhvr>
                                        <p:cTn id="7" dur="1000"/>
                                        <p:tgtEl>
                                          <p:spTgt spid="2"/>
                                        </p:tgtEl>
                                      </p:cBhvr>
                                    </p:animEffect>
                                  </p:childTnLst>
                                </p:cTn>
                              </p:par>
                              <p:par>
                                <p:cTn id="8" presetID="41" presetClass="entr" presetSubtype="0" fill="hold" grpId="0" nodeType="withEffect">
                                  <p:stCondLst>
                                    <p:cond delay="0"/>
                                  </p:stCondLst>
                                  <p:iterate type="lt">
                                    <p:tmPct val="10000"/>
                                  </p:iterate>
                                  <p:childTnLst>
                                    <p:set>
                                      <p:cBhvr>
                                        <p:cTn id="9" dur="1" fill="hold">
                                          <p:stCondLst>
                                            <p:cond delay="0"/>
                                          </p:stCondLst>
                                        </p:cTn>
                                        <p:tgtEl>
                                          <p:spTgt spid="11"/>
                                        </p:tgtEl>
                                        <p:attrNameLst>
                                          <p:attrName>style.visibility</p:attrName>
                                        </p:attrNameLst>
                                      </p:cBhvr>
                                      <p:to>
                                        <p:strVal val="visible"/>
                                      </p:to>
                                    </p:set>
                                    <p:anim calcmode="lin" valueType="num">
                                      <p:cBhvr>
                                        <p:cTn id="10"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11"/>
                                        </p:tgtEl>
                                        <p:attrNameLst>
                                          <p:attrName>ppt_y</p:attrName>
                                        </p:attrNameLst>
                                      </p:cBhvr>
                                      <p:tavLst>
                                        <p:tav tm="0">
                                          <p:val>
                                            <p:strVal val="#ppt_y"/>
                                          </p:val>
                                        </p:tav>
                                        <p:tav tm="100000">
                                          <p:val>
                                            <p:strVal val="#ppt_y"/>
                                          </p:val>
                                        </p:tav>
                                      </p:tavLst>
                                    </p:anim>
                                    <p:anim calcmode="lin" valueType="num">
                                      <p:cBhvr>
                                        <p:cTn id="12"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11"/>
                                        </p:tgtEl>
                                      </p:cBhvr>
                                    </p:animEffect>
                                  </p:childTnLst>
                                </p:cTn>
                              </p:par>
                              <p:par>
                                <p:cTn id="15" presetID="42"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anim calcmode="lin" valueType="num">
                                      <p:cBhvr>
                                        <p:cTn id="18" dur="500" fill="hold"/>
                                        <p:tgtEl>
                                          <p:spTgt spid="19"/>
                                        </p:tgtEl>
                                        <p:attrNameLst>
                                          <p:attrName>ppt_x</p:attrName>
                                        </p:attrNameLst>
                                      </p:cBhvr>
                                      <p:tavLst>
                                        <p:tav tm="0">
                                          <p:val>
                                            <p:strVal val="#ppt_x"/>
                                          </p:val>
                                        </p:tav>
                                        <p:tav tm="100000">
                                          <p:val>
                                            <p:strVal val="#ppt_x"/>
                                          </p:val>
                                        </p:tav>
                                      </p:tavLst>
                                    </p:anim>
                                    <p:anim calcmode="lin" valueType="num">
                                      <p:cBhvr>
                                        <p:cTn id="19" dur="500" fill="hold"/>
                                        <p:tgtEl>
                                          <p:spTgt spid="19"/>
                                        </p:tgtEl>
                                        <p:attrNameLst>
                                          <p:attrName>ppt_y</p:attrName>
                                        </p:attrNameLst>
                                      </p:cBhvr>
                                      <p:tavLst>
                                        <p:tav tm="0">
                                          <p:val>
                                            <p:strVal val="#ppt_y+.1"/>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4000" fill="hold"/>
                                        <p:tgtEl>
                                          <p:spTgt spid="7"/>
                                        </p:tgtEl>
                                        <p:attrNameLst>
                                          <p:attrName>ppt_x</p:attrName>
                                        </p:attrNameLst>
                                      </p:cBhvr>
                                      <p:tavLst>
                                        <p:tav tm="0">
                                          <p:val>
                                            <p:strVal val="#ppt_x"/>
                                          </p:val>
                                        </p:tav>
                                        <p:tav tm="100000">
                                          <p:val>
                                            <p:strVal val="#ppt_x"/>
                                          </p:val>
                                        </p:tav>
                                      </p:tavLst>
                                    </p:anim>
                                    <p:anim calcmode="lin" valueType="num">
                                      <p:cBhvr additive="base">
                                        <p:cTn id="23" dur="4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851900" y="431855"/>
            <a:ext cx="3340100" cy="706755"/>
          </a:xfrm>
          <a:prstGeom prst="rect">
            <a:avLst/>
          </a:prstGeom>
          <a:noFill/>
        </p:spPr>
        <p:txBody>
          <a:bodyPr wrap="square" rtlCol="0">
            <a:spAutoFit/>
          </a:bodyPr>
          <a:lstStyle/>
          <a:p>
            <a:pPr algn="ctr"/>
            <a:r>
              <a:rPr lang="zh-CN" altLang="en-US" sz="4000" b="1">
                <a:solidFill>
                  <a:srgbClr val="6AE7FF"/>
                </a:solidFill>
                <a:latin typeface="华文中宋" panose="02010600040101010101" pitchFamily="2" charset="-122"/>
                <a:ea typeface="华文中宋" panose="02010600040101010101" pitchFamily="2" charset="-122"/>
              </a:rPr>
              <a:t>目录 </a:t>
            </a:r>
            <a:r>
              <a:rPr lang="en-US" altLang="zh-CN" sz="4000" b="1">
                <a:solidFill>
                  <a:srgbClr val="6AE7FF"/>
                </a:solidFill>
                <a:latin typeface="华文中宋" panose="02010600040101010101" pitchFamily="2" charset="-122"/>
                <a:ea typeface="华文中宋" panose="02010600040101010101" pitchFamily="2" charset="-122"/>
              </a:rPr>
              <a:t>/ </a:t>
            </a:r>
            <a:r>
              <a:rPr lang="en-US" altLang="zh-CN" sz="2000">
                <a:solidFill>
                  <a:srgbClr val="6AE7FF"/>
                </a:solidFill>
                <a:latin typeface="华文中宋" panose="02010600040101010101" pitchFamily="2" charset="-122"/>
                <a:ea typeface="华文中宋" panose="02010600040101010101" pitchFamily="2" charset="-122"/>
              </a:rPr>
              <a:t>Contents</a:t>
            </a:r>
          </a:p>
        </p:txBody>
      </p:sp>
      <p:sp>
        <p:nvSpPr>
          <p:cNvPr id="8" name="文本框 7"/>
          <p:cNvSpPr txBox="1"/>
          <p:nvPr/>
        </p:nvSpPr>
        <p:spPr>
          <a:xfrm>
            <a:off x="1381121" y="1627359"/>
            <a:ext cx="819785" cy="706755"/>
          </a:xfrm>
          <a:prstGeom prst="rect">
            <a:avLst/>
          </a:prstGeom>
          <a:noFill/>
        </p:spPr>
        <p:txBody>
          <a:bodyPr wrap="square" rtlCol="0">
            <a:spAutoFit/>
          </a:bodyPr>
          <a:lstStyle/>
          <a:p>
            <a:pPr algn="r"/>
            <a:r>
              <a:rPr lang="en-US" altLang="zh-CN" sz="4000" b="1">
                <a:solidFill>
                  <a:srgbClr val="6AE7FF"/>
                </a:solidFill>
                <a:latin typeface="华文中宋" panose="02010600040101010101" pitchFamily="2" charset="-122"/>
                <a:ea typeface="华文中宋" panose="02010600040101010101" pitchFamily="2" charset="-122"/>
              </a:rPr>
              <a:t>01</a:t>
            </a:r>
          </a:p>
        </p:txBody>
      </p:sp>
      <p:sp>
        <p:nvSpPr>
          <p:cNvPr id="9" name="圆角矩形 8">
            <a:hlinkClick r:id="rId3" action="ppaction://hlinksldjump"/>
          </p:cNvPr>
          <p:cNvSpPr/>
          <p:nvPr/>
        </p:nvSpPr>
        <p:spPr>
          <a:xfrm>
            <a:off x="2378710" y="1724197"/>
            <a:ext cx="3717290" cy="513080"/>
          </a:xfrm>
          <a:prstGeom prst="roundRect">
            <a:avLst/>
          </a:prstGeom>
          <a:solidFill>
            <a:schemeClr val="tx1">
              <a:lumMod val="85000"/>
              <a:lumOff val="15000"/>
            </a:schemeClr>
          </a:solidFill>
          <a:ln w="12700" cmpd="sng">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a:solidFill>
                  <a:srgbClr val="6AE7FF"/>
                </a:solidFill>
                <a:latin typeface="华文中宋" panose="02010600040101010101" pitchFamily="2" charset="-122"/>
                <a:ea typeface="华文中宋" panose="02010600040101010101" pitchFamily="2" charset="-122"/>
              </a:rPr>
              <a:t>读析大数据浪潮</a:t>
            </a:r>
          </a:p>
        </p:txBody>
      </p:sp>
      <p:sp>
        <p:nvSpPr>
          <p:cNvPr id="10" name="文本框 9"/>
          <p:cNvSpPr txBox="1"/>
          <p:nvPr/>
        </p:nvSpPr>
        <p:spPr>
          <a:xfrm>
            <a:off x="6532244" y="1627359"/>
            <a:ext cx="819785" cy="706755"/>
          </a:xfrm>
          <a:prstGeom prst="rect">
            <a:avLst/>
          </a:prstGeom>
          <a:noFill/>
        </p:spPr>
        <p:txBody>
          <a:bodyPr wrap="square" rtlCol="0">
            <a:spAutoFit/>
          </a:bodyPr>
          <a:lstStyle/>
          <a:p>
            <a:pPr algn="r"/>
            <a:r>
              <a:rPr lang="en-US" altLang="zh-CN" sz="4000" b="1">
                <a:solidFill>
                  <a:srgbClr val="6AE7FF"/>
                </a:solidFill>
                <a:latin typeface="华文中宋" panose="02010600040101010101" pitchFamily="2" charset="-122"/>
                <a:ea typeface="华文中宋" panose="02010600040101010101" pitchFamily="2" charset="-122"/>
              </a:rPr>
              <a:t>03</a:t>
            </a:r>
          </a:p>
        </p:txBody>
      </p:sp>
      <p:sp>
        <p:nvSpPr>
          <p:cNvPr id="11" name="圆角矩形 10">
            <a:hlinkClick r:id="rId4" action="ppaction://hlinksldjump"/>
          </p:cNvPr>
          <p:cNvSpPr/>
          <p:nvPr/>
        </p:nvSpPr>
        <p:spPr>
          <a:xfrm>
            <a:off x="7529830" y="1724197"/>
            <a:ext cx="3540624" cy="513080"/>
          </a:xfrm>
          <a:prstGeom prst="roundRect">
            <a:avLst/>
          </a:prstGeom>
          <a:solidFill>
            <a:schemeClr val="tx1">
              <a:lumMod val="85000"/>
              <a:lumOff val="15000"/>
            </a:schemeClr>
          </a:solidFill>
          <a:ln w="12700" cmpd="sng">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a:solidFill>
                  <a:srgbClr val="6AE7FF"/>
                </a:solidFill>
                <a:latin typeface="华文中宋" panose="02010600040101010101" pitchFamily="2" charset="-122"/>
                <a:ea typeface="华文中宋" panose="02010600040101010101" pitchFamily="2" charset="-122"/>
              </a:rPr>
              <a:t>"</a:t>
            </a:r>
            <a:r>
              <a:rPr lang="zh-CN" altLang="en-US" sz="2000" b="1">
                <a:solidFill>
                  <a:srgbClr val="6AE7FF"/>
                </a:solidFill>
                <a:latin typeface="华文中宋" panose="02010600040101010101" pitchFamily="2" charset="-122"/>
                <a:ea typeface="华文中宋" panose="02010600040101010101" pitchFamily="2" charset="-122"/>
              </a:rPr>
              <a:t>数</a:t>
            </a:r>
            <a:r>
              <a:rPr lang="en-US" altLang="zh-CN" sz="2000" b="1">
                <a:solidFill>
                  <a:srgbClr val="6AE7FF"/>
                </a:solidFill>
                <a:latin typeface="华文中宋" panose="02010600040101010101" pitchFamily="2" charset="-122"/>
                <a:ea typeface="华文中宋" panose="02010600040101010101" pitchFamily="2" charset="-122"/>
              </a:rPr>
              <a:t>"</a:t>
            </a:r>
            <a:r>
              <a:rPr lang="zh-CN" altLang="en-US" sz="2000" b="1">
                <a:solidFill>
                  <a:srgbClr val="6AE7FF"/>
                </a:solidFill>
                <a:latin typeface="华文中宋" panose="02010600040101010101" pitchFamily="2" charset="-122"/>
                <a:ea typeface="华文中宋" panose="02010600040101010101" pitchFamily="2" charset="-122"/>
              </a:rPr>
              <a:t>若有情</a:t>
            </a:r>
            <a:r>
              <a:rPr lang="en-US" altLang="zh-CN" sz="2000" b="1">
                <a:solidFill>
                  <a:srgbClr val="6AE7FF"/>
                </a:solidFill>
                <a:latin typeface="华文中宋" panose="02010600040101010101" pitchFamily="2" charset="-122"/>
                <a:ea typeface="华文中宋" panose="02010600040101010101" pitchFamily="2" charset="-122"/>
              </a:rPr>
              <a:t>"</a:t>
            </a:r>
            <a:r>
              <a:rPr lang="zh-CN" altLang="en-US" sz="2000" b="1">
                <a:solidFill>
                  <a:srgbClr val="6AE7FF"/>
                </a:solidFill>
                <a:latin typeface="华文中宋" panose="02010600040101010101" pitchFamily="2" charset="-122"/>
                <a:ea typeface="华文中宋" panose="02010600040101010101" pitchFamily="2" charset="-122"/>
              </a:rPr>
              <a:t>数</a:t>
            </a:r>
            <a:r>
              <a:rPr lang="en-US" altLang="zh-CN" sz="2000" b="1">
                <a:solidFill>
                  <a:srgbClr val="6AE7FF"/>
                </a:solidFill>
                <a:latin typeface="华文中宋" panose="02010600040101010101" pitchFamily="2" charset="-122"/>
                <a:ea typeface="华文中宋" panose="02010600040101010101" pitchFamily="2" charset="-122"/>
              </a:rPr>
              <a:t>"</a:t>
            </a:r>
            <a:r>
              <a:rPr lang="zh-CN" altLang="en-US" sz="2000" b="1">
                <a:solidFill>
                  <a:srgbClr val="6AE7FF"/>
                </a:solidFill>
                <a:latin typeface="华文中宋" panose="02010600040101010101" pitchFamily="2" charset="-122"/>
                <a:ea typeface="华文中宋" panose="02010600040101010101" pitchFamily="2" charset="-122"/>
              </a:rPr>
              <a:t>亦老</a:t>
            </a:r>
          </a:p>
        </p:txBody>
      </p:sp>
      <p:sp>
        <p:nvSpPr>
          <p:cNvPr id="12" name="文本框 11"/>
          <p:cNvSpPr txBox="1"/>
          <p:nvPr/>
        </p:nvSpPr>
        <p:spPr>
          <a:xfrm>
            <a:off x="1381120" y="3068880"/>
            <a:ext cx="819785" cy="706755"/>
          </a:xfrm>
          <a:prstGeom prst="rect">
            <a:avLst/>
          </a:prstGeom>
          <a:noFill/>
        </p:spPr>
        <p:txBody>
          <a:bodyPr wrap="square" rtlCol="0">
            <a:spAutoFit/>
          </a:bodyPr>
          <a:lstStyle/>
          <a:p>
            <a:pPr algn="r"/>
            <a:r>
              <a:rPr lang="en-US" altLang="zh-CN" sz="4000" b="1">
                <a:solidFill>
                  <a:srgbClr val="6AE7FF"/>
                </a:solidFill>
                <a:latin typeface="华文中宋" panose="02010600040101010101" pitchFamily="2" charset="-122"/>
                <a:ea typeface="华文中宋" panose="02010600040101010101" pitchFamily="2" charset="-122"/>
              </a:rPr>
              <a:t>02</a:t>
            </a:r>
          </a:p>
        </p:txBody>
      </p:sp>
      <p:sp>
        <p:nvSpPr>
          <p:cNvPr id="13" name="圆角矩形 12">
            <a:hlinkClick r:id="rId5" action="ppaction://hlinksldjump"/>
          </p:cNvPr>
          <p:cNvSpPr/>
          <p:nvPr/>
        </p:nvSpPr>
        <p:spPr>
          <a:xfrm>
            <a:off x="2378710" y="4814397"/>
            <a:ext cx="8691744" cy="513080"/>
          </a:xfrm>
          <a:prstGeom prst="roundRect">
            <a:avLst/>
          </a:prstGeom>
          <a:solidFill>
            <a:schemeClr val="tx1">
              <a:lumMod val="85000"/>
              <a:lumOff val="15000"/>
            </a:schemeClr>
          </a:solidFill>
          <a:ln w="12700" cmpd="sng">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a:solidFill>
                  <a:srgbClr val="6AE7FF"/>
                </a:solidFill>
                <a:latin typeface="华文中宋" panose="02010600040101010101" pitchFamily="2" charset="-122"/>
                <a:ea typeface="华文中宋" panose="02010600040101010101" pitchFamily="2" charset="-122"/>
              </a:rPr>
              <a:t>	</a:t>
            </a:r>
            <a:endParaRPr lang="en-US" altLang="zh-CN" sz="2000" b="1">
              <a:solidFill>
                <a:srgbClr val="6AE7FF"/>
              </a:solidFill>
              <a:latin typeface="华文中宋" panose="02010600040101010101" pitchFamily="2" charset="-122"/>
              <a:ea typeface="华文中宋" panose="02010600040101010101" pitchFamily="2" charset="-122"/>
            </a:endParaRPr>
          </a:p>
          <a:p>
            <a:r>
              <a:rPr lang="zh-CN" altLang="en-US" sz="2000" b="1">
                <a:solidFill>
                  <a:srgbClr val="6AE7FF"/>
                </a:solidFill>
                <a:latin typeface="华文中宋" panose="02010600040101010101" pitchFamily="2" charset="-122"/>
                <a:ea typeface="华文中宋" panose="02010600040101010101" pitchFamily="2" charset="-122"/>
              </a:rPr>
              <a:t>民有所需，数应有所为</a:t>
            </a:r>
          </a:p>
          <a:p>
            <a:endParaRPr lang="zh-CN" altLang="en-US" sz="2000" b="1">
              <a:solidFill>
                <a:srgbClr val="6AE7FF"/>
              </a:solidFill>
              <a:latin typeface="华文中宋" panose="02010600040101010101" pitchFamily="2" charset="-122"/>
              <a:ea typeface="华文中宋" panose="02010600040101010101" pitchFamily="2" charset="-122"/>
            </a:endParaRPr>
          </a:p>
        </p:txBody>
      </p:sp>
      <p:sp>
        <p:nvSpPr>
          <p:cNvPr id="32" name="文本框 31"/>
          <p:cNvSpPr txBox="1"/>
          <p:nvPr/>
        </p:nvSpPr>
        <p:spPr>
          <a:xfrm>
            <a:off x="6532243" y="3075622"/>
            <a:ext cx="819785" cy="706755"/>
          </a:xfrm>
          <a:prstGeom prst="rect">
            <a:avLst/>
          </a:prstGeom>
          <a:noFill/>
        </p:spPr>
        <p:txBody>
          <a:bodyPr wrap="square" rtlCol="0">
            <a:spAutoFit/>
          </a:bodyPr>
          <a:lstStyle/>
          <a:p>
            <a:pPr algn="r"/>
            <a:r>
              <a:rPr lang="en-US" altLang="zh-CN" sz="4000" b="1">
                <a:solidFill>
                  <a:srgbClr val="6AE7FF"/>
                </a:solidFill>
                <a:latin typeface="华文中宋" panose="02010600040101010101" pitchFamily="2" charset="-122"/>
                <a:ea typeface="华文中宋" panose="02010600040101010101" pitchFamily="2" charset="-122"/>
              </a:rPr>
              <a:t>04</a:t>
            </a:r>
          </a:p>
        </p:txBody>
      </p:sp>
      <p:sp>
        <p:nvSpPr>
          <p:cNvPr id="14" name="文本框 13">
            <a:extLst>
              <a:ext uri="{FF2B5EF4-FFF2-40B4-BE49-F238E27FC236}">
                <a16:creationId xmlns:a16="http://schemas.microsoft.com/office/drawing/2014/main" id="{3141E4CB-97F8-44D0-B1BA-5CD44098FAA6}"/>
              </a:ext>
            </a:extLst>
          </p:cNvPr>
          <p:cNvSpPr txBox="1"/>
          <p:nvPr/>
        </p:nvSpPr>
        <p:spPr>
          <a:xfrm>
            <a:off x="1381119" y="4717560"/>
            <a:ext cx="819785" cy="706755"/>
          </a:xfrm>
          <a:prstGeom prst="rect">
            <a:avLst/>
          </a:prstGeom>
          <a:noFill/>
        </p:spPr>
        <p:txBody>
          <a:bodyPr wrap="square" rtlCol="0">
            <a:spAutoFit/>
          </a:bodyPr>
          <a:lstStyle/>
          <a:p>
            <a:pPr algn="r"/>
            <a:r>
              <a:rPr lang="en-US" altLang="zh-CN" sz="4000" b="1">
                <a:solidFill>
                  <a:srgbClr val="6AE7FF"/>
                </a:solidFill>
                <a:latin typeface="华文中宋" panose="02010600040101010101" pitchFamily="2" charset="-122"/>
                <a:ea typeface="华文中宋" panose="02010600040101010101" pitchFamily="2" charset="-122"/>
              </a:rPr>
              <a:t>05</a:t>
            </a:r>
          </a:p>
        </p:txBody>
      </p:sp>
      <p:sp>
        <p:nvSpPr>
          <p:cNvPr id="15" name="圆角矩形 12">
            <a:hlinkClick r:id="rId6" action="ppaction://hlinksldjump"/>
            <a:extLst>
              <a:ext uri="{FF2B5EF4-FFF2-40B4-BE49-F238E27FC236}">
                <a16:creationId xmlns:a16="http://schemas.microsoft.com/office/drawing/2014/main" id="{48CFB87E-A5AF-43BB-A02A-35E9A8D81002}"/>
              </a:ext>
            </a:extLst>
          </p:cNvPr>
          <p:cNvSpPr/>
          <p:nvPr/>
        </p:nvSpPr>
        <p:spPr>
          <a:xfrm>
            <a:off x="2378709" y="3177650"/>
            <a:ext cx="3717291" cy="513080"/>
          </a:xfrm>
          <a:prstGeom prst="roundRect">
            <a:avLst/>
          </a:prstGeom>
          <a:solidFill>
            <a:schemeClr val="tx1">
              <a:lumMod val="85000"/>
              <a:lumOff val="15000"/>
            </a:schemeClr>
          </a:solidFill>
          <a:ln w="12700" cmpd="sng">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a:solidFill>
                  <a:srgbClr val="6AE7FF"/>
                </a:solidFill>
                <a:latin typeface="华文中宋" panose="02010600040101010101" pitchFamily="2" charset="-122"/>
                <a:ea typeface="华文中宋" panose="02010600040101010101" pitchFamily="2" charset="-122"/>
              </a:rPr>
              <a:t>生活已“数据味”十足	</a:t>
            </a:r>
          </a:p>
        </p:txBody>
      </p:sp>
      <p:sp>
        <p:nvSpPr>
          <p:cNvPr id="17" name="圆角矩形 32">
            <a:hlinkClick r:id="rId7" action="ppaction://hlinksldjump"/>
            <a:extLst>
              <a:ext uri="{FF2B5EF4-FFF2-40B4-BE49-F238E27FC236}">
                <a16:creationId xmlns:a16="http://schemas.microsoft.com/office/drawing/2014/main" id="{59E4DA6B-96D2-475C-9F55-E6669B65301C}"/>
              </a:ext>
            </a:extLst>
          </p:cNvPr>
          <p:cNvSpPr/>
          <p:nvPr/>
        </p:nvSpPr>
        <p:spPr>
          <a:xfrm>
            <a:off x="7529830" y="3172459"/>
            <a:ext cx="3540624" cy="513080"/>
          </a:xfrm>
          <a:prstGeom prst="roundRect">
            <a:avLst/>
          </a:prstGeom>
          <a:solidFill>
            <a:schemeClr val="tx1">
              <a:lumMod val="85000"/>
              <a:lumOff val="15000"/>
            </a:schemeClr>
          </a:solidFill>
          <a:ln w="12700" cmpd="sng">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a:solidFill>
                  <a:srgbClr val="6AE7FF"/>
                </a:solidFill>
                <a:latin typeface="华文中宋" panose="02010600040101010101" pitchFamily="2" charset="-122"/>
                <a:ea typeface="华文中宋" panose="02010600040101010101" pitchFamily="2" charset="-122"/>
              </a:rPr>
              <a:t>面对数据犯罪民生的有效防控</a:t>
            </a:r>
          </a:p>
        </p:txBody>
      </p:sp>
      <p:pic>
        <p:nvPicPr>
          <p:cNvPr id="4" name="图形 3" descr="后引号">
            <a:extLst>
              <a:ext uri="{FF2B5EF4-FFF2-40B4-BE49-F238E27FC236}">
                <a16:creationId xmlns:a16="http://schemas.microsoft.com/office/drawing/2014/main" id="{162A6A41-B94C-43EC-8997-C170C25C5EC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064750" y="4620721"/>
            <a:ext cx="914400" cy="914400"/>
          </a:xfrm>
          <a:prstGeom prst="rect">
            <a:avLst/>
          </a:prstGeom>
        </p:spPr>
      </p:pic>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par>
                                <p:cTn id="12" presetID="53" presetClass="entr" presetSubtype="16"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par>
                                <p:cTn id="17" presetID="29" presetClass="entr" presetSubtype="0" fill="hold" grpId="1"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ppt_x</p:attrName>
                                        </p:attrNameLst>
                                      </p:cBhvr>
                                      <p:tavLst>
                                        <p:tav tm="0">
                                          <p:val>
                                            <p:strVal val="#ppt_x-.2"/>
                                          </p:val>
                                        </p:tav>
                                        <p:tav tm="100000">
                                          <p:val>
                                            <p:strVal val="#ppt_x"/>
                                          </p:val>
                                        </p:tav>
                                      </p:tavLst>
                                    </p:anim>
                                    <p:anim calcmode="lin" valueType="num">
                                      <p:cBhvr>
                                        <p:cTn id="20" dur="5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21" dur="500"/>
                                        <p:tgtEl>
                                          <p:spTgt spid="9"/>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fltVal val="0"/>
                                          </p:val>
                                        </p:tav>
                                        <p:tav tm="100000">
                                          <p:val>
                                            <p:strVal val="#ppt_w"/>
                                          </p:val>
                                        </p:tav>
                                      </p:tavLst>
                                    </p:anim>
                                    <p:anim calcmode="lin" valueType="num">
                                      <p:cBhvr>
                                        <p:cTn id="25" dur="500" fill="hold"/>
                                        <p:tgtEl>
                                          <p:spTgt spid="10"/>
                                        </p:tgtEl>
                                        <p:attrNameLst>
                                          <p:attrName>ppt_h</p:attrName>
                                        </p:attrNameLst>
                                      </p:cBhvr>
                                      <p:tavLst>
                                        <p:tav tm="0">
                                          <p:val>
                                            <p:fltVal val="0"/>
                                          </p:val>
                                        </p:tav>
                                        <p:tav tm="100000">
                                          <p:val>
                                            <p:strVal val="#ppt_h"/>
                                          </p:val>
                                        </p:tav>
                                      </p:tavLst>
                                    </p:anim>
                                    <p:animEffect transition="in" filter="fade">
                                      <p:cBhvr>
                                        <p:cTn id="26" dur="500"/>
                                        <p:tgtEl>
                                          <p:spTgt spid="10"/>
                                        </p:tgtEl>
                                      </p:cBhvr>
                                    </p:animEffect>
                                  </p:childTnLst>
                                </p:cTn>
                              </p:par>
                              <p:par>
                                <p:cTn id="27" presetID="29"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p:cTn id="29" dur="500" fill="hold"/>
                                        <p:tgtEl>
                                          <p:spTgt spid="11"/>
                                        </p:tgtEl>
                                        <p:attrNameLst>
                                          <p:attrName>ppt_x</p:attrName>
                                        </p:attrNameLst>
                                      </p:cBhvr>
                                      <p:tavLst>
                                        <p:tav tm="0">
                                          <p:val>
                                            <p:strVal val="#ppt_x-.2"/>
                                          </p:val>
                                        </p:tav>
                                        <p:tav tm="100000">
                                          <p:val>
                                            <p:strVal val="#ppt_x"/>
                                          </p:val>
                                        </p:tav>
                                      </p:tavLst>
                                    </p:anim>
                                    <p:anim calcmode="lin" valueType="num">
                                      <p:cBhvr>
                                        <p:cTn id="30" dur="5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31" dur="500"/>
                                        <p:tgtEl>
                                          <p:spTgt spid="11"/>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p:cTn id="34" dur="500" fill="hold"/>
                                        <p:tgtEl>
                                          <p:spTgt spid="12"/>
                                        </p:tgtEl>
                                        <p:attrNameLst>
                                          <p:attrName>ppt_w</p:attrName>
                                        </p:attrNameLst>
                                      </p:cBhvr>
                                      <p:tavLst>
                                        <p:tav tm="0">
                                          <p:val>
                                            <p:fltVal val="0"/>
                                          </p:val>
                                        </p:tav>
                                        <p:tav tm="100000">
                                          <p:val>
                                            <p:strVal val="#ppt_w"/>
                                          </p:val>
                                        </p:tav>
                                      </p:tavLst>
                                    </p:anim>
                                    <p:anim calcmode="lin" valueType="num">
                                      <p:cBhvr>
                                        <p:cTn id="35" dur="500" fill="hold"/>
                                        <p:tgtEl>
                                          <p:spTgt spid="12"/>
                                        </p:tgtEl>
                                        <p:attrNameLst>
                                          <p:attrName>ppt_h</p:attrName>
                                        </p:attrNameLst>
                                      </p:cBhvr>
                                      <p:tavLst>
                                        <p:tav tm="0">
                                          <p:val>
                                            <p:fltVal val="0"/>
                                          </p:val>
                                        </p:tav>
                                        <p:tav tm="100000">
                                          <p:val>
                                            <p:strVal val="#ppt_h"/>
                                          </p:val>
                                        </p:tav>
                                      </p:tavLst>
                                    </p:anim>
                                    <p:animEffect transition="in" filter="fade">
                                      <p:cBhvr>
                                        <p:cTn id="36" dur="500"/>
                                        <p:tgtEl>
                                          <p:spTgt spid="12"/>
                                        </p:tgtEl>
                                      </p:cBhvr>
                                    </p:animEffect>
                                  </p:childTnLst>
                                </p:cTn>
                              </p:par>
                              <p:par>
                                <p:cTn id="37" presetID="29" presetClass="entr" presetSubtype="0" fill="hold" grpId="1" nodeType="with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p:cTn id="39" dur="500" fill="hold"/>
                                        <p:tgtEl>
                                          <p:spTgt spid="13"/>
                                        </p:tgtEl>
                                        <p:attrNameLst>
                                          <p:attrName>ppt_x</p:attrName>
                                        </p:attrNameLst>
                                      </p:cBhvr>
                                      <p:tavLst>
                                        <p:tav tm="0">
                                          <p:val>
                                            <p:strVal val="#ppt_x-.2"/>
                                          </p:val>
                                        </p:tav>
                                        <p:tav tm="100000">
                                          <p:val>
                                            <p:strVal val="#ppt_x"/>
                                          </p:val>
                                        </p:tav>
                                      </p:tavLst>
                                    </p:anim>
                                    <p:anim calcmode="lin" valueType="num">
                                      <p:cBhvr>
                                        <p:cTn id="40" dur="5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41" dur="500"/>
                                        <p:tgtEl>
                                          <p:spTgt spid="13"/>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p:cTn id="44" dur="500" fill="hold"/>
                                        <p:tgtEl>
                                          <p:spTgt spid="32"/>
                                        </p:tgtEl>
                                        <p:attrNameLst>
                                          <p:attrName>ppt_w</p:attrName>
                                        </p:attrNameLst>
                                      </p:cBhvr>
                                      <p:tavLst>
                                        <p:tav tm="0">
                                          <p:val>
                                            <p:fltVal val="0"/>
                                          </p:val>
                                        </p:tav>
                                        <p:tav tm="100000">
                                          <p:val>
                                            <p:strVal val="#ppt_w"/>
                                          </p:val>
                                        </p:tav>
                                      </p:tavLst>
                                    </p:anim>
                                    <p:anim calcmode="lin" valueType="num">
                                      <p:cBhvr>
                                        <p:cTn id="45" dur="500" fill="hold"/>
                                        <p:tgtEl>
                                          <p:spTgt spid="32"/>
                                        </p:tgtEl>
                                        <p:attrNameLst>
                                          <p:attrName>ppt_h</p:attrName>
                                        </p:attrNameLst>
                                      </p:cBhvr>
                                      <p:tavLst>
                                        <p:tav tm="0">
                                          <p:val>
                                            <p:fltVal val="0"/>
                                          </p:val>
                                        </p:tav>
                                        <p:tav tm="100000">
                                          <p:val>
                                            <p:strVal val="#ppt_h"/>
                                          </p:val>
                                        </p:tav>
                                      </p:tavLst>
                                    </p:anim>
                                    <p:animEffect transition="in" filter="fade">
                                      <p:cBhvr>
                                        <p:cTn id="46" dur="500"/>
                                        <p:tgtEl>
                                          <p:spTgt spid="32"/>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p:cTn id="49" dur="500" fill="hold"/>
                                        <p:tgtEl>
                                          <p:spTgt spid="14"/>
                                        </p:tgtEl>
                                        <p:attrNameLst>
                                          <p:attrName>ppt_w</p:attrName>
                                        </p:attrNameLst>
                                      </p:cBhvr>
                                      <p:tavLst>
                                        <p:tav tm="0">
                                          <p:val>
                                            <p:fltVal val="0"/>
                                          </p:val>
                                        </p:tav>
                                        <p:tav tm="100000">
                                          <p:val>
                                            <p:strVal val="#ppt_w"/>
                                          </p:val>
                                        </p:tav>
                                      </p:tavLst>
                                    </p:anim>
                                    <p:anim calcmode="lin" valueType="num">
                                      <p:cBhvr>
                                        <p:cTn id="50" dur="500" fill="hold"/>
                                        <p:tgtEl>
                                          <p:spTgt spid="14"/>
                                        </p:tgtEl>
                                        <p:attrNameLst>
                                          <p:attrName>ppt_h</p:attrName>
                                        </p:attrNameLst>
                                      </p:cBhvr>
                                      <p:tavLst>
                                        <p:tav tm="0">
                                          <p:val>
                                            <p:fltVal val="0"/>
                                          </p:val>
                                        </p:tav>
                                        <p:tav tm="100000">
                                          <p:val>
                                            <p:strVal val="#ppt_h"/>
                                          </p:val>
                                        </p:tav>
                                      </p:tavLst>
                                    </p:anim>
                                    <p:animEffect transition="in" filter="fade">
                                      <p:cBhvr>
                                        <p:cTn id="51" dur="500"/>
                                        <p:tgtEl>
                                          <p:spTgt spid="14"/>
                                        </p:tgtEl>
                                      </p:cBhvr>
                                    </p:animEffect>
                                  </p:childTnLst>
                                </p:cTn>
                              </p:par>
                              <p:par>
                                <p:cTn id="52" presetID="29" presetClass="entr" presetSubtype="0" fill="hold" grpId="1" nodeType="withEffect">
                                  <p:stCondLst>
                                    <p:cond delay="0"/>
                                  </p:stCondLst>
                                  <p:childTnLst>
                                    <p:set>
                                      <p:cBhvr>
                                        <p:cTn id="53" dur="1" fill="hold">
                                          <p:stCondLst>
                                            <p:cond delay="0"/>
                                          </p:stCondLst>
                                        </p:cTn>
                                        <p:tgtEl>
                                          <p:spTgt spid="15"/>
                                        </p:tgtEl>
                                        <p:attrNameLst>
                                          <p:attrName>style.visibility</p:attrName>
                                        </p:attrNameLst>
                                      </p:cBhvr>
                                      <p:to>
                                        <p:strVal val="visible"/>
                                      </p:to>
                                    </p:set>
                                    <p:anim calcmode="lin" valueType="num">
                                      <p:cBhvr>
                                        <p:cTn id="54" dur="500" fill="hold"/>
                                        <p:tgtEl>
                                          <p:spTgt spid="15"/>
                                        </p:tgtEl>
                                        <p:attrNameLst>
                                          <p:attrName>ppt_x</p:attrName>
                                        </p:attrNameLst>
                                      </p:cBhvr>
                                      <p:tavLst>
                                        <p:tav tm="0">
                                          <p:val>
                                            <p:strVal val="#ppt_x-.2"/>
                                          </p:val>
                                        </p:tav>
                                        <p:tav tm="100000">
                                          <p:val>
                                            <p:strVal val="#ppt_x"/>
                                          </p:val>
                                        </p:tav>
                                      </p:tavLst>
                                    </p:anim>
                                    <p:anim calcmode="lin" valueType="num">
                                      <p:cBhvr>
                                        <p:cTn id="55" dur="5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56" dur="500"/>
                                        <p:tgtEl>
                                          <p:spTgt spid="15"/>
                                        </p:tgtEl>
                                      </p:cBhvr>
                                    </p:animEffect>
                                  </p:childTnLst>
                                </p:cTn>
                              </p:par>
                              <p:par>
                                <p:cTn id="57" presetID="29" presetClass="entr" presetSubtype="0" fill="hold" grpId="1" nodeType="withEffect">
                                  <p:stCondLst>
                                    <p:cond delay="0"/>
                                  </p:stCondLst>
                                  <p:childTnLst>
                                    <p:set>
                                      <p:cBhvr>
                                        <p:cTn id="58" dur="1" fill="hold">
                                          <p:stCondLst>
                                            <p:cond delay="0"/>
                                          </p:stCondLst>
                                        </p:cTn>
                                        <p:tgtEl>
                                          <p:spTgt spid="17"/>
                                        </p:tgtEl>
                                        <p:attrNameLst>
                                          <p:attrName>style.visibility</p:attrName>
                                        </p:attrNameLst>
                                      </p:cBhvr>
                                      <p:to>
                                        <p:strVal val="visible"/>
                                      </p:to>
                                    </p:set>
                                    <p:anim calcmode="lin" valueType="num">
                                      <p:cBhvr>
                                        <p:cTn id="59" dur="500" fill="hold"/>
                                        <p:tgtEl>
                                          <p:spTgt spid="17"/>
                                        </p:tgtEl>
                                        <p:attrNameLst>
                                          <p:attrName>ppt_x</p:attrName>
                                        </p:attrNameLst>
                                      </p:cBhvr>
                                      <p:tavLst>
                                        <p:tav tm="0">
                                          <p:val>
                                            <p:strVal val="#ppt_x-.2"/>
                                          </p:val>
                                        </p:tav>
                                        <p:tav tm="100000">
                                          <p:val>
                                            <p:strVal val="#ppt_x"/>
                                          </p:val>
                                        </p:tav>
                                      </p:tavLst>
                                    </p:anim>
                                    <p:anim calcmode="lin" valueType="num">
                                      <p:cBhvr>
                                        <p:cTn id="60" dur="500" fill="hold"/>
                                        <p:tgtEl>
                                          <p:spTgt spid="17"/>
                                        </p:tgtEl>
                                        <p:attrNameLst>
                                          <p:attrName>ppt_y</p:attrName>
                                        </p:attrNameLst>
                                      </p:cBhvr>
                                      <p:tavLst>
                                        <p:tav tm="0">
                                          <p:val>
                                            <p:strVal val="#ppt_y"/>
                                          </p:val>
                                        </p:tav>
                                        <p:tav tm="100000">
                                          <p:val>
                                            <p:strVal val="#ppt_y"/>
                                          </p:val>
                                        </p:tav>
                                      </p:tavLst>
                                    </p:anim>
                                    <p:animEffect transition="in" filter="wipe(right)" prLst="gradientSize: 0.1">
                                      <p:cBhvr>
                                        <p:cTn id="61" dur="500"/>
                                        <p:tgtEl>
                                          <p:spTgt spid="17"/>
                                        </p:tgtEl>
                                      </p:cBhvr>
                                    </p:animEffect>
                                  </p:childTnLst>
                                </p:cTn>
                              </p:par>
                              <p:par>
                                <p:cTn id="62" presetID="14" presetClass="entr" presetSubtype="10" fill="hold" nodeType="with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randombar(horizontal)">
                                      <p:cBhvr>
                                        <p:cTn id="6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9" grpId="0" animBg="1"/>
      <p:bldP spid="9" grpId="1" animBg="1"/>
      <p:bldP spid="10" grpId="0"/>
      <p:bldP spid="11" grpId="0" animBg="1"/>
      <p:bldP spid="11" grpId="1" animBg="1"/>
      <p:bldP spid="12" grpId="0"/>
      <p:bldP spid="13" grpId="0" animBg="1"/>
      <p:bldP spid="13" grpId="1" animBg="1"/>
      <p:bldP spid="32" grpId="0"/>
      <p:bldP spid="14" grpId="0"/>
      <p:bldP spid="15" grpId="0" animBg="1"/>
      <p:bldP spid="15" grpId="1" animBg="1"/>
      <p:bldP spid="17" grpId="0" animBg="1"/>
      <p:bldP spid="17"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480945" y="2644775"/>
            <a:ext cx="1513205" cy="1568450"/>
          </a:xfrm>
          <a:prstGeom prst="rect">
            <a:avLst/>
          </a:prstGeom>
          <a:noFill/>
        </p:spPr>
        <p:txBody>
          <a:bodyPr wrap="square" rtlCol="0">
            <a:spAutoFit/>
          </a:bodyPr>
          <a:lstStyle/>
          <a:p>
            <a:pPr algn="r"/>
            <a:r>
              <a:rPr lang="en-US" altLang="zh-CN" sz="9600">
                <a:solidFill>
                  <a:srgbClr val="6AE7FF"/>
                </a:solidFill>
              </a:rPr>
              <a:t>01</a:t>
            </a:r>
          </a:p>
        </p:txBody>
      </p:sp>
      <p:sp>
        <p:nvSpPr>
          <p:cNvPr id="4" name="文本框 3"/>
          <p:cNvSpPr txBox="1"/>
          <p:nvPr/>
        </p:nvSpPr>
        <p:spPr>
          <a:xfrm>
            <a:off x="4544060" y="2542836"/>
            <a:ext cx="3735705" cy="461665"/>
          </a:xfrm>
          <a:prstGeom prst="rect">
            <a:avLst/>
          </a:prstGeom>
          <a:noFill/>
        </p:spPr>
        <p:txBody>
          <a:bodyPr wrap="square" rtlCol="0">
            <a:spAutoFit/>
          </a:bodyPr>
          <a:lstStyle/>
          <a:p>
            <a:pPr algn="l"/>
            <a:r>
              <a:rPr lang="zh-CN" altLang="en-US" sz="2400" b="1">
                <a:solidFill>
                  <a:srgbClr val="6AE7FF"/>
                </a:solidFill>
                <a:latin typeface="微软雅黑" panose="020B0503020204020204" charset="-122"/>
                <a:ea typeface="微软雅黑" panose="020B0503020204020204" charset="-122"/>
              </a:rPr>
              <a:t>读析大数据浪潮</a:t>
            </a:r>
          </a:p>
        </p:txBody>
      </p:sp>
      <p:sp>
        <p:nvSpPr>
          <p:cNvPr id="359" name="矩形 358"/>
          <p:cNvSpPr/>
          <p:nvPr/>
        </p:nvSpPr>
        <p:spPr>
          <a:xfrm>
            <a:off x="4544060" y="3177358"/>
            <a:ext cx="5001260" cy="1023742"/>
          </a:xfrm>
          <a:prstGeom prst="rect">
            <a:avLst/>
          </a:prstGeom>
        </p:spPr>
        <p:txBody>
          <a:bodyPr wrap="square">
            <a:spAutoFit/>
          </a:bodyPr>
          <a:lstStyle/>
          <a:p>
            <a:pPr algn="l">
              <a:lnSpc>
                <a:spcPct val="150000"/>
              </a:lnSpc>
            </a:pPr>
            <a:r>
              <a:rPr lang="zh-CN" altLang="en-US" sz="1400">
                <a:solidFill>
                  <a:srgbClr val="10FBFE"/>
                </a:solidFill>
                <a:latin typeface="微软雅黑" panose="020B0503020204020204" charset="-122"/>
                <a:ea typeface="微软雅黑" panose="020B0503020204020204" charset="-122"/>
                <a:cs typeface="+mn-ea"/>
                <a:sym typeface="+mn-lt"/>
              </a:rPr>
              <a:t>        在流行炒概念的互联网时代，“大数据”为何能自然的从概念炒作回归理性？这背后是各行各业及老百姓对大数据的认可和接受，也揭示着大数据时代到来的必然性。</a:t>
            </a:r>
          </a:p>
        </p:txBody>
      </p:sp>
      <p:pic>
        <p:nvPicPr>
          <p:cNvPr id="11" name="图形 10" descr="v 形箭头">
            <a:extLst>
              <a:ext uri="{FF2B5EF4-FFF2-40B4-BE49-F238E27FC236}">
                <a16:creationId xmlns:a16="http://schemas.microsoft.com/office/drawing/2014/main" id="{08E78914-ED15-4D27-BD58-38B70BFE187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85033" y="5519691"/>
            <a:ext cx="914400" cy="914400"/>
          </a:xfrm>
          <a:prstGeom prst="rect">
            <a:avLst/>
          </a:prstGeom>
        </p:spPr>
      </p:pic>
      <p:pic>
        <p:nvPicPr>
          <p:cNvPr id="12" name="图形 11" descr="v 形箭头">
            <a:extLst>
              <a:ext uri="{FF2B5EF4-FFF2-40B4-BE49-F238E27FC236}">
                <a16:creationId xmlns:a16="http://schemas.microsoft.com/office/drawing/2014/main" id="{4FD88FF8-DF90-4695-9246-65255895818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61216" y="5519691"/>
            <a:ext cx="914400" cy="914400"/>
          </a:xfrm>
          <a:prstGeom prst="rect">
            <a:avLst/>
          </a:prstGeom>
        </p:spPr>
      </p:pic>
      <p:pic>
        <p:nvPicPr>
          <p:cNvPr id="13" name="图形 12" descr="v 形箭头">
            <a:extLst>
              <a:ext uri="{FF2B5EF4-FFF2-40B4-BE49-F238E27FC236}">
                <a16:creationId xmlns:a16="http://schemas.microsoft.com/office/drawing/2014/main" id="{825078FA-0F45-4860-B21B-AE63F05A12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04350" y="5519691"/>
            <a:ext cx="914400" cy="914400"/>
          </a:xfrm>
          <a:prstGeom prst="rect">
            <a:avLst/>
          </a:prstGeom>
        </p:spPr>
      </p:pic>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par>
                                <p:cTn id="11" presetID="53" presetClass="entr" presetSubtype="16"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par>
                                <p:cTn id="16" presetID="41" presetClass="entr" presetSubtype="0" fill="hold" grpId="0" nodeType="withEffect">
                                  <p:stCondLst>
                                    <p:cond delay="0"/>
                                  </p:stCondLst>
                                  <p:iterate type="lt">
                                    <p:tmPct val="10000"/>
                                  </p:iterate>
                                  <p:childTnLst>
                                    <p:set>
                                      <p:cBhvr>
                                        <p:cTn id="17" dur="1" fill="hold">
                                          <p:stCondLst>
                                            <p:cond delay="0"/>
                                          </p:stCondLst>
                                        </p:cTn>
                                        <p:tgtEl>
                                          <p:spTgt spid="4"/>
                                        </p:tgtEl>
                                        <p:attrNameLst>
                                          <p:attrName>style.visibility</p:attrName>
                                        </p:attrNameLst>
                                      </p:cBhvr>
                                      <p:to>
                                        <p:strVal val="visible"/>
                                      </p:to>
                                    </p:set>
                                    <p:anim calcmode="lin" valueType="num">
                                      <p:cBhvr>
                                        <p:cTn id="18"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4"/>
                                        </p:tgtEl>
                                        <p:attrNameLst>
                                          <p:attrName>ppt_y</p:attrName>
                                        </p:attrNameLst>
                                      </p:cBhvr>
                                      <p:tavLst>
                                        <p:tav tm="0">
                                          <p:val>
                                            <p:strVal val="#ppt_y"/>
                                          </p:val>
                                        </p:tav>
                                        <p:tav tm="100000">
                                          <p:val>
                                            <p:strVal val="#ppt_y"/>
                                          </p:val>
                                        </p:tav>
                                      </p:tavLst>
                                    </p:anim>
                                    <p:anim calcmode="lin" valueType="num">
                                      <p:cBhvr>
                                        <p:cTn id="20"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4"/>
                                        </p:tgtEl>
                                      </p:cBhvr>
                                    </p:animEffect>
                                  </p:childTnLst>
                                </p:cTn>
                              </p:par>
                              <p:par>
                                <p:cTn id="23" presetID="42" presetClass="entr" presetSubtype="0" fill="hold" grpId="0" nodeType="withEffect">
                                  <p:stCondLst>
                                    <p:cond delay="0"/>
                                  </p:stCondLst>
                                  <p:childTnLst>
                                    <p:set>
                                      <p:cBhvr>
                                        <p:cTn id="24" dur="1" fill="hold">
                                          <p:stCondLst>
                                            <p:cond delay="0"/>
                                          </p:stCondLst>
                                        </p:cTn>
                                        <p:tgtEl>
                                          <p:spTgt spid="359"/>
                                        </p:tgtEl>
                                        <p:attrNameLst>
                                          <p:attrName>style.visibility</p:attrName>
                                        </p:attrNameLst>
                                      </p:cBhvr>
                                      <p:to>
                                        <p:strVal val="visible"/>
                                      </p:to>
                                    </p:set>
                                    <p:animEffect transition="in" filter="fade">
                                      <p:cBhvr>
                                        <p:cTn id="25" dur="500"/>
                                        <p:tgtEl>
                                          <p:spTgt spid="359"/>
                                        </p:tgtEl>
                                      </p:cBhvr>
                                    </p:animEffect>
                                    <p:anim calcmode="lin" valueType="num">
                                      <p:cBhvr>
                                        <p:cTn id="26" dur="500" fill="hold"/>
                                        <p:tgtEl>
                                          <p:spTgt spid="359"/>
                                        </p:tgtEl>
                                        <p:attrNameLst>
                                          <p:attrName>ppt_x</p:attrName>
                                        </p:attrNameLst>
                                      </p:cBhvr>
                                      <p:tavLst>
                                        <p:tav tm="0">
                                          <p:val>
                                            <p:strVal val="#ppt_x"/>
                                          </p:val>
                                        </p:tav>
                                        <p:tav tm="100000">
                                          <p:val>
                                            <p:strVal val="#ppt_x"/>
                                          </p:val>
                                        </p:tav>
                                      </p:tavLst>
                                    </p:anim>
                                    <p:anim calcmode="lin" valueType="num">
                                      <p:cBhvr>
                                        <p:cTn id="27" dur="500" fill="hold"/>
                                        <p:tgtEl>
                                          <p:spTgt spid="359"/>
                                        </p:tgtEl>
                                        <p:attrNameLst>
                                          <p:attrName>ppt_y</p:attrName>
                                        </p:attrNameLst>
                                      </p:cBhvr>
                                      <p:tavLst>
                                        <p:tav tm="0">
                                          <p:val>
                                            <p:strVal val="#ppt_y+.1"/>
                                          </p:val>
                                        </p:tav>
                                        <p:tav tm="100000">
                                          <p:val>
                                            <p:strVal val="#ppt_y"/>
                                          </p:val>
                                        </p:tav>
                                      </p:tavLst>
                                    </p:anim>
                                  </p:childTnLst>
                                </p:cTn>
                              </p:par>
                              <p:par>
                                <p:cTn id="28" presetID="14" presetClass="entr" presetSubtype="10" fill="hold"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randombar(horizontal)">
                                      <p:cBhvr>
                                        <p:cTn id="30" dur="1000"/>
                                        <p:tgtEl>
                                          <p:spTgt spid="11"/>
                                        </p:tgtEl>
                                      </p:cBhvr>
                                    </p:animEffect>
                                  </p:childTnLst>
                                </p:cTn>
                              </p:par>
                              <p:par>
                                <p:cTn id="31" presetID="14" presetClass="entr" presetSubtype="1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randombar(horizontal)">
                                      <p:cBhvr>
                                        <p:cTn id="33" dur="1000"/>
                                        <p:tgtEl>
                                          <p:spTgt spid="12"/>
                                        </p:tgtEl>
                                      </p:cBhvr>
                                    </p:animEffect>
                                  </p:childTnLst>
                                </p:cTn>
                              </p:par>
                              <p:par>
                                <p:cTn id="34" presetID="14" presetClass="entr" presetSubtype="10" fill="hold"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randombar(horizontal)">
                                      <p:cBhvr>
                                        <p:cTn id="36"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35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56299" y="583505"/>
            <a:ext cx="374165" cy="400110"/>
            <a:chOff x="2089" y="2413"/>
            <a:chExt cx="1152" cy="1152"/>
          </a:xfrm>
          <a:solidFill>
            <a:schemeClr val="accent5">
              <a:lumMod val="60000"/>
              <a:lumOff val="40000"/>
            </a:schemeClr>
          </a:solidFill>
        </p:grpSpPr>
        <p:sp>
          <p:nvSpPr>
            <p:cNvPr id="2" name="椭圆 1"/>
            <p:cNvSpPr/>
            <p:nvPr/>
          </p:nvSpPr>
          <p:spPr>
            <a:xfrm>
              <a:off x="2089" y="2413"/>
              <a:ext cx="1152" cy="1152"/>
            </a:xfrm>
            <a:prstGeom prst="ellipse">
              <a:avLst/>
            </a:prstGeom>
            <a:grp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grp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400" b="1">
                <a:latin typeface="微软雅黑" panose="020B0503020204020204" charset="-122"/>
                <a:ea typeface="微软雅黑" panose="020B0503020204020204" charset="-122"/>
              </a:endParaRPr>
            </a:p>
          </p:txBody>
        </p:sp>
      </p:grpSp>
      <p:sp>
        <p:nvSpPr>
          <p:cNvPr id="264" name="文本框 263"/>
          <p:cNvSpPr txBox="1"/>
          <p:nvPr/>
        </p:nvSpPr>
        <p:spPr>
          <a:xfrm>
            <a:off x="960229" y="583505"/>
            <a:ext cx="5235575" cy="400110"/>
          </a:xfrm>
          <a:prstGeom prst="rect">
            <a:avLst/>
          </a:prstGeom>
          <a:noFill/>
        </p:spPr>
        <p:txBody>
          <a:bodyPr wrap="square" rtlCol="0">
            <a:spAutoFit/>
          </a:bodyPr>
          <a:lstStyle/>
          <a:p>
            <a:r>
              <a:rPr lang="zh-CN" altLang="en-US" sz="2000" b="1">
                <a:solidFill>
                  <a:srgbClr val="10FBFE"/>
                </a:solidFill>
                <a:latin typeface="微软雅黑" panose="020B0503020204020204" charset="-122"/>
                <a:ea typeface="微软雅黑" panose="020B0503020204020204" charset="-122"/>
                <a:sym typeface="+mn-ea"/>
              </a:rPr>
              <a:t>大数据发展历程</a:t>
            </a:r>
            <a:endParaRPr lang="zh-CN" altLang="en-US" sz="1600" b="1" i="1">
              <a:solidFill>
                <a:srgbClr val="10FBFE"/>
              </a:solidFill>
              <a:latin typeface="微软雅黑" panose="020B0503020204020204" charset="-122"/>
              <a:ea typeface="微软雅黑" panose="020B0503020204020204" charset="-122"/>
              <a:sym typeface="+mn-ea"/>
            </a:endParaRPr>
          </a:p>
        </p:txBody>
      </p:sp>
      <p:grpSp>
        <p:nvGrpSpPr>
          <p:cNvPr id="9" name="组合 8"/>
          <p:cNvGrpSpPr/>
          <p:nvPr/>
        </p:nvGrpSpPr>
        <p:grpSpPr>
          <a:xfrm>
            <a:off x="7095630" y="896768"/>
            <a:ext cx="3919855" cy="2100417"/>
            <a:chOff x="6762744" y="1238249"/>
            <a:chExt cx="5226479" cy="2800555"/>
          </a:xfrm>
        </p:grpSpPr>
        <p:sp>
          <p:nvSpPr>
            <p:cNvPr id="8198" name="矩形 16"/>
            <p:cNvSpPr>
              <a:spLocks noChangeArrowheads="1"/>
            </p:cNvSpPr>
            <p:nvPr/>
          </p:nvSpPr>
          <p:spPr bwMode="auto">
            <a:xfrm>
              <a:off x="7334245" y="1743218"/>
              <a:ext cx="4654978" cy="2295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200">
                  <a:solidFill>
                    <a:srgbClr val="10FBFE"/>
                  </a:solidFill>
                  <a:latin typeface="微软雅黑" panose="020B0503020204020204" charset="-122"/>
                  <a:ea typeface="微软雅黑" panose="020B0503020204020204" charset="-122"/>
                  <a:cs typeface="+mn-ea"/>
                </a:rPr>
                <a:t>大数据从</a:t>
              </a:r>
              <a:r>
                <a:rPr lang="en-US" altLang="zh-CN" sz="1200">
                  <a:solidFill>
                    <a:srgbClr val="10FBFE"/>
                  </a:solidFill>
                  <a:latin typeface="微软雅黑" panose="020B0503020204020204" charset="-122"/>
                  <a:ea typeface="微软雅黑" panose="020B0503020204020204" charset="-122"/>
                  <a:cs typeface="+mn-ea"/>
                </a:rPr>
                <a:t>2011</a:t>
              </a:r>
              <a:r>
                <a:rPr lang="zh-CN" altLang="en-US" sz="1200">
                  <a:solidFill>
                    <a:srgbClr val="10FBFE"/>
                  </a:solidFill>
                  <a:latin typeface="微软雅黑" panose="020B0503020204020204" charset="-122"/>
                  <a:ea typeface="微软雅黑" panose="020B0503020204020204" charset="-122"/>
                  <a:cs typeface="+mn-ea"/>
                </a:rPr>
                <a:t>年开始在世界范围内声名鹊起，</a:t>
              </a:r>
              <a:r>
                <a:rPr lang="en-US" altLang="zh-CN" sz="1200">
                  <a:solidFill>
                    <a:srgbClr val="10FBFE"/>
                  </a:solidFill>
                  <a:latin typeface="微软雅黑" panose="020B0503020204020204" charset="-122"/>
                  <a:ea typeface="微软雅黑" panose="020B0503020204020204" charset="-122"/>
                  <a:cs typeface="+mn-ea"/>
                </a:rPr>
                <a:t>2013</a:t>
              </a:r>
              <a:r>
                <a:rPr lang="zh-CN" altLang="en-US" sz="1200">
                  <a:solidFill>
                    <a:srgbClr val="10FBFE"/>
                  </a:solidFill>
                  <a:latin typeface="微软雅黑" panose="020B0503020204020204" charset="-122"/>
                  <a:ea typeface="微软雅黑" panose="020B0503020204020204" charset="-122"/>
                  <a:cs typeface="+mn-ea"/>
                </a:rPr>
                <a:t>年是中国的大数据元年。</a:t>
              </a:r>
              <a:endParaRPr lang="en-US" altLang="zh-CN" sz="1200">
                <a:solidFill>
                  <a:srgbClr val="10FBFE"/>
                </a:solidFill>
                <a:latin typeface="微软雅黑" panose="020B0503020204020204" charset="-122"/>
                <a:ea typeface="微软雅黑" panose="020B0503020204020204" charset="-122"/>
                <a:cs typeface="+mn-ea"/>
              </a:endParaRPr>
            </a:p>
            <a:p>
              <a:pPr>
                <a:lnSpc>
                  <a:spcPct val="150000"/>
                </a:lnSpc>
              </a:pPr>
              <a:endParaRPr lang="en-US" altLang="zh-CN" sz="1200">
                <a:solidFill>
                  <a:srgbClr val="10FBFE"/>
                </a:solidFill>
                <a:latin typeface="微软雅黑" panose="020B0503020204020204" charset="-122"/>
                <a:ea typeface="微软雅黑" panose="020B0503020204020204" charset="-122"/>
                <a:cs typeface="+mn-ea"/>
              </a:endParaRPr>
            </a:p>
            <a:p>
              <a:pPr>
                <a:lnSpc>
                  <a:spcPct val="150000"/>
                </a:lnSpc>
              </a:pPr>
              <a:r>
                <a:rPr lang="zh-CN" altLang="en-US" sz="1200">
                  <a:solidFill>
                    <a:srgbClr val="10FBFE"/>
                  </a:solidFill>
                  <a:latin typeface="微软雅黑" panose="020B0503020204020204" charset="-122"/>
                  <a:ea typeface="微软雅黑" panose="020B0503020204020204" charset="-122"/>
                  <a:cs typeface="+mn-ea"/>
                </a:rPr>
                <a:t>中国人迅速接受了大数据的思维洗礼，从政府到民间层面，都开始推广大数据，使其发挥更大价值。</a:t>
              </a:r>
              <a:endParaRPr lang="en-US" altLang="zh-CN" sz="1200">
                <a:solidFill>
                  <a:srgbClr val="10FBFE"/>
                </a:solidFill>
                <a:latin typeface="微软雅黑" panose="020B0503020204020204" charset="-122"/>
                <a:ea typeface="微软雅黑" panose="020B0503020204020204" charset="-122"/>
                <a:cs typeface="+mn-ea"/>
              </a:endParaRPr>
            </a:p>
          </p:txBody>
        </p:sp>
        <p:sp>
          <p:nvSpPr>
            <p:cNvPr id="8199" name="矩形 9"/>
            <p:cNvSpPr>
              <a:spLocks noChangeArrowheads="1"/>
            </p:cNvSpPr>
            <p:nvPr/>
          </p:nvSpPr>
          <p:spPr bwMode="auto">
            <a:xfrm>
              <a:off x="7373931" y="1238250"/>
              <a:ext cx="3720362" cy="451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1600" b="1">
                  <a:solidFill>
                    <a:srgbClr val="10FBFE"/>
                  </a:solidFill>
                  <a:latin typeface="微软雅黑" panose="020B0503020204020204" charset="-122"/>
                  <a:ea typeface="微软雅黑" panose="020B0503020204020204" charset="-122"/>
                  <a:sym typeface="+mn-ea"/>
                </a:rPr>
                <a:t>从</a:t>
              </a:r>
              <a:r>
                <a:rPr lang="en-US" altLang="zh-CN" sz="1600" b="1">
                  <a:solidFill>
                    <a:srgbClr val="10FBFE"/>
                  </a:solidFill>
                  <a:latin typeface="微软雅黑" panose="020B0503020204020204" charset="-122"/>
                  <a:ea typeface="微软雅黑" panose="020B0503020204020204" charset="-122"/>
                  <a:sym typeface="+mn-ea"/>
                </a:rPr>
                <a:t>”</a:t>
              </a:r>
              <a:r>
                <a:rPr lang="zh-CN" altLang="en-US" sz="1600" b="1">
                  <a:solidFill>
                    <a:srgbClr val="10FBFE"/>
                  </a:solidFill>
                  <a:latin typeface="微软雅黑" panose="020B0503020204020204" charset="-122"/>
                  <a:ea typeface="微软雅黑" panose="020B0503020204020204" charset="-122"/>
                  <a:sym typeface="+mn-ea"/>
                </a:rPr>
                <a:t>概念</a:t>
              </a:r>
              <a:r>
                <a:rPr lang="en-US" altLang="zh-CN" sz="1600" b="1">
                  <a:solidFill>
                    <a:srgbClr val="10FBFE"/>
                  </a:solidFill>
                  <a:latin typeface="微软雅黑" panose="020B0503020204020204" charset="-122"/>
                  <a:ea typeface="微软雅黑" panose="020B0503020204020204" charset="-122"/>
                  <a:sym typeface="+mn-ea"/>
                </a:rPr>
                <a:t>”</a:t>
              </a:r>
              <a:r>
                <a:rPr lang="zh-CN" altLang="en-US" sz="1600" b="1">
                  <a:solidFill>
                    <a:srgbClr val="10FBFE"/>
                  </a:solidFill>
                  <a:latin typeface="微软雅黑" panose="020B0503020204020204" charset="-122"/>
                  <a:ea typeface="微软雅黑" panose="020B0503020204020204" charset="-122"/>
                  <a:sym typeface="+mn-ea"/>
                </a:rPr>
                <a:t>走向民众视线</a:t>
              </a:r>
              <a:endParaRPr lang="zh-CN" altLang="en-US" b="1">
                <a:solidFill>
                  <a:schemeClr val="bg1"/>
                </a:solidFill>
              </a:endParaRPr>
            </a:p>
          </p:txBody>
        </p:sp>
        <p:grpSp>
          <p:nvGrpSpPr>
            <p:cNvPr id="8204" name="组合 16"/>
            <p:cNvGrpSpPr/>
            <p:nvPr/>
          </p:nvGrpSpPr>
          <p:grpSpPr bwMode="auto">
            <a:xfrm>
              <a:off x="6762744" y="1238249"/>
              <a:ext cx="571500" cy="428625"/>
              <a:chOff x="3000360" y="642923"/>
              <a:chExt cx="428628" cy="321471"/>
            </a:xfrm>
          </p:grpSpPr>
          <p:sp>
            <p:nvSpPr>
              <p:cNvPr id="15" name="等腰三角形 14"/>
              <p:cNvSpPr/>
              <p:nvPr/>
            </p:nvSpPr>
            <p:spPr>
              <a:xfrm rot="5400000">
                <a:off x="3125376" y="660783"/>
                <a:ext cx="321471" cy="285752"/>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等腰三角形 15"/>
              <p:cNvSpPr/>
              <p:nvPr/>
            </p:nvSpPr>
            <p:spPr>
              <a:xfrm rot="5400000">
                <a:off x="2982501" y="696503"/>
                <a:ext cx="250033" cy="214315"/>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grpSp>
        <p:nvGrpSpPr>
          <p:cNvPr id="5" name="组合 4"/>
          <p:cNvGrpSpPr/>
          <p:nvPr/>
        </p:nvGrpSpPr>
        <p:grpSpPr>
          <a:xfrm>
            <a:off x="4424591" y="1850184"/>
            <a:ext cx="2928938" cy="3003947"/>
            <a:chOff x="4000500" y="1714500"/>
            <a:chExt cx="3905250" cy="4005263"/>
          </a:xfrm>
        </p:grpSpPr>
        <p:grpSp>
          <p:nvGrpSpPr>
            <p:cNvPr id="8194" name="组合 4"/>
            <p:cNvGrpSpPr/>
            <p:nvPr/>
          </p:nvGrpSpPr>
          <p:grpSpPr bwMode="auto">
            <a:xfrm>
              <a:off x="4000500" y="1714500"/>
              <a:ext cx="3905250" cy="4005263"/>
              <a:chOff x="857223" y="954920"/>
              <a:chExt cx="3357586" cy="3406892"/>
            </a:xfrm>
          </p:grpSpPr>
          <p:sp>
            <p:nvSpPr>
              <p:cNvPr id="6" name="椭圆 5"/>
              <p:cNvSpPr/>
              <p:nvPr/>
            </p:nvSpPr>
            <p:spPr>
              <a:xfrm rot="1906325">
                <a:off x="2063770" y="954920"/>
                <a:ext cx="1029114" cy="3356929"/>
              </a:xfrm>
              <a:prstGeom prst="ellipse">
                <a:avLst/>
              </a:prstGeom>
              <a:noFill/>
              <a:ln w="9525">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椭圆 6"/>
              <p:cNvSpPr/>
              <p:nvPr/>
            </p:nvSpPr>
            <p:spPr>
              <a:xfrm rot="19526860">
                <a:off x="2108811" y="1004883"/>
                <a:ext cx="1030478" cy="3356929"/>
              </a:xfrm>
              <a:prstGeom prst="ellipse">
                <a:avLst/>
              </a:prstGeom>
              <a:noFill/>
              <a:ln w="9525">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椭圆 7"/>
              <p:cNvSpPr/>
              <p:nvPr/>
            </p:nvSpPr>
            <p:spPr>
              <a:xfrm rot="16200000">
                <a:off x="2035717" y="964719"/>
                <a:ext cx="1000598" cy="3357586"/>
              </a:xfrm>
              <a:prstGeom prst="ellipse">
                <a:avLst/>
              </a:prstGeom>
              <a:noFill/>
              <a:ln w="9525">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2" name="椭圆 11"/>
            <p:cNvSpPr/>
            <p:nvPr/>
          </p:nvSpPr>
          <p:spPr>
            <a:xfrm>
              <a:off x="6191250" y="2286000"/>
              <a:ext cx="190500" cy="1905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椭圆 12"/>
            <p:cNvSpPr/>
            <p:nvPr/>
          </p:nvSpPr>
          <p:spPr>
            <a:xfrm>
              <a:off x="7143750" y="4762500"/>
              <a:ext cx="190500" cy="1905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椭圆 13"/>
            <p:cNvSpPr/>
            <p:nvPr/>
          </p:nvSpPr>
          <p:spPr>
            <a:xfrm>
              <a:off x="4270375" y="3933825"/>
              <a:ext cx="190500" cy="1905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7" name="组合 16"/>
          <p:cNvGrpSpPr/>
          <p:nvPr/>
        </p:nvGrpSpPr>
        <p:grpSpPr>
          <a:xfrm>
            <a:off x="7768421" y="4464498"/>
            <a:ext cx="3645456" cy="1291876"/>
            <a:chOff x="6762750" y="1238250"/>
            <a:chExt cx="4860608" cy="1722502"/>
          </a:xfrm>
        </p:grpSpPr>
        <p:sp>
          <p:nvSpPr>
            <p:cNvPr id="18" name="矩形 16"/>
            <p:cNvSpPr>
              <a:spLocks noChangeArrowheads="1"/>
            </p:cNvSpPr>
            <p:nvPr/>
          </p:nvSpPr>
          <p:spPr bwMode="auto">
            <a:xfrm>
              <a:off x="7373938" y="1773161"/>
              <a:ext cx="4249420" cy="1187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eaLnBrk="1" hangingPunct="1">
                <a:lnSpc>
                  <a:spcPct val="150000"/>
                </a:lnSpc>
              </a:pPr>
              <a:r>
                <a:rPr lang="zh-CN" altLang="en-US" sz="1200">
                  <a:solidFill>
                    <a:srgbClr val="10FBFE"/>
                  </a:solidFill>
                  <a:latin typeface="微软雅黑" panose="020B0503020204020204" charset="-122"/>
                  <a:ea typeface="微软雅黑" panose="020B0503020204020204" charset="-122"/>
                  <a:cs typeface="+mn-ea"/>
                  <a:sym typeface="+mn-lt"/>
                </a:rPr>
                <a:t>日前，人们生活已经与大数据息息相关，数据分析师等相关职位热度及待遇也居高不下。</a:t>
              </a:r>
              <a:endParaRPr lang="en-US" altLang="zh-CN" sz="1200">
                <a:solidFill>
                  <a:srgbClr val="10FBFE"/>
                </a:solidFill>
                <a:latin typeface="微软雅黑" panose="020B0503020204020204" charset="-122"/>
                <a:ea typeface="微软雅黑" panose="020B0503020204020204" charset="-122"/>
                <a:cs typeface="+mn-ea"/>
                <a:sym typeface="+mn-lt"/>
              </a:endParaRPr>
            </a:p>
            <a:p>
              <a:pPr algn="l" eaLnBrk="1" hangingPunct="1">
                <a:lnSpc>
                  <a:spcPct val="150000"/>
                </a:lnSpc>
              </a:pPr>
              <a:r>
                <a:rPr lang="zh-CN" altLang="en-US" sz="1200">
                  <a:solidFill>
                    <a:srgbClr val="10FBFE"/>
                  </a:solidFill>
                  <a:latin typeface="微软雅黑" panose="020B0503020204020204" charset="-122"/>
                  <a:ea typeface="微软雅黑" panose="020B0503020204020204" charset="-122"/>
                  <a:cs typeface="+mn-ea"/>
                  <a:sym typeface="+mn-lt"/>
                </a:rPr>
                <a:t>大数据一词也真正实现从概念炒作回归理性。</a:t>
              </a:r>
              <a:endParaRPr lang="en-US" altLang="zh-CN" sz="1200">
                <a:solidFill>
                  <a:schemeClr val="bg1"/>
                </a:solidFill>
                <a:latin typeface="微软雅黑" panose="020B0503020204020204" charset="-122"/>
                <a:ea typeface="微软雅黑" panose="020B0503020204020204" charset="-122"/>
              </a:endParaRPr>
            </a:p>
          </p:txBody>
        </p:sp>
        <p:sp>
          <p:nvSpPr>
            <p:cNvPr id="21" name="矩形 9"/>
            <p:cNvSpPr>
              <a:spLocks noChangeArrowheads="1"/>
            </p:cNvSpPr>
            <p:nvPr/>
          </p:nvSpPr>
          <p:spPr bwMode="auto">
            <a:xfrm>
              <a:off x="7373938" y="1238250"/>
              <a:ext cx="2919412" cy="449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1600" b="1">
                  <a:solidFill>
                    <a:srgbClr val="10FBFE"/>
                  </a:solidFill>
                  <a:latin typeface="微软雅黑" panose="020B0503020204020204" charset="-122"/>
                  <a:ea typeface="微软雅黑" panose="020B0503020204020204" charset="-122"/>
                  <a:sym typeface="+mn-ea"/>
                </a:rPr>
                <a:t>大数据的繁荣</a:t>
              </a:r>
              <a:endParaRPr lang="zh-CN" altLang="en-US" b="1">
                <a:solidFill>
                  <a:schemeClr val="bg1"/>
                </a:solidFill>
              </a:endParaRPr>
            </a:p>
          </p:txBody>
        </p:sp>
        <p:grpSp>
          <p:nvGrpSpPr>
            <p:cNvPr id="24" name="组合 16"/>
            <p:cNvGrpSpPr/>
            <p:nvPr/>
          </p:nvGrpSpPr>
          <p:grpSpPr bwMode="auto">
            <a:xfrm>
              <a:off x="6762750" y="1238250"/>
              <a:ext cx="571500" cy="428625"/>
              <a:chOff x="3000364" y="642924"/>
              <a:chExt cx="428628" cy="321471"/>
            </a:xfrm>
          </p:grpSpPr>
          <p:sp>
            <p:nvSpPr>
              <p:cNvPr id="25" name="等腰三角形 24"/>
              <p:cNvSpPr/>
              <p:nvPr/>
            </p:nvSpPr>
            <p:spPr>
              <a:xfrm rot="5400000">
                <a:off x="3125380" y="660784"/>
                <a:ext cx="321471" cy="285752"/>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等腰三角形 25"/>
              <p:cNvSpPr/>
              <p:nvPr/>
            </p:nvSpPr>
            <p:spPr>
              <a:xfrm rot="5400000">
                <a:off x="2982504" y="696503"/>
                <a:ext cx="250033" cy="214314"/>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grpSp>
        <p:nvGrpSpPr>
          <p:cNvPr id="27" name="组合 26"/>
          <p:cNvGrpSpPr/>
          <p:nvPr/>
        </p:nvGrpSpPr>
        <p:grpSpPr>
          <a:xfrm>
            <a:off x="954745" y="3330130"/>
            <a:ext cx="3468836" cy="2278537"/>
            <a:chOff x="6762750" y="1238250"/>
            <a:chExt cx="4625115" cy="2910750"/>
          </a:xfrm>
        </p:grpSpPr>
        <p:sp>
          <p:nvSpPr>
            <p:cNvPr id="28" name="矩形 16"/>
            <p:cNvSpPr>
              <a:spLocks noChangeArrowheads="1"/>
            </p:cNvSpPr>
            <p:nvPr/>
          </p:nvSpPr>
          <p:spPr bwMode="auto">
            <a:xfrm>
              <a:off x="7138445" y="1907911"/>
              <a:ext cx="4249420" cy="2241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200">
                  <a:solidFill>
                    <a:srgbClr val="10FBFE"/>
                  </a:solidFill>
                  <a:latin typeface="微软雅黑" panose="020B0503020204020204" charset="-122"/>
                  <a:ea typeface="微软雅黑" panose="020B0503020204020204" charset="-122"/>
                  <a:cs typeface="+mn-ea"/>
                </a:rPr>
                <a:t>      </a:t>
              </a:r>
              <a:r>
                <a:rPr lang="zh-CN" altLang="en-US" sz="1200">
                  <a:solidFill>
                    <a:srgbClr val="10FBFE"/>
                  </a:solidFill>
                  <a:latin typeface="微软雅黑" panose="020B0503020204020204" charset="-122"/>
                  <a:ea typeface="微软雅黑" panose="020B0503020204020204" charset="-122"/>
                  <a:cs typeface="+mn-ea"/>
                </a:rPr>
                <a:t>大数据术语的出现大概可追溯到</a:t>
              </a:r>
              <a:r>
                <a:rPr lang="en-US" altLang="zh-CN" sz="1200">
                  <a:solidFill>
                    <a:srgbClr val="10FBFE"/>
                  </a:solidFill>
                  <a:latin typeface="微软雅黑" panose="020B0503020204020204" charset="-122"/>
                  <a:ea typeface="微软雅黑" panose="020B0503020204020204" charset="-122"/>
                  <a:cs typeface="+mn-ea"/>
                </a:rPr>
                <a:t>08</a:t>
              </a:r>
              <a:r>
                <a:rPr lang="zh-CN" altLang="en-US" sz="1200">
                  <a:solidFill>
                    <a:srgbClr val="10FBFE"/>
                  </a:solidFill>
                  <a:latin typeface="微软雅黑" panose="020B0503020204020204" charset="-122"/>
                  <a:ea typeface="微软雅黑" panose="020B0503020204020204" charset="-122"/>
                  <a:cs typeface="+mn-ea"/>
                </a:rPr>
                <a:t>年</a:t>
              </a:r>
              <a:r>
                <a:rPr lang="en-US" altLang="zh-CN" sz="1200">
                  <a:solidFill>
                    <a:srgbClr val="10FBFE"/>
                  </a:solidFill>
                  <a:latin typeface="微软雅黑" panose="020B0503020204020204" charset="-122"/>
                  <a:ea typeface="微软雅黑" panose="020B0503020204020204" charset="-122"/>
                  <a:cs typeface="+mn-ea"/>
                </a:rPr>
                <a:t>8</a:t>
              </a:r>
              <a:r>
                <a:rPr lang="zh-CN" altLang="en-US" sz="1200">
                  <a:solidFill>
                    <a:srgbClr val="10FBFE"/>
                  </a:solidFill>
                  <a:latin typeface="微软雅黑" panose="020B0503020204020204" charset="-122"/>
                  <a:ea typeface="微软雅黑" panose="020B0503020204020204" charset="-122"/>
                  <a:cs typeface="+mn-ea"/>
                </a:rPr>
                <a:t>月</a:t>
              </a:r>
              <a:r>
                <a:rPr lang="en-US" altLang="zh-CN" sz="1200">
                  <a:solidFill>
                    <a:srgbClr val="10FBFE"/>
                  </a:solidFill>
                  <a:latin typeface="微软雅黑" panose="020B0503020204020204" charset="-122"/>
                  <a:ea typeface="微软雅黑" panose="020B0503020204020204" charset="-122"/>
                  <a:cs typeface="+mn-ea"/>
                </a:rPr>
                <a:t>Apache</a:t>
              </a:r>
              <a:r>
                <a:rPr lang="zh-CN" altLang="en-US" sz="1200">
                  <a:solidFill>
                    <a:srgbClr val="10FBFE"/>
                  </a:solidFill>
                  <a:latin typeface="微软雅黑" panose="020B0503020204020204" charset="-122"/>
                  <a:ea typeface="微软雅黑" panose="020B0503020204020204" charset="-122"/>
                  <a:cs typeface="+mn-ea"/>
                </a:rPr>
                <a:t>的开源项目</a:t>
              </a:r>
              <a:r>
                <a:rPr lang="en-US" altLang="zh-CN" sz="1200">
                  <a:solidFill>
                    <a:srgbClr val="10FBFE"/>
                  </a:solidFill>
                  <a:latin typeface="微软雅黑" panose="020B0503020204020204" charset="-122"/>
                  <a:ea typeface="微软雅黑" panose="020B0503020204020204" charset="-122"/>
                  <a:cs typeface="+mn-ea"/>
                </a:rPr>
                <a:t>Nutch</a:t>
              </a:r>
              <a:r>
                <a:rPr lang="zh-CN" altLang="en-US" sz="1200">
                  <a:solidFill>
                    <a:srgbClr val="10FBFE"/>
                  </a:solidFill>
                  <a:latin typeface="微软雅黑" panose="020B0503020204020204" charset="-122"/>
                  <a:ea typeface="微软雅黑" panose="020B0503020204020204" charset="-122"/>
                  <a:cs typeface="+mn-ea"/>
                </a:rPr>
                <a:t>。</a:t>
              </a:r>
              <a:endParaRPr lang="en-US" altLang="zh-CN" sz="1200">
                <a:solidFill>
                  <a:srgbClr val="10FBFE"/>
                </a:solidFill>
                <a:latin typeface="微软雅黑" panose="020B0503020204020204" charset="-122"/>
                <a:ea typeface="微软雅黑" panose="020B0503020204020204" charset="-122"/>
                <a:cs typeface="+mn-ea"/>
              </a:endParaRPr>
            </a:p>
            <a:p>
              <a:endParaRPr lang="en-US" altLang="zh-CN" sz="1200">
                <a:solidFill>
                  <a:srgbClr val="10FBFE"/>
                </a:solidFill>
                <a:latin typeface="微软雅黑" panose="020B0503020204020204" charset="-122"/>
                <a:ea typeface="微软雅黑" panose="020B0503020204020204" charset="-122"/>
                <a:cs typeface="+mn-ea"/>
              </a:endParaRPr>
            </a:p>
            <a:p>
              <a:r>
                <a:rPr lang="zh-CN" altLang="en-US" sz="1200">
                  <a:solidFill>
                    <a:srgbClr val="10FBFE"/>
                  </a:solidFill>
                  <a:latin typeface="微软雅黑" panose="020B0503020204020204" charset="-122"/>
                  <a:ea typeface="微软雅黑" panose="020B0503020204020204" charset="-122"/>
                  <a:cs typeface="+mn-ea"/>
                </a:rPr>
                <a:t>      当时，大数据描述为更新网络搜索索引需同时进行批量处理或分析的大量数据集。</a:t>
              </a:r>
              <a:endParaRPr lang="en-US" altLang="zh-CN" sz="1200">
                <a:solidFill>
                  <a:srgbClr val="10FBFE"/>
                </a:solidFill>
                <a:latin typeface="微软雅黑" panose="020B0503020204020204" charset="-122"/>
                <a:ea typeface="微软雅黑" panose="020B0503020204020204" charset="-122"/>
                <a:cs typeface="+mn-ea"/>
              </a:endParaRPr>
            </a:p>
            <a:p>
              <a:endParaRPr lang="en-US" altLang="zh-CN" sz="1200">
                <a:solidFill>
                  <a:srgbClr val="10FBFE"/>
                </a:solidFill>
                <a:latin typeface="微软雅黑" panose="020B0503020204020204" charset="-122"/>
                <a:ea typeface="微软雅黑" panose="020B0503020204020204" charset="-122"/>
                <a:cs typeface="+mn-ea"/>
              </a:endParaRPr>
            </a:p>
            <a:p>
              <a:r>
                <a:rPr lang="zh-CN" altLang="en-US" sz="1200">
                  <a:solidFill>
                    <a:srgbClr val="10FBFE"/>
                  </a:solidFill>
                  <a:latin typeface="微软雅黑" panose="020B0503020204020204" charset="-122"/>
                  <a:ea typeface="微软雅黑" panose="020B0503020204020204" charset="-122"/>
                  <a:cs typeface="+mn-ea"/>
                </a:rPr>
                <a:t>      随着</a:t>
              </a:r>
              <a:r>
                <a:rPr lang="en-US" altLang="zh-CN" sz="1200">
                  <a:solidFill>
                    <a:srgbClr val="10FBFE"/>
                  </a:solidFill>
                  <a:latin typeface="微软雅黑" panose="020B0503020204020204" charset="-122"/>
                  <a:ea typeface="微软雅黑" panose="020B0503020204020204" charset="-122"/>
                  <a:cs typeface="+mn-ea"/>
                </a:rPr>
                <a:t>MapReduce</a:t>
              </a:r>
              <a:r>
                <a:rPr lang="zh-CN" altLang="en-US" sz="1200">
                  <a:solidFill>
                    <a:srgbClr val="10FBFE"/>
                  </a:solidFill>
                  <a:latin typeface="微软雅黑" panose="020B0503020204020204" charset="-122"/>
                  <a:ea typeface="微软雅黑" panose="020B0503020204020204" charset="-122"/>
                  <a:cs typeface="+mn-ea"/>
                </a:rPr>
                <a:t>和</a:t>
              </a:r>
              <a:r>
                <a:rPr lang="en-US" altLang="zh-CN" sz="1200">
                  <a:solidFill>
                    <a:srgbClr val="10FBFE"/>
                  </a:solidFill>
                  <a:latin typeface="微软雅黑" panose="020B0503020204020204" charset="-122"/>
                  <a:ea typeface="微软雅黑" panose="020B0503020204020204" charset="-122"/>
                  <a:cs typeface="+mn-ea"/>
                </a:rPr>
                <a:t>Google File System</a:t>
              </a:r>
              <a:r>
                <a:rPr lang="zh-CN" altLang="en-US" sz="1200">
                  <a:solidFill>
                    <a:srgbClr val="10FBFE"/>
                  </a:solidFill>
                  <a:latin typeface="微软雅黑" panose="020B0503020204020204" charset="-122"/>
                  <a:ea typeface="微软雅黑" panose="020B0503020204020204" charset="-122"/>
                  <a:cs typeface="+mn-ea"/>
                </a:rPr>
                <a:t>发布，</a:t>
              </a:r>
              <a:r>
                <a:rPr lang="en-US" altLang="zh-CN" sz="1200">
                  <a:solidFill>
                    <a:srgbClr val="10FBFE"/>
                  </a:solidFill>
                  <a:latin typeface="微软雅黑" panose="020B0503020204020204" charset="-122"/>
                  <a:ea typeface="微软雅黑" panose="020B0503020204020204" charset="-122"/>
                  <a:cs typeface="+mn-ea"/>
                </a:rPr>
                <a:t>2009</a:t>
              </a:r>
              <a:r>
                <a:rPr lang="zh-CN" altLang="en-US" sz="1200">
                  <a:solidFill>
                    <a:srgbClr val="10FBFE"/>
                  </a:solidFill>
                  <a:latin typeface="微软雅黑" panose="020B0503020204020204" charset="-122"/>
                  <a:ea typeface="微软雅黑" panose="020B0503020204020204" charset="-122"/>
                  <a:cs typeface="+mn-ea"/>
                </a:rPr>
                <a:t>年开始，大数据开始成为互联网行业的流行词汇，吸引了越来越多的关注。</a:t>
              </a:r>
              <a:endParaRPr lang="zh-CN" altLang="en-US" sz="1200">
                <a:solidFill>
                  <a:schemeClr val="bg1"/>
                </a:solidFill>
              </a:endParaRPr>
            </a:p>
          </p:txBody>
        </p:sp>
        <p:sp>
          <p:nvSpPr>
            <p:cNvPr id="29" name="矩形 9"/>
            <p:cNvSpPr>
              <a:spLocks noChangeArrowheads="1"/>
            </p:cNvSpPr>
            <p:nvPr/>
          </p:nvSpPr>
          <p:spPr bwMode="auto">
            <a:xfrm>
              <a:off x="7373938" y="1238250"/>
              <a:ext cx="2919412" cy="451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1600" b="1">
                  <a:solidFill>
                    <a:srgbClr val="10FBFE"/>
                  </a:solidFill>
                  <a:latin typeface="微软雅黑" panose="020B0503020204020204" charset="-122"/>
                  <a:ea typeface="微软雅黑" panose="020B0503020204020204" charset="-122"/>
                  <a:sym typeface="+mn-ea"/>
                </a:rPr>
                <a:t>大数据概念的提出</a:t>
              </a:r>
              <a:endParaRPr lang="zh-CN" altLang="en-US" b="1">
                <a:solidFill>
                  <a:schemeClr val="bg1"/>
                </a:solidFill>
              </a:endParaRPr>
            </a:p>
          </p:txBody>
        </p:sp>
        <p:grpSp>
          <p:nvGrpSpPr>
            <p:cNvPr id="30" name="组合 16"/>
            <p:cNvGrpSpPr/>
            <p:nvPr/>
          </p:nvGrpSpPr>
          <p:grpSpPr bwMode="auto">
            <a:xfrm>
              <a:off x="6762750" y="1238250"/>
              <a:ext cx="571500" cy="428625"/>
              <a:chOff x="3000364" y="642924"/>
              <a:chExt cx="428628" cy="321471"/>
            </a:xfrm>
          </p:grpSpPr>
          <p:sp>
            <p:nvSpPr>
              <p:cNvPr id="31" name="等腰三角形 30"/>
              <p:cNvSpPr/>
              <p:nvPr/>
            </p:nvSpPr>
            <p:spPr>
              <a:xfrm rot="5400000">
                <a:off x="3125380" y="660784"/>
                <a:ext cx="321471" cy="285752"/>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等腰三角形 31"/>
              <p:cNvSpPr/>
              <p:nvPr/>
            </p:nvSpPr>
            <p:spPr>
              <a:xfrm rot="5400000">
                <a:off x="2982504" y="696503"/>
                <a:ext cx="250033" cy="214314"/>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pic>
        <p:nvPicPr>
          <p:cNvPr id="11" name="图形 10" descr="语音">
            <a:extLst>
              <a:ext uri="{FF2B5EF4-FFF2-40B4-BE49-F238E27FC236}">
                <a16:creationId xmlns:a16="http://schemas.microsoft.com/office/drawing/2014/main" id="{8CFAAAFD-27EF-40C8-9396-DCBF6917E6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71149" y="2872930"/>
            <a:ext cx="914400" cy="914400"/>
          </a:xfrm>
          <a:prstGeom prst="rect">
            <a:avLst/>
          </a:prstGeom>
        </p:spPr>
      </p:pic>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264"/>
                                        </p:tgtEl>
                                        <p:attrNameLst>
                                          <p:attrName>style.visibility</p:attrName>
                                        </p:attrNameLst>
                                      </p:cBhvr>
                                      <p:to>
                                        <p:strVal val="visible"/>
                                      </p:to>
                                    </p:set>
                                    <p:animEffect transition="in" filter="wipe(left)">
                                      <p:cBhvr>
                                        <p:cTn id="12" dur="500"/>
                                        <p:tgtEl>
                                          <p:spTgt spid="264"/>
                                        </p:tgtEl>
                                      </p:cBhvr>
                                    </p:animEffect>
                                  </p:childTnLst>
                                </p:cTn>
                              </p:par>
                              <p:par>
                                <p:cTn id="13" presetID="35"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2000"/>
                                        <p:tgtEl>
                                          <p:spTgt spid="5"/>
                                        </p:tgtEl>
                                      </p:cBhvr>
                                    </p:animEffect>
                                    <p:anim calcmode="lin" valueType="num">
                                      <p:cBhvr>
                                        <p:cTn id="16" dur="2000" fill="hold"/>
                                        <p:tgtEl>
                                          <p:spTgt spid="5"/>
                                        </p:tgtEl>
                                        <p:attrNameLst>
                                          <p:attrName>style.rotation</p:attrName>
                                        </p:attrNameLst>
                                      </p:cBhvr>
                                      <p:tavLst>
                                        <p:tav tm="0">
                                          <p:val>
                                            <p:fltVal val="720"/>
                                          </p:val>
                                        </p:tav>
                                        <p:tav tm="100000">
                                          <p:val>
                                            <p:fltVal val="0"/>
                                          </p:val>
                                        </p:tav>
                                      </p:tavLst>
                                    </p:anim>
                                    <p:anim calcmode="lin" valueType="num">
                                      <p:cBhvr>
                                        <p:cTn id="17" dur="2000" fill="hold"/>
                                        <p:tgtEl>
                                          <p:spTgt spid="5"/>
                                        </p:tgtEl>
                                        <p:attrNameLst>
                                          <p:attrName>ppt_h</p:attrName>
                                        </p:attrNameLst>
                                      </p:cBhvr>
                                      <p:tavLst>
                                        <p:tav tm="0">
                                          <p:val>
                                            <p:fltVal val="0"/>
                                          </p:val>
                                        </p:tav>
                                        <p:tav tm="100000">
                                          <p:val>
                                            <p:strVal val="#ppt_h"/>
                                          </p:val>
                                        </p:tav>
                                      </p:tavLst>
                                    </p:anim>
                                    <p:anim calcmode="lin" valueType="num">
                                      <p:cBhvr>
                                        <p:cTn id="18" dur="2000" fill="hold"/>
                                        <p:tgtEl>
                                          <p:spTgt spid="5"/>
                                        </p:tgtEl>
                                        <p:attrNameLst>
                                          <p:attrName>ppt_w</p:attrName>
                                        </p:attrNameLst>
                                      </p:cBhvr>
                                      <p:tavLst>
                                        <p:tav tm="0">
                                          <p:val>
                                            <p:fltVal val="0"/>
                                          </p:val>
                                        </p:tav>
                                        <p:tav tm="100000">
                                          <p:val>
                                            <p:strVal val="#ppt_w"/>
                                          </p:val>
                                        </p:tav>
                                      </p:tavLst>
                                    </p:anim>
                                  </p:childTnLst>
                                </p:cTn>
                              </p:par>
                              <p:par>
                                <p:cTn id="19" presetID="22" presetClass="entr" presetSubtype="8"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wipe(left)">
                                      <p:cBhvr>
                                        <p:cTn id="21" dur="500"/>
                                        <p:tgtEl>
                                          <p:spTgt spid="27"/>
                                        </p:tgtEl>
                                      </p:cBhvr>
                                    </p:animEffect>
                                  </p:childTnLst>
                                </p:cTn>
                              </p:par>
                              <p:par>
                                <p:cTn id="22" presetID="22" presetClass="entr" presetSubtype="8"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par>
                                <p:cTn id="25" presetID="22" presetClass="entr" presetSubtype="8"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500"/>
                                        <p:tgtEl>
                                          <p:spTgt spid="17"/>
                                        </p:tgtEl>
                                      </p:cBhvr>
                                    </p:animEffect>
                                  </p:childTnLst>
                                </p:cTn>
                              </p:par>
                            </p:childTnLst>
                          </p:cTn>
                        </p:par>
                        <p:par>
                          <p:cTn id="28" fill="hold">
                            <p:stCondLst>
                              <p:cond delay="2000"/>
                            </p:stCondLst>
                            <p:childTnLst>
                              <p:par>
                                <p:cTn id="29" presetID="45" presetClass="entr" presetSubtype="0"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0"/>
                                        <p:tgtEl>
                                          <p:spTgt spid="11"/>
                                        </p:tgtEl>
                                      </p:cBhvr>
                                    </p:animEffect>
                                    <p:anim calcmode="lin" valueType="num">
                                      <p:cBhvr>
                                        <p:cTn id="32" dur="5000" fill="hold"/>
                                        <p:tgtEl>
                                          <p:spTgt spid="11"/>
                                        </p:tgtEl>
                                        <p:attrNameLst>
                                          <p:attrName>ppt_w</p:attrName>
                                        </p:attrNameLst>
                                      </p:cBhvr>
                                      <p:tavLst>
                                        <p:tav tm="0" fmla="#ppt_w*sin(2.5*pi*$)">
                                          <p:val>
                                            <p:fltVal val="0"/>
                                          </p:val>
                                        </p:tav>
                                        <p:tav tm="100000">
                                          <p:val>
                                            <p:fltVal val="1"/>
                                          </p:val>
                                        </p:tav>
                                      </p:tavLst>
                                    </p:anim>
                                    <p:anim calcmode="lin" valueType="num">
                                      <p:cBhvr>
                                        <p:cTn id="33" dur="50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67395" y="674876"/>
            <a:ext cx="400272" cy="400111"/>
            <a:chOff x="2089" y="2413"/>
            <a:chExt cx="1152" cy="1152"/>
          </a:xfrm>
          <a:solidFill>
            <a:schemeClr val="accent4">
              <a:lumMod val="75000"/>
            </a:schemeClr>
          </a:solidFill>
        </p:grpSpPr>
        <p:sp>
          <p:nvSpPr>
            <p:cNvPr id="2" name="椭圆 1"/>
            <p:cNvSpPr/>
            <p:nvPr/>
          </p:nvSpPr>
          <p:spPr>
            <a:xfrm>
              <a:off x="2089" y="2413"/>
              <a:ext cx="1152" cy="11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400" b="1">
                <a:latin typeface="微软雅黑" panose="020B0503020204020204" charset="-122"/>
                <a:ea typeface="微软雅黑" panose="020B0503020204020204" charset="-122"/>
              </a:endParaRPr>
            </a:p>
          </p:txBody>
        </p:sp>
      </p:grpSp>
      <p:sp>
        <p:nvSpPr>
          <p:cNvPr id="264" name="文本框 263"/>
          <p:cNvSpPr txBox="1"/>
          <p:nvPr/>
        </p:nvSpPr>
        <p:spPr>
          <a:xfrm>
            <a:off x="1038664" y="674876"/>
            <a:ext cx="5235575" cy="400110"/>
          </a:xfrm>
          <a:prstGeom prst="rect">
            <a:avLst/>
          </a:prstGeom>
          <a:noFill/>
        </p:spPr>
        <p:txBody>
          <a:bodyPr wrap="square" rtlCol="0">
            <a:spAutoFit/>
          </a:bodyPr>
          <a:lstStyle/>
          <a:p>
            <a:r>
              <a:rPr lang="zh-CN" altLang="en-US" sz="2000" b="1">
                <a:solidFill>
                  <a:srgbClr val="10FBFE"/>
                </a:solidFill>
                <a:latin typeface="微软雅黑" panose="020B0503020204020204" charset="-122"/>
                <a:ea typeface="微软雅黑" panose="020B0503020204020204" charset="-122"/>
              </a:rPr>
              <a:t>大数据兴起的原因</a:t>
            </a:r>
            <a:endParaRPr lang="zh-CN" altLang="en-US" sz="1600" b="1">
              <a:solidFill>
                <a:srgbClr val="10FBFE"/>
              </a:solidFill>
              <a:latin typeface="微软雅黑" panose="020B0503020204020204" charset="-122"/>
              <a:ea typeface="微软雅黑" panose="020B0503020204020204" charset="-122"/>
              <a:sym typeface="+mn-ea"/>
            </a:endParaRPr>
          </a:p>
        </p:txBody>
      </p:sp>
      <p:sp>
        <p:nvSpPr>
          <p:cNvPr id="6" name="任意多边形: 形状 1"/>
          <p:cNvSpPr/>
          <p:nvPr/>
        </p:nvSpPr>
        <p:spPr>
          <a:xfrm>
            <a:off x="0" y="2958986"/>
            <a:ext cx="12192000" cy="1347474"/>
          </a:xfrm>
          <a:custGeom>
            <a:avLst/>
            <a:gdLst>
              <a:gd name="connsiteX0" fmla="*/ 0 w 10898372"/>
              <a:gd name="connsiteY0" fmla="*/ 209517 h 1347474"/>
              <a:gd name="connsiteX1" fmla="*/ 2392326 w 10898372"/>
              <a:gd name="connsiteY1" fmla="*/ 1347201 h 1347474"/>
              <a:gd name="connsiteX2" fmla="*/ 4433777 w 10898372"/>
              <a:gd name="connsiteY2" fmla="*/ 326475 h 1347474"/>
              <a:gd name="connsiteX3" fmla="*/ 6996223 w 10898372"/>
              <a:gd name="connsiteY3" fmla="*/ 1272773 h 1347474"/>
              <a:gd name="connsiteX4" fmla="*/ 9399181 w 10898372"/>
              <a:gd name="connsiteY4" fmla="*/ 18131 h 1347474"/>
              <a:gd name="connsiteX5" fmla="*/ 10898372 w 10898372"/>
              <a:gd name="connsiteY5" fmla="*/ 645452 h 1347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98372" h="1347474">
                <a:moveTo>
                  <a:pt x="0" y="209517"/>
                </a:moveTo>
                <a:cubicBezTo>
                  <a:pt x="826681" y="768612"/>
                  <a:pt x="1653363" y="1327708"/>
                  <a:pt x="2392326" y="1347201"/>
                </a:cubicBezTo>
                <a:cubicBezTo>
                  <a:pt x="3131289" y="1366694"/>
                  <a:pt x="3666461" y="338880"/>
                  <a:pt x="4433777" y="326475"/>
                </a:cubicBezTo>
                <a:cubicBezTo>
                  <a:pt x="5201093" y="314070"/>
                  <a:pt x="6168656" y="1324164"/>
                  <a:pt x="6996223" y="1272773"/>
                </a:cubicBezTo>
                <a:cubicBezTo>
                  <a:pt x="7823790" y="1221382"/>
                  <a:pt x="8748823" y="122684"/>
                  <a:pt x="9399181" y="18131"/>
                </a:cubicBezTo>
                <a:cubicBezTo>
                  <a:pt x="10049539" y="-86422"/>
                  <a:pt x="10473955" y="279515"/>
                  <a:pt x="10898372" y="645452"/>
                </a:cubicBezTo>
              </a:path>
            </a:pathLst>
          </a:custGeom>
          <a:noFill/>
          <a:ln>
            <a:solidFill>
              <a:srgbClr val="6AE7FF">
                <a:alpha val="61000"/>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p:cNvGrpSpPr/>
          <p:nvPr/>
        </p:nvGrpSpPr>
        <p:grpSpPr>
          <a:xfrm>
            <a:off x="2512828" y="3756696"/>
            <a:ext cx="914400" cy="914400"/>
            <a:chOff x="1991832" y="3742659"/>
            <a:chExt cx="914400" cy="914400"/>
          </a:xfrm>
          <a:solidFill>
            <a:schemeClr val="accent5">
              <a:lumMod val="50000"/>
            </a:schemeClr>
          </a:solidFill>
        </p:grpSpPr>
        <p:sp>
          <p:nvSpPr>
            <p:cNvPr id="7" name="椭圆 6"/>
            <p:cNvSpPr/>
            <p:nvPr/>
          </p:nvSpPr>
          <p:spPr>
            <a:xfrm>
              <a:off x="1991832" y="3742659"/>
              <a:ext cx="914400" cy="914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statistics-on-laptop_82095"/>
            <p:cNvSpPr>
              <a:spLocks noChangeAspect="1"/>
            </p:cNvSpPr>
            <p:nvPr/>
          </p:nvSpPr>
          <p:spPr bwMode="auto">
            <a:xfrm>
              <a:off x="2254903" y="3999630"/>
              <a:ext cx="388257" cy="388257"/>
            </a:xfrm>
            <a:custGeom>
              <a:avLst/>
              <a:gdLst>
                <a:gd name="connsiteX0" fmla="*/ 211137 w 331788"/>
                <a:gd name="connsiteY0" fmla="*/ 211138 h 331788"/>
                <a:gd name="connsiteX1" fmla="*/ 211137 w 331788"/>
                <a:gd name="connsiteY1" fmla="*/ 314326 h 331788"/>
                <a:gd name="connsiteX2" fmla="*/ 314325 w 331788"/>
                <a:gd name="connsiteY2" fmla="*/ 211138 h 331788"/>
                <a:gd name="connsiteX3" fmla="*/ 211137 w 331788"/>
                <a:gd name="connsiteY3" fmla="*/ 211138 h 331788"/>
                <a:gd name="connsiteX4" fmla="*/ 203047 w 331788"/>
                <a:gd name="connsiteY4" fmla="*/ 195263 h 331788"/>
                <a:gd name="connsiteX5" fmla="*/ 323713 w 331788"/>
                <a:gd name="connsiteY5" fmla="*/ 195263 h 331788"/>
                <a:gd name="connsiteX6" fmla="*/ 328903 w 331788"/>
                <a:gd name="connsiteY6" fmla="*/ 197858 h 331788"/>
                <a:gd name="connsiteX7" fmla="*/ 330200 w 331788"/>
                <a:gd name="connsiteY7" fmla="*/ 204345 h 331788"/>
                <a:gd name="connsiteX8" fmla="*/ 204344 w 331788"/>
                <a:gd name="connsiteY8" fmla="*/ 330201 h 331788"/>
                <a:gd name="connsiteX9" fmla="*/ 203047 w 331788"/>
                <a:gd name="connsiteY9" fmla="*/ 330201 h 331788"/>
                <a:gd name="connsiteX10" fmla="*/ 197857 w 331788"/>
                <a:gd name="connsiteY10" fmla="*/ 328904 h 331788"/>
                <a:gd name="connsiteX11" fmla="*/ 195262 w 331788"/>
                <a:gd name="connsiteY11" fmla="*/ 323714 h 331788"/>
                <a:gd name="connsiteX12" fmla="*/ 195262 w 331788"/>
                <a:gd name="connsiteY12" fmla="*/ 203048 h 331788"/>
                <a:gd name="connsiteX13" fmla="*/ 203047 w 331788"/>
                <a:gd name="connsiteY13" fmla="*/ 195263 h 331788"/>
                <a:gd name="connsiteX14" fmla="*/ 165894 w 331788"/>
                <a:gd name="connsiteY14" fmla="*/ 0 h 331788"/>
                <a:gd name="connsiteX15" fmla="*/ 331788 w 331788"/>
                <a:gd name="connsiteY15" fmla="*/ 165894 h 331788"/>
                <a:gd name="connsiteX16" fmla="*/ 316236 w 331788"/>
                <a:gd name="connsiteY16" fmla="*/ 181446 h 331788"/>
                <a:gd name="connsiteX17" fmla="*/ 181446 w 331788"/>
                <a:gd name="connsiteY17" fmla="*/ 181446 h 331788"/>
                <a:gd name="connsiteX18" fmla="*/ 181446 w 331788"/>
                <a:gd name="connsiteY18" fmla="*/ 316236 h 331788"/>
                <a:gd name="connsiteX19" fmla="*/ 165894 w 331788"/>
                <a:gd name="connsiteY19" fmla="*/ 331788 h 331788"/>
                <a:gd name="connsiteX20" fmla="*/ 0 w 331788"/>
                <a:gd name="connsiteY20" fmla="*/ 165894 h 331788"/>
                <a:gd name="connsiteX21" fmla="*/ 165894 w 331788"/>
                <a:gd name="connsiteY21"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31788" h="331788">
                  <a:moveTo>
                    <a:pt x="211137" y="211138"/>
                  </a:moveTo>
                  <a:cubicBezTo>
                    <a:pt x="211137" y="211138"/>
                    <a:pt x="211137" y="211138"/>
                    <a:pt x="211137" y="314326"/>
                  </a:cubicBezTo>
                  <a:cubicBezTo>
                    <a:pt x="262731" y="305297"/>
                    <a:pt x="305296" y="262732"/>
                    <a:pt x="314325" y="211138"/>
                  </a:cubicBezTo>
                  <a:cubicBezTo>
                    <a:pt x="314325" y="211138"/>
                    <a:pt x="314325" y="211138"/>
                    <a:pt x="211137" y="211138"/>
                  </a:cubicBezTo>
                  <a:close/>
                  <a:moveTo>
                    <a:pt x="203047" y="195263"/>
                  </a:moveTo>
                  <a:cubicBezTo>
                    <a:pt x="203047" y="195263"/>
                    <a:pt x="203047" y="195263"/>
                    <a:pt x="323713" y="195263"/>
                  </a:cubicBezTo>
                  <a:cubicBezTo>
                    <a:pt x="325010" y="195263"/>
                    <a:pt x="327605" y="196560"/>
                    <a:pt x="328903" y="197858"/>
                  </a:cubicBezTo>
                  <a:cubicBezTo>
                    <a:pt x="330200" y="199155"/>
                    <a:pt x="330200" y="201750"/>
                    <a:pt x="330200" y="204345"/>
                  </a:cubicBezTo>
                  <a:cubicBezTo>
                    <a:pt x="323713" y="270517"/>
                    <a:pt x="270516" y="323714"/>
                    <a:pt x="204344" y="330201"/>
                  </a:cubicBezTo>
                  <a:cubicBezTo>
                    <a:pt x="204344" y="330201"/>
                    <a:pt x="203047" y="330201"/>
                    <a:pt x="203047" y="330201"/>
                  </a:cubicBezTo>
                  <a:cubicBezTo>
                    <a:pt x="201749" y="330201"/>
                    <a:pt x="199154" y="330201"/>
                    <a:pt x="197857" y="328904"/>
                  </a:cubicBezTo>
                  <a:cubicBezTo>
                    <a:pt x="196559" y="327606"/>
                    <a:pt x="195262" y="325011"/>
                    <a:pt x="195262" y="323714"/>
                  </a:cubicBezTo>
                  <a:cubicBezTo>
                    <a:pt x="195262" y="323714"/>
                    <a:pt x="195262" y="323714"/>
                    <a:pt x="195262" y="203048"/>
                  </a:cubicBezTo>
                  <a:cubicBezTo>
                    <a:pt x="195262" y="199155"/>
                    <a:pt x="199154" y="195263"/>
                    <a:pt x="203047" y="195263"/>
                  </a:cubicBezTo>
                  <a:close/>
                  <a:moveTo>
                    <a:pt x="165894" y="0"/>
                  </a:moveTo>
                  <a:cubicBezTo>
                    <a:pt x="257914" y="0"/>
                    <a:pt x="331788" y="73874"/>
                    <a:pt x="331788" y="165894"/>
                  </a:cubicBezTo>
                  <a:cubicBezTo>
                    <a:pt x="331788" y="173670"/>
                    <a:pt x="325308" y="181446"/>
                    <a:pt x="316236" y="181446"/>
                  </a:cubicBezTo>
                  <a:cubicBezTo>
                    <a:pt x="316236" y="181446"/>
                    <a:pt x="316236" y="181446"/>
                    <a:pt x="181446" y="181446"/>
                  </a:cubicBezTo>
                  <a:cubicBezTo>
                    <a:pt x="181446" y="181446"/>
                    <a:pt x="181446" y="181446"/>
                    <a:pt x="181446" y="316236"/>
                  </a:cubicBezTo>
                  <a:cubicBezTo>
                    <a:pt x="181446" y="325308"/>
                    <a:pt x="173670" y="331788"/>
                    <a:pt x="165894" y="331788"/>
                  </a:cubicBezTo>
                  <a:cubicBezTo>
                    <a:pt x="73874" y="331788"/>
                    <a:pt x="0" y="257914"/>
                    <a:pt x="0" y="165894"/>
                  </a:cubicBezTo>
                  <a:cubicBezTo>
                    <a:pt x="0" y="73874"/>
                    <a:pt x="73874" y="0"/>
                    <a:pt x="165894" y="0"/>
                  </a:cubicBezTo>
                  <a:close/>
                </a:path>
              </a:pathLst>
            </a:custGeom>
            <a:grpFill/>
            <a:ln>
              <a:noFill/>
            </a:ln>
          </p:spPr>
          <p:txBody>
            <a:bodyPr/>
            <a:lstStyle/>
            <a:p>
              <a:endParaRPr lang="zh-CN" altLang="en-US"/>
            </a:p>
          </p:txBody>
        </p:sp>
      </p:grpSp>
      <p:grpSp>
        <p:nvGrpSpPr>
          <p:cNvPr id="35" name="组合 34"/>
          <p:cNvGrpSpPr/>
          <p:nvPr/>
        </p:nvGrpSpPr>
        <p:grpSpPr>
          <a:xfrm>
            <a:off x="4972837" y="2982592"/>
            <a:ext cx="914400" cy="914400"/>
            <a:chOff x="4423143" y="2739586"/>
            <a:chExt cx="914400" cy="914400"/>
          </a:xfrm>
          <a:solidFill>
            <a:schemeClr val="accent2">
              <a:lumMod val="40000"/>
              <a:lumOff val="60000"/>
            </a:schemeClr>
          </a:solidFill>
        </p:grpSpPr>
        <p:sp>
          <p:nvSpPr>
            <p:cNvPr id="8" name="椭圆 7"/>
            <p:cNvSpPr/>
            <p:nvPr/>
          </p:nvSpPr>
          <p:spPr>
            <a:xfrm>
              <a:off x="4423143" y="2739586"/>
              <a:ext cx="914400" cy="914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statistics-on-laptop_82095"/>
            <p:cNvSpPr>
              <a:spLocks noChangeAspect="1"/>
            </p:cNvSpPr>
            <p:nvPr/>
          </p:nvSpPr>
          <p:spPr bwMode="auto">
            <a:xfrm>
              <a:off x="4731947" y="3002658"/>
              <a:ext cx="296793" cy="388257"/>
            </a:xfrm>
            <a:custGeom>
              <a:avLst/>
              <a:gdLst>
                <a:gd name="connsiteX0" fmla="*/ 50800 w 252413"/>
                <a:gd name="connsiteY0" fmla="*/ 263525 h 330200"/>
                <a:gd name="connsiteX1" fmla="*/ 201613 w 252413"/>
                <a:gd name="connsiteY1" fmla="*/ 263525 h 330200"/>
                <a:gd name="connsiteX2" fmla="*/ 201613 w 252413"/>
                <a:gd name="connsiteY2" fmla="*/ 284163 h 330200"/>
                <a:gd name="connsiteX3" fmla="*/ 50800 w 252413"/>
                <a:gd name="connsiteY3" fmla="*/ 284163 h 330200"/>
                <a:gd name="connsiteX4" fmla="*/ 50800 w 252413"/>
                <a:gd name="connsiteY4" fmla="*/ 211137 h 330200"/>
                <a:gd name="connsiteX5" fmla="*/ 201613 w 252413"/>
                <a:gd name="connsiteY5" fmla="*/ 211137 h 330200"/>
                <a:gd name="connsiteX6" fmla="*/ 201613 w 252413"/>
                <a:gd name="connsiteY6" fmla="*/ 231775 h 330200"/>
                <a:gd name="connsiteX7" fmla="*/ 50800 w 252413"/>
                <a:gd name="connsiteY7" fmla="*/ 231775 h 330200"/>
                <a:gd name="connsiteX8" fmla="*/ 50800 w 252413"/>
                <a:gd name="connsiteY8" fmla="*/ 160337 h 330200"/>
                <a:gd name="connsiteX9" fmla="*/ 201613 w 252413"/>
                <a:gd name="connsiteY9" fmla="*/ 160337 h 330200"/>
                <a:gd name="connsiteX10" fmla="*/ 201613 w 252413"/>
                <a:gd name="connsiteY10" fmla="*/ 180975 h 330200"/>
                <a:gd name="connsiteX11" fmla="*/ 50800 w 252413"/>
                <a:gd name="connsiteY11" fmla="*/ 180975 h 330200"/>
                <a:gd name="connsiteX12" fmla="*/ 50800 w 252413"/>
                <a:gd name="connsiteY12" fmla="*/ 107950 h 330200"/>
                <a:gd name="connsiteX13" fmla="*/ 115888 w 252413"/>
                <a:gd name="connsiteY13" fmla="*/ 107950 h 330200"/>
                <a:gd name="connsiteX14" fmla="*/ 115888 w 252413"/>
                <a:gd name="connsiteY14" fmla="*/ 128588 h 330200"/>
                <a:gd name="connsiteX15" fmla="*/ 50800 w 252413"/>
                <a:gd name="connsiteY15" fmla="*/ 128588 h 330200"/>
                <a:gd name="connsiteX16" fmla="*/ 50800 w 252413"/>
                <a:gd name="connsiteY16" fmla="*/ 55562 h 330200"/>
                <a:gd name="connsiteX17" fmla="*/ 115888 w 252413"/>
                <a:gd name="connsiteY17" fmla="*/ 55562 h 330200"/>
                <a:gd name="connsiteX18" fmla="*/ 115888 w 252413"/>
                <a:gd name="connsiteY18" fmla="*/ 76200 h 330200"/>
                <a:gd name="connsiteX19" fmla="*/ 50800 w 252413"/>
                <a:gd name="connsiteY19" fmla="*/ 76200 h 330200"/>
                <a:gd name="connsiteX20" fmla="*/ 166688 w 252413"/>
                <a:gd name="connsiteY20" fmla="*/ 26987 h 330200"/>
                <a:gd name="connsiteX21" fmla="*/ 166688 w 252413"/>
                <a:gd name="connsiteY21" fmla="*/ 74612 h 330200"/>
                <a:gd name="connsiteX22" fmla="*/ 215901 w 252413"/>
                <a:gd name="connsiteY22" fmla="*/ 74612 h 330200"/>
                <a:gd name="connsiteX23" fmla="*/ 22225 w 252413"/>
                <a:gd name="connsiteY23" fmla="*/ 20637 h 330200"/>
                <a:gd name="connsiteX24" fmla="*/ 22225 w 252413"/>
                <a:gd name="connsiteY24" fmla="*/ 309562 h 330200"/>
                <a:gd name="connsiteX25" fmla="*/ 231775 w 252413"/>
                <a:gd name="connsiteY25" fmla="*/ 309562 h 330200"/>
                <a:gd name="connsiteX26" fmla="*/ 231775 w 252413"/>
                <a:gd name="connsiteY26" fmla="*/ 95250 h 330200"/>
                <a:gd name="connsiteX27" fmla="*/ 146050 w 252413"/>
                <a:gd name="connsiteY27" fmla="*/ 95250 h 330200"/>
                <a:gd name="connsiteX28" fmla="*/ 146050 w 252413"/>
                <a:gd name="connsiteY28" fmla="*/ 20637 h 330200"/>
                <a:gd name="connsiteX29" fmla="*/ 0 w 252413"/>
                <a:gd name="connsiteY29" fmla="*/ 0 h 330200"/>
                <a:gd name="connsiteX30" fmla="*/ 168275 w 252413"/>
                <a:gd name="connsiteY30" fmla="*/ 0 h 330200"/>
                <a:gd name="connsiteX31" fmla="*/ 252413 w 252413"/>
                <a:gd name="connsiteY31" fmla="*/ 82550 h 330200"/>
                <a:gd name="connsiteX32" fmla="*/ 252413 w 252413"/>
                <a:gd name="connsiteY32" fmla="*/ 330200 h 330200"/>
                <a:gd name="connsiteX33" fmla="*/ 0 w 252413"/>
                <a:gd name="connsiteY33" fmla="*/ 33020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52413" h="330200">
                  <a:moveTo>
                    <a:pt x="50800" y="263525"/>
                  </a:moveTo>
                  <a:lnTo>
                    <a:pt x="201613" y="263525"/>
                  </a:lnTo>
                  <a:lnTo>
                    <a:pt x="201613" y="284163"/>
                  </a:lnTo>
                  <a:lnTo>
                    <a:pt x="50800" y="284163"/>
                  </a:lnTo>
                  <a:close/>
                  <a:moveTo>
                    <a:pt x="50800" y="211137"/>
                  </a:moveTo>
                  <a:lnTo>
                    <a:pt x="201613" y="211137"/>
                  </a:lnTo>
                  <a:lnTo>
                    <a:pt x="201613" y="231775"/>
                  </a:lnTo>
                  <a:lnTo>
                    <a:pt x="50800" y="231775"/>
                  </a:lnTo>
                  <a:close/>
                  <a:moveTo>
                    <a:pt x="50800" y="160337"/>
                  </a:moveTo>
                  <a:lnTo>
                    <a:pt x="201613" y="160337"/>
                  </a:lnTo>
                  <a:lnTo>
                    <a:pt x="201613" y="180975"/>
                  </a:lnTo>
                  <a:lnTo>
                    <a:pt x="50800" y="180975"/>
                  </a:lnTo>
                  <a:close/>
                  <a:moveTo>
                    <a:pt x="50800" y="107950"/>
                  </a:moveTo>
                  <a:lnTo>
                    <a:pt x="115888" y="107950"/>
                  </a:lnTo>
                  <a:lnTo>
                    <a:pt x="115888" y="128588"/>
                  </a:lnTo>
                  <a:lnTo>
                    <a:pt x="50800" y="128588"/>
                  </a:lnTo>
                  <a:close/>
                  <a:moveTo>
                    <a:pt x="50800" y="55562"/>
                  </a:moveTo>
                  <a:lnTo>
                    <a:pt x="115888" y="55562"/>
                  </a:lnTo>
                  <a:lnTo>
                    <a:pt x="115888" y="76200"/>
                  </a:lnTo>
                  <a:lnTo>
                    <a:pt x="50800" y="76200"/>
                  </a:lnTo>
                  <a:close/>
                  <a:moveTo>
                    <a:pt x="166688" y="26987"/>
                  </a:moveTo>
                  <a:lnTo>
                    <a:pt x="166688" y="74612"/>
                  </a:lnTo>
                  <a:lnTo>
                    <a:pt x="215901" y="74612"/>
                  </a:lnTo>
                  <a:close/>
                  <a:moveTo>
                    <a:pt x="22225" y="20637"/>
                  </a:moveTo>
                  <a:lnTo>
                    <a:pt x="22225" y="309562"/>
                  </a:lnTo>
                  <a:lnTo>
                    <a:pt x="231775" y="309562"/>
                  </a:lnTo>
                  <a:lnTo>
                    <a:pt x="231775" y="95250"/>
                  </a:lnTo>
                  <a:lnTo>
                    <a:pt x="146050" y="95250"/>
                  </a:lnTo>
                  <a:lnTo>
                    <a:pt x="146050" y="20637"/>
                  </a:lnTo>
                  <a:close/>
                  <a:moveTo>
                    <a:pt x="0" y="0"/>
                  </a:moveTo>
                  <a:lnTo>
                    <a:pt x="168275" y="0"/>
                  </a:lnTo>
                  <a:lnTo>
                    <a:pt x="252413" y="82550"/>
                  </a:lnTo>
                  <a:lnTo>
                    <a:pt x="252413" y="330200"/>
                  </a:lnTo>
                  <a:lnTo>
                    <a:pt x="0" y="330200"/>
                  </a:lnTo>
                  <a:close/>
                </a:path>
              </a:pathLst>
            </a:custGeom>
            <a:grpFill/>
            <a:ln>
              <a:noFill/>
            </a:ln>
          </p:spPr>
          <p:txBody>
            <a:bodyPr/>
            <a:lstStyle/>
            <a:p>
              <a:endParaRPr lang="zh-CN" altLang="en-US"/>
            </a:p>
          </p:txBody>
        </p:sp>
      </p:grpSp>
      <p:grpSp>
        <p:nvGrpSpPr>
          <p:cNvPr id="34" name="组合 33"/>
          <p:cNvGrpSpPr/>
          <p:nvPr/>
        </p:nvGrpSpPr>
        <p:grpSpPr>
          <a:xfrm>
            <a:off x="7434244" y="3742659"/>
            <a:ext cx="914400" cy="914400"/>
            <a:chOff x="6854456" y="3707148"/>
            <a:chExt cx="914400" cy="914400"/>
          </a:xfrm>
          <a:solidFill>
            <a:schemeClr val="accent3">
              <a:lumMod val="75000"/>
            </a:schemeClr>
          </a:solidFill>
        </p:grpSpPr>
        <p:sp>
          <p:nvSpPr>
            <p:cNvPr id="9" name="椭圆 8"/>
            <p:cNvSpPr/>
            <p:nvPr/>
          </p:nvSpPr>
          <p:spPr>
            <a:xfrm>
              <a:off x="6854456" y="3707148"/>
              <a:ext cx="914400" cy="914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statistics-on-laptop_82095"/>
            <p:cNvSpPr>
              <a:spLocks noChangeAspect="1"/>
            </p:cNvSpPr>
            <p:nvPr/>
          </p:nvSpPr>
          <p:spPr bwMode="auto">
            <a:xfrm>
              <a:off x="7117527" y="4022204"/>
              <a:ext cx="388257" cy="280510"/>
            </a:xfrm>
            <a:custGeom>
              <a:avLst/>
              <a:gdLst>
                <a:gd name="connsiteX0" fmla="*/ 15875 w 331788"/>
                <a:gd name="connsiteY0" fmla="*/ 19464 h 239713"/>
                <a:gd name="connsiteX1" fmla="*/ 15875 w 331788"/>
                <a:gd name="connsiteY1" fmla="*/ 206376 h 239713"/>
                <a:gd name="connsiteX2" fmla="*/ 107950 w 331788"/>
                <a:gd name="connsiteY2" fmla="*/ 112713 h 239713"/>
                <a:gd name="connsiteX3" fmla="*/ 119063 w 331788"/>
                <a:gd name="connsiteY3" fmla="*/ 125413 h 239713"/>
                <a:gd name="connsiteX4" fmla="*/ 17463 w 331788"/>
                <a:gd name="connsiteY4" fmla="*/ 223838 h 239713"/>
                <a:gd name="connsiteX5" fmla="*/ 312738 w 331788"/>
                <a:gd name="connsiteY5" fmla="*/ 223838 h 239713"/>
                <a:gd name="connsiteX6" fmla="*/ 212725 w 331788"/>
                <a:gd name="connsiteY6" fmla="*/ 125413 h 239713"/>
                <a:gd name="connsiteX7" fmla="*/ 220844 w 331788"/>
                <a:gd name="connsiteY7" fmla="*/ 114588 h 239713"/>
                <a:gd name="connsiteX8" fmla="*/ 222484 w 331788"/>
                <a:gd name="connsiteY8" fmla="*/ 112947 h 239713"/>
                <a:gd name="connsiteX9" fmla="*/ 315913 w 331788"/>
                <a:gd name="connsiteY9" fmla="*/ 206376 h 239713"/>
                <a:gd name="connsiteX10" fmla="*/ 315913 w 331788"/>
                <a:gd name="connsiteY10" fmla="*/ 19464 h 239713"/>
                <a:gd name="connsiteX11" fmla="*/ 254806 w 331788"/>
                <a:gd name="connsiteY11" fmla="*/ 80606 h 239713"/>
                <a:gd name="connsiteX12" fmla="*/ 222484 w 331788"/>
                <a:gd name="connsiteY12" fmla="*/ 112947 h 239713"/>
                <a:gd name="connsiteX13" fmla="*/ 222250 w 331788"/>
                <a:gd name="connsiteY13" fmla="*/ 112713 h 239713"/>
                <a:gd name="connsiteX14" fmla="*/ 220844 w 331788"/>
                <a:gd name="connsiteY14" fmla="*/ 114588 h 239713"/>
                <a:gd name="connsiteX15" fmla="*/ 218878 w 331788"/>
                <a:gd name="connsiteY15" fmla="*/ 116556 h 239713"/>
                <a:gd name="connsiteX16" fmla="*/ 171067 w 331788"/>
                <a:gd name="connsiteY16" fmla="*/ 164394 h 239713"/>
                <a:gd name="connsiteX17" fmla="*/ 160721 w 331788"/>
                <a:gd name="connsiteY17" fmla="*/ 164394 h 239713"/>
                <a:gd name="connsiteX18" fmla="*/ 15875 w 331788"/>
                <a:gd name="connsiteY18" fmla="*/ 19464 h 239713"/>
                <a:gd name="connsiteX19" fmla="*/ 30101 w 331788"/>
                <a:gd name="connsiteY19" fmla="*/ 14288 h 239713"/>
                <a:gd name="connsiteX20" fmla="*/ 165894 w 331788"/>
                <a:gd name="connsiteY20" fmla="*/ 148866 h 239713"/>
                <a:gd name="connsiteX21" fmla="*/ 301687 w 331788"/>
                <a:gd name="connsiteY21" fmla="*/ 14288 h 239713"/>
                <a:gd name="connsiteX22" fmla="*/ 7776 w 331788"/>
                <a:gd name="connsiteY22" fmla="*/ 0 h 239713"/>
                <a:gd name="connsiteX23" fmla="*/ 324012 w 331788"/>
                <a:gd name="connsiteY23" fmla="*/ 0 h 239713"/>
                <a:gd name="connsiteX24" fmla="*/ 331788 w 331788"/>
                <a:gd name="connsiteY24" fmla="*/ 7733 h 239713"/>
                <a:gd name="connsiteX25" fmla="*/ 331788 w 331788"/>
                <a:gd name="connsiteY25" fmla="*/ 231980 h 239713"/>
                <a:gd name="connsiteX26" fmla="*/ 324012 w 331788"/>
                <a:gd name="connsiteY26" fmla="*/ 239713 h 239713"/>
                <a:gd name="connsiteX27" fmla="*/ 7776 w 331788"/>
                <a:gd name="connsiteY27" fmla="*/ 239713 h 239713"/>
                <a:gd name="connsiteX28" fmla="*/ 0 w 331788"/>
                <a:gd name="connsiteY28" fmla="*/ 231980 h 239713"/>
                <a:gd name="connsiteX29" fmla="*/ 0 w 331788"/>
                <a:gd name="connsiteY29" fmla="*/ 7733 h 239713"/>
                <a:gd name="connsiteX30" fmla="*/ 7776 w 331788"/>
                <a:gd name="connsiteY30" fmla="*/ 0 h 239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31788" h="239713">
                  <a:moveTo>
                    <a:pt x="15875" y="19464"/>
                  </a:moveTo>
                  <a:lnTo>
                    <a:pt x="15875" y="206376"/>
                  </a:lnTo>
                  <a:lnTo>
                    <a:pt x="107950" y="112713"/>
                  </a:lnTo>
                  <a:lnTo>
                    <a:pt x="119063" y="125413"/>
                  </a:lnTo>
                  <a:lnTo>
                    <a:pt x="17463" y="223838"/>
                  </a:lnTo>
                  <a:lnTo>
                    <a:pt x="312738" y="223838"/>
                  </a:lnTo>
                  <a:lnTo>
                    <a:pt x="212725" y="125413"/>
                  </a:lnTo>
                  <a:lnTo>
                    <a:pt x="220844" y="114588"/>
                  </a:lnTo>
                  <a:lnTo>
                    <a:pt x="222484" y="112947"/>
                  </a:lnTo>
                  <a:lnTo>
                    <a:pt x="315913" y="206376"/>
                  </a:lnTo>
                  <a:lnTo>
                    <a:pt x="315913" y="19464"/>
                  </a:lnTo>
                  <a:cubicBezTo>
                    <a:pt x="315913" y="19464"/>
                    <a:pt x="315913" y="19464"/>
                    <a:pt x="254806" y="80606"/>
                  </a:cubicBezTo>
                  <a:lnTo>
                    <a:pt x="222484" y="112947"/>
                  </a:lnTo>
                  <a:lnTo>
                    <a:pt x="222250" y="112713"/>
                  </a:lnTo>
                  <a:lnTo>
                    <a:pt x="220844" y="114588"/>
                  </a:lnTo>
                  <a:lnTo>
                    <a:pt x="218878" y="116556"/>
                  </a:lnTo>
                  <a:cubicBezTo>
                    <a:pt x="205015" y="130426"/>
                    <a:pt x="189173" y="146278"/>
                    <a:pt x="171067" y="164394"/>
                  </a:cubicBezTo>
                  <a:cubicBezTo>
                    <a:pt x="168481" y="168276"/>
                    <a:pt x="163308" y="168276"/>
                    <a:pt x="160721" y="164394"/>
                  </a:cubicBezTo>
                  <a:cubicBezTo>
                    <a:pt x="160721" y="164394"/>
                    <a:pt x="160721" y="164394"/>
                    <a:pt x="15875" y="19464"/>
                  </a:cubicBezTo>
                  <a:close/>
                  <a:moveTo>
                    <a:pt x="30101" y="14288"/>
                  </a:moveTo>
                  <a:cubicBezTo>
                    <a:pt x="30101" y="14288"/>
                    <a:pt x="30101" y="14288"/>
                    <a:pt x="165894" y="148866"/>
                  </a:cubicBezTo>
                  <a:cubicBezTo>
                    <a:pt x="165894" y="148866"/>
                    <a:pt x="165894" y="148866"/>
                    <a:pt x="301687" y="14288"/>
                  </a:cubicBezTo>
                  <a:close/>
                  <a:moveTo>
                    <a:pt x="7776" y="0"/>
                  </a:moveTo>
                  <a:cubicBezTo>
                    <a:pt x="7776" y="0"/>
                    <a:pt x="7776" y="0"/>
                    <a:pt x="324012" y="0"/>
                  </a:cubicBezTo>
                  <a:cubicBezTo>
                    <a:pt x="327900" y="0"/>
                    <a:pt x="331788" y="3866"/>
                    <a:pt x="331788" y="7733"/>
                  </a:cubicBezTo>
                  <a:cubicBezTo>
                    <a:pt x="331788" y="7733"/>
                    <a:pt x="331788" y="7733"/>
                    <a:pt x="331788" y="231980"/>
                  </a:cubicBezTo>
                  <a:cubicBezTo>
                    <a:pt x="331788" y="235847"/>
                    <a:pt x="327900" y="239713"/>
                    <a:pt x="324012" y="239713"/>
                  </a:cubicBezTo>
                  <a:cubicBezTo>
                    <a:pt x="324012" y="239713"/>
                    <a:pt x="324012" y="239713"/>
                    <a:pt x="7776" y="239713"/>
                  </a:cubicBezTo>
                  <a:cubicBezTo>
                    <a:pt x="3888" y="239713"/>
                    <a:pt x="0" y="235847"/>
                    <a:pt x="0" y="231980"/>
                  </a:cubicBezTo>
                  <a:cubicBezTo>
                    <a:pt x="0" y="231980"/>
                    <a:pt x="0" y="231980"/>
                    <a:pt x="0" y="7733"/>
                  </a:cubicBezTo>
                  <a:cubicBezTo>
                    <a:pt x="0" y="3866"/>
                    <a:pt x="3888" y="0"/>
                    <a:pt x="7776" y="0"/>
                  </a:cubicBezTo>
                  <a:close/>
                </a:path>
              </a:pathLst>
            </a:custGeom>
            <a:grpFill/>
            <a:ln>
              <a:noFill/>
            </a:ln>
          </p:spPr>
          <p:txBody>
            <a:bodyPr/>
            <a:lstStyle/>
            <a:p>
              <a:endParaRPr lang="zh-CN" altLang="en-US"/>
            </a:p>
          </p:txBody>
        </p:sp>
      </p:grpSp>
      <p:grpSp>
        <p:nvGrpSpPr>
          <p:cNvPr id="36" name="组合 35"/>
          <p:cNvGrpSpPr/>
          <p:nvPr/>
        </p:nvGrpSpPr>
        <p:grpSpPr>
          <a:xfrm>
            <a:off x="10157813" y="2648274"/>
            <a:ext cx="914400" cy="914400"/>
            <a:chOff x="9285768" y="2828259"/>
            <a:chExt cx="914400" cy="914400"/>
          </a:xfrm>
          <a:solidFill>
            <a:schemeClr val="accent6">
              <a:lumMod val="75000"/>
            </a:schemeClr>
          </a:solidFill>
        </p:grpSpPr>
        <p:sp>
          <p:nvSpPr>
            <p:cNvPr id="10" name="椭圆 9"/>
            <p:cNvSpPr/>
            <p:nvPr/>
          </p:nvSpPr>
          <p:spPr>
            <a:xfrm>
              <a:off x="9285768" y="2828259"/>
              <a:ext cx="914400" cy="914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statistics-on-laptop_82095"/>
            <p:cNvSpPr>
              <a:spLocks noChangeAspect="1"/>
            </p:cNvSpPr>
            <p:nvPr/>
          </p:nvSpPr>
          <p:spPr bwMode="auto">
            <a:xfrm>
              <a:off x="9548839" y="3132031"/>
              <a:ext cx="388257" cy="305938"/>
            </a:xfrm>
            <a:custGeom>
              <a:avLst/>
              <a:gdLst>
                <a:gd name="connsiteX0" fmla="*/ 238459 w 328388"/>
                <a:gd name="connsiteY0" fmla="*/ 133350 h 258763"/>
                <a:gd name="connsiteX1" fmla="*/ 229503 w 328388"/>
                <a:gd name="connsiteY1" fmla="*/ 144992 h 258763"/>
                <a:gd name="connsiteX2" fmla="*/ 234621 w 328388"/>
                <a:gd name="connsiteY2" fmla="*/ 160514 h 258763"/>
                <a:gd name="connsiteX3" fmla="*/ 205193 w 328388"/>
                <a:gd name="connsiteY3" fmla="*/ 190265 h 258763"/>
                <a:gd name="connsiteX4" fmla="*/ 177045 w 328388"/>
                <a:gd name="connsiteY4" fmla="*/ 160514 h 258763"/>
                <a:gd name="connsiteX5" fmla="*/ 178324 w 328388"/>
                <a:gd name="connsiteY5" fmla="*/ 150166 h 258763"/>
                <a:gd name="connsiteX6" fmla="*/ 166808 w 328388"/>
                <a:gd name="connsiteY6" fmla="*/ 142405 h 258763"/>
                <a:gd name="connsiteX7" fmla="*/ 162970 w 328388"/>
                <a:gd name="connsiteY7" fmla="*/ 160514 h 258763"/>
                <a:gd name="connsiteX8" fmla="*/ 205193 w 328388"/>
                <a:gd name="connsiteY8" fmla="*/ 203200 h 258763"/>
                <a:gd name="connsiteX9" fmla="*/ 248695 w 328388"/>
                <a:gd name="connsiteY9" fmla="*/ 160514 h 258763"/>
                <a:gd name="connsiteX10" fmla="*/ 238459 w 328388"/>
                <a:gd name="connsiteY10" fmla="*/ 133350 h 258763"/>
                <a:gd name="connsiteX11" fmla="*/ 205629 w 328388"/>
                <a:gd name="connsiteY11" fmla="*/ 117475 h 258763"/>
                <a:gd name="connsiteX12" fmla="*/ 175670 w 328388"/>
                <a:gd name="connsiteY12" fmla="*/ 129084 h 258763"/>
                <a:gd name="connsiteX13" fmla="*/ 188696 w 328388"/>
                <a:gd name="connsiteY13" fmla="*/ 138113 h 258763"/>
                <a:gd name="connsiteX14" fmla="*/ 205629 w 328388"/>
                <a:gd name="connsiteY14" fmla="*/ 131664 h 258763"/>
                <a:gd name="connsiteX15" fmla="*/ 218655 w 328388"/>
                <a:gd name="connsiteY15" fmla="*/ 134244 h 258763"/>
                <a:gd name="connsiteX16" fmla="*/ 226470 w 328388"/>
                <a:gd name="connsiteY16" fmla="*/ 122635 h 258763"/>
                <a:gd name="connsiteX17" fmla="*/ 205629 w 328388"/>
                <a:gd name="connsiteY17" fmla="*/ 117475 h 258763"/>
                <a:gd name="connsiteX18" fmla="*/ 299177 w 328388"/>
                <a:gd name="connsiteY18" fmla="*/ 0 h 258763"/>
                <a:gd name="connsiteX19" fmla="*/ 312121 w 328388"/>
                <a:gd name="connsiteY19" fmla="*/ 2588 h 258763"/>
                <a:gd name="connsiteX20" fmla="*/ 325066 w 328388"/>
                <a:gd name="connsiteY20" fmla="*/ 41402 h 258763"/>
                <a:gd name="connsiteX21" fmla="*/ 299177 w 328388"/>
                <a:gd name="connsiteY21" fmla="*/ 58222 h 258763"/>
                <a:gd name="connsiteX22" fmla="*/ 292705 w 328388"/>
                <a:gd name="connsiteY22" fmla="*/ 56928 h 258763"/>
                <a:gd name="connsiteX23" fmla="*/ 247400 w 328388"/>
                <a:gd name="connsiteY23" fmla="*/ 119031 h 258763"/>
                <a:gd name="connsiteX24" fmla="*/ 262933 w 328388"/>
                <a:gd name="connsiteY24" fmla="*/ 159139 h 258763"/>
                <a:gd name="connsiteX25" fmla="*/ 251284 w 328388"/>
                <a:gd name="connsiteY25" fmla="*/ 195366 h 258763"/>
                <a:gd name="connsiteX26" fmla="*/ 275878 w 328388"/>
                <a:gd name="connsiteY26" fmla="*/ 217361 h 258763"/>
                <a:gd name="connsiteX27" fmla="*/ 304355 w 328388"/>
                <a:gd name="connsiteY27" fmla="*/ 244531 h 258763"/>
                <a:gd name="connsiteX28" fmla="*/ 305649 w 328388"/>
                <a:gd name="connsiteY28" fmla="*/ 256176 h 258763"/>
                <a:gd name="connsiteX29" fmla="*/ 299177 w 328388"/>
                <a:gd name="connsiteY29" fmla="*/ 258763 h 258763"/>
                <a:gd name="connsiteX30" fmla="*/ 294000 w 328388"/>
                <a:gd name="connsiteY30" fmla="*/ 256176 h 258763"/>
                <a:gd name="connsiteX31" fmla="*/ 240928 w 328388"/>
                <a:gd name="connsiteY31" fmla="*/ 205717 h 258763"/>
                <a:gd name="connsiteX32" fmla="*/ 204684 w 328388"/>
                <a:gd name="connsiteY32" fmla="*/ 217361 h 258763"/>
                <a:gd name="connsiteX33" fmla="*/ 146435 w 328388"/>
                <a:gd name="connsiteY33" fmla="*/ 159139 h 258763"/>
                <a:gd name="connsiteX34" fmla="*/ 154201 w 328388"/>
                <a:gd name="connsiteY34" fmla="*/ 131969 h 258763"/>
                <a:gd name="connsiteX35" fmla="*/ 119252 w 328388"/>
                <a:gd name="connsiteY35" fmla="*/ 107387 h 258763"/>
                <a:gd name="connsiteX36" fmla="*/ 98541 w 328388"/>
                <a:gd name="connsiteY36" fmla="*/ 116443 h 258763"/>
                <a:gd name="connsiteX37" fmla="*/ 85597 w 328388"/>
                <a:gd name="connsiteY37" fmla="*/ 113856 h 258763"/>
                <a:gd name="connsiteX38" fmla="*/ 49353 w 328388"/>
                <a:gd name="connsiteY38" fmla="*/ 160433 h 258763"/>
                <a:gd name="connsiteX39" fmla="*/ 54531 w 328388"/>
                <a:gd name="connsiteY39" fmla="*/ 194072 h 258763"/>
                <a:gd name="connsiteX40" fmla="*/ 28642 w 328388"/>
                <a:gd name="connsiteY40" fmla="*/ 209598 h 258763"/>
                <a:gd name="connsiteX41" fmla="*/ 15698 w 328388"/>
                <a:gd name="connsiteY41" fmla="*/ 207011 h 258763"/>
                <a:gd name="connsiteX42" fmla="*/ 2754 w 328388"/>
                <a:gd name="connsiteY42" fmla="*/ 168196 h 258763"/>
                <a:gd name="connsiteX43" fmla="*/ 28642 w 328388"/>
                <a:gd name="connsiteY43" fmla="*/ 151376 h 258763"/>
                <a:gd name="connsiteX44" fmla="*/ 36409 w 328388"/>
                <a:gd name="connsiteY44" fmla="*/ 152670 h 258763"/>
                <a:gd name="connsiteX45" fmla="*/ 73947 w 328388"/>
                <a:gd name="connsiteY45" fmla="*/ 103505 h 258763"/>
                <a:gd name="connsiteX46" fmla="*/ 72653 w 328388"/>
                <a:gd name="connsiteY46" fmla="*/ 75041 h 258763"/>
                <a:gd name="connsiteX47" fmla="*/ 98541 w 328388"/>
                <a:gd name="connsiteY47" fmla="*/ 58222 h 258763"/>
                <a:gd name="connsiteX48" fmla="*/ 111485 w 328388"/>
                <a:gd name="connsiteY48" fmla="*/ 62103 h 258763"/>
                <a:gd name="connsiteX49" fmla="*/ 125724 w 328388"/>
                <a:gd name="connsiteY49" fmla="*/ 94448 h 258763"/>
                <a:gd name="connsiteX50" fmla="*/ 163262 w 328388"/>
                <a:gd name="connsiteY50" fmla="*/ 119031 h 258763"/>
                <a:gd name="connsiteX51" fmla="*/ 204684 w 328388"/>
                <a:gd name="connsiteY51" fmla="*/ 100917 h 258763"/>
                <a:gd name="connsiteX52" fmla="*/ 234456 w 328388"/>
                <a:gd name="connsiteY52" fmla="*/ 109974 h 258763"/>
                <a:gd name="connsiteX53" fmla="*/ 279761 w 328388"/>
                <a:gd name="connsiteY53" fmla="*/ 49165 h 258763"/>
                <a:gd name="connsiteX54" fmla="*/ 273289 w 328388"/>
                <a:gd name="connsiteY54" fmla="*/ 15526 h 258763"/>
                <a:gd name="connsiteX55" fmla="*/ 299177 w 328388"/>
                <a:gd name="connsiteY55" fmla="*/ 0 h 258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28388" h="258763">
                  <a:moveTo>
                    <a:pt x="238459" y="133350"/>
                  </a:moveTo>
                  <a:cubicBezTo>
                    <a:pt x="238459" y="133350"/>
                    <a:pt x="238459" y="133350"/>
                    <a:pt x="229503" y="144992"/>
                  </a:cubicBezTo>
                  <a:cubicBezTo>
                    <a:pt x="232062" y="148872"/>
                    <a:pt x="234621" y="155340"/>
                    <a:pt x="234621" y="160514"/>
                  </a:cubicBezTo>
                  <a:cubicBezTo>
                    <a:pt x="234621" y="177330"/>
                    <a:pt x="221826" y="190265"/>
                    <a:pt x="205193" y="190265"/>
                  </a:cubicBezTo>
                  <a:cubicBezTo>
                    <a:pt x="189839" y="190265"/>
                    <a:pt x="177045" y="177330"/>
                    <a:pt x="177045" y="160514"/>
                  </a:cubicBezTo>
                  <a:cubicBezTo>
                    <a:pt x="177045" y="156633"/>
                    <a:pt x="178324" y="154046"/>
                    <a:pt x="178324" y="150166"/>
                  </a:cubicBezTo>
                  <a:cubicBezTo>
                    <a:pt x="178324" y="150166"/>
                    <a:pt x="178324" y="150166"/>
                    <a:pt x="166808" y="142405"/>
                  </a:cubicBezTo>
                  <a:cubicBezTo>
                    <a:pt x="164249" y="147579"/>
                    <a:pt x="162970" y="154046"/>
                    <a:pt x="162970" y="160514"/>
                  </a:cubicBezTo>
                  <a:cubicBezTo>
                    <a:pt x="162970" y="185091"/>
                    <a:pt x="182162" y="203200"/>
                    <a:pt x="205193" y="203200"/>
                  </a:cubicBezTo>
                  <a:cubicBezTo>
                    <a:pt x="229503" y="203200"/>
                    <a:pt x="248695" y="185091"/>
                    <a:pt x="248695" y="160514"/>
                  </a:cubicBezTo>
                  <a:cubicBezTo>
                    <a:pt x="248695" y="150166"/>
                    <a:pt x="244857" y="141111"/>
                    <a:pt x="238459" y="133350"/>
                  </a:cubicBezTo>
                  <a:close/>
                  <a:moveTo>
                    <a:pt x="205629" y="117475"/>
                  </a:moveTo>
                  <a:cubicBezTo>
                    <a:pt x="193906" y="117475"/>
                    <a:pt x="183486" y="122635"/>
                    <a:pt x="175670" y="129084"/>
                  </a:cubicBezTo>
                  <a:cubicBezTo>
                    <a:pt x="175670" y="129084"/>
                    <a:pt x="175670" y="129084"/>
                    <a:pt x="188696" y="138113"/>
                  </a:cubicBezTo>
                  <a:cubicBezTo>
                    <a:pt x="192604" y="134244"/>
                    <a:pt x="199116" y="131664"/>
                    <a:pt x="205629" y="131664"/>
                  </a:cubicBezTo>
                  <a:cubicBezTo>
                    <a:pt x="210839" y="131664"/>
                    <a:pt x="214747" y="132954"/>
                    <a:pt x="218655" y="134244"/>
                  </a:cubicBezTo>
                  <a:cubicBezTo>
                    <a:pt x="218655" y="134244"/>
                    <a:pt x="218655" y="134244"/>
                    <a:pt x="226470" y="122635"/>
                  </a:cubicBezTo>
                  <a:cubicBezTo>
                    <a:pt x="221260" y="120055"/>
                    <a:pt x="213445" y="117475"/>
                    <a:pt x="205629" y="117475"/>
                  </a:cubicBezTo>
                  <a:close/>
                  <a:moveTo>
                    <a:pt x="299177" y="0"/>
                  </a:moveTo>
                  <a:cubicBezTo>
                    <a:pt x="304355" y="0"/>
                    <a:pt x="308238" y="1294"/>
                    <a:pt x="312121" y="2588"/>
                  </a:cubicBezTo>
                  <a:cubicBezTo>
                    <a:pt x="326360" y="10350"/>
                    <a:pt x="332832" y="27170"/>
                    <a:pt x="325066" y="41402"/>
                  </a:cubicBezTo>
                  <a:cubicBezTo>
                    <a:pt x="321182" y="51752"/>
                    <a:pt x="310827" y="58222"/>
                    <a:pt x="299177" y="58222"/>
                  </a:cubicBezTo>
                  <a:cubicBezTo>
                    <a:pt x="297883" y="58222"/>
                    <a:pt x="295294" y="56928"/>
                    <a:pt x="292705" y="56928"/>
                  </a:cubicBezTo>
                  <a:cubicBezTo>
                    <a:pt x="292705" y="56928"/>
                    <a:pt x="292705" y="56928"/>
                    <a:pt x="247400" y="119031"/>
                  </a:cubicBezTo>
                  <a:cubicBezTo>
                    <a:pt x="257756" y="129382"/>
                    <a:pt x="262933" y="143614"/>
                    <a:pt x="262933" y="159139"/>
                  </a:cubicBezTo>
                  <a:cubicBezTo>
                    <a:pt x="262933" y="173371"/>
                    <a:pt x="259050" y="185016"/>
                    <a:pt x="251284" y="195366"/>
                  </a:cubicBezTo>
                  <a:cubicBezTo>
                    <a:pt x="251284" y="195366"/>
                    <a:pt x="251284" y="195366"/>
                    <a:pt x="275878" y="217361"/>
                  </a:cubicBezTo>
                  <a:cubicBezTo>
                    <a:pt x="275878" y="217361"/>
                    <a:pt x="275878" y="217361"/>
                    <a:pt x="304355" y="244531"/>
                  </a:cubicBezTo>
                  <a:cubicBezTo>
                    <a:pt x="308238" y="248413"/>
                    <a:pt x="308238" y="252294"/>
                    <a:pt x="305649" y="256176"/>
                  </a:cubicBezTo>
                  <a:cubicBezTo>
                    <a:pt x="304355" y="257469"/>
                    <a:pt x="301766" y="258763"/>
                    <a:pt x="299177" y="258763"/>
                  </a:cubicBezTo>
                  <a:cubicBezTo>
                    <a:pt x="297883" y="258763"/>
                    <a:pt x="296588" y="257469"/>
                    <a:pt x="294000" y="256176"/>
                  </a:cubicBezTo>
                  <a:cubicBezTo>
                    <a:pt x="294000" y="256176"/>
                    <a:pt x="294000" y="256176"/>
                    <a:pt x="240928" y="205717"/>
                  </a:cubicBezTo>
                  <a:cubicBezTo>
                    <a:pt x="230573" y="213480"/>
                    <a:pt x="218923" y="217361"/>
                    <a:pt x="204684" y="217361"/>
                  </a:cubicBezTo>
                  <a:cubicBezTo>
                    <a:pt x="172323" y="217361"/>
                    <a:pt x="146435" y="191485"/>
                    <a:pt x="146435" y="159139"/>
                  </a:cubicBezTo>
                  <a:cubicBezTo>
                    <a:pt x="146435" y="150083"/>
                    <a:pt x="149024" y="139732"/>
                    <a:pt x="154201" y="131969"/>
                  </a:cubicBezTo>
                  <a:cubicBezTo>
                    <a:pt x="154201" y="131969"/>
                    <a:pt x="154201" y="131969"/>
                    <a:pt x="119252" y="107387"/>
                  </a:cubicBezTo>
                  <a:cubicBezTo>
                    <a:pt x="114074" y="113856"/>
                    <a:pt x="106308" y="116443"/>
                    <a:pt x="98541" y="116443"/>
                  </a:cubicBezTo>
                  <a:cubicBezTo>
                    <a:pt x="93363" y="116443"/>
                    <a:pt x="89480" y="115149"/>
                    <a:pt x="85597" y="113856"/>
                  </a:cubicBezTo>
                  <a:cubicBezTo>
                    <a:pt x="85597" y="113856"/>
                    <a:pt x="85597" y="113856"/>
                    <a:pt x="49353" y="160433"/>
                  </a:cubicBezTo>
                  <a:cubicBezTo>
                    <a:pt x="58414" y="168196"/>
                    <a:pt x="61003" y="182428"/>
                    <a:pt x="54531" y="194072"/>
                  </a:cubicBezTo>
                  <a:cubicBezTo>
                    <a:pt x="50648" y="203129"/>
                    <a:pt x="40292" y="209598"/>
                    <a:pt x="28642" y="209598"/>
                  </a:cubicBezTo>
                  <a:cubicBezTo>
                    <a:pt x="24759" y="209598"/>
                    <a:pt x="20876" y="208304"/>
                    <a:pt x="15698" y="207011"/>
                  </a:cubicBezTo>
                  <a:cubicBezTo>
                    <a:pt x="1459" y="199248"/>
                    <a:pt x="-3718" y="182428"/>
                    <a:pt x="2754" y="168196"/>
                  </a:cubicBezTo>
                  <a:cubicBezTo>
                    <a:pt x="7932" y="157846"/>
                    <a:pt x="18287" y="151376"/>
                    <a:pt x="28642" y="151376"/>
                  </a:cubicBezTo>
                  <a:cubicBezTo>
                    <a:pt x="31231" y="151376"/>
                    <a:pt x="33820" y="152670"/>
                    <a:pt x="36409" y="152670"/>
                  </a:cubicBezTo>
                  <a:cubicBezTo>
                    <a:pt x="36409" y="152670"/>
                    <a:pt x="36409" y="152670"/>
                    <a:pt x="73947" y="103505"/>
                  </a:cubicBezTo>
                  <a:cubicBezTo>
                    <a:pt x="68769" y="95742"/>
                    <a:pt x="67475" y="84098"/>
                    <a:pt x="72653" y="75041"/>
                  </a:cubicBezTo>
                  <a:cubicBezTo>
                    <a:pt x="76536" y="64691"/>
                    <a:pt x="86891" y="58222"/>
                    <a:pt x="98541" y="58222"/>
                  </a:cubicBezTo>
                  <a:cubicBezTo>
                    <a:pt x="102424" y="58222"/>
                    <a:pt x="106308" y="59515"/>
                    <a:pt x="111485" y="62103"/>
                  </a:cubicBezTo>
                  <a:cubicBezTo>
                    <a:pt x="123135" y="67278"/>
                    <a:pt x="129607" y="81510"/>
                    <a:pt x="125724" y="94448"/>
                  </a:cubicBezTo>
                  <a:cubicBezTo>
                    <a:pt x="125724" y="94448"/>
                    <a:pt x="125724" y="94448"/>
                    <a:pt x="163262" y="119031"/>
                  </a:cubicBezTo>
                  <a:cubicBezTo>
                    <a:pt x="173618" y="108680"/>
                    <a:pt x="187857" y="100917"/>
                    <a:pt x="204684" y="100917"/>
                  </a:cubicBezTo>
                  <a:cubicBezTo>
                    <a:pt x="216334" y="100917"/>
                    <a:pt x="226690" y="104799"/>
                    <a:pt x="234456" y="109974"/>
                  </a:cubicBezTo>
                  <a:cubicBezTo>
                    <a:pt x="234456" y="109974"/>
                    <a:pt x="234456" y="109974"/>
                    <a:pt x="279761" y="49165"/>
                  </a:cubicBezTo>
                  <a:cubicBezTo>
                    <a:pt x="270700" y="41402"/>
                    <a:pt x="268111" y="27170"/>
                    <a:pt x="273289" y="15526"/>
                  </a:cubicBezTo>
                  <a:cubicBezTo>
                    <a:pt x="278466" y="6469"/>
                    <a:pt x="288822" y="0"/>
                    <a:pt x="299177" y="0"/>
                  </a:cubicBezTo>
                  <a:close/>
                </a:path>
              </a:pathLst>
            </a:custGeom>
            <a:grpFill/>
            <a:ln>
              <a:noFill/>
            </a:ln>
          </p:spPr>
          <p:txBody>
            <a:bodyPr/>
            <a:lstStyle/>
            <a:p>
              <a:endParaRPr lang="zh-CN" altLang="en-US"/>
            </a:p>
          </p:txBody>
        </p:sp>
      </p:grpSp>
      <p:grpSp>
        <p:nvGrpSpPr>
          <p:cNvPr id="12" name="组合 11"/>
          <p:cNvGrpSpPr/>
          <p:nvPr/>
        </p:nvGrpSpPr>
        <p:grpSpPr>
          <a:xfrm>
            <a:off x="291812" y="4744467"/>
            <a:ext cx="3109230" cy="1520316"/>
            <a:chOff x="1818113" y="1981592"/>
            <a:chExt cx="3109230" cy="1520316"/>
          </a:xfrm>
        </p:grpSpPr>
        <p:sp>
          <p:nvSpPr>
            <p:cNvPr id="13" name="矩形 12"/>
            <p:cNvSpPr/>
            <p:nvPr/>
          </p:nvSpPr>
          <p:spPr>
            <a:xfrm>
              <a:off x="1818114" y="2334216"/>
              <a:ext cx="3109229" cy="1167692"/>
            </a:xfrm>
            <a:prstGeom prst="rect">
              <a:avLst/>
            </a:prstGeom>
          </p:spPr>
          <p:txBody>
            <a:bodyPr wrap="square">
              <a:spAutoFit/>
            </a:bodyPr>
            <a:lstStyle/>
            <a:p>
              <a:pPr algn="l">
                <a:lnSpc>
                  <a:spcPct val="150000"/>
                </a:lnSpc>
              </a:pPr>
              <a:r>
                <a:rPr lang="zh-CN" altLang="en-US" sz="1200">
                  <a:solidFill>
                    <a:srgbClr val="10FBFE"/>
                  </a:solidFill>
                  <a:latin typeface="微软雅黑" panose="020B0503020204020204" charset="-122"/>
                  <a:ea typeface="微软雅黑" panose="020B0503020204020204" charset="-122"/>
                  <a:cs typeface="+mn-ea"/>
                </a:rPr>
                <a:t>分布式系统框架</a:t>
              </a:r>
              <a:r>
                <a:rPr lang="en-US" altLang="zh-CN" sz="1200">
                  <a:solidFill>
                    <a:srgbClr val="10FBFE"/>
                  </a:solidFill>
                  <a:latin typeface="微软雅黑" panose="020B0503020204020204" charset="-122"/>
                  <a:ea typeface="微软雅黑" panose="020B0503020204020204" charset="-122"/>
                  <a:cs typeface="+mn-ea"/>
                </a:rPr>
                <a:t>Hadoop</a:t>
              </a:r>
              <a:r>
                <a:rPr lang="zh-CN" altLang="en-US" sz="1200">
                  <a:solidFill>
                    <a:srgbClr val="10FBFE"/>
                  </a:solidFill>
                  <a:latin typeface="微软雅黑" panose="020B0503020204020204" charset="-122"/>
                  <a:ea typeface="微软雅黑" panose="020B0503020204020204" charset="-122"/>
                  <a:cs typeface="+mn-ea"/>
                </a:rPr>
                <a:t>、</a:t>
              </a:r>
              <a:r>
                <a:rPr lang="en-US" altLang="zh-CN" sz="1200">
                  <a:solidFill>
                    <a:srgbClr val="10FBFE"/>
                  </a:solidFill>
                  <a:latin typeface="微软雅黑" panose="020B0503020204020204" charset="-122"/>
                  <a:ea typeface="微软雅黑" panose="020B0503020204020204" charset="-122"/>
                  <a:cs typeface="+mn-ea"/>
                </a:rPr>
                <a:t>Spark</a:t>
              </a:r>
              <a:r>
                <a:rPr lang="zh-CN" altLang="en-US" sz="1200">
                  <a:solidFill>
                    <a:srgbClr val="10FBFE"/>
                  </a:solidFill>
                  <a:latin typeface="微软雅黑" panose="020B0503020204020204" charset="-122"/>
                  <a:ea typeface="微软雅黑" panose="020B0503020204020204" charset="-122"/>
                  <a:cs typeface="+mn-ea"/>
                </a:rPr>
                <a:t>、</a:t>
              </a:r>
              <a:r>
                <a:rPr lang="en-US" altLang="zh-CN" sz="1200">
                  <a:solidFill>
                    <a:srgbClr val="10FBFE"/>
                  </a:solidFill>
                  <a:latin typeface="微软雅黑" panose="020B0503020204020204" charset="-122"/>
                  <a:ea typeface="微软雅黑" panose="020B0503020204020204" charset="-122"/>
                  <a:cs typeface="+mn-ea"/>
                </a:rPr>
                <a:t>Storm</a:t>
              </a:r>
              <a:r>
                <a:rPr lang="zh-CN" altLang="en-US" sz="1200">
                  <a:solidFill>
                    <a:srgbClr val="10FBFE"/>
                  </a:solidFill>
                  <a:latin typeface="微软雅黑" panose="020B0503020204020204" charset="-122"/>
                  <a:ea typeface="微软雅黑" panose="020B0503020204020204" charset="-122"/>
                  <a:cs typeface="+mn-ea"/>
                </a:rPr>
                <a:t>，并行运行机制</a:t>
              </a:r>
              <a:r>
                <a:rPr lang="en-US" altLang="zh-CN" sz="1200">
                  <a:solidFill>
                    <a:srgbClr val="10FBFE"/>
                  </a:solidFill>
                  <a:latin typeface="微软雅黑" panose="020B0503020204020204" charset="-122"/>
                  <a:ea typeface="微软雅黑" panose="020B0503020204020204" charset="-122"/>
                  <a:cs typeface="+mn-ea"/>
                </a:rPr>
                <a:t>HDFS</a:t>
              </a:r>
              <a:r>
                <a:rPr lang="zh-CN" altLang="en-US" sz="1200">
                  <a:solidFill>
                    <a:srgbClr val="10FBFE"/>
                  </a:solidFill>
                  <a:latin typeface="微软雅黑" panose="020B0503020204020204" charset="-122"/>
                  <a:ea typeface="微软雅黑" panose="020B0503020204020204" charset="-122"/>
                  <a:cs typeface="+mn-ea"/>
                </a:rPr>
                <a:t>、</a:t>
              </a:r>
              <a:r>
                <a:rPr lang="en-US" altLang="zh-CN" sz="1200">
                  <a:solidFill>
                    <a:srgbClr val="10FBFE"/>
                  </a:solidFill>
                  <a:latin typeface="微软雅黑" panose="020B0503020204020204" charset="-122"/>
                  <a:ea typeface="微软雅黑" panose="020B0503020204020204" charset="-122"/>
                  <a:cs typeface="+mn-ea"/>
                </a:rPr>
                <a:t>MapReduce</a:t>
              </a:r>
              <a:r>
                <a:rPr lang="zh-CN" altLang="en-US" sz="1200">
                  <a:solidFill>
                    <a:srgbClr val="10FBFE"/>
                  </a:solidFill>
                  <a:latin typeface="微软雅黑" panose="020B0503020204020204" charset="-122"/>
                  <a:ea typeface="微软雅黑" panose="020B0503020204020204" charset="-122"/>
                  <a:cs typeface="+mn-ea"/>
                </a:rPr>
                <a:t>，为海量数据提供了计算的便利性，大大提升了对原始数据进行清洗、挖掘、分析的运行效率。</a:t>
              </a:r>
            </a:p>
          </p:txBody>
        </p:sp>
        <p:sp>
          <p:nvSpPr>
            <p:cNvPr id="14" name="矩形 13"/>
            <p:cNvSpPr/>
            <p:nvPr/>
          </p:nvSpPr>
          <p:spPr>
            <a:xfrm>
              <a:off x="1818113" y="1981592"/>
              <a:ext cx="2241974" cy="337185"/>
            </a:xfrm>
            <a:prstGeom prst="rect">
              <a:avLst/>
            </a:prstGeom>
          </p:spPr>
          <p:txBody>
            <a:bodyPr wrap="square">
              <a:spAutoFit/>
            </a:bodyPr>
            <a:lstStyle/>
            <a:p>
              <a:pPr algn="l">
                <a:lnSpc>
                  <a:spcPct val="100000"/>
                </a:lnSpc>
              </a:pPr>
              <a:r>
                <a:rPr lang="zh-CN" altLang="en-US" sz="1600" b="1">
                  <a:solidFill>
                    <a:srgbClr val="10FBFE"/>
                  </a:solidFill>
                  <a:latin typeface="微软雅黑" panose="020B0503020204020204" charset="-122"/>
                  <a:ea typeface="微软雅黑" panose="020B0503020204020204" charset="-122"/>
                </a:rPr>
                <a:t>运行、计算速度的提升</a:t>
              </a:r>
            </a:p>
          </p:txBody>
        </p:sp>
      </p:grpSp>
      <p:grpSp>
        <p:nvGrpSpPr>
          <p:cNvPr id="15" name="组合 14"/>
          <p:cNvGrpSpPr/>
          <p:nvPr/>
        </p:nvGrpSpPr>
        <p:grpSpPr>
          <a:xfrm>
            <a:off x="2775899" y="1324317"/>
            <a:ext cx="3109229" cy="1769375"/>
            <a:chOff x="1818749" y="1981592"/>
            <a:chExt cx="3109229" cy="1769375"/>
          </a:xfrm>
        </p:grpSpPr>
        <p:sp>
          <p:nvSpPr>
            <p:cNvPr id="16" name="矩形 15"/>
            <p:cNvSpPr/>
            <p:nvPr/>
          </p:nvSpPr>
          <p:spPr>
            <a:xfrm>
              <a:off x="1818749" y="2306276"/>
              <a:ext cx="3109229" cy="1444691"/>
            </a:xfrm>
            <a:prstGeom prst="rect">
              <a:avLst/>
            </a:prstGeom>
          </p:spPr>
          <p:txBody>
            <a:bodyPr wrap="square">
              <a:spAutoFit/>
            </a:bodyPr>
            <a:lstStyle/>
            <a:p>
              <a:pPr>
                <a:lnSpc>
                  <a:spcPct val="150000"/>
                </a:lnSpc>
              </a:pPr>
              <a:r>
                <a:rPr lang="zh-CN" altLang="en-US" sz="1200">
                  <a:solidFill>
                    <a:srgbClr val="10FBFE"/>
                  </a:solidFill>
                  <a:latin typeface="微软雅黑" panose="020B0503020204020204" charset="-122"/>
                  <a:ea typeface="微软雅黑" panose="020B0503020204020204" charset="-122"/>
                  <a:cs typeface="+mn-ea"/>
                </a:rPr>
                <a:t>新型的数据存储服务出现后，衍生了很多新的商业模式，集中建设数据中心，大大降低了单位计算和存储的成本。而存储成本的下降，也改变了人们对数据的看法，更愿意将久远的历史数据保存下来。</a:t>
              </a:r>
              <a:endParaRPr sz="1200">
                <a:solidFill>
                  <a:srgbClr val="10FBFE"/>
                </a:solidFill>
                <a:latin typeface="微软雅黑" panose="020B0503020204020204" charset="-122"/>
                <a:ea typeface="微软雅黑" panose="020B0503020204020204" charset="-122"/>
                <a:cs typeface="+mn-ea"/>
                <a:sym typeface="+mn-lt"/>
              </a:endParaRPr>
            </a:p>
          </p:txBody>
        </p:sp>
        <p:sp>
          <p:nvSpPr>
            <p:cNvPr id="17" name="矩形 16"/>
            <p:cNvSpPr/>
            <p:nvPr/>
          </p:nvSpPr>
          <p:spPr>
            <a:xfrm>
              <a:off x="2685369" y="1981592"/>
              <a:ext cx="2241974" cy="337185"/>
            </a:xfrm>
            <a:prstGeom prst="rect">
              <a:avLst/>
            </a:prstGeom>
          </p:spPr>
          <p:txBody>
            <a:bodyPr wrap="square">
              <a:spAutoFit/>
            </a:bodyPr>
            <a:lstStyle/>
            <a:p>
              <a:pPr algn="r">
                <a:lnSpc>
                  <a:spcPct val="100000"/>
                </a:lnSpc>
              </a:pPr>
              <a:r>
                <a:rPr lang="zh-CN" altLang="en-US" sz="1600" b="1">
                  <a:solidFill>
                    <a:srgbClr val="10FBFE"/>
                  </a:solidFill>
                  <a:latin typeface="微软雅黑" panose="020B0503020204020204" charset="-122"/>
                  <a:ea typeface="微软雅黑" panose="020B0503020204020204" charset="-122"/>
                </a:rPr>
                <a:t>存储成本的大幅下降</a:t>
              </a:r>
            </a:p>
          </p:txBody>
        </p:sp>
      </p:grpSp>
      <p:grpSp>
        <p:nvGrpSpPr>
          <p:cNvPr id="18" name="组合 17"/>
          <p:cNvGrpSpPr/>
          <p:nvPr/>
        </p:nvGrpSpPr>
        <p:grpSpPr>
          <a:xfrm>
            <a:off x="6690755" y="4972115"/>
            <a:ext cx="3109230" cy="1246458"/>
            <a:chOff x="1818113" y="1981592"/>
            <a:chExt cx="3109230" cy="1246458"/>
          </a:xfrm>
        </p:grpSpPr>
        <p:sp>
          <p:nvSpPr>
            <p:cNvPr id="19" name="矩形 18"/>
            <p:cNvSpPr/>
            <p:nvPr/>
          </p:nvSpPr>
          <p:spPr>
            <a:xfrm>
              <a:off x="1818114" y="2334216"/>
              <a:ext cx="3109229" cy="893834"/>
            </a:xfrm>
            <a:prstGeom prst="rect">
              <a:avLst/>
            </a:prstGeom>
          </p:spPr>
          <p:txBody>
            <a:bodyPr wrap="square">
              <a:spAutoFit/>
            </a:bodyPr>
            <a:lstStyle/>
            <a:p>
              <a:pPr algn="l">
                <a:lnSpc>
                  <a:spcPct val="150000"/>
                </a:lnSpc>
              </a:pPr>
              <a:r>
                <a:rPr lang="zh-CN" altLang="en-US" sz="1200">
                  <a:solidFill>
                    <a:srgbClr val="10FBFE"/>
                  </a:solidFill>
                  <a:latin typeface="微软雅黑" panose="020B0503020204020204" charset="-122"/>
                  <a:ea typeface="微软雅黑" panose="020B0503020204020204" charset="-122"/>
                  <a:cs typeface="+mn-ea"/>
                  <a:sym typeface="+mn-lt"/>
                </a:rPr>
                <a:t>国内外成熟的互联网环境为大数据的生长提供了绝佳的支撑。用户基数大，数据收集较方便。</a:t>
              </a:r>
              <a:endParaRPr lang="zh-CN" altLang="en-US" sz="1400">
                <a:solidFill>
                  <a:schemeClr val="tx1">
                    <a:lumMod val="50000"/>
                    <a:lumOff val="50000"/>
                  </a:schemeClr>
                </a:solidFill>
              </a:endParaRPr>
            </a:p>
          </p:txBody>
        </p:sp>
        <p:sp>
          <p:nvSpPr>
            <p:cNvPr id="20" name="矩形 19"/>
            <p:cNvSpPr/>
            <p:nvPr/>
          </p:nvSpPr>
          <p:spPr>
            <a:xfrm>
              <a:off x="1818113" y="1981592"/>
              <a:ext cx="2241974" cy="338554"/>
            </a:xfrm>
            <a:prstGeom prst="rect">
              <a:avLst/>
            </a:prstGeom>
          </p:spPr>
          <p:txBody>
            <a:bodyPr wrap="square">
              <a:spAutoFit/>
            </a:bodyPr>
            <a:lstStyle/>
            <a:p>
              <a:pPr algn="l">
                <a:lnSpc>
                  <a:spcPct val="100000"/>
                </a:lnSpc>
              </a:pPr>
              <a:r>
                <a:rPr lang="zh-CN" altLang="en-US" sz="1600" b="1">
                  <a:solidFill>
                    <a:srgbClr val="10FBFE"/>
                  </a:solidFill>
                  <a:latin typeface="微软雅黑" panose="020B0503020204020204" charset="-122"/>
                  <a:ea typeface="微软雅黑" panose="020B0503020204020204" charset="-122"/>
                  <a:sym typeface="+mn-ea"/>
                </a:rPr>
                <a:t>成熟的互联网环境</a:t>
              </a:r>
              <a:endParaRPr lang="zh-CN" altLang="en-US" b="1">
                <a:solidFill>
                  <a:schemeClr val="tx1">
                    <a:lumMod val="65000"/>
                    <a:lumOff val="35000"/>
                  </a:schemeClr>
                </a:solidFill>
              </a:endParaRPr>
            </a:p>
          </p:txBody>
        </p:sp>
      </p:grpSp>
      <p:grpSp>
        <p:nvGrpSpPr>
          <p:cNvPr id="21" name="组合 20"/>
          <p:cNvGrpSpPr/>
          <p:nvPr/>
        </p:nvGrpSpPr>
        <p:grpSpPr>
          <a:xfrm>
            <a:off x="8603198" y="852203"/>
            <a:ext cx="3109229" cy="1699531"/>
            <a:chOff x="1818114" y="1981592"/>
            <a:chExt cx="3109229" cy="1699531"/>
          </a:xfrm>
        </p:grpSpPr>
        <p:sp>
          <p:nvSpPr>
            <p:cNvPr id="22" name="矩形 21"/>
            <p:cNvSpPr/>
            <p:nvPr/>
          </p:nvSpPr>
          <p:spPr>
            <a:xfrm>
              <a:off x="1818114" y="2334216"/>
              <a:ext cx="3109229" cy="1346907"/>
            </a:xfrm>
            <a:prstGeom prst="rect">
              <a:avLst/>
            </a:prstGeom>
          </p:spPr>
          <p:txBody>
            <a:bodyPr wrap="square">
              <a:spAutoFit/>
            </a:bodyPr>
            <a:lstStyle/>
            <a:p>
              <a:pPr>
                <a:lnSpc>
                  <a:spcPct val="150000"/>
                </a:lnSpc>
              </a:pPr>
              <a:r>
                <a:rPr lang="zh-CN" altLang="en-US" sz="1400">
                  <a:solidFill>
                    <a:srgbClr val="10FBFE"/>
                  </a:solidFill>
                  <a:latin typeface="微软雅黑" panose="020B0503020204020204" charset="-122"/>
                  <a:ea typeface="微软雅黑" panose="020B0503020204020204" charset="-122"/>
                  <a:cs typeface="+mn-ea"/>
                </a:rPr>
                <a:t>大数据让计算机变得更加智慧，大数据为计算机灌输了人类的思想，大数据带来了智慧的价值，从而有效解放了人类的脑力劳动。</a:t>
              </a:r>
              <a:r>
                <a:rPr lang="zh-CN" altLang="en-US" sz="1200" b="0" i="0">
                  <a:solidFill>
                    <a:srgbClr val="444444"/>
                  </a:solidFill>
                  <a:effectLst/>
                  <a:latin typeface="Microsoft YaHei" panose="020B0503020204020204" pitchFamily="34" charset="-122"/>
                  <a:ea typeface="Microsoft YaHei" panose="020B0503020204020204" pitchFamily="34" charset="-122"/>
                </a:rPr>
                <a:t>。</a:t>
              </a:r>
              <a:endParaRPr lang="zh-CN" altLang="en-US" sz="1400">
                <a:solidFill>
                  <a:schemeClr val="tx1">
                    <a:lumMod val="50000"/>
                    <a:lumOff val="50000"/>
                  </a:schemeClr>
                </a:solidFill>
              </a:endParaRPr>
            </a:p>
          </p:txBody>
        </p:sp>
        <p:sp>
          <p:nvSpPr>
            <p:cNvPr id="23" name="矩形 22"/>
            <p:cNvSpPr/>
            <p:nvPr/>
          </p:nvSpPr>
          <p:spPr>
            <a:xfrm>
              <a:off x="2685369" y="1981592"/>
              <a:ext cx="2241974" cy="337185"/>
            </a:xfrm>
            <a:prstGeom prst="rect">
              <a:avLst/>
            </a:prstGeom>
          </p:spPr>
          <p:txBody>
            <a:bodyPr wrap="square">
              <a:spAutoFit/>
            </a:bodyPr>
            <a:lstStyle/>
            <a:p>
              <a:pPr algn="r">
                <a:lnSpc>
                  <a:spcPct val="100000"/>
                </a:lnSpc>
              </a:pPr>
              <a:r>
                <a:rPr lang="zh-CN" altLang="en-US" sz="1600" b="1">
                  <a:solidFill>
                    <a:srgbClr val="10FBFE"/>
                  </a:solidFill>
                  <a:latin typeface="微软雅黑" panose="020B0503020204020204" charset="-122"/>
                  <a:ea typeface="微软雅黑" panose="020B0503020204020204" charset="-122"/>
                </a:rPr>
                <a:t>脑力劳动的解放</a:t>
              </a:r>
            </a:p>
          </p:txBody>
        </p:sp>
      </p:grpSp>
      <p:pic>
        <p:nvPicPr>
          <p:cNvPr id="11" name="图形 10" descr="足迹">
            <a:extLst>
              <a:ext uri="{FF2B5EF4-FFF2-40B4-BE49-F238E27FC236}">
                <a16:creationId xmlns:a16="http://schemas.microsoft.com/office/drawing/2014/main" id="{C69423A4-9297-48A7-93CB-2A42DC53030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83946" y="5195973"/>
            <a:ext cx="914400" cy="914400"/>
          </a:xfrm>
          <a:prstGeom prst="rect">
            <a:avLst/>
          </a:prstGeom>
        </p:spPr>
      </p:pic>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264"/>
                                        </p:tgtEl>
                                        <p:attrNameLst>
                                          <p:attrName>style.visibility</p:attrName>
                                        </p:attrNameLst>
                                      </p:cBhvr>
                                      <p:to>
                                        <p:strVal val="visible"/>
                                      </p:to>
                                    </p:set>
                                    <p:animEffect transition="in" filter="wipe(left)">
                                      <p:cBhvr>
                                        <p:cTn id="12" dur="500"/>
                                        <p:tgtEl>
                                          <p:spTgt spid="26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par>
                                <p:cTn id="16" presetID="23" presetClass="entr" presetSubtype="36" fill="hold" nodeType="withEffect">
                                  <p:stCondLst>
                                    <p:cond delay="0"/>
                                  </p:stCondLst>
                                  <p:childTnLst>
                                    <p:set>
                                      <p:cBhvr>
                                        <p:cTn id="17" dur="1" fill="hold">
                                          <p:stCondLst>
                                            <p:cond delay="0"/>
                                          </p:stCondLst>
                                        </p:cTn>
                                        <p:tgtEl>
                                          <p:spTgt spid="33"/>
                                        </p:tgtEl>
                                        <p:attrNameLst>
                                          <p:attrName>style.visibility</p:attrName>
                                        </p:attrNameLst>
                                      </p:cBhvr>
                                      <p:to>
                                        <p:strVal val="visible"/>
                                      </p:to>
                                    </p:set>
                                    <p:anim calcmode="lin" valueType="num">
                                      <p:cBhvr>
                                        <p:cTn id="18" dur="500" fill="hold"/>
                                        <p:tgtEl>
                                          <p:spTgt spid="33"/>
                                        </p:tgtEl>
                                        <p:attrNameLst>
                                          <p:attrName>ppt_w</p:attrName>
                                        </p:attrNameLst>
                                      </p:cBhvr>
                                      <p:tavLst>
                                        <p:tav tm="0">
                                          <p:val>
                                            <p:strVal val="(6*min(max(#ppt_w*#ppt_h,.3),1)-7.4)/-.7*#ppt_w"/>
                                          </p:val>
                                        </p:tav>
                                        <p:tav tm="100000">
                                          <p:val>
                                            <p:strVal val="#ppt_w"/>
                                          </p:val>
                                        </p:tav>
                                      </p:tavLst>
                                    </p:anim>
                                    <p:anim calcmode="lin" valueType="num">
                                      <p:cBhvr>
                                        <p:cTn id="19" dur="500" fill="hold"/>
                                        <p:tgtEl>
                                          <p:spTgt spid="33"/>
                                        </p:tgtEl>
                                        <p:attrNameLst>
                                          <p:attrName>ppt_h</p:attrName>
                                        </p:attrNameLst>
                                      </p:cBhvr>
                                      <p:tavLst>
                                        <p:tav tm="0">
                                          <p:val>
                                            <p:strVal val="(6*min(max(#ppt_w*#ppt_h,.3),1)-7.4)/-.7*#ppt_h"/>
                                          </p:val>
                                        </p:tav>
                                        <p:tav tm="100000">
                                          <p:val>
                                            <p:strVal val="#ppt_h"/>
                                          </p:val>
                                        </p:tav>
                                      </p:tavLst>
                                    </p:anim>
                                    <p:anim calcmode="lin" valueType="num">
                                      <p:cBhvr>
                                        <p:cTn id="20" dur="500" fill="hold"/>
                                        <p:tgtEl>
                                          <p:spTgt spid="33"/>
                                        </p:tgtEl>
                                        <p:attrNameLst>
                                          <p:attrName>ppt_x</p:attrName>
                                        </p:attrNameLst>
                                      </p:cBhvr>
                                      <p:tavLst>
                                        <p:tav tm="0">
                                          <p:val>
                                            <p:fltVal val="0.5"/>
                                          </p:val>
                                        </p:tav>
                                        <p:tav tm="100000">
                                          <p:val>
                                            <p:strVal val="#ppt_x"/>
                                          </p:val>
                                        </p:tav>
                                      </p:tavLst>
                                    </p:anim>
                                    <p:anim calcmode="lin" valueType="num">
                                      <p:cBhvr>
                                        <p:cTn id="21" dur="500" fill="hold"/>
                                        <p:tgtEl>
                                          <p:spTgt spid="33"/>
                                        </p:tgtEl>
                                        <p:attrNameLst>
                                          <p:attrName>ppt_y</p:attrName>
                                        </p:attrNameLst>
                                      </p:cBhvr>
                                      <p:tavLst>
                                        <p:tav tm="0">
                                          <p:val>
                                            <p:strVal val="1+(6*min(max(#ppt_w*#ppt_h,.3),1)-7.4)/-.7*#ppt_h/2"/>
                                          </p:val>
                                        </p:tav>
                                        <p:tav tm="100000">
                                          <p:val>
                                            <p:strVal val="#ppt_y"/>
                                          </p:val>
                                        </p:tav>
                                      </p:tavLst>
                                    </p:anim>
                                  </p:childTnLst>
                                </p:cTn>
                              </p:par>
                              <p:par>
                                <p:cTn id="22" presetID="23" presetClass="entr" presetSubtype="36" fill="hold" nodeType="withEffect">
                                  <p:stCondLst>
                                    <p:cond delay="0"/>
                                  </p:stCondLst>
                                  <p:childTnLst>
                                    <p:set>
                                      <p:cBhvr>
                                        <p:cTn id="23" dur="1" fill="hold">
                                          <p:stCondLst>
                                            <p:cond delay="0"/>
                                          </p:stCondLst>
                                        </p:cTn>
                                        <p:tgtEl>
                                          <p:spTgt spid="35"/>
                                        </p:tgtEl>
                                        <p:attrNameLst>
                                          <p:attrName>style.visibility</p:attrName>
                                        </p:attrNameLst>
                                      </p:cBhvr>
                                      <p:to>
                                        <p:strVal val="visible"/>
                                      </p:to>
                                    </p:set>
                                    <p:anim calcmode="lin" valueType="num">
                                      <p:cBhvr>
                                        <p:cTn id="24" dur="500" fill="hold"/>
                                        <p:tgtEl>
                                          <p:spTgt spid="35"/>
                                        </p:tgtEl>
                                        <p:attrNameLst>
                                          <p:attrName>ppt_w</p:attrName>
                                        </p:attrNameLst>
                                      </p:cBhvr>
                                      <p:tavLst>
                                        <p:tav tm="0">
                                          <p:val>
                                            <p:strVal val="(6*min(max(#ppt_w*#ppt_h,.3),1)-7.4)/-.7*#ppt_w"/>
                                          </p:val>
                                        </p:tav>
                                        <p:tav tm="100000">
                                          <p:val>
                                            <p:strVal val="#ppt_w"/>
                                          </p:val>
                                        </p:tav>
                                      </p:tavLst>
                                    </p:anim>
                                    <p:anim calcmode="lin" valueType="num">
                                      <p:cBhvr>
                                        <p:cTn id="25" dur="500" fill="hold"/>
                                        <p:tgtEl>
                                          <p:spTgt spid="35"/>
                                        </p:tgtEl>
                                        <p:attrNameLst>
                                          <p:attrName>ppt_h</p:attrName>
                                        </p:attrNameLst>
                                      </p:cBhvr>
                                      <p:tavLst>
                                        <p:tav tm="0">
                                          <p:val>
                                            <p:strVal val="(6*min(max(#ppt_w*#ppt_h,.3),1)-7.4)/-.7*#ppt_h"/>
                                          </p:val>
                                        </p:tav>
                                        <p:tav tm="100000">
                                          <p:val>
                                            <p:strVal val="#ppt_h"/>
                                          </p:val>
                                        </p:tav>
                                      </p:tavLst>
                                    </p:anim>
                                    <p:anim calcmode="lin" valueType="num">
                                      <p:cBhvr>
                                        <p:cTn id="26" dur="500" fill="hold"/>
                                        <p:tgtEl>
                                          <p:spTgt spid="35"/>
                                        </p:tgtEl>
                                        <p:attrNameLst>
                                          <p:attrName>ppt_x</p:attrName>
                                        </p:attrNameLst>
                                      </p:cBhvr>
                                      <p:tavLst>
                                        <p:tav tm="0">
                                          <p:val>
                                            <p:fltVal val="0.5"/>
                                          </p:val>
                                        </p:tav>
                                        <p:tav tm="100000">
                                          <p:val>
                                            <p:strVal val="#ppt_x"/>
                                          </p:val>
                                        </p:tav>
                                      </p:tavLst>
                                    </p:anim>
                                    <p:anim calcmode="lin" valueType="num">
                                      <p:cBhvr>
                                        <p:cTn id="27" dur="500" fill="hold"/>
                                        <p:tgtEl>
                                          <p:spTgt spid="35"/>
                                        </p:tgtEl>
                                        <p:attrNameLst>
                                          <p:attrName>ppt_y</p:attrName>
                                        </p:attrNameLst>
                                      </p:cBhvr>
                                      <p:tavLst>
                                        <p:tav tm="0">
                                          <p:val>
                                            <p:strVal val="1+(6*min(max(#ppt_w*#ppt_h,.3),1)-7.4)/-.7*#ppt_h/2"/>
                                          </p:val>
                                        </p:tav>
                                        <p:tav tm="100000">
                                          <p:val>
                                            <p:strVal val="#ppt_y"/>
                                          </p:val>
                                        </p:tav>
                                      </p:tavLst>
                                    </p:anim>
                                  </p:childTnLst>
                                </p:cTn>
                              </p:par>
                              <p:par>
                                <p:cTn id="28" presetID="23" presetClass="entr" presetSubtype="36" fill="hold" nodeType="withEffect">
                                  <p:stCondLst>
                                    <p:cond delay="0"/>
                                  </p:stCondLst>
                                  <p:childTnLst>
                                    <p:set>
                                      <p:cBhvr>
                                        <p:cTn id="29" dur="1" fill="hold">
                                          <p:stCondLst>
                                            <p:cond delay="0"/>
                                          </p:stCondLst>
                                        </p:cTn>
                                        <p:tgtEl>
                                          <p:spTgt spid="34"/>
                                        </p:tgtEl>
                                        <p:attrNameLst>
                                          <p:attrName>style.visibility</p:attrName>
                                        </p:attrNameLst>
                                      </p:cBhvr>
                                      <p:to>
                                        <p:strVal val="visible"/>
                                      </p:to>
                                    </p:set>
                                    <p:anim calcmode="lin" valueType="num">
                                      <p:cBhvr>
                                        <p:cTn id="30" dur="500" fill="hold"/>
                                        <p:tgtEl>
                                          <p:spTgt spid="34"/>
                                        </p:tgtEl>
                                        <p:attrNameLst>
                                          <p:attrName>ppt_w</p:attrName>
                                        </p:attrNameLst>
                                      </p:cBhvr>
                                      <p:tavLst>
                                        <p:tav tm="0">
                                          <p:val>
                                            <p:strVal val="(6*min(max(#ppt_w*#ppt_h,.3),1)-7.4)/-.7*#ppt_w"/>
                                          </p:val>
                                        </p:tav>
                                        <p:tav tm="100000">
                                          <p:val>
                                            <p:strVal val="#ppt_w"/>
                                          </p:val>
                                        </p:tav>
                                      </p:tavLst>
                                    </p:anim>
                                    <p:anim calcmode="lin" valueType="num">
                                      <p:cBhvr>
                                        <p:cTn id="31" dur="500" fill="hold"/>
                                        <p:tgtEl>
                                          <p:spTgt spid="34"/>
                                        </p:tgtEl>
                                        <p:attrNameLst>
                                          <p:attrName>ppt_h</p:attrName>
                                        </p:attrNameLst>
                                      </p:cBhvr>
                                      <p:tavLst>
                                        <p:tav tm="0">
                                          <p:val>
                                            <p:strVal val="(6*min(max(#ppt_w*#ppt_h,.3),1)-7.4)/-.7*#ppt_h"/>
                                          </p:val>
                                        </p:tav>
                                        <p:tav tm="100000">
                                          <p:val>
                                            <p:strVal val="#ppt_h"/>
                                          </p:val>
                                        </p:tav>
                                      </p:tavLst>
                                    </p:anim>
                                    <p:anim calcmode="lin" valueType="num">
                                      <p:cBhvr>
                                        <p:cTn id="32" dur="500" fill="hold"/>
                                        <p:tgtEl>
                                          <p:spTgt spid="34"/>
                                        </p:tgtEl>
                                        <p:attrNameLst>
                                          <p:attrName>ppt_x</p:attrName>
                                        </p:attrNameLst>
                                      </p:cBhvr>
                                      <p:tavLst>
                                        <p:tav tm="0">
                                          <p:val>
                                            <p:fltVal val="0.5"/>
                                          </p:val>
                                        </p:tav>
                                        <p:tav tm="100000">
                                          <p:val>
                                            <p:strVal val="#ppt_x"/>
                                          </p:val>
                                        </p:tav>
                                      </p:tavLst>
                                    </p:anim>
                                    <p:anim calcmode="lin" valueType="num">
                                      <p:cBhvr>
                                        <p:cTn id="33" dur="500" fill="hold"/>
                                        <p:tgtEl>
                                          <p:spTgt spid="34"/>
                                        </p:tgtEl>
                                        <p:attrNameLst>
                                          <p:attrName>ppt_y</p:attrName>
                                        </p:attrNameLst>
                                      </p:cBhvr>
                                      <p:tavLst>
                                        <p:tav tm="0">
                                          <p:val>
                                            <p:strVal val="1+(6*min(max(#ppt_w*#ppt_h,.3),1)-7.4)/-.7*#ppt_h/2"/>
                                          </p:val>
                                        </p:tav>
                                        <p:tav tm="100000">
                                          <p:val>
                                            <p:strVal val="#ppt_y"/>
                                          </p:val>
                                        </p:tav>
                                      </p:tavLst>
                                    </p:anim>
                                  </p:childTnLst>
                                </p:cTn>
                              </p:par>
                              <p:par>
                                <p:cTn id="34" presetID="23" presetClass="entr" presetSubtype="36" fill="hold" nodeType="withEffect">
                                  <p:stCondLst>
                                    <p:cond delay="0"/>
                                  </p:stCondLst>
                                  <p:childTnLst>
                                    <p:set>
                                      <p:cBhvr>
                                        <p:cTn id="35" dur="1" fill="hold">
                                          <p:stCondLst>
                                            <p:cond delay="0"/>
                                          </p:stCondLst>
                                        </p:cTn>
                                        <p:tgtEl>
                                          <p:spTgt spid="36"/>
                                        </p:tgtEl>
                                        <p:attrNameLst>
                                          <p:attrName>style.visibility</p:attrName>
                                        </p:attrNameLst>
                                      </p:cBhvr>
                                      <p:to>
                                        <p:strVal val="visible"/>
                                      </p:to>
                                    </p:set>
                                    <p:anim calcmode="lin" valueType="num">
                                      <p:cBhvr>
                                        <p:cTn id="36" dur="500" fill="hold"/>
                                        <p:tgtEl>
                                          <p:spTgt spid="36"/>
                                        </p:tgtEl>
                                        <p:attrNameLst>
                                          <p:attrName>ppt_w</p:attrName>
                                        </p:attrNameLst>
                                      </p:cBhvr>
                                      <p:tavLst>
                                        <p:tav tm="0">
                                          <p:val>
                                            <p:strVal val="(6*min(max(#ppt_w*#ppt_h,.3),1)-7.4)/-.7*#ppt_w"/>
                                          </p:val>
                                        </p:tav>
                                        <p:tav tm="100000">
                                          <p:val>
                                            <p:strVal val="#ppt_w"/>
                                          </p:val>
                                        </p:tav>
                                      </p:tavLst>
                                    </p:anim>
                                    <p:anim calcmode="lin" valueType="num">
                                      <p:cBhvr>
                                        <p:cTn id="37" dur="500" fill="hold"/>
                                        <p:tgtEl>
                                          <p:spTgt spid="36"/>
                                        </p:tgtEl>
                                        <p:attrNameLst>
                                          <p:attrName>ppt_h</p:attrName>
                                        </p:attrNameLst>
                                      </p:cBhvr>
                                      <p:tavLst>
                                        <p:tav tm="0">
                                          <p:val>
                                            <p:strVal val="(6*min(max(#ppt_w*#ppt_h,.3),1)-7.4)/-.7*#ppt_h"/>
                                          </p:val>
                                        </p:tav>
                                        <p:tav tm="100000">
                                          <p:val>
                                            <p:strVal val="#ppt_h"/>
                                          </p:val>
                                        </p:tav>
                                      </p:tavLst>
                                    </p:anim>
                                    <p:anim calcmode="lin" valueType="num">
                                      <p:cBhvr>
                                        <p:cTn id="38" dur="500" fill="hold"/>
                                        <p:tgtEl>
                                          <p:spTgt spid="36"/>
                                        </p:tgtEl>
                                        <p:attrNameLst>
                                          <p:attrName>ppt_x</p:attrName>
                                        </p:attrNameLst>
                                      </p:cBhvr>
                                      <p:tavLst>
                                        <p:tav tm="0">
                                          <p:val>
                                            <p:fltVal val="0.5"/>
                                          </p:val>
                                        </p:tav>
                                        <p:tav tm="100000">
                                          <p:val>
                                            <p:strVal val="#ppt_x"/>
                                          </p:val>
                                        </p:tav>
                                      </p:tavLst>
                                    </p:anim>
                                    <p:anim calcmode="lin" valueType="num">
                                      <p:cBhvr>
                                        <p:cTn id="39" dur="500" fill="hold"/>
                                        <p:tgtEl>
                                          <p:spTgt spid="36"/>
                                        </p:tgtEl>
                                        <p:attrNameLst>
                                          <p:attrName>ppt_y</p:attrName>
                                        </p:attrNameLst>
                                      </p:cBhvr>
                                      <p:tavLst>
                                        <p:tav tm="0">
                                          <p:val>
                                            <p:strVal val="1+(6*min(max(#ppt_w*#ppt_h,.3),1)-7.4)/-.7*#ppt_h/2"/>
                                          </p:val>
                                        </p:tav>
                                        <p:tav tm="100000">
                                          <p:val>
                                            <p:strVal val="#ppt_y"/>
                                          </p:val>
                                        </p:tav>
                                      </p:tavLst>
                                    </p:anim>
                                  </p:childTnLst>
                                </p:cTn>
                              </p:par>
                              <p:par>
                                <p:cTn id="40" presetID="12" presetClass="entr" presetSubtype="8" fill="hold" nodeType="with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additive="base">
                                        <p:cTn id="42" dur="500"/>
                                        <p:tgtEl>
                                          <p:spTgt spid="12"/>
                                        </p:tgtEl>
                                        <p:attrNameLst>
                                          <p:attrName>ppt_x</p:attrName>
                                        </p:attrNameLst>
                                      </p:cBhvr>
                                      <p:tavLst>
                                        <p:tav tm="0">
                                          <p:val>
                                            <p:strVal val="#ppt_x-#ppt_w*1.125000"/>
                                          </p:val>
                                        </p:tav>
                                        <p:tav tm="100000">
                                          <p:val>
                                            <p:strVal val="#ppt_x"/>
                                          </p:val>
                                        </p:tav>
                                      </p:tavLst>
                                    </p:anim>
                                    <p:animEffect transition="in" filter="wipe(right)">
                                      <p:cBhvr>
                                        <p:cTn id="43" dur="500"/>
                                        <p:tgtEl>
                                          <p:spTgt spid="12"/>
                                        </p:tgtEl>
                                      </p:cBhvr>
                                    </p:animEffect>
                                  </p:childTnLst>
                                </p:cTn>
                              </p:par>
                              <p:par>
                                <p:cTn id="44" presetID="12" presetClass="entr" presetSubtype="2" fill="hold" nodeType="withEffect">
                                  <p:stCondLst>
                                    <p:cond delay="0"/>
                                  </p:stCondLst>
                                  <p:childTnLst>
                                    <p:set>
                                      <p:cBhvr>
                                        <p:cTn id="45" dur="1" fill="hold">
                                          <p:stCondLst>
                                            <p:cond delay="0"/>
                                          </p:stCondLst>
                                        </p:cTn>
                                        <p:tgtEl>
                                          <p:spTgt spid="15"/>
                                        </p:tgtEl>
                                        <p:attrNameLst>
                                          <p:attrName>style.visibility</p:attrName>
                                        </p:attrNameLst>
                                      </p:cBhvr>
                                      <p:to>
                                        <p:strVal val="visible"/>
                                      </p:to>
                                    </p:set>
                                    <p:anim calcmode="lin" valueType="num">
                                      <p:cBhvr additive="base">
                                        <p:cTn id="46" dur="500"/>
                                        <p:tgtEl>
                                          <p:spTgt spid="15"/>
                                        </p:tgtEl>
                                        <p:attrNameLst>
                                          <p:attrName>ppt_x</p:attrName>
                                        </p:attrNameLst>
                                      </p:cBhvr>
                                      <p:tavLst>
                                        <p:tav tm="0">
                                          <p:val>
                                            <p:strVal val="#ppt_x+#ppt_w*1.125000"/>
                                          </p:val>
                                        </p:tav>
                                        <p:tav tm="100000">
                                          <p:val>
                                            <p:strVal val="#ppt_x"/>
                                          </p:val>
                                        </p:tav>
                                      </p:tavLst>
                                    </p:anim>
                                    <p:animEffect transition="in" filter="wipe(left)">
                                      <p:cBhvr>
                                        <p:cTn id="47" dur="500"/>
                                        <p:tgtEl>
                                          <p:spTgt spid="15"/>
                                        </p:tgtEl>
                                      </p:cBhvr>
                                    </p:animEffect>
                                  </p:childTnLst>
                                </p:cTn>
                              </p:par>
                              <p:par>
                                <p:cTn id="48" presetID="12" presetClass="entr" presetSubtype="8" fill="hold" nodeType="withEffect">
                                  <p:stCondLst>
                                    <p:cond delay="0"/>
                                  </p:stCondLst>
                                  <p:childTnLst>
                                    <p:set>
                                      <p:cBhvr>
                                        <p:cTn id="49" dur="1" fill="hold">
                                          <p:stCondLst>
                                            <p:cond delay="0"/>
                                          </p:stCondLst>
                                        </p:cTn>
                                        <p:tgtEl>
                                          <p:spTgt spid="18"/>
                                        </p:tgtEl>
                                        <p:attrNameLst>
                                          <p:attrName>style.visibility</p:attrName>
                                        </p:attrNameLst>
                                      </p:cBhvr>
                                      <p:to>
                                        <p:strVal val="visible"/>
                                      </p:to>
                                    </p:set>
                                    <p:anim calcmode="lin" valueType="num">
                                      <p:cBhvr additive="base">
                                        <p:cTn id="50" dur="500"/>
                                        <p:tgtEl>
                                          <p:spTgt spid="18"/>
                                        </p:tgtEl>
                                        <p:attrNameLst>
                                          <p:attrName>ppt_x</p:attrName>
                                        </p:attrNameLst>
                                      </p:cBhvr>
                                      <p:tavLst>
                                        <p:tav tm="0">
                                          <p:val>
                                            <p:strVal val="#ppt_x-#ppt_w*1.125000"/>
                                          </p:val>
                                        </p:tav>
                                        <p:tav tm="100000">
                                          <p:val>
                                            <p:strVal val="#ppt_x"/>
                                          </p:val>
                                        </p:tav>
                                      </p:tavLst>
                                    </p:anim>
                                    <p:animEffect transition="in" filter="wipe(right)">
                                      <p:cBhvr>
                                        <p:cTn id="51" dur="500"/>
                                        <p:tgtEl>
                                          <p:spTgt spid="18"/>
                                        </p:tgtEl>
                                      </p:cBhvr>
                                    </p:animEffect>
                                  </p:childTnLst>
                                </p:cTn>
                              </p:par>
                              <p:par>
                                <p:cTn id="52" presetID="12" presetClass="entr" presetSubtype="2" fill="hold" nodeType="withEffect">
                                  <p:stCondLst>
                                    <p:cond delay="0"/>
                                  </p:stCondLst>
                                  <p:childTnLst>
                                    <p:set>
                                      <p:cBhvr>
                                        <p:cTn id="53" dur="1" fill="hold">
                                          <p:stCondLst>
                                            <p:cond delay="0"/>
                                          </p:stCondLst>
                                        </p:cTn>
                                        <p:tgtEl>
                                          <p:spTgt spid="21"/>
                                        </p:tgtEl>
                                        <p:attrNameLst>
                                          <p:attrName>style.visibility</p:attrName>
                                        </p:attrNameLst>
                                      </p:cBhvr>
                                      <p:to>
                                        <p:strVal val="visible"/>
                                      </p:to>
                                    </p:set>
                                    <p:anim calcmode="lin" valueType="num">
                                      <p:cBhvr additive="base">
                                        <p:cTn id="54" dur="500"/>
                                        <p:tgtEl>
                                          <p:spTgt spid="21"/>
                                        </p:tgtEl>
                                        <p:attrNameLst>
                                          <p:attrName>ppt_x</p:attrName>
                                        </p:attrNameLst>
                                      </p:cBhvr>
                                      <p:tavLst>
                                        <p:tav tm="0">
                                          <p:val>
                                            <p:strVal val="#ppt_x+#ppt_w*1.125000"/>
                                          </p:val>
                                        </p:tav>
                                        <p:tav tm="100000">
                                          <p:val>
                                            <p:strVal val="#ppt_x"/>
                                          </p:val>
                                        </p:tav>
                                      </p:tavLst>
                                    </p:anim>
                                    <p:animEffect transition="in" filter="wipe(left)">
                                      <p:cBhvr>
                                        <p:cTn id="55" dur="500"/>
                                        <p:tgtEl>
                                          <p:spTgt spid="21"/>
                                        </p:tgtEl>
                                      </p:cBhvr>
                                    </p:animEffect>
                                  </p:childTnLst>
                                </p:cTn>
                              </p:par>
                            </p:childTnLst>
                          </p:cTn>
                        </p:par>
                        <p:par>
                          <p:cTn id="56" fill="hold">
                            <p:stCondLst>
                              <p:cond delay="500"/>
                            </p:stCondLst>
                            <p:childTnLst>
                              <p:par>
                                <p:cTn id="57" presetID="31" presetClass="entr" presetSubtype="0" fill="hold" nodeType="afterEffect">
                                  <p:stCondLst>
                                    <p:cond delay="0"/>
                                  </p:stCondLst>
                                  <p:childTnLst>
                                    <p:set>
                                      <p:cBhvr>
                                        <p:cTn id="58" dur="1" fill="hold">
                                          <p:stCondLst>
                                            <p:cond delay="0"/>
                                          </p:stCondLst>
                                        </p:cTn>
                                        <p:tgtEl>
                                          <p:spTgt spid="11"/>
                                        </p:tgtEl>
                                        <p:attrNameLst>
                                          <p:attrName>style.visibility</p:attrName>
                                        </p:attrNameLst>
                                      </p:cBhvr>
                                      <p:to>
                                        <p:strVal val="visible"/>
                                      </p:to>
                                    </p:set>
                                    <p:anim calcmode="lin" valueType="num">
                                      <p:cBhvr>
                                        <p:cTn id="59" dur="1000" fill="hold"/>
                                        <p:tgtEl>
                                          <p:spTgt spid="11"/>
                                        </p:tgtEl>
                                        <p:attrNameLst>
                                          <p:attrName>ppt_w</p:attrName>
                                        </p:attrNameLst>
                                      </p:cBhvr>
                                      <p:tavLst>
                                        <p:tav tm="0">
                                          <p:val>
                                            <p:fltVal val="0"/>
                                          </p:val>
                                        </p:tav>
                                        <p:tav tm="100000">
                                          <p:val>
                                            <p:strVal val="#ppt_w"/>
                                          </p:val>
                                        </p:tav>
                                      </p:tavLst>
                                    </p:anim>
                                    <p:anim calcmode="lin" valueType="num">
                                      <p:cBhvr>
                                        <p:cTn id="60" dur="1000" fill="hold"/>
                                        <p:tgtEl>
                                          <p:spTgt spid="11"/>
                                        </p:tgtEl>
                                        <p:attrNameLst>
                                          <p:attrName>ppt_h</p:attrName>
                                        </p:attrNameLst>
                                      </p:cBhvr>
                                      <p:tavLst>
                                        <p:tav tm="0">
                                          <p:val>
                                            <p:fltVal val="0"/>
                                          </p:val>
                                        </p:tav>
                                        <p:tav tm="100000">
                                          <p:val>
                                            <p:strVal val="#ppt_h"/>
                                          </p:val>
                                        </p:tav>
                                      </p:tavLst>
                                    </p:anim>
                                    <p:anim calcmode="lin" valueType="num">
                                      <p:cBhvr>
                                        <p:cTn id="61" dur="1000" fill="hold"/>
                                        <p:tgtEl>
                                          <p:spTgt spid="11"/>
                                        </p:tgtEl>
                                        <p:attrNameLst>
                                          <p:attrName>style.rotation</p:attrName>
                                        </p:attrNameLst>
                                      </p:cBhvr>
                                      <p:tavLst>
                                        <p:tav tm="0">
                                          <p:val>
                                            <p:fltVal val="90"/>
                                          </p:val>
                                        </p:tav>
                                        <p:tav tm="100000">
                                          <p:val>
                                            <p:fltVal val="0"/>
                                          </p:val>
                                        </p:tav>
                                      </p:tavLst>
                                    </p:anim>
                                    <p:animEffect transition="in" filter="fade">
                                      <p:cBhvr>
                                        <p:cTn id="62"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6"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480945" y="2644775"/>
            <a:ext cx="1513205" cy="1568450"/>
          </a:xfrm>
          <a:prstGeom prst="rect">
            <a:avLst/>
          </a:prstGeom>
          <a:noFill/>
        </p:spPr>
        <p:txBody>
          <a:bodyPr wrap="square" rtlCol="0">
            <a:spAutoFit/>
          </a:bodyPr>
          <a:lstStyle/>
          <a:p>
            <a:pPr algn="r"/>
            <a:r>
              <a:rPr lang="en-US" altLang="zh-CN" sz="9600">
                <a:solidFill>
                  <a:srgbClr val="6AE7FF"/>
                </a:solidFill>
              </a:rPr>
              <a:t>02</a:t>
            </a:r>
          </a:p>
        </p:txBody>
      </p:sp>
      <p:sp>
        <p:nvSpPr>
          <p:cNvPr id="4" name="文本框 3"/>
          <p:cNvSpPr txBox="1"/>
          <p:nvPr/>
        </p:nvSpPr>
        <p:spPr>
          <a:xfrm>
            <a:off x="4544060" y="2410767"/>
            <a:ext cx="3735705" cy="461665"/>
          </a:xfrm>
          <a:prstGeom prst="rect">
            <a:avLst/>
          </a:prstGeom>
          <a:noFill/>
        </p:spPr>
        <p:txBody>
          <a:bodyPr wrap="square" rtlCol="0">
            <a:spAutoFit/>
          </a:bodyPr>
          <a:lstStyle/>
          <a:p>
            <a:r>
              <a:rPr lang="zh-CN" altLang="en-US" sz="2400" b="1">
                <a:solidFill>
                  <a:srgbClr val="6AE7FF"/>
                </a:solidFill>
                <a:latin typeface="微软雅黑" panose="020B0503020204020204" charset="-122"/>
                <a:ea typeface="微软雅黑" panose="020B0503020204020204" charset="-122"/>
              </a:rPr>
              <a:t>生活已“数据味”十足</a:t>
            </a:r>
            <a:endParaRPr lang="zh-CN" altLang="en-US" sz="2400">
              <a:solidFill>
                <a:srgbClr val="10FBFE"/>
              </a:solidFill>
              <a:latin typeface="微软雅黑" panose="020B0503020204020204" charset="-122"/>
              <a:ea typeface="微软雅黑" panose="020B0503020204020204" charset="-122"/>
            </a:endParaRPr>
          </a:p>
        </p:txBody>
      </p:sp>
      <p:sp>
        <p:nvSpPr>
          <p:cNvPr id="359" name="矩形 358"/>
          <p:cNvSpPr/>
          <p:nvPr/>
        </p:nvSpPr>
        <p:spPr>
          <a:xfrm>
            <a:off x="4544060" y="2961426"/>
            <a:ext cx="5001260" cy="1346907"/>
          </a:xfrm>
          <a:prstGeom prst="rect">
            <a:avLst/>
          </a:prstGeom>
        </p:spPr>
        <p:txBody>
          <a:bodyPr wrap="square">
            <a:spAutoFit/>
          </a:bodyPr>
          <a:lstStyle/>
          <a:p>
            <a:pPr>
              <a:lnSpc>
                <a:spcPct val="150000"/>
              </a:lnSpc>
            </a:pPr>
            <a:r>
              <a:rPr lang="zh-CN" altLang="en-US" sz="1400">
                <a:solidFill>
                  <a:srgbClr val="10FBFE"/>
                </a:solidFill>
                <a:latin typeface="微软雅黑" panose="020B0503020204020204" charset="-122"/>
                <a:ea typeface="微软雅黑" panose="020B0503020204020204" charset="-122"/>
                <a:cs typeface="+mn-ea"/>
              </a:rPr>
              <a:t>        如今人类社会正进入一个数据爆炸的时代。根据权威机构预计，全球数据总量每过两年就会增长一倍，到</a:t>
            </a:r>
            <a:r>
              <a:rPr lang="en-US" altLang="zh-CN" sz="1400">
                <a:solidFill>
                  <a:srgbClr val="10FBFE"/>
                </a:solidFill>
                <a:latin typeface="微软雅黑" panose="020B0503020204020204" charset="-122"/>
                <a:ea typeface="微软雅黑" panose="020B0503020204020204" charset="-122"/>
                <a:cs typeface="+mn-ea"/>
              </a:rPr>
              <a:t>2022</a:t>
            </a:r>
            <a:r>
              <a:rPr lang="zh-CN" altLang="en-US" sz="1400">
                <a:solidFill>
                  <a:srgbClr val="10FBFE"/>
                </a:solidFill>
                <a:latin typeface="微软雅黑" panose="020B0503020204020204" charset="-122"/>
                <a:ea typeface="微软雅黑" panose="020B0503020204020204" charset="-122"/>
                <a:cs typeface="+mn-ea"/>
              </a:rPr>
              <a:t>年人类拥有的数据总量将会达到惊人的</a:t>
            </a:r>
            <a:r>
              <a:rPr lang="en-US" altLang="zh-CN" sz="1400">
                <a:solidFill>
                  <a:srgbClr val="10FBFE"/>
                </a:solidFill>
                <a:latin typeface="微软雅黑" panose="020B0503020204020204" charset="-122"/>
                <a:ea typeface="微软雅黑" panose="020B0503020204020204" charset="-122"/>
                <a:cs typeface="+mn-ea"/>
              </a:rPr>
              <a:t>70</a:t>
            </a:r>
            <a:r>
              <a:rPr lang="zh-CN" altLang="en-US" sz="1400">
                <a:solidFill>
                  <a:srgbClr val="10FBFE"/>
                </a:solidFill>
                <a:latin typeface="微软雅黑" panose="020B0503020204020204" charset="-122"/>
                <a:ea typeface="微软雅黑" panose="020B0503020204020204" charset="-122"/>
                <a:cs typeface="+mn-ea"/>
              </a:rPr>
              <a:t>万亿</a:t>
            </a:r>
            <a:r>
              <a:rPr lang="en-US" altLang="zh-CN" sz="1400">
                <a:solidFill>
                  <a:srgbClr val="10FBFE"/>
                </a:solidFill>
                <a:latin typeface="微软雅黑" panose="020B0503020204020204" charset="-122"/>
                <a:ea typeface="微软雅黑" panose="020B0503020204020204" charset="-122"/>
                <a:cs typeface="+mn-ea"/>
              </a:rPr>
              <a:t>GB</a:t>
            </a:r>
            <a:r>
              <a:rPr lang="zh-CN" altLang="en-US" sz="1400">
                <a:solidFill>
                  <a:srgbClr val="10FBFE"/>
                </a:solidFill>
                <a:latin typeface="微软雅黑" panose="020B0503020204020204" charset="-122"/>
                <a:ea typeface="微软雅黑" panose="020B0503020204020204" charset="-122"/>
                <a:cs typeface="+mn-ea"/>
              </a:rPr>
              <a:t>。数据正成为巨大的经济资产，成为新世纪的矿产与石油。</a:t>
            </a:r>
            <a:endParaRPr lang="zh-CN" altLang="en-US" sz="1400">
              <a:solidFill>
                <a:srgbClr val="10FBFE"/>
              </a:solidFill>
              <a:latin typeface="微软雅黑" panose="020B0503020204020204" charset="-122"/>
              <a:ea typeface="微软雅黑" panose="020B0503020204020204" charset="-122"/>
              <a:cs typeface="+mn-ea"/>
              <a:sym typeface="+mn-lt"/>
            </a:endParaRPr>
          </a:p>
        </p:txBody>
      </p:sp>
      <p:pic>
        <p:nvPicPr>
          <p:cNvPr id="12" name="图形 11" descr="v 形箭头">
            <a:extLst>
              <a:ext uri="{FF2B5EF4-FFF2-40B4-BE49-F238E27FC236}">
                <a16:creationId xmlns:a16="http://schemas.microsoft.com/office/drawing/2014/main" id="{E365BD55-4063-4B1A-8E9E-522A312BF3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85033" y="5519691"/>
            <a:ext cx="914400" cy="914400"/>
          </a:xfrm>
          <a:prstGeom prst="rect">
            <a:avLst/>
          </a:prstGeom>
        </p:spPr>
      </p:pic>
      <p:pic>
        <p:nvPicPr>
          <p:cNvPr id="13" name="图形 12" descr="v 形箭头">
            <a:extLst>
              <a:ext uri="{FF2B5EF4-FFF2-40B4-BE49-F238E27FC236}">
                <a16:creationId xmlns:a16="http://schemas.microsoft.com/office/drawing/2014/main" id="{1EDBB0C3-808A-4C54-B2D6-0DCB4841B0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61216" y="5519691"/>
            <a:ext cx="914400" cy="914400"/>
          </a:xfrm>
          <a:prstGeom prst="rect">
            <a:avLst/>
          </a:prstGeom>
        </p:spPr>
      </p:pic>
      <p:pic>
        <p:nvPicPr>
          <p:cNvPr id="14" name="图形 13" descr="v 形箭头">
            <a:extLst>
              <a:ext uri="{FF2B5EF4-FFF2-40B4-BE49-F238E27FC236}">
                <a16:creationId xmlns:a16="http://schemas.microsoft.com/office/drawing/2014/main" id="{615B84C9-73CE-4E5F-A565-25C1453FD14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04350" y="5519691"/>
            <a:ext cx="914400" cy="9144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p:random/>
      </p:transition>
    </mc:Choice>
    <mc:Fallback xmlns="">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par>
                                <p:cTn id="11" presetID="53" presetClass="entr" presetSubtype="16"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par>
                                <p:cTn id="16" presetID="41" presetClass="entr" presetSubtype="0" fill="hold" grpId="0" nodeType="withEffect">
                                  <p:stCondLst>
                                    <p:cond delay="0"/>
                                  </p:stCondLst>
                                  <p:iterate type="lt">
                                    <p:tmPct val="10000"/>
                                  </p:iterate>
                                  <p:childTnLst>
                                    <p:set>
                                      <p:cBhvr>
                                        <p:cTn id="17" dur="1" fill="hold">
                                          <p:stCondLst>
                                            <p:cond delay="0"/>
                                          </p:stCondLst>
                                        </p:cTn>
                                        <p:tgtEl>
                                          <p:spTgt spid="4"/>
                                        </p:tgtEl>
                                        <p:attrNameLst>
                                          <p:attrName>style.visibility</p:attrName>
                                        </p:attrNameLst>
                                      </p:cBhvr>
                                      <p:to>
                                        <p:strVal val="visible"/>
                                      </p:to>
                                    </p:set>
                                    <p:anim calcmode="lin" valueType="num">
                                      <p:cBhvr>
                                        <p:cTn id="18"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4"/>
                                        </p:tgtEl>
                                        <p:attrNameLst>
                                          <p:attrName>ppt_y</p:attrName>
                                        </p:attrNameLst>
                                      </p:cBhvr>
                                      <p:tavLst>
                                        <p:tav tm="0">
                                          <p:val>
                                            <p:strVal val="#ppt_y"/>
                                          </p:val>
                                        </p:tav>
                                        <p:tav tm="100000">
                                          <p:val>
                                            <p:strVal val="#ppt_y"/>
                                          </p:val>
                                        </p:tav>
                                      </p:tavLst>
                                    </p:anim>
                                    <p:anim calcmode="lin" valueType="num">
                                      <p:cBhvr>
                                        <p:cTn id="20"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4"/>
                                        </p:tgtEl>
                                      </p:cBhvr>
                                    </p:animEffect>
                                  </p:childTnLst>
                                </p:cTn>
                              </p:par>
                              <p:par>
                                <p:cTn id="23" presetID="42" presetClass="entr" presetSubtype="0" fill="hold" grpId="0" nodeType="withEffect">
                                  <p:stCondLst>
                                    <p:cond delay="0"/>
                                  </p:stCondLst>
                                  <p:childTnLst>
                                    <p:set>
                                      <p:cBhvr>
                                        <p:cTn id="24" dur="1" fill="hold">
                                          <p:stCondLst>
                                            <p:cond delay="0"/>
                                          </p:stCondLst>
                                        </p:cTn>
                                        <p:tgtEl>
                                          <p:spTgt spid="359"/>
                                        </p:tgtEl>
                                        <p:attrNameLst>
                                          <p:attrName>style.visibility</p:attrName>
                                        </p:attrNameLst>
                                      </p:cBhvr>
                                      <p:to>
                                        <p:strVal val="visible"/>
                                      </p:to>
                                    </p:set>
                                    <p:animEffect transition="in" filter="fade">
                                      <p:cBhvr>
                                        <p:cTn id="25" dur="500"/>
                                        <p:tgtEl>
                                          <p:spTgt spid="359"/>
                                        </p:tgtEl>
                                      </p:cBhvr>
                                    </p:animEffect>
                                    <p:anim calcmode="lin" valueType="num">
                                      <p:cBhvr>
                                        <p:cTn id="26" dur="500" fill="hold"/>
                                        <p:tgtEl>
                                          <p:spTgt spid="359"/>
                                        </p:tgtEl>
                                        <p:attrNameLst>
                                          <p:attrName>ppt_x</p:attrName>
                                        </p:attrNameLst>
                                      </p:cBhvr>
                                      <p:tavLst>
                                        <p:tav tm="0">
                                          <p:val>
                                            <p:strVal val="#ppt_x"/>
                                          </p:val>
                                        </p:tav>
                                        <p:tav tm="100000">
                                          <p:val>
                                            <p:strVal val="#ppt_x"/>
                                          </p:val>
                                        </p:tav>
                                      </p:tavLst>
                                    </p:anim>
                                    <p:anim calcmode="lin" valueType="num">
                                      <p:cBhvr>
                                        <p:cTn id="27" dur="500" fill="hold"/>
                                        <p:tgtEl>
                                          <p:spTgt spid="359"/>
                                        </p:tgtEl>
                                        <p:attrNameLst>
                                          <p:attrName>ppt_y</p:attrName>
                                        </p:attrNameLst>
                                      </p:cBhvr>
                                      <p:tavLst>
                                        <p:tav tm="0">
                                          <p:val>
                                            <p:strVal val="#ppt_y+.1"/>
                                          </p:val>
                                        </p:tav>
                                        <p:tav tm="100000">
                                          <p:val>
                                            <p:strVal val="#ppt_y"/>
                                          </p:val>
                                        </p:tav>
                                      </p:tavLst>
                                    </p:anim>
                                  </p:childTnLst>
                                </p:cTn>
                              </p:par>
                              <p:par>
                                <p:cTn id="28" presetID="14" presetClass="entr" presetSubtype="10"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randombar(horizontal)">
                                      <p:cBhvr>
                                        <p:cTn id="30" dur="1000"/>
                                        <p:tgtEl>
                                          <p:spTgt spid="12"/>
                                        </p:tgtEl>
                                      </p:cBhvr>
                                    </p:animEffect>
                                  </p:childTnLst>
                                </p:cTn>
                              </p:par>
                              <p:par>
                                <p:cTn id="31" presetID="14" presetClass="entr" presetSubtype="1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randombar(horizontal)">
                                      <p:cBhvr>
                                        <p:cTn id="33" dur="1000"/>
                                        <p:tgtEl>
                                          <p:spTgt spid="13"/>
                                        </p:tgtEl>
                                      </p:cBhvr>
                                    </p:animEffect>
                                  </p:childTnLst>
                                </p:cTn>
                              </p:par>
                              <p:par>
                                <p:cTn id="34" presetID="14" presetClass="entr" presetSubtype="10"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randombar(horizontal)">
                                      <p:cBhvr>
                                        <p:cTn id="36"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35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13201" y="481012"/>
            <a:ext cx="409150" cy="398780"/>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400" b="1">
                <a:latin typeface="微软雅黑" panose="020B0503020204020204" charset="-122"/>
                <a:ea typeface="微软雅黑" panose="020B0503020204020204" charset="-122"/>
              </a:endParaRPr>
            </a:p>
          </p:txBody>
        </p:sp>
      </p:grpSp>
      <p:sp>
        <p:nvSpPr>
          <p:cNvPr id="264" name="文本框 263"/>
          <p:cNvSpPr txBox="1"/>
          <p:nvPr/>
        </p:nvSpPr>
        <p:spPr>
          <a:xfrm>
            <a:off x="1107167" y="481012"/>
            <a:ext cx="5235575" cy="398780"/>
          </a:xfrm>
          <a:prstGeom prst="rect">
            <a:avLst/>
          </a:prstGeom>
          <a:noFill/>
        </p:spPr>
        <p:txBody>
          <a:bodyPr wrap="square" rtlCol="0">
            <a:spAutoFit/>
          </a:bodyPr>
          <a:lstStyle/>
          <a:p>
            <a:r>
              <a:rPr lang="zh-CN" altLang="en-US" sz="2000" b="1">
                <a:solidFill>
                  <a:srgbClr val="10FBFE"/>
                </a:solidFill>
                <a:latin typeface="微软雅黑" panose="020B0503020204020204" charset="-122"/>
                <a:ea typeface="微软雅黑" panose="020B0503020204020204" charset="-122"/>
              </a:rPr>
              <a:t>随处可见的大数据</a:t>
            </a:r>
            <a:endParaRPr lang="zh-CN" altLang="en-US" sz="1600" b="1">
              <a:solidFill>
                <a:srgbClr val="10FBFE"/>
              </a:solidFill>
              <a:latin typeface="微软雅黑" panose="020B0503020204020204" charset="-122"/>
              <a:ea typeface="微软雅黑" panose="020B0503020204020204" charset="-122"/>
              <a:sym typeface="+mn-ea"/>
            </a:endParaRPr>
          </a:p>
        </p:txBody>
      </p:sp>
      <p:sp>
        <p:nvSpPr>
          <p:cNvPr id="7" name="任意多边形: 形状 6"/>
          <p:cNvSpPr/>
          <p:nvPr/>
        </p:nvSpPr>
        <p:spPr>
          <a:xfrm>
            <a:off x="6342742" y="1881138"/>
            <a:ext cx="5153933" cy="1762126"/>
          </a:xfrm>
          <a:custGeom>
            <a:avLst/>
            <a:gdLst>
              <a:gd name="connsiteX0" fmla="*/ 0 w 5153933"/>
              <a:gd name="connsiteY0" fmla="*/ 881062 h 1762126"/>
              <a:gd name="connsiteX1" fmla="*/ 0 w 5153933"/>
              <a:gd name="connsiteY1" fmla="*/ 881063 h 1762126"/>
              <a:gd name="connsiteX2" fmla="*/ 0 w 5153933"/>
              <a:gd name="connsiteY2" fmla="*/ 881063 h 1762126"/>
              <a:gd name="connsiteX3" fmla="*/ 881063 w 5153933"/>
              <a:gd name="connsiteY3" fmla="*/ 0 h 1762126"/>
              <a:gd name="connsiteX4" fmla="*/ 5153933 w 5153933"/>
              <a:gd name="connsiteY4" fmla="*/ 0 h 1762126"/>
              <a:gd name="connsiteX5" fmla="*/ 5153933 w 5153933"/>
              <a:gd name="connsiteY5" fmla="*/ 1762126 h 1762126"/>
              <a:gd name="connsiteX6" fmla="*/ 881063 w 5153933"/>
              <a:gd name="connsiteY6" fmla="*/ 1762125 h 1762126"/>
              <a:gd name="connsiteX7" fmla="*/ 17900 w 5153933"/>
              <a:gd name="connsiteY7" fmla="*/ 1058627 h 1762126"/>
              <a:gd name="connsiteX8" fmla="*/ 0 w 5153933"/>
              <a:gd name="connsiteY8" fmla="*/ 881063 h 1762126"/>
              <a:gd name="connsiteX9" fmla="*/ 17900 w 5153933"/>
              <a:gd name="connsiteY9" fmla="*/ 703498 h 1762126"/>
              <a:gd name="connsiteX10" fmla="*/ 881063 w 5153933"/>
              <a:gd name="connsiteY10" fmla="*/ 0 h 1762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53933" h="1762126">
                <a:moveTo>
                  <a:pt x="0" y="881062"/>
                </a:moveTo>
                <a:lnTo>
                  <a:pt x="0" y="881063"/>
                </a:lnTo>
                <a:lnTo>
                  <a:pt x="0" y="881063"/>
                </a:lnTo>
                <a:close/>
                <a:moveTo>
                  <a:pt x="881063" y="0"/>
                </a:moveTo>
                <a:lnTo>
                  <a:pt x="5153933" y="0"/>
                </a:lnTo>
                <a:lnTo>
                  <a:pt x="5153933" y="1762126"/>
                </a:lnTo>
                <a:lnTo>
                  <a:pt x="881063" y="1762125"/>
                </a:lnTo>
                <a:cubicBezTo>
                  <a:pt x="455290" y="1762125"/>
                  <a:pt x="100056" y="1460113"/>
                  <a:pt x="17900" y="1058627"/>
                </a:cubicBezTo>
                <a:lnTo>
                  <a:pt x="0" y="881063"/>
                </a:lnTo>
                <a:lnTo>
                  <a:pt x="17900" y="703498"/>
                </a:lnTo>
                <a:cubicBezTo>
                  <a:pt x="100056" y="302012"/>
                  <a:pt x="455290" y="0"/>
                  <a:pt x="881063" y="0"/>
                </a:cubicBezTo>
                <a:close/>
              </a:path>
            </a:pathLst>
          </a:custGeom>
          <a:noFill/>
          <a:ln>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p:nvSpPr>
        <p:spPr>
          <a:xfrm>
            <a:off x="6342742" y="3898623"/>
            <a:ext cx="5153933" cy="1762126"/>
          </a:xfrm>
          <a:custGeom>
            <a:avLst/>
            <a:gdLst>
              <a:gd name="connsiteX0" fmla="*/ 0 w 5153933"/>
              <a:gd name="connsiteY0" fmla="*/ 881062 h 1762126"/>
              <a:gd name="connsiteX1" fmla="*/ 0 w 5153933"/>
              <a:gd name="connsiteY1" fmla="*/ 881063 h 1762126"/>
              <a:gd name="connsiteX2" fmla="*/ 0 w 5153933"/>
              <a:gd name="connsiteY2" fmla="*/ 881063 h 1762126"/>
              <a:gd name="connsiteX3" fmla="*/ 881063 w 5153933"/>
              <a:gd name="connsiteY3" fmla="*/ 0 h 1762126"/>
              <a:gd name="connsiteX4" fmla="*/ 5153933 w 5153933"/>
              <a:gd name="connsiteY4" fmla="*/ 0 h 1762126"/>
              <a:gd name="connsiteX5" fmla="*/ 5153933 w 5153933"/>
              <a:gd name="connsiteY5" fmla="*/ 1762126 h 1762126"/>
              <a:gd name="connsiteX6" fmla="*/ 881063 w 5153933"/>
              <a:gd name="connsiteY6" fmla="*/ 1762125 h 1762126"/>
              <a:gd name="connsiteX7" fmla="*/ 17900 w 5153933"/>
              <a:gd name="connsiteY7" fmla="*/ 1058627 h 1762126"/>
              <a:gd name="connsiteX8" fmla="*/ 0 w 5153933"/>
              <a:gd name="connsiteY8" fmla="*/ 881063 h 1762126"/>
              <a:gd name="connsiteX9" fmla="*/ 17900 w 5153933"/>
              <a:gd name="connsiteY9" fmla="*/ 703498 h 1762126"/>
              <a:gd name="connsiteX10" fmla="*/ 881063 w 5153933"/>
              <a:gd name="connsiteY10" fmla="*/ 0 h 1762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53933" h="1762126">
                <a:moveTo>
                  <a:pt x="0" y="881062"/>
                </a:moveTo>
                <a:lnTo>
                  <a:pt x="0" y="881063"/>
                </a:lnTo>
                <a:lnTo>
                  <a:pt x="0" y="881063"/>
                </a:lnTo>
                <a:close/>
                <a:moveTo>
                  <a:pt x="881063" y="0"/>
                </a:moveTo>
                <a:lnTo>
                  <a:pt x="5153933" y="0"/>
                </a:lnTo>
                <a:lnTo>
                  <a:pt x="5153933" y="1762126"/>
                </a:lnTo>
                <a:lnTo>
                  <a:pt x="881063" y="1762125"/>
                </a:lnTo>
                <a:cubicBezTo>
                  <a:pt x="455290" y="1762125"/>
                  <a:pt x="100056" y="1460113"/>
                  <a:pt x="17900" y="1058627"/>
                </a:cubicBezTo>
                <a:lnTo>
                  <a:pt x="0" y="881063"/>
                </a:lnTo>
                <a:lnTo>
                  <a:pt x="17900" y="703498"/>
                </a:lnTo>
                <a:cubicBezTo>
                  <a:pt x="100056" y="302012"/>
                  <a:pt x="455290" y="0"/>
                  <a:pt x="881063" y="0"/>
                </a:cubicBezTo>
                <a:close/>
              </a:path>
            </a:pathLst>
          </a:custGeom>
          <a:noFill/>
          <a:ln>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形状 12"/>
          <p:cNvSpPr/>
          <p:nvPr/>
        </p:nvSpPr>
        <p:spPr>
          <a:xfrm flipH="1">
            <a:off x="695325" y="1881138"/>
            <a:ext cx="5153933" cy="1762126"/>
          </a:xfrm>
          <a:custGeom>
            <a:avLst/>
            <a:gdLst>
              <a:gd name="connsiteX0" fmla="*/ 0 w 5153933"/>
              <a:gd name="connsiteY0" fmla="*/ 881062 h 1762126"/>
              <a:gd name="connsiteX1" fmla="*/ 0 w 5153933"/>
              <a:gd name="connsiteY1" fmla="*/ 881063 h 1762126"/>
              <a:gd name="connsiteX2" fmla="*/ 0 w 5153933"/>
              <a:gd name="connsiteY2" fmla="*/ 881063 h 1762126"/>
              <a:gd name="connsiteX3" fmla="*/ 881063 w 5153933"/>
              <a:gd name="connsiteY3" fmla="*/ 0 h 1762126"/>
              <a:gd name="connsiteX4" fmla="*/ 5153933 w 5153933"/>
              <a:gd name="connsiteY4" fmla="*/ 0 h 1762126"/>
              <a:gd name="connsiteX5" fmla="*/ 5153933 w 5153933"/>
              <a:gd name="connsiteY5" fmla="*/ 1762126 h 1762126"/>
              <a:gd name="connsiteX6" fmla="*/ 881063 w 5153933"/>
              <a:gd name="connsiteY6" fmla="*/ 1762125 h 1762126"/>
              <a:gd name="connsiteX7" fmla="*/ 17900 w 5153933"/>
              <a:gd name="connsiteY7" fmla="*/ 1058627 h 1762126"/>
              <a:gd name="connsiteX8" fmla="*/ 0 w 5153933"/>
              <a:gd name="connsiteY8" fmla="*/ 881063 h 1762126"/>
              <a:gd name="connsiteX9" fmla="*/ 17900 w 5153933"/>
              <a:gd name="connsiteY9" fmla="*/ 703498 h 1762126"/>
              <a:gd name="connsiteX10" fmla="*/ 881063 w 5153933"/>
              <a:gd name="connsiteY10" fmla="*/ 0 h 1762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53933" h="1762126">
                <a:moveTo>
                  <a:pt x="0" y="881062"/>
                </a:moveTo>
                <a:lnTo>
                  <a:pt x="0" y="881063"/>
                </a:lnTo>
                <a:lnTo>
                  <a:pt x="0" y="881063"/>
                </a:lnTo>
                <a:close/>
                <a:moveTo>
                  <a:pt x="881063" y="0"/>
                </a:moveTo>
                <a:lnTo>
                  <a:pt x="5153933" y="0"/>
                </a:lnTo>
                <a:lnTo>
                  <a:pt x="5153933" y="1762126"/>
                </a:lnTo>
                <a:lnTo>
                  <a:pt x="881063" y="1762125"/>
                </a:lnTo>
                <a:cubicBezTo>
                  <a:pt x="455290" y="1762125"/>
                  <a:pt x="100056" y="1460113"/>
                  <a:pt x="17900" y="1058627"/>
                </a:cubicBezTo>
                <a:lnTo>
                  <a:pt x="0" y="881063"/>
                </a:lnTo>
                <a:lnTo>
                  <a:pt x="17900" y="703498"/>
                </a:lnTo>
                <a:cubicBezTo>
                  <a:pt x="100056" y="302012"/>
                  <a:pt x="455290" y="0"/>
                  <a:pt x="881063" y="0"/>
                </a:cubicBezTo>
                <a:close/>
              </a:path>
            </a:pathLst>
          </a:custGeom>
          <a:noFill/>
          <a:ln>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形状 15"/>
          <p:cNvSpPr/>
          <p:nvPr/>
        </p:nvSpPr>
        <p:spPr>
          <a:xfrm flipH="1">
            <a:off x="695325" y="3898623"/>
            <a:ext cx="5153933" cy="1762126"/>
          </a:xfrm>
          <a:custGeom>
            <a:avLst/>
            <a:gdLst>
              <a:gd name="connsiteX0" fmla="*/ 0 w 5153933"/>
              <a:gd name="connsiteY0" fmla="*/ 881062 h 1762126"/>
              <a:gd name="connsiteX1" fmla="*/ 0 w 5153933"/>
              <a:gd name="connsiteY1" fmla="*/ 881063 h 1762126"/>
              <a:gd name="connsiteX2" fmla="*/ 0 w 5153933"/>
              <a:gd name="connsiteY2" fmla="*/ 881063 h 1762126"/>
              <a:gd name="connsiteX3" fmla="*/ 881063 w 5153933"/>
              <a:gd name="connsiteY3" fmla="*/ 0 h 1762126"/>
              <a:gd name="connsiteX4" fmla="*/ 5153933 w 5153933"/>
              <a:gd name="connsiteY4" fmla="*/ 0 h 1762126"/>
              <a:gd name="connsiteX5" fmla="*/ 5153933 w 5153933"/>
              <a:gd name="connsiteY5" fmla="*/ 1762126 h 1762126"/>
              <a:gd name="connsiteX6" fmla="*/ 881063 w 5153933"/>
              <a:gd name="connsiteY6" fmla="*/ 1762125 h 1762126"/>
              <a:gd name="connsiteX7" fmla="*/ 17900 w 5153933"/>
              <a:gd name="connsiteY7" fmla="*/ 1058627 h 1762126"/>
              <a:gd name="connsiteX8" fmla="*/ 0 w 5153933"/>
              <a:gd name="connsiteY8" fmla="*/ 881063 h 1762126"/>
              <a:gd name="connsiteX9" fmla="*/ 17900 w 5153933"/>
              <a:gd name="connsiteY9" fmla="*/ 703498 h 1762126"/>
              <a:gd name="connsiteX10" fmla="*/ 881063 w 5153933"/>
              <a:gd name="connsiteY10" fmla="*/ 0 h 1762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53933" h="1762126">
                <a:moveTo>
                  <a:pt x="0" y="881062"/>
                </a:moveTo>
                <a:lnTo>
                  <a:pt x="0" y="881063"/>
                </a:lnTo>
                <a:lnTo>
                  <a:pt x="0" y="881063"/>
                </a:lnTo>
                <a:close/>
                <a:moveTo>
                  <a:pt x="881063" y="0"/>
                </a:moveTo>
                <a:lnTo>
                  <a:pt x="5153933" y="0"/>
                </a:lnTo>
                <a:lnTo>
                  <a:pt x="5153933" y="1762126"/>
                </a:lnTo>
                <a:lnTo>
                  <a:pt x="881063" y="1762125"/>
                </a:lnTo>
                <a:cubicBezTo>
                  <a:pt x="455290" y="1762125"/>
                  <a:pt x="100056" y="1460113"/>
                  <a:pt x="17900" y="1058627"/>
                </a:cubicBezTo>
                <a:lnTo>
                  <a:pt x="0" y="881063"/>
                </a:lnTo>
                <a:lnTo>
                  <a:pt x="17900" y="703498"/>
                </a:lnTo>
                <a:cubicBezTo>
                  <a:pt x="100056" y="302012"/>
                  <a:pt x="455290" y="0"/>
                  <a:pt x="881063" y="0"/>
                </a:cubicBezTo>
                <a:close/>
              </a:path>
            </a:pathLst>
          </a:custGeom>
          <a:noFill/>
          <a:ln>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2" name="组合 61"/>
          <p:cNvGrpSpPr/>
          <p:nvPr/>
        </p:nvGrpSpPr>
        <p:grpSpPr>
          <a:xfrm>
            <a:off x="8104869" y="2040783"/>
            <a:ext cx="3109229" cy="1260117"/>
            <a:chOff x="1818112" y="1870451"/>
            <a:chExt cx="3109229" cy="1260117"/>
          </a:xfrm>
        </p:grpSpPr>
        <p:sp>
          <p:nvSpPr>
            <p:cNvPr id="63" name="矩形 62"/>
            <p:cNvSpPr/>
            <p:nvPr/>
          </p:nvSpPr>
          <p:spPr>
            <a:xfrm>
              <a:off x="1818112" y="2236734"/>
              <a:ext cx="3109229" cy="893834"/>
            </a:xfrm>
            <a:prstGeom prst="rect">
              <a:avLst/>
            </a:prstGeom>
          </p:spPr>
          <p:txBody>
            <a:bodyPr wrap="square">
              <a:spAutoFit/>
            </a:bodyPr>
            <a:lstStyle/>
            <a:p>
              <a:pPr algn="l">
                <a:lnSpc>
                  <a:spcPct val="150000"/>
                </a:lnSpc>
              </a:pPr>
              <a:r>
                <a:rPr lang="zh-CN" altLang="en-US" sz="1200">
                  <a:solidFill>
                    <a:srgbClr val="10FBFE"/>
                  </a:solidFill>
                  <a:latin typeface="微软雅黑" panose="020B0503020204020204" charset="-122"/>
                  <a:ea typeface="微软雅黑" panose="020B0503020204020204" charset="-122"/>
                  <a:cs typeface="+mn-ea"/>
                  <a:sym typeface="+mn-lt"/>
                </a:rPr>
                <a:t>形形色色的电商网站，时时刻刻的产生着海量的数据，每分钟的交易数与传统的生意相比提高了成千上万倍。</a:t>
              </a:r>
              <a:endParaRPr lang="zh-CN" altLang="en-US" sz="1400">
                <a:solidFill>
                  <a:schemeClr val="tx1">
                    <a:lumMod val="50000"/>
                    <a:lumOff val="50000"/>
                  </a:schemeClr>
                </a:solidFill>
              </a:endParaRPr>
            </a:p>
          </p:txBody>
        </p:sp>
        <p:sp>
          <p:nvSpPr>
            <p:cNvPr id="64" name="矩形 63"/>
            <p:cNvSpPr/>
            <p:nvPr/>
          </p:nvSpPr>
          <p:spPr>
            <a:xfrm>
              <a:off x="1818113" y="1870451"/>
              <a:ext cx="2241974" cy="337185"/>
            </a:xfrm>
            <a:prstGeom prst="rect">
              <a:avLst/>
            </a:prstGeom>
          </p:spPr>
          <p:txBody>
            <a:bodyPr wrap="square">
              <a:spAutoFit/>
            </a:bodyPr>
            <a:lstStyle/>
            <a:p>
              <a:pPr algn="l">
                <a:lnSpc>
                  <a:spcPct val="100000"/>
                </a:lnSpc>
              </a:pPr>
              <a:r>
                <a:rPr lang="zh-CN" altLang="en-US" sz="1600" b="1">
                  <a:solidFill>
                    <a:srgbClr val="10FBFE"/>
                  </a:solidFill>
                  <a:latin typeface="微软雅黑" panose="020B0503020204020204" charset="-122"/>
                  <a:ea typeface="微软雅黑" panose="020B0503020204020204" charset="-122"/>
                  <a:sym typeface="+mn-ea"/>
                </a:rPr>
                <a:t>购物</a:t>
              </a:r>
            </a:p>
          </p:txBody>
        </p:sp>
      </p:grpSp>
      <p:grpSp>
        <p:nvGrpSpPr>
          <p:cNvPr id="65" name="组合 64"/>
          <p:cNvGrpSpPr/>
          <p:nvPr/>
        </p:nvGrpSpPr>
        <p:grpSpPr>
          <a:xfrm>
            <a:off x="8104870" y="3968151"/>
            <a:ext cx="3109229" cy="1508018"/>
            <a:chOff x="1818113" y="1780334"/>
            <a:chExt cx="3109229" cy="1508018"/>
          </a:xfrm>
        </p:grpSpPr>
        <p:sp>
          <p:nvSpPr>
            <p:cNvPr id="66" name="矩形 65"/>
            <p:cNvSpPr/>
            <p:nvPr/>
          </p:nvSpPr>
          <p:spPr>
            <a:xfrm>
              <a:off x="1818113" y="2117519"/>
              <a:ext cx="3109229" cy="1170833"/>
            </a:xfrm>
            <a:prstGeom prst="rect">
              <a:avLst/>
            </a:prstGeom>
          </p:spPr>
          <p:txBody>
            <a:bodyPr wrap="square">
              <a:spAutoFit/>
            </a:bodyPr>
            <a:lstStyle/>
            <a:p>
              <a:pPr algn="l">
                <a:lnSpc>
                  <a:spcPct val="150000"/>
                </a:lnSpc>
              </a:pPr>
              <a:r>
                <a:rPr lang="zh-CN" altLang="en-US" sz="1200">
                  <a:solidFill>
                    <a:srgbClr val="10FBFE"/>
                  </a:solidFill>
                  <a:latin typeface="微软雅黑" panose="020B0503020204020204" charset="-122"/>
                  <a:ea typeface="微软雅黑" panose="020B0503020204020204" charset="-122"/>
                  <a:cs typeface="+mn-ea"/>
                  <a:sym typeface="+mn-lt"/>
                </a:rPr>
                <a:t>一张小小的公交卡片就能非常快捷方便收集到每个站点，每个时间段的客流量，进而准确的计算出平时的出现高峰期发布到信息平台，做出正确的决策。</a:t>
              </a:r>
              <a:endParaRPr lang="zh-CN" altLang="en-US" sz="1400">
                <a:solidFill>
                  <a:schemeClr val="tx1">
                    <a:lumMod val="50000"/>
                    <a:lumOff val="50000"/>
                  </a:schemeClr>
                </a:solidFill>
              </a:endParaRPr>
            </a:p>
          </p:txBody>
        </p:sp>
        <p:sp>
          <p:nvSpPr>
            <p:cNvPr id="67" name="矩形 66"/>
            <p:cNvSpPr/>
            <p:nvPr/>
          </p:nvSpPr>
          <p:spPr>
            <a:xfrm>
              <a:off x="1818113" y="1780334"/>
              <a:ext cx="2241974" cy="337185"/>
            </a:xfrm>
            <a:prstGeom prst="rect">
              <a:avLst/>
            </a:prstGeom>
          </p:spPr>
          <p:txBody>
            <a:bodyPr wrap="square">
              <a:spAutoFit/>
            </a:bodyPr>
            <a:lstStyle/>
            <a:p>
              <a:pPr algn="l">
                <a:lnSpc>
                  <a:spcPct val="100000"/>
                </a:lnSpc>
              </a:pPr>
              <a:r>
                <a:rPr lang="zh-CN" altLang="en-US" sz="1600" b="1">
                  <a:solidFill>
                    <a:srgbClr val="10FBFE"/>
                  </a:solidFill>
                  <a:latin typeface="微软雅黑" panose="020B0503020204020204" charset="-122"/>
                  <a:ea typeface="微软雅黑" panose="020B0503020204020204" charset="-122"/>
                  <a:sym typeface="+mn-ea"/>
                </a:rPr>
                <a:t>出行、交通站台</a:t>
              </a:r>
              <a:endParaRPr lang="zh-CN" altLang="en-US" b="1">
                <a:solidFill>
                  <a:schemeClr val="tx1">
                    <a:lumMod val="65000"/>
                    <a:lumOff val="35000"/>
                  </a:schemeClr>
                </a:solidFill>
              </a:endParaRPr>
            </a:p>
          </p:txBody>
        </p:sp>
      </p:grpSp>
      <p:grpSp>
        <p:nvGrpSpPr>
          <p:cNvPr id="68" name="组合 67"/>
          <p:cNvGrpSpPr/>
          <p:nvPr/>
        </p:nvGrpSpPr>
        <p:grpSpPr>
          <a:xfrm>
            <a:off x="986883" y="2039414"/>
            <a:ext cx="3109229" cy="1319324"/>
            <a:chOff x="1917129" y="1869082"/>
            <a:chExt cx="3109229" cy="1319324"/>
          </a:xfrm>
        </p:grpSpPr>
        <p:sp>
          <p:nvSpPr>
            <p:cNvPr id="69" name="矩形 68"/>
            <p:cNvSpPr/>
            <p:nvPr/>
          </p:nvSpPr>
          <p:spPr>
            <a:xfrm>
              <a:off x="1917129" y="2294572"/>
              <a:ext cx="3109229" cy="893834"/>
            </a:xfrm>
            <a:prstGeom prst="rect">
              <a:avLst/>
            </a:prstGeom>
          </p:spPr>
          <p:txBody>
            <a:bodyPr wrap="square">
              <a:spAutoFit/>
            </a:bodyPr>
            <a:lstStyle/>
            <a:p>
              <a:pPr>
                <a:lnSpc>
                  <a:spcPct val="150000"/>
                </a:lnSpc>
              </a:pPr>
              <a:r>
                <a:rPr lang="zh-CN" altLang="en-US" sz="1200">
                  <a:solidFill>
                    <a:srgbClr val="10FBFE"/>
                  </a:solidFill>
                  <a:latin typeface="微软雅黑" panose="020B0503020204020204" charset="-122"/>
                  <a:ea typeface="微软雅黑" panose="020B0503020204020204" charset="-122"/>
                  <a:cs typeface="+mn-ea"/>
                  <a:sym typeface="+mn-lt"/>
                </a:rPr>
                <a:t>信息时代，人们随时随地都能掏出手机主动接受数据。当然也可以随时随地上传自己的数据到信息平台。</a:t>
              </a:r>
              <a:endParaRPr lang="zh-CN" altLang="en-US" sz="1400">
                <a:solidFill>
                  <a:schemeClr val="tx1">
                    <a:lumMod val="50000"/>
                    <a:lumOff val="50000"/>
                  </a:schemeClr>
                </a:solidFill>
              </a:endParaRPr>
            </a:p>
          </p:txBody>
        </p:sp>
        <p:sp>
          <p:nvSpPr>
            <p:cNvPr id="70" name="矩形 69"/>
            <p:cNvSpPr/>
            <p:nvPr/>
          </p:nvSpPr>
          <p:spPr>
            <a:xfrm>
              <a:off x="2774331" y="1869082"/>
              <a:ext cx="2241974" cy="338554"/>
            </a:xfrm>
            <a:prstGeom prst="rect">
              <a:avLst/>
            </a:prstGeom>
          </p:spPr>
          <p:txBody>
            <a:bodyPr wrap="square">
              <a:spAutoFit/>
            </a:bodyPr>
            <a:lstStyle/>
            <a:p>
              <a:pPr algn="r">
                <a:lnSpc>
                  <a:spcPct val="100000"/>
                </a:lnSpc>
              </a:pPr>
              <a:r>
                <a:rPr lang="zh-CN" altLang="en-US" sz="1600" b="1">
                  <a:solidFill>
                    <a:srgbClr val="10FBFE"/>
                  </a:solidFill>
                  <a:latin typeface="微软雅黑" panose="020B0503020204020204" charset="-122"/>
                  <a:ea typeface="微软雅黑" panose="020B0503020204020204" charset="-122"/>
                  <a:sym typeface="+mn-ea"/>
                </a:rPr>
                <a:t>上传、浏览信息</a:t>
              </a:r>
              <a:endParaRPr lang="zh-CN" altLang="en-US" b="1">
                <a:solidFill>
                  <a:schemeClr val="tx1">
                    <a:lumMod val="65000"/>
                    <a:lumOff val="35000"/>
                  </a:schemeClr>
                </a:solidFill>
              </a:endParaRPr>
            </a:p>
          </p:txBody>
        </p:sp>
      </p:grpSp>
      <p:grpSp>
        <p:nvGrpSpPr>
          <p:cNvPr id="71" name="组合 70"/>
          <p:cNvGrpSpPr/>
          <p:nvPr/>
        </p:nvGrpSpPr>
        <p:grpSpPr>
          <a:xfrm>
            <a:off x="1022351" y="4017663"/>
            <a:ext cx="3109229" cy="1468737"/>
            <a:chOff x="1952597" y="1829846"/>
            <a:chExt cx="3109229" cy="1468737"/>
          </a:xfrm>
        </p:grpSpPr>
        <p:sp>
          <p:nvSpPr>
            <p:cNvPr id="72" name="矩形 71"/>
            <p:cNvSpPr/>
            <p:nvPr/>
          </p:nvSpPr>
          <p:spPr>
            <a:xfrm>
              <a:off x="1952597" y="2127750"/>
              <a:ext cx="3109229" cy="1170833"/>
            </a:xfrm>
            <a:prstGeom prst="rect">
              <a:avLst/>
            </a:prstGeom>
          </p:spPr>
          <p:txBody>
            <a:bodyPr wrap="square">
              <a:spAutoFit/>
            </a:bodyPr>
            <a:lstStyle/>
            <a:p>
              <a:pPr>
                <a:lnSpc>
                  <a:spcPct val="150000"/>
                </a:lnSpc>
              </a:pPr>
              <a:r>
                <a:rPr lang="zh-CN" altLang="en-US" sz="1200">
                  <a:solidFill>
                    <a:srgbClr val="10FBFE"/>
                  </a:solidFill>
                  <a:latin typeface="微软雅黑" panose="020B0503020204020204" charset="-122"/>
                  <a:ea typeface="微软雅黑" panose="020B0503020204020204" charset="-122"/>
                  <a:cs typeface="+mn-ea"/>
                  <a:sym typeface="+mn-lt"/>
                </a:rPr>
                <a:t>电子监控设备不计其数，每时每刻都会产生大量的数据，部门电子监控设备会不停的采集城市交通数据，每一辆车的车型，车牌号，出现的地理位置，以及路过的时间。</a:t>
              </a:r>
              <a:endParaRPr lang="zh-CN" altLang="en-US" sz="1400">
                <a:solidFill>
                  <a:schemeClr val="tx1">
                    <a:lumMod val="50000"/>
                    <a:lumOff val="50000"/>
                  </a:schemeClr>
                </a:solidFill>
              </a:endParaRPr>
            </a:p>
          </p:txBody>
        </p:sp>
        <p:sp>
          <p:nvSpPr>
            <p:cNvPr id="73" name="矩形 72"/>
            <p:cNvSpPr/>
            <p:nvPr/>
          </p:nvSpPr>
          <p:spPr>
            <a:xfrm>
              <a:off x="2774331" y="1829846"/>
              <a:ext cx="2241974" cy="337185"/>
            </a:xfrm>
            <a:prstGeom prst="rect">
              <a:avLst/>
            </a:prstGeom>
          </p:spPr>
          <p:txBody>
            <a:bodyPr wrap="square">
              <a:spAutoFit/>
            </a:bodyPr>
            <a:lstStyle/>
            <a:p>
              <a:pPr algn="r">
                <a:lnSpc>
                  <a:spcPct val="100000"/>
                </a:lnSpc>
              </a:pPr>
              <a:r>
                <a:rPr lang="zh-CN" altLang="en-US" sz="1600" b="1">
                  <a:solidFill>
                    <a:srgbClr val="10FBFE"/>
                  </a:solidFill>
                  <a:latin typeface="微软雅黑" panose="020B0503020204020204" charset="-122"/>
                  <a:ea typeface="微软雅黑" panose="020B0503020204020204" charset="-122"/>
                  <a:sym typeface="+mn-ea"/>
                </a:rPr>
                <a:t>电子设备收集</a:t>
              </a:r>
              <a:endParaRPr lang="zh-CN" altLang="en-US" b="1">
                <a:solidFill>
                  <a:schemeClr val="tx1">
                    <a:lumMod val="65000"/>
                    <a:lumOff val="35000"/>
                  </a:schemeClr>
                </a:solidFill>
              </a:endParaRPr>
            </a:p>
          </p:txBody>
        </p:sp>
      </p:grpSp>
      <p:sp>
        <p:nvSpPr>
          <p:cNvPr id="6" name="椭圆 5"/>
          <p:cNvSpPr/>
          <p:nvPr/>
        </p:nvSpPr>
        <p:spPr>
          <a:xfrm>
            <a:off x="4265930" y="2059940"/>
            <a:ext cx="1413510" cy="141351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Ⅰ</a:t>
            </a:r>
            <a:endParaRPr lang="zh-CN" altLang="en-US"/>
          </a:p>
        </p:txBody>
      </p:sp>
      <p:sp>
        <p:nvSpPr>
          <p:cNvPr id="8" name="椭圆 7"/>
          <p:cNvSpPr/>
          <p:nvPr/>
        </p:nvSpPr>
        <p:spPr>
          <a:xfrm>
            <a:off x="6548132" y="2059940"/>
            <a:ext cx="1413510" cy="141351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Ⅱ</a:t>
            </a:r>
            <a:endParaRPr lang="zh-CN" altLang="en-US"/>
          </a:p>
        </p:txBody>
      </p:sp>
      <p:sp>
        <p:nvSpPr>
          <p:cNvPr id="9" name="椭圆 8"/>
          <p:cNvSpPr/>
          <p:nvPr/>
        </p:nvSpPr>
        <p:spPr>
          <a:xfrm>
            <a:off x="4265930" y="4072890"/>
            <a:ext cx="1413510" cy="141351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Ⅲ</a:t>
            </a:r>
            <a:endParaRPr lang="zh-CN" altLang="en-US"/>
          </a:p>
        </p:txBody>
      </p:sp>
      <p:sp>
        <p:nvSpPr>
          <p:cNvPr id="11" name="椭圆 10"/>
          <p:cNvSpPr/>
          <p:nvPr/>
        </p:nvSpPr>
        <p:spPr>
          <a:xfrm>
            <a:off x="6557010" y="4072890"/>
            <a:ext cx="1413510" cy="141351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Ⅳ</a:t>
            </a:r>
            <a:endParaRPr lang="zh-CN" altLang="en-US"/>
          </a:p>
        </p:txBody>
      </p:sp>
      <p:pic>
        <p:nvPicPr>
          <p:cNvPr id="12" name="图形 11" descr="聊天">
            <a:extLst>
              <a:ext uri="{FF2B5EF4-FFF2-40B4-BE49-F238E27FC236}">
                <a16:creationId xmlns:a16="http://schemas.microsoft.com/office/drawing/2014/main" id="{FA42BA7C-7471-4194-A3FE-338E07748A7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39475" y="282851"/>
            <a:ext cx="914400" cy="914400"/>
          </a:xfrm>
          <a:prstGeom prst="rect">
            <a:avLst/>
          </a:prstGeom>
        </p:spPr>
      </p:pic>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264"/>
                                        </p:tgtEl>
                                        <p:attrNameLst>
                                          <p:attrName>style.visibility</p:attrName>
                                        </p:attrNameLst>
                                      </p:cBhvr>
                                      <p:to>
                                        <p:strVal val="visible"/>
                                      </p:to>
                                    </p:set>
                                    <p:animEffect transition="in" filter="wipe(left)">
                                      <p:cBhvr>
                                        <p:cTn id="12" dur="500"/>
                                        <p:tgtEl>
                                          <p:spTgt spid="264"/>
                                        </p:tgtEl>
                                      </p:cBhvr>
                                    </p:animEffect>
                                  </p:childTnLst>
                                </p:cTn>
                              </p:par>
                              <p:par>
                                <p:cTn id="13" presetID="17"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500" fill="hold"/>
                                        <p:tgtEl>
                                          <p:spTgt spid="13"/>
                                        </p:tgtEl>
                                        <p:attrNameLst>
                                          <p:attrName>ppt_x</p:attrName>
                                        </p:attrNameLst>
                                      </p:cBhvr>
                                      <p:tavLst>
                                        <p:tav tm="0">
                                          <p:val>
                                            <p:strVal val="#ppt_x-#ppt_w/2"/>
                                          </p:val>
                                        </p:tav>
                                        <p:tav tm="100000">
                                          <p:val>
                                            <p:strVal val="#ppt_x"/>
                                          </p:val>
                                        </p:tav>
                                      </p:tavLst>
                                    </p:anim>
                                    <p:anim calcmode="lin" valueType="num">
                                      <p:cBhvr>
                                        <p:cTn id="16" dur="500" fill="hold"/>
                                        <p:tgtEl>
                                          <p:spTgt spid="13"/>
                                        </p:tgtEl>
                                        <p:attrNameLst>
                                          <p:attrName>ppt_y</p:attrName>
                                        </p:attrNameLst>
                                      </p:cBhvr>
                                      <p:tavLst>
                                        <p:tav tm="0">
                                          <p:val>
                                            <p:strVal val="#ppt_y"/>
                                          </p:val>
                                        </p:tav>
                                        <p:tav tm="100000">
                                          <p:val>
                                            <p:strVal val="#ppt_y"/>
                                          </p:val>
                                        </p:tav>
                                      </p:tavLst>
                                    </p:anim>
                                    <p:anim calcmode="lin" valueType="num">
                                      <p:cBhvr>
                                        <p:cTn id="17" dur="500" fill="hold"/>
                                        <p:tgtEl>
                                          <p:spTgt spid="13"/>
                                        </p:tgtEl>
                                        <p:attrNameLst>
                                          <p:attrName>ppt_w</p:attrName>
                                        </p:attrNameLst>
                                      </p:cBhvr>
                                      <p:tavLst>
                                        <p:tav tm="0">
                                          <p:val>
                                            <p:fltVal val="0"/>
                                          </p:val>
                                        </p:tav>
                                        <p:tav tm="100000">
                                          <p:val>
                                            <p:strVal val="#ppt_w"/>
                                          </p:val>
                                        </p:tav>
                                      </p:tavLst>
                                    </p:anim>
                                    <p:anim calcmode="lin" valueType="num">
                                      <p:cBhvr>
                                        <p:cTn id="18" dur="500" fill="hold"/>
                                        <p:tgtEl>
                                          <p:spTgt spid="13"/>
                                        </p:tgtEl>
                                        <p:attrNameLst>
                                          <p:attrName>ppt_h</p:attrName>
                                        </p:attrNameLst>
                                      </p:cBhvr>
                                      <p:tavLst>
                                        <p:tav tm="0">
                                          <p:val>
                                            <p:strVal val="#ppt_h"/>
                                          </p:val>
                                        </p:tav>
                                        <p:tav tm="100000">
                                          <p:val>
                                            <p:strVal val="#ppt_h"/>
                                          </p:val>
                                        </p:tav>
                                      </p:tavLst>
                                    </p:anim>
                                  </p:childTnLst>
                                </p:cTn>
                              </p:par>
                              <p:par>
                                <p:cTn id="19" presetID="17" presetClass="entr" presetSubtype="2"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ppt_x</p:attrName>
                                        </p:attrNameLst>
                                      </p:cBhvr>
                                      <p:tavLst>
                                        <p:tav tm="0">
                                          <p:val>
                                            <p:strVal val="#ppt_x+#ppt_w/2"/>
                                          </p:val>
                                        </p:tav>
                                        <p:tav tm="100000">
                                          <p:val>
                                            <p:strVal val="#ppt_x"/>
                                          </p:val>
                                        </p:tav>
                                      </p:tavLst>
                                    </p:anim>
                                    <p:anim calcmode="lin" valueType="num">
                                      <p:cBhvr>
                                        <p:cTn id="22" dur="500" fill="hold"/>
                                        <p:tgtEl>
                                          <p:spTgt spid="7"/>
                                        </p:tgtEl>
                                        <p:attrNameLst>
                                          <p:attrName>ppt_y</p:attrName>
                                        </p:attrNameLst>
                                      </p:cBhvr>
                                      <p:tavLst>
                                        <p:tav tm="0">
                                          <p:val>
                                            <p:strVal val="#ppt_y"/>
                                          </p:val>
                                        </p:tav>
                                        <p:tav tm="100000">
                                          <p:val>
                                            <p:strVal val="#ppt_y"/>
                                          </p:val>
                                        </p:tav>
                                      </p:tavLst>
                                    </p:anim>
                                    <p:anim calcmode="lin" valueType="num">
                                      <p:cBhvr>
                                        <p:cTn id="23" dur="500" fill="hold"/>
                                        <p:tgtEl>
                                          <p:spTgt spid="7"/>
                                        </p:tgtEl>
                                        <p:attrNameLst>
                                          <p:attrName>ppt_w</p:attrName>
                                        </p:attrNameLst>
                                      </p:cBhvr>
                                      <p:tavLst>
                                        <p:tav tm="0">
                                          <p:val>
                                            <p:fltVal val="0"/>
                                          </p:val>
                                        </p:tav>
                                        <p:tav tm="100000">
                                          <p:val>
                                            <p:strVal val="#ppt_w"/>
                                          </p:val>
                                        </p:tav>
                                      </p:tavLst>
                                    </p:anim>
                                    <p:anim calcmode="lin" valueType="num">
                                      <p:cBhvr>
                                        <p:cTn id="24" dur="500" fill="hold"/>
                                        <p:tgtEl>
                                          <p:spTgt spid="7"/>
                                        </p:tgtEl>
                                        <p:attrNameLst>
                                          <p:attrName>ppt_h</p:attrName>
                                        </p:attrNameLst>
                                      </p:cBhvr>
                                      <p:tavLst>
                                        <p:tav tm="0">
                                          <p:val>
                                            <p:strVal val="#ppt_h"/>
                                          </p:val>
                                        </p:tav>
                                        <p:tav tm="100000">
                                          <p:val>
                                            <p:strVal val="#ppt_h"/>
                                          </p:val>
                                        </p:tav>
                                      </p:tavLst>
                                    </p:anim>
                                  </p:childTnLst>
                                </p:cTn>
                              </p:par>
                              <p:par>
                                <p:cTn id="25" presetID="17" presetClass="entr" presetSubtype="8"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p:cTn id="27" dur="500" fill="hold"/>
                                        <p:tgtEl>
                                          <p:spTgt spid="16"/>
                                        </p:tgtEl>
                                        <p:attrNameLst>
                                          <p:attrName>ppt_x</p:attrName>
                                        </p:attrNameLst>
                                      </p:cBhvr>
                                      <p:tavLst>
                                        <p:tav tm="0">
                                          <p:val>
                                            <p:strVal val="#ppt_x-#ppt_w/2"/>
                                          </p:val>
                                        </p:tav>
                                        <p:tav tm="100000">
                                          <p:val>
                                            <p:strVal val="#ppt_x"/>
                                          </p:val>
                                        </p:tav>
                                      </p:tavLst>
                                    </p:anim>
                                    <p:anim calcmode="lin" valueType="num">
                                      <p:cBhvr>
                                        <p:cTn id="28" dur="500" fill="hold"/>
                                        <p:tgtEl>
                                          <p:spTgt spid="16"/>
                                        </p:tgtEl>
                                        <p:attrNameLst>
                                          <p:attrName>ppt_y</p:attrName>
                                        </p:attrNameLst>
                                      </p:cBhvr>
                                      <p:tavLst>
                                        <p:tav tm="0">
                                          <p:val>
                                            <p:strVal val="#ppt_y"/>
                                          </p:val>
                                        </p:tav>
                                        <p:tav tm="100000">
                                          <p:val>
                                            <p:strVal val="#ppt_y"/>
                                          </p:val>
                                        </p:tav>
                                      </p:tavLst>
                                    </p:anim>
                                    <p:anim calcmode="lin" valueType="num">
                                      <p:cBhvr>
                                        <p:cTn id="29" dur="500" fill="hold"/>
                                        <p:tgtEl>
                                          <p:spTgt spid="16"/>
                                        </p:tgtEl>
                                        <p:attrNameLst>
                                          <p:attrName>ppt_w</p:attrName>
                                        </p:attrNameLst>
                                      </p:cBhvr>
                                      <p:tavLst>
                                        <p:tav tm="0">
                                          <p:val>
                                            <p:fltVal val="0"/>
                                          </p:val>
                                        </p:tav>
                                        <p:tav tm="100000">
                                          <p:val>
                                            <p:strVal val="#ppt_w"/>
                                          </p:val>
                                        </p:tav>
                                      </p:tavLst>
                                    </p:anim>
                                    <p:anim calcmode="lin" valueType="num">
                                      <p:cBhvr>
                                        <p:cTn id="30" dur="500" fill="hold"/>
                                        <p:tgtEl>
                                          <p:spTgt spid="16"/>
                                        </p:tgtEl>
                                        <p:attrNameLst>
                                          <p:attrName>ppt_h</p:attrName>
                                        </p:attrNameLst>
                                      </p:cBhvr>
                                      <p:tavLst>
                                        <p:tav tm="0">
                                          <p:val>
                                            <p:strVal val="#ppt_h"/>
                                          </p:val>
                                        </p:tav>
                                        <p:tav tm="100000">
                                          <p:val>
                                            <p:strVal val="#ppt_h"/>
                                          </p:val>
                                        </p:tav>
                                      </p:tavLst>
                                    </p:anim>
                                  </p:childTnLst>
                                </p:cTn>
                              </p:par>
                              <p:par>
                                <p:cTn id="31" presetID="17" presetClass="entr" presetSubtype="2"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p:cTn id="33" dur="500" fill="hold"/>
                                        <p:tgtEl>
                                          <p:spTgt spid="10"/>
                                        </p:tgtEl>
                                        <p:attrNameLst>
                                          <p:attrName>ppt_x</p:attrName>
                                        </p:attrNameLst>
                                      </p:cBhvr>
                                      <p:tavLst>
                                        <p:tav tm="0">
                                          <p:val>
                                            <p:strVal val="#ppt_x+#ppt_w/2"/>
                                          </p:val>
                                        </p:tav>
                                        <p:tav tm="100000">
                                          <p:val>
                                            <p:strVal val="#ppt_x"/>
                                          </p:val>
                                        </p:tav>
                                      </p:tavLst>
                                    </p:anim>
                                    <p:anim calcmode="lin" valueType="num">
                                      <p:cBhvr>
                                        <p:cTn id="34" dur="500" fill="hold"/>
                                        <p:tgtEl>
                                          <p:spTgt spid="10"/>
                                        </p:tgtEl>
                                        <p:attrNameLst>
                                          <p:attrName>ppt_y</p:attrName>
                                        </p:attrNameLst>
                                      </p:cBhvr>
                                      <p:tavLst>
                                        <p:tav tm="0">
                                          <p:val>
                                            <p:strVal val="#ppt_y"/>
                                          </p:val>
                                        </p:tav>
                                        <p:tav tm="100000">
                                          <p:val>
                                            <p:strVal val="#ppt_y"/>
                                          </p:val>
                                        </p:tav>
                                      </p:tavLst>
                                    </p:anim>
                                    <p:anim calcmode="lin" valueType="num">
                                      <p:cBhvr>
                                        <p:cTn id="35" dur="500" fill="hold"/>
                                        <p:tgtEl>
                                          <p:spTgt spid="10"/>
                                        </p:tgtEl>
                                        <p:attrNameLst>
                                          <p:attrName>ppt_w</p:attrName>
                                        </p:attrNameLst>
                                      </p:cBhvr>
                                      <p:tavLst>
                                        <p:tav tm="0">
                                          <p:val>
                                            <p:fltVal val="0"/>
                                          </p:val>
                                        </p:tav>
                                        <p:tav tm="100000">
                                          <p:val>
                                            <p:strVal val="#ppt_w"/>
                                          </p:val>
                                        </p:tav>
                                      </p:tavLst>
                                    </p:anim>
                                    <p:anim calcmode="lin" valueType="num">
                                      <p:cBhvr>
                                        <p:cTn id="36" dur="500" fill="hold"/>
                                        <p:tgtEl>
                                          <p:spTgt spid="10"/>
                                        </p:tgtEl>
                                        <p:attrNameLst>
                                          <p:attrName>ppt_h</p:attrName>
                                        </p:attrNameLst>
                                      </p:cBhvr>
                                      <p:tavLst>
                                        <p:tav tm="0">
                                          <p:val>
                                            <p:strVal val="#ppt_h"/>
                                          </p:val>
                                        </p:tav>
                                        <p:tav tm="100000">
                                          <p:val>
                                            <p:strVal val="#ppt_h"/>
                                          </p:val>
                                        </p:tav>
                                      </p:tavLst>
                                    </p:anim>
                                  </p:childTnLst>
                                </p:cTn>
                              </p:par>
                              <p:par>
                                <p:cTn id="37" presetID="2" presetClass="entr" presetSubtype="2" fill="hold" grpId="1" nodeType="with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1+#ppt_w/2"/>
                                          </p:val>
                                        </p:tav>
                                        <p:tav tm="100000">
                                          <p:val>
                                            <p:strVal val="#ppt_x"/>
                                          </p:val>
                                        </p:tav>
                                      </p:tavLst>
                                    </p:anim>
                                    <p:anim calcmode="lin" valueType="num">
                                      <p:cBhvr additive="base">
                                        <p:cTn id="40" dur="500" fill="hold"/>
                                        <p:tgtEl>
                                          <p:spTgt spid="8"/>
                                        </p:tgtEl>
                                        <p:attrNameLst>
                                          <p:attrName>ppt_y</p:attrName>
                                        </p:attrNameLst>
                                      </p:cBhvr>
                                      <p:tavLst>
                                        <p:tav tm="0">
                                          <p:val>
                                            <p:strVal val="#ppt_y"/>
                                          </p:val>
                                        </p:tav>
                                        <p:tav tm="100000">
                                          <p:val>
                                            <p:strVal val="#ppt_y"/>
                                          </p:val>
                                        </p:tav>
                                      </p:tavLst>
                                    </p:anim>
                                  </p:childTnLst>
                                </p:cTn>
                              </p:par>
                              <p:par>
                                <p:cTn id="41" presetID="2" presetClass="entr" presetSubtype="2" fill="hold" grpId="1"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1+#ppt_w/2"/>
                                          </p:val>
                                        </p:tav>
                                        <p:tav tm="100000">
                                          <p:val>
                                            <p:strVal val="#ppt_x"/>
                                          </p:val>
                                        </p:tav>
                                      </p:tavLst>
                                    </p:anim>
                                    <p:anim calcmode="lin" valueType="num">
                                      <p:cBhvr additive="base">
                                        <p:cTn id="44" dur="500" fill="hold"/>
                                        <p:tgtEl>
                                          <p:spTgt spid="11"/>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anim calcmode="lin" valueType="num">
                                      <p:cBhvr additive="base">
                                        <p:cTn id="47" dur="500" fill="hold"/>
                                        <p:tgtEl>
                                          <p:spTgt spid="6"/>
                                        </p:tgtEl>
                                        <p:attrNameLst>
                                          <p:attrName>ppt_x</p:attrName>
                                        </p:attrNameLst>
                                      </p:cBhvr>
                                      <p:tavLst>
                                        <p:tav tm="0">
                                          <p:val>
                                            <p:strVal val="0-#ppt_w/2"/>
                                          </p:val>
                                        </p:tav>
                                        <p:tav tm="100000">
                                          <p:val>
                                            <p:strVal val="#ppt_x"/>
                                          </p:val>
                                        </p:tav>
                                      </p:tavLst>
                                    </p:anim>
                                    <p:anim calcmode="lin" valueType="num">
                                      <p:cBhvr additive="base">
                                        <p:cTn id="48" dur="500" fill="hold"/>
                                        <p:tgtEl>
                                          <p:spTgt spid="6"/>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anim calcmode="lin" valueType="num">
                                      <p:cBhvr additive="base">
                                        <p:cTn id="51" dur="500" fill="hold"/>
                                        <p:tgtEl>
                                          <p:spTgt spid="9"/>
                                        </p:tgtEl>
                                        <p:attrNameLst>
                                          <p:attrName>ppt_x</p:attrName>
                                        </p:attrNameLst>
                                      </p:cBhvr>
                                      <p:tavLst>
                                        <p:tav tm="0">
                                          <p:val>
                                            <p:strVal val="0-#ppt_w/2"/>
                                          </p:val>
                                        </p:tav>
                                        <p:tav tm="100000">
                                          <p:val>
                                            <p:strVal val="#ppt_x"/>
                                          </p:val>
                                        </p:tav>
                                      </p:tavLst>
                                    </p:anim>
                                    <p:anim calcmode="lin" valueType="num">
                                      <p:cBhvr additive="base">
                                        <p:cTn id="52" dur="500" fill="hold"/>
                                        <p:tgtEl>
                                          <p:spTgt spid="9"/>
                                        </p:tgtEl>
                                        <p:attrNameLst>
                                          <p:attrName>ppt_y</p:attrName>
                                        </p:attrNameLst>
                                      </p:cBhvr>
                                      <p:tavLst>
                                        <p:tav tm="0">
                                          <p:val>
                                            <p:strVal val="#ppt_y"/>
                                          </p:val>
                                        </p:tav>
                                        <p:tav tm="100000">
                                          <p:val>
                                            <p:strVal val="#ppt_y"/>
                                          </p:val>
                                        </p:tav>
                                      </p:tavLst>
                                    </p:anim>
                                  </p:childTnLst>
                                </p:cTn>
                              </p:par>
                              <p:par>
                                <p:cTn id="53" presetID="12" presetClass="entr" presetSubtype="2" fill="hold" nodeType="withEffect">
                                  <p:stCondLst>
                                    <p:cond delay="0"/>
                                  </p:stCondLst>
                                  <p:childTnLst>
                                    <p:set>
                                      <p:cBhvr>
                                        <p:cTn id="54" dur="1" fill="hold">
                                          <p:stCondLst>
                                            <p:cond delay="0"/>
                                          </p:stCondLst>
                                        </p:cTn>
                                        <p:tgtEl>
                                          <p:spTgt spid="68"/>
                                        </p:tgtEl>
                                        <p:attrNameLst>
                                          <p:attrName>style.visibility</p:attrName>
                                        </p:attrNameLst>
                                      </p:cBhvr>
                                      <p:to>
                                        <p:strVal val="visible"/>
                                      </p:to>
                                    </p:set>
                                    <p:anim calcmode="lin" valueType="num">
                                      <p:cBhvr additive="base">
                                        <p:cTn id="55" dur="500"/>
                                        <p:tgtEl>
                                          <p:spTgt spid="68"/>
                                        </p:tgtEl>
                                        <p:attrNameLst>
                                          <p:attrName>ppt_x</p:attrName>
                                        </p:attrNameLst>
                                      </p:cBhvr>
                                      <p:tavLst>
                                        <p:tav tm="0">
                                          <p:val>
                                            <p:strVal val="#ppt_x+#ppt_w*1.125000"/>
                                          </p:val>
                                        </p:tav>
                                        <p:tav tm="100000">
                                          <p:val>
                                            <p:strVal val="#ppt_x"/>
                                          </p:val>
                                        </p:tav>
                                      </p:tavLst>
                                    </p:anim>
                                    <p:animEffect transition="in" filter="wipe(left)">
                                      <p:cBhvr>
                                        <p:cTn id="56" dur="500"/>
                                        <p:tgtEl>
                                          <p:spTgt spid="68"/>
                                        </p:tgtEl>
                                      </p:cBhvr>
                                    </p:animEffect>
                                  </p:childTnLst>
                                </p:cTn>
                              </p:par>
                              <p:par>
                                <p:cTn id="57" presetID="12" presetClass="entr" presetSubtype="8" fill="hold" nodeType="withEffect">
                                  <p:stCondLst>
                                    <p:cond delay="0"/>
                                  </p:stCondLst>
                                  <p:childTnLst>
                                    <p:set>
                                      <p:cBhvr>
                                        <p:cTn id="58" dur="1" fill="hold">
                                          <p:stCondLst>
                                            <p:cond delay="0"/>
                                          </p:stCondLst>
                                        </p:cTn>
                                        <p:tgtEl>
                                          <p:spTgt spid="62"/>
                                        </p:tgtEl>
                                        <p:attrNameLst>
                                          <p:attrName>style.visibility</p:attrName>
                                        </p:attrNameLst>
                                      </p:cBhvr>
                                      <p:to>
                                        <p:strVal val="visible"/>
                                      </p:to>
                                    </p:set>
                                    <p:anim calcmode="lin" valueType="num">
                                      <p:cBhvr additive="base">
                                        <p:cTn id="59" dur="500"/>
                                        <p:tgtEl>
                                          <p:spTgt spid="62"/>
                                        </p:tgtEl>
                                        <p:attrNameLst>
                                          <p:attrName>ppt_x</p:attrName>
                                        </p:attrNameLst>
                                      </p:cBhvr>
                                      <p:tavLst>
                                        <p:tav tm="0">
                                          <p:val>
                                            <p:strVal val="#ppt_x-#ppt_w*1.125000"/>
                                          </p:val>
                                        </p:tav>
                                        <p:tav tm="100000">
                                          <p:val>
                                            <p:strVal val="#ppt_x"/>
                                          </p:val>
                                        </p:tav>
                                      </p:tavLst>
                                    </p:anim>
                                    <p:animEffect transition="in" filter="wipe(right)">
                                      <p:cBhvr>
                                        <p:cTn id="60" dur="500"/>
                                        <p:tgtEl>
                                          <p:spTgt spid="62"/>
                                        </p:tgtEl>
                                      </p:cBhvr>
                                    </p:animEffect>
                                  </p:childTnLst>
                                </p:cTn>
                              </p:par>
                              <p:par>
                                <p:cTn id="61" presetID="12" presetClass="entr" presetSubtype="2" fill="hold" nodeType="withEffect">
                                  <p:stCondLst>
                                    <p:cond delay="0"/>
                                  </p:stCondLst>
                                  <p:childTnLst>
                                    <p:set>
                                      <p:cBhvr>
                                        <p:cTn id="62" dur="1" fill="hold">
                                          <p:stCondLst>
                                            <p:cond delay="0"/>
                                          </p:stCondLst>
                                        </p:cTn>
                                        <p:tgtEl>
                                          <p:spTgt spid="71"/>
                                        </p:tgtEl>
                                        <p:attrNameLst>
                                          <p:attrName>style.visibility</p:attrName>
                                        </p:attrNameLst>
                                      </p:cBhvr>
                                      <p:to>
                                        <p:strVal val="visible"/>
                                      </p:to>
                                    </p:set>
                                    <p:anim calcmode="lin" valueType="num">
                                      <p:cBhvr additive="base">
                                        <p:cTn id="63" dur="500"/>
                                        <p:tgtEl>
                                          <p:spTgt spid="71"/>
                                        </p:tgtEl>
                                        <p:attrNameLst>
                                          <p:attrName>ppt_x</p:attrName>
                                        </p:attrNameLst>
                                      </p:cBhvr>
                                      <p:tavLst>
                                        <p:tav tm="0">
                                          <p:val>
                                            <p:strVal val="#ppt_x+#ppt_w*1.125000"/>
                                          </p:val>
                                        </p:tav>
                                        <p:tav tm="100000">
                                          <p:val>
                                            <p:strVal val="#ppt_x"/>
                                          </p:val>
                                        </p:tav>
                                      </p:tavLst>
                                    </p:anim>
                                    <p:animEffect transition="in" filter="wipe(left)">
                                      <p:cBhvr>
                                        <p:cTn id="64" dur="500"/>
                                        <p:tgtEl>
                                          <p:spTgt spid="71"/>
                                        </p:tgtEl>
                                      </p:cBhvr>
                                    </p:animEffect>
                                  </p:childTnLst>
                                </p:cTn>
                              </p:par>
                              <p:par>
                                <p:cTn id="65" presetID="12" presetClass="entr" presetSubtype="8" fill="hold" nodeType="withEffect">
                                  <p:stCondLst>
                                    <p:cond delay="0"/>
                                  </p:stCondLst>
                                  <p:childTnLst>
                                    <p:set>
                                      <p:cBhvr>
                                        <p:cTn id="66" dur="1" fill="hold">
                                          <p:stCondLst>
                                            <p:cond delay="0"/>
                                          </p:stCondLst>
                                        </p:cTn>
                                        <p:tgtEl>
                                          <p:spTgt spid="65"/>
                                        </p:tgtEl>
                                        <p:attrNameLst>
                                          <p:attrName>style.visibility</p:attrName>
                                        </p:attrNameLst>
                                      </p:cBhvr>
                                      <p:to>
                                        <p:strVal val="visible"/>
                                      </p:to>
                                    </p:set>
                                    <p:anim calcmode="lin" valueType="num">
                                      <p:cBhvr additive="base">
                                        <p:cTn id="67" dur="500"/>
                                        <p:tgtEl>
                                          <p:spTgt spid="65"/>
                                        </p:tgtEl>
                                        <p:attrNameLst>
                                          <p:attrName>ppt_x</p:attrName>
                                        </p:attrNameLst>
                                      </p:cBhvr>
                                      <p:tavLst>
                                        <p:tav tm="0">
                                          <p:val>
                                            <p:strVal val="#ppt_x-#ppt_w*1.125000"/>
                                          </p:val>
                                        </p:tav>
                                        <p:tav tm="100000">
                                          <p:val>
                                            <p:strVal val="#ppt_x"/>
                                          </p:val>
                                        </p:tav>
                                      </p:tavLst>
                                    </p:anim>
                                    <p:animEffect transition="in" filter="wipe(right)">
                                      <p:cBhvr>
                                        <p:cTn id="68" dur="500"/>
                                        <p:tgtEl>
                                          <p:spTgt spid="65"/>
                                        </p:tgtEl>
                                      </p:cBhvr>
                                    </p:animEffect>
                                  </p:childTnLst>
                                </p:cTn>
                              </p:par>
                              <p:par>
                                <p:cTn id="69" presetID="21" presetClass="entr" presetSubtype="1" fill="hold" nodeType="withEffect">
                                  <p:stCondLst>
                                    <p:cond delay="0"/>
                                  </p:stCondLst>
                                  <p:childTnLst>
                                    <p:set>
                                      <p:cBhvr>
                                        <p:cTn id="70" dur="1" fill="hold">
                                          <p:stCondLst>
                                            <p:cond delay="0"/>
                                          </p:stCondLst>
                                        </p:cTn>
                                        <p:tgtEl>
                                          <p:spTgt spid="12"/>
                                        </p:tgtEl>
                                        <p:attrNameLst>
                                          <p:attrName>style.visibility</p:attrName>
                                        </p:attrNameLst>
                                      </p:cBhvr>
                                      <p:to>
                                        <p:strVal val="visible"/>
                                      </p:to>
                                    </p:set>
                                    <p:animEffect transition="in" filter="wheel(1)">
                                      <p:cBhvr>
                                        <p:cTn id="71" dur="1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7" grpId="0" bldLvl="0" animBg="1"/>
      <p:bldP spid="10" grpId="0" bldLvl="0" animBg="1"/>
      <p:bldP spid="13" grpId="0" bldLvl="0" animBg="1"/>
      <p:bldP spid="16" grpId="0" bldLvl="0" animBg="1"/>
      <p:bldP spid="6" grpId="0" animBg="1"/>
      <p:bldP spid="8" grpId="0" animBg="1"/>
      <p:bldP spid="8" grpId="1" animBg="1"/>
      <p:bldP spid="9" grpId="0" animBg="1"/>
      <p:bldP spid="11" grpId="0" animBg="1"/>
      <p:bldP spid="11"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51226" y="481012"/>
            <a:ext cx="393792" cy="398781"/>
            <a:chOff x="2089" y="2413"/>
            <a:chExt cx="1152" cy="1152"/>
          </a:xfrm>
          <a:solidFill>
            <a:schemeClr val="accent6">
              <a:lumMod val="75000"/>
            </a:schemeClr>
          </a:solidFill>
        </p:grpSpPr>
        <p:sp>
          <p:nvSpPr>
            <p:cNvPr id="2" name="椭圆 1"/>
            <p:cNvSpPr/>
            <p:nvPr/>
          </p:nvSpPr>
          <p:spPr>
            <a:xfrm>
              <a:off x="2089" y="2413"/>
              <a:ext cx="1152" cy="11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400" b="1">
                <a:latin typeface="微软雅黑" panose="020B0503020204020204" charset="-122"/>
                <a:ea typeface="微软雅黑" panose="020B0503020204020204" charset="-122"/>
              </a:endParaRPr>
            </a:p>
          </p:txBody>
        </p:sp>
      </p:grpSp>
      <p:sp>
        <p:nvSpPr>
          <p:cNvPr id="264" name="文本框 263"/>
          <p:cNvSpPr txBox="1"/>
          <p:nvPr/>
        </p:nvSpPr>
        <p:spPr>
          <a:xfrm>
            <a:off x="1147186" y="481012"/>
            <a:ext cx="5235575" cy="398780"/>
          </a:xfrm>
          <a:prstGeom prst="rect">
            <a:avLst/>
          </a:prstGeom>
          <a:noFill/>
        </p:spPr>
        <p:txBody>
          <a:bodyPr wrap="square" rtlCol="0">
            <a:spAutoFit/>
          </a:bodyPr>
          <a:lstStyle/>
          <a:p>
            <a:r>
              <a:rPr lang="zh-CN" altLang="en-US" sz="2000" b="1">
                <a:solidFill>
                  <a:srgbClr val="10FBFE"/>
                </a:solidFill>
                <a:latin typeface="微软雅黑" panose="020B0503020204020204" charset="-122"/>
                <a:ea typeface="微软雅黑" panose="020B0503020204020204" charset="-122"/>
              </a:rPr>
              <a:t>大数据相关热知识</a:t>
            </a:r>
            <a:endParaRPr lang="zh-CN" altLang="en-US" sz="1600" b="1">
              <a:solidFill>
                <a:srgbClr val="10FBFE"/>
              </a:solidFill>
              <a:latin typeface="微软雅黑" panose="020B0503020204020204" charset="-122"/>
              <a:ea typeface="微软雅黑" panose="020B0503020204020204" charset="-122"/>
              <a:sym typeface="+mn-ea"/>
            </a:endParaRPr>
          </a:p>
        </p:txBody>
      </p:sp>
      <p:grpSp>
        <p:nvGrpSpPr>
          <p:cNvPr id="19463" name="组合 82"/>
          <p:cNvGrpSpPr/>
          <p:nvPr/>
        </p:nvGrpSpPr>
        <p:grpSpPr bwMode="auto">
          <a:xfrm>
            <a:off x="1222375" y="2222183"/>
            <a:ext cx="1546225" cy="1544637"/>
            <a:chOff x="1222577" y="2190193"/>
            <a:chExt cx="1545336" cy="1545336"/>
          </a:xfrm>
        </p:grpSpPr>
        <p:sp>
          <p:nvSpPr>
            <p:cNvPr id="84" name="Oval 16"/>
            <p:cNvSpPr/>
            <p:nvPr/>
          </p:nvSpPr>
          <p:spPr>
            <a:xfrm>
              <a:off x="1409794" y="2377603"/>
              <a:ext cx="1167728" cy="1167340"/>
            </a:xfrm>
            <a:prstGeom prst="ellipse">
              <a:avLst/>
            </a:prstGeom>
            <a:noFill/>
            <a:ln w="635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rgbClr val="04397B"/>
                </a:solidFill>
              </a:endParaRPr>
            </a:p>
          </p:txBody>
        </p:sp>
        <p:sp>
          <p:nvSpPr>
            <p:cNvPr id="85" name="Arc 20"/>
            <p:cNvSpPr/>
            <p:nvPr/>
          </p:nvSpPr>
          <p:spPr>
            <a:xfrm>
              <a:off x="1222577" y="2190193"/>
              <a:ext cx="1545336" cy="1545336"/>
            </a:xfrm>
            <a:prstGeom prst="arc">
              <a:avLst>
                <a:gd name="adj1" fmla="val 19495100"/>
                <a:gd name="adj2" fmla="val 17142459"/>
              </a:avLst>
            </a:prstGeom>
            <a:noFill/>
            <a:ln w="76200">
              <a:solidFill>
                <a:srgbClr val="6AE7FF"/>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solidFill>
                  <a:prstClr val="black"/>
                </a:solidFill>
              </a:endParaRPr>
            </a:p>
          </p:txBody>
        </p:sp>
        <p:sp>
          <p:nvSpPr>
            <p:cNvPr id="19482" name="TextBox 24"/>
            <p:cNvSpPr txBox="1">
              <a:spLocks noChangeArrowheads="1"/>
            </p:cNvSpPr>
            <p:nvPr/>
          </p:nvSpPr>
          <p:spPr bwMode="auto">
            <a:xfrm>
              <a:off x="1607857" y="2730339"/>
              <a:ext cx="8499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2400" b="1">
                  <a:solidFill>
                    <a:srgbClr val="6AE7FF"/>
                  </a:solidFill>
                  <a:latin typeface="微软雅黑" panose="020B0503020204020204" charset="-122"/>
                  <a:ea typeface="微软雅黑" panose="020B0503020204020204" charset="-122"/>
                </a:rPr>
                <a:t>85%</a:t>
              </a:r>
            </a:p>
          </p:txBody>
        </p:sp>
      </p:grpSp>
      <p:grpSp>
        <p:nvGrpSpPr>
          <p:cNvPr id="19464" name="组合 86"/>
          <p:cNvGrpSpPr/>
          <p:nvPr/>
        </p:nvGrpSpPr>
        <p:grpSpPr bwMode="auto">
          <a:xfrm>
            <a:off x="3941763" y="2219008"/>
            <a:ext cx="1544637" cy="1544637"/>
            <a:chOff x="3941805" y="2186816"/>
            <a:chExt cx="1545336" cy="1545336"/>
          </a:xfrm>
        </p:grpSpPr>
        <p:sp>
          <p:nvSpPr>
            <p:cNvPr id="88" name="Oval 17"/>
            <p:cNvSpPr/>
            <p:nvPr/>
          </p:nvSpPr>
          <p:spPr>
            <a:xfrm>
              <a:off x="4132391" y="2377402"/>
              <a:ext cx="1167340" cy="1167340"/>
            </a:xfrm>
            <a:prstGeom prst="ellipse">
              <a:avLst/>
            </a:prstGeom>
            <a:noFill/>
            <a:ln w="635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89" name="Arc 21"/>
            <p:cNvSpPr/>
            <p:nvPr/>
          </p:nvSpPr>
          <p:spPr>
            <a:xfrm>
              <a:off x="3941805" y="2186816"/>
              <a:ext cx="1545336" cy="1545336"/>
            </a:xfrm>
            <a:prstGeom prst="arc">
              <a:avLst>
                <a:gd name="adj1" fmla="val 17379292"/>
                <a:gd name="adj2" fmla="val 10139667"/>
              </a:avLst>
            </a:prstGeom>
            <a:noFill/>
            <a:ln w="76200">
              <a:solidFill>
                <a:srgbClr val="6AE7FF"/>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solidFill>
                  <a:prstClr val="black"/>
                </a:solidFill>
              </a:endParaRPr>
            </a:p>
          </p:txBody>
        </p:sp>
        <p:sp>
          <p:nvSpPr>
            <p:cNvPr id="19479" name="TextBox 27"/>
            <p:cNvSpPr txBox="1">
              <a:spLocks noChangeArrowheads="1"/>
            </p:cNvSpPr>
            <p:nvPr/>
          </p:nvSpPr>
          <p:spPr bwMode="auto">
            <a:xfrm>
              <a:off x="4353263" y="2730339"/>
              <a:ext cx="8499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2400" b="1">
                  <a:solidFill>
                    <a:srgbClr val="6AE7FF"/>
                  </a:solidFill>
                  <a:latin typeface="微软雅黑" panose="020B0503020204020204" charset="-122"/>
                  <a:ea typeface="微软雅黑" panose="020B0503020204020204" charset="-122"/>
                </a:rPr>
                <a:t>73%</a:t>
              </a:r>
            </a:p>
          </p:txBody>
        </p:sp>
      </p:grpSp>
      <p:grpSp>
        <p:nvGrpSpPr>
          <p:cNvPr id="19465" name="组合 90"/>
          <p:cNvGrpSpPr/>
          <p:nvPr/>
        </p:nvGrpSpPr>
        <p:grpSpPr bwMode="auto">
          <a:xfrm>
            <a:off x="6661150" y="2219008"/>
            <a:ext cx="1544638" cy="1544637"/>
            <a:chOff x="6661033" y="2186816"/>
            <a:chExt cx="1545336" cy="1545336"/>
          </a:xfrm>
        </p:grpSpPr>
        <p:sp>
          <p:nvSpPr>
            <p:cNvPr id="92" name="Oval 18"/>
            <p:cNvSpPr/>
            <p:nvPr/>
          </p:nvSpPr>
          <p:spPr>
            <a:xfrm>
              <a:off x="6854796" y="2377402"/>
              <a:ext cx="1167340" cy="1167340"/>
            </a:xfrm>
            <a:prstGeom prst="ellipse">
              <a:avLst/>
            </a:prstGeom>
            <a:noFill/>
            <a:ln w="635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93" name="Arc 22"/>
            <p:cNvSpPr/>
            <p:nvPr/>
          </p:nvSpPr>
          <p:spPr>
            <a:xfrm>
              <a:off x="6661033" y="2186816"/>
              <a:ext cx="1545336" cy="1545336"/>
            </a:xfrm>
            <a:prstGeom prst="arc">
              <a:avLst>
                <a:gd name="adj1" fmla="val 14283035"/>
                <a:gd name="adj2" fmla="val 11497905"/>
              </a:avLst>
            </a:prstGeom>
            <a:noFill/>
            <a:ln w="76200">
              <a:solidFill>
                <a:srgbClr val="6AE7FF"/>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solidFill>
                  <a:prstClr val="black"/>
                </a:solidFill>
              </a:endParaRPr>
            </a:p>
          </p:txBody>
        </p:sp>
        <p:sp>
          <p:nvSpPr>
            <p:cNvPr id="19476" name="TextBox 28"/>
            <p:cNvSpPr txBox="1">
              <a:spLocks noChangeArrowheads="1"/>
            </p:cNvSpPr>
            <p:nvPr/>
          </p:nvSpPr>
          <p:spPr bwMode="auto">
            <a:xfrm>
              <a:off x="7045059" y="2732225"/>
              <a:ext cx="8499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2400" b="1">
                  <a:solidFill>
                    <a:srgbClr val="6AE7FF"/>
                  </a:solidFill>
                  <a:latin typeface="微软雅黑" panose="020B0503020204020204" charset="-122"/>
                  <a:ea typeface="微软雅黑" panose="020B0503020204020204" charset="-122"/>
                </a:rPr>
                <a:t>78%</a:t>
              </a:r>
            </a:p>
          </p:txBody>
        </p:sp>
      </p:grpSp>
      <p:grpSp>
        <p:nvGrpSpPr>
          <p:cNvPr id="19466" name="组合 94"/>
          <p:cNvGrpSpPr/>
          <p:nvPr/>
        </p:nvGrpSpPr>
        <p:grpSpPr bwMode="auto">
          <a:xfrm>
            <a:off x="9390063" y="2219008"/>
            <a:ext cx="1546225" cy="1544637"/>
            <a:chOff x="9390392" y="2186816"/>
            <a:chExt cx="1545336" cy="1545336"/>
          </a:xfrm>
        </p:grpSpPr>
        <p:sp>
          <p:nvSpPr>
            <p:cNvPr id="96" name="Oval 19"/>
            <p:cNvSpPr/>
            <p:nvPr/>
          </p:nvSpPr>
          <p:spPr>
            <a:xfrm>
              <a:off x="9577609" y="2377402"/>
              <a:ext cx="1167728" cy="1167340"/>
            </a:xfrm>
            <a:prstGeom prst="ellipse">
              <a:avLst/>
            </a:prstGeom>
            <a:noFill/>
            <a:ln w="635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97" name="Arc 23"/>
            <p:cNvSpPr/>
            <p:nvPr/>
          </p:nvSpPr>
          <p:spPr>
            <a:xfrm>
              <a:off x="9390392" y="2186816"/>
              <a:ext cx="1545336" cy="1545336"/>
            </a:xfrm>
            <a:prstGeom prst="arc">
              <a:avLst>
                <a:gd name="adj1" fmla="val 17026676"/>
                <a:gd name="adj2" fmla="val 18835968"/>
              </a:avLst>
            </a:prstGeom>
            <a:ln w="76200">
              <a:solidFill>
                <a:srgbClr val="6AE7FF"/>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solidFill>
                  <a:prstClr val="black"/>
                </a:solidFill>
              </a:endParaRPr>
            </a:p>
          </p:txBody>
        </p:sp>
        <p:sp>
          <p:nvSpPr>
            <p:cNvPr id="19473" name="TextBox 29"/>
            <p:cNvSpPr txBox="1">
              <a:spLocks noChangeArrowheads="1"/>
            </p:cNvSpPr>
            <p:nvPr/>
          </p:nvSpPr>
          <p:spPr bwMode="auto">
            <a:xfrm>
              <a:off x="9772728" y="2730339"/>
              <a:ext cx="849424" cy="461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2400" b="1">
                  <a:solidFill>
                    <a:srgbClr val="6AE7FF"/>
                  </a:solidFill>
                  <a:latin typeface="微软雅黑" panose="020B0503020204020204" charset="-122"/>
                  <a:ea typeface="微软雅黑" panose="020B0503020204020204" charset="-122"/>
                </a:rPr>
                <a:t>10%</a:t>
              </a:r>
            </a:p>
          </p:txBody>
        </p:sp>
      </p:grpSp>
      <p:sp>
        <p:nvSpPr>
          <p:cNvPr id="19467" name="文本框 1"/>
          <p:cNvSpPr txBox="1">
            <a:spLocks noChangeArrowheads="1"/>
          </p:cNvSpPr>
          <p:nvPr/>
        </p:nvSpPr>
        <p:spPr bwMode="auto">
          <a:xfrm>
            <a:off x="748122" y="4223044"/>
            <a:ext cx="2435225" cy="1895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lnSpc>
                <a:spcPct val="150000"/>
              </a:lnSpc>
            </a:pPr>
            <a:r>
              <a:rPr lang="zh-CN" altLang="en-US" sz="1600">
                <a:solidFill>
                  <a:srgbClr val="10FBFE"/>
                </a:solidFill>
                <a:latin typeface="微软雅黑" panose="020B0503020204020204" charset="-122"/>
                <a:ea typeface="微软雅黑" panose="020B0503020204020204" charset="-122"/>
                <a:cs typeface="+mn-ea"/>
                <a:sym typeface="+mn-lt"/>
              </a:rPr>
              <a:t>假设你开启了全部的应用数据收集权限，那么可能你的终端上有大概</a:t>
            </a:r>
            <a:r>
              <a:rPr lang="en-US" altLang="zh-CN" sz="1600">
                <a:solidFill>
                  <a:srgbClr val="10FBFE"/>
                </a:solidFill>
                <a:latin typeface="微软雅黑" panose="020B0503020204020204" charset="-122"/>
                <a:ea typeface="微软雅黑" panose="020B0503020204020204" charset="-122"/>
                <a:cs typeface="+mn-ea"/>
                <a:sym typeface="+mn-lt"/>
              </a:rPr>
              <a:t>85%</a:t>
            </a:r>
            <a:r>
              <a:rPr lang="zh-CN" altLang="en-US" sz="1600">
                <a:solidFill>
                  <a:srgbClr val="10FBFE"/>
                </a:solidFill>
                <a:latin typeface="微软雅黑" panose="020B0503020204020204" charset="-122"/>
                <a:ea typeface="微软雅黑" panose="020B0503020204020204" charset="-122"/>
                <a:cs typeface="+mn-ea"/>
                <a:sym typeface="+mn-lt"/>
              </a:rPr>
              <a:t>的</a:t>
            </a:r>
            <a:r>
              <a:rPr lang="en-US" altLang="zh-CN" sz="1600">
                <a:solidFill>
                  <a:srgbClr val="10FBFE"/>
                </a:solidFill>
                <a:latin typeface="微软雅黑" panose="020B0503020204020204" charset="-122"/>
                <a:ea typeface="微软雅黑" panose="020B0503020204020204" charset="-122"/>
                <a:cs typeface="+mn-ea"/>
                <a:sym typeface="+mn-lt"/>
              </a:rPr>
              <a:t>APP</a:t>
            </a:r>
            <a:r>
              <a:rPr lang="zh-CN" altLang="en-US" sz="1600">
                <a:solidFill>
                  <a:srgbClr val="10FBFE"/>
                </a:solidFill>
                <a:latin typeface="微软雅黑" panose="020B0503020204020204" charset="-122"/>
                <a:ea typeface="微软雅黑" panose="020B0503020204020204" charset="-122"/>
                <a:cs typeface="+mn-ea"/>
                <a:sym typeface="+mn-lt"/>
              </a:rPr>
              <a:t>应用后台数据互通共享。</a:t>
            </a:r>
            <a:endParaRPr lang="zh-CN" altLang="en-US" sz="1400">
              <a:solidFill>
                <a:srgbClr val="01C3E3"/>
              </a:solidFill>
              <a:latin typeface="微软雅黑" panose="020B0503020204020204" charset="-122"/>
              <a:ea typeface="微软雅黑" panose="020B0503020204020204" charset="-122"/>
            </a:endParaRPr>
          </a:p>
        </p:txBody>
      </p:sp>
      <p:sp>
        <p:nvSpPr>
          <p:cNvPr id="19468" name="文本框 103"/>
          <p:cNvSpPr txBox="1">
            <a:spLocks noChangeArrowheads="1"/>
          </p:cNvSpPr>
          <p:nvPr/>
        </p:nvSpPr>
        <p:spPr bwMode="auto">
          <a:xfrm>
            <a:off x="3495993" y="3943033"/>
            <a:ext cx="2435225" cy="1895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50000"/>
              </a:lnSpc>
            </a:pPr>
            <a:endParaRPr lang="en-US" altLang="zh-CN" sz="800">
              <a:solidFill>
                <a:srgbClr val="10FBFE"/>
              </a:solidFill>
              <a:latin typeface="微软雅黑" panose="020B0503020204020204" charset="-122"/>
              <a:ea typeface="微软雅黑" panose="020B0503020204020204" charset="-122"/>
              <a:cs typeface="+mn-ea"/>
              <a:sym typeface="+mn-lt"/>
            </a:endParaRPr>
          </a:p>
          <a:p>
            <a:pPr algn="ctr" eaLnBrk="1" hangingPunct="1">
              <a:lnSpc>
                <a:spcPct val="150000"/>
              </a:lnSpc>
            </a:pPr>
            <a:endParaRPr lang="en-US" altLang="zh-CN" sz="800">
              <a:solidFill>
                <a:srgbClr val="10FBFE"/>
              </a:solidFill>
              <a:latin typeface="微软雅黑" panose="020B0503020204020204" charset="-122"/>
              <a:ea typeface="微软雅黑" panose="020B0503020204020204" charset="-122"/>
              <a:cs typeface="+mn-ea"/>
              <a:sym typeface="+mn-lt"/>
            </a:endParaRPr>
          </a:p>
          <a:p>
            <a:pPr eaLnBrk="1" hangingPunct="1">
              <a:lnSpc>
                <a:spcPct val="150000"/>
              </a:lnSpc>
            </a:pPr>
            <a:r>
              <a:rPr lang="zh-CN" altLang="en-US" sz="1600">
                <a:solidFill>
                  <a:srgbClr val="10FBFE"/>
                </a:solidFill>
                <a:latin typeface="微软雅黑" panose="020B0503020204020204" charset="-122"/>
                <a:ea typeface="微软雅黑" panose="020B0503020204020204" charset="-122"/>
                <a:cs typeface="+mn-ea"/>
                <a:sym typeface="+mn-lt"/>
              </a:rPr>
              <a:t>在某次街头采访中，有</a:t>
            </a:r>
            <a:r>
              <a:rPr lang="en-US" altLang="zh-CN" sz="1600">
                <a:solidFill>
                  <a:srgbClr val="10FBFE"/>
                </a:solidFill>
                <a:latin typeface="微软雅黑" panose="020B0503020204020204" charset="-122"/>
                <a:ea typeface="微软雅黑" panose="020B0503020204020204" charset="-122"/>
                <a:cs typeface="+mn-ea"/>
                <a:sym typeface="+mn-lt"/>
              </a:rPr>
              <a:t>73%</a:t>
            </a:r>
            <a:r>
              <a:rPr lang="zh-CN" altLang="en-US" sz="1600">
                <a:solidFill>
                  <a:srgbClr val="10FBFE"/>
                </a:solidFill>
                <a:latin typeface="微软雅黑" panose="020B0503020204020204" charset="-122"/>
                <a:ea typeface="微软雅黑" panose="020B0503020204020204" charset="-122"/>
                <a:cs typeface="+mn-ea"/>
                <a:sym typeface="+mn-lt"/>
              </a:rPr>
              <a:t>的年轻人都认为大数据已经融入甚至改变了他们的生活。</a:t>
            </a:r>
            <a:endParaRPr lang="zh-CN" altLang="en-US" sz="1600">
              <a:solidFill>
                <a:srgbClr val="10FBFE"/>
              </a:solidFill>
              <a:latin typeface="微软雅黑" panose="020B0503020204020204" charset="-122"/>
              <a:ea typeface="微软雅黑" panose="020B0503020204020204" charset="-122"/>
              <a:cs typeface="+mn-ea"/>
            </a:endParaRPr>
          </a:p>
        </p:txBody>
      </p:sp>
      <p:sp>
        <p:nvSpPr>
          <p:cNvPr id="19469" name="文本框 104"/>
          <p:cNvSpPr txBox="1">
            <a:spLocks noChangeArrowheads="1"/>
          </p:cNvSpPr>
          <p:nvPr/>
        </p:nvSpPr>
        <p:spPr bwMode="auto">
          <a:xfrm>
            <a:off x="6260784" y="4223044"/>
            <a:ext cx="2435225" cy="152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50000"/>
              </a:lnSpc>
            </a:pPr>
            <a:r>
              <a:rPr lang="zh-CN" altLang="en-US" sz="1600">
                <a:solidFill>
                  <a:srgbClr val="10FBFE"/>
                </a:solidFill>
                <a:latin typeface="微软雅黑" panose="020B0503020204020204" charset="-122"/>
                <a:ea typeface="微软雅黑" panose="020B0503020204020204" charset="-122"/>
                <a:cs typeface="+mn-ea"/>
                <a:sym typeface="+mn-lt"/>
              </a:rPr>
              <a:t>另一次街头采访中，仅有</a:t>
            </a:r>
            <a:r>
              <a:rPr lang="en-US" altLang="zh-CN" sz="1600">
                <a:solidFill>
                  <a:srgbClr val="10FBFE"/>
                </a:solidFill>
                <a:latin typeface="微软雅黑" panose="020B0503020204020204" charset="-122"/>
                <a:ea typeface="微软雅黑" panose="020B0503020204020204" charset="-122"/>
                <a:cs typeface="+mn-ea"/>
                <a:sym typeface="+mn-lt"/>
              </a:rPr>
              <a:t>20%</a:t>
            </a:r>
            <a:r>
              <a:rPr lang="zh-CN" altLang="en-US" sz="1600">
                <a:solidFill>
                  <a:srgbClr val="10FBFE"/>
                </a:solidFill>
                <a:latin typeface="微软雅黑" panose="020B0503020204020204" charset="-122"/>
                <a:ea typeface="微软雅黑" panose="020B0503020204020204" charset="-122"/>
                <a:cs typeface="+mn-ea"/>
                <a:sym typeface="+mn-lt"/>
              </a:rPr>
              <a:t>出头比例的受访者注重隐私，会主动关闭各大平台收集自己数据的开关。</a:t>
            </a:r>
            <a:endParaRPr lang="zh-CN" altLang="en-US" sz="1400">
              <a:solidFill>
                <a:srgbClr val="01C3E3"/>
              </a:solidFill>
              <a:latin typeface="微软雅黑" panose="020B0503020204020204" charset="-122"/>
              <a:ea typeface="微软雅黑" panose="020B0503020204020204" charset="-122"/>
            </a:endParaRPr>
          </a:p>
        </p:txBody>
      </p:sp>
      <p:sp>
        <p:nvSpPr>
          <p:cNvPr id="19470" name="文本框 105"/>
          <p:cNvSpPr txBox="1">
            <a:spLocks noChangeArrowheads="1"/>
          </p:cNvSpPr>
          <p:nvPr/>
        </p:nvSpPr>
        <p:spPr bwMode="auto">
          <a:xfrm>
            <a:off x="8980807" y="3761378"/>
            <a:ext cx="2435225" cy="1895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50000"/>
              </a:lnSpc>
            </a:pPr>
            <a:endParaRPr lang="en-US" altLang="zh-CN" sz="1600">
              <a:solidFill>
                <a:srgbClr val="10FBFE"/>
              </a:solidFill>
              <a:latin typeface="微软雅黑" panose="020B0503020204020204" charset="-122"/>
              <a:ea typeface="微软雅黑" panose="020B0503020204020204" charset="-122"/>
              <a:cs typeface="+mn-ea"/>
              <a:sym typeface="+mn-lt"/>
            </a:endParaRPr>
          </a:p>
          <a:p>
            <a:pPr eaLnBrk="1" hangingPunct="1">
              <a:lnSpc>
                <a:spcPct val="150000"/>
              </a:lnSpc>
            </a:pPr>
            <a:r>
              <a:rPr lang="zh-CN" altLang="en-US" sz="1600">
                <a:solidFill>
                  <a:srgbClr val="10FBFE"/>
                </a:solidFill>
                <a:latin typeface="微软雅黑" panose="020B0503020204020204" charset="-122"/>
                <a:ea typeface="微软雅黑" panose="020B0503020204020204" charset="-122"/>
                <a:cs typeface="+mn-ea"/>
                <a:sym typeface="+mn-lt"/>
              </a:rPr>
              <a:t>中国总人口数的</a:t>
            </a:r>
            <a:r>
              <a:rPr lang="en-US" altLang="zh-CN" sz="1600">
                <a:solidFill>
                  <a:srgbClr val="10FBFE"/>
                </a:solidFill>
                <a:latin typeface="微软雅黑" panose="020B0503020204020204" charset="-122"/>
                <a:ea typeface="微软雅黑" panose="020B0503020204020204" charset="-122"/>
                <a:cs typeface="+mn-ea"/>
                <a:sym typeface="+mn-lt"/>
              </a:rPr>
              <a:t>10%</a:t>
            </a:r>
            <a:r>
              <a:rPr lang="zh-CN" altLang="en-US" sz="1600">
                <a:solidFill>
                  <a:srgbClr val="10FBFE"/>
                </a:solidFill>
                <a:latin typeface="微软雅黑" panose="020B0503020204020204" charset="-122"/>
                <a:ea typeface="微软雅黑" panose="020B0503020204020204" charset="-122"/>
                <a:cs typeface="+mn-ea"/>
                <a:sym typeface="+mn-lt"/>
              </a:rPr>
              <a:t>左右频繁使用网约车平台进行打车。多家平台收集了大量的用户出行及定位数据。</a:t>
            </a:r>
            <a:endParaRPr lang="zh-CN" altLang="en-US" sz="1600">
              <a:solidFill>
                <a:srgbClr val="01C3E3"/>
              </a:solidFill>
              <a:latin typeface="微软雅黑" panose="020B0503020204020204" charset="-122"/>
              <a:ea typeface="微软雅黑" panose="020B0503020204020204" charset="-122"/>
            </a:endParaRPr>
          </a:p>
        </p:txBody>
      </p:sp>
      <p:pic>
        <p:nvPicPr>
          <p:cNvPr id="6" name="图形 5" descr="条形图 RTL">
            <a:extLst>
              <a:ext uri="{FF2B5EF4-FFF2-40B4-BE49-F238E27FC236}">
                <a16:creationId xmlns:a16="http://schemas.microsoft.com/office/drawing/2014/main" id="{1AC2F44E-5CAA-4BA9-A5A5-A7432FA054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36288" y="399496"/>
            <a:ext cx="914400" cy="801607"/>
          </a:xfrm>
          <a:prstGeom prst="rect">
            <a:avLst/>
          </a:prstGeom>
        </p:spPr>
      </p:pic>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264"/>
                                        </p:tgtEl>
                                        <p:attrNameLst>
                                          <p:attrName>style.visibility</p:attrName>
                                        </p:attrNameLst>
                                      </p:cBhvr>
                                      <p:to>
                                        <p:strVal val="visible"/>
                                      </p:to>
                                    </p:set>
                                    <p:animEffect transition="in" filter="wipe(left)">
                                      <p:cBhvr>
                                        <p:cTn id="12" dur="500"/>
                                        <p:tgtEl>
                                          <p:spTgt spid="264"/>
                                        </p:tgtEl>
                                      </p:cBhvr>
                                    </p:animEffect>
                                  </p:childTnLst>
                                </p:cTn>
                              </p:par>
                              <p:par>
                                <p:cTn id="13" presetID="20" presetClass="entr" presetSubtype="0" fill="hold" nodeType="withEffect">
                                  <p:stCondLst>
                                    <p:cond delay="0"/>
                                  </p:stCondLst>
                                  <p:childTnLst>
                                    <p:set>
                                      <p:cBhvr>
                                        <p:cTn id="14" dur="1" fill="hold">
                                          <p:stCondLst>
                                            <p:cond delay="0"/>
                                          </p:stCondLst>
                                        </p:cTn>
                                        <p:tgtEl>
                                          <p:spTgt spid="19463"/>
                                        </p:tgtEl>
                                        <p:attrNameLst>
                                          <p:attrName>style.visibility</p:attrName>
                                        </p:attrNameLst>
                                      </p:cBhvr>
                                      <p:to>
                                        <p:strVal val="visible"/>
                                      </p:to>
                                    </p:set>
                                    <p:animEffect transition="in" filter="wedge">
                                      <p:cBhvr>
                                        <p:cTn id="15" dur="500"/>
                                        <p:tgtEl>
                                          <p:spTgt spid="19463"/>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19467"/>
                                        </p:tgtEl>
                                        <p:attrNameLst>
                                          <p:attrName>style.visibility</p:attrName>
                                        </p:attrNameLst>
                                      </p:cBhvr>
                                      <p:to>
                                        <p:strVal val="visible"/>
                                      </p:to>
                                    </p:set>
                                    <p:anim calcmode="lin" valueType="num">
                                      <p:cBhvr additive="base">
                                        <p:cTn id="18" dur="500"/>
                                        <p:tgtEl>
                                          <p:spTgt spid="19467"/>
                                        </p:tgtEl>
                                        <p:attrNameLst>
                                          <p:attrName>ppt_y</p:attrName>
                                        </p:attrNameLst>
                                      </p:cBhvr>
                                      <p:tavLst>
                                        <p:tav tm="0">
                                          <p:val>
                                            <p:strVal val="#ppt_y+#ppt_h*1.125000"/>
                                          </p:val>
                                        </p:tav>
                                        <p:tav tm="100000">
                                          <p:val>
                                            <p:strVal val="#ppt_y"/>
                                          </p:val>
                                        </p:tav>
                                      </p:tavLst>
                                    </p:anim>
                                    <p:animEffect transition="in" filter="wipe(up)">
                                      <p:cBhvr>
                                        <p:cTn id="19" dur="500"/>
                                        <p:tgtEl>
                                          <p:spTgt spid="19467"/>
                                        </p:tgtEl>
                                      </p:cBhvr>
                                    </p:animEffect>
                                  </p:childTnLst>
                                </p:cTn>
                              </p:par>
                              <p:par>
                                <p:cTn id="20" presetID="20" presetClass="entr" presetSubtype="0" fill="hold" nodeType="withEffect">
                                  <p:stCondLst>
                                    <p:cond delay="0"/>
                                  </p:stCondLst>
                                  <p:childTnLst>
                                    <p:set>
                                      <p:cBhvr>
                                        <p:cTn id="21" dur="1" fill="hold">
                                          <p:stCondLst>
                                            <p:cond delay="0"/>
                                          </p:stCondLst>
                                        </p:cTn>
                                        <p:tgtEl>
                                          <p:spTgt spid="19464"/>
                                        </p:tgtEl>
                                        <p:attrNameLst>
                                          <p:attrName>style.visibility</p:attrName>
                                        </p:attrNameLst>
                                      </p:cBhvr>
                                      <p:to>
                                        <p:strVal val="visible"/>
                                      </p:to>
                                    </p:set>
                                    <p:animEffect transition="in" filter="wedge">
                                      <p:cBhvr>
                                        <p:cTn id="22" dur="500"/>
                                        <p:tgtEl>
                                          <p:spTgt spid="19464"/>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19468"/>
                                        </p:tgtEl>
                                        <p:attrNameLst>
                                          <p:attrName>style.visibility</p:attrName>
                                        </p:attrNameLst>
                                      </p:cBhvr>
                                      <p:to>
                                        <p:strVal val="visible"/>
                                      </p:to>
                                    </p:set>
                                    <p:anim calcmode="lin" valueType="num">
                                      <p:cBhvr additive="base">
                                        <p:cTn id="25" dur="500"/>
                                        <p:tgtEl>
                                          <p:spTgt spid="19468"/>
                                        </p:tgtEl>
                                        <p:attrNameLst>
                                          <p:attrName>ppt_y</p:attrName>
                                        </p:attrNameLst>
                                      </p:cBhvr>
                                      <p:tavLst>
                                        <p:tav tm="0">
                                          <p:val>
                                            <p:strVal val="#ppt_y+#ppt_h*1.125000"/>
                                          </p:val>
                                        </p:tav>
                                        <p:tav tm="100000">
                                          <p:val>
                                            <p:strVal val="#ppt_y"/>
                                          </p:val>
                                        </p:tav>
                                      </p:tavLst>
                                    </p:anim>
                                    <p:animEffect transition="in" filter="wipe(up)">
                                      <p:cBhvr>
                                        <p:cTn id="26" dur="500"/>
                                        <p:tgtEl>
                                          <p:spTgt spid="19468"/>
                                        </p:tgtEl>
                                      </p:cBhvr>
                                    </p:animEffect>
                                  </p:childTnLst>
                                </p:cTn>
                              </p:par>
                              <p:par>
                                <p:cTn id="27" presetID="20" presetClass="entr" presetSubtype="0" fill="hold" nodeType="withEffect">
                                  <p:stCondLst>
                                    <p:cond delay="0"/>
                                  </p:stCondLst>
                                  <p:childTnLst>
                                    <p:set>
                                      <p:cBhvr>
                                        <p:cTn id="28" dur="1" fill="hold">
                                          <p:stCondLst>
                                            <p:cond delay="0"/>
                                          </p:stCondLst>
                                        </p:cTn>
                                        <p:tgtEl>
                                          <p:spTgt spid="19465"/>
                                        </p:tgtEl>
                                        <p:attrNameLst>
                                          <p:attrName>style.visibility</p:attrName>
                                        </p:attrNameLst>
                                      </p:cBhvr>
                                      <p:to>
                                        <p:strVal val="visible"/>
                                      </p:to>
                                    </p:set>
                                    <p:animEffect transition="in" filter="wedge">
                                      <p:cBhvr>
                                        <p:cTn id="29" dur="500"/>
                                        <p:tgtEl>
                                          <p:spTgt spid="19465"/>
                                        </p:tgtEl>
                                      </p:cBhvr>
                                    </p:animEffect>
                                  </p:childTnLst>
                                </p:cTn>
                              </p:par>
                              <p:par>
                                <p:cTn id="30" presetID="12" presetClass="entr" presetSubtype="4" fill="hold" grpId="0" nodeType="withEffect">
                                  <p:stCondLst>
                                    <p:cond delay="0"/>
                                  </p:stCondLst>
                                  <p:childTnLst>
                                    <p:set>
                                      <p:cBhvr>
                                        <p:cTn id="31" dur="1" fill="hold">
                                          <p:stCondLst>
                                            <p:cond delay="0"/>
                                          </p:stCondLst>
                                        </p:cTn>
                                        <p:tgtEl>
                                          <p:spTgt spid="19469"/>
                                        </p:tgtEl>
                                        <p:attrNameLst>
                                          <p:attrName>style.visibility</p:attrName>
                                        </p:attrNameLst>
                                      </p:cBhvr>
                                      <p:to>
                                        <p:strVal val="visible"/>
                                      </p:to>
                                    </p:set>
                                    <p:anim calcmode="lin" valueType="num">
                                      <p:cBhvr additive="base">
                                        <p:cTn id="32" dur="500"/>
                                        <p:tgtEl>
                                          <p:spTgt spid="19469"/>
                                        </p:tgtEl>
                                        <p:attrNameLst>
                                          <p:attrName>ppt_y</p:attrName>
                                        </p:attrNameLst>
                                      </p:cBhvr>
                                      <p:tavLst>
                                        <p:tav tm="0">
                                          <p:val>
                                            <p:strVal val="#ppt_y+#ppt_h*1.125000"/>
                                          </p:val>
                                        </p:tav>
                                        <p:tav tm="100000">
                                          <p:val>
                                            <p:strVal val="#ppt_y"/>
                                          </p:val>
                                        </p:tav>
                                      </p:tavLst>
                                    </p:anim>
                                    <p:animEffect transition="in" filter="wipe(up)">
                                      <p:cBhvr>
                                        <p:cTn id="33" dur="500"/>
                                        <p:tgtEl>
                                          <p:spTgt spid="19469"/>
                                        </p:tgtEl>
                                      </p:cBhvr>
                                    </p:animEffect>
                                  </p:childTnLst>
                                </p:cTn>
                              </p:par>
                              <p:par>
                                <p:cTn id="34" presetID="20" presetClass="entr" presetSubtype="0" fill="hold" nodeType="withEffect">
                                  <p:stCondLst>
                                    <p:cond delay="0"/>
                                  </p:stCondLst>
                                  <p:childTnLst>
                                    <p:set>
                                      <p:cBhvr>
                                        <p:cTn id="35" dur="1" fill="hold">
                                          <p:stCondLst>
                                            <p:cond delay="0"/>
                                          </p:stCondLst>
                                        </p:cTn>
                                        <p:tgtEl>
                                          <p:spTgt spid="19466"/>
                                        </p:tgtEl>
                                        <p:attrNameLst>
                                          <p:attrName>style.visibility</p:attrName>
                                        </p:attrNameLst>
                                      </p:cBhvr>
                                      <p:to>
                                        <p:strVal val="visible"/>
                                      </p:to>
                                    </p:set>
                                    <p:animEffect transition="in" filter="wedge">
                                      <p:cBhvr>
                                        <p:cTn id="36" dur="500"/>
                                        <p:tgtEl>
                                          <p:spTgt spid="19466"/>
                                        </p:tgtEl>
                                      </p:cBhvr>
                                    </p:animEffect>
                                  </p:childTnLst>
                                </p:cTn>
                              </p:par>
                              <p:par>
                                <p:cTn id="37" presetID="12" presetClass="entr" presetSubtype="4" fill="hold" grpId="0" nodeType="withEffect">
                                  <p:stCondLst>
                                    <p:cond delay="0"/>
                                  </p:stCondLst>
                                  <p:childTnLst>
                                    <p:set>
                                      <p:cBhvr>
                                        <p:cTn id="38" dur="1" fill="hold">
                                          <p:stCondLst>
                                            <p:cond delay="0"/>
                                          </p:stCondLst>
                                        </p:cTn>
                                        <p:tgtEl>
                                          <p:spTgt spid="19470"/>
                                        </p:tgtEl>
                                        <p:attrNameLst>
                                          <p:attrName>style.visibility</p:attrName>
                                        </p:attrNameLst>
                                      </p:cBhvr>
                                      <p:to>
                                        <p:strVal val="visible"/>
                                      </p:to>
                                    </p:set>
                                    <p:anim calcmode="lin" valueType="num">
                                      <p:cBhvr additive="base">
                                        <p:cTn id="39" dur="500"/>
                                        <p:tgtEl>
                                          <p:spTgt spid="19470"/>
                                        </p:tgtEl>
                                        <p:attrNameLst>
                                          <p:attrName>ppt_y</p:attrName>
                                        </p:attrNameLst>
                                      </p:cBhvr>
                                      <p:tavLst>
                                        <p:tav tm="0">
                                          <p:val>
                                            <p:strVal val="#ppt_y+#ppt_h*1.125000"/>
                                          </p:val>
                                        </p:tav>
                                        <p:tav tm="100000">
                                          <p:val>
                                            <p:strVal val="#ppt_y"/>
                                          </p:val>
                                        </p:tav>
                                      </p:tavLst>
                                    </p:anim>
                                    <p:animEffect transition="in" filter="wipe(up)">
                                      <p:cBhvr>
                                        <p:cTn id="40" dur="500"/>
                                        <p:tgtEl>
                                          <p:spTgt spid="19470"/>
                                        </p:tgtEl>
                                      </p:cBhvr>
                                    </p:animEffect>
                                  </p:childTnLst>
                                </p:cTn>
                              </p:par>
                              <p:par>
                                <p:cTn id="41" presetID="21" presetClass="entr" presetSubtype="1" fill="hold" nodeType="with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wheel(1)">
                                      <p:cBhvr>
                                        <p:cTn id="43"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19467" grpId="0"/>
      <p:bldP spid="19468" grpId="0"/>
      <p:bldP spid="19469" grpId="0"/>
      <p:bldP spid="19470"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r">
          <a:defRPr sz="1600" smtClean="0">
            <a:solidFill>
              <a:srgbClr val="10FBFE"/>
            </a:solidFill>
            <a:latin typeface="微软雅黑" panose="020B0503020204020204" charset="-122"/>
            <a:ea typeface="微软雅黑" panose="020B050302020402020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4217</TotalTime>
  <Words>4048</Words>
  <Application>Microsoft Office PowerPoint</Application>
  <PresentationFormat>宽屏</PresentationFormat>
  <Paragraphs>204</Paragraphs>
  <Slides>22</Slides>
  <Notes>22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22</vt:i4>
      </vt:variant>
    </vt:vector>
  </HeadingPairs>
  <TitlesOfParts>
    <vt:vector size="34" baseType="lpstr">
      <vt:lpstr>等线</vt:lpstr>
      <vt:lpstr>华文楷体</vt:lpstr>
      <vt:lpstr>华文中宋</vt:lpstr>
      <vt:lpstr>楷体</vt:lpstr>
      <vt:lpstr>Microsoft YaHei</vt:lpstr>
      <vt:lpstr>Microsoft YaHei</vt:lpstr>
      <vt:lpstr>Arial</vt:lpstr>
      <vt:lpstr>Arial</vt:lpstr>
      <vt:lpstr>Calibri</vt:lpstr>
      <vt:lpstr>JetBrains Mono NL ExtraBold</vt:lpstr>
      <vt:lpstr>Webdings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互联网云计算</dc:title>
  <dc:creator>第一PPT模板网-WWW.1PPT.COM</dc:creator>
  <cp:keywords>第一PPT模板网-WWW.1PPT.COM</cp:keywords>
  <dc:description>www.1ppt.com</dc:description>
  <cp:lastModifiedBy>吴 斌</cp:lastModifiedBy>
  <cp:revision>32</cp:revision>
  <dcterms:created xsi:type="dcterms:W3CDTF">2017-07-15T13:06:00Z</dcterms:created>
  <dcterms:modified xsi:type="dcterms:W3CDTF">2021-10-24T14:29:55Z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2052-10.1.0.6489</vt:lpwstr>
  </property>
</Properties>
</file>