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7" r:id="rId4"/>
  </p:sldMasterIdLst>
  <p:notesMasterIdLst>
    <p:notesMasterId r:id="rId7"/>
  </p:notesMasterIdLst>
  <p:sldIdLst>
    <p:sldId id="256" r:id="rId5"/>
    <p:sldId id="363" r:id="rId6"/>
    <p:sldId id="404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</p:sldIdLst>
  <p:sldSz cx="12192000" cy="6858000"/>
  <p:notesSz cx="12192000" cy="6858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24"/>
        <p:guide pos="21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165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725" y="0"/>
            <a:ext cx="939165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608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9294813" y="642938"/>
            <a:ext cx="3086100" cy="17367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85" name="备注占位符 4"/>
          <p:cNvSpPr>
            <a:spLocks noGrp="1"/>
          </p:cNvSpPr>
          <p:nvPr>
            <p:ph type="body" sz="quarter"/>
          </p:nvPr>
        </p:nvSpPr>
        <p:spPr>
          <a:xfrm>
            <a:off x="2166938" y="2474913"/>
            <a:ext cx="17340262" cy="20256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9391650" cy="258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725" y="4884738"/>
            <a:ext cx="9391650" cy="258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www.515ppt.com</a:t>
            </a:r>
            <a:endParaRPr lang="zh-CN" altLang="en-US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12277725" y="4884738"/>
            <a:ext cx="9391650" cy="25876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bg object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351088" y="0"/>
            <a:ext cx="4186237" cy="1341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bg object 18"/>
          <p:cNvPicPr/>
          <p:nvPr/>
        </p:nvPicPr>
        <p:blipFill>
          <a:blip r:embed="rId4"/>
          <a:stretch>
            <a:fillRect/>
          </a:stretch>
        </p:blipFill>
        <p:spPr>
          <a:xfrm>
            <a:off x="5734050" y="0"/>
            <a:ext cx="4187825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20160" y="493258"/>
            <a:ext cx="5151678" cy="246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65245" y="4146550"/>
            <a:ext cx="4461509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www.515ppt.com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95" y="1600200"/>
            <a:ext cx="540945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77" y="1600200"/>
            <a:ext cx="541104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www.515ppt.com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95" y="1535113"/>
            <a:ext cx="538723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95" y="2174875"/>
            <a:ext cx="538723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806" y="1535113"/>
            <a:ext cx="53888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806" y="2174875"/>
            <a:ext cx="53888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ww.515ppt.com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ww.515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ww.515ppt.com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3050"/>
            <a:ext cx="40106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420" y="273050"/>
            <a:ext cx="681620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95" y="1435100"/>
            <a:ext cx="40106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ww.515ppt.com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61" y="4800600"/>
            <a:ext cx="731634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61" y="612775"/>
            <a:ext cx="731634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61" y="5367338"/>
            <a:ext cx="731634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www.515ppt.com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95" y="1600200"/>
            <a:ext cx="10972928" cy="4525963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www.515ppt.com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81" y="274638"/>
            <a:ext cx="2742041" cy="5851525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95" y="274638"/>
            <a:ext cx="8078462" cy="5851525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ww.515ppt.c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43" y="2130425"/>
            <a:ext cx="10363232" cy="1470025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86" y="3886200"/>
            <a:ext cx="853414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ww.515ppt.c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95" y="1600200"/>
            <a:ext cx="10972928" cy="4525963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43925" cy="849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bg object 1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6675"/>
            <a:ext cx="1870075" cy="1560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bg object 18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927350" cy="909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ww.515ppt.c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64" y="4406900"/>
            <a:ext cx="1036323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64" y="2906713"/>
            <a:ext cx="1036323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www.515ppt.com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95" y="1600200"/>
            <a:ext cx="540945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77" y="1600200"/>
            <a:ext cx="541104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www.515ppt.com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95" y="1535113"/>
            <a:ext cx="538723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95" y="2174875"/>
            <a:ext cx="538723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806" y="1535113"/>
            <a:ext cx="53888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806" y="2174875"/>
            <a:ext cx="53888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ww.515ppt.com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ww.515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ww.515ppt.com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3050"/>
            <a:ext cx="40106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420" y="273050"/>
            <a:ext cx="681620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95" y="1435100"/>
            <a:ext cx="40106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ww.515ppt.com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61" y="4800600"/>
            <a:ext cx="731634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61" y="612775"/>
            <a:ext cx="731634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61" y="5367338"/>
            <a:ext cx="731634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www.515ppt.com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95" y="1600200"/>
            <a:ext cx="10972928" cy="4525963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www.515ppt.com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81" y="274638"/>
            <a:ext cx="2742041" cy="5851525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95" y="274638"/>
            <a:ext cx="8078462" cy="5851525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bg object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351088" y="0"/>
            <a:ext cx="4186237" cy="1341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bg object 18"/>
          <p:cNvPicPr/>
          <p:nvPr/>
        </p:nvPicPr>
        <p:blipFill>
          <a:blip r:embed="rId4"/>
          <a:stretch>
            <a:fillRect/>
          </a:stretch>
        </p:blipFill>
        <p:spPr>
          <a:xfrm>
            <a:off x="5734050" y="0"/>
            <a:ext cx="4187825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 descr="模糊IMG_2247 copy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127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2400" strike="noStrike" noProof="1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6" y="215845"/>
            <a:ext cx="4667249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5"/>
            </a:lvl1pPr>
          </a:lstStyle>
          <a:p>
            <a:pPr lvl="0" fontAlgn="auto"/>
            <a:r>
              <a:rPr kumimoji="1" lang="en-US" altLang="zh-CN" sz="2665" strike="noStrike" noProof="1" dirty="0" smtClean="0"/>
              <a:t>YOUR</a:t>
            </a:r>
            <a:r>
              <a:rPr kumimoji="1" lang="zh-CN" altLang="en-US" sz="2665" strike="noStrike" noProof="1" dirty="0" smtClean="0"/>
              <a:t> </a:t>
            </a:r>
            <a:r>
              <a:rPr kumimoji="1" lang="en-US" altLang="zh-CN" sz="2665" strike="noStrike" noProof="1" dirty="0" smtClean="0"/>
              <a:t>TEXT</a:t>
            </a:r>
            <a:r>
              <a:rPr kumimoji="1" lang="zh-CN" altLang="en-US" sz="2665" strike="noStrike" noProof="1" dirty="0" smtClean="0"/>
              <a:t> </a:t>
            </a:r>
            <a:r>
              <a:rPr kumimoji="1" lang="en-US" altLang="zh-CN" sz="2665" strike="noStrike" noProof="1" dirty="0" smtClean="0"/>
              <a:t>HERE</a:t>
            </a:r>
            <a:endParaRPr kumimoji="1" lang="zh-CN" altLang="en-US" strike="noStrike" noProof="1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376" y="776317"/>
            <a:ext cx="4667249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 fontAlgn="auto"/>
            <a:r>
              <a:rPr kumimoji="1" lang="zh-CN" altLang="en-US" strike="noStrike" noProof="1" dirty="0" smtClean="0"/>
              <a:t>点击此处添加文本信息</a:t>
            </a:r>
            <a:endParaRPr kumimoji="1" lang="zh-CN" altLang="en-US" strike="noStrike" noProof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fontAlgn="auto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5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ww.515ppt.c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43" y="2130425"/>
            <a:ext cx="10363232" cy="1470025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86" y="3886200"/>
            <a:ext cx="853414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ww.515ppt.c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95" y="274638"/>
            <a:ext cx="10972928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95" y="1600200"/>
            <a:ext cx="10972928" cy="4525963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ww.515ppt.c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64" y="4406900"/>
            <a:ext cx="1036323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64" y="2906713"/>
            <a:ext cx="1036323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60D4C0AD-3339-4F20-B175-43144C35B9B3}" type="datetimeFigureOut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B42A2E39-7887-4A9B-B36C-6248FA830620}" type="slidenum">
              <a:rPr lang="zh-CN" altLang="en-US" strike="noStrike" noProof="1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Holder 2"/>
          <p:cNvSpPr>
            <a:spLocks noGrp="1"/>
          </p:cNvSpPr>
          <p:nvPr>
            <p:ph type="title"/>
          </p:nvPr>
        </p:nvSpPr>
        <p:spPr>
          <a:xfrm>
            <a:off x="3949700" y="2557463"/>
            <a:ext cx="4292600" cy="8493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lvl="0"/>
            <a:endParaRPr lang="zh-CN" altLang="zh-CN"/>
          </a:p>
        </p:txBody>
      </p:sp>
      <p:sp>
        <p:nvSpPr>
          <p:cNvPr id="1027" name="Holder 3"/>
          <p:cNvSpPr>
            <a:spLocks noGrp="1"/>
          </p:cNvSpPr>
          <p:nvPr>
            <p:ph type="body"/>
          </p:nvPr>
        </p:nvSpPr>
        <p:spPr>
          <a:xfrm>
            <a:off x="966788" y="1714500"/>
            <a:ext cx="10258425" cy="4310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lvl="0"/>
            <a:endParaRPr lang="zh-CN" altLang="zh-CN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五边形 6"/>
          <p:cNvSpPr/>
          <p:nvPr userDrawn="1"/>
        </p:nvSpPr>
        <p:spPr>
          <a:xfrm>
            <a:off x="0" y="-26987"/>
            <a:ext cx="8545513" cy="874713"/>
          </a:xfrm>
          <a:prstGeom prst="homePlat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3600" strike="noStrike" noProof="1"/>
          </a:p>
        </p:txBody>
      </p:sp>
      <p:pic>
        <p:nvPicPr>
          <p:cNvPr id="3075" name="Picture 3" descr="F:\PPT加油\5. PS素材\这是你的舞台--招聘-演讲\气球.png"/>
          <p:cNvPicPr>
            <a:picLocks noChangeAspect="1"/>
          </p:cNvPicPr>
          <p:nvPr userDrawn="1"/>
        </p:nvPicPr>
        <p:blipFill>
          <a:blip r:embed="rId12"/>
          <a:srcRect t="60622" r="73256"/>
          <a:stretch>
            <a:fillRect/>
          </a:stretch>
        </p:blipFill>
        <p:spPr>
          <a:xfrm>
            <a:off x="-6350" y="68263"/>
            <a:ext cx="1878013" cy="1560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4" descr="F:\PPT加油\5. PS素材\这是你的舞台--招聘-演讲\灯光.png"/>
          <p:cNvPicPr>
            <a:picLocks noChangeAspect="1"/>
          </p:cNvPicPr>
          <p:nvPr userDrawn="1"/>
        </p:nvPicPr>
        <p:blipFill>
          <a:blip r:embed="rId13"/>
          <a:srcRect l="10414" t="5122" r="14601" b="58353"/>
          <a:stretch>
            <a:fillRect/>
          </a:stretch>
        </p:blipFill>
        <p:spPr>
          <a:xfrm>
            <a:off x="-23812" y="-228600"/>
            <a:ext cx="2952750" cy="1139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 spd="slow" advTm="3000">
    <p:random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五边形 6"/>
          <p:cNvSpPr/>
          <p:nvPr userDrawn="1"/>
        </p:nvSpPr>
        <p:spPr>
          <a:xfrm>
            <a:off x="0" y="-26987"/>
            <a:ext cx="8545513" cy="874713"/>
          </a:xfrm>
          <a:prstGeom prst="homePlat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3600" strike="noStrike" noProof="1"/>
          </a:p>
        </p:txBody>
      </p:sp>
      <p:pic>
        <p:nvPicPr>
          <p:cNvPr id="5123" name="Picture 3" descr="F:\PPT加油\5. PS素材\这是你的舞台--招聘-演讲\气球.png"/>
          <p:cNvPicPr>
            <a:picLocks noChangeAspect="1"/>
          </p:cNvPicPr>
          <p:nvPr userDrawn="1"/>
        </p:nvPicPr>
        <p:blipFill>
          <a:blip r:embed="rId12"/>
          <a:srcRect t="60622" r="73256"/>
          <a:stretch>
            <a:fillRect/>
          </a:stretch>
        </p:blipFill>
        <p:spPr>
          <a:xfrm>
            <a:off x="-6350" y="68263"/>
            <a:ext cx="1878013" cy="1560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4" descr="F:\PPT加油\5. PS素材\这是你的舞台--招聘-演讲\灯光.png"/>
          <p:cNvPicPr>
            <a:picLocks noChangeAspect="1"/>
          </p:cNvPicPr>
          <p:nvPr userDrawn="1"/>
        </p:nvPicPr>
        <p:blipFill>
          <a:blip r:embed="rId13"/>
          <a:srcRect l="10414" t="5122" r="14601" b="58353"/>
          <a:stretch>
            <a:fillRect/>
          </a:stretch>
        </p:blipFill>
        <p:spPr>
          <a:xfrm>
            <a:off x="-23812" y="-228600"/>
            <a:ext cx="2952750" cy="1139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 advTm="3000">
    <p:random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-88900" y="-95250"/>
            <a:ext cx="12190413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6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33663" y="3709988"/>
            <a:ext cx="6954837" cy="3148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11" name="object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179560" y="5021580"/>
            <a:ext cx="2287270" cy="1615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14" name="object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66115" y="5076190"/>
            <a:ext cx="2237740" cy="1686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4" descr="F:\PPT加油\5. PS素材\这是你的舞台--招聘-演讲\灯光.png"/>
          <p:cNvPicPr>
            <a:picLocks noChangeAspect="1"/>
          </p:cNvPicPr>
          <p:nvPr/>
        </p:nvPicPr>
        <p:blipFill>
          <a:blip r:embed="rId5"/>
          <a:srcRect l="10414" t="5122" r="14601" b="58353"/>
          <a:stretch>
            <a:fillRect/>
          </a:stretch>
        </p:blipFill>
        <p:spPr>
          <a:xfrm>
            <a:off x="2351088" y="-274637"/>
            <a:ext cx="4186237" cy="161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4" descr="F:\PPT加油\5. PS素材\这是你的舞台--招聘-演讲\灯光.png"/>
          <p:cNvPicPr>
            <a:picLocks noChangeAspect="1"/>
          </p:cNvPicPr>
          <p:nvPr/>
        </p:nvPicPr>
        <p:blipFill>
          <a:blip r:embed="rId5"/>
          <a:srcRect l="10414" t="5122" r="14601" b="58353"/>
          <a:stretch>
            <a:fillRect/>
          </a:stretch>
        </p:blipFill>
        <p:spPr>
          <a:xfrm>
            <a:off x="5945188" y="-280987"/>
            <a:ext cx="4186237" cy="1616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38270" y="1492250"/>
            <a:ext cx="47739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6000" b="1">
                <a:solidFill>
                  <a:schemeClr val="bg1"/>
                </a:solidFill>
              </a:rPr>
              <a:t>软件开发流程</a:t>
            </a:r>
            <a:endParaRPr lang="zh-CN" sz="60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1240" y="4493895"/>
            <a:ext cx="4935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华为云 西安事业分</a:t>
            </a:r>
            <a:r>
              <a:rPr lang="zh-CN" altLang="en-US" sz="2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 </a:t>
            </a:r>
            <a:r>
              <a:rPr lang="en-US" altLang="zh-CN" sz="2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新智云项目部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mph" presetSubtype="0" repeatCount="3000" fill="hold" nodeType="afterEffect"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repeatCount="3000" fill="hold" nodeType="afterEffect"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8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、测试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880870"/>
            <a:ext cx="9648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、每个开发人员先自测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、项目的集成测试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、交给测试部门进行进一步测试，开发人员与测试人员及时沟通，完成所有</a:t>
            </a:r>
            <a:r>
              <a:rPr lang="en-US" altLang="zh-CN" sz="2400"/>
              <a:t>bug</a:t>
            </a:r>
            <a:r>
              <a:rPr lang="zh-CN" altLang="en-US" sz="2400"/>
              <a:t>的测试与修改</a:t>
            </a:r>
            <a:endParaRPr lang="zh-CN" altLang="en-US" sz="2400"/>
          </a:p>
        </p:txBody>
      </p:sp>
    </p:spTree>
  </p:cSld>
  <p:clrMapOvr>
    <a:masterClrMapping/>
  </p:clrMapOvr>
  <p:transition spd="slow" advTm="30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9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、部署上线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880870"/>
            <a:ext cx="9648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、提前对服务器的部署，例如项目在服务器运行需要的环境，目前大多数都是租用服务器（阿里云、华为云等等），服务器对应的操作系统基本为</a:t>
            </a:r>
            <a:r>
              <a:rPr lang="en-US" altLang="zh-CN" sz="2400"/>
              <a:t>Linux</a:t>
            </a:r>
            <a:r>
              <a:rPr lang="zh-CN" altLang="en-US" sz="2400"/>
              <a:t>版本的CentOS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、服务器的部署和调试没有问题，将项目部署上线，运行，继续进行线上测试并完成</a:t>
            </a:r>
            <a:r>
              <a:rPr lang="en-US" altLang="zh-CN" sz="2400"/>
              <a:t>bug</a:t>
            </a:r>
            <a:r>
              <a:rPr lang="zh-CN" altLang="en-US" sz="2400"/>
              <a:t>的修改，直到线上运行没有问题，才可以给用户交付</a:t>
            </a:r>
            <a:endParaRPr lang="zh-CN" altLang="en-US" sz="2400"/>
          </a:p>
        </p:txBody>
      </p:sp>
    </p:spTree>
  </p:cSld>
  <p:clrMapOvr>
    <a:masterClrMapping/>
  </p:clrMapOvr>
  <p:transition spd="slow" advTm="300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10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、项目交付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880870"/>
            <a:ext cx="9648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、通过需求清单，和用户通过一一核实是否实现用户的所有需求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、细心耐心指导用户熟练使用该项目，对用户进行专业的培训</a:t>
            </a:r>
            <a:endParaRPr lang="zh-CN" altLang="en-US" sz="2400"/>
          </a:p>
        </p:txBody>
      </p:sp>
    </p:spTree>
  </p:cSld>
  <p:clrMapOvr>
    <a:masterClrMapping/>
  </p:clrMapOvr>
  <p:transition spd="slow" advTm="300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11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、后期维护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880870"/>
            <a:ext cx="9648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、用户后期在使用项目过程中遇到问题，给予指导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、若项目在后期运行存在问题，要及时进行修复和维护</a:t>
            </a:r>
            <a:endParaRPr lang="zh-CN" altLang="en-US" sz="2400"/>
          </a:p>
        </p:txBody>
      </p:sp>
    </p:spTree>
  </p:cSld>
  <p:clrMapOvr>
    <a:masterClrMapping/>
  </p:clrMapOvr>
  <p:transition spd="slow" advTm="300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Box 14"/>
          <p:cNvSpPr txBox="1"/>
          <p:nvPr/>
        </p:nvSpPr>
        <p:spPr>
          <a:xfrm>
            <a:off x="985838" y="3860800"/>
            <a:ext cx="16557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右键更改图片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633538" y="2159000"/>
            <a:ext cx="1979613" cy="331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 fontAlgn="auto">
              <a:spcBef>
                <a:spcPts val="105"/>
              </a:spcBef>
            </a:pPr>
            <a:r>
              <a:rPr sz="2000" b="1" noProof="1" dirty="0">
                <a:solidFill>
                  <a:srgbClr val="204F86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rPr>
              <a:t>C O N T E N T</a:t>
            </a:r>
            <a:r>
              <a:rPr sz="2000" b="1" spc="-120" noProof="1" dirty="0">
                <a:solidFill>
                  <a:srgbClr val="204F86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rPr>
              <a:t> </a:t>
            </a:r>
            <a:r>
              <a:rPr sz="2000" b="1" noProof="1" dirty="0">
                <a:solidFill>
                  <a:srgbClr val="204F86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rPr>
              <a:t>S</a:t>
            </a:r>
            <a:endParaRPr sz="2000" noProof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133" name="object 19"/>
          <p:cNvSpPr txBox="1">
            <a:spLocks noGrp="1"/>
          </p:cNvSpPr>
          <p:nvPr/>
        </p:nvSpPr>
        <p:spPr>
          <a:xfrm>
            <a:off x="2030413" y="1214438"/>
            <a:ext cx="1244600" cy="7572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2700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800" b="1" dirty="0">
                <a:solidFill>
                  <a:srgbClr val="204F86"/>
                </a:solidFill>
                <a:latin typeface="微软雅黑" panose="020B0503020204020204" charset="-122"/>
                <a:ea typeface="宋体" panose="02010600030101010101" pitchFamily="2" charset="-122"/>
              </a:rPr>
              <a:t>目录</a:t>
            </a:r>
            <a:endParaRPr lang="zh-CN" altLang="zh-CN" sz="4800" b="1">
              <a:solidFill>
                <a:schemeClr val="bg1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grpSp>
        <p:nvGrpSpPr>
          <p:cNvPr id="48134" name="object 20"/>
          <p:cNvGrpSpPr/>
          <p:nvPr/>
        </p:nvGrpSpPr>
        <p:grpSpPr>
          <a:xfrm>
            <a:off x="0" y="2638425"/>
            <a:ext cx="5335588" cy="3859213"/>
            <a:chOff x="0" y="2638781"/>
            <a:chExt cx="5335905" cy="3858260"/>
          </a:xfrm>
        </p:grpSpPr>
        <p:pic>
          <p:nvPicPr>
            <p:cNvPr id="48135" name="object 21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79480" y="2638781"/>
              <a:ext cx="4397832" cy="19832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6" name="object 2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3671316"/>
              <a:ext cx="3165348" cy="282549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7" name="object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51532" y="3745992"/>
              <a:ext cx="2983992" cy="224485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52770" y="879475"/>
            <a:ext cx="6234430" cy="5775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项目来源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、可行性分析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、需求分析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、概要设计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、数据库设计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6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、详细设计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7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、编码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8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、测试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9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、部署上线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10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、项目交付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11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、后期维护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4" nodeType="after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、项目来源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880870"/>
            <a:ext cx="9648190" cy="383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/>
              <a:t>项目来源的两种方式</a:t>
            </a:r>
            <a:endParaRPr lang="zh-CN" altLang="en-US" sz="2800" b="1"/>
          </a:p>
          <a:p>
            <a:pPr>
              <a:lnSpc>
                <a:spcPct val="140000"/>
              </a:lnSpc>
            </a:pPr>
            <a:r>
              <a:rPr lang="zh-CN" altLang="en-US"/>
              <a:t>方式一：公司自研产品，比如腾讯公司的（腾讯</a:t>
            </a:r>
            <a:r>
              <a:rPr lang="en-US" altLang="zh-CN"/>
              <a:t>QQ</a:t>
            </a:r>
            <a:r>
              <a:rPr lang="zh-CN" altLang="en-US"/>
              <a:t>、腾讯视频）；百度（百度翻译、百度搜索引擎）；阿里（阿里云、阿里云盘、支付宝）等等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方式二：公司承接项目，比如给医院（预约挂号系统、收银系统）、银行（内部管理系统、掌上</a:t>
            </a:r>
            <a:r>
              <a:rPr lang="en-US" altLang="zh-CN"/>
              <a:t>App</a:t>
            </a:r>
            <a:r>
              <a:rPr lang="zh-CN" altLang="en-US"/>
              <a:t>）、政府（门户网站、内部管理系统）、其他公司定制开发。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 b="1"/>
              <a:t>产品：</a:t>
            </a:r>
            <a:r>
              <a:rPr lang="zh-CN" altLang="en-US"/>
              <a:t>公司自研，需要推广（浏览器、社交软件、办公软件等等）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 b="1"/>
              <a:t>项目：</a:t>
            </a:r>
            <a:r>
              <a:rPr lang="zh-CN" altLang="en-US"/>
              <a:t>需要定制，不具有通用性（企业内部管理系统和办公系统、教务管理系统等等）</a:t>
            </a:r>
            <a:endParaRPr lang="zh-CN" altLang="en-US"/>
          </a:p>
        </p:txBody>
      </p:sp>
    </p:spTree>
  </p:cSld>
  <p:clrMapOvr>
    <a:masterClrMapping/>
  </p:clrMapOvr>
  <p:transition spd="slow" advTm="300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、可行性分析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0920" y="1718310"/>
            <a:ext cx="9885045" cy="4079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b="1"/>
              <a:t>1</a:t>
            </a:r>
            <a:r>
              <a:rPr lang="zh-CN" altLang="en-US" b="1"/>
              <a:t>、技术</a:t>
            </a:r>
            <a:endParaRPr lang="zh-CN" altLang="en-US" b="1"/>
          </a:p>
          <a:p>
            <a:r>
              <a:rPr lang="en-US" altLang="zh-CN"/>
              <a:t>	</a:t>
            </a:r>
            <a:r>
              <a:rPr lang="zh-CN" altLang="en-US"/>
              <a:t>目前技术能否实现和满足用户的需求。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 b="1"/>
              <a:t>2</a:t>
            </a:r>
            <a:r>
              <a:rPr lang="zh-CN" altLang="en-US" b="1"/>
              <a:t>、经济效益、商业价值</a:t>
            </a:r>
            <a:endParaRPr lang="zh-CN" altLang="en-US" b="1"/>
          </a:p>
          <a:p>
            <a:r>
              <a:rPr lang="en-US" altLang="zh-CN"/>
              <a:t>	</a:t>
            </a:r>
            <a:r>
              <a:rPr lang="zh-CN" altLang="en-US"/>
              <a:t>从当前市场、结合用户的实际情况，该项目能否给用户带来一定的商业价值和经济效益。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 b="1"/>
              <a:t>3</a:t>
            </a:r>
            <a:r>
              <a:rPr lang="zh-CN" altLang="en-US" b="1"/>
              <a:t>、成本</a:t>
            </a:r>
            <a:endParaRPr lang="zh-CN" altLang="en-US" b="1"/>
          </a:p>
          <a:p>
            <a:r>
              <a:rPr lang="en-US" altLang="zh-CN"/>
              <a:t>	</a:t>
            </a:r>
            <a:r>
              <a:rPr lang="zh-CN" altLang="en-US"/>
              <a:t>用户（甲方）成本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开发方（乙方）成本：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资金：</a:t>
            </a:r>
            <a:r>
              <a:rPr lang="zh-CN" altLang="en-US"/>
              <a:t>开发人员工资、场地费、服务器、域名等等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时间：开发周期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后期维护成本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 b="1"/>
              <a:t>4</a:t>
            </a:r>
            <a:r>
              <a:rPr lang="zh-CN" altLang="en-US" b="1"/>
              <a:t>、法律</a:t>
            </a:r>
            <a:endParaRPr lang="zh-CN" altLang="en-US" b="1"/>
          </a:p>
          <a:p>
            <a:r>
              <a:rPr lang="en-US" altLang="zh-CN"/>
              <a:t>	</a:t>
            </a:r>
            <a:r>
              <a:rPr lang="zh-CN" altLang="en-US"/>
              <a:t>该项目不能违反法律法规，例如：赌博网站、窃取商业机密等等。</a:t>
            </a:r>
            <a:endParaRPr lang="zh-CN" altLang="en-US"/>
          </a:p>
        </p:txBody>
      </p:sp>
    </p:spTree>
  </p:cSld>
  <p:clrMapOvr>
    <a:masterClrMapping/>
  </p:clrMapOvr>
  <p:transition spd="slow" advTm="300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、需求分析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729740"/>
            <a:ext cx="964819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1</a:t>
            </a:r>
            <a:r>
              <a:rPr lang="zh-CN" altLang="en-US" b="1"/>
              <a:t>、需求的对接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乙方需要派专业人士（项目经理或项目组长）和甲方对接项目需求。经过反复沟通挖掘出用户的精确需求。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 b="1"/>
              <a:t>2</a:t>
            </a:r>
            <a:r>
              <a:rPr lang="zh-CN" altLang="en-US" b="1"/>
              <a:t>、需求的确定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通过和用户的沟通，将用户需求形成专业的《需求分析说明书》，并经双方确认签字。签字需求一般不可以改动。项目可以正式启动，用户需付</a:t>
            </a:r>
            <a:r>
              <a:rPr lang="en-US" altLang="zh-CN"/>
              <a:t>30%~40%</a:t>
            </a:r>
            <a:r>
              <a:rPr lang="zh-CN" altLang="en-US"/>
              <a:t>的预付款，作为下面的启动资金。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 b="1"/>
              <a:t>3</a:t>
            </a:r>
            <a:r>
              <a:rPr lang="zh-CN" altLang="en-US" b="1"/>
              <a:t>、需求分析的重要性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开发的依据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测试的依据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交付的依据</a:t>
            </a:r>
            <a:endParaRPr lang="zh-CN" altLang="en-US"/>
          </a:p>
        </p:txBody>
      </p:sp>
    </p:spTree>
  </p:cSld>
  <p:clrMapOvr>
    <a:masterClrMapping/>
  </p:clrMapOvr>
  <p:transition spd="slow" advTm="300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4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、概要设计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880870"/>
            <a:ext cx="964819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2400" b="1"/>
              <a:t>概要设计的目标</a:t>
            </a:r>
            <a:endParaRPr lang="zh-CN" sz="2400" b="1"/>
          </a:p>
          <a:p>
            <a:pPr>
              <a:lnSpc>
                <a:spcPct val="220000"/>
              </a:lnSpc>
            </a:pPr>
            <a:r>
              <a:rPr lang="en-US" altLang="zh-CN"/>
              <a:t>	</a:t>
            </a:r>
            <a:r>
              <a:rPr lang="en-US" altLang="zh-CN" sz="2400"/>
              <a:t>1</a:t>
            </a:r>
            <a:r>
              <a:rPr lang="zh-CN" altLang="en-US" sz="2400"/>
              <a:t>、确定项目使用的所有技术、开发工具、环境</a:t>
            </a:r>
            <a:endParaRPr lang="zh-CN" altLang="en-US" sz="2400"/>
          </a:p>
          <a:p>
            <a:pPr>
              <a:lnSpc>
                <a:spcPct val="220000"/>
              </a:lnSpc>
            </a:pPr>
            <a:r>
              <a:rPr lang="en-US" altLang="zh-CN" sz="2400"/>
              <a:t>	2</a:t>
            </a:r>
            <a:r>
              <a:rPr lang="zh-CN" altLang="en-US" sz="2400"/>
              <a:t>、项目的角色权限、功能模块、不同权限的功能</a:t>
            </a:r>
            <a:endParaRPr lang="zh-CN" altLang="en-US" sz="2400"/>
          </a:p>
          <a:p>
            <a:pPr>
              <a:lnSpc>
                <a:spcPct val="220000"/>
              </a:lnSpc>
            </a:pPr>
            <a:r>
              <a:rPr lang="en-US" altLang="zh-CN" sz="2400"/>
              <a:t>	3</a:t>
            </a:r>
            <a:r>
              <a:rPr lang="zh-CN" altLang="en-US" sz="2400"/>
              <a:t>、确定购买的服务器、域名。</a:t>
            </a:r>
            <a:endParaRPr lang="zh-CN" altLang="en-US" sz="2400"/>
          </a:p>
        </p:txBody>
      </p:sp>
    </p:spTree>
  </p:cSld>
  <p:clrMapOvr>
    <a:masterClrMapping/>
  </p:clrMapOvr>
  <p:transition spd="slow" advTm="300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5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、数据库设计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880870"/>
            <a:ext cx="9648190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、根据需求分析提炼出并画出</a:t>
            </a:r>
            <a:r>
              <a:rPr lang="en-US" altLang="zh-CN" sz="2400"/>
              <a:t>E-R</a:t>
            </a:r>
            <a:r>
              <a:rPr lang="zh-CN" altLang="en-US" sz="2400"/>
              <a:t>图、数据库的建模</a:t>
            </a:r>
            <a:endParaRPr lang="zh-CN" altLang="en-US" sz="2400"/>
          </a:p>
          <a:p>
            <a:pPr>
              <a:lnSpc>
                <a:spcPct val="21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、确定所有表、表中的字段、表与表之间的关联关系</a:t>
            </a:r>
            <a:endParaRPr lang="zh-CN" altLang="en-US" sz="2400"/>
          </a:p>
          <a:p>
            <a:pPr>
              <a:lnSpc>
                <a:spcPct val="21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、遵循数据库设计规范，例如：数据库的命名、表的命名</a:t>
            </a:r>
            <a:endParaRPr lang="zh-CN" altLang="en-US" sz="2400"/>
          </a:p>
          <a:p>
            <a:pPr>
              <a:lnSpc>
                <a:spcPct val="21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、分库分表（用户访问量多时需要考虑）</a:t>
            </a:r>
            <a:endParaRPr lang="zh-CN" altLang="en-US" sz="2400"/>
          </a:p>
        </p:txBody>
      </p:sp>
    </p:spTree>
  </p:cSld>
  <p:clrMapOvr>
    <a:masterClrMapping/>
  </p:clrMapOvr>
  <p:transition spd="slow" advTm="30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6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、详细设计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880870"/>
            <a:ext cx="964819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依据概要设计、数据库设计完成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、详细设计的目标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后端：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）项目中所有模块的划分与命名，</a:t>
            </a:r>
            <a:r>
              <a:rPr lang="en-US" altLang="zh-CN"/>
              <a:t>Java</a:t>
            </a:r>
            <a:r>
              <a:rPr lang="zh-CN" altLang="en-US"/>
              <a:t>中用包来区分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）不同包下所有类、接口的命名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）类、接口中的方法确定与命名、部分实现思路等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前端：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设计好原型图（网页）、或找一些与项目相近的原型图作为参考。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详细设计相当于完成项目的伪代码。</a:t>
            </a:r>
            <a:endParaRPr lang="zh-CN" altLang="en-US"/>
          </a:p>
        </p:txBody>
      </p:sp>
    </p:spTree>
  </p:cSld>
  <p:clrMapOvr>
    <a:masterClrMapping/>
  </p:clrMapOvr>
  <p:transition spd="slow" advTm="300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object 11"/>
          <p:cNvSpPr txBox="1"/>
          <p:nvPr/>
        </p:nvSpPr>
        <p:spPr>
          <a:xfrm>
            <a:off x="6864350" y="5422900"/>
            <a:ext cx="320675" cy="6969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13335" rIns="0" bIns="0" anchor="t">
            <a:spAutoFit/>
          </a:bodyPr>
          <a:p>
            <a:pPr marL="12700">
              <a:spcBef>
                <a:spcPts val="100"/>
              </a:spcBef>
            </a:pPr>
            <a:r>
              <a:rPr lang="zh-CN" altLang="zh-CN" sz="4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o</a:t>
            </a:r>
            <a:endParaRPr lang="zh-CN" altLang="zh-CN" sz="44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1225153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4560" y="175895"/>
            <a:ext cx="791845" cy="758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2935" y="84455"/>
            <a:ext cx="460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7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、编码</a:t>
            </a:r>
            <a:endParaRPr lang="zh-CN" altLang="en-US" sz="36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880870"/>
            <a:ext cx="9648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、开发人员团队作战，每个人的任务分工不同，需要使用项目管理工具</a:t>
            </a:r>
            <a:r>
              <a:rPr lang="en-US" altLang="zh-CN" sz="2400"/>
              <a:t>SVN</a:t>
            </a:r>
            <a:r>
              <a:rPr lang="zh-CN" altLang="en-US" sz="2400"/>
              <a:t>或</a:t>
            </a:r>
            <a:r>
              <a:rPr lang="en-US" altLang="zh-CN" sz="2400"/>
              <a:t>Git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、任务细化到每一天，必须完成，不能影响项目的开发进度。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、每个人在开发的同时，对自己的任务完成自测。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、项目一般采用前后端分离的方式开发，需要前端技术人员与后端技术人员频繁交流沟通，完成前后端交互。</a:t>
            </a:r>
            <a:endParaRPr lang="zh-CN" altLang="en-US" sz="2400"/>
          </a:p>
        </p:txBody>
      </p:sp>
    </p:spTree>
  </p:cSld>
  <p:clrMapOvr>
    <a:masterClrMapping/>
  </p:clrMapOvr>
  <p:transition spd="slow" advTm="3000"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华文新魏</vt:lpstr>
      <vt:lpstr>华文行楷</vt:lpstr>
      <vt:lpstr>Office Theme</vt:lpstr>
      <vt:lpstr>1_自定义设计方案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57</cp:revision>
  <dcterms:created xsi:type="dcterms:W3CDTF">2020-12-03T04:07:00Z</dcterms:created>
  <dcterms:modified xsi:type="dcterms:W3CDTF">2021-12-26T01:52:26Z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2020-10-28T00:00:00Z</vt:filetime>
  </property>
  <property fmtid="{D5CDD505-2E9C-101B-9397-08002B2CF9AE}" pid="5" name="KSOProductBuildVer">
    <vt:lpwstr>2052-11.3.0.9228</vt:lpwstr>
  </property>
</Properties>
</file>