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559" r:id="rId4"/>
    <p:sldId id="608" r:id="rId6"/>
    <p:sldId id="561" r:id="rId7"/>
    <p:sldId id="562" r:id="rId8"/>
    <p:sldId id="563" r:id="rId9"/>
    <p:sldId id="564" r:id="rId10"/>
    <p:sldId id="565" r:id="rId11"/>
    <p:sldId id="566" r:id="rId12"/>
    <p:sldId id="567" r:id="rId13"/>
    <p:sldId id="568" r:id="rId14"/>
    <p:sldId id="569" r:id="rId15"/>
    <p:sldId id="570" r:id="rId16"/>
    <p:sldId id="571" r:id="rId17"/>
    <p:sldId id="572" r:id="rId18"/>
    <p:sldId id="573" r:id="rId19"/>
    <p:sldId id="574" r:id="rId20"/>
    <p:sldId id="575" r:id="rId21"/>
    <p:sldId id="576" r:id="rId22"/>
    <p:sldId id="577" r:id="rId23"/>
    <p:sldId id="578" r:id="rId24"/>
    <p:sldId id="579" r:id="rId25"/>
    <p:sldId id="580" r:id="rId26"/>
    <p:sldId id="581" r:id="rId27"/>
    <p:sldId id="582" r:id="rId28"/>
    <p:sldId id="583" r:id="rId29"/>
    <p:sldId id="584" r:id="rId30"/>
    <p:sldId id="585" r:id="rId31"/>
    <p:sldId id="586" r:id="rId32"/>
    <p:sldId id="587" r:id="rId33"/>
    <p:sldId id="588" r:id="rId34"/>
    <p:sldId id="589" r:id="rId35"/>
    <p:sldId id="590" r:id="rId36"/>
    <p:sldId id="591" r:id="rId37"/>
    <p:sldId id="592" r:id="rId38"/>
    <p:sldId id="593" r:id="rId39"/>
    <p:sldId id="594" r:id="rId40"/>
    <p:sldId id="595" r:id="rId41"/>
    <p:sldId id="596" r:id="rId42"/>
    <p:sldId id="597" r:id="rId43"/>
    <p:sldId id="598" r:id="rId44"/>
    <p:sldId id="599" r:id="rId45"/>
    <p:sldId id="600" r:id="rId46"/>
    <p:sldId id="601" r:id="rId47"/>
    <p:sldId id="602" r:id="rId48"/>
    <p:sldId id="603" r:id="rId49"/>
    <p:sldId id="604" r:id="rId50"/>
    <p:sldId id="605" r:id="rId5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48"/>
  </p:normalViewPr>
  <p:slideViewPr>
    <p:cSldViewPr snapToGrid="0" snapToObjects="1">
      <p:cViewPr varScale="1">
        <p:scale>
          <a:sx n="144" d="100"/>
          <a:sy n="144" d="100"/>
        </p:scale>
        <p:origin x="-684" y="-96"/>
      </p:cViewPr>
      <p:guideLst>
        <p:guide orient="horz" pos="1674"/>
        <p:guide pos="30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78FF9-D42C-4E54-89C6-5646CBBFE4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A71D0-6C04-4E90-8537-4961FD0098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31DF2-A490-4B9C-893C-29681671E7F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31DF2-A490-4B9C-893C-29681671E7F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31DF2-A490-4B9C-893C-29681671E7F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31DF2-A490-4B9C-893C-29681671E7F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zh-CN" b="1" dirty="0" smtClean="0"/>
              <a:t>说明书常见问题</a:t>
            </a:r>
            <a:endParaRPr lang="zh-CN" altLang="zh-CN" dirty="0" smtClean="0"/>
          </a:p>
          <a:p>
            <a:r>
              <a:rPr lang="zh-CN" altLang="zh-CN" dirty="0" smtClean="0"/>
              <a:t>（</a:t>
            </a:r>
            <a:r>
              <a:rPr lang="en-US" altLang="zh-CN" dirty="0" smtClean="0"/>
              <a:t>1</a:t>
            </a:r>
            <a:r>
              <a:rPr lang="zh-CN" altLang="zh-CN" dirty="0" smtClean="0"/>
              <a:t>）需求过于简单。有的只是一句话，如在现行的企业网银系统中增加批量代发工资功能，可以说，只给了一个需求题目，没有内容描述，具体业务处理流程和要求没有任何说明。</a:t>
            </a:r>
            <a:endParaRPr lang="zh-CN" altLang="zh-CN" dirty="0" smtClean="0"/>
          </a:p>
          <a:p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）需求内容不完整。业务需求书洋洋洒洒写了不少，但仔细一看，整个需求说明书内容缺东少西，不是少了会计分录，就是少了统计分析</a:t>
            </a:r>
            <a:r>
              <a:rPr lang="en-US" altLang="zh-CN" dirty="0" smtClean="0"/>
              <a:t>;</a:t>
            </a:r>
            <a:r>
              <a:rPr lang="zh-CN" altLang="zh-CN" dirty="0" smtClean="0"/>
              <a:t>不是少了界面输入项目，就是少了业务处理过程及要输出的结果等。</a:t>
            </a:r>
            <a:endParaRPr lang="zh-CN" altLang="zh-CN" dirty="0" smtClean="0"/>
          </a:p>
          <a:p>
            <a:r>
              <a:rPr lang="zh-CN" altLang="zh-CN" dirty="0" smtClean="0"/>
              <a:t>（</a:t>
            </a:r>
            <a:r>
              <a:rPr lang="en-US" altLang="zh-CN" dirty="0" smtClean="0"/>
              <a:t>3</a:t>
            </a:r>
            <a:r>
              <a:rPr lang="zh-CN" altLang="zh-CN" dirty="0" smtClean="0"/>
              <a:t>）需求内容描述不清晰。想要什么，业务流程如何处理，定义不清，概念界定模糊，有很多疑问。如需求书中对于统计报表只是画出一个大概表样，没有给出统计口径、数据来源等详尽资料。</a:t>
            </a:r>
            <a:endParaRPr lang="zh-CN" altLang="zh-CN" dirty="0" smtClean="0"/>
          </a:p>
          <a:p>
            <a:r>
              <a:rPr lang="zh-CN" altLang="zh-CN" dirty="0" smtClean="0"/>
              <a:t>（</a:t>
            </a:r>
            <a:r>
              <a:rPr lang="en-US" altLang="zh-CN" dirty="0" smtClean="0"/>
              <a:t>4</a:t>
            </a:r>
            <a:r>
              <a:rPr lang="zh-CN" altLang="zh-CN" dirty="0" smtClean="0"/>
              <a:t>）业务需求说明书本是很严谨的文书形式，但撰写人重视程度不够。需求说明书普遍存在错别字、语句涵义表达不清楚，口语化浓厚，引用图表不准确，主题表达不够清晰。</a:t>
            </a:r>
            <a:endParaRPr lang="zh-CN" altLang="zh-CN" dirty="0" smtClean="0"/>
          </a:p>
          <a:p>
            <a:r>
              <a:rPr lang="zh-CN" altLang="zh-CN" dirty="0" smtClean="0"/>
              <a:t>（</a:t>
            </a:r>
            <a:r>
              <a:rPr lang="en-US" altLang="zh-CN" dirty="0" smtClean="0"/>
              <a:t>5</a:t>
            </a:r>
            <a:r>
              <a:rPr lang="zh-CN" altLang="zh-CN" dirty="0" smtClean="0"/>
              <a:t>）需求说明书照搬照抄。为了图省事，把一些软件公司提供的产品功能介绍文档改头换面，作为业务需求说明书提交，业内人员一看就知道不是自己写的，很多地方根本不符合本行业务处理流程和系统功能。</a:t>
            </a:r>
            <a:endParaRPr lang="zh-CN" altLang="zh-CN" dirty="0" smtClean="0"/>
          </a:p>
          <a:p>
            <a:r>
              <a:rPr lang="zh-CN" altLang="zh-CN" dirty="0" smtClean="0"/>
              <a:t>（</a:t>
            </a:r>
            <a:r>
              <a:rPr lang="en-US" altLang="zh-CN" dirty="0" smtClean="0"/>
              <a:t>6</a:t>
            </a:r>
            <a:r>
              <a:rPr lang="zh-CN" altLang="zh-CN" dirty="0" smtClean="0"/>
              <a:t>）需求说明书没有统一撰写格式，不管是研发新产品、对现有系统功能改进、还是提取数据和生产问题需求，都没有一个简单实用的需求格式，随意书写，或者提供的格式完全不符合业务人员要求，大家不愿意或根本无法使用。</a:t>
            </a:r>
            <a:endParaRPr lang="zh-CN" altLang="zh-CN" dirty="0" smtClean="0"/>
          </a:p>
          <a:p>
            <a:endParaRPr lang="zh-CN" altLang="en-US" dirty="0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22982F-9C40-47D8-AFB9-35AD9F1CAD16}" type="slidenum">
              <a:rPr lang="en-US" altLang="zh-CN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</a:pPr>
            <a:r>
              <a:rPr lang="en-US" altLang="zh-CN" kern="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kern="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用户需求说明书》与《产品需求规格说明书》的主要区别与联系</a:t>
            </a:r>
            <a:endParaRPr lang="en-US" altLang="zh-CN" kern="0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536575" lvl="1" indent="-304800" algn="just"/>
            <a:r>
              <a:rPr lang="zh-CN" altLang="en-US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前者主要采用自然语言（和应用域术语）来表达用户需求，其内容相对于后者而言比较粗略，不够详细。</a:t>
            </a:r>
            <a:endParaRPr lang="zh-CN" altLang="en-US" kern="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6575" lvl="1" indent="-304800" algn="just"/>
            <a:r>
              <a:rPr lang="zh-CN" altLang="en-US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后者是前者的细化，更多地采用计算机语言和图形符号来刻画需求，产品需求是软件系统设计的直接依据。 </a:t>
            </a:r>
            <a:endParaRPr lang="zh-CN" altLang="en-US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6575" lvl="1" indent="-304800"/>
            <a:r>
              <a:rPr lang="zh-CN" altLang="en-US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两者之间可能并不存在一一影射关系，因为软件开发商会根据产品发展战略、企业当前状况适当地调整产品需求，例如用户需求可能被分配到软件的数个版本中。软件开发人员应当依据《产品需求规格说明书》来开发当前产品。 </a:t>
            </a:r>
            <a:endParaRPr lang="zh-CN" altLang="en-US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31DF2-A490-4B9C-893C-29681671E7F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对于每一类功能或者有时对于每一个功能，需要具体描述其输入、加工和输出的需求，（根据需要，选择性的</a:t>
            </a:r>
            <a:r>
              <a:rPr lang="zh-CN" altLang="en-US" dirty="0" smtClean="0"/>
              <a:t>相关模型</a:t>
            </a:r>
            <a:r>
              <a:rPr lang="zh-CN" altLang="zh-CN" dirty="0" smtClean="0"/>
              <a:t>来表示）。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如果选用面向对象分析该功能时，要写明该功能模块的前置条件，模块中所参与的角色，用用例图对功能模块建模后，要有详细的用例描述话语。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charset="0"/>
                <a:ea typeface="+mn-ea"/>
                <a:cs typeface="+mn-cs"/>
              </a:rPr>
              <a:t>功能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anose="020F0502020204030204" charset="0"/>
                <a:ea typeface="+mn-ea"/>
                <a:cs typeface="+mn-cs"/>
              </a:rPr>
              <a:t>描述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charset="0"/>
                <a:ea typeface="+mn-ea"/>
                <a:cs typeface="+mn-cs"/>
              </a:rPr>
              <a:t>：比如合同管理模块实现增、删、改、查功能，增与改分别涉及哪些字段，字段的逻辑关系，删除是否支持批操作，查询可按什么字段查询。最后说明与其它模块间是否有逻辑关系。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Calibri" panose="020F0502020204030204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charset="0"/>
                <a:ea typeface="+mn-ea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anose="020F0502020204030204" charset="0"/>
                <a:ea typeface="+mn-ea"/>
                <a:cs typeface="+mn-cs"/>
              </a:rPr>
              <a:t>、功能描述与原型界面的互动问题。</a:t>
            </a:r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5E65A033-2421-4916-B7A8-E116B16D9C57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915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4915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12277725" y="4884738"/>
            <a:ext cx="9391650" cy="258762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31DF2-A490-4B9C-893C-29681671E7F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31DF2-A490-4B9C-893C-29681671E7F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31DF2-A490-4B9C-893C-29681671E7F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339977D-01B1-4D23-A7E9-F210FDAF81EA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DA29FF79-7890-4578-B2AD-EBE47CFB7994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31DF2-A490-4B9C-893C-29681671E7F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31DF2-A490-4B9C-893C-29681671E7F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www.515ppt.com_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71" y="3600450"/>
            <a:ext cx="5487257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71" y="459581"/>
            <a:ext cx="5487257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71" y="4025504"/>
            <a:ext cx="5487257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/>
            <a:fld id="{60D4C0AD-3339-4F20-B175-43144C35B9B3}" type="datetimeFigureOut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/>
            <a:fld id="{B42A2E39-7887-4A9B-B36C-6248FA830620}" type="slidenum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www.515ppt.com_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71" y="205979"/>
            <a:ext cx="8229696" cy="85725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71" y="1200150"/>
            <a:ext cx="8229696" cy="3394472"/>
          </a:xfrm>
          <a:prstGeom prst="rect">
            <a:avLst/>
          </a:prstGeo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/>
            <a:fld id="{60D4C0AD-3339-4F20-B175-43144C35B9B3}" type="datetimeFigureOut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/>
            <a:fld id="{B42A2E39-7887-4A9B-B36C-6248FA830620}" type="slidenum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www.515ppt.com_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436" y="205979"/>
            <a:ext cx="2056531" cy="4388644"/>
          </a:xfrm>
          <a:prstGeom prst="rect">
            <a:avLst/>
          </a:prstGeo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71" y="205979"/>
            <a:ext cx="6058847" cy="4388644"/>
          </a:xfrm>
          <a:prstGeom prst="rect">
            <a:avLst/>
          </a:prstGeo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/>
            <a:fld id="{60D4C0AD-3339-4F20-B175-43144C35B9B3}" type="datetimeFigureOut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/>
            <a:fld id="{B42A2E39-7887-4A9B-B36C-6248FA830620}" type="slidenum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ww.515ppt.com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907" y="1597819"/>
            <a:ext cx="7772424" cy="1102519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815" y="2914650"/>
            <a:ext cx="640061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/>
            <a:fld id="{60D4C0AD-3339-4F20-B175-43144C35B9B3}" type="datetimeFigureOut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/>
            <a:fld id="{B42A2E39-7887-4A9B-B36C-6248FA830620}" type="slidenum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ww.515ppt.com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71" y="205979"/>
            <a:ext cx="8229696" cy="85725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71" y="1200150"/>
            <a:ext cx="8229696" cy="3394472"/>
          </a:xfrm>
          <a:prstGeom prst="rect">
            <a:avLst/>
          </a:prstGeo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/>
            <a:fld id="{60D4C0AD-3339-4F20-B175-43144C35B9B3}" type="datetimeFigureOut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/>
            <a:fld id="{B42A2E39-7887-4A9B-B36C-6248FA830620}" type="slidenum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ww.515ppt.com_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823" y="3305175"/>
            <a:ext cx="7772423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823" y="2180035"/>
            <a:ext cx="7772423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/>
            <a:fld id="{60D4C0AD-3339-4F20-B175-43144C35B9B3}" type="datetimeFigureOut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/>
            <a:fld id="{B42A2E39-7887-4A9B-B36C-6248FA830620}" type="slidenum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www.515ppt.com_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71" y="205979"/>
            <a:ext cx="8229696" cy="85725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71" y="1200150"/>
            <a:ext cx="4057094" cy="339447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683" y="1200150"/>
            <a:ext cx="4058284" cy="339447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/>
            <a:fld id="{60D4C0AD-3339-4F20-B175-43144C35B9B3}" type="datetimeFigureOut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/>
            <a:fld id="{B42A2E39-7887-4A9B-B36C-6248FA830620}" type="slidenum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www.515ppt.com_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71" y="205979"/>
            <a:ext cx="8229696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71" y="1151335"/>
            <a:ext cx="4040423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71" y="1631156"/>
            <a:ext cx="4040423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355" y="1151335"/>
            <a:ext cx="4041613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355" y="1631156"/>
            <a:ext cx="4041613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/>
            <a:fld id="{60D4C0AD-3339-4F20-B175-43144C35B9B3}" type="datetimeFigureOut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/>
            <a:fld id="{B42A2E39-7887-4A9B-B36C-6248FA830620}" type="slidenum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www.515ppt.com_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ww.515ppt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/>
            <a:fld id="{60D4C0AD-3339-4F20-B175-43144C35B9B3}" type="datetimeFigureOut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/>
            <a:fld id="{B42A2E39-7887-4A9B-B36C-6248FA830620}" type="slidenum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ww.515ppt.com_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71" y="204788"/>
            <a:ext cx="3007989" cy="8715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815" y="204788"/>
            <a:ext cx="5112152" cy="438983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71" y="1076325"/>
            <a:ext cx="3007989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/>
            <a:fld id="{60D4C0AD-3339-4F20-B175-43144C35B9B3}" type="datetimeFigureOut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/>
            <a:fld id="{B42A2E39-7887-4A9B-B36C-6248FA830620}" type="slidenum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16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08610" indent="-308610" algn="l" rtl="0" eaLnBrk="0" fontAlgn="base" hangingPunct="0">
        <a:spcBef>
          <a:spcPct val="18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16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57175" algn="l" rtl="0" eaLnBrk="0" fontAlgn="base" hangingPunct="0">
        <a:spcBef>
          <a:spcPct val="18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1800">
          <a:solidFill>
            <a:schemeClr val="tx1"/>
          </a:solidFill>
          <a:latin typeface="+mn-lt"/>
          <a:ea typeface="+mn-ea"/>
        </a:defRPr>
      </a:lvl2pPr>
      <a:lvl3pPr marL="1028700" indent="-205740" algn="l" rtl="0" eaLnBrk="0" fontAlgn="base" hangingPunct="0">
        <a:spcBef>
          <a:spcPct val="18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>
          <a:solidFill>
            <a:schemeClr val="tx1"/>
          </a:solidFill>
          <a:latin typeface="+mn-lt"/>
          <a:ea typeface="+mn-ea"/>
        </a:defRPr>
      </a:lvl3pPr>
      <a:lvl4pPr marL="1440180" indent="-205740" algn="l" rtl="0" eaLnBrk="0" fontAlgn="base" hangingPunct="0">
        <a:spcBef>
          <a:spcPct val="18000"/>
        </a:spcBef>
        <a:spcAft>
          <a:spcPct val="0"/>
        </a:spcAft>
        <a:buFont typeface="Wingdings" panose="05000000000000000000" pitchFamily="2" charset="2"/>
        <a:buChar char="–"/>
        <a:defRPr sz="1440">
          <a:solidFill>
            <a:schemeClr val="tx1"/>
          </a:solidFill>
          <a:latin typeface="+mn-lt"/>
          <a:ea typeface="+mn-ea"/>
        </a:defRPr>
      </a:lvl4pPr>
      <a:lvl5pPr marL="1851660" indent="-205740" algn="l" rtl="0" eaLnBrk="0" fontAlgn="base" hangingPunct="0">
        <a:spcBef>
          <a:spcPct val="18000"/>
        </a:spcBef>
        <a:spcAft>
          <a:spcPct val="0"/>
        </a:spcAft>
        <a:buFont typeface="Wingdings" panose="05000000000000000000" pitchFamily="2" charset="2"/>
        <a:buChar char="»"/>
        <a:defRPr sz="1260">
          <a:solidFill>
            <a:schemeClr val="tx1"/>
          </a:solidFill>
          <a:latin typeface="+mn-lt"/>
          <a:ea typeface="+mn-ea"/>
        </a:defRPr>
      </a:lvl5pPr>
      <a:lvl6pPr marL="2263140" indent="-205740" algn="l" rtl="0" eaLnBrk="0" fontAlgn="base" hangingPunct="0">
        <a:spcBef>
          <a:spcPct val="18000"/>
        </a:spcBef>
        <a:spcAft>
          <a:spcPct val="0"/>
        </a:spcAft>
        <a:buFont typeface="Wingdings" panose="05000000000000000000" pitchFamily="2" charset="2"/>
        <a:buChar char="»"/>
        <a:defRPr sz="1260">
          <a:solidFill>
            <a:schemeClr val="tx1"/>
          </a:solidFill>
          <a:latin typeface="+mn-lt"/>
          <a:ea typeface="+mn-ea"/>
        </a:defRPr>
      </a:lvl6pPr>
      <a:lvl7pPr marL="2674620" indent="-205740" algn="l" rtl="0" eaLnBrk="0" fontAlgn="base" hangingPunct="0">
        <a:spcBef>
          <a:spcPct val="18000"/>
        </a:spcBef>
        <a:spcAft>
          <a:spcPct val="0"/>
        </a:spcAft>
        <a:buFont typeface="Wingdings" panose="05000000000000000000" pitchFamily="2" charset="2"/>
        <a:buChar char="»"/>
        <a:defRPr sz="1260">
          <a:solidFill>
            <a:schemeClr val="tx1"/>
          </a:solidFill>
          <a:latin typeface="+mn-lt"/>
          <a:ea typeface="+mn-ea"/>
        </a:defRPr>
      </a:lvl7pPr>
      <a:lvl8pPr marL="3086100" indent="-205740" algn="l" rtl="0" eaLnBrk="0" fontAlgn="base" hangingPunct="0">
        <a:spcBef>
          <a:spcPct val="18000"/>
        </a:spcBef>
        <a:spcAft>
          <a:spcPct val="0"/>
        </a:spcAft>
        <a:buFont typeface="Wingdings" panose="05000000000000000000" pitchFamily="2" charset="2"/>
        <a:buChar char="»"/>
        <a:defRPr sz="1260">
          <a:solidFill>
            <a:schemeClr val="tx1"/>
          </a:solidFill>
          <a:latin typeface="+mn-lt"/>
          <a:ea typeface="+mn-ea"/>
        </a:defRPr>
      </a:lvl8pPr>
      <a:lvl9pPr marL="3497580" indent="-205740" algn="l" rtl="0" eaLnBrk="0" fontAlgn="base" hangingPunct="0">
        <a:spcBef>
          <a:spcPct val="18000"/>
        </a:spcBef>
        <a:spcAft>
          <a:spcPct val="0"/>
        </a:spcAft>
        <a:buFont typeface="Wingdings" panose="05000000000000000000" pitchFamily="2" charset="2"/>
        <a:buChar char="»"/>
        <a:defRPr sz="126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slow" advTm="3000">
    <p:random/>
  </p:transition>
  <p:hf sldNum="0"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wmf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e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baike.baidu.com/view/37.htm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1" Type="http://schemas.openxmlformats.org/officeDocument/2006/relationships/oleObject" Target="../embeddings/oleObject6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灯片编号占位符 5"/>
          <p:cNvSpPr txBox="1">
            <a:spLocks noGrp="1" noChangeArrowheads="1"/>
          </p:cNvSpPr>
          <p:nvPr/>
        </p:nvSpPr>
        <p:spPr bwMode="auto">
          <a:xfrm>
            <a:off x="8138160" y="4926330"/>
            <a:ext cx="480060" cy="1828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3258B5A8-73C0-4DAB-BDA6-966F22807175}" type="slidenum">
              <a:rPr lang="en-US" altLang="zh-CN" sz="1080">
                <a:solidFill>
                  <a:schemeClr val="bg1"/>
                </a:solidFill>
              </a:rPr>
            </a:fld>
            <a:endParaRPr lang="en-US" altLang="zh-CN" sz="108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2775" y="1162050"/>
            <a:ext cx="8006080" cy="422910"/>
          </a:xfrm>
        </p:spPr>
        <p:txBody>
          <a:bodyPr/>
          <a:lstStyle/>
          <a:p>
            <a:r>
              <a:rPr lang="zh-CN" altLang="zh-CN" sz="2520" b="1" kern="1200" dirty="0" smtClean="0">
                <a:solidFill>
                  <a:srgbClr val="0066FF"/>
                </a:solidFill>
                <a:effectLst/>
                <a:latin typeface="Arial" panose="020B0604020202020204"/>
                <a:ea typeface="宋体" panose="02010600030101010101" pitchFamily="2" charset="-122"/>
                <a:cs typeface="+mn-cs"/>
              </a:rPr>
              <a:t>企业项目需求开发与需求管理 </a:t>
            </a:r>
            <a:r>
              <a:rPr lang="zh-CN" altLang="zh-CN" b="1" kern="1200" dirty="0" smtClean="0">
                <a:solidFill>
                  <a:srgbClr val="CC0066"/>
                </a:solidFill>
                <a:effectLst/>
                <a:latin typeface="Arial" panose="020B0604020202020204"/>
                <a:ea typeface="Arial" panose="020B0604020202020204"/>
                <a:cs typeface="+mn-cs"/>
              </a:rPr>
              <a:t>—— </a:t>
            </a:r>
            <a:r>
              <a:rPr lang="zh-CN" altLang="zh-CN" b="1" kern="1200" dirty="0" smtClean="0">
                <a:solidFill>
                  <a:srgbClr val="CC0066"/>
                </a:solidFill>
                <a:effectLst/>
                <a:latin typeface="Arial" panose="020B0604020202020204"/>
                <a:ea typeface="宋体" panose="02010600030101010101" pitchFamily="2" charset="-122"/>
                <a:cs typeface="+mn-cs"/>
              </a:rPr>
              <a:t>消除软件开发百病之源</a:t>
            </a:r>
            <a:endParaRPr lang="zh-CN" altLang="en-US" dirty="0"/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63090"/>
            <a:ext cx="9148445" cy="1624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2"/>
          <p:cNvGrpSpPr/>
          <p:nvPr/>
        </p:nvGrpSpPr>
        <p:grpSpPr bwMode="auto">
          <a:xfrm>
            <a:off x="1157288" y="3144679"/>
            <a:ext cx="7118033" cy="1817370"/>
            <a:chOff x="794" y="1199"/>
            <a:chExt cx="4308" cy="2120"/>
          </a:xfrm>
        </p:grpSpPr>
        <p:sp>
          <p:nvSpPr>
            <p:cNvPr id="6" name="任意多边形 3"/>
            <p:cNvSpPr/>
            <p:nvPr/>
          </p:nvSpPr>
          <p:spPr bwMode="ltGray">
            <a:xfrm>
              <a:off x="873" y="1292"/>
              <a:ext cx="1269" cy="1938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7" name="任意多边形 4"/>
            <p:cNvSpPr/>
            <p:nvPr/>
          </p:nvSpPr>
          <p:spPr bwMode="ltGray">
            <a:xfrm>
              <a:off x="833" y="1477"/>
              <a:ext cx="34" cy="28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8" name="任意多边形 5"/>
            <p:cNvSpPr/>
            <p:nvPr/>
          </p:nvSpPr>
          <p:spPr bwMode="ltGray">
            <a:xfrm>
              <a:off x="1140" y="1601"/>
              <a:ext cx="39" cy="32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9" name="任意多边形 6"/>
            <p:cNvSpPr/>
            <p:nvPr/>
          </p:nvSpPr>
          <p:spPr bwMode="ltGray">
            <a:xfrm>
              <a:off x="1922" y="1657"/>
              <a:ext cx="99" cy="73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10" name="任意多边形 7"/>
            <p:cNvSpPr/>
            <p:nvPr/>
          </p:nvSpPr>
          <p:spPr bwMode="ltGray">
            <a:xfrm>
              <a:off x="1448" y="2041"/>
              <a:ext cx="158" cy="85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11" name="任意多边形 8"/>
            <p:cNvSpPr/>
            <p:nvPr/>
          </p:nvSpPr>
          <p:spPr bwMode="ltGray">
            <a:xfrm>
              <a:off x="1578" y="2106"/>
              <a:ext cx="99" cy="40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12" name="任意多边形 9"/>
            <p:cNvSpPr/>
            <p:nvPr/>
          </p:nvSpPr>
          <p:spPr bwMode="ltGray">
            <a:xfrm>
              <a:off x="1683" y="2131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13" name="任意多边形 10"/>
            <p:cNvSpPr/>
            <p:nvPr/>
          </p:nvSpPr>
          <p:spPr bwMode="ltGray">
            <a:xfrm>
              <a:off x="1739" y="2134"/>
              <a:ext cx="12" cy="25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14" name="任意多边形 11"/>
            <p:cNvSpPr/>
            <p:nvPr/>
          </p:nvSpPr>
          <p:spPr bwMode="ltGray">
            <a:xfrm>
              <a:off x="1556" y="1287"/>
              <a:ext cx="180" cy="88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15" name="任意多边形 12"/>
            <p:cNvSpPr/>
            <p:nvPr/>
          </p:nvSpPr>
          <p:spPr bwMode="ltGray">
            <a:xfrm>
              <a:off x="1636" y="1247"/>
              <a:ext cx="146" cy="60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16" name="任意多边形 13"/>
            <p:cNvSpPr/>
            <p:nvPr/>
          </p:nvSpPr>
          <p:spPr bwMode="ltGray">
            <a:xfrm>
              <a:off x="1841" y="1317"/>
              <a:ext cx="233" cy="190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17" name="任意多边形 14"/>
            <p:cNvSpPr/>
            <p:nvPr/>
          </p:nvSpPr>
          <p:spPr bwMode="ltGray">
            <a:xfrm>
              <a:off x="1839" y="1236"/>
              <a:ext cx="44" cy="37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18" name="任意多边形 15"/>
            <p:cNvSpPr/>
            <p:nvPr/>
          </p:nvSpPr>
          <p:spPr bwMode="ltGray">
            <a:xfrm>
              <a:off x="1755" y="1306"/>
              <a:ext cx="67" cy="42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19" name="任意多边形 16"/>
            <p:cNvSpPr/>
            <p:nvPr/>
          </p:nvSpPr>
          <p:spPr bwMode="ltGray">
            <a:xfrm>
              <a:off x="1823" y="1312"/>
              <a:ext cx="54" cy="25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20" name="任意多边形 17"/>
            <p:cNvSpPr/>
            <p:nvPr/>
          </p:nvSpPr>
          <p:spPr bwMode="ltGray">
            <a:xfrm>
              <a:off x="1794" y="1277"/>
              <a:ext cx="64" cy="33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21" name="任意多边形 18"/>
            <p:cNvSpPr/>
            <p:nvPr/>
          </p:nvSpPr>
          <p:spPr bwMode="ltGray">
            <a:xfrm>
              <a:off x="1767" y="1246"/>
              <a:ext cx="44" cy="23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22" name="任意多边形 19"/>
            <p:cNvSpPr/>
            <p:nvPr/>
          </p:nvSpPr>
          <p:spPr bwMode="ltGray">
            <a:xfrm>
              <a:off x="1881" y="1247"/>
              <a:ext cx="114" cy="78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23" name="任意多边形 20"/>
            <p:cNvSpPr/>
            <p:nvPr/>
          </p:nvSpPr>
          <p:spPr bwMode="ltGray">
            <a:xfrm>
              <a:off x="794" y="1492"/>
              <a:ext cx="25" cy="15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24" name="任意多边形 21"/>
            <p:cNvSpPr/>
            <p:nvPr/>
          </p:nvSpPr>
          <p:spPr bwMode="ltGray">
            <a:xfrm>
              <a:off x="1551" y="2004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25" name="任意多边形 22"/>
            <p:cNvSpPr/>
            <p:nvPr/>
          </p:nvSpPr>
          <p:spPr bwMode="ltGray">
            <a:xfrm>
              <a:off x="1554" y="2029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26" name="任意多边形 23"/>
            <p:cNvSpPr/>
            <p:nvPr/>
          </p:nvSpPr>
          <p:spPr bwMode="ltGray">
            <a:xfrm>
              <a:off x="1758" y="2161"/>
              <a:ext cx="15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27" name="任意多边形 24"/>
            <p:cNvSpPr/>
            <p:nvPr/>
          </p:nvSpPr>
          <p:spPr bwMode="ltGray">
            <a:xfrm>
              <a:off x="1882" y="1677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28" name="任意多边形 25"/>
            <p:cNvSpPr/>
            <p:nvPr/>
          </p:nvSpPr>
          <p:spPr bwMode="ltGray">
            <a:xfrm>
              <a:off x="1782" y="1472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29" name="任意多边形 26"/>
            <p:cNvSpPr/>
            <p:nvPr/>
          </p:nvSpPr>
          <p:spPr bwMode="ltGray">
            <a:xfrm>
              <a:off x="1847" y="1292"/>
              <a:ext cx="39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30" name="任意多边形 27"/>
            <p:cNvSpPr/>
            <p:nvPr/>
          </p:nvSpPr>
          <p:spPr bwMode="ltGray">
            <a:xfrm>
              <a:off x="1910" y="1401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31" name="任意多边形 28"/>
            <p:cNvSpPr/>
            <p:nvPr/>
          </p:nvSpPr>
          <p:spPr bwMode="ltGray">
            <a:xfrm>
              <a:off x="1926" y="1199"/>
              <a:ext cx="696" cy="347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32" name="任意多边形 29"/>
            <p:cNvSpPr/>
            <p:nvPr/>
          </p:nvSpPr>
          <p:spPr bwMode="ltGray">
            <a:xfrm>
              <a:off x="2139" y="1382"/>
              <a:ext cx="41" cy="25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33" name="任意多边形 30"/>
            <p:cNvSpPr/>
            <p:nvPr/>
          </p:nvSpPr>
          <p:spPr bwMode="ltGray">
            <a:xfrm>
              <a:off x="2422" y="1449"/>
              <a:ext cx="128" cy="53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34" name="任意多边形 31"/>
            <p:cNvSpPr/>
            <p:nvPr/>
          </p:nvSpPr>
          <p:spPr bwMode="ltGray">
            <a:xfrm>
              <a:off x="2523" y="1286"/>
              <a:ext cx="39" cy="25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35" name="任意多边形 32"/>
            <p:cNvSpPr/>
            <p:nvPr/>
          </p:nvSpPr>
          <p:spPr bwMode="ltGray">
            <a:xfrm>
              <a:off x="2792" y="1254"/>
              <a:ext cx="155" cy="63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36" name="任意多边形 33"/>
            <p:cNvSpPr/>
            <p:nvPr/>
          </p:nvSpPr>
          <p:spPr bwMode="ltGray">
            <a:xfrm>
              <a:off x="2889" y="1287"/>
              <a:ext cx="48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37" name="任意多边形 34"/>
            <p:cNvSpPr/>
            <p:nvPr/>
          </p:nvSpPr>
          <p:spPr bwMode="ltGray">
            <a:xfrm>
              <a:off x="2597" y="1559"/>
              <a:ext cx="109" cy="132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38" name="任意多边形 35"/>
            <p:cNvSpPr/>
            <p:nvPr/>
          </p:nvSpPr>
          <p:spPr bwMode="ltGray">
            <a:xfrm>
              <a:off x="2543" y="1607"/>
              <a:ext cx="67" cy="68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39" name="任意多边形 36"/>
            <p:cNvSpPr/>
            <p:nvPr/>
          </p:nvSpPr>
          <p:spPr bwMode="ltGray">
            <a:xfrm>
              <a:off x="4229" y="2751"/>
              <a:ext cx="476" cy="495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40" name="任意多边形 37"/>
            <p:cNvSpPr/>
            <p:nvPr/>
          </p:nvSpPr>
          <p:spPr bwMode="ltGray">
            <a:xfrm>
              <a:off x="4376" y="2489"/>
              <a:ext cx="319" cy="210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chemeClr val="bg2">
                        <a:gamma/>
                        <a:shade val="60000"/>
                        <a:invGamma/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41" name="任意多边形 38"/>
            <p:cNvSpPr/>
            <p:nvPr/>
          </p:nvSpPr>
          <p:spPr bwMode="ltGray">
            <a:xfrm>
              <a:off x="4385" y="2491"/>
              <a:ext cx="310" cy="212"/>
            </a:xfrm>
            <a:custGeom>
              <a:avLst/>
              <a:gdLst>
                <a:gd name="T0" fmla="*/ 0 w 416"/>
                <a:gd name="T1" fmla="*/ 1 h 282"/>
                <a:gd name="T2" fmla="*/ 20 w 416"/>
                <a:gd name="T3" fmla="*/ 37 h 282"/>
                <a:gd name="T4" fmla="*/ 28 w 416"/>
                <a:gd name="T5" fmla="*/ 49 h 282"/>
                <a:gd name="T6" fmla="*/ 84 w 416"/>
                <a:gd name="T7" fmla="*/ 89 h 282"/>
                <a:gd name="T8" fmla="*/ 120 w 416"/>
                <a:gd name="T9" fmla="*/ 113 h 282"/>
                <a:gd name="T10" fmla="*/ 132 w 416"/>
                <a:gd name="T11" fmla="*/ 121 h 282"/>
                <a:gd name="T12" fmla="*/ 136 w 416"/>
                <a:gd name="T13" fmla="*/ 169 h 282"/>
                <a:gd name="T14" fmla="*/ 116 w 416"/>
                <a:gd name="T15" fmla="*/ 201 h 282"/>
                <a:gd name="T16" fmla="*/ 136 w 416"/>
                <a:gd name="T17" fmla="*/ 197 h 282"/>
                <a:gd name="T18" fmla="*/ 148 w 416"/>
                <a:gd name="T19" fmla="*/ 189 h 282"/>
                <a:gd name="T20" fmla="*/ 160 w 416"/>
                <a:gd name="T21" fmla="*/ 201 h 282"/>
                <a:gd name="T22" fmla="*/ 184 w 416"/>
                <a:gd name="T23" fmla="*/ 217 h 282"/>
                <a:gd name="T24" fmla="*/ 208 w 416"/>
                <a:gd name="T25" fmla="*/ 233 h 282"/>
                <a:gd name="T26" fmla="*/ 240 w 416"/>
                <a:gd name="T27" fmla="*/ 221 h 282"/>
                <a:gd name="T28" fmla="*/ 248 w 416"/>
                <a:gd name="T29" fmla="*/ 197 h 282"/>
                <a:gd name="T30" fmla="*/ 268 w 416"/>
                <a:gd name="T31" fmla="*/ 201 h 282"/>
                <a:gd name="T32" fmla="*/ 292 w 416"/>
                <a:gd name="T33" fmla="*/ 209 h 282"/>
                <a:gd name="T34" fmla="*/ 340 w 416"/>
                <a:gd name="T35" fmla="*/ 281 h 282"/>
                <a:gd name="T36" fmla="*/ 356 w 416"/>
                <a:gd name="T37" fmla="*/ 277 h 282"/>
                <a:gd name="T38" fmla="*/ 352 w 416"/>
                <a:gd name="T39" fmla="*/ 253 h 282"/>
                <a:gd name="T40" fmla="*/ 316 w 416"/>
                <a:gd name="T41" fmla="*/ 197 h 282"/>
                <a:gd name="T42" fmla="*/ 360 w 416"/>
                <a:gd name="T43" fmla="*/ 173 h 282"/>
                <a:gd name="T44" fmla="*/ 408 w 416"/>
                <a:gd name="T45" fmla="*/ 145 h 282"/>
                <a:gd name="T46" fmla="*/ 409 w 416"/>
                <a:gd name="T47" fmla="*/ 120 h 282"/>
                <a:gd name="T48" fmla="*/ 367 w 416"/>
                <a:gd name="T49" fmla="*/ 138 h 282"/>
                <a:gd name="T50" fmla="*/ 308 w 416"/>
                <a:gd name="T51" fmla="*/ 137 h 282"/>
                <a:gd name="T52" fmla="*/ 264 w 416"/>
                <a:gd name="T53" fmla="*/ 97 h 282"/>
                <a:gd name="T54" fmla="*/ 180 w 416"/>
                <a:gd name="T55" fmla="*/ 61 h 282"/>
                <a:gd name="T56" fmla="*/ 132 w 416"/>
                <a:gd name="T57" fmla="*/ 33 h 282"/>
                <a:gd name="T58" fmla="*/ 92 w 416"/>
                <a:gd name="T59" fmla="*/ 41 h 282"/>
                <a:gd name="T60" fmla="*/ 76 w 416"/>
                <a:gd name="T61" fmla="*/ 57 h 282"/>
                <a:gd name="T62" fmla="*/ 56 w 416"/>
                <a:gd name="T63" fmla="*/ 17 h 282"/>
                <a:gd name="T64" fmla="*/ 0 w 416"/>
                <a:gd name="T65" fmla="*/ 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42" name="任意多边形 39"/>
            <p:cNvSpPr/>
            <p:nvPr/>
          </p:nvSpPr>
          <p:spPr bwMode="ltGray">
            <a:xfrm>
              <a:off x="4615" y="3261"/>
              <a:ext cx="45" cy="58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43" name="任意多边形 40"/>
            <p:cNvSpPr/>
            <p:nvPr/>
          </p:nvSpPr>
          <p:spPr bwMode="ltGray">
            <a:xfrm>
              <a:off x="4751" y="3171"/>
              <a:ext cx="164" cy="85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44" name="任意多边形 41"/>
            <p:cNvSpPr/>
            <p:nvPr/>
          </p:nvSpPr>
          <p:spPr bwMode="ltGray">
            <a:xfrm>
              <a:off x="4921" y="3121"/>
              <a:ext cx="104" cy="92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45" name="任意多边形 42"/>
            <p:cNvSpPr/>
            <p:nvPr/>
          </p:nvSpPr>
          <p:spPr bwMode="ltGray">
            <a:xfrm>
              <a:off x="4976" y="3081"/>
              <a:ext cx="37" cy="25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46" name="任意多边形 43"/>
            <p:cNvSpPr/>
            <p:nvPr/>
          </p:nvSpPr>
          <p:spPr bwMode="ltGray">
            <a:xfrm>
              <a:off x="3253" y="2594"/>
              <a:ext cx="123" cy="202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47" name="任意多边形 44"/>
            <p:cNvSpPr/>
            <p:nvPr/>
          </p:nvSpPr>
          <p:spPr bwMode="ltGray">
            <a:xfrm>
              <a:off x="3785" y="2282"/>
              <a:ext cx="49" cy="60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48" name="任意多边形 45"/>
            <p:cNvSpPr/>
            <p:nvPr/>
          </p:nvSpPr>
          <p:spPr bwMode="ltGray">
            <a:xfrm>
              <a:off x="4118" y="2347"/>
              <a:ext cx="111" cy="183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49" name="任意多边形 46"/>
            <p:cNvSpPr/>
            <p:nvPr/>
          </p:nvSpPr>
          <p:spPr bwMode="ltGray">
            <a:xfrm>
              <a:off x="4024" y="2291"/>
              <a:ext cx="74" cy="137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50" name="任意多边形 47"/>
            <p:cNvSpPr/>
            <p:nvPr/>
          </p:nvSpPr>
          <p:spPr bwMode="ltGray">
            <a:xfrm>
              <a:off x="4073" y="2401"/>
              <a:ext cx="40" cy="13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51" name="任意多边形 48"/>
            <p:cNvSpPr/>
            <p:nvPr/>
          </p:nvSpPr>
          <p:spPr bwMode="ltGray">
            <a:xfrm>
              <a:off x="4118" y="2537"/>
              <a:ext cx="65" cy="55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52" name="任意多边形 49"/>
            <p:cNvSpPr/>
            <p:nvPr/>
          </p:nvSpPr>
          <p:spPr bwMode="ltGray">
            <a:xfrm>
              <a:off x="4222" y="2442"/>
              <a:ext cx="83" cy="118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53" name="任意多边形 50"/>
            <p:cNvSpPr/>
            <p:nvPr/>
          </p:nvSpPr>
          <p:spPr bwMode="ltGray">
            <a:xfrm>
              <a:off x="4194" y="2026"/>
              <a:ext cx="22" cy="70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54" name="任意多边形 51"/>
            <p:cNvSpPr/>
            <p:nvPr/>
          </p:nvSpPr>
          <p:spPr bwMode="ltGray">
            <a:xfrm>
              <a:off x="4208" y="2144"/>
              <a:ext cx="61" cy="118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55" name="任意多边形 52"/>
            <p:cNvSpPr/>
            <p:nvPr/>
          </p:nvSpPr>
          <p:spPr bwMode="ltGray">
            <a:xfrm>
              <a:off x="4251" y="2301"/>
              <a:ext cx="64" cy="78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56" name="任意多边形 53"/>
            <p:cNvSpPr/>
            <p:nvPr/>
          </p:nvSpPr>
          <p:spPr bwMode="ltGray">
            <a:xfrm>
              <a:off x="4327" y="2441"/>
              <a:ext cx="29" cy="50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57" name="任意多边形 54"/>
            <p:cNvSpPr/>
            <p:nvPr/>
          </p:nvSpPr>
          <p:spPr bwMode="ltGray">
            <a:xfrm>
              <a:off x="4311" y="2522"/>
              <a:ext cx="18" cy="18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58" name="任意多边形 55"/>
            <p:cNvSpPr/>
            <p:nvPr/>
          </p:nvSpPr>
          <p:spPr bwMode="ltGray">
            <a:xfrm>
              <a:off x="4338" y="2512"/>
              <a:ext cx="47" cy="38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59" name="任意多边形 56"/>
            <p:cNvSpPr/>
            <p:nvPr/>
          </p:nvSpPr>
          <p:spPr bwMode="ltGray">
            <a:xfrm>
              <a:off x="4407" y="2582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60" name="任意多边形 57"/>
            <p:cNvSpPr/>
            <p:nvPr/>
          </p:nvSpPr>
          <p:spPr bwMode="ltGray">
            <a:xfrm>
              <a:off x="4674" y="2541"/>
              <a:ext cx="46" cy="47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61" name="任意多边形 58"/>
            <p:cNvSpPr/>
            <p:nvPr/>
          </p:nvSpPr>
          <p:spPr bwMode="ltGray">
            <a:xfrm>
              <a:off x="4277" y="2601"/>
              <a:ext cx="46" cy="50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62" name="任意多边形 59"/>
            <p:cNvSpPr/>
            <p:nvPr/>
          </p:nvSpPr>
          <p:spPr bwMode="ltGray">
            <a:xfrm>
              <a:off x="4228" y="2619"/>
              <a:ext cx="32" cy="27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63" name="任意多边形 60"/>
            <p:cNvSpPr/>
            <p:nvPr/>
          </p:nvSpPr>
          <p:spPr bwMode="ltGray">
            <a:xfrm>
              <a:off x="4207" y="2591"/>
              <a:ext cx="24" cy="30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64" name="任意多边形 61"/>
            <p:cNvSpPr/>
            <p:nvPr/>
          </p:nvSpPr>
          <p:spPr bwMode="ltGray">
            <a:xfrm>
              <a:off x="4241" y="2601"/>
              <a:ext cx="35" cy="25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65" name="任意多边形 62"/>
            <p:cNvSpPr/>
            <p:nvPr/>
          </p:nvSpPr>
          <p:spPr bwMode="ltGray">
            <a:xfrm>
              <a:off x="4192" y="2269"/>
              <a:ext cx="27" cy="55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66" name="任意多边形 63"/>
            <p:cNvSpPr/>
            <p:nvPr/>
          </p:nvSpPr>
          <p:spPr bwMode="ltGray">
            <a:xfrm>
              <a:off x="4243" y="2261"/>
              <a:ext cx="19" cy="55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67" name="任意多边形 64"/>
            <p:cNvSpPr/>
            <p:nvPr/>
          </p:nvSpPr>
          <p:spPr bwMode="ltGray">
            <a:xfrm>
              <a:off x="4265" y="2242"/>
              <a:ext cx="10" cy="25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68" name="任意多边形 65"/>
            <p:cNvSpPr/>
            <p:nvPr/>
          </p:nvSpPr>
          <p:spPr bwMode="ltGray">
            <a:xfrm>
              <a:off x="4275" y="2256"/>
              <a:ext cx="21" cy="47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69" name="任意多边形 66"/>
            <p:cNvSpPr/>
            <p:nvPr/>
          </p:nvSpPr>
          <p:spPr bwMode="ltGray">
            <a:xfrm>
              <a:off x="4006" y="2324"/>
              <a:ext cx="10" cy="27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70" name="任意多边形 67"/>
            <p:cNvSpPr/>
            <p:nvPr/>
          </p:nvSpPr>
          <p:spPr bwMode="ltGray">
            <a:xfrm>
              <a:off x="3996" y="2301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71" name="任意多边形 68"/>
            <p:cNvSpPr/>
            <p:nvPr/>
          </p:nvSpPr>
          <p:spPr bwMode="ltGray">
            <a:xfrm>
              <a:off x="3992" y="2282"/>
              <a:ext cx="12" cy="15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72" name="任意多边形 69"/>
            <p:cNvSpPr/>
            <p:nvPr/>
          </p:nvSpPr>
          <p:spPr bwMode="ltGray">
            <a:xfrm>
              <a:off x="3980" y="2242"/>
              <a:ext cx="11" cy="20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73" name="任意多边形 70"/>
            <p:cNvSpPr/>
            <p:nvPr/>
          </p:nvSpPr>
          <p:spPr bwMode="ltGray">
            <a:xfrm>
              <a:off x="3982" y="2267"/>
              <a:ext cx="16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74" name="任意多边形 71"/>
            <p:cNvSpPr/>
            <p:nvPr/>
          </p:nvSpPr>
          <p:spPr bwMode="ltGray">
            <a:xfrm>
              <a:off x="4818" y="2891"/>
              <a:ext cx="45" cy="60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75" name="任意多边形 72"/>
            <p:cNvSpPr/>
            <p:nvPr/>
          </p:nvSpPr>
          <p:spPr bwMode="ltGray">
            <a:xfrm>
              <a:off x="5049" y="2842"/>
              <a:ext cx="53" cy="45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76" name="任意多边形 73"/>
            <p:cNvSpPr/>
            <p:nvPr/>
          </p:nvSpPr>
          <p:spPr bwMode="ltGray">
            <a:xfrm>
              <a:off x="4889" y="2817"/>
              <a:ext cx="16" cy="23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77" name="任意多边形 74"/>
            <p:cNvSpPr/>
            <p:nvPr/>
          </p:nvSpPr>
          <p:spPr bwMode="ltGray">
            <a:xfrm>
              <a:off x="4881" y="2796"/>
              <a:ext cx="22" cy="17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78" name="任意多边形 75"/>
            <p:cNvSpPr/>
            <p:nvPr/>
          </p:nvSpPr>
          <p:spPr bwMode="ltGray">
            <a:xfrm>
              <a:off x="4728" y="2601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79" name="任意多边形 76"/>
            <p:cNvSpPr/>
            <p:nvPr/>
          </p:nvSpPr>
          <p:spPr bwMode="ltGray">
            <a:xfrm>
              <a:off x="4762" y="2644"/>
              <a:ext cx="26" cy="33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80" name="任意多边形 77"/>
            <p:cNvSpPr/>
            <p:nvPr/>
          </p:nvSpPr>
          <p:spPr bwMode="ltGray">
            <a:xfrm>
              <a:off x="4789" y="2707"/>
              <a:ext cx="28" cy="28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81" name="任意多边形 78"/>
            <p:cNvSpPr/>
            <p:nvPr/>
          </p:nvSpPr>
          <p:spPr bwMode="ltGray">
            <a:xfrm>
              <a:off x="4823" y="2697"/>
              <a:ext cx="29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82" name="任意多边形 79"/>
            <p:cNvSpPr/>
            <p:nvPr/>
          </p:nvSpPr>
          <p:spPr bwMode="ltGray">
            <a:xfrm>
              <a:off x="4813" y="2661"/>
              <a:ext cx="26" cy="20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83" name="任意多边形 80"/>
            <p:cNvSpPr/>
            <p:nvPr/>
          </p:nvSpPr>
          <p:spPr bwMode="ltGray">
            <a:xfrm>
              <a:off x="4787" y="2636"/>
              <a:ext cx="26" cy="35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84" name="任意多边形 81"/>
            <p:cNvSpPr/>
            <p:nvPr/>
          </p:nvSpPr>
          <p:spPr bwMode="ltGray">
            <a:xfrm>
              <a:off x="4755" y="2621"/>
              <a:ext cx="22" cy="25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85" name="任意多边形 82"/>
            <p:cNvSpPr/>
            <p:nvPr/>
          </p:nvSpPr>
          <p:spPr bwMode="ltGray">
            <a:xfrm>
              <a:off x="4795" y="2672"/>
              <a:ext cx="24" cy="27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86" name="任意多边形 83"/>
            <p:cNvSpPr/>
            <p:nvPr/>
          </p:nvSpPr>
          <p:spPr bwMode="ltGray">
            <a:xfrm>
              <a:off x="2526" y="1397"/>
              <a:ext cx="761" cy="543"/>
            </a:xfrm>
            <a:custGeom>
              <a:avLst/>
              <a:gdLst>
                <a:gd name="T0" fmla="*/ 104 w 1016"/>
                <a:gd name="T1" fmla="*/ 660 h 723"/>
                <a:gd name="T2" fmla="*/ 5 w 1016"/>
                <a:gd name="T3" fmla="*/ 657 h 723"/>
                <a:gd name="T4" fmla="*/ 26 w 1016"/>
                <a:gd name="T5" fmla="*/ 550 h 723"/>
                <a:gd name="T6" fmla="*/ 121 w 1016"/>
                <a:gd name="T7" fmla="*/ 528 h 723"/>
                <a:gd name="T8" fmla="*/ 116 w 1016"/>
                <a:gd name="T9" fmla="*/ 441 h 723"/>
                <a:gd name="T10" fmla="*/ 173 w 1016"/>
                <a:gd name="T11" fmla="*/ 406 h 723"/>
                <a:gd name="T12" fmla="*/ 277 w 1016"/>
                <a:gd name="T13" fmla="*/ 363 h 723"/>
                <a:gd name="T14" fmla="*/ 329 w 1016"/>
                <a:gd name="T15" fmla="*/ 288 h 723"/>
                <a:gd name="T16" fmla="*/ 367 w 1016"/>
                <a:gd name="T17" fmla="*/ 310 h 723"/>
                <a:gd name="T18" fmla="*/ 475 w 1016"/>
                <a:gd name="T19" fmla="*/ 319 h 723"/>
                <a:gd name="T20" fmla="*/ 539 w 1016"/>
                <a:gd name="T21" fmla="*/ 264 h 723"/>
                <a:gd name="T22" fmla="*/ 589 w 1016"/>
                <a:gd name="T23" fmla="*/ 237 h 723"/>
                <a:gd name="T24" fmla="*/ 575 w 1016"/>
                <a:gd name="T25" fmla="*/ 220 h 723"/>
                <a:gd name="T26" fmla="*/ 578 w 1016"/>
                <a:gd name="T27" fmla="*/ 121 h 723"/>
                <a:gd name="T28" fmla="*/ 508 w 1016"/>
                <a:gd name="T29" fmla="*/ 141 h 723"/>
                <a:gd name="T30" fmla="*/ 482 w 1016"/>
                <a:gd name="T31" fmla="*/ 241 h 723"/>
                <a:gd name="T32" fmla="*/ 404 w 1016"/>
                <a:gd name="T33" fmla="*/ 288 h 723"/>
                <a:gd name="T34" fmla="*/ 337 w 1016"/>
                <a:gd name="T35" fmla="*/ 262 h 723"/>
                <a:gd name="T36" fmla="*/ 298 w 1016"/>
                <a:gd name="T37" fmla="*/ 195 h 723"/>
                <a:gd name="T38" fmla="*/ 382 w 1016"/>
                <a:gd name="T39" fmla="*/ 118 h 723"/>
                <a:gd name="T40" fmla="*/ 470 w 1016"/>
                <a:gd name="T41" fmla="*/ 25 h 723"/>
                <a:gd name="T42" fmla="*/ 574 w 1016"/>
                <a:gd name="T43" fmla="*/ 4 h 723"/>
                <a:gd name="T44" fmla="*/ 646 w 1016"/>
                <a:gd name="T45" fmla="*/ 28 h 723"/>
                <a:gd name="T46" fmla="*/ 742 w 1016"/>
                <a:gd name="T47" fmla="*/ 43 h 723"/>
                <a:gd name="T48" fmla="*/ 799 w 1016"/>
                <a:gd name="T49" fmla="*/ 82 h 723"/>
                <a:gd name="T50" fmla="*/ 829 w 1016"/>
                <a:gd name="T51" fmla="*/ 91 h 723"/>
                <a:gd name="T52" fmla="*/ 877 w 1016"/>
                <a:gd name="T53" fmla="*/ 45 h 723"/>
                <a:gd name="T54" fmla="*/ 908 w 1016"/>
                <a:gd name="T55" fmla="*/ 48 h 723"/>
                <a:gd name="T56" fmla="*/ 1009 w 1016"/>
                <a:gd name="T57" fmla="*/ 115 h 723"/>
                <a:gd name="T58" fmla="*/ 961 w 1016"/>
                <a:gd name="T59" fmla="*/ 670 h 723"/>
                <a:gd name="T60" fmla="*/ 836 w 1016"/>
                <a:gd name="T61" fmla="*/ 723 h 723"/>
                <a:gd name="T62" fmla="*/ 743 w 1016"/>
                <a:gd name="T63" fmla="*/ 666 h 723"/>
                <a:gd name="T64" fmla="*/ 656 w 1016"/>
                <a:gd name="T65" fmla="*/ 634 h 723"/>
                <a:gd name="T66" fmla="*/ 751 w 1016"/>
                <a:gd name="T67" fmla="*/ 547 h 723"/>
                <a:gd name="T68" fmla="*/ 839 w 1016"/>
                <a:gd name="T69" fmla="*/ 567 h 723"/>
                <a:gd name="T70" fmla="*/ 883 w 1016"/>
                <a:gd name="T71" fmla="*/ 528 h 723"/>
                <a:gd name="T72" fmla="*/ 854 w 1016"/>
                <a:gd name="T73" fmla="*/ 447 h 723"/>
                <a:gd name="T74" fmla="*/ 772 w 1016"/>
                <a:gd name="T75" fmla="*/ 523 h 723"/>
                <a:gd name="T76" fmla="*/ 677 w 1016"/>
                <a:gd name="T77" fmla="*/ 526 h 723"/>
                <a:gd name="T78" fmla="*/ 601 w 1016"/>
                <a:gd name="T79" fmla="*/ 576 h 723"/>
                <a:gd name="T80" fmla="*/ 596 w 1016"/>
                <a:gd name="T81" fmla="*/ 667 h 723"/>
                <a:gd name="T82" fmla="*/ 527 w 1016"/>
                <a:gd name="T83" fmla="*/ 594 h 723"/>
                <a:gd name="T84" fmla="*/ 437 w 1016"/>
                <a:gd name="T85" fmla="*/ 513 h 723"/>
                <a:gd name="T86" fmla="*/ 436 w 1016"/>
                <a:gd name="T87" fmla="*/ 559 h 723"/>
                <a:gd name="T88" fmla="*/ 509 w 1016"/>
                <a:gd name="T89" fmla="*/ 595 h 723"/>
                <a:gd name="T90" fmla="*/ 455 w 1016"/>
                <a:gd name="T91" fmla="*/ 607 h 723"/>
                <a:gd name="T92" fmla="*/ 362 w 1016"/>
                <a:gd name="T93" fmla="*/ 565 h 723"/>
                <a:gd name="T94" fmla="*/ 323 w 1016"/>
                <a:gd name="T95" fmla="*/ 613 h 723"/>
                <a:gd name="T96" fmla="*/ 323 w 1016"/>
                <a:gd name="T97" fmla="*/ 523 h 723"/>
                <a:gd name="T98" fmla="*/ 242 w 1016"/>
                <a:gd name="T99" fmla="*/ 535 h 723"/>
                <a:gd name="T100" fmla="*/ 194 w 1016"/>
                <a:gd name="T101" fmla="*/ 58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6" h="723">
                  <a:moveTo>
                    <a:pt x="214" y="612"/>
                  </a:moveTo>
                  <a:cubicBezTo>
                    <a:pt x="204" y="613"/>
                    <a:pt x="199" y="613"/>
                    <a:pt x="191" y="618"/>
                  </a:cubicBezTo>
                  <a:cubicBezTo>
                    <a:pt x="184" y="627"/>
                    <a:pt x="178" y="635"/>
                    <a:pt x="167" y="637"/>
                  </a:cubicBezTo>
                  <a:cubicBezTo>
                    <a:pt x="162" y="639"/>
                    <a:pt x="158" y="640"/>
                    <a:pt x="154" y="643"/>
                  </a:cubicBezTo>
                  <a:cubicBezTo>
                    <a:pt x="143" y="661"/>
                    <a:pt x="124" y="659"/>
                    <a:pt x="104" y="660"/>
                  </a:cubicBezTo>
                  <a:cubicBezTo>
                    <a:pt x="99" y="661"/>
                    <a:pt x="94" y="663"/>
                    <a:pt x="89" y="664"/>
                  </a:cubicBezTo>
                  <a:cubicBezTo>
                    <a:pt x="83" y="663"/>
                    <a:pt x="80" y="660"/>
                    <a:pt x="74" y="658"/>
                  </a:cubicBezTo>
                  <a:cubicBezTo>
                    <a:pt x="68" y="652"/>
                    <a:pt x="60" y="647"/>
                    <a:pt x="52" y="643"/>
                  </a:cubicBezTo>
                  <a:cubicBezTo>
                    <a:pt x="42" y="645"/>
                    <a:pt x="33" y="648"/>
                    <a:pt x="23" y="649"/>
                  </a:cubicBezTo>
                  <a:cubicBezTo>
                    <a:pt x="17" y="652"/>
                    <a:pt x="11" y="653"/>
                    <a:pt x="5" y="657"/>
                  </a:cubicBezTo>
                  <a:cubicBezTo>
                    <a:pt x="0" y="648"/>
                    <a:pt x="3" y="639"/>
                    <a:pt x="7" y="630"/>
                  </a:cubicBezTo>
                  <a:cubicBezTo>
                    <a:pt x="8" y="623"/>
                    <a:pt x="11" y="623"/>
                    <a:pt x="17" y="627"/>
                  </a:cubicBezTo>
                  <a:cubicBezTo>
                    <a:pt x="24" y="615"/>
                    <a:pt x="21" y="609"/>
                    <a:pt x="14" y="598"/>
                  </a:cubicBezTo>
                  <a:cubicBezTo>
                    <a:pt x="13" y="589"/>
                    <a:pt x="15" y="589"/>
                    <a:pt x="23" y="588"/>
                  </a:cubicBezTo>
                  <a:cubicBezTo>
                    <a:pt x="36" y="583"/>
                    <a:pt x="30" y="561"/>
                    <a:pt x="26" y="550"/>
                  </a:cubicBezTo>
                  <a:cubicBezTo>
                    <a:pt x="25" y="543"/>
                    <a:pt x="21" y="537"/>
                    <a:pt x="17" y="531"/>
                  </a:cubicBezTo>
                  <a:cubicBezTo>
                    <a:pt x="21" y="518"/>
                    <a:pt x="38" y="521"/>
                    <a:pt x="50" y="519"/>
                  </a:cubicBezTo>
                  <a:cubicBezTo>
                    <a:pt x="66" y="509"/>
                    <a:pt x="61" y="509"/>
                    <a:pt x="88" y="514"/>
                  </a:cubicBezTo>
                  <a:cubicBezTo>
                    <a:pt x="93" y="518"/>
                    <a:pt x="97" y="519"/>
                    <a:pt x="103" y="520"/>
                  </a:cubicBezTo>
                  <a:cubicBezTo>
                    <a:pt x="109" y="523"/>
                    <a:pt x="115" y="526"/>
                    <a:pt x="121" y="528"/>
                  </a:cubicBezTo>
                  <a:cubicBezTo>
                    <a:pt x="130" y="526"/>
                    <a:pt x="139" y="523"/>
                    <a:pt x="148" y="522"/>
                  </a:cubicBezTo>
                  <a:cubicBezTo>
                    <a:pt x="153" y="519"/>
                    <a:pt x="157" y="518"/>
                    <a:pt x="160" y="513"/>
                  </a:cubicBezTo>
                  <a:cubicBezTo>
                    <a:pt x="162" y="504"/>
                    <a:pt x="162" y="494"/>
                    <a:pt x="166" y="486"/>
                  </a:cubicBezTo>
                  <a:cubicBezTo>
                    <a:pt x="169" y="472"/>
                    <a:pt x="169" y="447"/>
                    <a:pt x="152" y="444"/>
                  </a:cubicBezTo>
                  <a:cubicBezTo>
                    <a:pt x="136" y="436"/>
                    <a:pt x="165" y="450"/>
                    <a:pt x="116" y="441"/>
                  </a:cubicBezTo>
                  <a:cubicBezTo>
                    <a:pt x="113" y="440"/>
                    <a:pt x="114" y="435"/>
                    <a:pt x="112" y="432"/>
                  </a:cubicBezTo>
                  <a:cubicBezTo>
                    <a:pt x="113" y="409"/>
                    <a:pt x="109" y="418"/>
                    <a:pt x="122" y="412"/>
                  </a:cubicBezTo>
                  <a:cubicBezTo>
                    <a:pt x="130" y="413"/>
                    <a:pt x="145" y="420"/>
                    <a:pt x="145" y="420"/>
                  </a:cubicBezTo>
                  <a:cubicBezTo>
                    <a:pt x="150" y="418"/>
                    <a:pt x="156" y="418"/>
                    <a:pt x="161" y="415"/>
                  </a:cubicBezTo>
                  <a:cubicBezTo>
                    <a:pt x="165" y="410"/>
                    <a:pt x="168" y="409"/>
                    <a:pt x="173" y="406"/>
                  </a:cubicBezTo>
                  <a:cubicBezTo>
                    <a:pt x="178" y="418"/>
                    <a:pt x="184" y="405"/>
                    <a:pt x="191" y="403"/>
                  </a:cubicBezTo>
                  <a:cubicBezTo>
                    <a:pt x="196" y="402"/>
                    <a:pt x="201" y="402"/>
                    <a:pt x="206" y="402"/>
                  </a:cubicBezTo>
                  <a:cubicBezTo>
                    <a:pt x="217" y="398"/>
                    <a:pt x="225" y="394"/>
                    <a:pt x="235" y="388"/>
                  </a:cubicBezTo>
                  <a:cubicBezTo>
                    <a:pt x="237" y="374"/>
                    <a:pt x="242" y="376"/>
                    <a:pt x="257" y="375"/>
                  </a:cubicBezTo>
                  <a:cubicBezTo>
                    <a:pt x="264" y="371"/>
                    <a:pt x="270" y="367"/>
                    <a:pt x="277" y="363"/>
                  </a:cubicBezTo>
                  <a:cubicBezTo>
                    <a:pt x="280" y="357"/>
                    <a:pt x="283" y="354"/>
                    <a:pt x="289" y="351"/>
                  </a:cubicBezTo>
                  <a:cubicBezTo>
                    <a:pt x="292" y="345"/>
                    <a:pt x="295" y="342"/>
                    <a:pt x="301" y="339"/>
                  </a:cubicBezTo>
                  <a:cubicBezTo>
                    <a:pt x="306" y="331"/>
                    <a:pt x="305" y="330"/>
                    <a:pt x="314" y="331"/>
                  </a:cubicBezTo>
                  <a:cubicBezTo>
                    <a:pt x="319" y="339"/>
                    <a:pt x="322" y="337"/>
                    <a:pt x="332" y="336"/>
                  </a:cubicBezTo>
                  <a:cubicBezTo>
                    <a:pt x="340" y="322"/>
                    <a:pt x="339" y="301"/>
                    <a:pt x="329" y="288"/>
                  </a:cubicBezTo>
                  <a:cubicBezTo>
                    <a:pt x="331" y="271"/>
                    <a:pt x="330" y="270"/>
                    <a:pt x="346" y="273"/>
                  </a:cubicBezTo>
                  <a:cubicBezTo>
                    <a:pt x="354" y="271"/>
                    <a:pt x="360" y="268"/>
                    <a:pt x="367" y="265"/>
                  </a:cubicBezTo>
                  <a:cubicBezTo>
                    <a:pt x="372" y="271"/>
                    <a:pt x="375" y="277"/>
                    <a:pt x="380" y="283"/>
                  </a:cubicBezTo>
                  <a:cubicBezTo>
                    <a:pt x="378" y="292"/>
                    <a:pt x="368" y="295"/>
                    <a:pt x="361" y="300"/>
                  </a:cubicBezTo>
                  <a:cubicBezTo>
                    <a:pt x="358" y="307"/>
                    <a:pt x="360" y="309"/>
                    <a:pt x="367" y="310"/>
                  </a:cubicBezTo>
                  <a:cubicBezTo>
                    <a:pt x="376" y="314"/>
                    <a:pt x="385" y="320"/>
                    <a:pt x="394" y="324"/>
                  </a:cubicBezTo>
                  <a:cubicBezTo>
                    <a:pt x="401" y="322"/>
                    <a:pt x="407" y="322"/>
                    <a:pt x="413" y="318"/>
                  </a:cubicBezTo>
                  <a:cubicBezTo>
                    <a:pt x="421" y="323"/>
                    <a:pt x="427" y="329"/>
                    <a:pt x="436" y="331"/>
                  </a:cubicBezTo>
                  <a:cubicBezTo>
                    <a:pt x="444" y="330"/>
                    <a:pt x="450" y="328"/>
                    <a:pt x="457" y="327"/>
                  </a:cubicBezTo>
                  <a:cubicBezTo>
                    <a:pt x="463" y="324"/>
                    <a:pt x="469" y="321"/>
                    <a:pt x="475" y="319"/>
                  </a:cubicBezTo>
                  <a:cubicBezTo>
                    <a:pt x="479" y="314"/>
                    <a:pt x="481" y="312"/>
                    <a:pt x="487" y="310"/>
                  </a:cubicBezTo>
                  <a:cubicBezTo>
                    <a:pt x="493" y="313"/>
                    <a:pt x="498" y="318"/>
                    <a:pt x="505" y="319"/>
                  </a:cubicBezTo>
                  <a:cubicBezTo>
                    <a:pt x="513" y="318"/>
                    <a:pt x="518" y="314"/>
                    <a:pt x="526" y="312"/>
                  </a:cubicBezTo>
                  <a:cubicBezTo>
                    <a:pt x="523" y="294"/>
                    <a:pt x="526" y="293"/>
                    <a:pt x="539" y="283"/>
                  </a:cubicBezTo>
                  <a:cubicBezTo>
                    <a:pt x="542" y="276"/>
                    <a:pt x="543" y="271"/>
                    <a:pt x="539" y="264"/>
                  </a:cubicBezTo>
                  <a:cubicBezTo>
                    <a:pt x="537" y="255"/>
                    <a:pt x="543" y="258"/>
                    <a:pt x="550" y="259"/>
                  </a:cubicBezTo>
                  <a:cubicBezTo>
                    <a:pt x="556" y="262"/>
                    <a:pt x="559" y="259"/>
                    <a:pt x="565" y="258"/>
                  </a:cubicBezTo>
                  <a:cubicBezTo>
                    <a:pt x="573" y="259"/>
                    <a:pt x="574" y="263"/>
                    <a:pt x="580" y="267"/>
                  </a:cubicBezTo>
                  <a:cubicBezTo>
                    <a:pt x="593" y="264"/>
                    <a:pt x="590" y="260"/>
                    <a:pt x="584" y="250"/>
                  </a:cubicBezTo>
                  <a:cubicBezTo>
                    <a:pt x="583" y="243"/>
                    <a:pt x="581" y="239"/>
                    <a:pt x="589" y="237"/>
                  </a:cubicBezTo>
                  <a:cubicBezTo>
                    <a:pt x="604" y="226"/>
                    <a:pt x="622" y="228"/>
                    <a:pt x="640" y="225"/>
                  </a:cubicBezTo>
                  <a:cubicBezTo>
                    <a:pt x="648" y="221"/>
                    <a:pt x="656" y="219"/>
                    <a:pt x="664" y="214"/>
                  </a:cubicBezTo>
                  <a:cubicBezTo>
                    <a:pt x="666" y="201"/>
                    <a:pt x="656" y="205"/>
                    <a:pt x="644" y="204"/>
                  </a:cubicBezTo>
                  <a:cubicBezTo>
                    <a:pt x="627" y="195"/>
                    <a:pt x="606" y="201"/>
                    <a:pt x="587" y="205"/>
                  </a:cubicBezTo>
                  <a:cubicBezTo>
                    <a:pt x="583" y="211"/>
                    <a:pt x="581" y="219"/>
                    <a:pt x="575" y="220"/>
                  </a:cubicBezTo>
                  <a:cubicBezTo>
                    <a:pt x="561" y="218"/>
                    <a:pt x="555" y="209"/>
                    <a:pt x="541" y="207"/>
                  </a:cubicBezTo>
                  <a:cubicBezTo>
                    <a:pt x="533" y="199"/>
                    <a:pt x="531" y="189"/>
                    <a:pt x="524" y="180"/>
                  </a:cubicBezTo>
                  <a:cubicBezTo>
                    <a:pt x="521" y="164"/>
                    <a:pt x="528" y="153"/>
                    <a:pt x="544" y="150"/>
                  </a:cubicBezTo>
                  <a:cubicBezTo>
                    <a:pt x="564" y="135"/>
                    <a:pt x="532" y="135"/>
                    <a:pt x="568" y="132"/>
                  </a:cubicBezTo>
                  <a:cubicBezTo>
                    <a:pt x="573" y="128"/>
                    <a:pt x="573" y="125"/>
                    <a:pt x="578" y="121"/>
                  </a:cubicBezTo>
                  <a:cubicBezTo>
                    <a:pt x="585" y="107"/>
                    <a:pt x="568" y="109"/>
                    <a:pt x="559" y="108"/>
                  </a:cubicBezTo>
                  <a:cubicBezTo>
                    <a:pt x="555" y="107"/>
                    <a:pt x="552" y="103"/>
                    <a:pt x="548" y="103"/>
                  </a:cubicBezTo>
                  <a:cubicBezTo>
                    <a:pt x="543" y="103"/>
                    <a:pt x="533" y="106"/>
                    <a:pt x="533" y="106"/>
                  </a:cubicBezTo>
                  <a:cubicBezTo>
                    <a:pt x="526" y="114"/>
                    <a:pt x="528" y="116"/>
                    <a:pt x="530" y="126"/>
                  </a:cubicBezTo>
                  <a:cubicBezTo>
                    <a:pt x="529" y="139"/>
                    <a:pt x="520" y="138"/>
                    <a:pt x="508" y="141"/>
                  </a:cubicBezTo>
                  <a:cubicBezTo>
                    <a:pt x="492" y="137"/>
                    <a:pt x="486" y="143"/>
                    <a:pt x="479" y="157"/>
                  </a:cubicBezTo>
                  <a:cubicBezTo>
                    <a:pt x="485" y="173"/>
                    <a:pt x="486" y="169"/>
                    <a:pt x="479" y="186"/>
                  </a:cubicBezTo>
                  <a:cubicBezTo>
                    <a:pt x="483" y="198"/>
                    <a:pt x="493" y="203"/>
                    <a:pt x="499" y="214"/>
                  </a:cubicBezTo>
                  <a:cubicBezTo>
                    <a:pt x="500" y="220"/>
                    <a:pt x="500" y="224"/>
                    <a:pt x="497" y="229"/>
                  </a:cubicBezTo>
                  <a:cubicBezTo>
                    <a:pt x="496" y="236"/>
                    <a:pt x="489" y="240"/>
                    <a:pt x="482" y="241"/>
                  </a:cubicBezTo>
                  <a:cubicBezTo>
                    <a:pt x="474" y="245"/>
                    <a:pt x="474" y="249"/>
                    <a:pt x="470" y="256"/>
                  </a:cubicBezTo>
                  <a:cubicBezTo>
                    <a:pt x="469" y="265"/>
                    <a:pt x="469" y="274"/>
                    <a:pt x="460" y="279"/>
                  </a:cubicBezTo>
                  <a:cubicBezTo>
                    <a:pt x="457" y="286"/>
                    <a:pt x="450" y="288"/>
                    <a:pt x="443" y="289"/>
                  </a:cubicBezTo>
                  <a:cubicBezTo>
                    <a:pt x="436" y="294"/>
                    <a:pt x="430" y="299"/>
                    <a:pt x="422" y="304"/>
                  </a:cubicBezTo>
                  <a:cubicBezTo>
                    <a:pt x="414" y="300"/>
                    <a:pt x="409" y="295"/>
                    <a:pt x="404" y="288"/>
                  </a:cubicBezTo>
                  <a:cubicBezTo>
                    <a:pt x="403" y="282"/>
                    <a:pt x="401" y="276"/>
                    <a:pt x="398" y="270"/>
                  </a:cubicBezTo>
                  <a:cubicBezTo>
                    <a:pt x="397" y="263"/>
                    <a:pt x="392" y="256"/>
                    <a:pt x="389" y="250"/>
                  </a:cubicBezTo>
                  <a:cubicBezTo>
                    <a:pt x="387" y="238"/>
                    <a:pt x="387" y="240"/>
                    <a:pt x="373" y="241"/>
                  </a:cubicBezTo>
                  <a:cubicBezTo>
                    <a:pt x="365" y="244"/>
                    <a:pt x="359" y="251"/>
                    <a:pt x="350" y="253"/>
                  </a:cubicBezTo>
                  <a:cubicBezTo>
                    <a:pt x="346" y="256"/>
                    <a:pt x="341" y="259"/>
                    <a:pt x="337" y="262"/>
                  </a:cubicBezTo>
                  <a:cubicBezTo>
                    <a:pt x="328" y="260"/>
                    <a:pt x="334" y="262"/>
                    <a:pt x="322" y="256"/>
                  </a:cubicBezTo>
                  <a:cubicBezTo>
                    <a:pt x="320" y="255"/>
                    <a:pt x="316" y="253"/>
                    <a:pt x="316" y="253"/>
                  </a:cubicBezTo>
                  <a:cubicBezTo>
                    <a:pt x="312" y="247"/>
                    <a:pt x="306" y="241"/>
                    <a:pt x="302" y="235"/>
                  </a:cubicBezTo>
                  <a:cubicBezTo>
                    <a:pt x="300" y="231"/>
                    <a:pt x="296" y="223"/>
                    <a:pt x="296" y="223"/>
                  </a:cubicBezTo>
                  <a:cubicBezTo>
                    <a:pt x="294" y="214"/>
                    <a:pt x="294" y="204"/>
                    <a:pt x="298" y="195"/>
                  </a:cubicBezTo>
                  <a:cubicBezTo>
                    <a:pt x="299" y="189"/>
                    <a:pt x="301" y="183"/>
                    <a:pt x="304" y="177"/>
                  </a:cubicBezTo>
                  <a:cubicBezTo>
                    <a:pt x="307" y="161"/>
                    <a:pt x="307" y="150"/>
                    <a:pt x="325" y="147"/>
                  </a:cubicBezTo>
                  <a:cubicBezTo>
                    <a:pt x="333" y="143"/>
                    <a:pt x="343" y="140"/>
                    <a:pt x="352" y="138"/>
                  </a:cubicBezTo>
                  <a:cubicBezTo>
                    <a:pt x="358" y="135"/>
                    <a:pt x="363" y="130"/>
                    <a:pt x="370" y="129"/>
                  </a:cubicBezTo>
                  <a:cubicBezTo>
                    <a:pt x="375" y="125"/>
                    <a:pt x="377" y="121"/>
                    <a:pt x="382" y="118"/>
                  </a:cubicBezTo>
                  <a:cubicBezTo>
                    <a:pt x="386" y="112"/>
                    <a:pt x="390" y="108"/>
                    <a:pt x="394" y="102"/>
                  </a:cubicBezTo>
                  <a:cubicBezTo>
                    <a:pt x="395" y="95"/>
                    <a:pt x="399" y="90"/>
                    <a:pt x="403" y="84"/>
                  </a:cubicBezTo>
                  <a:cubicBezTo>
                    <a:pt x="404" y="77"/>
                    <a:pt x="411" y="73"/>
                    <a:pt x="418" y="72"/>
                  </a:cubicBezTo>
                  <a:cubicBezTo>
                    <a:pt x="426" y="68"/>
                    <a:pt x="431" y="62"/>
                    <a:pt x="439" y="57"/>
                  </a:cubicBezTo>
                  <a:cubicBezTo>
                    <a:pt x="446" y="46"/>
                    <a:pt x="458" y="30"/>
                    <a:pt x="470" y="25"/>
                  </a:cubicBezTo>
                  <a:cubicBezTo>
                    <a:pt x="483" y="19"/>
                    <a:pt x="500" y="21"/>
                    <a:pt x="514" y="16"/>
                  </a:cubicBezTo>
                  <a:cubicBezTo>
                    <a:pt x="518" y="13"/>
                    <a:pt x="527" y="8"/>
                    <a:pt x="532" y="7"/>
                  </a:cubicBezTo>
                  <a:cubicBezTo>
                    <a:pt x="538" y="6"/>
                    <a:pt x="545" y="5"/>
                    <a:pt x="551" y="4"/>
                  </a:cubicBezTo>
                  <a:cubicBezTo>
                    <a:pt x="553" y="4"/>
                    <a:pt x="557" y="3"/>
                    <a:pt x="557" y="3"/>
                  </a:cubicBezTo>
                  <a:cubicBezTo>
                    <a:pt x="564" y="0"/>
                    <a:pt x="567" y="3"/>
                    <a:pt x="574" y="4"/>
                  </a:cubicBezTo>
                  <a:cubicBezTo>
                    <a:pt x="580" y="9"/>
                    <a:pt x="582" y="9"/>
                    <a:pt x="589" y="7"/>
                  </a:cubicBezTo>
                  <a:cubicBezTo>
                    <a:pt x="594" y="3"/>
                    <a:pt x="601" y="1"/>
                    <a:pt x="607" y="0"/>
                  </a:cubicBezTo>
                  <a:cubicBezTo>
                    <a:pt x="618" y="1"/>
                    <a:pt x="624" y="2"/>
                    <a:pt x="634" y="4"/>
                  </a:cubicBezTo>
                  <a:cubicBezTo>
                    <a:pt x="640" y="13"/>
                    <a:pt x="634" y="19"/>
                    <a:pt x="629" y="27"/>
                  </a:cubicBezTo>
                  <a:cubicBezTo>
                    <a:pt x="633" y="35"/>
                    <a:pt x="640" y="31"/>
                    <a:pt x="646" y="28"/>
                  </a:cubicBezTo>
                  <a:cubicBezTo>
                    <a:pt x="668" y="29"/>
                    <a:pt x="674" y="31"/>
                    <a:pt x="691" y="34"/>
                  </a:cubicBezTo>
                  <a:cubicBezTo>
                    <a:pt x="696" y="38"/>
                    <a:pt x="696" y="42"/>
                    <a:pt x="703" y="43"/>
                  </a:cubicBezTo>
                  <a:cubicBezTo>
                    <a:pt x="709" y="46"/>
                    <a:pt x="712" y="43"/>
                    <a:pt x="718" y="42"/>
                  </a:cubicBezTo>
                  <a:cubicBezTo>
                    <a:pt x="724" y="39"/>
                    <a:pt x="727" y="41"/>
                    <a:pt x="731" y="46"/>
                  </a:cubicBezTo>
                  <a:cubicBezTo>
                    <a:pt x="735" y="63"/>
                    <a:pt x="734" y="48"/>
                    <a:pt x="742" y="43"/>
                  </a:cubicBezTo>
                  <a:cubicBezTo>
                    <a:pt x="747" y="49"/>
                    <a:pt x="751" y="50"/>
                    <a:pt x="754" y="57"/>
                  </a:cubicBezTo>
                  <a:cubicBezTo>
                    <a:pt x="756" y="69"/>
                    <a:pt x="761" y="58"/>
                    <a:pt x="767" y="54"/>
                  </a:cubicBezTo>
                  <a:cubicBezTo>
                    <a:pt x="773" y="58"/>
                    <a:pt x="779" y="63"/>
                    <a:pt x="785" y="67"/>
                  </a:cubicBezTo>
                  <a:cubicBezTo>
                    <a:pt x="792" y="66"/>
                    <a:pt x="797" y="66"/>
                    <a:pt x="803" y="70"/>
                  </a:cubicBezTo>
                  <a:cubicBezTo>
                    <a:pt x="806" y="77"/>
                    <a:pt x="805" y="78"/>
                    <a:pt x="799" y="82"/>
                  </a:cubicBezTo>
                  <a:cubicBezTo>
                    <a:pt x="796" y="88"/>
                    <a:pt x="792" y="89"/>
                    <a:pt x="787" y="93"/>
                  </a:cubicBezTo>
                  <a:cubicBezTo>
                    <a:pt x="784" y="98"/>
                    <a:pt x="782" y="103"/>
                    <a:pt x="787" y="108"/>
                  </a:cubicBezTo>
                  <a:cubicBezTo>
                    <a:pt x="791" y="112"/>
                    <a:pt x="800" y="118"/>
                    <a:pt x="800" y="118"/>
                  </a:cubicBezTo>
                  <a:cubicBezTo>
                    <a:pt x="810" y="116"/>
                    <a:pt x="798" y="98"/>
                    <a:pt x="812" y="87"/>
                  </a:cubicBezTo>
                  <a:cubicBezTo>
                    <a:pt x="819" y="88"/>
                    <a:pt x="823" y="90"/>
                    <a:pt x="829" y="91"/>
                  </a:cubicBezTo>
                  <a:cubicBezTo>
                    <a:pt x="833" y="94"/>
                    <a:pt x="837" y="97"/>
                    <a:pt x="842" y="99"/>
                  </a:cubicBezTo>
                  <a:cubicBezTo>
                    <a:pt x="856" y="93"/>
                    <a:pt x="847" y="80"/>
                    <a:pt x="836" y="78"/>
                  </a:cubicBezTo>
                  <a:cubicBezTo>
                    <a:pt x="831" y="72"/>
                    <a:pt x="828" y="66"/>
                    <a:pt x="823" y="60"/>
                  </a:cubicBezTo>
                  <a:cubicBezTo>
                    <a:pt x="824" y="42"/>
                    <a:pt x="826" y="34"/>
                    <a:pt x="844" y="30"/>
                  </a:cubicBezTo>
                  <a:cubicBezTo>
                    <a:pt x="857" y="31"/>
                    <a:pt x="866" y="38"/>
                    <a:pt x="877" y="45"/>
                  </a:cubicBezTo>
                  <a:cubicBezTo>
                    <a:pt x="879" y="60"/>
                    <a:pt x="868" y="60"/>
                    <a:pt x="857" y="63"/>
                  </a:cubicBezTo>
                  <a:cubicBezTo>
                    <a:pt x="850" y="68"/>
                    <a:pt x="849" y="74"/>
                    <a:pt x="859" y="76"/>
                  </a:cubicBezTo>
                  <a:cubicBezTo>
                    <a:pt x="864" y="79"/>
                    <a:pt x="877" y="75"/>
                    <a:pt x="877" y="75"/>
                  </a:cubicBezTo>
                  <a:cubicBezTo>
                    <a:pt x="882" y="73"/>
                    <a:pt x="884" y="69"/>
                    <a:pt x="889" y="66"/>
                  </a:cubicBezTo>
                  <a:cubicBezTo>
                    <a:pt x="894" y="57"/>
                    <a:pt x="898" y="50"/>
                    <a:pt x="908" y="48"/>
                  </a:cubicBezTo>
                  <a:cubicBezTo>
                    <a:pt x="920" y="43"/>
                    <a:pt x="931" y="35"/>
                    <a:pt x="943" y="33"/>
                  </a:cubicBezTo>
                  <a:cubicBezTo>
                    <a:pt x="952" y="38"/>
                    <a:pt x="960" y="41"/>
                    <a:pt x="970" y="43"/>
                  </a:cubicBezTo>
                  <a:cubicBezTo>
                    <a:pt x="978" y="47"/>
                    <a:pt x="991" y="47"/>
                    <a:pt x="1000" y="48"/>
                  </a:cubicBezTo>
                  <a:cubicBezTo>
                    <a:pt x="1005" y="51"/>
                    <a:pt x="1009" y="53"/>
                    <a:pt x="1012" y="58"/>
                  </a:cubicBezTo>
                  <a:cubicBezTo>
                    <a:pt x="1016" y="76"/>
                    <a:pt x="1010" y="96"/>
                    <a:pt x="1009" y="115"/>
                  </a:cubicBezTo>
                  <a:cubicBezTo>
                    <a:pt x="1008" y="150"/>
                    <a:pt x="1012" y="215"/>
                    <a:pt x="1004" y="256"/>
                  </a:cubicBezTo>
                  <a:cubicBezTo>
                    <a:pt x="1002" y="273"/>
                    <a:pt x="1000" y="289"/>
                    <a:pt x="998" y="306"/>
                  </a:cubicBezTo>
                  <a:cubicBezTo>
                    <a:pt x="996" y="338"/>
                    <a:pt x="991" y="371"/>
                    <a:pt x="986" y="402"/>
                  </a:cubicBezTo>
                  <a:cubicBezTo>
                    <a:pt x="983" y="442"/>
                    <a:pt x="985" y="539"/>
                    <a:pt x="997" y="574"/>
                  </a:cubicBezTo>
                  <a:cubicBezTo>
                    <a:pt x="1001" y="624"/>
                    <a:pt x="1016" y="662"/>
                    <a:pt x="961" y="670"/>
                  </a:cubicBezTo>
                  <a:cubicBezTo>
                    <a:pt x="954" y="673"/>
                    <a:pt x="949" y="675"/>
                    <a:pt x="941" y="676"/>
                  </a:cubicBezTo>
                  <a:cubicBezTo>
                    <a:pt x="930" y="682"/>
                    <a:pt x="920" y="689"/>
                    <a:pt x="907" y="691"/>
                  </a:cubicBezTo>
                  <a:cubicBezTo>
                    <a:pt x="901" y="695"/>
                    <a:pt x="894" y="699"/>
                    <a:pt x="887" y="700"/>
                  </a:cubicBezTo>
                  <a:cubicBezTo>
                    <a:pt x="876" y="705"/>
                    <a:pt x="862" y="716"/>
                    <a:pt x="851" y="718"/>
                  </a:cubicBezTo>
                  <a:cubicBezTo>
                    <a:pt x="846" y="720"/>
                    <a:pt x="841" y="721"/>
                    <a:pt x="836" y="723"/>
                  </a:cubicBezTo>
                  <a:cubicBezTo>
                    <a:pt x="810" y="719"/>
                    <a:pt x="823" y="711"/>
                    <a:pt x="815" y="691"/>
                  </a:cubicBezTo>
                  <a:cubicBezTo>
                    <a:pt x="814" y="683"/>
                    <a:pt x="813" y="677"/>
                    <a:pt x="809" y="670"/>
                  </a:cubicBezTo>
                  <a:cubicBezTo>
                    <a:pt x="800" y="673"/>
                    <a:pt x="792" y="677"/>
                    <a:pt x="782" y="679"/>
                  </a:cubicBezTo>
                  <a:cubicBezTo>
                    <a:pt x="773" y="678"/>
                    <a:pt x="767" y="676"/>
                    <a:pt x="757" y="675"/>
                  </a:cubicBezTo>
                  <a:cubicBezTo>
                    <a:pt x="750" y="671"/>
                    <a:pt x="751" y="667"/>
                    <a:pt x="743" y="666"/>
                  </a:cubicBezTo>
                  <a:cubicBezTo>
                    <a:pt x="734" y="667"/>
                    <a:pt x="728" y="674"/>
                    <a:pt x="719" y="676"/>
                  </a:cubicBezTo>
                  <a:cubicBezTo>
                    <a:pt x="709" y="683"/>
                    <a:pt x="698" y="677"/>
                    <a:pt x="688" y="675"/>
                  </a:cubicBezTo>
                  <a:cubicBezTo>
                    <a:pt x="684" y="668"/>
                    <a:pt x="682" y="667"/>
                    <a:pt x="674" y="666"/>
                  </a:cubicBezTo>
                  <a:cubicBezTo>
                    <a:pt x="669" y="660"/>
                    <a:pt x="666" y="655"/>
                    <a:pt x="662" y="648"/>
                  </a:cubicBezTo>
                  <a:cubicBezTo>
                    <a:pt x="661" y="642"/>
                    <a:pt x="659" y="639"/>
                    <a:pt x="656" y="634"/>
                  </a:cubicBezTo>
                  <a:cubicBezTo>
                    <a:pt x="661" y="618"/>
                    <a:pt x="654" y="612"/>
                    <a:pt x="643" y="604"/>
                  </a:cubicBezTo>
                  <a:cubicBezTo>
                    <a:pt x="638" y="595"/>
                    <a:pt x="676" y="581"/>
                    <a:pt x="685" y="579"/>
                  </a:cubicBezTo>
                  <a:cubicBezTo>
                    <a:pt x="691" y="576"/>
                    <a:pt x="696" y="571"/>
                    <a:pt x="703" y="570"/>
                  </a:cubicBezTo>
                  <a:cubicBezTo>
                    <a:pt x="714" y="572"/>
                    <a:pt x="723" y="569"/>
                    <a:pt x="733" y="567"/>
                  </a:cubicBezTo>
                  <a:cubicBezTo>
                    <a:pt x="738" y="560"/>
                    <a:pt x="743" y="550"/>
                    <a:pt x="751" y="547"/>
                  </a:cubicBezTo>
                  <a:cubicBezTo>
                    <a:pt x="758" y="552"/>
                    <a:pt x="759" y="553"/>
                    <a:pt x="769" y="552"/>
                  </a:cubicBezTo>
                  <a:cubicBezTo>
                    <a:pt x="774" y="549"/>
                    <a:pt x="778" y="547"/>
                    <a:pt x="784" y="546"/>
                  </a:cubicBezTo>
                  <a:cubicBezTo>
                    <a:pt x="794" y="548"/>
                    <a:pt x="798" y="555"/>
                    <a:pt x="802" y="564"/>
                  </a:cubicBezTo>
                  <a:cubicBezTo>
                    <a:pt x="804" y="574"/>
                    <a:pt x="808" y="571"/>
                    <a:pt x="818" y="570"/>
                  </a:cubicBezTo>
                  <a:cubicBezTo>
                    <a:pt x="829" y="566"/>
                    <a:pt x="818" y="570"/>
                    <a:pt x="839" y="567"/>
                  </a:cubicBezTo>
                  <a:cubicBezTo>
                    <a:pt x="845" y="566"/>
                    <a:pt x="857" y="564"/>
                    <a:pt x="857" y="564"/>
                  </a:cubicBezTo>
                  <a:cubicBezTo>
                    <a:pt x="862" y="562"/>
                    <a:pt x="867" y="561"/>
                    <a:pt x="872" y="559"/>
                  </a:cubicBezTo>
                  <a:cubicBezTo>
                    <a:pt x="886" y="562"/>
                    <a:pt x="881" y="564"/>
                    <a:pt x="898" y="562"/>
                  </a:cubicBezTo>
                  <a:cubicBezTo>
                    <a:pt x="916" y="553"/>
                    <a:pt x="901" y="545"/>
                    <a:pt x="892" y="537"/>
                  </a:cubicBezTo>
                  <a:cubicBezTo>
                    <a:pt x="889" y="534"/>
                    <a:pt x="885" y="532"/>
                    <a:pt x="883" y="528"/>
                  </a:cubicBezTo>
                  <a:cubicBezTo>
                    <a:pt x="882" y="526"/>
                    <a:pt x="881" y="524"/>
                    <a:pt x="880" y="523"/>
                  </a:cubicBezTo>
                  <a:cubicBezTo>
                    <a:pt x="869" y="512"/>
                    <a:pt x="850" y="504"/>
                    <a:pt x="836" y="496"/>
                  </a:cubicBezTo>
                  <a:cubicBezTo>
                    <a:pt x="828" y="486"/>
                    <a:pt x="845" y="479"/>
                    <a:pt x="853" y="474"/>
                  </a:cubicBezTo>
                  <a:cubicBezTo>
                    <a:pt x="854" y="468"/>
                    <a:pt x="857" y="465"/>
                    <a:pt x="859" y="460"/>
                  </a:cubicBezTo>
                  <a:cubicBezTo>
                    <a:pt x="860" y="453"/>
                    <a:pt x="862" y="449"/>
                    <a:pt x="854" y="447"/>
                  </a:cubicBezTo>
                  <a:cubicBezTo>
                    <a:pt x="848" y="444"/>
                    <a:pt x="843" y="447"/>
                    <a:pt x="836" y="448"/>
                  </a:cubicBezTo>
                  <a:cubicBezTo>
                    <a:pt x="829" y="459"/>
                    <a:pt x="822" y="467"/>
                    <a:pt x="809" y="469"/>
                  </a:cubicBezTo>
                  <a:cubicBezTo>
                    <a:pt x="803" y="472"/>
                    <a:pt x="795" y="474"/>
                    <a:pt x="788" y="475"/>
                  </a:cubicBezTo>
                  <a:cubicBezTo>
                    <a:pt x="775" y="485"/>
                    <a:pt x="782" y="484"/>
                    <a:pt x="799" y="486"/>
                  </a:cubicBezTo>
                  <a:cubicBezTo>
                    <a:pt x="802" y="506"/>
                    <a:pt x="782" y="509"/>
                    <a:pt x="772" y="523"/>
                  </a:cubicBezTo>
                  <a:cubicBezTo>
                    <a:pt x="765" y="519"/>
                    <a:pt x="767" y="516"/>
                    <a:pt x="764" y="510"/>
                  </a:cubicBezTo>
                  <a:cubicBezTo>
                    <a:pt x="761" y="493"/>
                    <a:pt x="755" y="484"/>
                    <a:pt x="737" y="483"/>
                  </a:cubicBezTo>
                  <a:cubicBezTo>
                    <a:pt x="730" y="481"/>
                    <a:pt x="726" y="483"/>
                    <a:pt x="724" y="475"/>
                  </a:cubicBezTo>
                  <a:cubicBezTo>
                    <a:pt x="708" y="480"/>
                    <a:pt x="706" y="499"/>
                    <a:pt x="689" y="502"/>
                  </a:cubicBezTo>
                  <a:cubicBezTo>
                    <a:pt x="682" y="510"/>
                    <a:pt x="685" y="521"/>
                    <a:pt x="677" y="526"/>
                  </a:cubicBezTo>
                  <a:cubicBezTo>
                    <a:pt x="673" y="533"/>
                    <a:pt x="670" y="531"/>
                    <a:pt x="664" y="534"/>
                  </a:cubicBezTo>
                  <a:cubicBezTo>
                    <a:pt x="658" y="546"/>
                    <a:pt x="670" y="549"/>
                    <a:pt x="679" y="552"/>
                  </a:cubicBezTo>
                  <a:cubicBezTo>
                    <a:pt x="676" y="564"/>
                    <a:pt x="656" y="578"/>
                    <a:pt x="644" y="580"/>
                  </a:cubicBezTo>
                  <a:cubicBezTo>
                    <a:pt x="630" y="579"/>
                    <a:pt x="626" y="575"/>
                    <a:pt x="614" y="573"/>
                  </a:cubicBezTo>
                  <a:cubicBezTo>
                    <a:pt x="608" y="569"/>
                    <a:pt x="603" y="568"/>
                    <a:pt x="601" y="576"/>
                  </a:cubicBezTo>
                  <a:cubicBezTo>
                    <a:pt x="602" y="584"/>
                    <a:pt x="600" y="585"/>
                    <a:pt x="593" y="588"/>
                  </a:cubicBezTo>
                  <a:cubicBezTo>
                    <a:pt x="584" y="601"/>
                    <a:pt x="584" y="595"/>
                    <a:pt x="596" y="607"/>
                  </a:cubicBezTo>
                  <a:cubicBezTo>
                    <a:pt x="601" y="618"/>
                    <a:pt x="607" y="628"/>
                    <a:pt x="613" y="639"/>
                  </a:cubicBezTo>
                  <a:cubicBezTo>
                    <a:pt x="614" y="647"/>
                    <a:pt x="615" y="651"/>
                    <a:pt x="608" y="655"/>
                  </a:cubicBezTo>
                  <a:cubicBezTo>
                    <a:pt x="604" y="661"/>
                    <a:pt x="600" y="662"/>
                    <a:pt x="596" y="667"/>
                  </a:cubicBezTo>
                  <a:cubicBezTo>
                    <a:pt x="575" y="666"/>
                    <a:pt x="583" y="663"/>
                    <a:pt x="569" y="655"/>
                  </a:cubicBezTo>
                  <a:cubicBezTo>
                    <a:pt x="566" y="651"/>
                    <a:pt x="563" y="646"/>
                    <a:pt x="560" y="642"/>
                  </a:cubicBezTo>
                  <a:cubicBezTo>
                    <a:pt x="559" y="636"/>
                    <a:pt x="541" y="633"/>
                    <a:pt x="556" y="630"/>
                  </a:cubicBezTo>
                  <a:cubicBezTo>
                    <a:pt x="554" y="625"/>
                    <a:pt x="545" y="618"/>
                    <a:pt x="545" y="618"/>
                  </a:cubicBezTo>
                  <a:cubicBezTo>
                    <a:pt x="539" y="608"/>
                    <a:pt x="537" y="600"/>
                    <a:pt x="527" y="594"/>
                  </a:cubicBezTo>
                  <a:cubicBezTo>
                    <a:pt x="521" y="586"/>
                    <a:pt x="519" y="582"/>
                    <a:pt x="515" y="574"/>
                  </a:cubicBezTo>
                  <a:cubicBezTo>
                    <a:pt x="513" y="563"/>
                    <a:pt x="505" y="554"/>
                    <a:pt x="494" y="552"/>
                  </a:cubicBezTo>
                  <a:cubicBezTo>
                    <a:pt x="488" y="544"/>
                    <a:pt x="479" y="539"/>
                    <a:pt x="470" y="535"/>
                  </a:cubicBezTo>
                  <a:cubicBezTo>
                    <a:pt x="459" y="539"/>
                    <a:pt x="450" y="536"/>
                    <a:pt x="442" y="528"/>
                  </a:cubicBezTo>
                  <a:cubicBezTo>
                    <a:pt x="440" y="523"/>
                    <a:pt x="439" y="518"/>
                    <a:pt x="437" y="513"/>
                  </a:cubicBezTo>
                  <a:cubicBezTo>
                    <a:pt x="435" y="504"/>
                    <a:pt x="431" y="502"/>
                    <a:pt x="422" y="501"/>
                  </a:cubicBezTo>
                  <a:cubicBezTo>
                    <a:pt x="412" y="502"/>
                    <a:pt x="409" y="506"/>
                    <a:pt x="401" y="511"/>
                  </a:cubicBezTo>
                  <a:cubicBezTo>
                    <a:pt x="403" y="522"/>
                    <a:pt x="403" y="530"/>
                    <a:pt x="415" y="532"/>
                  </a:cubicBezTo>
                  <a:cubicBezTo>
                    <a:pt x="420" y="536"/>
                    <a:pt x="421" y="539"/>
                    <a:pt x="424" y="544"/>
                  </a:cubicBezTo>
                  <a:cubicBezTo>
                    <a:pt x="425" y="555"/>
                    <a:pt x="424" y="558"/>
                    <a:pt x="436" y="559"/>
                  </a:cubicBezTo>
                  <a:cubicBezTo>
                    <a:pt x="450" y="566"/>
                    <a:pt x="455" y="567"/>
                    <a:pt x="473" y="577"/>
                  </a:cubicBezTo>
                  <a:cubicBezTo>
                    <a:pt x="477" y="584"/>
                    <a:pt x="479" y="585"/>
                    <a:pt x="487" y="586"/>
                  </a:cubicBezTo>
                  <a:cubicBezTo>
                    <a:pt x="488" y="587"/>
                    <a:pt x="490" y="588"/>
                    <a:pt x="491" y="588"/>
                  </a:cubicBezTo>
                  <a:cubicBezTo>
                    <a:pt x="493" y="588"/>
                    <a:pt x="494" y="584"/>
                    <a:pt x="496" y="585"/>
                  </a:cubicBezTo>
                  <a:cubicBezTo>
                    <a:pt x="501" y="587"/>
                    <a:pt x="509" y="595"/>
                    <a:pt x="509" y="595"/>
                  </a:cubicBezTo>
                  <a:cubicBezTo>
                    <a:pt x="513" y="601"/>
                    <a:pt x="514" y="605"/>
                    <a:pt x="506" y="607"/>
                  </a:cubicBezTo>
                  <a:cubicBezTo>
                    <a:pt x="497" y="611"/>
                    <a:pt x="489" y="605"/>
                    <a:pt x="485" y="615"/>
                  </a:cubicBezTo>
                  <a:cubicBezTo>
                    <a:pt x="489" y="623"/>
                    <a:pt x="483" y="627"/>
                    <a:pt x="476" y="628"/>
                  </a:cubicBezTo>
                  <a:cubicBezTo>
                    <a:pt x="471" y="632"/>
                    <a:pt x="467" y="634"/>
                    <a:pt x="460" y="636"/>
                  </a:cubicBezTo>
                  <a:cubicBezTo>
                    <a:pt x="450" y="620"/>
                    <a:pt x="468" y="651"/>
                    <a:pt x="455" y="607"/>
                  </a:cubicBezTo>
                  <a:cubicBezTo>
                    <a:pt x="455" y="606"/>
                    <a:pt x="441" y="599"/>
                    <a:pt x="440" y="598"/>
                  </a:cubicBezTo>
                  <a:cubicBezTo>
                    <a:pt x="436" y="593"/>
                    <a:pt x="426" y="589"/>
                    <a:pt x="419" y="588"/>
                  </a:cubicBezTo>
                  <a:cubicBezTo>
                    <a:pt x="421" y="575"/>
                    <a:pt x="421" y="571"/>
                    <a:pt x="410" y="564"/>
                  </a:cubicBezTo>
                  <a:cubicBezTo>
                    <a:pt x="400" y="548"/>
                    <a:pt x="391" y="568"/>
                    <a:pt x="383" y="573"/>
                  </a:cubicBezTo>
                  <a:cubicBezTo>
                    <a:pt x="375" y="571"/>
                    <a:pt x="369" y="568"/>
                    <a:pt x="362" y="565"/>
                  </a:cubicBezTo>
                  <a:cubicBezTo>
                    <a:pt x="358" y="567"/>
                    <a:pt x="353" y="568"/>
                    <a:pt x="349" y="570"/>
                  </a:cubicBezTo>
                  <a:cubicBezTo>
                    <a:pt x="346" y="576"/>
                    <a:pt x="348" y="578"/>
                    <a:pt x="353" y="583"/>
                  </a:cubicBezTo>
                  <a:cubicBezTo>
                    <a:pt x="357" y="592"/>
                    <a:pt x="357" y="601"/>
                    <a:pt x="353" y="610"/>
                  </a:cubicBezTo>
                  <a:cubicBezTo>
                    <a:pt x="352" y="617"/>
                    <a:pt x="350" y="618"/>
                    <a:pt x="344" y="621"/>
                  </a:cubicBezTo>
                  <a:cubicBezTo>
                    <a:pt x="334" y="619"/>
                    <a:pt x="328" y="621"/>
                    <a:pt x="323" y="613"/>
                  </a:cubicBezTo>
                  <a:cubicBezTo>
                    <a:pt x="324" y="604"/>
                    <a:pt x="324" y="596"/>
                    <a:pt x="328" y="588"/>
                  </a:cubicBezTo>
                  <a:cubicBezTo>
                    <a:pt x="329" y="582"/>
                    <a:pt x="333" y="575"/>
                    <a:pt x="337" y="570"/>
                  </a:cubicBezTo>
                  <a:cubicBezTo>
                    <a:pt x="340" y="557"/>
                    <a:pt x="344" y="549"/>
                    <a:pt x="358" y="546"/>
                  </a:cubicBezTo>
                  <a:cubicBezTo>
                    <a:pt x="369" y="527"/>
                    <a:pt x="354" y="528"/>
                    <a:pt x="340" y="517"/>
                  </a:cubicBezTo>
                  <a:cubicBezTo>
                    <a:pt x="333" y="519"/>
                    <a:pt x="329" y="522"/>
                    <a:pt x="323" y="523"/>
                  </a:cubicBezTo>
                  <a:cubicBezTo>
                    <a:pt x="317" y="528"/>
                    <a:pt x="309" y="530"/>
                    <a:pt x="302" y="534"/>
                  </a:cubicBezTo>
                  <a:cubicBezTo>
                    <a:pt x="295" y="543"/>
                    <a:pt x="290" y="533"/>
                    <a:pt x="284" y="528"/>
                  </a:cubicBezTo>
                  <a:cubicBezTo>
                    <a:pt x="280" y="521"/>
                    <a:pt x="276" y="522"/>
                    <a:pt x="268" y="523"/>
                  </a:cubicBezTo>
                  <a:cubicBezTo>
                    <a:pt x="263" y="525"/>
                    <a:pt x="259" y="528"/>
                    <a:pt x="254" y="531"/>
                  </a:cubicBezTo>
                  <a:cubicBezTo>
                    <a:pt x="247" y="529"/>
                    <a:pt x="245" y="528"/>
                    <a:pt x="242" y="535"/>
                  </a:cubicBezTo>
                  <a:cubicBezTo>
                    <a:pt x="244" y="541"/>
                    <a:pt x="244" y="547"/>
                    <a:pt x="247" y="553"/>
                  </a:cubicBezTo>
                  <a:cubicBezTo>
                    <a:pt x="244" y="561"/>
                    <a:pt x="243" y="562"/>
                    <a:pt x="235" y="559"/>
                  </a:cubicBezTo>
                  <a:cubicBezTo>
                    <a:pt x="230" y="560"/>
                    <a:pt x="225" y="559"/>
                    <a:pt x="221" y="561"/>
                  </a:cubicBezTo>
                  <a:cubicBezTo>
                    <a:pt x="214" y="563"/>
                    <a:pt x="215" y="572"/>
                    <a:pt x="206" y="574"/>
                  </a:cubicBezTo>
                  <a:cubicBezTo>
                    <a:pt x="201" y="578"/>
                    <a:pt x="198" y="581"/>
                    <a:pt x="194" y="586"/>
                  </a:cubicBezTo>
                  <a:cubicBezTo>
                    <a:pt x="191" y="599"/>
                    <a:pt x="193" y="599"/>
                    <a:pt x="208" y="601"/>
                  </a:cubicBezTo>
                  <a:cubicBezTo>
                    <a:pt x="214" y="604"/>
                    <a:pt x="214" y="606"/>
                    <a:pt x="214" y="612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87" name="任意多边形 84"/>
            <p:cNvSpPr/>
            <p:nvPr/>
          </p:nvSpPr>
          <p:spPr bwMode="ltGray">
            <a:xfrm>
              <a:off x="3232" y="1291"/>
              <a:ext cx="1166" cy="617"/>
            </a:xfrm>
            <a:custGeom>
              <a:avLst/>
              <a:gdLst>
                <a:gd name="T0" fmla="*/ 732 w 1555"/>
                <a:gd name="T1" fmla="*/ 56 h 824"/>
                <a:gd name="T2" fmla="*/ 704 w 1555"/>
                <a:gd name="T3" fmla="*/ 76 h 824"/>
                <a:gd name="T4" fmla="*/ 664 w 1555"/>
                <a:gd name="T5" fmla="*/ 30 h 824"/>
                <a:gd name="T6" fmla="*/ 584 w 1555"/>
                <a:gd name="T7" fmla="*/ 14 h 824"/>
                <a:gd name="T8" fmla="*/ 556 w 1555"/>
                <a:gd name="T9" fmla="*/ 12 h 824"/>
                <a:gd name="T10" fmla="*/ 490 w 1555"/>
                <a:gd name="T11" fmla="*/ 8 h 824"/>
                <a:gd name="T12" fmla="*/ 430 w 1555"/>
                <a:gd name="T13" fmla="*/ 34 h 824"/>
                <a:gd name="T14" fmla="*/ 374 w 1555"/>
                <a:gd name="T15" fmla="*/ 46 h 824"/>
                <a:gd name="T16" fmla="*/ 364 w 1555"/>
                <a:gd name="T17" fmla="*/ 54 h 824"/>
                <a:gd name="T18" fmla="*/ 372 w 1555"/>
                <a:gd name="T19" fmla="*/ 86 h 824"/>
                <a:gd name="T20" fmla="*/ 336 w 1555"/>
                <a:gd name="T21" fmla="*/ 86 h 824"/>
                <a:gd name="T22" fmla="*/ 344 w 1555"/>
                <a:gd name="T23" fmla="*/ 114 h 824"/>
                <a:gd name="T24" fmla="*/ 362 w 1555"/>
                <a:gd name="T25" fmla="*/ 134 h 824"/>
                <a:gd name="T26" fmla="*/ 302 w 1555"/>
                <a:gd name="T27" fmla="*/ 116 h 824"/>
                <a:gd name="T28" fmla="*/ 256 w 1555"/>
                <a:gd name="T29" fmla="*/ 94 h 824"/>
                <a:gd name="T30" fmla="*/ 242 w 1555"/>
                <a:gd name="T31" fmla="*/ 108 h 824"/>
                <a:gd name="T32" fmla="*/ 298 w 1555"/>
                <a:gd name="T33" fmla="*/ 166 h 824"/>
                <a:gd name="T34" fmla="*/ 284 w 1555"/>
                <a:gd name="T35" fmla="*/ 220 h 824"/>
                <a:gd name="T36" fmla="*/ 246 w 1555"/>
                <a:gd name="T37" fmla="*/ 214 h 824"/>
                <a:gd name="T38" fmla="*/ 280 w 1555"/>
                <a:gd name="T39" fmla="*/ 194 h 824"/>
                <a:gd name="T40" fmla="*/ 228 w 1555"/>
                <a:gd name="T41" fmla="*/ 120 h 824"/>
                <a:gd name="T42" fmla="*/ 214 w 1555"/>
                <a:gd name="T43" fmla="*/ 100 h 824"/>
                <a:gd name="T44" fmla="*/ 176 w 1555"/>
                <a:gd name="T45" fmla="*/ 94 h 824"/>
                <a:gd name="T46" fmla="*/ 168 w 1555"/>
                <a:gd name="T47" fmla="*/ 118 h 824"/>
                <a:gd name="T48" fmla="*/ 204 w 1555"/>
                <a:gd name="T49" fmla="*/ 162 h 824"/>
                <a:gd name="T50" fmla="*/ 218 w 1555"/>
                <a:gd name="T51" fmla="*/ 188 h 824"/>
                <a:gd name="T52" fmla="*/ 160 w 1555"/>
                <a:gd name="T53" fmla="*/ 172 h 824"/>
                <a:gd name="T54" fmla="*/ 106 w 1555"/>
                <a:gd name="T55" fmla="*/ 186 h 824"/>
                <a:gd name="T56" fmla="*/ 74 w 1555"/>
                <a:gd name="T57" fmla="*/ 188 h 824"/>
                <a:gd name="T58" fmla="*/ 26 w 1555"/>
                <a:gd name="T59" fmla="*/ 254 h 824"/>
                <a:gd name="T60" fmla="*/ 16 w 1555"/>
                <a:gd name="T61" fmla="*/ 286 h 824"/>
                <a:gd name="T62" fmla="*/ 0 w 1555"/>
                <a:gd name="T63" fmla="*/ 460 h 824"/>
                <a:gd name="T64" fmla="*/ 26 w 1555"/>
                <a:gd name="T65" fmla="*/ 738 h 824"/>
                <a:gd name="T66" fmla="*/ 96 w 1555"/>
                <a:gd name="T67" fmla="*/ 820 h 824"/>
                <a:gd name="T68" fmla="*/ 198 w 1555"/>
                <a:gd name="T69" fmla="*/ 822 h 824"/>
                <a:gd name="T70" fmla="*/ 282 w 1555"/>
                <a:gd name="T71" fmla="*/ 804 h 824"/>
                <a:gd name="T72" fmla="*/ 394 w 1555"/>
                <a:gd name="T73" fmla="*/ 720 h 824"/>
                <a:gd name="T74" fmla="*/ 516 w 1555"/>
                <a:gd name="T75" fmla="*/ 632 h 824"/>
                <a:gd name="T76" fmla="*/ 648 w 1555"/>
                <a:gd name="T77" fmla="*/ 516 h 824"/>
                <a:gd name="T78" fmla="*/ 806 w 1555"/>
                <a:gd name="T79" fmla="*/ 428 h 824"/>
                <a:gd name="T80" fmla="*/ 906 w 1555"/>
                <a:gd name="T81" fmla="*/ 372 h 824"/>
                <a:gd name="T82" fmla="*/ 1060 w 1555"/>
                <a:gd name="T83" fmla="*/ 280 h 824"/>
                <a:gd name="T84" fmla="*/ 1174 w 1555"/>
                <a:gd name="T85" fmla="*/ 216 h 824"/>
                <a:gd name="T86" fmla="*/ 1288 w 1555"/>
                <a:gd name="T87" fmla="*/ 142 h 824"/>
                <a:gd name="T88" fmla="*/ 1426 w 1555"/>
                <a:gd name="T89" fmla="*/ 98 h 824"/>
                <a:gd name="T90" fmla="*/ 1502 w 1555"/>
                <a:gd name="T91" fmla="*/ 30 h 824"/>
                <a:gd name="T92" fmla="*/ 1548 w 1555"/>
                <a:gd name="T93" fmla="*/ 20 h 824"/>
                <a:gd name="T94" fmla="*/ 1518 w 1555"/>
                <a:gd name="T95" fmla="*/ 0 h 824"/>
                <a:gd name="T96" fmla="*/ 1396 w 1555"/>
                <a:gd name="T97" fmla="*/ 22 h 824"/>
                <a:gd name="T98" fmla="*/ 1356 w 1555"/>
                <a:gd name="T99" fmla="*/ 58 h 824"/>
                <a:gd name="T100" fmla="*/ 1328 w 1555"/>
                <a:gd name="T101" fmla="*/ 96 h 824"/>
                <a:gd name="T102" fmla="*/ 1276 w 1555"/>
                <a:gd name="T103" fmla="*/ 78 h 824"/>
                <a:gd name="T104" fmla="*/ 1196 w 1555"/>
                <a:gd name="T105" fmla="*/ 72 h 824"/>
                <a:gd name="T106" fmla="*/ 1146 w 1555"/>
                <a:gd name="T107" fmla="*/ 76 h 824"/>
                <a:gd name="T108" fmla="*/ 1080 w 1555"/>
                <a:gd name="T109" fmla="*/ 54 h 824"/>
                <a:gd name="T110" fmla="*/ 988 w 1555"/>
                <a:gd name="T111" fmla="*/ 90 h 824"/>
                <a:gd name="T112" fmla="*/ 958 w 1555"/>
                <a:gd name="T113" fmla="*/ 80 h 824"/>
                <a:gd name="T114" fmla="*/ 886 w 1555"/>
                <a:gd name="T115" fmla="*/ 54 h 824"/>
                <a:gd name="T116" fmla="*/ 800 w 1555"/>
                <a:gd name="T117" fmla="*/ 78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55" h="824">
                  <a:moveTo>
                    <a:pt x="760" y="58"/>
                  </a:moveTo>
                  <a:cubicBezTo>
                    <a:pt x="748" y="56"/>
                    <a:pt x="744" y="54"/>
                    <a:pt x="732" y="56"/>
                  </a:cubicBezTo>
                  <a:cubicBezTo>
                    <a:pt x="725" y="60"/>
                    <a:pt x="723" y="68"/>
                    <a:pt x="716" y="72"/>
                  </a:cubicBezTo>
                  <a:cubicBezTo>
                    <a:pt x="712" y="74"/>
                    <a:pt x="704" y="76"/>
                    <a:pt x="704" y="76"/>
                  </a:cubicBezTo>
                  <a:cubicBezTo>
                    <a:pt x="694" y="60"/>
                    <a:pt x="695" y="63"/>
                    <a:pt x="676" y="60"/>
                  </a:cubicBezTo>
                  <a:cubicBezTo>
                    <a:pt x="664" y="52"/>
                    <a:pt x="671" y="41"/>
                    <a:pt x="664" y="30"/>
                  </a:cubicBezTo>
                  <a:cubicBezTo>
                    <a:pt x="655" y="16"/>
                    <a:pt x="630" y="12"/>
                    <a:pt x="614" y="8"/>
                  </a:cubicBezTo>
                  <a:cubicBezTo>
                    <a:pt x="592" y="10"/>
                    <a:pt x="602" y="8"/>
                    <a:pt x="584" y="14"/>
                  </a:cubicBezTo>
                  <a:cubicBezTo>
                    <a:pt x="578" y="16"/>
                    <a:pt x="566" y="20"/>
                    <a:pt x="566" y="20"/>
                  </a:cubicBezTo>
                  <a:cubicBezTo>
                    <a:pt x="546" y="15"/>
                    <a:pt x="567" y="23"/>
                    <a:pt x="556" y="12"/>
                  </a:cubicBezTo>
                  <a:cubicBezTo>
                    <a:pt x="551" y="7"/>
                    <a:pt x="538" y="4"/>
                    <a:pt x="532" y="0"/>
                  </a:cubicBezTo>
                  <a:cubicBezTo>
                    <a:pt x="518" y="2"/>
                    <a:pt x="504" y="3"/>
                    <a:pt x="490" y="8"/>
                  </a:cubicBezTo>
                  <a:cubicBezTo>
                    <a:pt x="484" y="25"/>
                    <a:pt x="480" y="29"/>
                    <a:pt x="466" y="38"/>
                  </a:cubicBezTo>
                  <a:cubicBezTo>
                    <a:pt x="448" y="35"/>
                    <a:pt x="450" y="32"/>
                    <a:pt x="430" y="34"/>
                  </a:cubicBezTo>
                  <a:cubicBezTo>
                    <a:pt x="422" y="37"/>
                    <a:pt x="419" y="39"/>
                    <a:pt x="414" y="46"/>
                  </a:cubicBezTo>
                  <a:cubicBezTo>
                    <a:pt x="407" y="45"/>
                    <a:pt x="384" y="42"/>
                    <a:pt x="374" y="46"/>
                  </a:cubicBezTo>
                  <a:cubicBezTo>
                    <a:pt x="372" y="47"/>
                    <a:pt x="372" y="50"/>
                    <a:pt x="370" y="52"/>
                  </a:cubicBezTo>
                  <a:cubicBezTo>
                    <a:pt x="368" y="53"/>
                    <a:pt x="366" y="53"/>
                    <a:pt x="364" y="54"/>
                  </a:cubicBezTo>
                  <a:cubicBezTo>
                    <a:pt x="361" y="63"/>
                    <a:pt x="362" y="67"/>
                    <a:pt x="370" y="72"/>
                  </a:cubicBezTo>
                  <a:cubicBezTo>
                    <a:pt x="374" y="77"/>
                    <a:pt x="377" y="79"/>
                    <a:pt x="372" y="86"/>
                  </a:cubicBezTo>
                  <a:cubicBezTo>
                    <a:pt x="368" y="91"/>
                    <a:pt x="354" y="94"/>
                    <a:pt x="354" y="94"/>
                  </a:cubicBezTo>
                  <a:cubicBezTo>
                    <a:pt x="349" y="90"/>
                    <a:pt x="336" y="86"/>
                    <a:pt x="336" y="86"/>
                  </a:cubicBezTo>
                  <a:cubicBezTo>
                    <a:pt x="326" y="88"/>
                    <a:pt x="322" y="87"/>
                    <a:pt x="316" y="96"/>
                  </a:cubicBezTo>
                  <a:cubicBezTo>
                    <a:pt x="320" y="110"/>
                    <a:pt x="331" y="110"/>
                    <a:pt x="344" y="114"/>
                  </a:cubicBezTo>
                  <a:cubicBezTo>
                    <a:pt x="350" y="116"/>
                    <a:pt x="362" y="120"/>
                    <a:pt x="362" y="120"/>
                  </a:cubicBezTo>
                  <a:cubicBezTo>
                    <a:pt x="367" y="127"/>
                    <a:pt x="372" y="131"/>
                    <a:pt x="362" y="134"/>
                  </a:cubicBezTo>
                  <a:cubicBezTo>
                    <a:pt x="350" y="126"/>
                    <a:pt x="334" y="119"/>
                    <a:pt x="320" y="114"/>
                  </a:cubicBezTo>
                  <a:cubicBezTo>
                    <a:pt x="314" y="115"/>
                    <a:pt x="308" y="115"/>
                    <a:pt x="302" y="116"/>
                  </a:cubicBezTo>
                  <a:cubicBezTo>
                    <a:pt x="298" y="117"/>
                    <a:pt x="290" y="120"/>
                    <a:pt x="290" y="120"/>
                  </a:cubicBezTo>
                  <a:cubicBezTo>
                    <a:pt x="275" y="117"/>
                    <a:pt x="272" y="99"/>
                    <a:pt x="256" y="94"/>
                  </a:cubicBezTo>
                  <a:cubicBezTo>
                    <a:pt x="253" y="95"/>
                    <a:pt x="248" y="94"/>
                    <a:pt x="246" y="96"/>
                  </a:cubicBezTo>
                  <a:cubicBezTo>
                    <a:pt x="243" y="99"/>
                    <a:pt x="242" y="108"/>
                    <a:pt x="242" y="108"/>
                  </a:cubicBezTo>
                  <a:cubicBezTo>
                    <a:pt x="245" y="116"/>
                    <a:pt x="262" y="124"/>
                    <a:pt x="262" y="124"/>
                  </a:cubicBezTo>
                  <a:cubicBezTo>
                    <a:pt x="275" y="143"/>
                    <a:pt x="278" y="153"/>
                    <a:pt x="298" y="166"/>
                  </a:cubicBezTo>
                  <a:cubicBezTo>
                    <a:pt x="306" y="178"/>
                    <a:pt x="306" y="194"/>
                    <a:pt x="314" y="206"/>
                  </a:cubicBezTo>
                  <a:cubicBezTo>
                    <a:pt x="310" y="217"/>
                    <a:pt x="294" y="217"/>
                    <a:pt x="284" y="220"/>
                  </a:cubicBezTo>
                  <a:cubicBezTo>
                    <a:pt x="280" y="221"/>
                    <a:pt x="272" y="224"/>
                    <a:pt x="272" y="224"/>
                  </a:cubicBezTo>
                  <a:cubicBezTo>
                    <a:pt x="261" y="223"/>
                    <a:pt x="250" y="225"/>
                    <a:pt x="246" y="214"/>
                  </a:cubicBezTo>
                  <a:cubicBezTo>
                    <a:pt x="257" y="210"/>
                    <a:pt x="267" y="212"/>
                    <a:pt x="278" y="208"/>
                  </a:cubicBezTo>
                  <a:cubicBezTo>
                    <a:pt x="283" y="201"/>
                    <a:pt x="284" y="203"/>
                    <a:pt x="280" y="194"/>
                  </a:cubicBezTo>
                  <a:cubicBezTo>
                    <a:pt x="280" y="193"/>
                    <a:pt x="245" y="150"/>
                    <a:pt x="242" y="148"/>
                  </a:cubicBezTo>
                  <a:cubicBezTo>
                    <a:pt x="238" y="136"/>
                    <a:pt x="239" y="128"/>
                    <a:pt x="228" y="120"/>
                  </a:cubicBezTo>
                  <a:cubicBezTo>
                    <a:pt x="226" y="114"/>
                    <a:pt x="230" y="102"/>
                    <a:pt x="230" y="102"/>
                  </a:cubicBezTo>
                  <a:cubicBezTo>
                    <a:pt x="210" y="89"/>
                    <a:pt x="242" y="108"/>
                    <a:pt x="214" y="100"/>
                  </a:cubicBezTo>
                  <a:cubicBezTo>
                    <a:pt x="211" y="99"/>
                    <a:pt x="202" y="87"/>
                    <a:pt x="198" y="84"/>
                  </a:cubicBezTo>
                  <a:cubicBezTo>
                    <a:pt x="187" y="86"/>
                    <a:pt x="184" y="86"/>
                    <a:pt x="176" y="94"/>
                  </a:cubicBezTo>
                  <a:cubicBezTo>
                    <a:pt x="174" y="100"/>
                    <a:pt x="172" y="106"/>
                    <a:pt x="170" y="112"/>
                  </a:cubicBezTo>
                  <a:cubicBezTo>
                    <a:pt x="169" y="114"/>
                    <a:pt x="168" y="118"/>
                    <a:pt x="168" y="118"/>
                  </a:cubicBezTo>
                  <a:cubicBezTo>
                    <a:pt x="168" y="119"/>
                    <a:pt x="162" y="144"/>
                    <a:pt x="166" y="148"/>
                  </a:cubicBezTo>
                  <a:cubicBezTo>
                    <a:pt x="175" y="157"/>
                    <a:pt x="194" y="155"/>
                    <a:pt x="204" y="162"/>
                  </a:cubicBezTo>
                  <a:cubicBezTo>
                    <a:pt x="208" y="165"/>
                    <a:pt x="216" y="170"/>
                    <a:pt x="216" y="170"/>
                  </a:cubicBezTo>
                  <a:cubicBezTo>
                    <a:pt x="221" y="184"/>
                    <a:pt x="221" y="178"/>
                    <a:pt x="218" y="188"/>
                  </a:cubicBezTo>
                  <a:cubicBezTo>
                    <a:pt x="204" y="186"/>
                    <a:pt x="205" y="182"/>
                    <a:pt x="194" y="176"/>
                  </a:cubicBezTo>
                  <a:cubicBezTo>
                    <a:pt x="185" y="171"/>
                    <a:pt x="164" y="172"/>
                    <a:pt x="160" y="172"/>
                  </a:cubicBezTo>
                  <a:cubicBezTo>
                    <a:pt x="140" y="159"/>
                    <a:pt x="120" y="169"/>
                    <a:pt x="96" y="170"/>
                  </a:cubicBezTo>
                  <a:cubicBezTo>
                    <a:pt x="99" y="178"/>
                    <a:pt x="103" y="178"/>
                    <a:pt x="106" y="186"/>
                  </a:cubicBezTo>
                  <a:cubicBezTo>
                    <a:pt x="103" y="202"/>
                    <a:pt x="103" y="199"/>
                    <a:pt x="92" y="192"/>
                  </a:cubicBezTo>
                  <a:cubicBezTo>
                    <a:pt x="86" y="183"/>
                    <a:pt x="90" y="184"/>
                    <a:pt x="74" y="188"/>
                  </a:cubicBezTo>
                  <a:cubicBezTo>
                    <a:pt x="70" y="189"/>
                    <a:pt x="62" y="192"/>
                    <a:pt x="62" y="192"/>
                  </a:cubicBezTo>
                  <a:cubicBezTo>
                    <a:pt x="49" y="211"/>
                    <a:pt x="43" y="237"/>
                    <a:pt x="26" y="254"/>
                  </a:cubicBezTo>
                  <a:cubicBezTo>
                    <a:pt x="23" y="266"/>
                    <a:pt x="25" y="259"/>
                    <a:pt x="20" y="274"/>
                  </a:cubicBezTo>
                  <a:cubicBezTo>
                    <a:pt x="19" y="278"/>
                    <a:pt x="16" y="286"/>
                    <a:pt x="16" y="286"/>
                  </a:cubicBezTo>
                  <a:cubicBezTo>
                    <a:pt x="11" y="325"/>
                    <a:pt x="16" y="366"/>
                    <a:pt x="6" y="404"/>
                  </a:cubicBezTo>
                  <a:cubicBezTo>
                    <a:pt x="4" y="423"/>
                    <a:pt x="2" y="441"/>
                    <a:pt x="0" y="460"/>
                  </a:cubicBezTo>
                  <a:cubicBezTo>
                    <a:pt x="1" y="530"/>
                    <a:pt x="3" y="592"/>
                    <a:pt x="14" y="660"/>
                  </a:cubicBezTo>
                  <a:cubicBezTo>
                    <a:pt x="15" y="683"/>
                    <a:pt x="12" y="717"/>
                    <a:pt x="26" y="738"/>
                  </a:cubicBezTo>
                  <a:cubicBezTo>
                    <a:pt x="31" y="759"/>
                    <a:pt x="39" y="781"/>
                    <a:pt x="58" y="794"/>
                  </a:cubicBezTo>
                  <a:cubicBezTo>
                    <a:pt x="66" y="806"/>
                    <a:pt x="81" y="818"/>
                    <a:pt x="96" y="820"/>
                  </a:cubicBezTo>
                  <a:cubicBezTo>
                    <a:pt x="109" y="822"/>
                    <a:pt x="134" y="824"/>
                    <a:pt x="134" y="824"/>
                  </a:cubicBezTo>
                  <a:cubicBezTo>
                    <a:pt x="155" y="823"/>
                    <a:pt x="177" y="823"/>
                    <a:pt x="198" y="822"/>
                  </a:cubicBezTo>
                  <a:cubicBezTo>
                    <a:pt x="210" y="821"/>
                    <a:pt x="234" y="818"/>
                    <a:pt x="234" y="818"/>
                  </a:cubicBezTo>
                  <a:cubicBezTo>
                    <a:pt x="251" y="814"/>
                    <a:pt x="266" y="808"/>
                    <a:pt x="282" y="804"/>
                  </a:cubicBezTo>
                  <a:cubicBezTo>
                    <a:pt x="296" y="795"/>
                    <a:pt x="310" y="785"/>
                    <a:pt x="324" y="776"/>
                  </a:cubicBezTo>
                  <a:cubicBezTo>
                    <a:pt x="341" y="751"/>
                    <a:pt x="370" y="737"/>
                    <a:pt x="394" y="720"/>
                  </a:cubicBezTo>
                  <a:cubicBezTo>
                    <a:pt x="408" y="710"/>
                    <a:pt x="418" y="696"/>
                    <a:pt x="432" y="686"/>
                  </a:cubicBezTo>
                  <a:cubicBezTo>
                    <a:pt x="459" y="667"/>
                    <a:pt x="489" y="650"/>
                    <a:pt x="516" y="632"/>
                  </a:cubicBezTo>
                  <a:cubicBezTo>
                    <a:pt x="524" y="620"/>
                    <a:pt x="539" y="615"/>
                    <a:pt x="550" y="604"/>
                  </a:cubicBezTo>
                  <a:cubicBezTo>
                    <a:pt x="576" y="578"/>
                    <a:pt x="614" y="529"/>
                    <a:pt x="648" y="516"/>
                  </a:cubicBezTo>
                  <a:cubicBezTo>
                    <a:pt x="678" y="486"/>
                    <a:pt x="721" y="456"/>
                    <a:pt x="762" y="446"/>
                  </a:cubicBezTo>
                  <a:cubicBezTo>
                    <a:pt x="775" y="437"/>
                    <a:pt x="791" y="433"/>
                    <a:pt x="806" y="428"/>
                  </a:cubicBezTo>
                  <a:cubicBezTo>
                    <a:pt x="819" y="424"/>
                    <a:pt x="830" y="415"/>
                    <a:pt x="844" y="412"/>
                  </a:cubicBezTo>
                  <a:cubicBezTo>
                    <a:pt x="863" y="399"/>
                    <a:pt x="885" y="379"/>
                    <a:pt x="906" y="372"/>
                  </a:cubicBezTo>
                  <a:cubicBezTo>
                    <a:pt x="935" y="349"/>
                    <a:pt x="973" y="341"/>
                    <a:pt x="1002" y="318"/>
                  </a:cubicBezTo>
                  <a:cubicBezTo>
                    <a:pt x="1020" y="303"/>
                    <a:pt x="1042" y="294"/>
                    <a:pt x="1060" y="280"/>
                  </a:cubicBezTo>
                  <a:cubicBezTo>
                    <a:pt x="1071" y="272"/>
                    <a:pt x="1084" y="259"/>
                    <a:pt x="1098" y="254"/>
                  </a:cubicBezTo>
                  <a:cubicBezTo>
                    <a:pt x="1121" y="237"/>
                    <a:pt x="1149" y="230"/>
                    <a:pt x="1174" y="216"/>
                  </a:cubicBezTo>
                  <a:cubicBezTo>
                    <a:pt x="1193" y="205"/>
                    <a:pt x="1210" y="188"/>
                    <a:pt x="1230" y="180"/>
                  </a:cubicBezTo>
                  <a:cubicBezTo>
                    <a:pt x="1241" y="169"/>
                    <a:pt x="1272" y="146"/>
                    <a:pt x="1288" y="142"/>
                  </a:cubicBezTo>
                  <a:cubicBezTo>
                    <a:pt x="1306" y="130"/>
                    <a:pt x="1329" y="126"/>
                    <a:pt x="1350" y="120"/>
                  </a:cubicBezTo>
                  <a:cubicBezTo>
                    <a:pt x="1375" y="112"/>
                    <a:pt x="1400" y="104"/>
                    <a:pt x="1426" y="98"/>
                  </a:cubicBezTo>
                  <a:cubicBezTo>
                    <a:pt x="1436" y="88"/>
                    <a:pt x="1460" y="80"/>
                    <a:pt x="1474" y="76"/>
                  </a:cubicBezTo>
                  <a:cubicBezTo>
                    <a:pt x="1491" y="65"/>
                    <a:pt x="1485" y="41"/>
                    <a:pt x="1502" y="30"/>
                  </a:cubicBezTo>
                  <a:cubicBezTo>
                    <a:pt x="1506" y="23"/>
                    <a:pt x="1537" y="28"/>
                    <a:pt x="1544" y="26"/>
                  </a:cubicBezTo>
                  <a:cubicBezTo>
                    <a:pt x="1545" y="24"/>
                    <a:pt x="1546" y="22"/>
                    <a:pt x="1548" y="20"/>
                  </a:cubicBezTo>
                  <a:cubicBezTo>
                    <a:pt x="1550" y="19"/>
                    <a:pt x="1555" y="20"/>
                    <a:pt x="1554" y="18"/>
                  </a:cubicBezTo>
                  <a:cubicBezTo>
                    <a:pt x="1549" y="10"/>
                    <a:pt x="1527" y="3"/>
                    <a:pt x="1518" y="0"/>
                  </a:cubicBezTo>
                  <a:cubicBezTo>
                    <a:pt x="1483" y="3"/>
                    <a:pt x="1450" y="10"/>
                    <a:pt x="1414" y="12"/>
                  </a:cubicBezTo>
                  <a:cubicBezTo>
                    <a:pt x="1399" y="17"/>
                    <a:pt x="1405" y="13"/>
                    <a:pt x="1396" y="22"/>
                  </a:cubicBezTo>
                  <a:cubicBezTo>
                    <a:pt x="1394" y="28"/>
                    <a:pt x="1382" y="36"/>
                    <a:pt x="1382" y="36"/>
                  </a:cubicBezTo>
                  <a:cubicBezTo>
                    <a:pt x="1375" y="58"/>
                    <a:pt x="1394" y="54"/>
                    <a:pt x="1356" y="58"/>
                  </a:cubicBezTo>
                  <a:cubicBezTo>
                    <a:pt x="1351" y="66"/>
                    <a:pt x="1347" y="82"/>
                    <a:pt x="1340" y="88"/>
                  </a:cubicBezTo>
                  <a:cubicBezTo>
                    <a:pt x="1336" y="91"/>
                    <a:pt x="1328" y="96"/>
                    <a:pt x="1328" y="96"/>
                  </a:cubicBezTo>
                  <a:cubicBezTo>
                    <a:pt x="1321" y="94"/>
                    <a:pt x="1310" y="86"/>
                    <a:pt x="1310" y="86"/>
                  </a:cubicBezTo>
                  <a:cubicBezTo>
                    <a:pt x="1300" y="71"/>
                    <a:pt x="1296" y="76"/>
                    <a:pt x="1276" y="78"/>
                  </a:cubicBezTo>
                  <a:cubicBezTo>
                    <a:pt x="1261" y="83"/>
                    <a:pt x="1240" y="78"/>
                    <a:pt x="1224" y="76"/>
                  </a:cubicBezTo>
                  <a:cubicBezTo>
                    <a:pt x="1215" y="75"/>
                    <a:pt x="1196" y="72"/>
                    <a:pt x="1196" y="72"/>
                  </a:cubicBezTo>
                  <a:cubicBezTo>
                    <a:pt x="1178" y="66"/>
                    <a:pt x="1188" y="68"/>
                    <a:pt x="1166" y="70"/>
                  </a:cubicBezTo>
                  <a:cubicBezTo>
                    <a:pt x="1159" y="72"/>
                    <a:pt x="1146" y="76"/>
                    <a:pt x="1146" y="76"/>
                  </a:cubicBezTo>
                  <a:cubicBezTo>
                    <a:pt x="1130" y="71"/>
                    <a:pt x="1113" y="69"/>
                    <a:pt x="1096" y="68"/>
                  </a:cubicBezTo>
                  <a:cubicBezTo>
                    <a:pt x="1091" y="61"/>
                    <a:pt x="1088" y="57"/>
                    <a:pt x="1080" y="54"/>
                  </a:cubicBezTo>
                  <a:cubicBezTo>
                    <a:pt x="1061" y="56"/>
                    <a:pt x="1042" y="62"/>
                    <a:pt x="1024" y="68"/>
                  </a:cubicBezTo>
                  <a:cubicBezTo>
                    <a:pt x="1019" y="89"/>
                    <a:pt x="1007" y="87"/>
                    <a:pt x="988" y="90"/>
                  </a:cubicBezTo>
                  <a:cubicBezTo>
                    <a:pt x="985" y="100"/>
                    <a:pt x="985" y="103"/>
                    <a:pt x="974" y="100"/>
                  </a:cubicBezTo>
                  <a:cubicBezTo>
                    <a:pt x="966" y="92"/>
                    <a:pt x="968" y="83"/>
                    <a:pt x="958" y="80"/>
                  </a:cubicBezTo>
                  <a:cubicBezTo>
                    <a:pt x="944" y="85"/>
                    <a:pt x="950" y="82"/>
                    <a:pt x="940" y="88"/>
                  </a:cubicBezTo>
                  <a:cubicBezTo>
                    <a:pt x="921" y="75"/>
                    <a:pt x="908" y="61"/>
                    <a:pt x="886" y="54"/>
                  </a:cubicBezTo>
                  <a:cubicBezTo>
                    <a:pt x="863" y="56"/>
                    <a:pt x="843" y="60"/>
                    <a:pt x="820" y="62"/>
                  </a:cubicBezTo>
                  <a:cubicBezTo>
                    <a:pt x="806" y="67"/>
                    <a:pt x="811" y="74"/>
                    <a:pt x="800" y="78"/>
                  </a:cubicBezTo>
                  <a:cubicBezTo>
                    <a:pt x="782" y="75"/>
                    <a:pt x="773" y="71"/>
                    <a:pt x="760" y="5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88" name="任意多边形 85"/>
            <p:cNvSpPr/>
            <p:nvPr/>
          </p:nvSpPr>
          <p:spPr bwMode="ltGray">
            <a:xfrm>
              <a:off x="3185" y="1299"/>
              <a:ext cx="141" cy="108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89" name="任意多边形 86"/>
            <p:cNvSpPr/>
            <p:nvPr/>
          </p:nvSpPr>
          <p:spPr bwMode="ltGray">
            <a:xfrm>
              <a:off x="3269" y="1402"/>
              <a:ext cx="40" cy="13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90" name="任意多边形 87"/>
            <p:cNvSpPr/>
            <p:nvPr/>
          </p:nvSpPr>
          <p:spPr bwMode="ltGray">
            <a:xfrm>
              <a:off x="3474" y="1247"/>
              <a:ext cx="42" cy="28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91" name="任意多边形 88"/>
            <p:cNvSpPr/>
            <p:nvPr/>
          </p:nvSpPr>
          <p:spPr bwMode="ltGray">
            <a:xfrm>
              <a:off x="3504" y="1261"/>
              <a:ext cx="50" cy="20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92" name="任意多边形 89"/>
            <p:cNvSpPr/>
            <p:nvPr/>
          </p:nvSpPr>
          <p:spPr bwMode="ltGray">
            <a:xfrm>
              <a:off x="3558" y="1262"/>
              <a:ext cx="50" cy="33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93" name="任意多边形 90"/>
            <p:cNvSpPr/>
            <p:nvPr/>
          </p:nvSpPr>
          <p:spPr bwMode="ltGray">
            <a:xfrm>
              <a:off x="3907" y="1291"/>
              <a:ext cx="88" cy="30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94" name="任意多边形 91"/>
            <p:cNvSpPr/>
            <p:nvPr/>
          </p:nvSpPr>
          <p:spPr bwMode="ltGray">
            <a:xfrm>
              <a:off x="3997" y="1289"/>
              <a:ext cx="46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95" name="任意多边形 92"/>
            <p:cNvSpPr/>
            <p:nvPr/>
          </p:nvSpPr>
          <p:spPr bwMode="ltGray">
            <a:xfrm>
              <a:off x="3976" y="1317"/>
              <a:ext cx="37" cy="18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96" name="任意多边形 93"/>
            <p:cNvSpPr/>
            <p:nvPr/>
          </p:nvSpPr>
          <p:spPr bwMode="ltGray">
            <a:xfrm>
              <a:off x="4228" y="1542"/>
              <a:ext cx="76" cy="113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97" name="任意多边形 94"/>
            <p:cNvSpPr/>
            <p:nvPr/>
          </p:nvSpPr>
          <p:spPr bwMode="ltGray">
            <a:xfrm>
              <a:off x="4289" y="1661"/>
              <a:ext cx="54" cy="77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98" name="任意多边形 95"/>
            <p:cNvSpPr/>
            <p:nvPr/>
          </p:nvSpPr>
          <p:spPr bwMode="ltGray">
            <a:xfrm>
              <a:off x="4253" y="1741"/>
              <a:ext cx="109" cy="188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99" name="任意多边形 96"/>
            <p:cNvSpPr/>
            <p:nvPr/>
          </p:nvSpPr>
          <p:spPr bwMode="ltGray">
            <a:xfrm>
              <a:off x="3192" y="1236"/>
              <a:ext cx="52" cy="30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100" name="任意多边形 97"/>
            <p:cNvSpPr/>
            <p:nvPr/>
          </p:nvSpPr>
          <p:spPr bwMode="ltGray">
            <a:xfrm>
              <a:off x="3085" y="1246"/>
              <a:ext cx="19" cy="22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101" name="任意多边形 98"/>
            <p:cNvSpPr/>
            <p:nvPr/>
          </p:nvSpPr>
          <p:spPr bwMode="ltGray">
            <a:xfrm>
              <a:off x="3109" y="1244"/>
              <a:ext cx="37" cy="27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102" name="任意多边形 99"/>
            <p:cNvSpPr/>
            <p:nvPr/>
          </p:nvSpPr>
          <p:spPr bwMode="ltGray">
            <a:xfrm>
              <a:off x="3170" y="1236"/>
              <a:ext cx="20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103" name="任意多边形 100"/>
            <p:cNvSpPr/>
            <p:nvPr/>
          </p:nvSpPr>
          <p:spPr bwMode="ltGray">
            <a:xfrm>
              <a:off x="3152" y="1252"/>
              <a:ext cx="15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104" name="任意多边形 101"/>
            <p:cNvSpPr/>
            <p:nvPr/>
          </p:nvSpPr>
          <p:spPr bwMode="ltGray">
            <a:xfrm>
              <a:off x="4292" y="1269"/>
              <a:ext cx="18" cy="33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105" name="任意多边形 102"/>
            <p:cNvSpPr/>
            <p:nvPr/>
          </p:nvSpPr>
          <p:spPr bwMode="ltGray">
            <a:xfrm>
              <a:off x="3408" y="2721"/>
              <a:ext cx="31" cy="18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106" name="任意多边形 103"/>
            <p:cNvSpPr/>
            <p:nvPr/>
          </p:nvSpPr>
          <p:spPr bwMode="ltGray">
            <a:xfrm>
              <a:off x="3448" y="2714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107" name="任意多边形 104"/>
            <p:cNvSpPr/>
            <p:nvPr/>
          </p:nvSpPr>
          <p:spPr bwMode="ltGray">
            <a:xfrm>
              <a:off x="3381" y="2561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108" name="任意多边形 105"/>
            <p:cNvSpPr/>
            <p:nvPr/>
          </p:nvSpPr>
          <p:spPr bwMode="ltGray">
            <a:xfrm>
              <a:off x="3441" y="2487"/>
              <a:ext cx="11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109" name="任意多边形 106"/>
            <p:cNvSpPr/>
            <p:nvPr/>
          </p:nvSpPr>
          <p:spPr bwMode="ltGray">
            <a:xfrm>
              <a:off x="3417" y="2486"/>
              <a:ext cx="11" cy="20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110" name="任意多边形 107"/>
            <p:cNvSpPr/>
            <p:nvPr/>
          </p:nvSpPr>
          <p:spPr bwMode="ltGray">
            <a:xfrm>
              <a:off x="3406" y="2507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111" name="任意多边形 108"/>
            <p:cNvSpPr/>
            <p:nvPr/>
          </p:nvSpPr>
          <p:spPr bwMode="ltGray">
            <a:xfrm>
              <a:off x="3381" y="2542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112" name="任意多边形 109"/>
            <p:cNvSpPr/>
            <p:nvPr/>
          </p:nvSpPr>
          <p:spPr bwMode="ltGray">
            <a:xfrm>
              <a:off x="3400" y="2529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113" name="任意多边形 110"/>
            <p:cNvSpPr/>
            <p:nvPr/>
          </p:nvSpPr>
          <p:spPr bwMode="ltGray">
            <a:xfrm>
              <a:off x="2667" y="1541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114" name="任意多边形 111"/>
            <p:cNvSpPr/>
            <p:nvPr/>
          </p:nvSpPr>
          <p:spPr bwMode="ltGray">
            <a:xfrm>
              <a:off x="2606" y="1507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115" name="任意多边形 112"/>
            <p:cNvSpPr/>
            <p:nvPr/>
          </p:nvSpPr>
          <p:spPr bwMode="ltGray">
            <a:xfrm>
              <a:off x="2387" y="1287"/>
              <a:ext cx="2053" cy="1635"/>
            </a:xfrm>
            <a:custGeom>
              <a:avLst/>
              <a:gdLst>
                <a:gd name="T0" fmla="*/ 726 w 2742"/>
                <a:gd name="T1" fmla="*/ 908 h 2182"/>
                <a:gd name="T2" fmla="*/ 556 w 2742"/>
                <a:gd name="T3" fmla="*/ 858 h 2182"/>
                <a:gd name="T4" fmla="*/ 442 w 2742"/>
                <a:gd name="T5" fmla="*/ 800 h 2182"/>
                <a:gd name="T6" fmla="*/ 232 w 2742"/>
                <a:gd name="T7" fmla="*/ 830 h 2182"/>
                <a:gd name="T8" fmla="*/ 172 w 2742"/>
                <a:gd name="T9" fmla="*/ 898 h 2182"/>
                <a:gd name="T10" fmla="*/ 62 w 2742"/>
                <a:gd name="T11" fmla="*/ 1016 h 2182"/>
                <a:gd name="T12" fmla="*/ 22 w 2742"/>
                <a:gd name="T13" fmla="*/ 1142 h 2182"/>
                <a:gd name="T14" fmla="*/ 78 w 2742"/>
                <a:gd name="T15" fmla="*/ 1336 h 2182"/>
                <a:gd name="T16" fmla="*/ 194 w 2742"/>
                <a:gd name="T17" fmla="*/ 1412 h 2182"/>
                <a:gd name="T18" fmla="*/ 318 w 2742"/>
                <a:gd name="T19" fmla="*/ 1400 h 2182"/>
                <a:gd name="T20" fmla="*/ 454 w 2742"/>
                <a:gd name="T21" fmla="*/ 1422 h 2182"/>
                <a:gd name="T22" fmla="*/ 526 w 2742"/>
                <a:gd name="T23" fmla="*/ 1516 h 2182"/>
                <a:gd name="T24" fmla="*/ 572 w 2742"/>
                <a:gd name="T25" fmla="*/ 1818 h 2182"/>
                <a:gd name="T26" fmla="*/ 618 w 2742"/>
                <a:gd name="T27" fmla="*/ 2022 h 2182"/>
                <a:gd name="T28" fmla="*/ 660 w 2742"/>
                <a:gd name="T29" fmla="*/ 2162 h 2182"/>
                <a:gd name="T30" fmla="*/ 870 w 2742"/>
                <a:gd name="T31" fmla="*/ 2144 h 2182"/>
                <a:gd name="T32" fmla="*/ 1002 w 2742"/>
                <a:gd name="T33" fmla="*/ 1984 h 2182"/>
                <a:gd name="T34" fmla="*/ 1086 w 2742"/>
                <a:gd name="T35" fmla="*/ 1834 h 2182"/>
                <a:gd name="T36" fmla="*/ 1104 w 2742"/>
                <a:gd name="T37" fmla="*/ 1684 h 2182"/>
                <a:gd name="T38" fmla="*/ 1238 w 2742"/>
                <a:gd name="T39" fmla="*/ 1458 h 2182"/>
                <a:gd name="T40" fmla="*/ 1328 w 2742"/>
                <a:gd name="T41" fmla="*/ 1332 h 2182"/>
                <a:gd name="T42" fmla="*/ 1122 w 2742"/>
                <a:gd name="T43" fmla="*/ 1242 h 2182"/>
                <a:gd name="T44" fmla="*/ 970 w 2742"/>
                <a:gd name="T45" fmla="*/ 970 h 2182"/>
                <a:gd name="T46" fmla="*/ 1086 w 2742"/>
                <a:gd name="T47" fmla="*/ 1096 h 2182"/>
                <a:gd name="T48" fmla="*/ 1210 w 2742"/>
                <a:gd name="T49" fmla="*/ 1274 h 2182"/>
                <a:gd name="T50" fmla="*/ 1420 w 2742"/>
                <a:gd name="T51" fmla="*/ 1186 h 2182"/>
                <a:gd name="T52" fmla="*/ 1460 w 2742"/>
                <a:gd name="T53" fmla="*/ 1060 h 2182"/>
                <a:gd name="T54" fmla="*/ 1396 w 2742"/>
                <a:gd name="T55" fmla="*/ 1038 h 2182"/>
                <a:gd name="T56" fmla="*/ 1334 w 2742"/>
                <a:gd name="T57" fmla="*/ 1040 h 2182"/>
                <a:gd name="T58" fmla="*/ 1236 w 2742"/>
                <a:gd name="T59" fmla="*/ 960 h 2182"/>
                <a:gd name="T60" fmla="*/ 1408 w 2742"/>
                <a:gd name="T61" fmla="*/ 984 h 2182"/>
                <a:gd name="T62" fmla="*/ 1570 w 2742"/>
                <a:gd name="T63" fmla="*/ 1024 h 2182"/>
                <a:gd name="T64" fmla="*/ 1722 w 2742"/>
                <a:gd name="T65" fmla="*/ 1138 h 2182"/>
                <a:gd name="T66" fmla="*/ 1754 w 2742"/>
                <a:gd name="T67" fmla="*/ 1176 h 2182"/>
                <a:gd name="T68" fmla="*/ 1894 w 2742"/>
                <a:gd name="T69" fmla="*/ 1280 h 2182"/>
                <a:gd name="T70" fmla="*/ 2138 w 2742"/>
                <a:gd name="T71" fmla="*/ 1132 h 2182"/>
                <a:gd name="T72" fmla="*/ 2228 w 2742"/>
                <a:gd name="T73" fmla="*/ 1300 h 2182"/>
                <a:gd name="T74" fmla="*/ 2312 w 2742"/>
                <a:gd name="T75" fmla="*/ 1296 h 2182"/>
                <a:gd name="T76" fmla="*/ 2270 w 2742"/>
                <a:gd name="T77" fmla="*/ 1168 h 2182"/>
                <a:gd name="T78" fmla="*/ 2304 w 2742"/>
                <a:gd name="T79" fmla="*/ 1102 h 2182"/>
                <a:gd name="T80" fmla="*/ 2406 w 2742"/>
                <a:gd name="T81" fmla="*/ 880 h 2182"/>
                <a:gd name="T82" fmla="*/ 2372 w 2742"/>
                <a:gd name="T83" fmla="*/ 732 h 2182"/>
                <a:gd name="T84" fmla="*/ 2378 w 2742"/>
                <a:gd name="T85" fmla="*/ 674 h 2182"/>
                <a:gd name="T86" fmla="*/ 2434 w 2742"/>
                <a:gd name="T87" fmla="*/ 790 h 2182"/>
                <a:gd name="T88" fmla="*/ 2452 w 2742"/>
                <a:gd name="T89" fmla="*/ 578 h 2182"/>
                <a:gd name="T90" fmla="*/ 2428 w 2742"/>
                <a:gd name="T91" fmla="*/ 378 h 2182"/>
                <a:gd name="T92" fmla="*/ 2464 w 2742"/>
                <a:gd name="T93" fmla="*/ 228 h 2182"/>
                <a:gd name="T94" fmla="*/ 2526 w 2742"/>
                <a:gd name="T95" fmla="*/ 158 h 2182"/>
                <a:gd name="T96" fmla="*/ 2550 w 2742"/>
                <a:gd name="T97" fmla="*/ 248 h 2182"/>
                <a:gd name="T98" fmla="*/ 2678 w 2742"/>
                <a:gd name="T99" fmla="*/ 300 h 2182"/>
                <a:gd name="T100" fmla="*/ 2584 w 2742"/>
                <a:gd name="T101" fmla="*/ 180 h 2182"/>
                <a:gd name="T102" fmla="*/ 2666 w 2742"/>
                <a:gd name="T103" fmla="*/ 92 h 2182"/>
                <a:gd name="T104" fmla="*/ 2666 w 2742"/>
                <a:gd name="T105" fmla="*/ 42 h 2182"/>
                <a:gd name="T106" fmla="*/ 2716 w 2742"/>
                <a:gd name="T107" fmla="*/ 0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42" h="2182">
                  <a:moveTo>
                    <a:pt x="926" y="908"/>
                  </a:moveTo>
                  <a:cubicBezTo>
                    <a:pt x="877" y="906"/>
                    <a:pt x="867" y="898"/>
                    <a:pt x="822" y="896"/>
                  </a:cubicBezTo>
                  <a:cubicBezTo>
                    <a:pt x="806" y="893"/>
                    <a:pt x="790" y="887"/>
                    <a:pt x="774" y="884"/>
                  </a:cubicBezTo>
                  <a:cubicBezTo>
                    <a:pt x="768" y="880"/>
                    <a:pt x="756" y="872"/>
                    <a:pt x="756" y="872"/>
                  </a:cubicBezTo>
                  <a:cubicBezTo>
                    <a:pt x="733" y="875"/>
                    <a:pt x="741" y="879"/>
                    <a:pt x="726" y="884"/>
                  </a:cubicBezTo>
                  <a:cubicBezTo>
                    <a:pt x="718" y="895"/>
                    <a:pt x="721" y="897"/>
                    <a:pt x="726" y="908"/>
                  </a:cubicBezTo>
                  <a:cubicBezTo>
                    <a:pt x="728" y="912"/>
                    <a:pt x="730" y="920"/>
                    <a:pt x="730" y="920"/>
                  </a:cubicBezTo>
                  <a:cubicBezTo>
                    <a:pt x="700" y="930"/>
                    <a:pt x="674" y="909"/>
                    <a:pt x="648" y="900"/>
                  </a:cubicBezTo>
                  <a:cubicBezTo>
                    <a:pt x="640" y="876"/>
                    <a:pt x="628" y="879"/>
                    <a:pt x="602" y="876"/>
                  </a:cubicBezTo>
                  <a:cubicBezTo>
                    <a:pt x="593" y="870"/>
                    <a:pt x="591" y="870"/>
                    <a:pt x="580" y="872"/>
                  </a:cubicBezTo>
                  <a:cubicBezTo>
                    <a:pt x="569" y="868"/>
                    <a:pt x="576" y="871"/>
                    <a:pt x="562" y="862"/>
                  </a:cubicBezTo>
                  <a:cubicBezTo>
                    <a:pt x="560" y="861"/>
                    <a:pt x="556" y="858"/>
                    <a:pt x="556" y="858"/>
                  </a:cubicBezTo>
                  <a:cubicBezTo>
                    <a:pt x="554" y="856"/>
                    <a:pt x="550" y="850"/>
                    <a:pt x="550" y="846"/>
                  </a:cubicBezTo>
                  <a:cubicBezTo>
                    <a:pt x="551" y="840"/>
                    <a:pt x="556" y="828"/>
                    <a:pt x="556" y="828"/>
                  </a:cubicBezTo>
                  <a:cubicBezTo>
                    <a:pt x="554" y="796"/>
                    <a:pt x="560" y="791"/>
                    <a:pt x="530" y="794"/>
                  </a:cubicBezTo>
                  <a:cubicBezTo>
                    <a:pt x="519" y="805"/>
                    <a:pt x="518" y="800"/>
                    <a:pt x="506" y="796"/>
                  </a:cubicBezTo>
                  <a:cubicBezTo>
                    <a:pt x="491" y="797"/>
                    <a:pt x="479" y="800"/>
                    <a:pt x="464" y="802"/>
                  </a:cubicBezTo>
                  <a:cubicBezTo>
                    <a:pt x="457" y="801"/>
                    <a:pt x="449" y="802"/>
                    <a:pt x="442" y="800"/>
                  </a:cubicBezTo>
                  <a:cubicBezTo>
                    <a:pt x="440" y="799"/>
                    <a:pt x="438" y="796"/>
                    <a:pt x="436" y="796"/>
                  </a:cubicBezTo>
                  <a:cubicBezTo>
                    <a:pt x="417" y="794"/>
                    <a:pt x="394" y="803"/>
                    <a:pt x="376" y="808"/>
                  </a:cubicBezTo>
                  <a:cubicBezTo>
                    <a:pt x="366" y="811"/>
                    <a:pt x="356" y="815"/>
                    <a:pt x="346" y="818"/>
                  </a:cubicBezTo>
                  <a:cubicBezTo>
                    <a:pt x="340" y="820"/>
                    <a:pt x="328" y="824"/>
                    <a:pt x="328" y="824"/>
                  </a:cubicBezTo>
                  <a:cubicBezTo>
                    <a:pt x="302" y="821"/>
                    <a:pt x="278" y="820"/>
                    <a:pt x="252" y="822"/>
                  </a:cubicBezTo>
                  <a:cubicBezTo>
                    <a:pt x="245" y="824"/>
                    <a:pt x="239" y="826"/>
                    <a:pt x="232" y="830"/>
                  </a:cubicBezTo>
                  <a:cubicBezTo>
                    <a:pt x="231" y="832"/>
                    <a:pt x="231" y="834"/>
                    <a:pt x="230" y="836"/>
                  </a:cubicBezTo>
                  <a:cubicBezTo>
                    <a:pt x="228" y="838"/>
                    <a:pt x="225" y="838"/>
                    <a:pt x="224" y="840"/>
                  </a:cubicBezTo>
                  <a:cubicBezTo>
                    <a:pt x="217" y="852"/>
                    <a:pt x="222" y="860"/>
                    <a:pt x="210" y="866"/>
                  </a:cubicBezTo>
                  <a:cubicBezTo>
                    <a:pt x="204" y="870"/>
                    <a:pt x="198" y="874"/>
                    <a:pt x="192" y="878"/>
                  </a:cubicBezTo>
                  <a:cubicBezTo>
                    <a:pt x="188" y="881"/>
                    <a:pt x="180" y="886"/>
                    <a:pt x="180" y="886"/>
                  </a:cubicBezTo>
                  <a:cubicBezTo>
                    <a:pt x="178" y="891"/>
                    <a:pt x="173" y="893"/>
                    <a:pt x="172" y="898"/>
                  </a:cubicBezTo>
                  <a:cubicBezTo>
                    <a:pt x="170" y="907"/>
                    <a:pt x="174" y="927"/>
                    <a:pt x="164" y="936"/>
                  </a:cubicBezTo>
                  <a:cubicBezTo>
                    <a:pt x="156" y="943"/>
                    <a:pt x="144" y="950"/>
                    <a:pt x="134" y="954"/>
                  </a:cubicBezTo>
                  <a:cubicBezTo>
                    <a:pt x="134" y="954"/>
                    <a:pt x="119" y="959"/>
                    <a:pt x="116" y="960"/>
                  </a:cubicBezTo>
                  <a:cubicBezTo>
                    <a:pt x="114" y="961"/>
                    <a:pt x="110" y="962"/>
                    <a:pt x="110" y="962"/>
                  </a:cubicBezTo>
                  <a:cubicBezTo>
                    <a:pt x="101" y="971"/>
                    <a:pt x="91" y="981"/>
                    <a:pt x="80" y="988"/>
                  </a:cubicBezTo>
                  <a:cubicBezTo>
                    <a:pt x="74" y="998"/>
                    <a:pt x="71" y="1010"/>
                    <a:pt x="62" y="1016"/>
                  </a:cubicBezTo>
                  <a:cubicBezTo>
                    <a:pt x="57" y="1024"/>
                    <a:pt x="49" y="1028"/>
                    <a:pt x="42" y="1036"/>
                  </a:cubicBezTo>
                  <a:cubicBezTo>
                    <a:pt x="35" y="1044"/>
                    <a:pt x="33" y="1056"/>
                    <a:pt x="30" y="1066"/>
                  </a:cubicBezTo>
                  <a:cubicBezTo>
                    <a:pt x="27" y="1074"/>
                    <a:pt x="25" y="1082"/>
                    <a:pt x="22" y="1090"/>
                  </a:cubicBezTo>
                  <a:cubicBezTo>
                    <a:pt x="21" y="1094"/>
                    <a:pt x="18" y="1102"/>
                    <a:pt x="18" y="1102"/>
                  </a:cubicBezTo>
                  <a:cubicBezTo>
                    <a:pt x="21" y="1111"/>
                    <a:pt x="36" y="1126"/>
                    <a:pt x="36" y="1126"/>
                  </a:cubicBezTo>
                  <a:cubicBezTo>
                    <a:pt x="34" y="1133"/>
                    <a:pt x="22" y="1142"/>
                    <a:pt x="22" y="1142"/>
                  </a:cubicBezTo>
                  <a:cubicBezTo>
                    <a:pt x="19" y="1152"/>
                    <a:pt x="23" y="1158"/>
                    <a:pt x="32" y="1164"/>
                  </a:cubicBezTo>
                  <a:cubicBezTo>
                    <a:pt x="38" y="1181"/>
                    <a:pt x="22" y="1205"/>
                    <a:pt x="8" y="1214"/>
                  </a:cubicBezTo>
                  <a:cubicBezTo>
                    <a:pt x="0" y="1238"/>
                    <a:pt x="6" y="1237"/>
                    <a:pt x="16" y="1256"/>
                  </a:cubicBezTo>
                  <a:cubicBezTo>
                    <a:pt x="31" y="1285"/>
                    <a:pt x="40" y="1292"/>
                    <a:pt x="70" y="1302"/>
                  </a:cubicBezTo>
                  <a:cubicBezTo>
                    <a:pt x="80" y="1316"/>
                    <a:pt x="75" y="1311"/>
                    <a:pt x="84" y="1320"/>
                  </a:cubicBezTo>
                  <a:cubicBezTo>
                    <a:pt x="83" y="1326"/>
                    <a:pt x="79" y="1330"/>
                    <a:pt x="78" y="1336"/>
                  </a:cubicBezTo>
                  <a:cubicBezTo>
                    <a:pt x="77" y="1346"/>
                    <a:pt x="93" y="1361"/>
                    <a:pt x="98" y="1368"/>
                  </a:cubicBezTo>
                  <a:cubicBezTo>
                    <a:pt x="103" y="1376"/>
                    <a:pt x="122" y="1382"/>
                    <a:pt x="122" y="1382"/>
                  </a:cubicBezTo>
                  <a:cubicBezTo>
                    <a:pt x="125" y="1381"/>
                    <a:pt x="128" y="1382"/>
                    <a:pt x="130" y="1380"/>
                  </a:cubicBezTo>
                  <a:cubicBezTo>
                    <a:pt x="132" y="1379"/>
                    <a:pt x="130" y="1375"/>
                    <a:pt x="132" y="1374"/>
                  </a:cubicBezTo>
                  <a:cubicBezTo>
                    <a:pt x="134" y="1373"/>
                    <a:pt x="143" y="1384"/>
                    <a:pt x="144" y="1384"/>
                  </a:cubicBezTo>
                  <a:cubicBezTo>
                    <a:pt x="158" y="1396"/>
                    <a:pt x="177" y="1406"/>
                    <a:pt x="194" y="1412"/>
                  </a:cubicBezTo>
                  <a:cubicBezTo>
                    <a:pt x="197" y="1422"/>
                    <a:pt x="202" y="1420"/>
                    <a:pt x="212" y="1418"/>
                  </a:cubicBezTo>
                  <a:cubicBezTo>
                    <a:pt x="216" y="1415"/>
                    <a:pt x="220" y="1413"/>
                    <a:pt x="224" y="1410"/>
                  </a:cubicBezTo>
                  <a:cubicBezTo>
                    <a:pt x="228" y="1408"/>
                    <a:pt x="236" y="1406"/>
                    <a:pt x="236" y="1406"/>
                  </a:cubicBezTo>
                  <a:cubicBezTo>
                    <a:pt x="256" y="1413"/>
                    <a:pt x="278" y="1414"/>
                    <a:pt x="298" y="1416"/>
                  </a:cubicBezTo>
                  <a:cubicBezTo>
                    <a:pt x="307" y="1422"/>
                    <a:pt x="304" y="1427"/>
                    <a:pt x="316" y="1424"/>
                  </a:cubicBezTo>
                  <a:cubicBezTo>
                    <a:pt x="317" y="1416"/>
                    <a:pt x="316" y="1408"/>
                    <a:pt x="318" y="1400"/>
                  </a:cubicBezTo>
                  <a:cubicBezTo>
                    <a:pt x="322" y="1387"/>
                    <a:pt x="342" y="1413"/>
                    <a:pt x="346" y="1414"/>
                  </a:cubicBezTo>
                  <a:cubicBezTo>
                    <a:pt x="355" y="1400"/>
                    <a:pt x="370" y="1401"/>
                    <a:pt x="386" y="1400"/>
                  </a:cubicBezTo>
                  <a:cubicBezTo>
                    <a:pt x="395" y="1397"/>
                    <a:pt x="401" y="1391"/>
                    <a:pt x="410" y="1388"/>
                  </a:cubicBezTo>
                  <a:cubicBezTo>
                    <a:pt x="424" y="1390"/>
                    <a:pt x="438" y="1393"/>
                    <a:pt x="452" y="1398"/>
                  </a:cubicBezTo>
                  <a:cubicBezTo>
                    <a:pt x="454" y="1400"/>
                    <a:pt x="458" y="1406"/>
                    <a:pt x="458" y="1410"/>
                  </a:cubicBezTo>
                  <a:cubicBezTo>
                    <a:pt x="458" y="1414"/>
                    <a:pt x="454" y="1422"/>
                    <a:pt x="454" y="1422"/>
                  </a:cubicBezTo>
                  <a:cubicBezTo>
                    <a:pt x="462" y="1427"/>
                    <a:pt x="471" y="1429"/>
                    <a:pt x="480" y="1432"/>
                  </a:cubicBezTo>
                  <a:cubicBezTo>
                    <a:pt x="482" y="1433"/>
                    <a:pt x="486" y="1434"/>
                    <a:pt x="486" y="1434"/>
                  </a:cubicBezTo>
                  <a:cubicBezTo>
                    <a:pt x="498" y="1430"/>
                    <a:pt x="511" y="1431"/>
                    <a:pt x="522" y="1438"/>
                  </a:cubicBezTo>
                  <a:cubicBezTo>
                    <a:pt x="526" y="1444"/>
                    <a:pt x="530" y="1450"/>
                    <a:pt x="534" y="1456"/>
                  </a:cubicBezTo>
                  <a:cubicBezTo>
                    <a:pt x="537" y="1460"/>
                    <a:pt x="542" y="1468"/>
                    <a:pt x="542" y="1468"/>
                  </a:cubicBezTo>
                  <a:cubicBezTo>
                    <a:pt x="537" y="1484"/>
                    <a:pt x="531" y="1500"/>
                    <a:pt x="526" y="1516"/>
                  </a:cubicBezTo>
                  <a:cubicBezTo>
                    <a:pt x="522" y="1527"/>
                    <a:pt x="525" y="1520"/>
                    <a:pt x="516" y="1534"/>
                  </a:cubicBezTo>
                  <a:cubicBezTo>
                    <a:pt x="515" y="1536"/>
                    <a:pt x="512" y="1540"/>
                    <a:pt x="512" y="1540"/>
                  </a:cubicBezTo>
                  <a:cubicBezTo>
                    <a:pt x="516" y="1577"/>
                    <a:pt x="528" y="1570"/>
                    <a:pt x="546" y="1594"/>
                  </a:cubicBezTo>
                  <a:cubicBezTo>
                    <a:pt x="568" y="1622"/>
                    <a:pt x="585" y="1649"/>
                    <a:pt x="594" y="1684"/>
                  </a:cubicBezTo>
                  <a:cubicBezTo>
                    <a:pt x="593" y="1702"/>
                    <a:pt x="601" y="1747"/>
                    <a:pt x="578" y="1762"/>
                  </a:cubicBezTo>
                  <a:cubicBezTo>
                    <a:pt x="569" y="1790"/>
                    <a:pt x="576" y="1763"/>
                    <a:pt x="572" y="1818"/>
                  </a:cubicBezTo>
                  <a:cubicBezTo>
                    <a:pt x="571" y="1829"/>
                    <a:pt x="560" y="1837"/>
                    <a:pt x="556" y="1848"/>
                  </a:cubicBezTo>
                  <a:cubicBezTo>
                    <a:pt x="560" y="1877"/>
                    <a:pt x="572" y="1890"/>
                    <a:pt x="592" y="1910"/>
                  </a:cubicBezTo>
                  <a:cubicBezTo>
                    <a:pt x="596" y="1914"/>
                    <a:pt x="600" y="1917"/>
                    <a:pt x="602" y="1922"/>
                  </a:cubicBezTo>
                  <a:cubicBezTo>
                    <a:pt x="604" y="1926"/>
                    <a:pt x="606" y="1934"/>
                    <a:pt x="606" y="1934"/>
                  </a:cubicBezTo>
                  <a:cubicBezTo>
                    <a:pt x="608" y="1959"/>
                    <a:pt x="609" y="1976"/>
                    <a:pt x="612" y="1998"/>
                  </a:cubicBezTo>
                  <a:cubicBezTo>
                    <a:pt x="614" y="2012"/>
                    <a:pt x="613" y="2008"/>
                    <a:pt x="618" y="2022"/>
                  </a:cubicBezTo>
                  <a:cubicBezTo>
                    <a:pt x="619" y="2024"/>
                    <a:pt x="620" y="2028"/>
                    <a:pt x="620" y="2028"/>
                  </a:cubicBezTo>
                  <a:cubicBezTo>
                    <a:pt x="622" y="2048"/>
                    <a:pt x="623" y="2060"/>
                    <a:pt x="640" y="2072"/>
                  </a:cubicBezTo>
                  <a:cubicBezTo>
                    <a:pt x="645" y="2079"/>
                    <a:pt x="649" y="2083"/>
                    <a:pt x="656" y="2088"/>
                  </a:cubicBezTo>
                  <a:cubicBezTo>
                    <a:pt x="661" y="2104"/>
                    <a:pt x="669" y="2120"/>
                    <a:pt x="674" y="2136"/>
                  </a:cubicBezTo>
                  <a:cubicBezTo>
                    <a:pt x="673" y="2142"/>
                    <a:pt x="675" y="2149"/>
                    <a:pt x="672" y="2154"/>
                  </a:cubicBezTo>
                  <a:cubicBezTo>
                    <a:pt x="670" y="2158"/>
                    <a:pt x="660" y="2162"/>
                    <a:pt x="660" y="2162"/>
                  </a:cubicBezTo>
                  <a:cubicBezTo>
                    <a:pt x="649" y="2179"/>
                    <a:pt x="678" y="2181"/>
                    <a:pt x="688" y="2182"/>
                  </a:cubicBezTo>
                  <a:cubicBezTo>
                    <a:pt x="716" y="2176"/>
                    <a:pt x="741" y="2170"/>
                    <a:pt x="770" y="2168"/>
                  </a:cubicBezTo>
                  <a:cubicBezTo>
                    <a:pt x="794" y="2164"/>
                    <a:pt x="816" y="2159"/>
                    <a:pt x="840" y="2156"/>
                  </a:cubicBezTo>
                  <a:cubicBezTo>
                    <a:pt x="844" y="2155"/>
                    <a:pt x="848" y="2154"/>
                    <a:pt x="852" y="2152"/>
                  </a:cubicBezTo>
                  <a:cubicBezTo>
                    <a:pt x="854" y="2151"/>
                    <a:pt x="856" y="2149"/>
                    <a:pt x="858" y="2148"/>
                  </a:cubicBezTo>
                  <a:cubicBezTo>
                    <a:pt x="862" y="2146"/>
                    <a:pt x="870" y="2144"/>
                    <a:pt x="870" y="2144"/>
                  </a:cubicBezTo>
                  <a:cubicBezTo>
                    <a:pt x="877" y="2137"/>
                    <a:pt x="884" y="2129"/>
                    <a:pt x="892" y="2124"/>
                  </a:cubicBezTo>
                  <a:cubicBezTo>
                    <a:pt x="897" y="2117"/>
                    <a:pt x="901" y="2113"/>
                    <a:pt x="908" y="2108"/>
                  </a:cubicBezTo>
                  <a:cubicBezTo>
                    <a:pt x="914" y="2099"/>
                    <a:pt x="926" y="2093"/>
                    <a:pt x="936" y="2090"/>
                  </a:cubicBezTo>
                  <a:cubicBezTo>
                    <a:pt x="951" y="2075"/>
                    <a:pt x="965" y="2059"/>
                    <a:pt x="972" y="2038"/>
                  </a:cubicBezTo>
                  <a:cubicBezTo>
                    <a:pt x="971" y="2034"/>
                    <a:pt x="970" y="2030"/>
                    <a:pt x="970" y="2026"/>
                  </a:cubicBezTo>
                  <a:cubicBezTo>
                    <a:pt x="970" y="1985"/>
                    <a:pt x="979" y="1999"/>
                    <a:pt x="1002" y="1984"/>
                  </a:cubicBezTo>
                  <a:cubicBezTo>
                    <a:pt x="1008" y="1976"/>
                    <a:pt x="1013" y="1969"/>
                    <a:pt x="1016" y="1960"/>
                  </a:cubicBezTo>
                  <a:cubicBezTo>
                    <a:pt x="1015" y="1938"/>
                    <a:pt x="1017" y="1912"/>
                    <a:pt x="1004" y="1892"/>
                  </a:cubicBezTo>
                  <a:cubicBezTo>
                    <a:pt x="1009" y="1878"/>
                    <a:pt x="1025" y="1886"/>
                    <a:pt x="1036" y="1890"/>
                  </a:cubicBezTo>
                  <a:cubicBezTo>
                    <a:pt x="1040" y="1896"/>
                    <a:pt x="1040" y="1907"/>
                    <a:pt x="1044" y="1896"/>
                  </a:cubicBezTo>
                  <a:cubicBezTo>
                    <a:pt x="1045" y="1882"/>
                    <a:pt x="1045" y="1868"/>
                    <a:pt x="1046" y="1854"/>
                  </a:cubicBezTo>
                  <a:cubicBezTo>
                    <a:pt x="1047" y="1843"/>
                    <a:pt x="1077" y="1840"/>
                    <a:pt x="1086" y="1834"/>
                  </a:cubicBezTo>
                  <a:cubicBezTo>
                    <a:pt x="1092" y="1825"/>
                    <a:pt x="1105" y="1818"/>
                    <a:pt x="1114" y="1812"/>
                  </a:cubicBezTo>
                  <a:cubicBezTo>
                    <a:pt x="1118" y="1809"/>
                    <a:pt x="1126" y="1804"/>
                    <a:pt x="1126" y="1804"/>
                  </a:cubicBezTo>
                  <a:cubicBezTo>
                    <a:pt x="1137" y="1788"/>
                    <a:pt x="1125" y="1773"/>
                    <a:pt x="1122" y="1756"/>
                  </a:cubicBezTo>
                  <a:cubicBezTo>
                    <a:pt x="1124" y="1742"/>
                    <a:pt x="1126" y="1740"/>
                    <a:pt x="1130" y="1728"/>
                  </a:cubicBezTo>
                  <a:cubicBezTo>
                    <a:pt x="1127" y="1713"/>
                    <a:pt x="1120" y="1712"/>
                    <a:pt x="1110" y="1702"/>
                  </a:cubicBezTo>
                  <a:cubicBezTo>
                    <a:pt x="1108" y="1696"/>
                    <a:pt x="1104" y="1684"/>
                    <a:pt x="1104" y="1684"/>
                  </a:cubicBezTo>
                  <a:cubicBezTo>
                    <a:pt x="1105" y="1664"/>
                    <a:pt x="1105" y="1644"/>
                    <a:pt x="1106" y="1624"/>
                  </a:cubicBezTo>
                  <a:cubicBezTo>
                    <a:pt x="1108" y="1587"/>
                    <a:pt x="1144" y="1574"/>
                    <a:pt x="1166" y="1552"/>
                  </a:cubicBezTo>
                  <a:cubicBezTo>
                    <a:pt x="1169" y="1544"/>
                    <a:pt x="1175" y="1544"/>
                    <a:pt x="1178" y="1536"/>
                  </a:cubicBezTo>
                  <a:cubicBezTo>
                    <a:pt x="1183" y="1524"/>
                    <a:pt x="1181" y="1521"/>
                    <a:pt x="1190" y="1512"/>
                  </a:cubicBezTo>
                  <a:cubicBezTo>
                    <a:pt x="1194" y="1501"/>
                    <a:pt x="1204" y="1484"/>
                    <a:pt x="1216" y="1480"/>
                  </a:cubicBezTo>
                  <a:cubicBezTo>
                    <a:pt x="1222" y="1471"/>
                    <a:pt x="1229" y="1464"/>
                    <a:pt x="1238" y="1458"/>
                  </a:cubicBezTo>
                  <a:cubicBezTo>
                    <a:pt x="1243" y="1451"/>
                    <a:pt x="1247" y="1451"/>
                    <a:pt x="1254" y="1446"/>
                  </a:cubicBezTo>
                  <a:cubicBezTo>
                    <a:pt x="1259" y="1439"/>
                    <a:pt x="1262" y="1437"/>
                    <a:pt x="1270" y="1434"/>
                  </a:cubicBezTo>
                  <a:cubicBezTo>
                    <a:pt x="1279" y="1420"/>
                    <a:pt x="1274" y="1425"/>
                    <a:pt x="1284" y="1418"/>
                  </a:cubicBezTo>
                  <a:cubicBezTo>
                    <a:pt x="1292" y="1406"/>
                    <a:pt x="1300" y="1394"/>
                    <a:pt x="1308" y="1382"/>
                  </a:cubicBezTo>
                  <a:cubicBezTo>
                    <a:pt x="1313" y="1374"/>
                    <a:pt x="1315" y="1359"/>
                    <a:pt x="1318" y="1350"/>
                  </a:cubicBezTo>
                  <a:cubicBezTo>
                    <a:pt x="1322" y="1339"/>
                    <a:pt x="1319" y="1346"/>
                    <a:pt x="1328" y="1332"/>
                  </a:cubicBezTo>
                  <a:cubicBezTo>
                    <a:pt x="1333" y="1324"/>
                    <a:pt x="1333" y="1313"/>
                    <a:pt x="1336" y="1304"/>
                  </a:cubicBezTo>
                  <a:cubicBezTo>
                    <a:pt x="1333" y="1289"/>
                    <a:pt x="1329" y="1295"/>
                    <a:pt x="1316" y="1298"/>
                  </a:cubicBezTo>
                  <a:cubicBezTo>
                    <a:pt x="1290" y="1315"/>
                    <a:pt x="1252" y="1311"/>
                    <a:pt x="1224" y="1312"/>
                  </a:cubicBezTo>
                  <a:cubicBezTo>
                    <a:pt x="1186" y="1309"/>
                    <a:pt x="1190" y="1304"/>
                    <a:pt x="1168" y="1282"/>
                  </a:cubicBezTo>
                  <a:cubicBezTo>
                    <a:pt x="1163" y="1266"/>
                    <a:pt x="1153" y="1259"/>
                    <a:pt x="1140" y="1250"/>
                  </a:cubicBezTo>
                  <a:cubicBezTo>
                    <a:pt x="1135" y="1246"/>
                    <a:pt x="1122" y="1242"/>
                    <a:pt x="1122" y="1242"/>
                  </a:cubicBezTo>
                  <a:cubicBezTo>
                    <a:pt x="1113" y="1215"/>
                    <a:pt x="1102" y="1190"/>
                    <a:pt x="1086" y="1166"/>
                  </a:cubicBezTo>
                  <a:cubicBezTo>
                    <a:pt x="1079" y="1156"/>
                    <a:pt x="1084" y="1161"/>
                    <a:pt x="1070" y="1152"/>
                  </a:cubicBezTo>
                  <a:cubicBezTo>
                    <a:pt x="1066" y="1149"/>
                    <a:pt x="1058" y="1144"/>
                    <a:pt x="1058" y="1144"/>
                  </a:cubicBezTo>
                  <a:cubicBezTo>
                    <a:pt x="1046" y="1126"/>
                    <a:pt x="1056" y="1104"/>
                    <a:pt x="1044" y="1086"/>
                  </a:cubicBezTo>
                  <a:cubicBezTo>
                    <a:pt x="1029" y="1063"/>
                    <a:pt x="1009" y="1033"/>
                    <a:pt x="990" y="1014"/>
                  </a:cubicBezTo>
                  <a:cubicBezTo>
                    <a:pt x="986" y="996"/>
                    <a:pt x="980" y="985"/>
                    <a:pt x="970" y="970"/>
                  </a:cubicBezTo>
                  <a:cubicBezTo>
                    <a:pt x="966" y="965"/>
                    <a:pt x="962" y="952"/>
                    <a:pt x="962" y="952"/>
                  </a:cubicBezTo>
                  <a:cubicBezTo>
                    <a:pt x="985" y="944"/>
                    <a:pt x="1006" y="982"/>
                    <a:pt x="1020" y="996"/>
                  </a:cubicBezTo>
                  <a:cubicBezTo>
                    <a:pt x="1026" y="1015"/>
                    <a:pt x="1026" y="1017"/>
                    <a:pt x="1046" y="1024"/>
                  </a:cubicBezTo>
                  <a:cubicBezTo>
                    <a:pt x="1053" y="1026"/>
                    <a:pt x="1064" y="1036"/>
                    <a:pt x="1064" y="1036"/>
                  </a:cubicBezTo>
                  <a:cubicBezTo>
                    <a:pt x="1069" y="1044"/>
                    <a:pt x="1075" y="1050"/>
                    <a:pt x="1080" y="1058"/>
                  </a:cubicBezTo>
                  <a:cubicBezTo>
                    <a:pt x="1081" y="1075"/>
                    <a:pt x="1082" y="1082"/>
                    <a:pt x="1086" y="1096"/>
                  </a:cubicBezTo>
                  <a:cubicBezTo>
                    <a:pt x="1089" y="1125"/>
                    <a:pt x="1091" y="1124"/>
                    <a:pt x="1116" y="1132"/>
                  </a:cubicBezTo>
                  <a:cubicBezTo>
                    <a:pt x="1122" y="1138"/>
                    <a:pt x="1126" y="1144"/>
                    <a:pt x="1132" y="1150"/>
                  </a:cubicBezTo>
                  <a:cubicBezTo>
                    <a:pt x="1133" y="1152"/>
                    <a:pt x="1134" y="1154"/>
                    <a:pt x="1134" y="1156"/>
                  </a:cubicBezTo>
                  <a:cubicBezTo>
                    <a:pt x="1135" y="1161"/>
                    <a:pt x="1135" y="1167"/>
                    <a:pt x="1136" y="1172"/>
                  </a:cubicBezTo>
                  <a:cubicBezTo>
                    <a:pt x="1139" y="1182"/>
                    <a:pt x="1157" y="1187"/>
                    <a:pt x="1164" y="1194"/>
                  </a:cubicBezTo>
                  <a:cubicBezTo>
                    <a:pt x="1179" y="1238"/>
                    <a:pt x="1157" y="1261"/>
                    <a:pt x="1210" y="1274"/>
                  </a:cubicBezTo>
                  <a:cubicBezTo>
                    <a:pt x="1225" y="1272"/>
                    <a:pt x="1231" y="1274"/>
                    <a:pt x="1242" y="1266"/>
                  </a:cubicBezTo>
                  <a:cubicBezTo>
                    <a:pt x="1248" y="1257"/>
                    <a:pt x="1255" y="1255"/>
                    <a:pt x="1264" y="1250"/>
                  </a:cubicBezTo>
                  <a:cubicBezTo>
                    <a:pt x="1292" y="1234"/>
                    <a:pt x="1301" y="1229"/>
                    <a:pt x="1334" y="1222"/>
                  </a:cubicBezTo>
                  <a:cubicBezTo>
                    <a:pt x="1343" y="1220"/>
                    <a:pt x="1353" y="1217"/>
                    <a:pt x="1362" y="1214"/>
                  </a:cubicBezTo>
                  <a:cubicBezTo>
                    <a:pt x="1371" y="1211"/>
                    <a:pt x="1377" y="1201"/>
                    <a:pt x="1386" y="1198"/>
                  </a:cubicBezTo>
                  <a:cubicBezTo>
                    <a:pt x="1398" y="1194"/>
                    <a:pt x="1410" y="1193"/>
                    <a:pt x="1420" y="1186"/>
                  </a:cubicBezTo>
                  <a:cubicBezTo>
                    <a:pt x="1426" y="1177"/>
                    <a:pt x="1435" y="1171"/>
                    <a:pt x="1440" y="1162"/>
                  </a:cubicBezTo>
                  <a:cubicBezTo>
                    <a:pt x="1446" y="1150"/>
                    <a:pt x="1448" y="1136"/>
                    <a:pt x="1460" y="1128"/>
                  </a:cubicBezTo>
                  <a:cubicBezTo>
                    <a:pt x="1467" y="1117"/>
                    <a:pt x="1470" y="1104"/>
                    <a:pt x="1474" y="1092"/>
                  </a:cubicBezTo>
                  <a:cubicBezTo>
                    <a:pt x="1476" y="1085"/>
                    <a:pt x="1482" y="1081"/>
                    <a:pt x="1484" y="1074"/>
                  </a:cubicBezTo>
                  <a:cubicBezTo>
                    <a:pt x="1475" y="1071"/>
                    <a:pt x="1475" y="1077"/>
                    <a:pt x="1466" y="1080"/>
                  </a:cubicBezTo>
                  <a:cubicBezTo>
                    <a:pt x="1461" y="1073"/>
                    <a:pt x="1467" y="1065"/>
                    <a:pt x="1460" y="1060"/>
                  </a:cubicBezTo>
                  <a:cubicBezTo>
                    <a:pt x="1455" y="1057"/>
                    <a:pt x="1442" y="1054"/>
                    <a:pt x="1442" y="1054"/>
                  </a:cubicBezTo>
                  <a:cubicBezTo>
                    <a:pt x="1432" y="1044"/>
                    <a:pt x="1430" y="1047"/>
                    <a:pt x="1418" y="1052"/>
                  </a:cubicBezTo>
                  <a:cubicBezTo>
                    <a:pt x="1414" y="1054"/>
                    <a:pt x="1406" y="1056"/>
                    <a:pt x="1406" y="1056"/>
                  </a:cubicBezTo>
                  <a:cubicBezTo>
                    <a:pt x="1402" y="1055"/>
                    <a:pt x="1397" y="1057"/>
                    <a:pt x="1394" y="1054"/>
                  </a:cubicBezTo>
                  <a:cubicBezTo>
                    <a:pt x="1391" y="1051"/>
                    <a:pt x="1390" y="1042"/>
                    <a:pt x="1390" y="1042"/>
                  </a:cubicBezTo>
                  <a:cubicBezTo>
                    <a:pt x="1392" y="1041"/>
                    <a:pt x="1394" y="1039"/>
                    <a:pt x="1396" y="1038"/>
                  </a:cubicBezTo>
                  <a:cubicBezTo>
                    <a:pt x="1410" y="1034"/>
                    <a:pt x="1419" y="1042"/>
                    <a:pt x="1410" y="1022"/>
                  </a:cubicBezTo>
                  <a:cubicBezTo>
                    <a:pt x="1409" y="1020"/>
                    <a:pt x="1406" y="1019"/>
                    <a:pt x="1404" y="1018"/>
                  </a:cubicBezTo>
                  <a:cubicBezTo>
                    <a:pt x="1400" y="1019"/>
                    <a:pt x="1394" y="1018"/>
                    <a:pt x="1392" y="1022"/>
                  </a:cubicBezTo>
                  <a:cubicBezTo>
                    <a:pt x="1391" y="1024"/>
                    <a:pt x="1390" y="1026"/>
                    <a:pt x="1388" y="1028"/>
                  </a:cubicBezTo>
                  <a:cubicBezTo>
                    <a:pt x="1377" y="1037"/>
                    <a:pt x="1363" y="1040"/>
                    <a:pt x="1350" y="1044"/>
                  </a:cubicBezTo>
                  <a:cubicBezTo>
                    <a:pt x="1345" y="1043"/>
                    <a:pt x="1339" y="1041"/>
                    <a:pt x="1334" y="1040"/>
                  </a:cubicBezTo>
                  <a:cubicBezTo>
                    <a:pt x="1331" y="1039"/>
                    <a:pt x="1326" y="1038"/>
                    <a:pt x="1326" y="1038"/>
                  </a:cubicBezTo>
                  <a:cubicBezTo>
                    <a:pt x="1314" y="1020"/>
                    <a:pt x="1311" y="1018"/>
                    <a:pt x="1290" y="1014"/>
                  </a:cubicBezTo>
                  <a:cubicBezTo>
                    <a:pt x="1291" y="1008"/>
                    <a:pt x="1294" y="1000"/>
                    <a:pt x="1290" y="994"/>
                  </a:cubicBezTo>
                  <a:cubicBezTo>
                    <a:pt x="1288" y="991"/>
                    <a:pt x="1276" y="986"/>
                    <a:pt x="1272" y="984"/>
                  </a:cubicBezTo>
                  <a:cubicBezTo>
                    <a:pt x="1268" y="982"/>
                    <a:pt x="1260" y="980"/>
                    <a:pt x="1260" y="980"/>
                  </a:cubicBezTo>
                  <a:cubicBezTo>
                    <a:pt x="1252" y="972"/>
                    <a:pt x="1244" y="968"/>
                    <a:pt x="1236" y="960"/>
                  </a:cubicBezTo>
                  <a:cubicBezTo>
                    <a:pt x="1238" y="947"/>
                    <a:pt x="1239" y="938"/>
                    <a:pt x="1252" y="934"/>
                  </a:cubicBezTo>
                  <a:cubicBezTo>
                    <a:pt x="1270" y="936"/>
                    <a:pt x="1286" y="940"/>
                    <a:pt x="1304" y="944"/>
                  </a:cubicBezTo>
                  <a:cubicBezTo>
                    <a:pt x="1311" y="954"/>
                    <a:pt x="1314" y="959"/>
                    <a:pt x="1324" y="966"/>
                  </a:cubicBezTo>
                  <a:cubicBezTo>
                    <a:pt x="1335" y="983"/>
                    <a:pt x="1346" y="985"/>
                    <a:pt x="1362" y="996"/>
                  </a:cubicBezTo>
                  <a:cubicBezTo>
                    <a:pt x="1374" y="995"/>
                    <a:pt x="1389" y="1000"/>
                    <a:pt x="1398" y="992"/>
                  </a:cubicBezTo>
                  <a:cubicBezTo>
                    <a:pt x="1411" y="982"/>
                    <a:pt x="1393" y="989"/>
                    <a:pt x="1408" y="984"/>
                  </a:cubicBezTo>
                  <a:cubicBezTo>
                    <a:pt x="1414" y="988"/>
                    <a:pt x="1420" y="990"/>
                    <a:pt x="1426" y="994"/>
                  </a:cubicBezTo>
                  <a:cubicBezTo>
                    <a:pt x="1435" y="1007"/>
                    <a:pt x="1454" y="1005"/>
                    <a:pt x="1468" y="1008"/>
                  </a:cubicBezTo>
                  <a:cubicBezTo>
                    <a:pt x="1491" y="1023"/>
                    <a:pt x="1475" y="1016"/>
                    <a:pt x="1518" y="1018"/>
                  </a:cubicBezTo>
                  <a:cubicBezTo>
                    <a:pt x="1531" y="1022"/>
                    <a:pt x="1538" y="1026"/>
                    <a:pt x="1546" y="1038"/>
                  </a:cubicBezTo>
                  <a:cubicBezTo>
                    <a:pt x="1542" y="1053"/>
                    <a:pt x="1552" y="1045"/>
                    <a:pt x="1560" y="1040"/>
                  </a:cubicBezTo>
                  <a:cubicBezTo>
                    <a:pt x="1563" y="1032"/>
                    <a:pt x="1567" y="1032"/>
                    <a:pt x="1570" y="1024"/>
                  </a:cubicBezTo>
                  <a:cubicBezTo>
                    <a:pt x="1583" y="1028"/>
                    <a:pt x="1580" y="1034"/>
                    <a:pt x="1578" y="1048"/>
                  </a:cubicBezTo>
                  <a:cubicBezTo>
                    <a:pt x="1590" y="1056"/>
                    <a:pt x="1603" y="1052"/>
                    <a:pt x="1616" y="1056"/>
                  </a:cubicBezTo>
                  <a:cubicBezTo>
                    <a:pt x="1625" y="1059"/>
                    <a:pt x="1631" y="1067"/>
                    <a:pt x="1640" y="1070"/>
                  </a:cubicBezTo>
                  <a:cubicBezTo>
                    <a:pt x="1655" y="1075"/>
                    <a:pt x="1670" y="1080"/>
                    <a:pt x="1682" y="1092"/>
                  </a:cubicBezTo>
                  <a:cubicBezTo>
                    <a:pt x="1686" y="1105"/>
                    <a:pt x="1692" y="1112"/>
                    <a:pt x="1704" y="1116"/>
                  </a:cubicBezTo>
                  <a:cubicBezTo>
                    <a:pt x="1710" y="1125"/>
                    <a:pt x="1713" y="1132"/>
                    <a:pt x="1722" y="1138"/>
                  </a:cubicBezTo>
                  <a:cubicBezTo>
                    <a:pt x="1740" y="1135"/>
                    <a:pt x="1732" y="1137"/>
                    <a:pt x="1748" y="1132"/>
                  </a:cubicBezTo>
                  <a:cubicBezTo>
                    <a:pt x="1750" y="1131"/>
                    <a:pt x="1754" y="1130"/>
                    <a:pt x="1754" y="1130"/>
                  </a:cubicBezTo>
                  <a:cubicBezTo>
                    <a:pt x="1767" y="1139"/>
                    <a:pt x="1757" y="1126"/>
                    <a:pt x="1754" y="1122"/>
                  </a:cubicBezTo>
                  <a:cubicBezTo>
                    <a:pt x="1750" y="1128"/>
                    <a:pt x="1744" y="1133"/>
                    <a:pt x="1742" y="1140"/>
                  </a:cubicBezTo>
                  <a:cubicBezTo>
                    <a:pt x="1741" y="1144"/>
                    <a:pt x="1738" y="1152"/>
                    <a:pt x="1738" y="1152"/>
                  </a:cubicBezTo>
                  <a:cubicBezTo>
                    <a:pt x="1739" y="1161"/>
                    <a:pt x="1741" y="1176"/>
                    <a:pt x="1754" y="1176"/>
                  </a:cubicBezTo>
                  <a:lnTo>
                    <a:pt x="1756" y="1222"/>
                  </a:lnTo>
                  <a:lnTo>
                    <a:pt x="1794" y="1340"/>
                  </a:lnTo>
                  <a:lnTo>
                    <a:pt x="1826" y="1378"/>
                  </a:lnTo>
                  <a:lnTo>
                    <a:pt x="1884" y="1326"/>
                  </a:lnTo>
                  <a:lnTo>
                    <a:pt x="1880" y="1290"/>
                  </a:lnTo>
                  <a:lnTo>
                    <a:pt x="1894" y="1280"/>
                  </a:lnTo>
                  <a:lnTo>
                    <a:pt x="1892" y="1236"/>
                  </a:lnTo>
                  <a:lnTo>
                    <a:pt x="1930" y="1222"/>
                  </a:lnTo>
                  <a:lnTo>
                    <a:pt x="2022" y="1142"/>
                  </a:lnTo>
                  <a:lnTo>
                    <a:pt x="2038" y="1122"/>
                  </a:lnTo>
                  <a:lnTo>
                    <a:pt x="2112" y="1102"/>
                  </a:lnTo>
                  <a:lnTo>
                    <a:pt x="2138" y="1132"/>
                  </a:lnTo>
                  <a:lnTo>
                    <a:pt x="2130" y="1146"/>
                  </a:lnTo>
                  <a:lnTo>
                    <a:pt x="2154" y="1170"/>
                  </a:lnTo>
                  <a:lnTo>
                    <a:pt x="2160" y="1200"/>
                  </a:lnTo>
                  <a:lnTo>
                    <a:pt x="2182" y="1210"/>
                  </a:lnTo>
                  <a:lnTo>
                    <a:pt x="2230" y="1192"/>
                  </a:lnTo>
                  <a:lnTo>
                    <a:pt x="2228" y="1300"/>
                  </a:lnTo>
                  <a:lnTo>
                    <a:pt x="2240" y="1276"/>
                  </a:lnTo>
                  <a:lnTo>
                    <a:pt x="2270" y="1334"/>
                  </a:lnTo>
                  <a:lnTo>
                    <a:pt x="2266" y="1374"/>
                  </a:lnTo>
                  <a:lnTo>
                    <a:pt x="2286" y="1350"/>
                  </a:lnTo>
                  <a:lnTo>
                    <a:pt x="2290" y="1330"/>
                  </a:lnTo>
                  <a:lnTo>
                    <a:pt x="2312" y="1296"/>
                  </a:lnTo>
                  <a:lnTo>
                    <a:pt x="2298" y="1278"/>
                  </a:lnTo>
                  <a:lnTo>
                    <a:pt x="2310" y="1258"/>
                  </a:lnTo>
                  <a:lnTo>
                    <a:pt x="2294" y="1218"/>
                  </a:lnTo>
                  <a:lnTo>
                    <a:pt x="2304" y="1188"/>
                  </a:lnTo>
                  <a:lnTo>
                    <a:pt x="2280" y="1196"/>
                  </a:lnTo>
                  <a:lnTo>
                    <a:pt x="2270" y="1168"/>
                  </a:lnTo>
                  <a:lnTo>
                    <a:pt x="2262" y="1128"/>
                  </a:lnTo>
                  <a:lnTo>
                    <a:pt x="2278" y="1090"/>
                  </a:lnTo>
                  <a:lnTo>
                    <a:pt x="2298" y="1116"/>
                  </a:lnTo>
                  <a:lnTo>
                    <a:pt x="2290" y="1176"/>
                  </a:lnTo>
                  <a:lnTo>
                    <a:pt x="2312" y="1134"/>
                  </a:lnTo>
                  <a:lnTo>
                    <a:pt x="2304" y="1102"/>
                  </a:lnTo>
                  <a:lnTo>
                    <a:pt x="2330" y="1080"/>
                  </a:lnTo>
                  <a:lnTo>
                    <a:pt x="2330" y="1066"/>
                  </a:lnTo>
                  <a:lnTo>
                    <a:pt x="2338" y="1070"/>
                  </a:lnTo>
                  <a:lnTo>
                    <a:pt x="2388" y="1012"/>
                  </a:lnTo>
                  <a:lnTo>
                    <a:pt x="2400" y="918"/>
                  </a:lnTo>
                  <a:lnTo>
                    <a:pt x="2406" y="880"/>
                  </a:lnTo>
                  <a:lnTo>
                    <a:pt x="2386" y="892"/>
                  </a:lnTo>
                  <a:lnTo>
                    <a:pt x="2378" y="878"/>
                  </a:lnTo>
                  <a:lnTo>
                    <a:pt x="2394" y="856"/>
                  </a:lnTo>
                  <a:lnTo>
                    <a:pt x="2362" y="796"/>
                  </a:lnTo>
                  <a:lnTo>
                    <a:pt x="2344" y="780"/>
                  </a:lnTo>
                  <a:lnTo>
                    <a:pt x="2372" y="732"/>
                  </a:lnTo>
                  <a:lnTo>
                    <a:pt x="2342" y="726"/>
                  </a:lnTo>
                  <a:lnTo>
                    <a:pt x="2318" y="716"/>
                  </a:lnTo>
                  <a:lnTo>
                    <a:pt x="2328" y="680"/>
                  </a:lnTo>
                  <a:lnTo>
                    <a:pt x="2344" y="658"/>
                  </a:lnTo>
                  <a:lnTo>
                    <a:pt x="2348" y="700"/>
                  </a:lnTo>
                  <a:lnTo>
                    <a:pt x="2378" y="674"/>
                  </a:lnTo>
                  <a:lnTo>
                    <a:pt x="2400" y="672"/>
                  </a:lnTo>
                  <a:lnTo>
                    <a:pt x="2390" y="700"/>
                  </a:lnTo>
                  <a:lnTo>
                    <a:pt x="2424" y="712"/>
                  </a:lnTo>
                  <a:lnTo>
                    <a:pt x="2414" y="734"/>
                  </a:lnTo>
                  <a:lnTo>
                    <a:pt x="2434" y="754"/>
                  </a:lnTo>
                  <a:lnTo>
                    <a:pt x="2434" y="790"/>
                  </a:lnTo>
                  <a:lnTo>
                    <a:pt x="2474" y="754"/>
                  </a:lnTo>
                  <a:lnTo>
                    <a:pt x="2460" y="716"/>
                  </a:lnTo>
                  <a:lnTo>
                    <a:pt x="2420" y="660"/>
                  </a:lnTo>
                  <a:lnTo>
                    <a:pt x="2434" y="640"/>
                  </a:lnTo>
                  <a:lnTo>
                    <a:pt x="2426" y="608"/>
                  </a:lnTo>
                  <a:lnTo>
                    <a:pt x="2452" y="578"/>
                  </a:lnTo>
                  <a:lnTo>
                    <a:pt x="2484" y="564"/>
                  </a:lnTo>
                  <a:lnTo>
                    <a:pt x="2482" y="500"/>
                  </a:lnTo>
                  <a:lnTo>
                    <a:pt x="2480" y="454"/>
                  </a:lnTo>
                  <a:lnTo>
                    <a:pt x="2470" y="414"/>
                  </a:lnTo>
                  <a:lnTo>
                    <a:pt x="2434" y="344"/>
                  </a:lnTo>
                  <a:lnTo>
                    <a:pt x="2428" y="378"/>
                  </a:lnTo>
                  <a:lnTo>
                    <a:pt x="2402" y="356"/>
                  </a:lnTo>
                  <a:lnTo>
                    <a:pt x="2380" y="366"/>
                  </a:lnTo>
                  <a:lnTo>
                    <a:pt x="2400" y="314"/>
                  </a:lnTo>
                  <a:lnTo>
                    <a:pt x="2420" y="270"/>
                  </a:lnTo>
                  <a:lnTo>
                    <a:pt x="2460" y="250"/>
                  </a:lnTo>
                  <a:lnTo>
                    <a:pt x="2464" y="228"/>
                  </a:lnTo>
                  <a:lnTo>
                    <a:pt x="2490" y="220"/>
                  </a:lnTo>
                  <a:lnTo>
                    <a:pt x="2490" y="240"/>
                  </a:lnTo>
                  <a:lnTo>
                    <a:pt x="2522" y="208"/>
                  </a:lnTo>
                  <a:lnTo>
                    <a:pt x="2504" y="200"/>
                  </a:lnTo>
                  <a:lnTo>
                    <a:pt x="2504" y="174"/>
                  </a:lnTo>
                  <a:lnTo>
                    <a:pt x="2526" y="158"/>
                  </a:lnTo>
                  <a:lnTo>
                    <a:pt x="2534" y="178"/>
                  </a:lnTo>
                  <a:lnTo>
                    <a:pt x="2564" y="148"/>
                  </a:lnTo>
                  <a:lnTo>
                    <a:pt x="2560" y="174"/>
                  </a:lnTo>
                  <a:lnTo>
                    <a:pt x="2562" y="196"/>
                  </a:lnTo>
                  <a:lnTo>
                    <a:pt x="2560" y="224"/>
                  </a:lnTo>
                  <a:lnTo>
                    <a:pt x="2550" y="248"/>
                  </a:lnTo>
                  <a:lnTo>
                    <a:pt x="2570" y="276"/>
                  </a:lnTo>
                  <a:lnTo>
                    <a:pt x="2578" y="296"/>
                  </a:lnTo>
                  <a:lnTo>
                    <a:pt x="2590" y="292"/>
                  </a:lnTo>
                  <a:lnTo>
                    <a:pt x="2650" y="354"/>
                  </a:lnTo>
                  <a:lnTo>
                    <a:pt x="2662" y="324"/>
                  </a:lnTo>
                  <a:lnTo>
                    <a:pt x="2678" y="300"/>
                  </a:lnTo>
                  <a:lnTo>
                    <a:pt x="2652" y="286"/>
                  </a:lnTo>
                  <a:lnTo>
                    <a:pt x="2658" y="260"/>
                  </a:lnTo>
                  <a:lnTo>
                    <a:pt x="2658" y="242"/>
                  </a:lnTo>
                  <a:lnTo>
                    <a:pt x="2630" y="214"/>
                  </a:lnTo>
                  <a:lnTo>
                    <a:pt x="2606" y="210"/>
                  </a:lnTo>
                  <a:lnTo>
                    <a:pt x="2584" y="180"/>
                  </a:lnTo>
                  <a:lnTo>
                    <a:pt x="2614" y="172"/>
                  </a:lnTo>
                  <a:lnTo>
                    <a:pt x="2628" y="148"/>
                  </a:lnTo>
                  <a:lnTo>
                    <a:pt x="2648" y="156"/>
                  </a:lnTo>
                  <a:lnTo>
                    <a:pt x="2666" y="146"/>
                  </a:lnTo>
                  <a:lnTo>
                    <a:pt x="2654" y="118"/>
                  </a:lnTo>
                  <a:lnTo>
                    <a:pt x="2666" y="92"/>
                  </a:lnTo>
                  <a:lnTo>
                    <a:pt x="2694" y="84"/>
                  </a:lnTo>
                  <a:lnTo>
                    <a:pt x="2668" y="74"/>
                  </a:lnTo>
                  <a:lnTo>
                    <a:pt x="2630" y="66"/>
                  </a:lnTo>
                  <a:lnTo>
                    <a:pt x="2650" y="46"/>
                  </a:lnTo>
                  <a:lnTo>
                    <a:pt x="2646" y="30"/>
                  </a:lnTo>
                  <a:lnTo>
                    <a:pt x="2666" y="42"/>
                  </a:lnTo>
                  <a:lnTo>
                    <a:pt x="2674" y="30"/>
                  </a:lnTo>
                  <a:lnTo>
                    <a:pt x="2696" y="30"/>
                  </a:lnTo>
                  <a:lnTo>
                    <a:pt x="2714" y="50"/>
                  </a:lnTo>
                  <a:lnTo>
                    <a:pt x="2742" y="34"/>
                  </a:lnTo>
                  <a:lnTo>
                    <a:pt x="2720" y="18"/>
                  </a:lnTo>
                  <a:lnTo>
                    <a:pt x="2716" y="0"/>
                  </a:lnTo>
                  <a:lnTo>
                    <a:pt x="2692" y="2"/>
                  </a:lnTo>
                  <a:lnTo>
                    <a:pt x="2668" y="10"/>
                  </a:lnTo>
                  <a:lnTo>
                    <a:pt x="926" y="90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15" kern="0">
                <a:solidFill>
                  <a:srgbClr val="17347D"/>
                </a:solidFill>
                <a:ea typeface="+mn-ea"/>
              </a:endParaRPr>
            </a:p>
          </p:txBody>
        </p:sp>
      </p:grpSp>
      <p:sp>
        <p:nvSpPr>
          <p:cNvPr id="116" name="直线 113"/>
          <p:cNvSpPr>
            <a:spLocks noChangeShapeType="1"/>
          </p:cNvSpPr>
          <p:nvPr/>
        </p:nvSpPr>
        <p:spPr bwMode="auto">
          <a:xfrm flipH="1" flipV="1">
            <a:off x="2181702" y="3446145"/>
            <a:ext cx="2396013" cy="1560195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215" kern="0">
              <a:solidFill>
                <a:srgbClr val="17347D"/>
              </a:solidFill>
              <a:ea typeface="+mn-ea"/>
            </a:endParaRPr>
          </a:p>
        </p:txBody>
      </p:sp>
      <p:sp>
        <p:nvSpPr>
          <p:cNvPr id="118" name="直线 115"/>
          <p:cNvSpPr>
            <a:spLocks noChangeShapeType="1"/>
          </p:cNvSpPr>
          <p:nvPr/>
        </p:nvSpPr>
        <p:spPr bwMode="auto">
          <a:xfrm flipV="1">
            <a:off x="4634865" y="3407569"/>
            <a:ext cx="2251710" cy="160020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215" kern="0">
              <a:solidFill>
                <a:srgbClr val="17347D"/>
              </a:solidFill>
              <a:ea typeface="+mn-ea"/>
            </a:endParaRPr>
          </a:p>
        </p:txBody>
      </p:sp>
      <p:pic>
        <p:nvPicPr>
          <p:cNvPr id="19461" name="图片 116" descr="shadow_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340" y="4959192"/>
            <a:ext cx="3767614" cy="864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任意多边形 117"/>
          <p:cNvSpPr/>
          <p:nvPr/>
        </p:nvSpPr>
        <p:spPr bwMode="gray">
          <a:xfrm>
            <a:off x="1017270" y="830104"/>
            <a:ext cx="2317433" cy="2491740"/>
          </a:xfrm>
          <a:custGeom>
            <a:avLst/>
            <a:gdLst>
              <a:gd name="T0" fmla="*/ 0 w 1622"/>
              <a:gd name="T1" fmla="*/ 0 h 1744"/>
              <a:gd name="T2" fmla="*/ 4 w 1622"/>
              <a:gd name="T3" fmla="*/ 1744 h 1744"/>
              <a:gd name="T4" fmla="*/ 1622 w 1622"/>
              <a:gd name="T5" fmla="*/ 1705 h 1744"/>
              <a:gd name="T6" fmla="*/ 1622 w 1622"/>
              <a:gd name="T7" fmla="*/ 130 h 1744"/>
              <a:gd name="T8" fmla="*/ 0 w 1622"/>
              <a:gd name="T9" fmla="*/ 0 h 1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2" h="1744">
                <a:moveTo>
                  <a:pt x="0" y="0"/>
                </a:moveTo>
                <a:lnTo>
                  <a:pt x="4" y="1744"/>
                </a:lnTo>
                <a:lnTo>
                  <a:pt x="1622" y="1705"/>
                </a:lnTo>
                <a:lnTo>
                  <a:pt x="1622" y="130"/>
                </a:lnTo>
                <a:lnTo>
                  <a:pt x="0" y="0"/>
                </a:lnTo>
                <a:close/>
              </a:path>
            </a:pathLst>
          </a:custGeom>
          <a:solidFill>
            <a:srgbClr val="45AB7D">
              <a:alpha val="97000"/>
            </a:srgbClr>
          </a:solidFill>
          <a:ln w="9525" cap="flat" cmpd="sng">
            <a:prstDash val="solid"/>
            <a:round/>
          </a:ln>
          <a:effectLst/>
          <a:scene3d>
            <a:camera prst="legacyPerspectiveTopLeft">
              <a:rot lat="21299999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rgbClr val="45AB7D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215" kern="0">
              <a:solidFill>
                <a:srgbClr val="17347D"/>
              </a:solidFill>
              <a:ea typeface="+mn-ea"/>
            </a:endParaRPr>
          </a:p>
        </p:txBody>
      </p:sp>
      <p:sp>
        <p:nvSpPr>
          <p:cNvPr id="122" name="任意多边形 119"/>
          <p:cNvSpPr/>
          <p:nvPr/>
        </p:nvSpPr>
        <p:spPr bwMode="gray">
          <a:xfrm>
            <a:off x="5826443" y="847249"/>
            <a:ext cx="2311718" cy="2474595"/>
          </a:xfrm>
          <a:custGeom>
            <a:avLst/>
            <a:gdLst>
              <a:gd name="T0" fmla="*/ 1616 w 1618"/>
              <a:gd name="T1" fmla="*/ 0 h 1732"/>
              <a:gd name="T2" fmla="*/ 1618 w 1618"/>
              <a:gd name="T3" fmla="*/ 1732 h 1732"/>
              <a:gd name="T4" fmla="*/ 0 w 1618"/>
              <a:gd name="T5" fmla="*/ 1693 h 1732"/>
              <a:gd name="T6" fmla="*/ 0 w 1618"/>
              <a:gd name="T7" fmla="*/ 118 h 1732"/>
              <a:gd name="T8" fmla="*/ 1616 w 1618"/>
              <a:gd name="T9" fmla="*/ 0 h 1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8" h="1732">
                <a:moveTo>
                  <a:pt x="1616" y="0"/>
                </a:moveTo>
                <a:lnTo>
                  <a:pt x="1618" y="1732"/>
                </a:lnTo>
                <a:lnTo>
                  <a:pt x="0" y="1693"/>
                </a:lnTo>
                <a:lnTo>
                  <a:pt x="0" y="118"/>
                </a:lnTo>
                <a:lnTo>
                  <a:pt x="1616" y="0"/>
                </a:lnTo>
                <a:close/>
              </a:path>
            </a:pathLst>
          </a:custGeom>
          <a:solidFill>
            <a:srgbClr val="45AB7D"/>
          </a:solidFill>
          <a:ln w="9525" cap="flat" cmpd="sng">
            <a:prstDash val="solid"/>
            <a:round/>
          </a:ln>
          <a:effectLst/>
          <a:scene3d>
            <a:camera prst="legacyPerspectiveTopRight">
              <a:rot lat="21299999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rgbClr val="45AB7D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215" kern="0">
              <a:solidFill>
                <a:srgbClr val="17347D"/>
              </a:solidFill>
              <a:ea typeface="+mn-ea"/>
            </a:endParaRPr>
          </a:p>
        </p:txBody>
      </p:sp>
      <p:sp>
        <p:nvSpPr>
          <p:cNvPr id="123" name="任意多边形 120"/>
          <p:cNvSpPr/>
          <p:nvPr/>
        </p:nvSpPr>
        <p:spPr bwMode="ltGray">
          <a:xfrm>
            <a:off x="1062990" y="864394"/>
            <a:ext cx="2263140" cy="2451735"/>
          </a:xfrm>
          <a:custGeom>
            <a:avLst/>
            <a:gdLst>
              <a:gd name="T0" fmla="*/ 0 w 1584"/>
              <a:gd name="T1" fmla="*/ 0 h 1716"/>
              <a:gd name="T2" fmla="*/ 30 w 1584"/>
              <a:gd name="T3" fmla="*/ 1716 h 1716"/>
              <a:gd name="T4" fmla="*/ 1584 w 1584"/>
              <a:gd name="T5" fmla="*/ 1686 h 1716"/>
              <a:gd name="T6" fmla="*/ 1524 w 1584"/>
              <a:gd name="T7" fmla="*/ 120 h 1716"/>
              <a:gd name="T8" fmla="*/ 0 w 1584"/>
              <a:gd name="T9" fmla="*/ 0 h 1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4" h="1716">
                <a:moveTo>
                  <a:pt x="0" y="0"/>
                </a:moveTo>
                <a:lnTo>
                  <a:pt x="30" y="1716"/>
                </a:lnTo>
                <a:lnTo>
                  <a:pt x="1584" y="1686"/>
                </a:lnTo>
                <a:lnTo>
                  <a:pt x="1524" y="12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DDDDDD">
                  <a:gamma/>
                  <a:shade val="76471"/>
                  <a:invGamma/>
                </a:srgbClr>
              </a:gs>
              <a:gs pos="50000">
                <a:srgbClr val="DDDDDD"/>
              </a:gs>
              <a:gs pos="100000">
                <a:srgbClr val="DDDDDD">
                  <a:gamma/>
                  <a:shade val="76471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666633"/>
                </a:solidFill>
                <a:prstDash val="solid"/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215" kern="0">
              <a:solidFill>
                <a:srgbClr val="17347D"/>
              </a:solidFill>
              <a:ea typeface="+mn-ea"/>
            </a:endParaRPr>
          </a:p>
        </p:txBody>
      </p:sp>
      <p:sp>
        <p:nvSpPr>
          <p:cNvPr id="125" name="任意多边形 122"/>
          <p:cNvSpPr/>
          <p:nvPr/>
        </p:nvSpPr>
        <p:spPr bwMode="ltGray">
          <a:xfrm flipH="1">
            <a:off x="5839302" y="874395"/>
            <a:ext cx="2263140" cy="2451735"/>
          </a:xfrm>
          <a:custGeom>
            <a:avLst/>
            <a:gdLst>
              <a:gd name="T0" fmla="*/ 0 w 1584"/>
              <a:gd name="T1" fmla="*/ 0 h 1716"/>
              <a:gd name="T2" fmla="*/ 30 w 1584"/>
              <a:gd name="T3" fmla="*/ 1716 h 1716"/>
              <a:gd name="T4" fmla="*/ 1584 w 1584"/>
              <a:gd name="T5" fmla="*/ 1686 h 1716"/>
              <a:gd name="T6" fmla="*/ 1524 w 1584"/>
              <a:gd name="T7" fmla="*/ 120 h 1716"/>
              <a:gd name="T8" fmla="*/ 0 w 1584"/>
              <a:gd name="T9" fmla="*/ 0 h 1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4" h="1716">
                <a:moveTo>
                  <a:pt x="0" y="0"/>
                </a:moveTo>
                <a:lnTo>
                  <a:pt x="30" y="1716"/>
                </a:lnTo>
                <a:lnTo>
                  <a:pt x="1584" y="1686"/>
                </a:lnTo>
                <a:lnTo>
                  <a:pt x="1524" y="12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DDDDDD">
                  <a:gamma/>
                  <a:shade val="76078"/>
                  <a:invGamma/>
                </a:srgbClr>
              </a:gs>
              <a:gs pos="50000">
                <a:srgbClr val="DDDDDD"/>
              </a:gs>
              <a:gs pos="100000">
                <a:srgbClr val="DDDDDD">
                  <a:gamma/>
                  <a:shade val="76078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666633"/>
                </a:solidFill>
                <a:prstDash val="solid"/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215" kern="0">
              <a:solidFill>
                <a:srgbClr val="17347D"/>
              </a:solidFill>
              <a:ea typeface="+mn-ea"/>
            </a:endParaRPr>
          </a:p>
        </p:txBody>
      </p:sp>
      <p:sp>
        <p:nvSpPr>
          <p:cNvPr id="126" name="文本框 123"/>
          <p:cNvSpPr txBox="1">
            <a:spLocks noChangeArrowheads="1"/>
          </p:cNvSpPr>
          <p:nvPr/>
        </p:nvSpPr>
        <p:spPr bwMode="gray">
          <a:xfrm>
            <a:off x="1143000" y="1268730"/>
            <a:ext cx="2040255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zh-CN" altLang="en-US" sz="1440" dirty="0" smtClean="0">
                <a:solidFill>
                  <a:srgbClr val="17347D"/>
                </a:solidFill>
                <a:cs typeface="Arial" panose="020B0604020202020204" pitchFamily="34" charset="0"/>
              </a:rPr>
              <a:t>  </a:t>
            </a:r>
            <a:r>
              <a:rPr lang="zh-CN" altLang="en-US" sz="1800" b="1" dirty="0" smtClean="0">
                <a:solidFill>
                  <a:srgbClr val="1734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需求调研的内容</a:t>
            </a:r>
            <a:endParaRPr lang="en-US" altLang="zh-CN" sz="1800" b="1" dirty="0" smtClean="0">
              <a:solidFill>
                <a:srgbClr val="17347D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  <a:p>
            <a:pPr algn="ctr">
              <a:spcBef>
                <a:spcPct val="50000"/>
              </a:spcBef>
              <a:buFontTx/>
              <a:buNone/>
              <a:defRPr/>
            </a:pPr>
            <a:endParaRPr lang="en-US" altLang="zh-CN" sz="720" b="1" dirty="0">
              <a:solidFill>
                <a:srgbClr val="17347D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  <a:p>
            <a:pPr marL="285750" indent="-285750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1440" b="1" dirty="0" smtClean="0">
                <a:cs typeface="Arial" panose="020B0604020202020204" pitchFamily="34" charset="0"/>
              </a:rPr>
              <a:t>客户</a:t>
            </a:r>
            <a:r>
              <a:rPr lang="zh-CN" altLang="zh-CN" sz="1440" b="1" dirty="0">
                <a:cs typeface="Arial" panose="020B0604020202020204" pitchFamily="34" charset="0"/>
              </a:rPr>
              <a:t>想要什么</a:t>
            </a:r>
            <a:r>
              <a:rPr lang="en-US" altLang="zh-CN" sz="1440" b="1" dirty="0" smtClean="0">
                <a:cs typeface="Arial" panose="020B0604020202020204" pitchFamily="34" charset="0"/>
              </a:rPr>
              <a:t>?</a:t>
            </a:r>
            <a:endParaRPr lang="en-US" altLang="zh-CN" sz="1440" b="1" dirty="0" smtClean="0">
              <a:cs typeface="Arial" panose="020B0604020202020204" pitchFamily="34" charset="0"/>
            </a:endParaRPr>
          </a:p>
          <a:p>
            <a:pPr marL="285750" indent="-285750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1440" b="1" dirty="0" smtClean="0">
                <a:cs typeface="Arial" panose="020B0604020202020204" pitchFamily="34" charset="0"/>
              </a:rPr>
              <a:t>要</a:t>
            </a:r>
            <a:r>
              <a:rPr lang="zh-CN" altLang="zh-CN" sz="1440" b="1" dirty="0">
                <a:cs typeface="Arial" panose="020B0604020202020204" pitchFamily="34" charset="0"/>
              </a:rPr>
              <a:t>这干什么</a:t>
            </a:r>
            <a:r>
              <a:rPr lang="en-US" altLang="zh-CN" sz="1440" b="1" dirty="0" smtClean="0">
                <a:cs typeface="Arial" panose="020B0604020202020204" pitchFamily="34" charset="0"/>
              </a:rPr>
              <a:t>?</a:t>
            </a:r>
            <a:endParaRPr lang="en-US" altLang="zh-CN" sz="1440" b="1" dirty="0" smtClean="0">
              <a:cs typeface="Arial" panose="020B0604020202020204" pitchFamily="34" charset="0"/>
            </a:endParaRPr>
          </a:p>
          <a:p>
            <a:pPr marL="285750" indent="-285750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1440" b="1" dirty="0" smtClean="0">
                <a:cs typeface="Arial" panose="020B0604020202020204" pitchFamily="34" charset="0"/>
              </a:rPr>
              <a:t>为什么</a:t>
            </a:r>
            <a:r>
              <a:rPr lang="zh-CN" altLang="zh-CN" sz="1440" b="1" dirty="0">
                <a:cs typeface="Arial" panose="020B0604020202020204" pitchFamily="34" charset="0"/>
              </a:rPr>
              <a:t>这么想</a:t>
            </a:r>
            <a:r>
              <a:rPr lang="en-US" altLang="zh-CN" sz="1440" b="1" dirty="0" smtClean="0">
                <a:cs typeface="Arial" panose="020B0604020202020204" pitchFamily="34" charset="0"/>
              </a:rPr>
              <a:t>?</a:t>
            </a:r>
            <a:endParaRPr lang="en-US" altLang="zh-CN" sz="1440" b="1" dirty="0" smtClean="0">
              <a:cs typeface="Arial" panose="020B0604020202020204" pitchFamily="34" charset="0"/>
            </a:endParaRPr>
          </a:p>
          <a:p>
            <a:pPr marL="285750" indent="-285750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1440" b="1" dirty="0" smtClean="0">
                <a:cs typeface="Arial" panose="020B0604020202020204" pitchFamily="34" charset="0"/>
              </a:rPr>
              <a:t>会不会</a:t>
            </a:r>
            <a:r>
              <a:rPr lang="zh-CN" altLang="zh-CN" sz="1440" b="1" dirty="0">
                <a:cs typeface="Arial" panose="020B0604020202020204" pitchFamily="34" charset="0"/>
              </a:rPr>
              <a:t>有别的想法</a:t>
            </a:r>
            <a:r>
              <a:rPr lang="en-US" altLang="zh-CN" sz="1440" b="1" dirty="0">
                <a:cs typeface="Arial" panose="020B0604020202020204" pitchFamily="34" charset="0"/>
              </a:rPr>
              <a:t>?</a:t>
            </a:r>
            <a:endParaRPr lang="zh-CN" altLang="zh-CN" sz="1440" b="1" dirty="0">
              <a:cs typeface="Arial" panose="020B0604020202020204" pitchFamily="34" charset="0"/>
            </a:endParaRPr>
          </a:p>
        </p:txBody>
      </p:sp>
      <p:sp>
        <p:nvSpPr>
          <p:cNvPr id="19467" name="文本框 125"/>
          <p:cNvSpPr txBox="1">
            <a:spLocks noChangeArrowheads="1"/>
          </p:cNvSpPr>
          <p:nvPr/>
        </p:nvSpPr>
        <p:spPr bwMode="gray">
          <a:xfrm>
            <a:off x="3471863" y="1540193"/>
            <a:ext cx="2217420" cy="975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1440" b="1">
                <a:solidFill>
                  <a:srgbClr val="F8F8F8"/>
                </a:solidFill>
                <a:cs typeface="Arial" panose="020B0604020202020204" pitchFamily="34" charset="0"/>
              </a:rPr>
              <a:t>ThemeGallery</a:t>
            </a:r>
            <a:r>
              <a:rPr lang="en-US" altLang="zh-CN" sz="1440">
                <a:solidFill>
                  <a:srgbClr val="F8F8F8"/>
                </a:solidFill>
                <a:cs typeface="Arial" panose="020B0604020202020204" pitchFamily="34" charset="0"/>
              </a:rPr>
              <a:t> is a Design Digital Content &amp; Contents mall developed by Guild Design Inc.</a:t>
            </a:r>
            <a:endParaRPr lang="en-US" altLang="zh-CN" sz="1440">
              <a:solidFill>
                <a:srgbClr val="F8F8F8"/>
              </a:solidFill>
              <a:cs typeface="Arial" panose="020B0604020202020204" pitchFamily="34" charset="0"/>
            </a:endParaRPr>
          </a:p>
        </p:txBody>
      </p:sp>
      <p:grpSp>
        <p:nvGrpSpPr>
          <p:cNvPr id="19468" name="组合 126"/>
          <p:cNvGrpSpPr/>
          <p:nvPr/>
        </p:nvGrpSpPr>
        <p:grpSpPr bwMode="auto">
          <a:xfrm>
            <a:off x="2954655" y="4021932"/>
            <a:ext cx="3350419" cy="1087278"/>
            <a:chOff x="3098" y="249"/>
            <a:chExt cx="1959" cy="629"/>
          </a:xfrm>
        </p:grpSpPr>
        <p:sp>
          <p:nvSpPr>
            <p:cNvPr id="130" name="椭圆 127"/>
            <p:cNvSpPr>
              <a:spLocks noChangeArrowheads="1"/>
            </p:cNvSpPr>
            <p:nvPr/>
          </p:nvSpPr>
          <p:spPr bwMode="ltGray">
            <a:xfrm>
              <a:off x="3099" y="297"/>
              <a:ext cx="1958" cy="58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5490"/>
                    <a:invGamma/>
                  </a:srgbClr>
                </a:gs>
                <a:gs pos="50000">
                  <a:srgbClr val="C0C0C0"/>
                </a:gs>
                <a:gs pos="100000">
                  <a:srgbClr val="C0C0C0">
                    <a:gamma/>
                    <a:shade val="45490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215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131" name="椭圆 128"/>
            <p:cNvSpPr>
              <a:spLocks noChangeArrowheads="1"/>
            </p:cNvSpPr>
            <p:nvPr/>
          </p:nvSpPr>
          <p:spPr bwMode="ltGray">
            <a:xfrm>
              <a:off x="3098" y="249"/>
              <a:ext cx="1959" cy="5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C0C0C0">
                    <a:gamma/>
                    <a:tint val="3372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215">
                <a:solidFill>
                  <a:srgbClr val="17347D"/>
                </a:solidFill>
                <a:ea typeface="+mn-ea"/>
              </a:endParaRPr>
            </a:p>
          </p:txBody>
        </p:sp>
      </p:grpSp>
      <p:sp>
        <p:nvSpPr>
          <p:cNvPr id="19469" name="文本框 129"/>
          <p:cNvSpPr txBox="1">
            <a:spLocks noChangeArrowheads="1"/>
          </p:cNvSpPr>
          <p:nvPr/>
        </p:nvSpPr>
        <p:spPr bwMode="auto">
          <a:xfrm>
            <a:off x="3001804" y="4281964"/>
            <a:ext cx="3227546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80" b="1" dirty="0">
                <a:solidFill>
                  <a:srgbClr val="1C1C1C"/>
                </a:solidFill>
                <a:cs typeface="Arial" panose="020B0604020202020204" pitchFamily="34" charset="0"/>
              </a:rPr>
              <a:t>需求获取</a:t>
            </a:r>
            <a:endParaRPr lang="en-US" altLang="zh-CN" sz="2880" b="1" dirty="0">
              <a:solidFill>
                <a:srgbClr val="1C1C1C"/>
              </a:solidFill>
              <a:cs typeface="Arial" panose="020B0604020202020204" pitchFamily="34" charset="0"/>
            </a:endParaRPr>
          </a:p>
        </p:txBody>
      </p:sp>
      <p:sp>
        <p:nvSpPr>
          <p:cNvPr id="132" name="文本框 123"/>
          <p:cNvSpPr txBox="1">
            <a:spLocks noChangeArrowheads="1"/>
          </p:cNvSpPr>
          <p:nvPr/>
        </p:nvSpPr>
        <p:spPr bwMode="gray">
          <a:xfrm>
            <a:off x="5960745" y="1268730"/>
            <a:ext cx="2040255" cy="207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zh-CN" altLang="en-US" sz="1440" dirty="0" smtClean="0">
                <a:solidFill>
                  <a:srgbClr val="17347D"/>
                </a:solidFill>
                <a:cs typeface="Arial" panose="020B0604020202020204" pitchFamily="34" charset="0"/>
              </a:rPr>
              <a:t>  </a:t>
            </a:r>
            <a:r>
              <a:rPr lang="zh-CN" altLang="en-US" sz="1800" b="1" dirty="0" smtClean="0">
                <a:solidFill>
                  <a:srgbClr val="1734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需求调研的目的</a:t>
            </a:r>
            <a:endParaRPr lang="en-US" altLang="zh-CN" sz="1800" b="1" dirty="0" smtClean="0">
              <a:solidFill>
                <a:srgbClr val="17347D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  <a:p>
            <a:pPr algn="ctr">
              <a:spcBef>
                <a:spcPct val="50000"/>
              </a:spcBef>
              <a:buFontTx/>
              <a:buNone/>
              <a:defRPr/>
            </a:pPr>
            <a:endParaRPr lang="en-US" altLang="zh-CN" sz="720" b="1" dirty="0" smtClean="0">
              <a:solidFill>
                <a:srgbClr val="17347D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  <a:p>
            <a:pPr marL="285750" indent="-285750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1440" b="1" dirty="0" smtClean="0">
                <a:cs typeface="Arial" panose="020B0604020202020204" pitchFamily="34" charset="0"/>
              </a:rPr>
              <a:t>搞清</a:t>
            </a:r>
            <a:r>
              <a:rPr lang="zh-CN" altLang="zh-CN" sz="1440" b="1" dirty="0">
                <a:cs typeface="Arial" panose="020B0604020202020204" pitchFamily="34" charset="0"/>
              </a:rPr>
              <a:t>客户的</a:t>
            </a:r>
            <a:r>
              <a:rPr lang="zh-CN" altLang="zh-CN" sz="1440" b="1" dirty="0" smtClean="0">
                <a:cs typeface="Arial" panose="020B0604020202020204" pitchFamily="34" charset="0"/>
              </a:rPr>
              <a:t>要求</a:t>
            </a:r>
            <a:endParaRPr lang="en-US" altLang="zh-CN" sz="1440" b="1" dirty="0" smtClean="0">
              <a:cs typeface="Arial" panose="020B0604020202020204" pitchFamily="34" charset="0"/>
            </a:endParaRPr>
          </a:p>
          <a:p>
            <a:pPr marL="285750" indent="-285750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1440" b="1" dirty="0" smtClean="0">
                <a:cs typeface="Arial" panose="020B0604020202020204" pitchFamily="34" charset="0"/>
              </a:rPr>
              <a:t>找出</a:t>
            </a:r>
            <a:r>
              <a:rPr lang="zh-CN" altLang="zh-CN" sz="1440" b="1" dirty="0">
                <a:cs typeface="Arial" panose="020B0604020202020204" pitchFamily="34" charset="0"/>
              </a:rPr>
              <a:t>要求的</a:t>
            </a:r>
            <a:r>
              <a:rPr lang="zh-CN" altLang="zh-CN" sz="1440" b="1" dirty="0" smtClean="0">
                <a:cs typeface="Arial" panose="020B0604020202020204" pitchFamily="34" charset="0"/>
              </a:rPr>
              <a:t>逻辑</a:t>
            </a:r>
            <a:endParaRPr lang="en-US" altLang="zh-CN" sz="1440" b="1" dirty="0" smtClean="0">
              <a:cs typeface="Arial" panose="020B0604020202020204" pitchFamily="34" charset="0"/>
            </a:endParaRPr>
          </a:p>
          <a:p>
            <a:pPr marL="285750" indent="-285750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1440" b="1" dirty="0" smtClean="0">
                <a:cs typeface="Arial" panose="020B0604020202020204" pitchFamily="34" charset="0"/>
              </a:rPr>
              <a:t>客户</a:t>
            </a:r>
            <a:r>
              <a:rPr lang="zh-CN" altLang="zh-CN" sz="1440" b="1" dirty="0">
                <a:cs typeface="Arial" panose="020B0604020202020204" pitchFamily="34" charset="0"/>
              </a:rPr>
              <a:t>想要的</a:t>
            </a:r>
            <a:r>
              <a:rPr lang="zh-CN" altLang="zh-CN" sz="1440" b="1" dirty="0" smtClean="0">
                <a:cs typeface="Arial" panose="020B0604020202020204" pitchFamily="34" charset="0"/>
              </a:rPr>
              <a:t>结果</a:t>
            </a:r>
            <a:endParaRPr lang="en-US" altLang="zh-CN" sz="1440" b="1" dirty="0" smtClean="0">
              <a:cs typeface="Arial" panose="020B0604020202020204" pitchFamily="34" charset="0"/>
            </a:endParaRPr>
          </a:p>
          <a:p>
            <a:pPr marL="285750" indent="-285750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1440" b="1" dirty="0" smtClean="0">
                <a:cs typeface="Arial" panose="020B0604020202020204" pitchFamily="34" charset="0"/>
              </a:rPr>
              <a:t>排除开发风险</a:t>
            </a:r>
            <a:r>
              <a:rPr lang="zh-CN" altLang="zh-CN" sz="1440" b="1" dirty="0">
                <a:cs typeface="Arial" panose="020B0604020202020204" pitchFamily="34" charset="0"/>
              </a:rPr>
              <a:t>，</a:t>
            </a:r>
            <a:r>
              <a:rPr lang="zh-CN" altLang="zh-CN" sz="1440" b="1" dirty="0" smtClean="0">
                <a:cs typeface="Arial" panose="020B0604020202020204" pitchFamily="34" charset="0"/>
              </a:rPr>
              <a:t>挖掘控制潜在</a:t>
            </a:r>
            <a:r>
              <a:rPr lang="zh-CN" altLang="en-US" sz="1440" b="1" dirty="0" smtClean="0">
                <a:cs typeface="Arial" panose="020B0604020202020204" pitchFamily="34" charset="0"/>
              </a:rPr>
              <a:t>的</a:t>
            </a:r>
            <a:r>
              <a:rPr lang="zh-CN" altLang="en-US" sz="1440" b="1" dirty="0">
                <a:cs typeface="Arial" panose="020B0604020202020204" pitchFamily="34" charset="0"/>
              </a:rPr>
              <a:t>需求</a:t>
            </a:r>
            <a:endParaRPr lang="zh-CN" altLang="zh-CN" sz="1440" b="1" dirty="0">
              <a:cs typeface="Arial" panose="020B0604020202020204" pitchFamily="34" charset="0"/>
            </a:endParaRPr>
          </a:p>
        </p:txBody>
      </p:sp>
      <p:graphicFrame>
        <p:nvGraphicFramePr>
          <p:cNvPr id="19471" name="对象 1"/>
          <p:cNvGraphicFramePr>
            <a:graphicFrameLocks noChangeAspect="1"/>
          </p:cNvGraphicFramePr>
          <p:nvPr/>
        </p:nvGraphicFramePr>
        <p:xfrm>
          <a:off x="3954780" y="1475899"/>
          <a:ext cx="1165860" cy="1091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CorelDRAW" r:id="rId2" imgW="2662555" imgH="2491740" progId="">
                  <p:embed/>
                </p:oleObj>
              </mc:Choice>
              <mc:Fallback>
                <p:oleObj name="CorelDRAW" r:id="rId2" imgW="2662555" imgH="249174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4780" y="1475899"/>
                        <a:ext cx="1165860" cy="109156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标题 2"/>
          <p:cNvSpPr>
            <a:spLocks noGrp="1"/>
          </p:cNvSpPr>
          <p:nvPr>
            <p:ph type="title" idx="4294967295"/>
          </p:nvPr>
        </p:nvSpPr>
        <p:spPr>
          <a:xfrm>
            <a:off x="2146300" y="88265"/>
            <a:ext cx="4025265" cy="475615"/>
          </a:xfrm>
        </p:spPr>
        <p:txBody>
          <a:bodyPr/>
          <a:lstStyle/>
          <a:p>
            <a:r>
              <a:rPr lang="zh-CN" altLang="en-US" sz="2800" dirty="0" smtClean="0">
                <a:latin typeface="华文行楷" panose="02010800040101010101" charset="-122"/>
                <a:ea typeface="华文行楷" panose="02010800040101010101" charset="-122"/>
              </a:rPr>
              <a:t>需求调研的内容和目的</a:t>
            </a:r>
            <a:endParaRPr lang="zh-CN" altLang="en-US" sz="2800" dirty="0" smtClean="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29" descr="D:\Linrui Books\Book SE\需求误解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953135"/>
            <a:ext cx="5952490" cy="410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295525" y="88265"/>
            <a:ext cx="5089525" cy="544830"/>
          </a:xfrm>
        </p:spPr>
        <p:txBody>
          <a:bodyPr/>
          <a:lstStyle/>
          <a:p>
            <a:r>
              <a:rPr lang="zh-CN" altLang="en-US" sz="2800" dirty="0" smtClean="0">
                <a:latin typeface="华文行楷" panose="02010800040101010101" charset="-122"/>
                <a:ea typeface="华文行楷" panose="02010800040101010101" charset="-122"/>
              </a:rPr>
              <a:t>关于</a:t>
            </a:r>
            <a:r>
              <a:rPr lang="zh-CN" altLang="en-US" sz="2800" dirty="0">
                <a:latin typeface="华文行楷" panose="02010800040101010101" charset="-122"/>
                <a:ea typeface="华文行楷" panose="02010800040101010101" charset="-122"/>
              </a:rPr>
              <a:t>需求的</a:t>
            </a:r>
            <a:r>
              <a:rPr lang="zh-CN" altLang="en-US" sz="2800" dirty="0" smtClean="0">
                <a:latin typeface="华文行楷" panose="02010800040101010101" charset="-122"/>
                <a:ea typeface="华文行楷" panose="02010800040101010101" charset="-122"/>
              </a:rPr>
              <a:t>漫画</a:t>
            </a:r>
            <a:endParaRPr lang="zh-CN" altLang="en-US" sz="2800" dirty="0">
              <a:latin typeface="华文行楷" panose="02010800040101010101" charset="-122"/>
              <a:ea typeface="华文行楷" panose="02010800040101010101" charset="-122"/>
            </a:endParaRPr>
          </a:p>
        </p:txBody>
      </p:sp>
      <p:grpSp>
        <p:nvGrpSpPr>
          <p:cNvPr id="5" name="组合 3"/>
          <p:cNvGrpSpPr/>
          <p:nvPr/>
        </p:nvGrpSpPr>
        <p:grpSpPr bwMode="auto">
          <a:xfrm>
            <a:off x="6801985" y="727760"/>
            <a:ext cx="2157244" cy="696735"/>
            <a:chOff x="1344" y="1275"/>
            <a:chExt cx="2976" cy="288"/>
          </a:xfrm>
        </p:grpSpPr>
        <p:sp>
          <p:nvSpPr>
            <p:cNvPr id="6" name="自选图形 4"/>
            <p:cNvSpPr>
              <a:spLocks noChangeArrowheads="1"/>
            </p:cNvSpPr>
            <p:nvPr/>
          </p:nvSpPr>
          <p:spPr bwMode="gray">
            <a:xfrm>
              <a:off x="1344" y="1275"/>
              <a:ext cx="297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</a:ln>
            <a:effectLst>
              <a:outerShdw dist="107763" dir="2700000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15"/>
            </a:p>
          </p:txBody>
        </p:sp>
        <p:sp>
          <p:nvSpPr>
            <p:cNvPr id="7" name="文本框 5"/>
            <p:cNvSpPr txBox="1">
              <a:spLocks noChangeArrowheads="1"/>
            </p:cNvSpPr>
            <p:nvPr/>
          </p:nvSpPr>
          <p:spPr bwMode="gray">
            <a:xfrm>
              <a:off x="1539" y="1303"/>
              <a:ext cx="25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215" b="1" dirty="0" smtClean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客户的描述与</a:t>
              </a:r>
              <a:r>
                <a:rPr lang="zh-CN" altLang="en-US" sz="1215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实际</a:t>
              </a:r>
              <a:r>
                <a:rPr lang="zh-CN" altLang="en-US" sz="1215" b="1" dirty="0" smtClean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需求不</a:t>
              </a:r>
              <a:r>
                <a:rPr lang="zh-CN" altLang="en-US" sz="1215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一致</a:t>
              </a:r>
              <a:endParaRPr lang="en-US" altLang="zh-CN" sz="1215" b="1" dirty="0">
                <a:solidFill>
                  <a:srgbClr val="000000"/>
                </a:solidFill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3"/>
          <p:cNvGrpSpPr/>
          <p:nvPr/>
        </p:nvGrpSpPr>
        <p:grpSpPr bwMode="auto">
          <a:xfrm>
            <a:off x="6785561" y="1550699"/>
            <a:ext cx="2157244" cy="696735"/>
            <a:chOff x="1344" y="1275"/>
            <a:chExt cx="2976" cy="288"/>
          </a:xfrm>
        </p:grpSpPr>
        <p:sp>
          <p:nvSpPr>
            <p:cNvPr id="12" name="自选图形 4"/>
            <p:cNvSpPr>
              <a:spLocks noChangeArrowheads="1"/>
            </p:cNvSpPr>
            <p:nvPr/>
          </p:nvSpPr>
          <p:spPr bwMode="gray">
            <a:xfrm>
              <a:off x="1344" y="1275"/>
              <a:ext cx="297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</a:ln>
            <a:effectLst>
              <a:outerShdw dist="107763" dir="2700000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15"/>
            </a:p>
          </p:txBody>
        </p:sp>
        <p:sp>
          <p:nvSpPr>
            <p:cNvPr id="13" name="文本框 5"/>
            <p:cNvSpPr txBox="1">
              <a:spLocks noChangeArrowheads="1"/>
            </p:cNvSpPr>
            <p:nvPr/>
          </p:nvSpPr>
          <p:spPr bwMode="gray">
            <a:xfrm>
              <a:off x="1539" y="1303"/>
              <a:ext cx="25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215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需求</a:t>
              </a:r>
              <a:r>
                <a:rPr lang="zh-CN" altLang="en-US" sz="1215" b="1" dirty="0" smtClean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人员的理解与客户描述的</a:t>
              </a:r>
              <a:r>
                <a:rPr lang="zh-CN" altLang="en-US" sz="1215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不一致</a:t>
              </a:r>
              <a:endParaRPr lang="en-US" altLang="zh-CN" sz="1215" b="1" dirty="0">
                <a:solidFill>
                  <a:srgbClr val="000000"/>
                </a:solidFill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3"/>
          <p:cNvGrpSpPr/>
          <p:nvPr/>
        </p:nvGrpSpPr>
        <p:grpSpPr bwMode="auto">
          <a:xfrm>
            <a:off x="6785561" y="2362680"/>
            <a:ext cx="2157244" cy="696734"/>
            <a:chOff x="1344" y="1275"/>
            <a:chExt cx="2976" cy="288"/>
          </a:xfrm>
        </p:grpSpPr>
        <p:sp>
          <p:nvSpPr>
            <p:cNvPr id="15" name="自选图形 4"/>
            <p:cNvSpPr>
              <a:spLocks noChangeArrowheads="1"/>
            </p:cNvSpPr>
            <p:nvPr/>
          </p:nvSpPr>
          <p:spPr bwMode="gray">
            <a:xfrm>
              <a:off x="1344" y="1275"/>
              <a:ext cx="297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</a:ln>
            <a:effectLst>
              <a:outerShdw dist="107763" dir="2700000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15"/>
            </a:p>
          </p:txBody>
        </p:sp>
        <p:sp>
          <p:nvSpPr>
            <p:cNvPr id="16" name="文本框 5"/>
            <p:cNvSpPr txBox="1">
              <a:spLocks noChangeArrowheads="1"/>
            </p:cNvSpPr>
            <p:nvPr/>
          </p:nvSpPr>
          <p:spPr bwMode="gray">
            <a:xfrm>
              <a:off x="1539" y="1303"/>
              <a:ext cx="25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r>
                <a:rPr lang="zh-CN" altLang="en-US" sz="1215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程序员实现的与</a:t>
              </a:r>
              <a:r>
                <a:rPr lang="zh-CN" altLang="en-US" sz="1215" b="1" dirty="0" smtClean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需求表达的</a:t>
              </a:r>
              <a:r>
                <a:rPr lang="zh-CN" altLang="en-US" sz="1215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不一致。</a:t>
              </a:r>
              <a:endParaRPr lang="en-US" altLang="zh-CN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3"/>
          <p:cNvGrpSpPr/>
          <p:nvPr/>
        </p:nvGrpSpPr>
        <p:grpSpPr bwMode="auto">
          <a:xfrm>
            <a:off x="6785561" y="3196576"/>
            <a:ext cx="2157244" cy="399170"/>
            <a:chOff x="1344" y="1275"/>
            <a:chExt cx="2976" cy="288"/>
          </a:xfrm>
        </p:grpSpPr>
        <p:sp>
          <p:nvSpPr>
            <p:cNvPr id="18" name="自选图形 4"/>
            <p:cNvSpPr>
              <a:spLocks noChangeArrowheads="1"/>
            </p:cNvSpPr>
            <p:nvPr/>
          </p:nvSpPr>
          <p:spPr bwMode="gray">
            <a:xfrm>
              <a:off x="1344" y="1275"/>
              <a:ext cx="297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</a:ln>
            <a:effectLst>
              <a:outerShdw dist="107763" dir="2700000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15"/>
            </a:p>
          </p:txBody>
        </p:sp>
        <p:sp>
          <p:nvSpPr>
            <p:cNvPr id="19" name="文本框 5"/>
            <p:cNvSpPr txBox="1">
              <a:spLocks noChangeArrowheads="1"/>
            </p:cNvSpPr>
            <p:nvPr/>
          </p:nvSpPr>
          <p:spPr bwMode="gray">
            <a:xfrm>
              <a:off x="1562" y="1303"/>
              <a:ext cx="2569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r>
                <a:rPr lang="zh-CN" altLang="en-US" sz="1215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项目</a:t>
              </a:r>
              <a:r>
                <a:rPr lang="zh-CN" altLang="en-US" sz="1215" b="1" dirty="0" smtClean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文档严重缺失</a:t>
              </a:r>
              <a:endParaRPr lang="en-US" altLang="zh-CN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3"/>
          <p:cNvGrpSpPr/>
          <p:nvPr/>
        </p:nvGrpSpPr>
        <p:grpSpPr bwMode="auto">
          <a:xfrm>
            <a:off x="6785561" y="3734249"/>
            <a:ext cx="2157244" cy="696734"/>
            <a:chOff x="1344" y="1275"/>
            <a:chExt cx="2976" cy="288"/>
          </a:xfrm>
        </p:grpSpPr>
        <p:sp>
          <p:nvSpPr>
            <p:cNvPr id="21" name="自选图形 4"/>
            <p:cNvSpPr>
              <a:spLocks noChangeArrowheads="1"/>
            </p:cNvSpPr>
            <p:nvPr/>
          </p:nvSpPr>
          <p:spPr bwMode="gray">
            <a:xfrm>
              <a:off x="1344" y="1275"/>
              <a:ext cx="297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</a:ln>
            <a:effectLst>
              <a:outerShdw dist="107763" dir="2700000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15"/>
            </a:p>
          </p:txBody>
        </p:sp>
        <p:sp>
          <p:nvSpPr>
            <p:cNvPr id="22" name="文本框 5"/>
            <p:cNvSpPr txBox="1">
              <a:spLocks noChangeArrowheads="1"/>
            </p:cNvSpPr>
            <p:nvPr/>
          </p:nvSpPr>
          <p:spPr bwMode="gray">
            <a:xfrm>
              <a:off x="1539" y="1303"/>
              <a:ext cx="25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r>
                <a:rPr lang="zh-CN" altLang="en-US" sz="1215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市场</a:t>
              </a:r>
              <a:r>
                <a:rPr lang="zh-CN" altLang="en-US" sz="1215" b="1" dirty="0" smtClean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人员忽悠得</a:t>
              </a:r>
              <a:r>
                <a:rPr lang="zh-CN" altLang="en-US" sz="1215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天花乱坠</a:t>
              </a:r>
              <a:r>
                <a:rPr lang="zh-CN" altLang="en-US" sz="1215" b="1" dirty="0" smtClean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。</a:t>
              </a:r>
              <a:endParaRPr lang="en-US" altLang="zh-CN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3"/>
          <p:cNvGrpSpPr/>
          <p:nvPr/>
        </p:nvGrpSpPr>
        <p:grpSpPr bwMode="auto">
          <a:xfrm>
            <a:off x="6785561" y="4580439"/>
            <a:ext cx="2157244" cy="399170"/>
            <a:chOff x="1344" y="1275"/>
            <a:chExt cx="2976" cy="288"/>
          </a:xfrm>
        </p:grpSpPr>
        <p:sp>
          <p:nvSpPr>
            <p:cNvPr id="27" name="自选图形 4"/>
            <p:cNvSpPr>
              <a:spLocks noChangeArrowheads="1"/>
            </p:cNvSpPr>
            <p:nvPr/>
          </p:nvSpPr>
          <p:spPr bwMode="gray">
            <a:xfrm>
              <a:off x="1344" y="1275"/>
              <a:ext cx="297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</a:ln>
            <a:effectLst>
              <a:outerShdw dist="107763" dir="2700000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15"/>
            </a:p>
          </p:txBody>
        </p:sp>
        <p:sp>
          <p:nvSpPr>
            <p:cNvPr id="28" name="文本框 5"/>
            <p:cNvSpPr txBox="1">
              <a:spLocks noChangeArrowheads="1"/>
            </p:cNvSpPr>
            <p:nvPr/>
          </p:nvSpPr>
          <p:spPr bwMode="gray">
            <a:xfrm>
              <a:off x="1562" y="1303"/>
              <a:ext cx="2569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r>
                <a:rPr lang="zh-CN" altLang="en-US" sz="1215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项目</a:t>
              </a:r>
              <a:r>
                <a:rPr lang="zh-CN" altLang="en-US" sz="1215" b="1" dirty="0" smtClean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双方投入巨大</a:t>
              </a:r>
              <a:endParaRPr lang="en-US" altLang="zh-CN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 idx="4294967295"/>
          </p:nvPr>
        </p:nvSpPr>
        <p:spPr>
          <a:xfrm>
            <a:off x="2409825" y="75565"/>
            <a:ext cx="4497070" cy="730250"/>
          </a:xfrm>
        </p:spPr>
        <p:txBody>
          <a:bodyPr/>
          <a:lstStyle/>
          <a:p>
            <a:r>
              <a:rPr lang="zh-CN" altLang="en-US" sz="2800" dirty="0" smtClean="0">
                <a:latin typeface="华文行楷" panose="02010800040101010101" charset="-122"/>
                <a:ea typeface="华文行楷" panose="02010800040101010101" charset="-122"/>
              </a:rPr>
              <a:t>冰山理论</a:t>
            </a:r>
            <a:endParaRPr lang="zh-CN" altLang="en-US" sz="2800" dirty="0" smtClean="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57200" y="976789"/>
            <a:ext cx="309880" cy="278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15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57200" y="968217"/>
            <a:ext cx="309880" cy="278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15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57200" y="981075"/>
            <a:ext cx="309880" cy="278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15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57200" y="916782"/>
            <a:ext cx="309880" cy="278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15"/>
          </a:p>
        </p:txBody>
      </p:sp>
      <p:pic>
        <p:nvPicPr>
          <p:cNvPr id="21511" name="Picture 8" descr="冰山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9" y="1054418"/>
            <a:ext cx="2203133" cy="285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660" y="994410"/>
            <a:ext cx="1851660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梯形 233"/>
          <p:cNvSpPr/>
          <p:nvPr/>
        </p:nvSpPr>
        <p:spPr bwMode="auto">
          <a:xfrm rot="10800000">
            <a:off x="4572000" y="925830"/>
            <a:ext cx="3977640" cy="3086100"/>
          </a:xfrm>
          <a:prstGeom prst="trapezoid">
            <a:avLst>
              <a:gd name="adj" fmla="val 4267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215">
              <a:latin typeface="Arial" panose="020B0604020202020204" pitchFamily="34" charset="0"/>
            </a:endParaRPr>
          </a:p>
        </p:txBody>
      </p:sp>
      <p:cxnSp>
        <p:nvCxnSpPr>
          <p:cNvPr id="287744" name="直接连接符 287743"/>
          <p:cNvCxnSpPr/>
          <p:nvPr/>
        </p:nvCxnSpPr>
        <p:spPr bwMode="auto">
          <a:xfrm>
            <a:off x="4812030" y="1474470"/>
            <a:ext cx="34975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</p:cxnSp>
      <p:cxnSp>
        <p:nvCxnSpPr>
          <p:cNvPr id="241" name="直接连接符 240"/>
          <p:cNvCxnSpPr/>
          <p:nvPr/>
        </p:nvCxnSpPr>
        <p:spPr bwMode="auto">
          <a:xfrm>
            <a:off x="5097780" y="2091690"/>
            <a:ext cx="2971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</p:cxnSp>
      <p:cxnSp>
        <p:nvCxnSpPr>
          <p:cNvPr id="242" name="直接连接符 241"/>
          <p:cNvCxnSpPr/>
          <p:nvPr/>
        </p:nvCxnSpPr>
        <p:spPr bwMode="auto">
          <a:xfrm>
            <a:off x="5326380" y="2708910"/>
            <a:ext cx="2468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</p:cxnSp>
      <p:cxnSp>
        <p:nvCxnSpPr>
          <p:cNvPr id="243" name="直接连接符 242"/>
          <p:cNvCxnSpPr/>
          <p:nvPr/>
        </p:nvCxnSpPr>
        <p:spPr bwMode="auto">
          <a:xfrm>
            <a:off x="5646420" y="3360420"/>
            <a:ext cx="18516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</p:cxnSp>
      <p:sp>
        <p:nvSpPr>
          <p:cNvPr id="244" name="Rectangle 14"/>
          <p:cNvSpPr>
            <a:spLocks noChangeArrowheads="1"/>
          </p:cNvSpPr>
          <p:nvPr/>
        </p:nvSpPr>
        <p:spPr bwMode="auto">
          <a:xfrm>
            <a:off x="5463540" y="1060133"/>
            <a:ext cx="2468880" cy="35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35000"/>
              </a:spcBef>
              <a:buClr>
                <a:srgbClr val="2A4D9F"/>
              </a:buClr>
              <a:buSzPct val="80000"/>
            </a:pPr>
            <a:r>
              <a:rPr lang="zh-CN" altLang="en-US" sz="1800" b="1">
                <a:solidFill>
                  <a:srgbClr val="000000"/>
                </a:solidFill>
                <a:sym typeface="Arial" panose="020B0604020202020204" pitchFamily="34" charset="0"/>
              </a:rPr>
              <a:t>客户心里想的  </a:t>
            </a:r>
            <a:r>
              <a:rPr lang="en-US" altLang="zh-CN" sz="1800" b="1">
                <a:solidFill>
                  <a:srgbClr val="000000"/>
                </a:solidFill>
                <a:sym typeface="Arial" panose="020B0604020202020204" pitchFamily="34" charset="0"/>
              </a:rPr>
              <a:t>100%</a:t>
            </a:r>
            <a:endParaRPr lang="zh-CN" altLang="en-US" sz="1800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45" name="Rectangle 14"/>
          <p:cNvSpPr>
            <a:spLocks noChangeArrowheads="1"/>
          </p:cNvSpPr>
          <p:nvPr/>
        </p:nvSpPr>
        <p:spPr bwMode="auto">
          <a:xfrm>
            <a:off x="5532120" y="1608773"/>
            <a:ext cx="2331720" cy="35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35000"/>
              </a:spcBef>
              <a:buClr>
                <a:srgbClr val="2A4D9F"/>
              </a:buClr>
              <a:buSzPct val="80000"/>
            </a:pPr>
            <a:r>
              <a:rPr lang="zh-CN" altLang="en-US" sz="1800" b="1">
                <a:solidFill>
                  <a:srgbClr val="000000"/>
                </a:solidFill>
                <a:sym typeface="Arial" panose="020B0604020202020204" pitchFamily="34" charset="0"/>
              </a:rPr>
              <a:t>客户嘴里说的  </a:t>
            </a:r>
            <a:r>
              <a:rPr lang="en-US" altLang="zh-CN" sz="1800" b="1">
                <a:solidFill>
                  <a:srgbClr val="000000"/>
                </a:solidFill>
                <a:sym typeface="Arial" panose="020B0604020202020204" pitchFamily="34" charset="0"/>
              </a:rPr>
              <a:t>80%</a:t>
            </a:r>
            <a:endParaRPr lang="zh-CN" altLang="en-US" sz="1800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46" name="Rectangle 14"/>
          <p:cNvSpPr>
            <a:spLocks noChangeArrowheads="1"/>
          </p:cNvSpPr>
          <p:nvPr/>
        </p:nvSpPr>
        <p:spPr bwMode="auto">
          <a:xfrm>
            <a:off x="5737860" y="2228850"/>
            <a:ext cx="1783080" cy="35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35000"/>
              </a:spcBef>
              <a:buClr>
                <a:srgbClr val="2A4D9F"/>
              </a:buClr>
              <a:buSzPct val="80000"/>
            </a:pPr>
            <a:r>
              <a:rPr lang="zh-CN" altLang="en-US" sz="1800" b="1">
                <a:solidFill>
                  <a:srgbClr val="000000"/>
                </a:solidFill>
                <a:sym typeface="Arial" panose="020B0604020202020204" pitchFamily="34" charset="0"/>
              </a:rPr>
              <a:t>你听到的  </a:t>
            </a:r>
            <a:r>
              <a:rPr lang="en-US" altLang="zh-CN" sz="1800" b="1">
                <a:solidFill>
                  <a:srgbClr val="000000"/>
                </a:solidFill>
                <a:sym typeface="Arial" panose="020B0604020202020204" pitchFamily="34" charset="0"/>
              </a:rPr>
              <a:t>60%</a:t>
            </a:r>
            <a:endParaRPr lang="zh-CN" altLang="en-US" sz="1800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47" name="Rectangle 14"/>
          <p:cNvSpPr>
            <a:spLocks noChangeArrowheads="1"/>
          </p:cNvSpPr>
          <p:nvPr/>
        </p:nvSpPr>
        <p:spPr bwMode="auto">
          <a:xfrm>
            <a:off x="5737860" y="2911793"/>
            <a:ext cx="1851660" cy="35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35000"/>
              </a:spcBef>
              <a:buClr>
                <a:srgbClr val="2A4D9F"/>
              </a:buClr>
              <a:buSzPct val="80000"/>
            </a:pPr>
            <a:r>
              <a:rPr lang="zh-CN" altLang="en-US" sz="1800" b="1">
                <a:solidFill>
                  <a:srgbClr val="000000"/>
                </a:solidFill>
                <a:sym typeface="Arial" panose="020B0604020202020204" pitchFamily="34" charset="0"/>
              </a:rPr>
              <a:t>你听懂的  </a:t>
            </a:r>
            <a:r>
              <a:rPr lang="en-US" altLang="zh-CN" sz="1800" b="1">
                <a:solidFill>
                  <a:srgbClr val="000000"/>
                </a:solidFill>
                <a:sym typeface="Arial" panose="020B0604020202020204" pitchFamily="34" charset="0"/>
              </a:rPr>
              <a:t>40%</a:t>
            </a:r>
            <a:endParaRPr lang="zh-CN" altLang="en-US" sz="1800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48" name="Rectangle 14"/>
          <p:cNvSpPr>
            <a:spLocks noChangeArrowheads="1"/>
          </p:cNvSpPr>
          <p:nvPr/>
        </p:nvSpPr>
        <p:spPr bwMode="auto">
          <a:xfrm>
            <a:off x="5669280" y="3529330"/>
            <a:ext cx="2078990" cy="35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35000"/>
              </a:spcBef>
              <a:buClr>
                <a:srgbClr val="2A4D9F"/>
              </a:buClr>
              <a:buSzPct val="80000"/>
            </a:pPr>
            <a:r>
              <a:rPr lang="zh-CN" altLang="en-US" sz="1800" b="1">
                <a:solidFill>
                  <a:srgbClr val="000000"/>
                </a:solidFill>
                <a:sym typeface="Arial" panose="020B0604020202020204" pitchFamily="34" charset="0"/>
              </a:rPr>
              <a:t>开发实现的 </a:t>
            </a:r>
            <a:r>
              <a:rPr lang="en-US" altLang="zh-CN" sz="1800" b="1">
                <a:solidFill>
                  <a:srgbClr val="000000"/>
                </a:solidFill>
                <a:sym typeface="Arial" panose="020B0604020202020204" pitchFamily="34" charset="0"/>
              </a:rPr>
              <a:t>20%</a:t>
            </a:r>
            <a:endParaRPr lang="zh-CN" altLang="en-US" sz="1800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53" name="自选图形 10"/>
          <p:cNvSpPr>
            <a:spLocks noChangeArrowheads="1"/>
          </p:cNvSpPr>
          <p:nvPr/>
        </p:nvSpPr>
        <p:spPr bwMode="gray">
          <a:xfrm>
            <a:off x="1760220" y="4377690"/>
            <a:ext cx="5554980" cy="457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7C67D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algn="ctr">
            <a:solidFill>
              <a:srgbClr val="DDDDDD"/>
            </a:solidFill>
            <a:rou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215" b="1" kern="0" dirty="0">
                <a:solidFill>
                  <a:srgbClr val="3366CC"/>
                </a:solidFill>
                <a:cs typeface="Arial" panose="020B0604020202020204" pitchFamily="34" charset="0"/>
              </a:rPr>
              <a:t>需要多次从多个角度与客户、开发人员沟通、复述、确认</a:t>
            </a:r>
            <a:endParaRPr lang="en-US" altLang="zh-CN" sz="1215" b="1" kern="0" dirty="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 autoUpdateAnimBg="0"/>
      <p:bldP spid="245" grpId="0" autoUpdateAnimBg="0"/>
      <p:bldP spid="246" grpId="0" autoUpdateAnimBg="0"/>
      <p:bldP spid="247" grpId="0" autoUpdateAnimBg="0"/>
      <p:bldP spid="248" grpId="0" autoUpdateAnimBg="0"/>
      <p:bldP spid="25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175510" y="67945"/>
            <a:ext cx="5040630" cy="923290"/>
          </a:xfrm>
        </p:spPr>
        <p:txBody>
          <a:bodyPr/>
          <a:lstStyle/>
          <a:p>
            <a:r>
              <a:rPr lang="zh-CN" altLang="en-US" sz="2800" dirty="0" smtClean="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需求获取</a:t>
            </a:r>
            <a:r>
              <a:rPr lang="en-US" altLang="zh-CN" sz="2800" dirty="0" smtClean="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– </a:t>
            </a:r>
            <a:r>
              <a:rPr lang="zh-CN" altLang="en-US" sz="2800" dirty="0" smtClean="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聆听需求</a:t>
            </a:r>
            <a:endParaRPr lang="zh-CN" altLang="en-US" sz="2800" dirty="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355" y="822643"/>
            <a:ext cx="5897880" cy="4180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146" y="3394688"/>
            <a:ext cx="1851660" cy="160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62940" y="1147445"/>
            <a:ext cx="8060055" cy="321183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8975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首先，需求分析员应当起草需求调查问题表，将调查重点锁定在该问题表内，否则调查工作将变得漫无边际。</a:t>
            </a:r>
            <a:endParaRPr lang="zh-CN" altLang="en-US" sz="1800" kern="0" dirty="0" smtClean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8975" lvl="1" indent="-457200">
              <a:buFont typeface="+mj-lt"/>
              <a:buAutoNum type="arabicPeriod"/>
            </a:pPr>
            <a:r>
              <a:rPr lang="zh-CN" altLang="en-US" sz="1800" kern="0" dirty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其次，需求分析员应当确定需求调查的方式，例如： </a:t>
            </a:r>
            <a:endParaRPr lang="zh-CN" altLang="en-US" sz="1800" kern="0" dirty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57275" lvl="2" indent="-304800">
              <a:buFont typeface="Wingdings" panose="05000000000000000000" pitchFamily="2" charset="2"/>
              <a:buChar char="l"/>
            </a:pPr>
            <a:r>
              <a:rPr lang="zh-CN" altLang="en-US" sz="1215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与用户交谈，向用户提问题。向用户群体发调查问卷。  </a:t>
            </a:r>
            <a:endParaRPr lang="zh-CN" altLang="en-US" sz="1215" kern="0" dirty="0" smtClean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57275" lvl="2" indent="-304800">
              <a:buFont typeface="Wingdings" panose="05000000000000000000" pitchFamily="2" charset="2"/>
              <a:buChar char="l"/>
            </a:pPr>
            <a:r>
              <a:rPr lang="zh-CN" altLang="en-US" sz="1215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参观用户的工作流程，观察用户的操作。 </a:t>
            </a:r>
            <a:endParaRPr lang="zh-CN" altLang="en-US" sz="1215" kern="0" dirty="0" smtClean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57275" lvl="2" indent="-304800">
              <a:buFont typeface="Wingdings" panose="05000000000000000000" pitchFamily="2" charset="2"/>
              <a:buChar char="l"/>
            </a:pPr>
            <a:r>
              <a:rPr lang="zh-CN" altLang="en-US" sz="1215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与同行、专家交谈，听取他们的意见。 </a:t>
            </a:r>
            <a:endParaRPr lang="zh-CN" altLang="en-US" sz="1215" kern="0" dirty="0" smtClean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57275" lvl="2" indent="-304800">
              <a:buFont typeface="Wingdings" panose="05000000000000000000" pitchFamily="2" charset="2"/>
              <a:buChar char="l"/>
            </a:pPr>
            <a:r>
              <a:rPr lang="zh-CN" altLang="en-US" sz="1215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分析已经存在的同类软件产品，提取需求。 </a:t>
            </a:r>
            <a:endParaRPr lang="zh-CN" altLang="en-US" sz="1215" kern="0" dirty="0" smtClean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57275" lvl="2" indent="-304800">
              <a:buFont typeface="Wingdings" panose="05000000000000000000" pitchFamily="2" charset="2"/>
              <a:buChar char="l"/>
            </a:pPr>
            <a:r>
              <a:rPr lang="zh-CN" altLang="en-US" sz="1215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从行业标准、规则中提取需求。 </a:t>
            </a:r>
            <a:endParaRPr lang="zh-CN" altLang="en-US" sz="1215" kern="0" dirty="0" smtClean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57275" lvl="2" indent="-304800">
              <a:buFont typeface="Wingdings" panose="05000000000000000000" pitchFamily="2" charset="2"/>
              <a:buChar char="l"/>
            </a:pPr>
            <a:r>
              <a:rPr lang="zh-CN" altLang="en-US" sz="1215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sz="1215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Internet</a:t>
            </a:r>
            <a:r>
              <a:rPr lang="zh-CN" altLang="en-US" sz="1215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上搜查相关资料。 </a:t>
            </a:r>
            <a:endParaRPr lang="zh-CN" altLang="en-US" sz="1215" kern="0" dirty="0" smtClean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8975" lvl="1" indent="-45720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180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最后，需求分析员与被调查者建立联系，确定调查的时间、地点、人员等，撰写需求调查计划。要特别留意的是不要漏掉典型的用户。</a:t>
            </a:r>
            <a:r>
              <a:rPr lang="zh-CN" altLang="en-US" sz="1800" kern="0" dirty="0" smtClean="0">
                <a:solidFill>
                  <a:srgbClr val="0A0A0A"/>
                </a:solidFill>
                <a:ea typeface="宋体" panose="02010600030101010101" pitchFamily="2" charset="-122"/>
              </a:rPr>
              <a:t> </a:t>
            </a:r>
            <a:endParaRPr lang="zh-CN" altLang="en-US" sz="1800" kern="0" dirty="0"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546985" y="109855"/>
            <a:ext cx="4036060" cy="929640"/>
          </a:xfrm>
        </p:spPr>
        <p:txBody>
          <a:bodyPr/>
          <a:lstStyle/>
          <a:p>
            <a:r>
              <a:rPr lang="zh-CN" altLang="zh-CN" sz="2800" dirty="0" smtClean="0">
                <a:effectLst/>
                <a:latin typeface="华文行楷" panose="02010800040101010101" charset="-122"/>
                <a:ea typeface="华文行楷" panose="02010800040101010101" charset="-122"/>
                <a:cs typeface="+mn-cs"/>
              </a:rPr>
              <a:t>准备调查</a:t>
            </a:r>
            <a:r>
              <a:rPr lang="zh-CN" altLang="zh-CN" dirty="0" smtClean="0">
                <a:effectLst/>
                <a:latin typeface="Arial" panose="020B0604020202020204"/>
                <a:ea typeface="Arial" panose="020B0604020202020204"/>
                <a:cs typeface="+mn-cs"/>
              </a:rPr>
              <a:t> </a:t>
            </a:r>
            <a:endParaRPr lang="zh-CN" altLang="en-US" dirty="0"/>
          </a:p>
        </p:txBody>
      </p:sp>
      <p:sp>
        <p:nvSpPr>
          <p:cNvPr id="4" name="自选图形 10"/>
          <p:cNvSpPr>
            <a:spLocks noChangeArrowheads="1"/>
          </p:cNvSpPr>
          <p:nvPr/>
        </p:nvSpPr>
        <p:spPr bwMode="gray">
          <a:xfrm>
            <a:off x="1417403" y="4514787"/>
            <a:ext cx="6377773" cy="457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7C67D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algn="ctr">
            <a:solidFill>
              <a:srgbClr val="DDDDDD"/>
            </a:solidFill>
            <a:rou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215" b="1" kern="0" dirty="0" smtClean="0">
                <a:solidFill>
                  <a:srgbClr val="FF66FF"/>
                </a:solidFill>
                <a:cs typeface="Arial" panose="020B0604020202020204" pitchFamily="34" charset="0"/>
              </a:rPr>
              <a:t>建议：</a:t>
            </a:r>
            <a:r>
              <a:rPr lang="zh-CN" altLang="en-US" sz="1215" b="1" kern="0" dirty="0" smtClean="0">
                <a:solidFill>
                  <a:srgbClr val="3366CC"/>
                </a:solidFill>
                <a:cs typeface="Arial" panose="020B0604020202020204" pitchFamily="34" charset="0"/>
              </a:rPr>
              <a:t>养成收集日常问题的习惯，比如整理</a:t>
            </a:r>
            <a:r>
              <a:rPr lang="en-US" altLang="zh-CN" sz="1215" b="1" kern="0" dirty="0" smtClean="0">
                <a:solidFill>
                  <a:srgbClr val="3366CC"/>
                </a:solidFill>
                <a:cs typeface="Arial" panose="020B0604020202020204" pitchFamily="34" charset="0"/>
              </a:rPr>
              <a:t>《</a:t>
            </a:r>
            <a:r>
              <a:rPr lang="zh-CN" altLang="en-US" sz="1215" b="1" kern="0" dirty="0" smtClean="0">
                <a:solidFill>
                  <a:srgbClr val="3366CC"/>
                </a:solidFill>
                <a:cs typeface="Arial" panose="020B0604020202020204" pitchFamily="34" charset="0"/>
              </a:rPr>
              <a:t>日常</a:t>
            </a:r>
            <a:r>
              <a:rPr lang="zh-CN" altLang="en-US" sz="1215" b="1" kern="0" dirty="0">
                <a:solidFill>
                  <a:srgbClr val="3366CC"/>
                </a:solidFill>
                <a:cs typeface="Arial" panose="020B0604020202020204" pitchFamily="34" charset="0"/>
              </a:rPr>
              <a:t>问题</a:t>
            </a:r>
            <a:r>
              <a:rPr lang="zh-CN" altLang="en-US" sz="1215" b="1" kern="0" dirty="0" smtClean="0">
                <a:solidFill>
                  <a:srgbClr val="3366CC"/>
                </a:solidFill>
                <a:cs typeface="Arial" panose="020B0604020202020204" pitchFamily="34" charset="0"/>
              </a:rPr>
              <a:t>归集</a:t>
            </a:r>
            <a:r>
              <a:rPr lang="en-US" altLang="zh-CN" sz="1215" b="1" kern="0" dirty="0" smtClean="0">
                <a:solidFill>
                  <a:srgbClr val="3366CC"/>
                </a:solidFill>
                <a:cs typeface="Arial" panose="020B0604020202020204" pitchFamily="34" charset="0"/>
              </a:rPr>
              <a:t>》</a:t>
            </a:r>
            <a:r>
              <a:rPr lang="zh-CN" altLang="en-US" sz="1215" b="1" kern="0" dirty="0" smtClean="0">
                <a:solidFill>
                  <a:srgbClr val="3366CC"/>
                </a:solidFill>
                <a:cs typeface="Arial" panose="020B0604020202020204" pitchFamily="34" charset="0"/>
              </a:rPr>
              <a:t>文档</a:t>
            </a:r>
            <a:endParaRPr lang="en-US" altLang="zh-CN" sz="1215" b="1" kern="0" dirty="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 uiExpand="1" build="p"/>
      <p:bldP spid="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313305" y="102235"/>
            <a:ext cx="3229610" cy="530860"/>
          </a:xfrm>
        </p:spPr>
        <p:txBody>
          <a:bodyPr/>
          <a:lstStyle/>
          <a:p>
            <a:r>
              <a:rPr lang="zh-CN" altLang="en-US" sz="2800" dirty="0" smtClean="0">
                <a:latin typeface="华文行楷" panose="02010800040101010101" charset="-122"/>
                <a:ea typeface="华文行楷" panose="02010800040101010101" charset="-122"/>
              </a:rPr>
              <a:t>执行调查</a:t>
            </a:r>
            <a:endParaRPr lang="zh-CN" altLang="en-US" sz="2800" dirty="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4" name="自选图形 10"/>
          <p:cNvSpPr>
            <a:spLocks noChangeArrowheads="1"/>
          </p:cNvSpPr>
          <p:nvPr/>
        </p:nvSpPr>
        <p:spPr bwMode="gray">
          <a:xfrm>
            <a:off x="1760294" y="4411933"/>
            <a:ext cx="5897725" cy="457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7C67D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algn="ctr">
            <a:solidFill>
              <a:srgbClr val="DDDDDD"/>
            </a:solidFill>
            <a:rou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215" b="1" kern="0" dirty="0" smtClean="0">
                <a:solidFill>
                  <a:srgbClr val="FF66FF"/>
                </a:solidFill>
                <a:cs typeface="Arial" panose="020B0604020202020204" pitchFamily="34" charset="0"/>
              </a:rPr>
              <a:t>建议：</a:t>
            </a:r>
            <a:r>
              <a:rPr lang="zh-CN" altLang="en-US" sz="1215" b="1" kern="0" dirty="0" smtClean="0">
                <a:solidFill>
                  <a:srgbClr val="3366CC"/>
                </a:solidFill>
                <a:cs typeface="Arial" panose="020B0604020202020204" pitchFamily="34" charset="0"/>
              </a:rPr>
              <a:t>每次调研后编写</a:t>
            </a:r>
            <a:r>
              <a:rPr lang="en-US" altLang="zh-CN" sz="1215" b="1" kern="0" dirty="0" smtClean="0">
                <a:solidFill>
                  <a:srgbClr val="3366CC"/>
                </a:solidFill>
                <a:cs typeface="Arial" panose="020B0604020202020204" pitchFamily="34" charset="0"/>
              </a:rPr>
              <a:t>《</a:t>
            </a:r>
            <a:r>
              <a:rPr lang="zh-CN" altLang="en-US" sz="1215" b="1" kern="0" dirty="0" smtClean="0">
                <a:solidFill>
                  <a:srgbClr val="3366CC"/>
                </a:solidFill>
                <a:cs typeface="Arial" panose="020B0604020202020204" pitchFamily="34" charset="0"/>
              </a:rPr>
              <a:t>会议纪要</a:t>
            </a:r>
            <a:r>
              <a:rPr lang="en-US" altLang="zh-CN" sz="1215" b="1" kern="0" dirty="0" smtClean="0">
                <a:solidFill>
                  <a:srgbClr val="3366CC"/>
                </a:solidFill>
                <a:cs typeface="Arial" panose="020B0604020202020204" pitchFamily="34" charset="0"/>
              </a:rPr>
              <a:t>》</a:t>
            </a:r>
            <a:r>
              <a:rPr lang="zh-CN" altLang="en-US" sz="1215" b="1" kern="0" dirty="0" smtClean="0">
                <a:solidFill>
                  <a:srgbClr val="3366CC"/>
                </a:solidFill>
                <a:cs typeface="Arial" panose="020B0604020202020204" pitchFamily="34" charset="0"/>
              </a:rPr>
              <a:t>或</a:t>
            </a:r>
            <a:r>
              <a:rPr lang="en-US" altLang="zh-CN" sz="1215" b="1" kern="0" dirty="0" smtClean="0">
                <a:solidFill>
                  <a:srgbClr val="3366CC"/>
                </a:solidFill>
                <a:cs typeface="Arial" panose="020B0604020202020204" pitchFamily="34" charset="0"/>
              </a:rPr>
              <a:t>《</a:t>
            </a:r>
            <a:r>
              <a:rPr lang="zh-CN" altLang="en-US" sz="1215" b="1" kern="0" dirty="0" smtClean="0">
                <a:solidFill>
                  <a:srgbClr val="3366CC"/>
                </a:solidFill>
                <a:cs typeface="Arial" panose="020B0604020202020204" pitchFamily="34" charset="0"/>
              </a:rPr>
              <a:t>用户需求调查单</a:t>
            </a:r>
            <a:r>
              <a:rPr lang="en-US" altLang="zh-CN" sz="1215" b="1" kern="0" dirty="0" smtClean="0">
                <a:solidFill>
                  <a:srgbClr val="3366CC"/>
                </a:solidFill>
                <a:cs typeface="Arial" panose="020B0604020202020204" pitchFamily="34" charset="0"/>
              </a:rPr>
              <a:t>》</a:t>
            </a:r>
            <a:endParaRPr lang="en-US" altLang="zh-CN" sz="1215" b="1" kern="0" dirty="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94360" y="1117600"/>
            <a:ext cx="8237855" cy="3429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8975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准备</a:t>
            </a:r>
            <a:r>
              <a:rPr lang="zh-CN" altLang="en-US" sz="1800" kern="0" dirty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工作完毕后，需求分析员按照计划执行调查。在调查过程中随时记录（或存储）需求信息 </a:t>
            </a:r>
            <a:r>
              <a:rPr lang="zh-CN" altLang="en-US" sz="180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kern="0" dirty="0" smtClean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8975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kern="0" dirty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需求分析员与用户面谈时应当注意以下事项： </a:t>
            </a:r>
            <a:endParaRPr lang="zh-CN" altLang="en-US" sz="1800" kern="0" dirty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57275" lvl="2" indent="-304800">
              <a:buFont typeface="Wingdings" panose="05000000000000000000" pitchFamily="2" charset="2"/>
              <a:buChar char="l"/>
            </a:pPr>
            <a:r>
              <a:rPr lang="zh-CN" altLang="en-US" sz="144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en-US" sz="1440" kern="0" dirty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与用户约好了时间，切勿迟到或早退。要注意礼节，尽可能获得用户的好感，并为下次打扰他们埋下伏笔。 </a:t>
            </a:r>
            <a:endParaRPr lang="en-US" altLang="zh-CN" sz="1440" kern="0" dirty="0" smtClean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57275" lvl="2" indent="-304800">
              <a:buFont typeface="Wingdings" panose="05000000000000000000" pitchFamily="2" charset="2"/>
              <a:buChar char="l"/>
            </a:pPr>
            <a:r>
              <a:rPr lang="zh-CN" altLang="en-US" sz="144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需求分析</a:t>
            </a:r>
            <a:r>
              <a:rPr lang="zh-CN" altLang="en-US" sz="1440" kern="0" dirty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员应事先了解用户的身份、背景，以便随机应变</a:t>
            </a:r>
            <a:r>
              <a:rPr lang="zh-CN" altLang="en-US" sz="144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en-US" altLang="zh-CN" sz="1440" kern="0" dirty="0" smtClean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57275" lvl="2" indent="-304800">
              <a:buFont typeface="Wingdings" panose="05000000000000000000" pitchFamily="2" charset="2"/>
              <a:buChar char="l"/>
            </a:pPr>
            <a:r>
              <a:rPr lang="zh-CN" altLang="en-US" sz="144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</a:t>
            </a:r>
            <a:r>
              <a:rPr lang="zh-CN" altLang="en-US" sz="1440" kern="0" dirty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调查不象侦探推理那样从蛛丝马迹着手，应该先了解宏观问题，再了解细节问题。 </a:t>
            </a:r>
            <a:endParaRPr lang="en-US" altLang="zh-CN" sz="1440" kern="0" dirty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57275" lvl="2" indent="-304800">
              <a:buFont typeface="Wingdings" panose="05000000000000000000" pitchFamily="2" charset="2"/>
              <a:buChar char="l"/>
            </a:pPr>
            <a:r>
              <a:rPr lang="zh-CN" altLang="en-US" sz="144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en-US" sz="1440" kern="0" dirty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双方气氛融洽，可以采用灵活的访谈形式，轻易不要打断用户的谈话。当双方对某些问题的交流合乎逻辑地结束后，即可继续讨论问题表中的其它问题。 </a:t>
            </a:r>
            <a:endParaRPr lang="en-US" altLang="zh-CN" sz="1440" kern="0" dirty="0" smtClean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57275" lvl="2" indent="-304800">
              <a:buFont typeface="Wingdings" panose="05000000000000000000" pitchFamily="2" charset="2"/>
              <a:buChar char="l"/>
            </a:pPr>
            <a:r>
              <a:rPr lang="zh-CN" altLang="en-US" sz="144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尽可能</a:t>
            </a:r>
            <a:r>
              <a:rPr lang="zh-CN" altLang="en-US" sz="1440" kern="0" dirty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避免为用户添麻烦，但也不能怕给用户添麻烦而降低需求调查的力度。 </a:t>
            </a:r>
            <a:endParaRPr lang="en-US" altLang="zh-CN" sz="1440" kern="0" dirty="0" smtClean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57275" lvl="2" indent="-304800">
              <a:buFont typeface="Wingdings" panose="05000000000000000000" pitchFamily="2" charset="2"/>
              <a:buChar char="l"/>
            </a:pPr>
            <a:r>
              <a:rPr lang="zh-CN" altLang="en-US" sz="144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避免</a:t>
            </a:r>
            <a:r>
              <a:rPr lang="zh-CN" altLang="en-US" sz="1440" kern="0" dirty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片面地听取某些用户的需求而忽视其它用户的需求。 </a:t>
            </a:r>
            <a:endParaRPr lang="zh-CN" altLang="en-US" sz="1440" kern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autoUpdateAnimBg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Group 3"/>
          <p:cNvGrpSpPr/>
          <p:nvPr/>
        </p:nvGrpSpPr>
        <p:grpSpPr bwMode="auto">
          <a:xfrm>
            <a:off x="2171700" y="1474470"/>
            <a:ext cx="5074920" cy="2400300"/>
            <a:chOff x="0" y="0"/>
            <a:chExt cx="4416" cy="2112"/>
          </a:xfrm>
        </p:grpSpPr>
        <p:sp>
          <p:nvSpPr>
            <p:cNvPr id="13378" name="Freeform 42"/>
            <p:cNvSpPr/>
            <p:nvPr/>
          </p:nvSpPr>
          <p:spPr bwMode="auto">
            <a:xfrm>
              <a:off x="81" y="94"/>
              <a:ext cx="1299" cy="1930"/>
            </a:xfrm>
            <a:custGeom>
              <a:avLst/>
              <a:gdLst>
                <a:gd name="T0" fmla="*/ 52 w 1692"/>
                <a:gd name="T1" fmla="*/ 107 h 2586"/>
                <a:gd name="T2" fmla="*/ 145 w 1692"/>
                <a:gd name="T3" fmla="*/ 87 h 2586"/>
                <a:gd name="T4" fmla="*/ 197 w 1692"/>
                <a:gd name="T5" fmla="*/ 100 h 2586"/>
                <a:gd name="T6" fmla="*/ 188 w 1692"/>
                <a:gd name="T7" fmla="*/ 184 h 2586"/>
                <a:gd name="T8" fmla="*/ 123 w 1692"/>
                <a:gd name="T9" fmla="*/ 242 h 2586"/>
                <a:gd name="T10" fmla="*/ 98 w 1692"/>
                <a:gd name="T11" fmla="*/ 297 h 2586"/>
                <a:gd name="T12" fmla="*/ 128 w 1692"/>
                <a:gd name="T13" fmla="*/ 401 h 2586"/>
                <a:gd name="T14" fmla="*/ 144 w 1692"/>
                <a:gd name="T15" fmla="*/ 399 h 2586"/>
                <a:gd name="T16" fmla="*/ 148 w 1692"/>
                <a:gd name="T17" fmla="*/ 377 h 2586"/>
                <a:gd name="T18" fmla="*/ 217 w 1692"/>
                <a:gd name="T19" fmla="*/ 480 h 2586"/>
                <a:gd name="T20" fmla="*/ 294 w 1692"/>
                <a:gd name="T21" fmla="*/ 499 h 2586"/>
                <a:gd name="T22" fmla="*/ 359 w 1692"/>
                <a:gd name="T23" fmla="*/ 561 h 2586"/>
                <a:gd name="T24" fmla="*/ 387 w 1692"/>
                <a:gd name="T25" fmla="*/ 591 h 2586"/>
                <a:gd name="T26" fmla="*/ 349 w 1692"/>
                <a:gd name="T27" fmla="*/ 669 h 2586"/>
                <a:gd name="T28" fmla="*/ 415 w 1692"/>
                <a:gd name="T29" fmla="*/ 741 h 2586"/>
                <a:gd name="T30" fmla="*/ 468 w 1692"/>
                <a:gd name="T31" fmla="*/ 840 h 2586"/>
                <a:gd name="T32" fmla="*/ 495 w 1692"/>
                <a:gd name="T33" fmla="*/ 961 h 2586"/>
                <a:gd name="T34" fmla="*/ 540 w 1692"/>
                <a:gd name="T35" fmla="*/ 1056 h 2586"/>
                <a:gd name="T36" fmla="*/ 580 w 1692"/>
                <a:gd name="T37" fmla="*/ 1048 h 2586"/>
                <a:gd name="T38" fmla="*/ 563 w 1692"/>
                <a:gd name="T39" fmla="*/ 996 h 2586"/>
                <a:gd name="T40" fmla="*/ 583 w 1692"/>
                <a:gd name="T41" fmla="*/ 958 h 2586"/>
                <a:gd name="T42" fmla="*/ 619 w 1692"/>
                <a:gd name="T43" fmla="*/ 926 h 2586"/>
                <a:gd name="T44" fmla="*/ 656 w 1692"/>
                <a:gd name="T45" fmla="*/ 863 h 2586"/>
                <a:gd name="T46" fmla="*/ 709 w 1692"/>
                <a:gd name="T47" fmla="*/ 811 h 2586"/>
                <a:gd name="T48" fmla="*/ 734 w 1692"/>
                <a:gd name="T49" fmla="*/ 725 h 2586"/>
                <a:gd name="T50" fmla="*/ 702 w 1692"/>
                <a:gd name="T51" fmla="*/ 640 h 2586"/>
                <a:gd name="T52" fmla="*/ 623 w 1692"/>
                <a:gd name="T53" fmla="*/ 586 h 2586"/>
                <a:gd name="T54" fmla="*/ 500 w 1692"/>
                <a:gd name="T55" fmla="*/ 532 h 2586"/>
                <a:gd name="T56" fmla="*/ 441 w 1692"/>
                <a:gd name="T57" fmla="*/ 524 h 2586"/>
                <a:gd name="T58" fmla="*/ 409 w 1692"/>
                <a:gd name="T59" fmla="*/ 527 h 2586"/>
                <a:gd name="T60" fmla="*/ 359 w 1692"/>
                <a:gd name="T61" fmla="*/ 543 h 2586"/>
                <a:gd name="T62" fmla="*/ 343 w 1692"/>
                <a:gd name="T63" fmla="*/ 488 h 2586"/>
                <a:gd name="T64" fmla="*/ 333 w 1692"/>
                <a:gd name="T65" fmla="*/ 442 h 2586"/>
                <a:gd name="T66" fmla="*/ 286 w 1692"/>
                <a:gd name="T67" fmla="*/ 459 h 2586"/>
                <a:gd name="T68" fmla="*/ 257 w 1692"/>
                <a:gd name="T69" fmla="*/ 395 h 2586"/>
                <a:gd name="T70" fmla="*/ 335 w 1692"/>
                <a:gd name="T71" fmla="*/ 379 h 2586"/>
                <a:gd name="T72" fmla="*/ 381 w 1692"/>
                <a:gd name="T73" fmla="*/ 377 h 2586"/>
                <a:gd name="T74" fmla="*/ 405 w 1692"/>
                <a:gd name="T75" fmla="*/ 375 h 2586"/>
                <a:gd name="T76" fmla="*/ 478 w 1692"/>
                <a:gd name="T77" fmla="*/ 312 h 2586"/>
                <a:gd name="T78" fmla="*/ 536 w 1692"/>
                <a:gd name="T79" fmla="*/ 282 h 2586"/>
                <a:gd name="T80" fmla="*/ 578 w 1692"/>
                <a:gd name="T81" fmla="*/ 265 h 2586"/>
                <a:gd name="T82" fmla="*/ 607 w 1692"/>
                <a:gd name="T83" fmla="*/ 224 h 2586"/>
                <a:gd name="T84" fmla="*/ 583 w 1692"/>
                <a:gd name="T85" fmla="*/ 213 h 2586"/>
                <a:gd name="T86" fmla="*/ 691 w 1692"/>
                <a:gd name="T87" fmla="*/ 190 h 2586"/>
                <a:gd name="T88" fmla="*/ 636 w 1692"/>
                <a:gd name="T89" fmla="*/ 142 h 2586"/>
                <a:gd name="T90" fmla="*/ 601 w 1692"/>
                <a:gd name="T91" fmla="*/ 110 h 2586"/>
                <a:gd name="T92" fmla="*/ 553 w 1692"/>
                <a:gd name="T93" fmla="*/ 152 h 2586"/>
                <a:gd name="T94" fmla="*/ 502 w 1692"/>
                <a:gd name="T95" fmla="*/ 184 h 2586"/>
                <a:gd name="T96" fmla="*/ 463 w 1692"/>
                <a:gd name="T97" fmla="*/ 126 h 2586"/>
                <a:gd name="T98" fmla="*/ 548 w 1692"/>
                <a:gd name="T99" fmla="*/ 100 h 2586"/>
                <a:gd name="T100" fmla="*/ 573 w 1692"/>
                <a:gd name="T101" fmla="*/ 82 h 2586"/>
                <a:gd name="T102" fmla="*/ 601 w 1692"/>
                <a:gd name="T103" fmla="*/ 72 h 2586"/>
                <a:gd name="T104" fmla="*/ 582 w 1692"/>
                <a:gd name="T105" fmla="*/ 60 h 2586"/>
                <a:gd name="T106" fmla="*/ 571 w 1692"/>
                <a:gd name="T107" fmla="*/ 50 h 2586"/>
                <a:gd name="T108" fmla="*/ 544 w 1692"/>
                <a:gd name="T109" fmla="*/ 43 h 2586"/>
                <a:gd name="T110" fmla="*/ 501 w 1692"/>
                <a:gd name="T111" fmla="*/ 57 h 2586"/>
                <a:gd name="T112" fmla="*/ 430 w 1692"/>
                <a:gd name="T113" fmla="*/ 50 h 2586"/>
                <a:gd name="T114" fmla="*/ 249 w 1692"/>
                <a:gd name="T115" fmla="*/ 0 h 2586"/>
                <a:gd name="T116" fmla="*/ 156 w 1692"/>
                <a:gd name="T117" fmla="*/ 13 h 2586"/>
                <a:gd name="T118" fmla="*/ 131 w 1692"/>
                <a:gd name="T119" fmla="*/ 43 h 2586"/>
                <a:gd name="T120" fmla="*/ 58 w 1692"/>
                <a:gd name="T121" fmla="*/ 72 h 2586"/>
                <a:gd name="T122" fmla="*/ 58 w 1692"/>
                <a:gd name="T123" fmla="*/ 90 h 2586"/>
                <a:gd name="T124" fmla="*/ 2 w 1692"/>
                <a:gd name="T125" fmla="*/ 104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92"/>
                <a:gd name="T190" fmla="*/ 0 h 2586"/>
                <a:gd name="T191" fmla="*/ 1692 w 1692"/>
                <a:gd name="T192" fmla="*/ 2586 h 25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79" name="Freeform 43"/>
            <p:cNvSpPr/>
            <p:nvPr/>
          </p:nvSpPr>
          <p:spPr bwMode="auto">
            <a:xfrm>
              <a:off x="40" y="278"/>
              <a:ext cx="35" cy="28"/>
            </a:xfrm>
            <a:custGeom>
              <a:avLst/>
              <a:gdLst>
                <a:gd name="T0" fmla="*/ 7 w 46"/>
                <a:gd name="T1" fmla="*/ 1 h 38"/>
                <a:gd name="T2" fmla="*/ 0 w 46"/>
                <a:gd name="T3" fmla="*/ 9 h 38"/>
                <a:gd name="T4" fmla="*/ 10 w 46"/>
                <a:gd name="T5" fmla="*/ 15 h 38"/>
                <a:gd name="T6" fmla="*/ 21 w 46"/>
                <a:gd name="T7" fmla="*/ 10 h 38"/>
                <a:gd name="T8" fmla="*/ 14 w 46"/>
                <a:gd name="T9" fmla="*/ 0 h 38"/>
                <a:gd name="T10" fmla="*/ 7 w 46"/>
                <a:gd name="T11" fmla="*/ 1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38"/>
                <a:gd name="T20" fmla="*/ 46 w 46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80" name="Freeform 44"/>
            <p:cNvSpPr/>
            <p:nvPr/>
          </p:nvSpPr>
          <p:spPr bwMode="auto">
            <a:xfrm>
              <a:off x="355" y="400"/>
              <a:ext cx="40" cy="32"/>
            </a:xfrm>
            <a:custGeom>
              <a:avLst/>
              <a:gdLst>
                <a:gd name="T0" fmla="*/ 5 w 52"/>
                <a:gd name="T1" fmla="*/ 0 h 44"/>
                <a:gd name="T2" fmla="*/ 12 w 52"/>
                <a:gd name="T3" fmla="*/ 17 h 44"/>
                <a:gd name="T4" fmla="*/ 19 w 52"/>
                <a:gd name="T5" fmla="*/ 17 h 44"/>
                <a:gd name="T6" fmla="*/ 17 w 52"/>
                <a:gd name="T7" fmla="*/ 7 h 44"/>
                <a:gd name="T8" fmla="*/ 12 w 52"/>
                <a:gd name="T9" fmla="*/ 1 h 44"/>
                <a:gd name="T10" fmla="*/ 5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44"/>
                <a:gd name="T20" fmla="*/ 52 w 52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81" name="Freeform 45"/>
            <p:cNvSpPr/>
            <p:nvPr/>
          </p:nvSpPr>
          <p:spPr bwMode="auto">
            <a:xfrm>
              <a:off x="1156" y="456"/>
              <a:ext cx="101" cy="74"/>
            </a:xfrm>
            <a:custGeom>
              <a:avLst/>
              <a:gdLst>
                <a:gd name="T0" fmla="*/ 45 w 131"/>
                <a:gd name="T1" fmla="*/ 0 h 98"/>
                <a:gd name="T2" fmla="*/ 36 w 131"/>
                <a:gd name="T3" fmla="*/ 4 h 98"/>
                <a:gd name="T4" fmla="*/ 25 w 131"/>
                <a:gd name="T5" fmla="*/ 11 h 98"/>
                <a:gd name="T6" fmla="*/ 18 w 131"/>
                <a:gd name="T7" fmla="*/ 17 h 98"/>
                <a:gd name="T8" fmla="*/ 9 w 131"/>
                <a:gd name="T9" fmla="*/ 22 h 98"/>
                <a:gd name="T10" fmla="*/ 29 w 131"/>
                <a:gd name="T11" fmla="*/ 35 h 98"/>
                <a:gd name="T12" fmla="*/ 36 w 131"/>
                <a:gd name="T13" fmla="*/ 41 h 98"/>
                <a:gd name="T14" fmla="*/ 39 w 131"/>
                <a:gd name="T15" fmla="*/ 39 h 98"/>
                <a:gd name="T16" fmla="*/ 41 w 131"/>
                <a:gd name="T17" fmla="*/ 37 h 98"/>
                <a:gd name="T18" fmla="*/ 45 w 131"/>
                <a:gd name="T19" fmla="*/ 42 h 98"/>
                <a:gd name="T20" fmla="*/ 56 w 131"/>
                <a:gd name="T21" fmla="*/ 37 h 98"/>
                <a:gd name="T22" fmla="*/ 59 w 131"/>
                <a:gd name="T23" fmla="*/ 32 h 98"/>
                <a:gd name="T24" fmla="*/ 46 w 131"/>
                <a:gd name="T25" fmla="*/ 17 h 98"/>
                <a:gd name="T26" fmla="*/ 53 w 131"/>
                <a:gd name="T27" fmla="*/ 11 h 98"/>
                <a:gd name="T28" fmla="*/ 51 w 131"/>
                <a:gd name="T29" fmla="*/ 2 h 98"/>
                <a:gd name="T30" fmla="*/ 45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1"/>
                <a:gd name="T49" fmla="*/ 0 h 98"/>
                <a:gd name="T50" fmla="*/ 131 w 131"/>
                <a:gd name="T51" fmla="*/ 98 h 9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82" name="Freeform 46"/>
            <p:cNvSpPr/>
            <p:nvPr/>
          </p:nvSpPr>
          <p:spPr bwMode="auto">
            <a:xfrm>
              <a:off x="670" y="839"/>
              <a:ext cx="162" cy="84"/>
            </a:xfrm>
            <a:custGeom>
              <a:avLst/>
              <a:gdLst>
                <a:gd name="T0" fmla="*/ 21 w 212"/>
                <a:gd name="T1" fmla="*/ 5 h 112"/>
                <a:gd name="T2" fmla="*/ 8 w 212"/>
                <a:gd name="T3" fmla="*/ 5 h 112"/>
                <a:gd name="T4" fmla="*/ 2 w 212"/>
                <a:gd name="T5" fmla="*/ 7 h 112"/>
                <a:gd name="T6" fmla="*/ 11 w 212"/>
                <a:gd name="T7" fmla="*/ 22 h 112"/>
                <a:gd name="T8" fmla="*/ 23 w 212"/>
                <a:gd name="T9" fmla="*/ 19 h 112"/>
                <a:gd name="T10" fmla="*/ 41 w 212"/>
                <a:gd name="T11" fmla="*/ 23 h 112"/>
                <a:gd name="T12" fmla="*/ 50 w 212"/>
                <a:gd name="T13" fmla="*/ 26 h 112"/>
                <a:gd name="T14" fmla="*/ 60 w 212"/>
                <a:gd name="T15" fmla="*/ 38 h 112"/>
                <a:gd name="T16" fmla="*/ 63 w 212"/>
                <a:gd name="T17" fmla="*/ 47 h 112"/>
                <a:gd name="T18" fmla="*/ 70 w 212"/>
                <a:gd name="T19" fmla="*/ 42 h 112"/>
                <a:gd name="T20" fmla="*/ 76 w 212"/>
                <a:gd name="T21" fmla="*/ 41 h 112"/>
                <a:gd name="T22" fmla="*/ 83 w 212"/>
                <a:gd name="T23" fmla="*/ 44 h 112"/>
                <a:gd name="T24" fmla="*/ 87 w 212"/>
                <a:gd name="T25" fmla="*/ 34 h 112"/>
                <a:gd name="T26" fmla="*/ 68 w 212"/>
                <a:gd name="T27" fmla="*/ 23 h 112"/>
                <a:gd name="T28" fmla="*/ 47 w 212"/>
                <a:gd name="T29" fmla="*/ 8 h 112"/>
                <a:gd name="T30" fmla="*/ 24 w 212"/>
                <a:gd name="T31" fmla="*/ 11 h 112"/>
                <a:gd name="T32" fmla="*/ 21 w 212"/>
                <a:gd name="T33" fmla="*/ 5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2"/>
                <a:gd name="T52" fmla="*/ 0 h 112"/>
                <a:gd name="T53" fmla="*/ 212 w 212"/>
                <a:gd name="T54" fmla="*/ 112 h 1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83" name="Freeform 47"/>
            <p:cNvSpPr/>
            <p:nvPr/>
          </p:nvSpPr>
          <p:spPr bwMode="auto">
            <a:xfrm>
              <a:off x="804" y="903"/>
              <a:ext cx="101" cy="40"/>
            </a:xfrm>
            <a:custGeom>
              <a:avLst/>
              <a:gdLst>
                <a:gd name="T0" fmla="*/ 25 w 133"/>
                <a:gd name="T1" fmla="*/ 0 h 54"/>
                <a:gd name="T2" fmla="*/ 19 w 133"/>
                <a:gd name="T3" fmla="*/ 2 h 54"/>
                <a:gd name="T4" fmla="*/ 14 w 133"/>
                <a:gd name="T5" fmla="*/ 12 h 54"/>
                <a:gd name="T6" fmla="*/ 6 w 133"/>
                <a:gd name="T7" fmla="*/ 14 h 54"/>
                <a:gd name="T8" fmla="*/ 2 w 133"/>
                <a:gd name="T9" fmla="*/ 17 h 54"/>
                <a:gd name="T10" fmla="*/ 6 w 133"/>
                <a:gd name="T11" fmla="*/ 22 h 54"/>
                <a:gd name="T12" fmla="*/ 58 w 133"/>
                <a:gd name="T13" fmla="*/ 14 h 54"/>
                <a:gd name="T14" fmla="*/ 54 w 133"/>
                <a:gd name="T15" fmla="*/ 7 h 54"/>
                <a:gd name="T16" fmla="*/ 46 w 133"/>
                <a:gd name="T17" fmla="*/ 3 h 54"/>
                <a:gd name="T18" fmla="*/ 44 w 133"/>
                <a:gd name="T19" fmla="*/ 10 h 54"/>
                <a:gd name="T20" fmla="*/ 39 w 133"/>
                <a:gd name="T21" fmla="*/ 7 h 54"/>
                <a:gd name="T22" fmla="*/ 30 w 133"/>
                <a:gd name="T23" fmla="*/ 5 h 54"/>
                <a:gd name="T24" fmla="*/ 25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3"/>
                <a:gd name="T40" fmla="*/ 0 h 54"/>
                <a:gd name="T41" fmla="*/ 133 w 133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84" name="Freeform 48"/>
            <p:cNvSpPr/>
            <p:nvPr/>
          </p:nvSpPr>
          <p:spPr bwMode="auto">
            <a:xfrm>
              <a:off x="911" y="928"/>
              <a:ext cx="39" cy="18"/>
            </a:xfrm>
            <a:custGeom>
              <a:avLst/>
              <a:gdLst>
                <a:gd name="T0" fmla="*/ 6 w 51"/>
                <a:gd name="T1" fmla="*/ 0 h 24"/>
                <a:gd name="T2" fmla="*/ 3 w 51"/>
                <a:gd name="T3" fmla="*/ 8 h 24"/>
                <a:gd name="T4" fmla="*/ 12 w 51"/>
                <a:gd name="T5" fmla="*/ 11 h 24"/>
                <a:gd name="T6" fmla="*/ 15 w 51"/>
                <a:gd name="T7" fmla="*/ 2 h 24"/>
                <a:gd name="T8" fmla="*/ 6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85" name="Freeform 49"/>
            <p:cNvSpPr/>
            <p:nvPr/>
          </p:nvSpPr>
          <p:spPr bwMode="auto">
            <a:xfrm>
              <a:off x="969" y="931"/>
              <a:ext cx="12" cy="25"/>
            </a:xfrm>
            <a:custGeom>
              <a:avLst/>
              <a:gdLst>
                <a:gd name="T0" fmla="*/ 6 w 16"/>
                <a:gd name="T1" fmla="*/ 0 h 34"/>
                <a:gd name="T2" fmla="*/ 0 w 16"/>
                <a:gd name="T3" fmla="*/ 5 h 34"/>
                <a:gd name="T4" fmla="*/ 7 w 16"/>
                <a:gd name="T5" fmla="*/ 13 h 34"/>
                <a:gd name="T6" fmla="*/ 5 w 16"/>
                <a:gd name="T7" fmla="*/ 7 h 34"/>
                <a:gd name="T8" fmla="*/ 7 w 16"/>
                <a:gd name="T9" fmla="*/ 2 h 34"/>
                <a:gd name="T10" fmla="*/ 6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4"/>
                <a:gd name="T20" fmla="*/ 16 w 16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86" name="Freeform 50"/>
            <p:cNvSpPr/>
            <p:nvPr/>
          </p:nvSpPr>
          <p:spPr bwMode="auto">
            <a:xfrm>
              <a:off x="781" y="89"/>
              <a:ext cx="185" cy="87"/>
            </a:xfrm>
            <a:custGeom>
              <a:avLst/>
              <a:gdLst>
                <a:gd name="T0" fmla="*/ 29 w 240"/>
                <a:gd name="T1" fmla="*/ 1 h 117"/>
                <a:gd name="T2" fmla="*/ 12 w 240"/>
                <a:gd name="T3" fmla="*/ 13 h 117"/>
                <a:gd name="T4" fmla="*/ 3 w 240"/>
                <a:gd name="T5" fmla="*/ 16 h 117"/>
                <a:gd name="T6" fmla="*/ 0 w 240"/>
                <a:gd name="T7" fmla="*/ 16 h 117"/>
                <a:gd name="T8" fmla="*/ 12 w 240"/>
                <a:gd name="T9" fmla="*/ 25 h 117"/>
                <a:gd name="T10" fmla="*/ 17 w 240"/>
                <a:gd name="T11" fmla="*/ 26 h 117"/>
                <a:gd name="T12" fmla="*/ 31 w 240"/>
                <a:gd name="T13" fmla="*/ 19 h 117"/>
                <a:gd name="T14" fmla="*/ 37 w 240"/>
                <a:gd name="T15" fmla="*/ 18 h 117"/>
                <a:gd name="T16" fmla="*/ 38 w 240"/>
                <a:gd name="T17" fmla="*/ 22 h 117"/>
                <a:gd name="T18" fmla="*/ 29 w 240"/>
                <a:gd name="T19" fmla="*/ 25 h 117"/>
                <a:gd name="T20" fmla="*/ 33 w 240"/>
                <a:gd name="T21" fmla="*/ 30 h 117"/>
                <a:gd name="T22" fmla="*/ 19 w 240"/>
                <a:gd name="T23" fmla="*/ 36 h 117"/>
                <a:gd name="T24" fmla="*/ 32 w 240"/>
                <a:gd name="T25" fmla="*/ 45 h 117"/>
                <a:gd name="T26" fmla="*/ 38 w 240"/>
                <a:gd name="T27" fmla="*/ 46 h 117"/>
                <a:gd name="T28" fmla="*/ 54 w 240"/>
                <a:gd name="T29" fmla="*/ 42 h 117"/>
                <a:gd name="T30" fmla="*/ 69 w 240"/>
                <a:gd name="T31" fmla="*/ 43 h 117"/>
                <a:gd name="T32" fmla="*/ 77 w 240"/>
                <a:gd name="T33" fmla="*/ 48 h 117"/>
                <a:gd name="T34" fmla="*/ 93 w 240"/>
                <a:gd name="T35" fmla="*/ 45 h 117"/>
                <a:gd name="T36" fmla="*/ 103 w 240"/>
                <a:gd name="T37" fmla="*/ 42 h 117"/>
                <a:gd name="T38" fmla="*/ 102 w 240"/>
                <a:gd name="T39" fmla="*/ 31 h 117"/>
                <a:gd name="T40" fmla="*/ 107 w 240"/>
                <a:gd name="T41" fmla="*/ 28 h 117"/>
                <a:gd name="T42" fmla="*/ 109 w 240"/>
                <a:gd name="T43" fmla="*/ 19 h 117"/>
                <a:gd name="T44" fmla="*/ 96 w 240"/>
                <a:gd name="T45" fmla="*/ 23 h 117"/>
                <a:gd name="T46" fmla="*/ 92 w 240"/>
                <a:gd name="T47" fmla="*/ 18 h 117"/>
                <a:gd name="T48" fmla="*/ 79 w 240"/>
                <a:gd name="T49" fmla="*/ 19 h 117"/>
                <a:gd name="T50" fmla="*/ 61 w 240"/>
                <a:gd name="T51" fmla="*/ 4 h 117"/>
                <a:gd name="T52" fmla="*/ 43 w 240"/>
                <a:gd name="T53" fmla="*/ 4 h 117"/>
                <a:gd name="T54" fmla="*/ 38 w 240"/>
                <a:gd name="T55" fmla="*/ 1 h 117"/>
                <a:gd name="T56" fmla="*/ 29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40"/>
                <a:gd name="T88" fmla="*/ 0 h 117"/>
                <a:gd name="T89" fmla="*/ 240 w 240"/>
                <a:gd name="T90" fmla="*/ 117 h 11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87" name="Freeform 51"/>
            <p:cNvSpPr/>
            <p:nvPr/>
          </p:nvSpPr>
          <p:spPr bwMode="auto">
            <a:xfrm>
              <a:off x="863" y="48"/>
              <a:ext cx="150" cy="60"/>
            </a:xfrm>
            <a:custGeom>
              <a:avLst/>
              <a:gdLst>
                <a:gd name="T0" fmla="*/ 45 w 194"/>
                <a:gd name="T1" fmla="*/ 5 h 80"/>
                <a:gd name="T2" fmla="*/ 6 w 194"/>
                <a:gd name="T3" fmla="*/ 11 h 80"/>
                <a:gd name="T4" fmla="*/ 4 w 194"/>
                <a:gd name="T5" fmla="*/ 15 h 80"/>
                <a:gd name="T6" fmla="*/ 26 w 194"/>
                <a:gd name="T7" fmla="*/ 22 h 80"/>
                <a:gd name="T8" fmla="*/ 62 w 194"/>
                <a:gd name="T9" fmla="*/ 32 h 80"/>
                <a:gd name="T10" fmla="*/ 80 w 194"/>
                <a:gd name="T11" fmla="*/ 29 h 80"/>
                <a:gd name="T12" fmla="*/ 87 w 194"/>
                <a:gd name="T13" fmla="*/ 27 h 80"/>
                <a:gd name="T14" fmla="*/ 80 w 194"/>
                <a:gd name="T15" fmla="*/ 19 h 80"/>
                <a:gd name="T16" fmla="*/ 75 w 194"/>
                <a:gd name="T17" fmla="*/ 15 h 80"/>
                <a:gd name="T18" fmla="*/ 60 w 194"/>
                <a:gd name="T19" fmla="*/ 11 h 80"/>
                <a:gd name="T20" fmla="*/ 45 w 194"/>
                <a:gd name="T21" fmla="*/ 5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4"/>
                <a:gd name="T34" fmla="*/ 0 h 80"/>
                <a:gd name="T35" fmla="*/ 194 w 194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88" name="Freeform 52"/>
            <p:cNvSpPr/>
            <p:nvPr/>
          </p:nvSpPr>
          <p:spPr bwMode="auto">
            <a:xfrm>
              <a:off x="1073" y="118"/>
              <a:ext cx="239" cy="189"/>
            </a:xfrm>
            <a:custGeom>
              <a:avLst/>
              <a:gdLst>
                <a:gd name="T0" fmla="*/ 31 w 310"/>
                <a:gd name="T1" fmla="*/ 4 h 254"/>
                <a:gd name="T2" fmla="*/ 23 w 310"/>
                <a:gd name="T3" fmla="*/ 10 h 254"/>
                <a:gd name="T4" fmla="*/ 9 w 310"/>
                <a:gd name="T5" fmla="*/ 16 h 254"/>
                <a:gd name="T6" fmla="*/ 25 w 310"/>
                <a:gd name="T7" fmla="*/ 31 h 254"/>
                <a:gd name="T8" fmla="*/ 36 w 310"/>
                <a:gd name="T9" fmla="*/ 35 h 254"/>
                <a:gd name="T10" fmla="*/ 47 w 310"/>
                <a:gd name="T11" fmla="*/ 41 h 254"/>
                <a:gd name="T12" fmla="*/ 59 w 310"/>
                <a:gd name="T13" fmla="*/ 35 h 254"/>
                <a:gd name="T14" fmla="*/ 66 w 310"/>
                <a:gd name="T15" fmla="*/ 42 h 254"/>
                <a:gd name="T16" fmla="*/ 69 w 310"/>
                <a:gd name="T17" fmla="*/ 53 h 254"/>
                <a:gd name="T18" fmla="*/ 53 w 310"/>
                <a:gd name="T19" fmla="*/ 62 h 254"/>
                <a:gd name="T20" fmla="*/ 41 w 310"/>
                <a:gd name="T21" fmla="*/ 71 h 254"/>
                <a:gd name="T22" fmla="*/ 32 w 310"/>
                <a:gd name="T23" fmla="*/ 70 h 254"/>
                <a:gd name="T24" fmla="*/ 26 w 310"/>
                <a:gd name="T25" fmla="*/ 68 h 254"/>
                <a:gd name="T26" fmla="*/ 19 w 310"/>
                <a:gd name="T27" fmla="*/ 77 h 254"/>
                <a:gd name="T28" fmla="*/ 18 w 310"/>
                <a:gd name="T29" fmla="*/ 82 h 254"/>
                <a:gd name="T30" fmla="*/ 33 w 310"/>
                <a:gd name="T31" fmla="*/ 85 h 254"/>
                <a:gd name="T32" fmla="*/ 43 w 310"/>
                <a:gd name="T33" fmla="*/ 83 h 254"/>
                <a:gd name="T34" fmla="*/ 53 w 310"/>
                <a:gd name="T35" fmla="*/ 95 h 254"/>
                <a:gd name="T36" fmla="*/ 59 w 310"/>
                <a:gd name="T37" fmla="*/ 97 h 254"/>
                <a:gd name="T38" fmla="*/ 63 w 310"/>
                <a:gd name="T39" fmla="*/ 98 h 254"/>
                <a:gd name="T40" fmla="*/ 72 w 310"/>
                <a:gd name="T41" fmla="*/ 103 h 254"/>
                <a:gd name="T42" fmla="*/ 83 w 310"/>
                <a:gd name="T43" fmla="*/ 97 h 254"/>
                <a:gd name="T44" fmla="*/ 93 w 310"/>
                <a:gd name="T45" fmla="*/ 97 h 254"/>
                <a:gd name="T46" fmla="*/ 105 w 310"/>
                <a:gd name="T47" fmla="*/ 88 h 254"/>
                <a:gd name="T48" fmla="*/ 103 w 310"/>
                <a:gd name="T49" fmla="*/ 77 h 254"/>
                <a:gd name="T50" fmla="*/ 99 w 310"/>
                <a:gd name="T51" fmla="*/ 71 h 254"/>
                <a:gd name="T52" fmla="*/ 107 w 310"/>
                <a:gd name="T53" fmla="*/ 68 h 254"/>
                <a:gd name="T54" fmla="*/ 113 w 310"/>
                <a:gd name="T55" fmla="*/ 75 h 254"/>
                <a:gd name="T56" fmla="*/ 113 w 310"/>
                <a:gd name="T57" fmla="*/ 81 h 254"/>
                <a:gd name="T58" fmla="*/ 120 w 310"/>
                <a:gd name="T59" fmla="*/ 80 h 254"/>
                <a:gd name="T60" fmla="*/ 139 w 310"/>
                <a:gd name="T61" fmla="*/ 70 h 254"/>
                <a:gd name="T62" fmla="*/ 134 w 310"/>
                <a:gd name="T63" fmla="*/ 60 h 254"/>
                <a:gd name="T64" fmla="*/ 119 w 310"/>
                <a:gd name="T65" fmla="*/ 51 h 254"/>
                <a:gd name="T66" fmla="*/ 121 w 310"/>
                <a:gd name="T67" fmla="*/ 45 h 254"/>
                <a:gd name="T68" fmla="*/ 127 w 310"/>
                <a:gd name="T69" fmla="*/ 42 h 254"/>
                <a:gd name="T70" fmla="*/ 116 w 310"/>
                <a:gd name="T71" fmla="*/ 26 h 254"/>
                <a:gd name="T72" fmla="*/ 107 w 310"/>
                <a:gd name="T73" fmla="*/ 25 h 254"/>
                <a:gd name="T74" fmla="*/ 101 w 310"/>
                <a:gd name="T75" fmla="*/ 23 h 254"/>
                <a:gd name="T76" fmla="*/ 93 w 310"/>
                <a:gd name="T77" fmla="*/ 14 h 254"/>
                <a:gd name="T78" fmla="*/ 72 w 310"/>
                <a:gd name="T79" fmla="*/ 19 h 254"/>
                <a:gd name="T80" fmla="*/ 76 w 310"/>
                <a:gd name="T81" fmla="*/ 10 h 254"/>
                <a:gd name="T82" fmla="*/ 63 w 310"/>
                <a:gd name="T83" fmla="*/ 7 h 254"/>
                <a:gd name="T84" fmla="*/ 55 w 310"/>
                <a:gd name="T85" fmla="*/ 7 h 254"/>
                <a:gd name="T86" fmla="*/ 31 w 310"/>
                <a:gd name="T87" fmla="*/ 4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10"/>
                <a:gd name="T133" fmla="*/ 0 h 254"/>
                <a:gd name="T134" fmla="*/ 310 w 310"/>
                <a:gd name="T135" fmla="*/ 254 h 25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89" name="Freeform 53"/>
            <p:cNvSpPr/>
            <p:nvPr/>
          </p:nvSpPr>
          <p:spPr bwMode="auto">
            <a:xfrm>
              <a:off x="1071" y="36"/>
              <a:ext cx="45" cy="37"/>
            </a:xfrm>
            <a:custGeom>
              <a:avLst/>
              <a:gdLst>
                <a:gd name="T0" fmla="*/ 11 w 59"/>
                <a:gd name="T1" fmla="*/ 0 h 50"/>
                <a:gd name="T2" fmla="*/ 0 w 59"/>
                <a:gd name="T3" fmla="*/ 4 h 50"/>
                <a:gd name="T4" fmla="*/ 14 w 59"/>
                <a:gd name="T5" fmla="*/ 16 h 50"/>
                <a:gd name="T6" fmla="*/ 21 w 59"/>
                <a:gd name="T7" fmla="*/ 20 h 50"/>
                <a:gd name="T8" fmla="*/ 26 w 59"/>
                <a:gd name="T9" fmla="*/ 12 h 50"/>
                <a:gd name="T10" fmla="*/ 20 w 59"/>
                <a:gd name="T11" fmla="*/ 3 h 50"/>
                <a:gd name="T12" fmla="*/ 11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50"/>
                <a:gd name="T23" fmla="*/ 59 w 59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90" name="Freeform 54"/>
            <p:cNvSpPr/>
            <p:nvPr/>
          </p:nvSpPr>
          <p:spPr bwMode="auto">
            <a:xfrm>
              <a:off x="985" y="106"/>
              <a:ext cx="67" cy="41"/>
            </a:xfrm>
            <a:custGeom>
              <a:avLst/>
              <a:gdLst>
                <a:gd name="T0" fmla="*/ 20 w 86"/>
                <a:gd name="T1" fmla="*/ 3 h 57"/>
                <a:gd name="T2" fmla="*/ 12 w 86"/>
                <a:gd name="T3" fmla="*/ 9 h 57"/>
                <a:gd name="T4" fmla="*/ 2 w 86"/>
                <a:gd name="T5" fmla="*/ 10 h 57"/>
                <a:gd name="T6" fmla="*/ 7 w 86"/>
                <a:gd name="T7" fmla="*/ 21 h 57"/>
                <a:gd name="T8" fmla="*/ 35 w 86"/>
                <a:gd name="T9" fmla="*/ 13 h 57"/>
                <a:gd name="T10" fmla="*/ 41 w 86"/>
                <a:gd name="T11" fmla="*/ 6 h 57"/>
                <a:gd name="T12" fmla="*/ 26 w 86"/>
                <a:gd name="T13" fmla="*/ 3 h 57"/>
                <a:gd name="T14" fmla="*/ 20 w 86"/>
                <a:gd name="T15" fmla="*/ 3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6"/>
                <a:gd name="T25" fmla="*/ 0 h 57"/>
                <a:gd name="T26" fmla="*/ 86 w 86"/>
                <a:gd name="T27" fmla="*/ 57 h 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91" name="Freeform 55"/>
            <p:cNvSpPr/>
            <p:nvPr/>
          </p:nvSpPr>
          <p:spPr bwMode="auto">
            <a:xfrm>
              <a:off x="1055" y="114"/>
              <a:ext cx="55" cy="24"/>
            </a:xfrm>
            <a:custGeom>
              <a:avLst/>
              <a:gdLst>
                <a:gd name="T0" fmla="*/ 17 w 73"/>
                <a:gd name="T1" fmla="*/ 0 h 34"/>
                <a:gd name="T2" fmla="*/ 5 w 73"/>
                <a:gd name="T3" fmla="*/ 6 h 34"/>
                <a:gd name="T4" fmla="*/ 11 w 73"/>
                <a:gd name="T5" fmla="*/ 12 h 34"/>
                <a:gd name="T6" fmla="*/ 22 w 73"/>
                <a:gd name="T7" fmla="*/ 10 h 34"/>
                <a:gd name="T8" fmla="*/ 27 w 73"/>
                <a:gd name="T9" fmla="*/ 7 h 34"/>
                <a:gd name="T10" fmla="*/ 17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34"/>
                <a:gd name="T20" fmla="*/ 73 w 73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92" name="Freeform 56"/>
            <p:cNvSpPr/>
            <p:nvPr/>
          </p:nvSpPr>
          <p:spPr bwMode="auto">
            <a:xfrm>
              <a:off x="1025" y="78"/>
              <a:ext cx="66" cy="34"/>
            </a:xfrm>
            <a:custGeom>
              <a:avLst/>
              <a:gdLst>
                <a:gd name="T0" fmla="*/ 27 w 85"/>
                <a:gd name="T1" fmla="*/ 5 h 45"/>
                <a:gd name="T2" fmla="*/ 13 w 85"/>
                <a:gd name="T3" fmla="*/ 2 h 45"/>
                <a:gd name="T4" fmla="*/ 0 w 85"/>
                <a:gd name="T5" fmla="*/ 8 h 45"/>
                <a:gd name="T6" fmla="*/ 19 w 85"/>
                <a:gd name="T7" fmla="*/ 14 h 45"/>
                <a:gd name="T8" fmla="*/ 30 w 85"/>
                <a:gd name="T9" fmla="*/ 17 h 45"/>
                <a:gd name="T10" fmla="*/ 39 w 85"/>
                <a:gd name="T11" fmla="*/ 8 h 45"/>
                <a:gd name="T12" fmla="*/ 39 w 85"/>
                <a:gd name="T13" fmla="*/ 3 h 45"/>
                <a:gd name="T14" fmla="*/ 30 w 85"/>
                <a:gd name="T15" fmla="*/ 0 h 45"/>
                <a:gd name="T16" fmla="*/ 27 w 85"/>
                <a:gd name="T17" fmla="*/ 5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5"/>
                <a:gd name="T28" fmla="*/ 0 h 45"/>
                <a:gd name="T29" fmla="*/ 85 w 85"/>
                <a:gd name="T30" fmla="*/ 45 h 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93" name="Freeform 57"/>
            <p:cNvSpPr/>
            <p:nvPr/>
          </p:nvSpPr>
          <p:spPr bwMode="auto">
            <a:xfrm>
              <a:off x="997" y="46"/>
              <a:ext cx="45" cy="24"/>
            </a:xfrm>
            <a:custGeom>
              <a:avLst/>
              <a:gdLst>
                <a:gd name="T0" fmla="*/ 7 w 58"/>
                <a:gd name="T1" fmla="*/ 2 h 31"/>
                <a:gd name="T2" fmla="*/ 0 w 58"/>
                <a:gd name="T3" fmla="*/ 9 h 31"/>
                <a:gd name="T4" fmla="*/ 9 w 58"/>
                <a:gd name="T5" fmla="*/ 13 h 31"/>
                <a:gd name="T6" fmla="*/ 13 w 58"/>
                <a:gd name="T7" fmla="*/ 9 h 31"/>
                <a:gd name="T8" fmla="*/ 24 w 58"/>
                <a:gd name="T9" fmla="*/ 5 h 31"/>
                <a:gd name="T10" fmla="*/ 20 w 58"/>
                <a:gd name="T11" fmla="*/ 0 h 31"/>
                <a:gd name="T12" fmla="*/ 7 w 58"/>
                <a:gd name="T13" fmla="*/ 2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"/>
                <a:gd name="T22" fmla="*/ 0 h 31"/>
                <a:gd name="T23" fmla="*/ 58 w 58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94" name="Freeform 58"/>
            <p:cNvSpPr/>
            <p:nvPr/>
          </p:nvSpPr>
          <p:spPr bwMode="auto">
            <a:xfrm>
              <a:off x="1114" y="49"/>
              <a:ext cx="117" cy="77"/>
            </a:xfrm>
            <a:custGeom>
              <a:avLst/>
              <a:gdLst>
                <a:gd name="T0" fmla="*/ 17 w 152"/>
                <a:gd name="T1" fmla="*/ 0 h 102"/>
                <a:gd name="T2" fmla="*/ 6 w 152"/>
                <a:gd name="T3" fmla="*/ 3 h 102"/>
                <a:gd name="T4" fmla="*/ 2 w 152"/>
                <a:gd name="T5" fmla="*/ 17 h 102"/>
                <a:gd name="T6" fmla="*/ 5 w 152"/>
                <a:gd name="T7" fmla="*/ 24 h 102"/>
                <a:gd name="T8" fmla="*/ 0 w 152"/>
                <a:gd name="T9" fmla="*/ 31 h 102"/>
                <a:gd name="T10" fmla="*/ 25 w 152"/>
                <a:gd name="T11" fmla="*/ 37 h 102"/>
                <a:gd name="T12" fmla="*/ 37 w 152"/>
                <a:gd name="T13" fmla="*/ 39 h 102"/>
                <a:gd name="T14" fmla="*/ 69 w 152"/>
                <a:gd name="T15" fmla="*/ 37 h 102"/>
                <a:gd name="T16" fmla="*/ 35 w 152"/>
                <a:gd name="T17" fmla="*/ 30 h 102"/>
                <a:gd name="T18" fmla="*/ 25 w 152"/>
                <a:gd name="T19" fmla="*/ 26 h 102"/>
                <a:gd name="T20" fmla="*/ 20 w 152"/>
                <a:gd name="T21" fmla="*/ 22 h 102"/>
                <a:gd name="T22" fmla="*/ 22 w 152"/>
                <a:gd name="T23" fmla="*/ 15 h 102"/>
                <a:gd name="T24" fmla="*/ 17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"/>
                <a:gd name="T40" fmla="*/ 0 h 102"/>
                <a:gd name="T41" fmla="*/ 152 w 152"/>
                <a:gd name="T42" fmla="*/ 102 h 1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95" name="Freeform 59"/>
            <p:cNvSpPr/>
            <p:nvPr/>
          </p:nvSpPr>
          <p:spPr bwMode="auto">
            <a:xfrm>
              <a:off x="0" y="293"/>
              <a:ext cx="26" cy="15"/>
            </a:xfrm>
            <a:custGeom>
              <a:avLst/>
              <a:gdLst>
                <a:gd name="T0" fmla="*/ 15 w 34"/>
                <a:gd name="T1" fmla="*/ 0 h 20"/>
                <a:gd name="T2" fmla="*/ 11 w 34"/>
                <a:gd name="T3" fmla="*/ 8 h 20"/>
                <a:gd name="T4" fmla="*/ 2 w 34"/>
                <a:gd name="T5" fmla="*/ 8 h 20"/>
                <a:gd name="T6" fmla="*/ 2 w 34"/>
                <a:gd name="T7" fmla="*/ 3 h 20"/>
                <a:gd name="T8" fmla="*/ 1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20"/>
                <a:gd name="T17" fmla="*/ 34 w 34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96" name="Freeform 60"/>
            <p:cNvSpPr/>
            <p:nvPr/>
          </p:nvSpPr>
          <p:spPr bwMode="auto">
            <a:xfrm>
              <a:off x="776" y="802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6 w 21"/>
                <a:gd name="T3" fmla="*/ 7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97" name="Freeform 61"/>
            <p:cNvSpPr/>
            <p:nvPr/>
          </p:nvSpPr>
          <p:spPr bwMode="auto">
            <a:xfrm>
              <a:off x="779" y="827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6 w 21"/>
                <a:gd name="T3" fmla="*/ 7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98" name="Freeform 62"/>
            <p:cNvSpPr/>
            <p:nvPr/>
          </p:nvSpPr>
          <p:spPr bwMode="auto">
            <a:xfrm>
              <a:off x="988" y="958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6 w 21"/>
                <a:gd name="T3" fmla="*/ 7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99" name="Freeform 63"/>
            <p:cNvSpPr/>
            <p:nvPr/>
          </p:nvSpPr>
          <p:spPr bwMode="auto">
            <a:xfrm>
              <a:off x="1115" y="476"/>
              <a:ext cx="39" cy="18"/>
            </a:xfrm>
            <a:custGeom>
              <a:avLst/>
              <a:gdLst>
                <a:gd name="T0" fmla="*/ 6 w 51"/>
                <a:gd name="T1" fmla="*/ 0 h 24"/>
                <a:gd name="T2" fmla="*/ 3 w 51"/>
                <a:gd name="T3" fmla="*/ 8 h 24"/>
                <a:gd name="T4" fmla="*/ 12 w 51"/>
                <a:gd name="T5" fmla="*/ 11 h 24"/>
                <a:gd name="T6" fmla="*/ 15 w 51"/>
                <a:gd name="T7" fmla="*/ 2 h 24"/>
                <a:gd name="T8" fmla="*/ 6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00" name="Freeform 64"/>
            <p:cNvSpPr/>
            <p:nvPr/>
          </p:nvSpPr>
          <p:spPr bwMode="auto">
            <a:xfrm>
              <a:off x="1013" y="272"/>
              <a:ext cx="39" cy="18"/>
            </a:xfrm>
            <a:custGeom>
              <a:avLst/>
              <a:gdLst>
                <a:gd name="T0" fmla="*/ 6 w 51"/>
                <a:gd name="T1" fmla="*/ 0 h 24"/>
                <a:gd name="T2" fmla="*/ 3 w 51"/>
                <a:gd name="T3" fmla="*/ 8 h 24"/>
                <a:gd name="T4" fmla="*/ 12 w 51"/>
                <a:gd name="T5" fmla="*/ 11 h 24"/>
                <a:gd name="T6" fmla="*/ 15 w 51"/>
                <a:gd name="T7" fmla="*/ 2 h 24"/>
                <a:gd name="T8" fmla="*/ 6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01" name="Freeform 65"/>
            <p:cNvSpPr/>
            <p:nvPr/>
          </p:nvSpPr>
          <p:spPr bwMode="auto">
            <a:xfrm>
              <a:off x="1079" y="94"/>
              <a:ext cx="40" cy="18"/>
            </a:xfrm>
            <a:custGeom>
              <a:avLst/>
              <a:gdLst>
                <a:gd name="T0" fmla="*/ 6 w 51"/>
                <a:gd name="T1" fmla="*/ 0 h 24"/>
                <a:gd name="T2" fmla="*/ 3 w 51"/>
                <a:gd name="T3" fmla="*/ 8 h 24"/>
                <a:gd name="T4" fmla="*/ 13 w 51"/>
                <a:gd name="T5" fmla="*/ 11 h 24"/>
                <a:gd name="T6" fmla="*/ 16 w 51"/>
                <a:gd name="T7" fmla="*/ 2 h 24"/>
                <a:gd name="T8" fmla="*/ 6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02" name="Freeform 66"/>
            <p:cNvSpPr/>
            <p:nvPr/>
          </p:nvSpPr>
          <p:spPr bwMode="auto">
            <a:xfrm>
              <a:off x="1144" y="201"/>
              <a:ext cx="39" cy="18"/>
            </a:xfrm>
            <a:custGeom>
              <a:avLst/>
              <a:gdLst>
                <a:gd name="T0" fmla="*/ 6 w 51"/>
                <a:gd name="T1" fmla="*/ 0 h 24"/>
                <a:gd name="T2" fmla="*/ 3 w 51"/>
                <a:gd name="T3" fmla="*/ 8 h 24"/>
                <a:gd name="T4" fmla="*/ 12 w 51"/>
                <a:gd name="T5" fmla="*/ 11 h 24"/>
                <a:gd name="T6" fmla="*/ 15 w 51"/>
                <a:gd name="T7" fmla="*/ 2 h 24"/>
                <a:gd name="T8" fmla="*/ 6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03" name="Freeform 67"/>
            <p:cNvSpPr/>
            <p:nvPr/>
          </p:nvSpPr>
          <p:spPr bwMode="auto">
            <a:xfrm>
              <a:off x="1160" y="0"/>
              <a:ext cx="714" cy="345"/>
            </a:xfrm>
            <a:custGeom>
              <a:avLst/>
              <a:gdLst>
                <a:gd name="T0" fmla="*/ 13 w 929"/>
                <a:gd name="T1" fmla="*/ 23 h 462"/>
                <a:gd name="T2" fmla="*/ 3 w 929"/>
                <a:gd name="T3" fmla="*/ 39 h 462"/>
                <a:gd name="T4" fmla="*/ 17 w 929"/>
                <a:gd name="T5" fmla="*/ 42 h 462"/>
                <a:gd name="T6" fmla="*/ 7 w 929"/>
                <a:gd name="T7" fmla="*/ 49 h 462"/>
                <a:gd name="T8" fmla="*/ 47 w 929"/>
                <a:gd name="T9" fmla="*/ 57 h 462"/>
                <a:gd name="T10" fmla="*/ 65 w 929"/>
                <a:gd name="T11" fmla="*/ 54 h 462"/>
                <a:gd name="T12" fmla="*/ 114 w 929"/>
                <a:gd name="T13" fmla="*/ 32 h 462"/>
                <a:gd name="T14" fmla="*/ 137 w 929"/>
                <a:gd name="T15" fmla="*/ 28 h 462"/>
                <a:gd name="T16" fmla="*/ 147 w 929"/>
                <a:gd name="T17" fmla="*/ 34 h 462"/>
                <a:gd name="T18" fmla="*/ 124 w 929"/>
                <a:gd name="T19" fmla="*/ 37 h 462"/>
                <a:gd name="T20" fmla="*/ 110 w 929"/>
                <a:gd name="T21" fmla="*/ 47 h 462"/>
                <a:gd name="T22" fmla="*/ 115 w 929"/>
                <a:gd name="T23" fmla="*/ 50 h 462"/>
                <a:gd name="T24" fmla="*/ 118 w 929"/>
                <a:gd name="T25" fmla="*/ 66 h 462"/>
                <a:gd name="T26" fmla="*/ 159 w 929"/>
                <a:gd name="T27" fmla="*/ 80 h 462"/>
                <a:gd name="T28" fmla="*/ 152 w 929"/>
                <a:gd name="T29" fmla="*/ 87 h 462"/>
                <a:gd name="T30" fmla="*/ 168 w 929"/>
                <a:gd name="T31" fmla="*/ 102 h 462"/>
                <a:gd name="T32" fmla="*/ 158 w 929"/>
                <a:gd name="T33" fmla="*/ 111 h 462"/>
                <a:gd name="T34" fmla="*/ 147 w 929"/>
                <a:gd name="T35" fmla="*/ 122 h 462"/>
                <a:gd name="T36" fmla="*/ 134 w 929"/>
                <a:gd name="T37" fmla="*/ 135 h 462"/>
                <a:gd name="T38" fmla="*/ 132 w 929"/>
                <a:gd name="T39" fmla="*/ 175 h 462"/>
                <a:gd name="T40" fmla="*/ 151 w 929"/>
                <a:gd name="T41" fmla="*/ 186 h 462"/>
                <a:gd name="T42" fmla="*/ 176 w 929"/>
                <a:gd name="T43" fmla="*/ 187 h 462"/>
                <a:gd name="T44" fmla="*/ 188 w 929"/>
                <a:gd name="T45" fmla="*/ 175 h 462"/>
                <a:gd name="T46" fmla="*/ 230 w 929"/>
                <a:gd name="T47" fmla="*/ 149 h 462"/>
                <a:gd name="T48" fmla="*/ 260 w 929"/>
                <a:gd name="T49" fmla="*/ 139 h 462"/>
                <a:gd name="T50" fmla="*/ 293 w 929"/>
                <a:gd name="T51" fmla="*/ 128 h 462"/>
                <a:gd name="T52" fmla="*/ 327 w 929"/>
                <a:gd name="T53" fmla="*/ 121 h 462"/>
                <a:gd name="T54" fmla="*/ 346 w 929"/>
                <a:gd name="T55" fmla="*/ 108 h 462"/>
                <a:gd name="T56" fmla="*/ 364 w 929"/>
                <a:gd name="T57" fmla="*/ 83 h 462"/>
                <a:gd name="T58" fmla="*/ 364 w 929"/>
                <a:gd name="T59" fmla="*/ 64 h 462"/>
                <a:gd name="T60" fmla="*/ 364 w 929"/>
                <a:gd name="T61" fmla="*/ 52 h 462"/>
                <a:gd name="T62" fmla="*/ 377 w 929"/>
                <a:gd name="T63" fmla="*/ 37 h 462"/>
                <a:gd name="T64" fmla="*/ 397 w 929"/>
                <a:gd name="T65" fmla="*/ 39 h 462"/>
                <a:gd name="T66" fmla="*/ 419 w 929"/>
                <a:gd name="T67" fmla="*/ 22 h 462"/>
                <a:gd name="T68" fmla="*/ 403 w 929"/>
                <a:gd name="T69" fmla="*/ 23 h 462"/>
                <a:gd name="T70" fmla="*/ 385 w 929"/>
                <a:gd name="T71" fmla="*/ 19 h 462"/>
                <a:gd name="T72" fmla="*/ 360 w 929"/>
                <a:gd name="T73" fmla="*/ 9 h 462"/>
                <a:gd name="T74" fmla="*/ 291 w 929"/>
                <a:gd name="T75" fmla="*/ 10 h 462"/>
                <a:gd name="T76" fmla="*/ 265 w 929"/>
                <a:gd name="T77" fmla="*/ 16 h 462"/>
                <a:gd name="T78" fmla="*/ 252 w 929"/>
                <a:gd name="T79" fmla="*/ 16 h 462"/>
                <a:gd name="T80" fmla="*/ 234 w 929"/>
                <a:gd name="T81" fmla="*/ 22 h 462"/>
                <a:gd name="T82" fmla="*/ 217 w 929"/>
                <a:gd name="T83" fmla="*/ 12 h 462"/>
                <a:gd name="T84" fmla="*/ 196 w 929"/>
                <a:gd name="T85" fmla="*/ 16 h 462"/>
                <a:gd name="T86" fmla="*/ 166 w 929"/>
                <a:gd name="T87" fmla="*/ 22 h 462"/>
                <a:gd name="T88" fmla="*/ 186 w 929"/>
                <a:gd name="T89" fmla="*/ 16 h 462"/>
                <a:gd name="T90" fmla="*/ 160 w 929"/>
                <a:gd name="T91" fmla="*/ 3 h 462"/>
                <a:gd name="T92" fmla="*/ 152 w 929"/>
                <a:gd name="T93" fmla="*/ 1 h 462"/>
                <a:gd name="T94" fmla="*/ 142 w 929"/>
                <a:gd name="T95" fmla="*/ 3 h 462"/>
                <a:gd name="T96" fmla="*/ 108 w 929"/>
                <a:gd name="T97" fmla="*/ 7 h 462"/>
                <a:gd name="T98" fmla="*/ 73 w 929"/>
                <a:gd name="T99" fmla="*/ 12 h 462"/>
                <a:gd name="T100" fmla="*/ 49 w 929"/>
                <a:gd name="T101" fmla="*/ 10 h 462"/>
                <a:gd name="T102" fmla="*/ 52 w 929"/>
                <a:gd name="T103" fmla="*/ 28 h 462"/>
                <a:gd name="T104" fmla="*/ 47 w 929"/>
                <a:gd name="T105" fmla="*/ 22 h 462"/>
                <a:gd name="T106" fmla="*/ 27 w 929"/>
                <a:gd name="T107" fmla="*/ 17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9"/>
                <a:gd name="T163" fmla="*/ 0 h 462"/>
                <a:gd name="T164" fmla="*/ 929 w 929"/>
                <a:gd name="T165" fmla="*/ 462 h 4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04" name="Freeform 68"/>
            <p:cNvSpPr/>
            <p:nvPr/>
          </p:nvSpPr>
          <p:spPr bwMode="auto">
            <a:xfrm>
              <a:off x="1379" y="183"/>
              <a:ext cx="40" cy="24"/>
            </a:xfrm>
            <a:custGeom>
              <a:avLst/>
              <a:gdLst>
                <a:gd name="T0" fmla="*/ 15 w 52"/>
                <a:gd name="T1" fmla="*/ 0 h 32"/>
                <a:gd name="T2" fmla="*/ 4 w 52"/>
                <a:gd name="T3" fmla="*/ 8 h 32"/>
                <a:gd name="T4" fmla="*/ 11 w 52"/>
                <a:gd name="T5" fmla="*/ 14 h 32"/>
                <a:gd name="T6" fmla="*/ 19 w 52"/>
                <a:gd name="T7" fmla="*/ 13 h 32"/>
                <a:gd name="T8" fmla="*/ 1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05" name="Freeform 69"/>
            <p:cNvSpPr/>
            <p:nvPr/>
          </p:nvSpPr>
          <p:spPr bwMode="auto">
            <a:xfrm>
              <a:off x="1669" y="249"/>
              <a:ext cx="131" cy="54"/>
            </a:xfrm>
            <a:custGeom>
              <a:avLst/>
              <a:gdLst>
                <a:gd name="T0" fmla="*/ 45 w 172"/>
                <a:gd name="T1" fmla="*/ 4 h 72"/>
                <a:gd name="T2" fmla="*/ 29 w 172"/>
                <a:gd name="T3" fmla="*/ 2 h 72"/>
                <a:gd name="T4" fmla="*/ 24 w 172"/>
                <a:gd name="T5" fmla="*/ 0 h 72"/>
                <a:gd name="T6" fmla="*/ 0 w 172"/>
                <a:gd name="T7" fmla="*/ 12 h 72"/>
                <a:gd name="T8" fmla="*/ 12 w 172"/>
                <a:gd name="T9" fmla="*/ 17 h 72"/>
                <a:gd name="T10" fmla="*/ 18 w 172"/>
                <a:gd name="T11" fmla="*/ 26 h 72"/>
                <a:gd name="T12" fmla="*/ 29 w 172"/>
                <a:gd name="T13" fmla="*/ 29 h 72"/>
                <a:gd name="T14" fmla="*/ 34 w 172"/>
                <a:gd name="T15" fmla="*/ 31 h 72"/>
                <a:gd name="T16" fmla="*/ 57 w 172"/>
                <a:gd name="T17" fmla="*/ 26 h 72"/>
                <a:gd name="T18" fmla="*/ 76 w 172"/>
                <a:gd name="T19" fmla="*/ 19 h 72"/>
                <a:gd name="T20" fmla="*/ 66 w 172"/>
                <a:gd name="T21" fmla="*/ 8 h 72"/>
                <a:gd name="T22" fmla="*/ 60 w 172"/>
                <a:gd name="T23" fmla="*/ 2 h 72"/>
                <a:gd name="T24" fmla="*/ 45 w 172"/>
                <a:gd name="T25" fmla="*/ 4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2"/>
                <a:gd name="T40" fmla="*/ 0 h 72"/>
                <a:gd name="T41" fmla="*/ 172 w 172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06" name="Freeform 70"/>
            <p:cNvSpPr/>
            <p:nvPr/>
          </p:nvSpPr>
          <p:spPr bwMode="auto">
            <a:xfrm>
              <a:off x="1772" y="87"/>
              <a:ext cx="40" cy="24"/>
            </a:xfrm>
            <a:custGeom>
              <a:avLst/>
              <a:gdLst>
                <a:gd name="T0" fmla="*/ 15 w 52"/>
                <a:gd name="T1" fmla="*/ 0 h 32"/>
                <a:gd name="T2" fmla="*/ 4 w 52"/>
                <a:gd name="T3" fmla="*/ 8 h 32"/>
                <a:gd name="T4" fmla="*/ 11 w 52"/>
                <a:gd name="T5" fmla="*/ 14 h 32"/>
                <a:gd name="T6" fmla="*/ 19 w 52"/>
                <a:gd name="T7" fmla="*/ 13 h 32"/>
                <a:gd name="T8" fmla="*/ 1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07" name="Freeform 71"/>
            <p:cNvSpPr/>
            <p:nvPr/>
          </p:nvSpPr>
          <p:spPr bwMode="auto">
            <a:xfrm>
              <a:off x="2048" y="55"/>
              <a:ext cx="159" cy="63"/>
            </a:xfrm>
            <a:custGeom>
              <a:avLst/>
              <a:gdLst>
                <a:gd name="T0" fmla="*/ 87 w 206"/>
                <a:gd name="T1" fmla="*/ 3 h 85"/>
                <a:gd name="T2" fmla="*/ 48 w 206"/>
                <a:gd name="T3" fmla="*/ 4 h 85"/>
                <a:gd name="T4" fmla="*/ 50 w 206"/>
                <a:gd name="T5" fmla="*/ 10 h 85"/>
                <a:gd name="T6" fmla="*/ 49 w 206"/>
                <a:gd name="T7" fmla="*/ 13 h 85"/>
                <a:gd name="T8" fmla="*/ 41 w 206"/>
                <a:gd name="T9" fmla="*/ 11 h 85"/>
                <a:gd name="T10" fmla="*/ 36 w 206"/>
                <a:gd name="T11" fmla="*/ 7 h 85"/>
                <a:gd name="T12" fmla="*/ 11 w 206"/>
                <a:gd name="T13" fmla="*/ 11 h 85"/>
                <a:gd name="T14" fmla="*/ 15 w 206"/>
                <a:gd name="T15" fmla="*/ 20 h 85"/>
                <a:gd name="T16" fmla="*/ 25 w 206"/>
                <a:gd name="T17" fmla="*/ 21 h 85"/>
                <a:gd name="T18" fmla="*/ 35 w 206"/>
                <a:gd name="T19" fmla="*/ 30 h 85"/>
                <a:gd name="T20" fmla="*/ 41 w 206"/>
                <a:gd name="T21" fmla="*/ 35 h 85"/>
                <a:gd name="T22" fmla="*/ 50 w 206"/>
                <a:gd name="T23" fmla="*/ 27 h 85"/>
                <a:gd name="T24" fmla="*/ 56 w 206"/>
                <a:gd name="T25" fmla="*/ 24 h 85"/>
                <a:gd name="T26" fmla="*/ 59 w 206"/>
                <a:gd name="T27" fmla="*/ 19 h 85"/>
                <a:gd name="T28" fmla="*/ 77 w 206"/>
                <a:gd name="T29" fmla="*/ 14 h 85"/>
                <a:gd name="T30" fmla="*/ 86 w 206"/>
                <a:gd name="T31" fmla="*/ 13 h 85"/>
                <a:gd name="T32" fmla="*/ 92 w 206"/>
                <a:gd name="T33" fmla="*/ 11 h 85"/>
                <a:gd name="T34" fmla="*/ 87 w 206"/>
                <a:gd name="T35" fmla="*/ 3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6"/>
                <a:gd name="T55" fmla="*/ 0 h 85"/>
                <a:gd name="T56" fmla="*/ 206 w 206"/>
                <a:gd name="T57" fmla="*/ 85 h 8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08" name="Freeform 72"/>
            <p:cNvSpPr/>
            <p:nvPr/>
          </p:nvSpPr>
          <p:spPr bwMode="auto">
            <a:xfrm>
              <a:off x="2148" y="88"/>
              <a:ext cx="49" cy="21"/>
            </a:xfrm>
            <a:custGeom>
              <a:avLst/>
              <a:gdLst>
                <a:gd name="T0" fmla="*/ 16 w 64"/>
                <a:gd name="T1" fmla="*/ 3 h 28"/>
                <a:gd name="T2" fmla="*/ 4 w 64"/>
                <a:gd name="T3" fmla="*/ 2 h 28"/>
                <a:gd name="T4" fmla="*/ 11 w 64"/>
                <a:gd name="T5" fmla="*/ 12 h 28"/>
                <a:gd name="T6" fmla="*/ 24 w 64"/>
                <a:gd name="T7" fmla="*/ 6 h 28"/>
                <a:gd name="T8" fmla="*/ 16 w 64"/>
                <a:gd name="T9" fmla="*/ 3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28"/>
                <a:gd name="T17" fmla="*/ 64 w 64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09" name="Freeform 73"/>
            <p:cNvSpPr/>
            <p:nvPr/>
          </p:nvSpPr>
          <p:spPr bwMode="auto">
            <a:xfrm>
              <a:off x="1848" y="359"/>
              <a:ext cx="112" cy="131"/>
            </a:xfrm>
            <a:custGeom>
              <a:avLst/>
              <a:gdLst>
                <a:gd name="T0" fmla="*/ 11 w 146"/>
                <a:gd name="T1" fmla="*/ 7 h 176"/>
                <a:gd name="T2" fmla="*/ 0 w 146"/>
                <a:gd name="T3" fmla="*/ 10 h 176"/>
                <a:gd name="T4" fmla="*/ 6 w 146"/>
                <a:gd name="T5" fmla="*/ 18 h 176"/>
                <a:gd name="T6" fmla="*/ 15 w 146"/>
                <a:gd name="T7" fmla="*/ 36 h 176"/>
                <a:gd name="T8" fmla="*/ 24 w 146"/>
                <a:gd name="T9" fmla="*/ 38 h 176"/>
                <a:gd name="T10" fmla="*/ 22 w 146"/>
                <a:gd name="T11" fmla="*/ 45 h 176"/>
                <a:gd name="T12" fmla="*/ 12 w 146"/>
                <a:gd name="T13" fmla="*/ 47 h 176"/>
                <a:gd name="T14" fmla="*/ 7 w 146"/>
                <a:gd name="T15" fmla="*/ 54 h 176"/>
                <a:gd name="T16" fmla="*/ 8 w 146"/>
                <a:gd name="T17" fmla="*/ 57 h 176"/>
                <a:gd name="T18" fmla="*/ 14 w 146"/>
                <a:gd name="T19" fmla="*/ 58 h 176"/>
                <a:gd name="T20" fmla="*/ 8 w 146"/>
                <a:gd name="T21" fmla="*/ 70 h 176"/>
                <a:gd name="T22" fmla="*/ 9 w 146"/>
                <a:gd name="T23" fmla="*/ 72 h 176"/>
                <a:gd name="T24" fmla="*/ 15 w 146"/>
                <a:gd name="T25" fmla="*/ 71 h 176"/>
                <a:gd name="T26" fmla="*/ 26 w 146"/>
                <a:gd name="T27" fmla="*/ 70 h 176"/>
                <a:gd name="T28" fmla="*/ 41 w 146"/>
                <a:gd name="T29" fmla="*/ 71 h 176"/>
                <a:gd name="T30" fmla="*/ 49 w 146"/>
                <a:gd name="T31" fmla="*/ 70 h 176"/>
                <a:gd name="T32" fmla="*/ 55 w 146"/>
                <a:gd name="T33" fmla="*/ 68 h 176"/>
                <a:gd name="T34" fmla="*/ 58 w 146"/>
                <a:gd name="T35" fmla="*/ 58 h 176"/>
                <a:gd name="T36" fmla="*/ 66 w 146"/>
                <a:gd name="T37" fmla="*/ 55 h 176"/>
                <a:gd name="T38" fmla="*/ 49 w 146"/>
                <a:gd name="T39" fmla="*/ 45 h 176"/>
                <a:gd name="T40" fmla="*/ 40 w 146"/>
                <a:gd name="T41" fmla="*/ 34 h 176"/>
                <a:gd name="T42" fmla="*/ 37 w 146"/>
                <a:gd name="T43" fmla="*/ 28 h 176"/>
                <a:gd name="T44" fmla="*/ 29 w 146"/>
                <a:gd name="T45" fmla="*/ 25 h 176"/>
                <a:gd name="T46" fmla="*/ 39 w 146"/>
                <a:gd name="T47" fmla="*/ 19 h 176"/>
                <a:gd name="T48" fmla="*/ 29 w 146"/>
                <a:gd name="T49" fmla="*/ 13 h 176"/>
                <a:gd name="T50" fmla="*/ 31 w 146"/>
                <a:gd name="T51" fmla="*/ 5 h 176"/>
                <a:gd name="T52" fmla="*/ 21 w 146"/>
                <a:gd name="T53" fmla="*/ 1 h 176"/>
                <a:gd name="T54" fmla="*/ 14 w 146"/>
                <a:gd name="T55" fmla="*/ 4 h 176"/>
                <a:gd name="T56" fmla="*/ 11 w 146"/>
                <a:gd name="T57" fmla="*/ 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176"/>
                <a:gd name="T89" fmla="*/ 146 w 146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10" name="Freeform 74"/>
            <p:cNvSpPr/>
            <p:nvPr/>
          </p:nvSpPr>
          <p:spPr bwMode="auto">
            <a:xfrm>
              <a:off x="1793" y="406"/>
              <a:ext cx="71" cy="68"/>
            </a:xfrm>
            <a:custGeom>
              <a:avLst/>
              <a:gdLst>
                <a:gd name="T0" fmla="*/ 27 w 92"/>
                <a:gd name="T1" fmla="*/ 2 h 92"/>
                <a:gd name="T2" fmla="*/ 38 w 92"/>
                <a:gd name="T3" fmla="*/ 3 h 92"/>
                <a:gd name="T4" fmla="*/ 42 w 92"/>
                <a:gd name="T5" fmla="*/ 10 h 92"/>
                <a:gd name="T6" fmla="*/ 36 w 92"/>
                <a:gd name="T7" fmla="*/ 19 h 92"/>
                <a:gd name="T8" fmla="*/ 22 w 92"/>
                <a:gd name="T9" fmla="*/ 30 h 92"/>
                <a:gd name="T10" fmla="*/ 8 w 92"/>
                <a:gd name="T11" fmla="*/ 37 h 92"/>
                <a:gd name="T12" fmla="*/ 4 w 92"/>
                <a:gd name="T13" fmla="*/ 29 h 92"/>
                <a:gd name="T14" fmla="*/ 9 w 92"/>
                <a:gd name="T15" fmla="*/ 26 h 92"/>
                <a:gd name="T16" fmla="*/ 6 w 92"/>
                <a:gd name="T17" fmla="*/ 18 h 92"/>
                <a:gd name="T18" fmla="*/ 19 w 92"/>
                <a:gd name="T19" fmla="*/ 12 h 92"/>
                <a:gd name="T20" fmla="*/ 27 w 92"/>
                <a:gd name="T21" fmla="*/ 2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2"/>
                <a:gd name="T34" fmla="*/ 0 h 92"/>
                <a:gd name="T35" fmla="*/ 92 w 92"/>
                <a:gd name="T36" fmla="*/ 92 h 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11" name="Freeform 75"/>
            <p:cNvSpPr/>
            <p:nvPr/>
          </p:nvSpPr>
          <p:spPr bwMode="auto">
            <a:xfrm>
              <a:off x="3521" y="1545"/>
              <a:ext cx="486" cy="493"/>
            </a:xfrm>
            <a:custGeom>
              <a:avLst/>
              <a:gdLst>
                <a:gd name="T0" fmla="*/ 96 w 633"/>
                <a:gd name="T1" fmla="*/ 4 h 660"/>
                <a:gd name="T2" fmla="*/ 80 w 633"/>
                <a:gd name="T3" fmla="*/ 7 h 660"/>
                <a:gd name="T4" fmla="*/ 65 w 633"/>
                <a:gd name="T5" fmla="*/ 21 h 660"/>
                <a:gd name="T6" fmla="*/ 47 w 633"/>
                <a:gd name="T7" fmla="*/ 25 h 660"/>
                <a:gd name="T8" fmla="*/ 38 w 633"/>
                <a:gd name="T9" fmla="*/ 31 h 660"/>
                <a:gd name="T10" fmla="*/ 31 w 633"/>
                <a:gd name="T11" fmla="*/ 48 h 660"/>
                <a:gd name="T12" fmla="*/ 16 w 633"/>
                <a:gd name="T13" fmla="*/ 69 h 660"/>
                <a:gd name="T14" fmla="*/ 0 w 633"/>
                <a:gd name="T15" fmla="*/ 75 h 660"/>
                <a:gd name="T16" fmla="*/ 32 w 633"/>
                <a:gd name="T17" fmla="*/ 134 h 660"/>
                <a:gd name="T18" fmla="*/ 55 w 633"/>
                <a:gd name="T19" fmla="*/ 178 h 660"/>
                <a:gd name="T20" fmla="*/ 65 w 633"/>
                <a:gd name="T21" fmla="*/ 185 h 660"/>
                <a:gd name="T22" fmla="*/ 76 w 633"/>
                <a:gd name="T23" fmla="*/ 188 h 660"/>
                <a:gd name="T24" fmla="*/ 103 w 633"/>
                <a:gd name="T25" fmla="*/ 180 h 660"/>
                <a:gd name="T26" fmla="*/ 114 w 633"/>
                <a:gd name="T27" fmla="*/ 176 h 660"/>
                <a:gd name="T28" fmla="*/ 136 w 633"/>
                <a:gd name="T29" fmla="*/ 188 h 660"/>
                <a:gd name="T30" fmla="*/ 147 w 633"/>
                <a:gd name="T31" fmla="*/ 220 h 660"/>
                <a:gd name="T32" fmla="*/ 152 w 633"/>
                <a:gd name="T33" fmla="*/ 218 h 660"/>
                <a:gd name="T34" fmla="*/ 156 w 633"/>
                <a:gd name="T35" fmla="*/ 213 h 660"/>
                <a:gd name="T36" fmla="*/ 167 w 633"/>
                <a:gd name="T37" fmla="*/ 229 h 660"/>
                <a:gd name="T38" fmla="*/ 183 w 633"/>
                <a:gd name="T39" fmla="*/ 238 h 660"/>
                <a:gd name="T40" fmla="*/ 197 w 633"/>
                <a:gd name="T41" fmla="*/ 251 h 660"/>
                <a:gd name="T42" fmla="*/ 201 w 633"/>
                <a:gd name="T43" fmla="*/ 256 h 660"/>
                <a:gd name="T44" fmla="*/ 207 w 633"/>
                <a:gd name="T45" fmla="*/ 259 h 660"/>
                <a:gd name="T46" fmla="*/ 220 w 633"/>
                <a:gd name="T47" fmla="*/ 273 h 660"/>
                <a:gd name="T48" fmla="*/ 223 w 633"/>
                <a:gd name="T49" fmla="*/ 263 h 660"/>
                <a:gd name="T50" fmla="*/ 245 w 633"/>
                <a:gd name="T51" fmla="*/ 275 h 660"/>
                <a:gd name="T52" fmla="*/ 266 w 633"/>
                <a:gd name="T53" fmla="*/ 273 h 660"/>
                <a:gd name="T54" fmla="*/ 279 w 633"/>
                <a:gd name="T55" fmla="*/ 222 h 660"/>
                <a:gd name="T56" fmla="*/ 286 w 633"/>
                <a:gd name="T57" fmla="*/ 193 h 660"/>
                <a:gd name="T58" fmla="*/ 280 w 633"/>
                <a:gd name="T59" fmla="*/ 153 h 660"/>
                <a:gd name="T60" fmla="*/ 243 w 633"/>
                <a:gd name="T61" fmla="*/ 113 h 660"/>
                <a:gd name="T62" fmla="*/ 239 w 633"/>
                <a:gd name="T63" fmla="*/ 98 h 660"/>
                <a:gd name="T64" fmla="*/ 208 w 633"/>
                <a:gd name="T65" fmla="*/ 75 h 660"/>
                <a:gd name="T66" fmla="*/ 213 w 633"/>
                <a:gd name="T67" fmla="*/ 65 h 660"/>
                <a:gd name="T68" fmla="*/ 207 w 633"/>
                <a:gd name="T69" fmla="*/ 55 h 660"/>
                <a:gd name="T70" fmla="*/ 188 w 633"/>
                <a:gd name="T71" fmla="*/ 33 h 660"/>
                <a:gd name="T72" fmla="*/ 177 w 633"/>
                <a:gd name="T73" fmla="*/ 13 h 660"/>
                <a:gd name="T74" fmla="*/ 176 w 633"/>
                <a:gd name="T75" fmla="*/ 7 h 660"/>
                <a:gd name="T76" fmla="*/ 164 w 633"/>
                <a:gd name="T77" fmla="*/ 63 h 660"/>
                <a:gd name="T78" fmla="*/ 147 w 633"/>
                <a:gd name="T79" fmla="*/ 48 h 660"/>
                <a:gd name="T80" fmla="*/ 132 w 633"/>
                <a:gd name="T81" fmla="*/ 46 h 660"/>
                <a:gd name="T82" fmla="*/ 123 w 633"/>
                <a:gd name="T83" fmla="*/ 37 h 660"/>
                <a:gd name="T84" fmla="*/ 120 w 633"/>
                <a:gd name="T85" fmla="*/ 26 h 660"/>
                <a:gd name="T86" fmla="*/ 125 w 633"/>
                <a:gd name="T87" fmla="*/ 23 h 660"/>
                <a:gd name="T88" fmla="*/ 108 w 633"/>
                <a:gd name="T89" fmla="*/ 7 h 660"/>
                <a:gd name="T90" fmla="*/ 98 w 633"/>
                <a:gd name="T91" fmla="*/ 4 h 660"/>
                <a:gd name="T92" fmla="*/ 93 w 633"/>
                <a:gd name="T93" fmla="*/ 3 h 660"/>
                <a:gd name="T94" fmla="*/ 96 w 633"/>
                <a:gd name="T95" fmla="*/ 4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33"/>
                <a:gd name="T145" fmla="*/ 0 h 660"/>
                <a:gd name="T146" fmla="*/ 633 w 633"/>
                <a:gd name="T147" fmla="*/ 660 h 66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12" name="Freeform 76"/>
            <p:cNvSpPr/>
            <p:nvPr/>
          </p:nvSpPr>
          <p:spPr bwMode="auto">
            <a:xfrm>
              <a:off x="3672" y="1285"/>
              <a:ext cx="327" cy="209"/>
            </a:xfrm>
            <a:custGeom>
              <a:avLst/>
              <a:gdLst>
                <a:gd name="T0" fmla="*/ 38 w 426"/>
                <a:gd name="T1" fmla="*/ 25 h 280"/>
                <a:gd name="T2" fmla="*/ 31 w 426"/>
                <a:gd name="T3" fmla="*/ 15 h 280"/>
                <a:gd name="T4" fmla="*/ 29 w 426"/>
                <a:gd name="T5" fmla="*/ 7 h 280"/>
                <a:gd name="T6" fmla="*/ 24 w 426"/>
                <a:gd name="T7" fmla="*/ 5 h 280"/>
                <a:gd name="T8" fmla="*/ 7 w 426"/>
                <a:gd name="T9" fmla="*/ 7 h 280"/>
                <a:gd name="T10" fmla="*/ 20 w 426"/>
                <a:gd name="T11" fmla="*/ 16 h 280"/>
                <a:gd name="T12" fmla="*/ 21 w 426"/>
                <a:gd name="T13" fmla="*/ 22 h 280"/>
                <a:gd name="T14" fmla="*/ 11 w 426"/>
                <a:gd name="T15" fmla="*/ 28 h 280"/>
                <a:gd name="T16" fmla="*/ 40 w 426"/>
                <a:gd name="T17" fmla="*/ 39 h 280"/>
                <a:gd name="T18" fmla="*/ 56 w 426"/>
                <a:gd name="T19" fmla="*/ 47 h 280"/>
                <a:gd name="T20" fmla="*/ 58 w 426"/>
                <a:gd name="T21" fmla="*/ 52 h 280"/>
                <a:gd name="T22" fmla="*/ 63 w 426"/>
                <a:gd name="T23" fmla="*/ 55 h 280"/>
                <a:gd name="T24" fmla="*/ 68 w 426"/>
                <a:gd name="T25" fmla="*/ 65 h 280"/>
                <a:gd name="T26" fmla="*/ 60 w 426"/>
                <a:gd name="T27" fmla="*/ 81 h 280"/>
                <a:gd name="T28" fmla="*/ 81 w 426"/>
                <a:gd name="T29" fmla="*/ 78 h 280"/>
                <a:gd name="T30" fmla="*/ 87 w 426"/>
                <a:gd name="T31" fmla="*/ 90 h 280"/>
                <a:gd name="T32" fmla="*/ 97 w 426"/>
                <a:gd name="T33" fmla="*/ 93 h 280"/>
                <a:gd name="T34" fmla="*/ 103 w 426"/>
                <a:gd name="T35" fmla="*/ 95 h 280"/>
                <a:gd name="T36" fmla="*/ 114 w 426"/>
                <a:gd name="T37" fmla="*/ 93 h 280"/>
                <a:gd name="T38" fmla="*/ 125 w 426"/>
                <a:gd name="T39" fmla="*/ 81 h 280"/>
                <a:gd name="T40" fmla="*/ 152 w 426"/>
                <a:gd name="T41" fmla="*/ 105 h 280"/>
                <a:gd name="T42" fmla="*/ 164 w 426"/>
                <a:gd name="T43" fmla="*/ 116 h 280"/>
                <a:gd name="T44" fmla="*/ 163 w 426"/>
                <a:gd name="T45" fmla="*/ 93 h 280"/>
                <a:gd name="T46" fmla="*/ 152 w 426"/>
                <a:gd name="T47" fmla="*/ 83 h 280"/>
                <a:gd name="T48" fmla="*/ 169 w 426"/>
                <a:gd name="T49" fmla="*/ 69 h 280"/>
                <a:gd name="T50" fmla="*/ 184 w 426"/>
                <a:gd name="T51" fmla="*/ 65 h 280"/>
                <a:gd name="T52" fmla="*/ 190 w 426"/>
                <a:gd name="T53" fmla="*/ 63 h 280"/>
                <a:gd name="T54" fmla="*/ 191 w 426"/>
                <a:gd name="T55" fmla="*/ 58 h 280"/>
                <a:gd name="T56" fmla="*/ 161 w 426"/>
                <a:gd name="T57" fmla="*/ 61 h 280"/>
                <a:gd name="T58" fmla="*/ 137 w 426"/>
                <a:gd name="T59" fmla="*/ 58 h 280"/>
                <a:gd name="T60" fmla="*/ 136 w 426"/>
                <a:gd name="T61" fmla="*/ 54 h 280"/>
                <a:gd name="T62" fmla="*/ 132 w 426"/>
                <a:gd name="T63" fmla="*/ 49 h 280"/>
                <a:gd name="T64" fmla="*/ 100 w 426"/>
                <a:gd name="T65" fmla="*/ 34 h 280"/>
                <a:gd name="T66" fmla="*/ 72 w 426"/>
                <a:gd name="T67" fmla="*/ 25 h 280"/>
                <a:gd name="T68" fmla="*/ 61 w 426"/>
                <a:gd name="T69" fmla="*/ 22 h 280"/>
                <a:gd name="T70" fmla="*/ 36 w 426"/>
                <a:gd name="T71" fmla="*/ 22 h 280"/>
                <a:gd name="T72" fmla="*/ 31 w 426"/>
                <a:gd name="T73" fmla="*/ 13 h 280"/>
                <a:gd name="T74" fmla="*/ 3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6"/>
                <a:gd name="T115" fmla="*/ 0 h 280"/>
                <a:gd name="T116" fmla="*/ 426 w 426"/>
                <a:gd name="T117" fmla="*/ 280 h 2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13" name="Freeform 77"/>
            <p:cNvSpPr/>
            <p:nvPr/>
          </p:nvSpPr>
          <p:spPr bwMode="auto">
            <a:xfrm>
              <a:off x="3681" y="1287"/>
              <a:ext cx="319" cy="210"/>
            </a:xfrm>
            <a:custGeom>
              <a:avLst/>
              <a:gdLst>
                <a:gd name="T0" fmla="*/ 0 w 416"/>
                <a:gd name="T1" fmla="*/ 1 h 282"/>
                <a:gd name="T2" fmla="*/ 9 w 416"/>
                <a:gd name="T3" fmla="*/ 16 h 282"/>
                <a:gd name="T4" fmla="*/ 12 w 416"/>
                <a:gd name="T5" fmla="*/ 20 h 282"/>
                <a:gd name="T6" fmla="*/ 38 w 416"/>
                <a:gd name="T7" fmla="*/ 36 h 282"/>
                <a:gd name="T8" fmla="*/ 54 w 416"/>
                <a:gd name="T9" fmla="*/ 47 h 282"/>
                <a:gd name="T10" fmla="*/ 59 w 416"/>
                <a:gd name="T11" fmla="*/ 50 h 282"/>
                <a:gd name="T12" fmla="*/ 61 w 416"/>
                <a:gd name="T13" fmla="*/ 70 h 282"/>
                <a:gd name="T14" fmla="*/ 52 w 416"/>
                <a:gd name="T15" fmla="*/ 83 h 282"/>
                <a:gd name="T16" fmla="*/ 61 w 416"/>
                <a:gd name="T17" fmla="*/ 81 h 282"/>
                <a:gd name="T18" fmla="*/ 67 w 416"/>
                <a:gd name="T19" fmla="*/ 78 h 282"/>
                <a:gd name="T20" fmla="*/ 72 w 416"/>
                <a:gd name="T21" fmla="*/ 83 h 282"/>
                <a:gd name="T22" fmla="*/ 83 w 416"/>
                <a:gd name="T23" fmla="*/ 90 h 282"/>
                <a:gd name="T24" fmla="*/ 94 w 416"/>
                <a:gd name="T25" fmla="*/ 97 h 282"/>
                <a:gd name="T26" fmla="*/ 108 w 416"/>
                <a:gd name="T27" fmla="*/ 92 h 282"/>
                <a:gd name="T28" fmla="*/ 112 w 416"/>
                <a:gd name="T29" fmla="*/ 81 h 282"/>
                <a:gd name="T30" fmla="*/ 121 w 416"/>
                <a:gd name="T31" fmla="*/ 83 h 282"/>
                <a:gd name="T32" fmla="*/ 132 w 416"/>
                <a:gd name="T33" fmla="*/ 86 h 282"/>
                <a:gd name="T34" fmla="*/ 153 w 416"/>
                <a:gd name="T35" fmla="*/ 116 h 282"/>
                <a:gd name="T36" fmla="*/ 160 w 416"/>
                <a:gd name="T37" fmla="*/ 114 h 282"/>
                <a:gd name="T38" fmla="*/ 159 w 416"/>
                <a:gd name="T39" fmla="*/ 104 h 282"/>
                <a:gd name="T40" fmla="*/ 143 w 416"/>
                <a:gd name="T41" fmla="*/ 81 h 282"/>
                <a:gd name="T42" fmla="*/ 163 w 416"/>
                <a:gd name="T43" fmla="*/ 71 h 282"/>
                <a:gd name="T44" fmla="*/ 184 w 416"/>
                <a:gd name="T45" fmla="*/ 60 h 282"/>
                <a:gd name="T46" fmla="*/ 185 w 416"/>
                <a:gd name="T47" fmla="*/ 49 h 282"/>
                <a:gd name="T48" fmla="*/ 165 w 416"/>
                <a:gd name="T49" fmla="*/ 57 h 282"/>
                <a:gd name="T50" fmla="*/ 139 w 416"/>
                <a:gd name="T51" fmla="*/ 57 h 282"/>
                <a:gd name="T52" fmla="*/ 119 w 416"/>
                <a:gd name="T53" fmla="*/ 40 h 282"/>
                <a:gd name="T54" fmla="*/ 81 w 416"/>
                <a:gd name="T55" fmla="*/ 25 h 282"/>
                <a:gd name="T56" fmla="*/ 59 w 416"/>
                <a:gd name="T57" fmla="*/ 14 h 282"/>
                <a:gd name="T58" fmla="*/ 41 w 416"/>
                <a:gd name="T59" fmla="*/ 17 h 282"/>
                <a:gd name="T60" fmla="*/ 34 w 416"/>
                <a:gd name="T61" fmla="*/ 23 h 282"/>
                <a:gd name="T62" fmla="*/ 25 w 416"/>
                <a:gd name="T63" fmla="*/ 7 h 282"/>
                <a:gd name="T64" fmla="*/ 0 w 416"/>
                <a:gd name="T65" fmla="*/ 1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6"/>
                <a:gd name="T100" fmla="*/ 0 h 282"/>
                <a:gd name="T101" fmla="*/ 416 w 416"/>
                <a:gd name="T102" fmla="*/ 282 h 2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14" name="Freeform 78"/>
            <p:cNvSpPr/>
            <p:nvPr/>
          </p:nvSpPr>
          <p:spPr bwMode="auto">
            <a:xfrm>
              <a:off x="3917" y="2054"/>
              <a:ext cx="46" cy="58"/>
            </a:xfrm>
            <a:custGeom>
              <a:avLst/>
              <a:gdLst>
                <a:gd name="T0" fmla="*/ 15 w 60"/>
                <a:gd name="T1" fmla="*/ 7 h 78"/>
                <a:gd name="T2" fmla="*/ 0 w 60"/>
                <a:gd name="T3" fmla="*/ 7 h 78"/>
                <a:gd name="T4" fmla="*/ 9 w 60"/>
                <a:gd name="T5" fmla="*/ 17 h 78"/>
                <a:gd name="T6" fmla="*/ 12 w 60"/>
                <a:gd name="T7" fmla="*/ 27 h 78"/>
                <a:gd name="T8" fmla="*/ 15 w 60"/>
                <a:gd name="T9" fmla="*/ 32 h 78"/>
                <a:gd name="T10" fmla="*/ 27 w 60"/>
                <a:gd name="T11" fmla="*/ 21 h 78"/>
                <a:gd name="T12" fmla="*/ 15 w 60"/>
                <a:gd name="T13" fmla="*/ 7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78"/>
                <a:gd name="T23" fmla="*/ 60 w 60"/>
                <a:gd name="T24" fmla="*/ 78 h 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15" name="Freeform 79"/>
            <p:cNvSpPr/>
            <p:nvPr/>
          </p:nvSpPr>
          <p:spPr bwMode="auto">
            <a:xfrm>
              <a:off x="4056" y="1965"/>
              <a:ext cx="168" cy="84"/>
            </a:xfrm>
            <a:custGeom>
              <a:avLst/>
              <a:gdLst>
                <a:gd name="T0" fmla="*/ 21 w 219"/>
                <a:gd name="T1" fmla="*/ 30 h 113"/>
                <a:gd name="T2" fmla="*/ 18 w 219"/>
                <a:gd name="T3" fmla="*/ 25 h 113"/>
                <a:gd name="T4" fmla="*/ 7 w 219"/>
                <a:gd name="T5" fmla="*/ 28 h 113"/>
                <a:gd name="T6" fmla="*/ 18 w 219"/>
                <a:gd name="T7" fmla="*/ 46 h 113"/>
                <a:gd name="T8" fmla="*/ 55 w 219"/>
                <a:gd name="T9" fmla="*/ 36 h 113"/>
                <a:gd name="T10" fmla="*/ 67 w 219"/>
                <a:gd name="T11" fmla="*/ 30 h 113"/>
                <a:gd name="T12" fmla="*/ 77 w 219"/>
                <a:gd name="T13" fmla="*/ 27 h 113"/>
                <a:gd name="T14" fmla="*/ 99 w 219"/>
                <a:gd name="T15" fmla="*/ 7 h 113"/>
                <a:gd name="T16" fmla="*/ 95 w 219"/>
                <a:gd name="T17" fmla="*/ 0 h 113"/>
                <a:gd name="T18" fmla="*/ 81 w 219"/>
                <a:gd name="T19" fmla="*/ 7 h 113"/>
                <a:gd name="T20" fmla="*/ 48 w 219"/>
                <a:gd name="T21" fmla="*/ 16 h 113"/>
                <a:gd name="T22" fmla="*/ 38 w 219"/>
                <a:gd name="T23" fmla="*/ 19 h 113"/>
                <a:gd name="T24" fmla="*/ 27 w 219"/>
                <a:gd name="T25" fmla="*/ 22 h 113"/>
                <a:gd name="T26" fmla="*/ 21 w 219"/>
                <a:gd name="T27" fmla="*/ 30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"/>
                <a:gd name="T43" fmla="*/ 0 h 113"/>
                <a:gd name="T44" fmla="*/ 219 w 219"/>
                <a:gd name="T45" fmla="*/ 113 h 1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16" name="Freeform 80"/>
            <p:cNvSpPr/>
            <p:nvPr/>
          </p:nvSpPr>
          <p:spPr bwMode="auto">
            <a:xfrm>
              <a:off x="4230" y="1915"/>
              <a:ext cx="107" cy="91"/>
            </a:xfrm>
            <a:custGeom>
              <a:avLst/>
              <a:gdLst>
                <a:gd name="T0" fmla="*/ 5 w 139"/>
                <a:gd name="T1" fmla="*/ 25 h 122"/>
                <a:gd name="T2" fmla="*/ 4 w 139"/>
                <a:gd name="T3" fmla="*/ 35 h 122"/>
                <a:gd name="T4" fmla="*/ 0 w 139"/>
                <a:gd name="T5" fmla="*/ 45 h 122"/>
                <a:gd name="T6" fmla="*/ 17 w 139"/>
                <a:gd name="T7" fmla="*/ 48 h 122"/>
                <a:gd name="T8" fmla="*/ 24 w 139"/>
                <a:gd name="T9" fmla="*/ 40 h 122"/>
                <a:gd name="T10" fmla="*/ 56 w 139"/>
                <a:gd name="T11" fmla="*/ 28 h 122"/>
                <a:gd name="T12" fmla="*/ 62 w 139"/>
                <a:gd name="T13" fmla="*/ 19 h 122"/>
                <a:gd name="T14" fmla="*/ 51 w 139"/>
                <a:gd name="T15" fmla="*/ 12 h 122"/>
                <a:gd name="T16" fmla="*/ 45 w 139"/>
                <a:gd name="T17" fmla="*/ 8 h 122"/>
                <a:gd name="T18" fmla="*/ 29 w 139"/>
                <a:gd name="T19" fmla="*/ 5 h 122"/>
                <a:gd name="T20" fmla="*/ 24 w 139"/>
                <a:gd name="T21" fmla="*/ 15 h 122"/>
                <a:gd name="T22" fmla="*/ 5 w 139"/>
                <a:gd name="T23" fmla="*/ 25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9"/>
                <a:gd name="T37" fmla="*/ 0 h 122"/>
                <a:gd name="T38" fmla="*/ 139 w 139"/>
                <a:gd name="T39" fmla="*/ 122 h 12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17" name="Freeform 81"/>
            <p:cNvSpPr/>
            <p:nvPr/>
          </p:nvSpPr>
          <p:spPr bwMode="auto">
            <a:xfrm>
              <a:off x="4287" y="1874"/>
              <a:ext cx="38" cy="26"/>
            </a:xfrm>
            <a:custGeom>
              <a:avLst/>
              <a:gdLst>
                <a:gd name="T0" fmla="*/ 13 w 49"/>
                <a:gd name="T1" fmla="*/ 0 h 35"/>
                <a:gd name="T2" fmla="*/ 4 w 49"/>
                <a:gd name="T3" fmla="*/ 4 h 35"/>
                <a:gd name="T4" fmla="*/ 12 w 49"/>
                <a:gd name="T5" fmla="*/ 14 h 35"/>
                <a:gd name="T6" fmla="*/ 18 w 49"/>
                <a:gd name="T7" fmla="*/ 10 h 35"/>
                <a:gd name="T8" fmla="*/ 13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35"/>
                <a:gd name="T17" fmla="*/ 49 w 4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18" name="Freeform 82"/>
            <p:cNvSpPr/>
            <p:nvPr/>
          </p:nvSpPr>
          <p:spPr bwMode="auto">
            <a:xfrm>
              <a:off x="2521" y="1390"/>
              <a:ext cx="126" cy="200"/>
            </a:xfrm>
            <a:custGeom>
              <a:avLst/>
              <a:gdLst>
                <a:gd name="T0" fmla="*/ 58 w 164"/>
                <a:gd name="T1" fmla="*/ 0 h 268"/>
                <a:gd name="T2" fmla="*/ 47 w 164"/>
                <a:gd name="T3" fmla="*/ 12 h 268"/>
                <a:gd name="T4" fmla="*/ 40 w 164"/>
                <a:gd name="T5" fmla="*/ 27 h 268"/>
                <a:gd name="T6" fmla="*/ 17 w 164"/>
                <a:gd name="T7" fmla="*/ 35 h 268"/>
                <a:gd name="T8" fmla="*/ 13 w 164"/>
                <a:gd name="T9" fmla="*/ 40 h 268"/>
                <a:gd name="T10" fmla="*/ 7 w 164"/>
                <a:gd name="T11" fmla="*/ 42 h 268"/>
                <a:gd name="T12" fmla="*/ 9 w 164"/>
                <a:gd name="T13" fmla="*/ 55 h 268"/>
                <a:gd name="T14" fmla="*/ 13 w 164"/>
                <a:gd name="T15" fmla="*/ 65 h 268"/>
                <a:gd name="T16" fmla="*/ 0 w 164"/>
                <a:gd name="T17" fmla="*/ 83 h 268"/>
                <a:gd name="T18" fmla="*/ 13 w 164"/>
                <a:gd name="T19" fmla="*/ 108 h 268"/>
                <a:gd name="T20" fmla="*/ 24 w 164"/>
                <a:gd name="T21" fmla="*/ 111 h 268"/>
                <a:gd name="T22" fmla="*/ 40 w 164"/>
                <a:gd name="T23" fmla="*/ 90 h 268"/>
                <a:gd name="T24" fmla="*/ 47 w 164"/>
                <a:gd name="T25" fmla="*/ 80 h 268"/>
                <a:gd name="T26" fmla="*/ 58 w 164"/>
                <a:gd name="T27" fmla="*/ 49 h 268"/>
                <a:gd name="T28" fmla="*/ 64 w 164"/>
                <a:gd name="T29" fmla="*/ 32 h 268"/>
                <a:gd name="T30" fmla="*/ 75 w 164"/>
                <a:gd name="T31" fmla="*/ 30 h 268"/>
                <a:gd name="T32" fmla="*/ 58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4"/>
                <a:gd name="T52" fmla="*/ 0 h 268"/>
                <a:gd name="T53" fmla="*/ 164 w 164"/>
                <a:gd name="T54" fmla="*/ 268 h 2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19" name="Freeform 83"/>
            <p:cNvSpPr/>
            <p:nvPr/>
          </p:nvSpPr>
          <p:spPr bwMode="auto">
            <a:xfrm>
              <a:off x="3066" y="1079"/>
              <a:ext cx="50" cy="61"/>
            </a:xfrm>
            <a:custGeom>
              <a:avLst/>
              <a:gdLst>
                <a:gd name="T0" fmla="*/ 13 w 66"/>
                <a:gd name="T1" fmla="*/ 0 h 81"/>
                <a:gd name="T2" fmla="*/ 11 w 66"/>
                <a:gd name="T3" fmla="*/ 26 h 81"/>
                <a:gd name="T4" fmla="*/ 13 w 66"/>
                <a:gd name="T5" fmla="*/ 32 h 81"/>
                <a:gd name="T6" fmla="*/ 17 w 66"/>
                <a:gd name="T7" fmla="*/ 34 h 81"/>
                <a:gd name="T8" fmla="*/ 25 w 66"/>
                <a:gd name="T9" fmla="*/ 32 h 81"/>
                <a:gd name="T10" fmla="*/ 13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81"/>
                <a:gd name="T20" fmla="*/ 66 w 66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20" name="Freeform 84"/>
            <p:cNvSpPr/>
            <p:nvPr/>
          </p:nvSpPr>
          <p:spPr bwMode="auto">
            <a:xfrm>
              <a:off x="3407" y="1145"/>
              <a:ext cx="114" cy="182"/>
            </a:xfrm>
            <a:custGeom>
              <a:avLst/>
              <a:gdLst>
                <a:gd name="T0" fmla="*/ 44 w 148"/>
                <a:gd name="T1" fmla="*/ 0 h 244"/>
                <a:gd name="T2" fmla="*/ 27 w 148"/>
                <a:gd name="T3" fmla="*/ 35 h 244"/>
                <a:gd name="T4" fmla="*/ 17 w 148"/>
                <a:gd name="T5" fmla="*/ 38 h 244"/>
                <a:gd name="T6" fmla="*/ 5 w 148"/>
                <a:gd name="T7" fmla="*/ 45 h 244"/>
                <a:gd name="T8" fmla="*/ 18 w 148"/>
                <a:gd name="T9" fmla="*/ 78 h 244"/>
                <a:gd name="T10" fmla="*/ 24 w 148"/>
                <a:gd name="T11" fmla="*/ 93 h 244"/>
                <a:gd name="T12" fmla="*/ 27 w 148"/>
                <a:gd name="T13" fmla="*/ 98 h 244"/>
                <a:gd name="T14" fmla="*/ 39 w 148"/>
                <a:gd name="T15" fmla="*/ 101 h 244"/>
                <a:gd name="T16" fmla="*/ 44 w 148"/>
                <a:gd name="T17" fmla="*/ 81 h 244"/>
                <a:gd name="T18" fmla="*/ 57 w 148"/>
                <a:gd name="T19" fmla="*/ 69 h 244"/>
                <a:gd name="T20" fmla="*/ 51 w 148"/>
                <a:gd name="T21" fmla="*/ 28 h 244"/>
                <a:gd name="T22" fmla="*/ 64 w 148"/>
                <a:gd name="T23" fmla="*/ 20 h 244"/>
                <a:gd name="T24" fmla="*/ 51 w 148"/>
                <a:gd name="T25" fmla="*/ 8 h 244"/>
                <a:gd name="T26" fmla="*/ 44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8"/>
                <a:gd name="T43" fmla="*/ 0 h 244"/>
                <a:gd name="T44" fmla="*/ 148 w 148"/>
                <a:gd name="T45" fmla="*/ 244 h 2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21" name="Freeform 85"/>
            <p:cNvSpPr/>
            <p:nvPr/>
          </p:nvSpPr>
          <p:spPr bwMode="auto">
            <a:xfrm>
              <a:off x="3311" y="1088"/>
              <a:ext cx="74" cy="136"/>
            </a:xfrm>
            <a:custGeom>
              <a:avLst/>
              <a:gdLst>
                <a:gd name="T0" fmla="*/ 22 w 96"/>
                <a:gd name="T1" fmla="*/ 1 h 183"/>
                <a:gd name="T2" fmla="*/ 23 w 96"/>
                <a:gd name="T3" fmla="*/ 14 h 183"/>
                <a:gd name="T4" fmla="*/ 27 w 96"/>
                <a:gd name="T5" fmla="*/ 25 h 183"/>
                <a:gd name="T6" fmla="*/ 29 w 96"/>
                <a:gd name="T7" fmla="*/ 38 h 183"/>
                <a:gd name="T8" fmla="*/ 31 w 96"/>
                <a:gd name="T9" fmla="*/ 43 h 183"/>
                <a:gd name="T10" fmla="*/ 32 w 96"/>
                <a:gd name="T11" fmla="*/ 52 h 183"/>
                <a:gd name="T12" fmla="*/ 26 w 96"/>
                <a:gd name="T13" fmla="*/ 38 h 183"/>
                <a:gd name="T14" fmla="*/ 16 w 96"/>
                <a:gd name="T15" fmla="*/ 32 h 183"/>
                <a:gd name="T16" fmla="*/ 2 w 96"/>
                <a:gd name="T17" fmla="*/ 34 h 183"/>
                <a:gd name="T18" fmla="*/ 4 w 96"/>
                <a:gd name="T19" fmla="*/ 42 h 183"/>
                <a:gd name="T20" fmla="*/ 19 w 96"/>
                <a:gd name="T21" fmla="*/ 47 h 183"/>
                <a:gd name="T22" fmla="*/ 26 w 96"/>
                <a:gd name="T23" fmla="*/ 55 h 183"/>
                <a:gd name="T24" fmla="*/ 32 w 96"/>
                <a:gd name="T25" fmla="*/ 55 h 183"/>
                <a:gd name="T26" fmla="*/ 35 w 96"/>
                <a:gd name="T27" fmla="*/ 61 h 183"/>
                <a:gd name="T28" fmla="*/ 44 w 96"/>
                <a:gd name="T29" fmla="*/ 74 h 183"/>
                <a:gd name="T30" fmla="*/ 37 w 96"/>
                <a:gd name="T31" fmla="*/ 52 h 183"/>
                <a:gd name="T32" fmla="*/ 37 w 96"/>
                <a:gd name="T33" fmla="*/ 38 h 183"/>
                <a:gd name="T34" fmla="*/ 32 w 96"/>
                <a:gd name="T35" fmla="*/ 26 h 183"/>
                <a:gd name="T36" fmla="*/ 29 w 96"/>
                <a:gd name="T37" fmla="*/ 16 h 183"/>
                <a:gd name="T38" fmla="*/ 26 w 96"/>
                <a:gd name="T39" fmla="*/ 8 h 183"/>
                <a:gd name="T40" fmla="*/ 22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83"/>
                <a:gd name="T65" fmla="*/ 96 w 96"/>
                <a:gd name="T66" fmla="*/ 183 h 18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22" name="Freeform 86"/>
            <p:cNvSpPr/>
            <p:nvPr/>
          </p:nvSpPr>
          <p:spPr bwMode="auto">
            <a:xfrm>
              <a:off x="3361" y="1197"/>
              <a:ext cx="41" cy="131"/>
            </a:xfrm>
            <a:custGeom>
              <a:avLst/>
              <a:gdLst>
                <a:gd name="T0" fmla="*/ 3 w 54"/>
                <a:gd name="T1" fmla="*/ 0 h 175"/>
                <a:gd name="T2" fmla="*/ 0 w 54"/>
                <a:gd name="T3" fmla="*/ 10 h 175"/>
                <a:gd name="T4" fmla="*/ 4 w 54"/>
                <a:gd name="T5" fmla="*/ 22 h 175"/>
                <a:gd name="T6" fmla="*/ 8 w 54"/>
                <a:gd name="T7" fmla="*/ 39 h 175"/>
                <a:gd name="T8" fmla="*/ 15 w 54"/>
                <a:gd name="T9" fmla="*/ 55 h 175"/>
                <a:gd name="T10" fmla="*/ 24 w 54"/>
                <a:gd name="T11" fmla="*/ 73 h 175"/>
                <a:gd name="T12" fmla="*/ 17 w 54"/>
                <a:gd name="T13" fmla="*/ 48 h 175"/>
                <a:gd name="T14" fmla="*/ 15 w 54"/>
                <a:gd name="T15" fmla="*/ 39 h 175"/>
                <a:gd name="T16" fmla="*/ 12 w 54"/>
                <a:gd name="T17" fmla="*/ 25 h 175"/>
                <a:gd name="T18" fmla="*/ 11 w 54"/>
                <a:gd name="T19" fmla="*/ 19 h 175"/>
                <a:gd name="T20" fmla="*/ 7 w 54"/>
                <a:gd name="T21" fmla="*/ 16 h 175"/>
                <a:gd name="T22" fmla="*/ 3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4"/>
                <a:gd name="T37" fmla="*/ 0 h 175"/>
                <a:gd name="T38" fmla="*/ 54 w 54"/>
                <a:gd name="T39" fmla="*/ 175 h 1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23" name="Freeform 87"/>
            <p:cNvSpPr/>
            <p:nvPr/>
          </p:nvSpPr>
          <p:spPr bwMode="auto">
            <a:xfrm>
              <a:off x="3407" y="1334"/>
              <a:ext cx="67" cy="54"/>
            </a:xfrm>
            <a:custGeom>
              <a:avLst/>
              <a:gdLst>
                <a:gd name="T0" fmla="*/ 2 w 86"/>
                <a:gd name="T1" fmla="*/ 0 h 73"/>
                <a:gd name="T2" fmla="*/ 4 w 86"/>
                <a:gd name="T3" fmla="*/ 13 h 73"/>
                <a:gd name="T4" fmla="*/ 11 w 86"/>
                <a:gd name="T5" fmla="*/ 18 h 73"/>
                <a:gd name="T6" fmla="*/ 23 w 86"/>
                <a:gd name="T7" fmla="*/ 20 h 73"/>
                <a:gd name="T8" fmla="*/ 29 w 86"/>
                <a:gd name="T9" fmla="*/ 23 h 73"/>
                <a:gd name="T10" fmla="*/ 35 w 86"/>
                <a:gd name="T11" fmla="*/ 27 h 73"/>
                <a:gd name="T12" fmla="*/ 41 w 86"/>
                <a:gd name="T13" fmla="*/ 28 h 73"/>
                <a:gd name="T14" fmla="*/ 34 w 86"/>
                <a:gd name="T15" fmla="*/ 16 h 73"/>
                <a:gd name="T16" fmla="*/ 30 w 86"/>
                <a:gd name="T17" fmla="*/ 9 h 73"/>
                <a:gd name="T18" fmla="*/ 17 w 86"/>
                <a:gd name="T19" fmla="*/ 10 h 73"/>
                <a:gd name="T20" fmla="*/ 12 w 86"/>
                <a:gd name="T21" fmla="*/ 7 h 73"/>
                <a:gd name="T22" fmla="*/ 3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73"/>
                <a:gd name="T41" fmla="*/ 86 w 86"/>
                <a:gd name="T42" fmla="*/ 73 h 7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24" name="Freeform 88"/>
            <p:cNvSpPr/>
            <p:nvPr/>
          </p:nvSpPr>
          <p:spPr bwMode="auto">
            <a:xfrm>
              <a:off x="3514" y="1239"/>
              <a:ext cx="85" cy="117"/>
            </a:xfrm>
            <a:custGeom>
              <a:avLst/>
              <a:gdLst>
                <a:gd name="T0" fmla="*/ 44 w 111"/>
                <a:gd name="T1" fmla="*/ 0 h 156"/>
                <a:gd name="T2" fmla="*/ 34 w 111"/>
                <a:gd name="T3" fmla="*/ 5 h 156"/>
                <a:gd name="T4" fmla="*/ 11 w 111"/>
                <a:gd name="T5" fmla="*/ 6 h 156"/>
                <a:gd name="T6" fmla="*/ 6 w 111"/>
                <a:gd name="T7" fmla="*/ 14 h 156"/>
                <a:gd name="T8" fmla="*/ 5 w 111"/>
                <a:gd name="T9" fmla="*/ 26 h 156"/>
                <a:gd name="T10" fmla="*/ 6 w 111"/>
                <a:gd name="T11" fmla="*/ 32 h 156"/>
                <a:gd name="T12" fmla="*/ 2 w 111"/>
                <a:gd name="T13" fmla="*/ 38 h 156"/>
                <a:gd name="T14" fmla="*/ 6 w 111"/>
                <a:gd name="T15" fmla="*/ 47 h 156"/>
                <a:gd name="T16" fmla="*/ 11 w 111"/>
                <a:gd name="T17" fmla="*/ 53 h 156"/>
                <a:gd name="T18" fmla="*/ 6 w 111"/>
                <a:gd name="T19" fmla="*/ 61 h 156"/>
                <a:gd name="T20" fmla="*/ 11 w 111"/>
                <a:gd name="T21" fmla="*/ 66 h 156"/>
                <a:gd name="T22" fmla="*/ 19 w 111"/>
                <a:gd name="T23" fmla="*/ 61 h 156"/>
                <a:gd name="T24" fmla="*/ 22 w 111"/>
                <a:gd name="T25" fmla="*/ 40 h 156"/>
                <a:gd name="T26" fmla="*/ 25 w 111"/>
                <a:gd name="T27" fmla="*/ 53 h 156"/>
                <a:gd name="T28" fmla="*/ 29 w 111"/>
                <a:gd name="T29" fmla="*/ 62 h 156"/>
                <a:gd name="T30" fmla="*/ 28 w 111"/>
                <a:gd name="T31" fmla="*/ 47 h 156"/>
                <a:gd name="T32" fmla="*/ 32 w 111"/>
                <a:gd name="T33" fmla="*/ 31 h 156"/>
                <a:gd name="T34" fmla="*/ 31 w 111"/>
                <a:gd name="T35" fmla="*/ 22 h 156"/>
                <a:gd name="T36" fmla="*/ 24 w 111"/>
                <a:gd name="T37" fmla="*/ 26 h 156"/>
                <a:gd name="T38" fmla="*/ 16 w 111"/>
                <a:gd name="T39" fmla="*/ 23 h 156"/>
                <a:gd name="T40" fmla="*/ 18 w 111"/>
                <a:gd name="T41" fmla="*/ 15 h 156"/>
                <a:gd name="T42" fmla="*/ 28 w 111"/>
                <a:gd name="T43" fmla="*/ 15 h 156"/>
                <a:gd name="T44" fmla="*/ 35 w 111"/>
                <a:gd name="T45" fmla="*/ 17 h 156"/>
                <a:gd name="T46" fmla="*/ 44 w 111"/>
                <a:gd name="T47" fmla="*/ 13 h 156"/>
                <a:gd name="T48" fmla="*/ 50 w 111"/>
                <a:gd name="T49" fmla="*/ 6 h 156"/>
                <a:gd name="T50" fmla="*/ 44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1"/>
                <a:gd name="T79" fmla="*/ 0 h 156"/>
                <a:gd name="T80" fmla="*/ 111 w 111"/>
                <a:gd name="T81" fmla="*/ 156 h 1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25" name="Freeform 89"/>
            <p:cNvSpPr/>
            <p:nvPr/>
          </p:nvSpPr>
          <p:spPr bwMode="auto">
            <a:xfrm>
              <a:off x="3485" y="823"/>
              <a:ext cx="23" cy="71"/>
            </a:xfrm>
            <a:custGeom>
              <a:avLst/>
              <a:gdLst>
                <a:gd name="T0" fmla="*/ 5 w 30"/>
                <a:gd name="T1" fmla="*/ 0 h 94"/>
                <a:gd name="T2" fmla="*/ 0 w 30"/>
                <a:gd name="T3" fmla="*/ 7 h 94"/>
                <a:gd name="T4" fmla="*/ 3 w 30"/>
                <a:gd name="T5" fmla="*/ 16 h 94"/>
                <a:gd name="T6" fmla="*/ 1 w 30"/>
                <a:gd name="T7" fmla="*/ 26 h 94"/>
                <a:gd name="T8" fmla="*/ 7 w 30"/>
                <a:gd name="T9" fmla="*/ 41 h 94"/>
                <a:gd name="T10" fmla="*/ 14 w 30"/>
                <a:gd name="T11" fmla="*/ 36 h 94"/>
                <a:gd name="T12" fmla="*/ 10 w 30"/>
                <a:gd name="T13" fmla="*/ 26 h 94"/>
                <a:gd name="T14" fmla="*/ 5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94"/>
                <a:gd name="T26" fmla="*/ 30 w 30"/>
                <a:gd name="T27" fmla="*/ 94 h 9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26" name="Freeform 90"/>
            <p:cNvSpPr/>
            <p:nvPr/>
          </p:nvSpPr>
          <p:spPr bwMode="auto">
            <a:xfrm>
              <a:off x="3500" y="941"/>
              <a:ext cx="62" cy="118"/>
            </a:xfrm>
            <a:custGeom>
              <a:avLst/>
              <a:gdLst>
                <a:gd name="T0" fmla="*/ 5 w 81"/>
                <a:gd name="T1" fmla="*/ 1 h 158"/>
                <a:gd name="T2" fmla="*/ 0 w 81"/>
                <a:gd name="T3" fmla="*/ 8 h 158"/>
                <a:gd name="T4" fmla="*/ 4 w 81"/>
                <a:gd name="T5" fmla="*/ 21 h 158"/>
                <a:gd name="T6" fmla="*/ 3 w 81"/>
                <a:gd name="T7" fmla="*/ 45 h 158"/>
                <a:gd name="T8" fmla="*/ 8 w 81"/>
                <a:gd name="T9" fmla="*/ 43 h 158"/>
                <a:gd name="T10" fmla="*/ 8 w 81"/>
                <a:gd name="T11" fmla="*/ 48 h 158"/>
                <a:gd name="T12" fmla="*/ 13 w 81"/>
                <a:gd name="T13" fmla="*/ 51 h 158"/>
                <a:gd name="T14" fmla="*/ 17 w 81"/>
                <a:gd name="T15" fmla="*/ 58 h 158"/>
                <a:gd name="T16" fmla="*/ 21 w 81"/>
                <a:gd name="T17" fmla="*/ 54 h 158"/>
                <a:gd name="T18" fmla="*/ 29 w 81"/>
                <a:gd name="T19" fmla="*/ 56 h 158"/>
                <a:gd name="T20" fmla="*/ 28 w 81"/>
                <a:gd name="T21" fmla="*/ 45 h 158"/>
                <a:gd name="T22" fmla="*/ 21 w 81"/>
                <a:gd name="T23" fmla="*/ 43 h 158"/>
                <a:gd name="T24" fmla="*/ 18 w 81"/>
                <a:gd name="T25" fmla="*/ 38 h 158"/>
                <a:gd name="T26" fmla="*/ 15 w 81"/>
                <a:gd name="T27" fmla="*/ 31 h 158"/>
                <a:gd name="T28" fmla="*/ 18 w 81"/>
                <a:gd name="T29" fmla="*/ 22 h 158"/>
                <a:gd name="T30" fmla="*/ 16 w 81"/>
                <a:gd name="T31" fmla="*/ 14 h 158"/>
                <a:gd name="T32" fmla="*/ 18 w 81"/>
                <a:gd name="T33" fmla="*/ 8 h 158"/>
                <a:gd name="T34" fmla="*/ 13 w 81"/>
                <a:gd name="T35" fmla="*/ 1 h 158"/>
                <a:gd name="T36" fmla="*/ 8 w 81"/>
                <a:gd name="T37" fmla="*/ 3 h 158"/>
                <a:gd name="T38" fmla="*/ 5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1"/>
                <a:gd name="T61" fmla="*/ 0 h 158"/>
                <a:gd name="T62" fmla="*/ 81 w 81"/>
                <a:gd name="T63" fmla="*/ 158 h 1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27" name="Freeform 91"/>
            <p:cNvSpPr/>
            <p:nvPr/>
          </p:nvSpPr>
          <p:spPr bwMode="auto">
            <a:xfrm>
              <a:off x="3544" y="1097"/>
              <a:ext cx="65" cy="79"/>
            </a:xfrm>
            <a:custGeom>
              <a:avLst/>
              <a:gdLst>
                <a:gd name="T0" fmla="*/ 24 w 85"/>
                <a:gd name="T1" fmla="*/ 0 h 105"/>
                <a:gd name="T2" fmla="*/ 20 w 85"/>
                <a:gd name="T3" fmla="*/ 8 h 105"/>
                <a:gd name="T4" fmla="*/ 14 w 85"/>
                <a:gd name="T5" fmla="*/ 13 h 105"/>
                <a:gd name="T6" fmla="*/ 7 w 85"/>
                <a:gd name="T7" fmla="*/ 15 h 105"/>
                <a:gd name="T8" fmla="*/ 4 w 85"/>
                <a:gd name="T9" fmla="*/ 20 h 105"/>
                <a:gd name="T10" fmla="*/ 2 w 85"/>
                <a:gd name="T11" fmla="*/ 32 h 105"/>
                <a:gd name="T12" fmla="*/ 6 w 85"/>
                <a:gd name="T13" fmla="*/ 30 h 105"/>
                <a:gd name="T14" fmla="*/ 11 w 85"/>
                <a:gd name="T15" fmla="*/ 26 h 105"/>
                <a:gd name="T16" fmla="*/ 15 w 85"/>
                <a:gd name="T17" fmla="*/ 29 h 105"/>
                <a:gd name="T18" fmla="*/ 26 w 85"/>
                <a:gd name="T19" fmla="*/ 42 h 105"/>
                <a:gd name="T20" fmla="*/ 31 w 85"/>
                <a:gd name="T21" fmla="*/ 31 h 105"/>
                <a:gd name="T22" fmla="*/ 38 w 85"/>
                <a:gd name="T23" fmla="*/ 29 h 105"/>
                <a:gd name="T24" fmla="*/ 34 w 85"/>
                <a:gd name="T25" fmla="*/ 17 h 105"/>
                <a:gd name="T26" fmla="*/ 24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5"/>
                <a:gd name="T43" fmla="*/ 0 h 105"/>
                <a:gd name="T44" fmla="*/ 85 w 85"/>
                <a:gd name="T45" fmla="*/ 105 h 10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28" name="Freeform 92"/>
            <p:cNvSpPr/>
            <p:nvPr/>
          </p:nvSpPr>
          <p:spPr bwMode="auto">
            <a:xfrm>
              <a:off x="3622" y="1237"/>
              <a:ext cx="29" cy="49"/>
            </a:xfrm>
            <a:custGeom>
              <a:avLst/>
              <a:gdLst>
                <a:gd name="T0" fmla="*/ 3 w 38"/>
                <a:gd name="T1" fmla="*/ 11 h 66"/>
                <a:gd name="T2" fmla="*/ 11 w 38"/>
                <a:gd name="T3" fmla="*/ 27 h 66"/>
                <a:gd name="T4" fmla="*/ 14 w 38"/>
                <a:gd name="T5" fmla="*/ 22 h 66"/>
                <a:gd name="T6" fmla="*/ 17 w 38"/>
                <a:gd name="T7" fmla="*/ 16 h 66"/>
                <a:gd name="T8" fmla="*/ 14 w 38"/>
                <a:gd name="T9" fmla="*/ 10 h 66"/>
                <a:gd name="T10" fmla="*/ 8 w 38"/>
                <a:gd name="T11" fmla="*/ 5 h 66"/>
                <a:gd name="T12" fmla="*/ 5 w 38"/>
                <a:gd name="T13" fmla="*/ 1 h 66"/>
                <a:gd name="T14" fmla="*/ 2 w 38"/>
                <a:gd name="T15" fmla="*/ 5 h 66"/>
                <a:gd name="T16" fmla="*/ 3 w 38"/>
                <a:gd name="T17" fmla="*/ 11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"/>
                <a:gd name="T28" fmla="*/ 0 h 66"/>
                <a:gd name="T29" fmla="*/ 38 w 38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29" name="Freeform 93"/>
            <p:cNvSpPr/>
            <p:nvPr/>
          </p:nvSpPr>
          <p:spPr bwMode="auto">
            <a:xfrm>
              <a:off x="3605" y="1319"/>
              <a:ext cx="19" cy="17"/>
            </a:xfrm>
            <a:custGeom>
              <a:avLst/>
              <a:gdLst>
                <a:gd name="T0" fmla="*/ 0 w 24"/>
                <a:gd name="T1" fmla="*/ 0 h 23"/>
                <a:gd name="T2" fmla="*/ 3 w 24"/>
                <a:gd name="T3" fmla="*/ 10 h 23"/>
                <a:gd name="T4" fmla="*/ 12 w 24"/>
                <a:gd name="T5" fmla="*/ 4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3"/>
                <a:gd name="T14" fmla="*/ 24 w 24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30" name="Freeform 94"/>
            <p:cNvSpPr/>
            <p:nvPr/>
          </p:nvSpPr>
          <p:spPr bwMode="auto">
            <a:xfrm>
              <a:off x="3633" y="1309"/>
              <a:ext cx="46" cy="37"/>
            </a:xfrm>
            <a:custGeom>
              <a:avLst/>
              <a:gdLst>
                <a:gd name="T0" fmla="*/ 4 w 60"/>
                <a:gd name="T1" fmla="*/ 0 h 49"/>
                <a:gd name="T2" fmla="*/ 0 w 60"/>
                <a:gd name="T3" fmla="*/ 8 h 49"/>
                <a:gd name="T4" fmla="*/ 12 w 60"/>
                <a:gd name="T5" fmla="*/ 14 h 49"/>
                <a:gd name="T6" fmla="*/ 19 w 60"/>
                <a:gd name="T7" fmla="*/ 20 h 49"/>
                <a:gd name="T8" fmla="*/ 27 w 60"/>
                <a:gd name="T9" fmla="*/ 18 h 49"/>
                <a:gd name="T10" fmla="*/ 22 w 60"/>
                <a:gd name="T11" fmla="*/ 11 h 49"/>
                <a:gd name="T12" fmla="*/ 12 w 60"/>
                <a:gd name="T13" fmla="*/ 2 h 49"/>
                <a:gd name="T14" fmla="*/ 9 w 60"/>
                <a:gd name="T15" fmla="*/ 7 h 49"/>
                <a:gd name="T16" fmla="*/ 4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49"/>
                <a:gd name="T29" fmla="*/ 60 w 60"/>
                <a:gd name="T30" fmla="*/ 49 h 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31" name="Freeform 95"/>
            <p:cNvSpPr/>
            <p:nvPr/>
          </p:nvSpPr>
          <p:spPr bwMode="auto">
            <a:xfrm>
              <a:off x="3704" y="1379"/>
              <a:ext cx="24" cy="33"/>
            </a:xfrm>
            <a:custGeom>
              <a:avLst/>
              <a:gdLst>
                <a:gd name="T0" fmla="*/ 12 w 32"/>
                <a:gd name="T1" fmla="*/ 0 h 44"/>
                <a:gd name="T2" fmla="*/ 5 w 32"/>
                <a:gd name="T3" fmla="*/ 5 h 44"/>
                <a:gd name="T4" fmla="*/ 5 w 32"/>
                <a:gd name="T5" fmla="*/ 14 h 44"/>
                <a:gd name="T6" fmla="*/ 11 w 32"/>
                <a:gd name="T7" fmla="*/ 15 h 44"/>
                <a:gd name="T8" fmla="*/ 12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32" name="Freeform 96"/>
            <p:cNvSpPr/>
            <p:nvPr/>
          </p:nvSpPr>
          <p:spPr bwMode="auto">
            <a:xfrm>
              <a:off x="3977" y="1337"/>
              <a:ext cx="47" cy="47"/>
            </a:xfrm>
            <a:custGeom>
              <a:avLst/>
              <a:gdLst>
                <a:gd name="T0" fmla="*/ 3 w 61"/>
                <a:gd name="T1" fmla="*/ 0 h 63"/>
                <a:gd name="T2" fmla="*/ 0 w 61"/>
                <a:gd name="T3" fmla="*/ 5 h 63"/>
                <a:gd name="T4" fmla="*/ 11 w 61"/>
                <a:gd name="T5" fmla="*/ 14 h 63"/>
                <a:gd name="T6" fmla="*/ 17 w 61"/>
                <a:gd name="T7" fmla="*/ 22 h 63"/>
                <a:gd name="T8" fmla="*/ 21 w 61"/>
                <a:gd name="T9" fmla="*/ 26 h 63"/>
                <a:gd name="T10" fmla="*/ 28 w 61"/>
                <a:gd name="T11" fmla="*/ 23 h 63"/>
                <a:gd name="T12" fmla="*/ 15 w 61"/>
                <a:gd name="T13" fmla="*/ 7 h 63"/>
                <a:gd name="T14" fmla="*/ 3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"/>
                <a:gd name="T25" fmla="*/ 0 h 63"/>
                <a:gd name="T26" fmla="*/ 61 w 61"/>
                <a:gd name="T27" fmla="*/ 63 h 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33" name="Freeform 97"/>
            <p:cNvSpPr/>
            <p:nvPr/>
          </p:nvSpPr>
          <p:spPr bwMode="auto">
            <a:xfrm>
              <a:off x="3570" y="1396"/>
              <a:ext cx="47" cy="50"/>
            </a:xfrm>
            <a:custGeom>
              <a:avLst/>
              <a:gdLst>
                <a:gd name="T0" fmla="*/ 13 w 61"/>
                <a:gd name="T1" fmla="*/ 3 h 67"/>
                <a:gd name="T2" fmla="*/ 14 w 61"/>
                <a:gd name="T3" fmla="*/ 14 h 67"/>
                <a:gd name="T4" fmla="*/ 7 w 61"/>
                <a:gd name="T5" fmla="*/ 18 h 67"/>
                <a:gd name="T6" fmla="*/ 10 w 61"/>
                <a:gd name="T7" fmla="*/ 28 h 67"/>
                <a:gd name="T8" fmla="*/ 22 w 61"/>
                <a:gd name="T9" fmla="*/ 24 h 67"/>
                <a:gd name="T10" fmla="*/ 27 w 61"/>
                <a:gd name="T11" fmla="*/ 19 h 67"/>
                <a:gd name="T12" fmla="*/ 23 w 61"/>
                <a:gd name="T13" fmla="*/ 12 h 67"/>
                <a:gd name="T14" fmla="*/ 26 w 61"/>
                <a:gd name="T15" fmla="*/ 5 h 67"/>
                <a:gd name="T16" fmla="*/ 25 w 61"/>
                <a:gd name="T17" fmla="*/ 1 h 67"/>
                <a:gd name="T18" fmla="*/ 21 w 61"/>
                <a:gd name="T19" fmla="*/ 1 h 67"/>
                <a:gd name="T20" fmla="*/ 23 w 61"/>
                <a:gd name="T21" fmla="*/ 2 h 67"/>
                <a:gd name="T22" fmla="*/ 22 w 61"/>
                <a:gd name="T23" fmla="*/ 7 h 67"/>
                <a:gd name="T24" fmla="*/ 19 w 61"/>
                <a:gd name="T25" fmla="*/ 10 h 67"/>
                <a:gd name="T26" fmla="*/ 13 w 61"/>
                <a:gd name="T27" fmla="*/ 3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"/>
                <a:gd name="T43" fmla="*/ 0 h 67"/>
                <a:gd name="T44" fmla="*/ 61 w 61"/>
                <a:gd name="T45" fmla="*/ 67 h 6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34" name="Freeform 98"/>
            <p:cNvSpPr/>
            <p:nvPr/>
          </p:nvSpPr>
          <p:spPr bwMode="auto">
            <a:xfrm>
              <a:off x="3520" y="1415"/>
              <a:ext cx="33" cy="27"/>
            </a:xfrm>
            <a:custGeom>
              <a:avLst/>
              <a:gdLst>
                <a:gd name="T0" fmla="*/ 9 w 43"/>
                <a:gd name="T1" fmla="*/ 2 h 36"/>
                <a:gd name="T2" fmla="*/ 3 w 43"/>
                <a:gd name="T3" fmla="*/ 3 h 36"/>
                <a:gd name="T4" fmla="*/ 15 w 43"/>
                <a:gd name="T5" fmla="*/ 15 h 36"/>
                <a:gd name="T6" fmla="*/ 19 w 43"/>
                <a:gd name="T7" fmla="*/ 13 h 36"/>
                <a:gd name="T8" fmla="*/ 9 w 43"/>
                <a:gd name="T9" fmla="*/ 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35" name="Freeform 99"/>
            <p:cNvSpPr/>
            <p:nvPr/>
          </p:nvSpPr>
          <p:spPr bwMode="auto">
            <a:xfrm>
              <a:off x="3499" y="1386"/>
              <a:ext cx="24" cy="31"/>
            </a:xfrm>
            <a:custGeom>
              <a:avLst/>
              <a:gdLst>
                <a:gd name="T0" fmla="*/ 9 w 32"/>
                <a:gd name="T1" fmla="*/ 0 h 41"/>
                <a:gd name="T2" fmla="*/ 0 w 32"/>
                <a:gd name="T3" fmla="*/ 11 h 41"/>
                <a:gd name="T4" fmla="*/ 7 w 32"/>
                <a:gd name="T5" fmla="*/ 11 h 41"/>
                <a:gd name="T6" fmla="*/ 8 w 32"/>
                <a:gd name="T7" fmla="*/ 13 h 41"/>
                <a:gd name="T8" fmla="*/ 7 w 32"/>
                <a:gd name="T9" fmla="*/ 15 h 41"/>
                <a:gd name="T10" fmla="*/ 13 w 32"/>
                <a:gd name="T11" fmla="*/ 9 h 41"/>
                <a:gd name="T12" fmla="*/ 11 w 32"/>
                <a:gd name="T13" fmla="*/ 4 h 41"/>
                <a:gd name="T14" fmla="*/ 9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41"/>
                <a:gd name="T26" fmla="*/ 32 w 3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36" name="Freeform 100"/>
            <p:cNvSpPr/>
            <p:nvPr/>
          </p:nvSpPr>
          <p:spPr bwMode="auto">
            <a:xfrm>
              <a:off x="3533" y="1397"/>
              <a:ext cx="35" cy="24"/>
            </a:xfrm>
            <a:custGeom>
              <a:avLst/>
              <a:gdLst>
                <a:gd name="T0" fmla="*/ 9 w 45"/>
                <a:gd name="T1" fmla="*/ 0 h 32"/>
                <a:gd name="T2" fmla="*/ 0 w 45"/>
                <a:gd name="T3" fmla="*/ 3 h 32"/>
                <a:gd name="T4" fmla="*/ 12 w 45"/>
                <a:gd name="T5" fmla="*/ 13 h 32"/>
                <a:gd name="T6" fmla="*/ 21 w 45"/>
                <a:gd name="T7" fmla="*/ 11 h 32"/>
                <a:gd name="T8" fmla="*/ 10 w 45"/>
                <a:gd name="T9" fmla="*/ 5 h 32"/>
                <a:gd name="T10" fmla="*/ 9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32"/>
                <a:gd name="T20" fmla="*/ 45 w 45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37" name="Freeform 101"/>
            <p:cNvSpPr/>
            <p:nvPr/>
          </p:nvSpPr>
          <p:spPr bwMode="auto">
            <a:xfrm>
              <a:off x="3483" y="1066"/>
              <a:ext cx="28" cy="55"/>
            </a:xfrm>
            <a:custGeom>
              <a:avLst/>
              <a:gdLst>
                <a:gd name="T0" fmla="*/ 15 w 35"/>
                <a:gd name="T1" fmla="*/ 0 h 74"/>
                <a:gd name="T2" fmla="*/ 11 w 35"/>
                <a:gd name="T3" fmla="*/ 6 h 74"/>
                <a:gd name="T4" fmla="*/ 5 w 35"/>
                <a:gd name="T5" fmla="*/ 15 h 74"/>
                <a:gd name="T6" fmla="*/ 0 w 35"/>
                <a:gd name="T7" fmla="*/ 25 h 74"/>
                <a:gd name="T8" fmla="*/ 4 w 35"/>
                <a:gd name="T9" fmla="*/ 30 h 74"/>
                <a:gd name="T10" fmla="*/ 10 w 35"/>
                <a:gd name="T11" fmla="*/ 25 h 74"/>
                <a:gd name="T12" fmla="*/ 18 w 35"/>
                <a:gd name="T13" fmla="*/ 13 h 74"/>
                <a:gd name="T14" fmla="*/ 15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5"/>
                <a:gd name="T25" fmla="*/ 0 h 74"/>
                <a:gd name="T26" fmla="*/ 35 w 35"/>
                <a:gd name="T27" fmla="*/ 74 h 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38" name="Freeform 102"/>
            <p:cNvSpPr/>
            <p:nvPr/>
          </p:nvSpPr>
          <p:spPr bwMode="auto">
            <a:xfrm>
              <a:off x="3535" y="1057"/>
              <a:ext cx="20" cy="55"/>
            </a:xfrm>
            <a:custGeom>
              <a:avLst/>
              <a:gdLst>
                <a:gd name="T0" fmla="*/ 6 w 25"/>
                <a:gd name="T1" fmla="*/ 3 h 73"/>
                <a:gd name="T2" fmla="*/ 2 w 25"/>
                <a:gd name="T3" fmla="*/ 4 h 73"/>
                <a:gd name="T4" fmla="*/ 0 w 25"/>
                <a:gd name="T5" fmla="*/ 10 h 73"/>
                <a:gd name="T6" fmla="*/ 8 w 25"/>
                <a:gd name="T7" fmla="*/ 17 h 73"/>
                <a:gd name="T8" fmla="*/ 13 w 25"/>
                <a:gd name="T9" fmla="*/ 24 h 73"/>
                <a:gd name="T10" fmla="*/ 8 w 25"/>
                <a:gd name="T11" fmla="*/ 8 h 73"/>
                <a:gd name="T12" fmla="*/ 6 w 25"/>
                <a:gd name="T13" fmla="*/ 3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73"/>
                <a:gd name="T23" fmla="*/ 25 w 25"/>
                <a:gd name="T24" fmla="*/ 73 h 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39" name="Freeform 103"/>
            <p:cNvSpPr/>
            <p:nvPr/>
          </p:nvSpPr>
          <p:spPr bwMode="auto">
            <a:xfrm>
              <a:off x="3558" y="1040"/>
              <a:ext cx="10" cy="25"/>
            </a:xfrm>
            <a:custGeom>
              <a:avLst/>
              <a:gdLst>
                <a:gd name="T0" fmla="*/ 4 w 14"/>
                <a:gd name="T1" fmla="*/ 0 h 33"/>
                <a:gd name="T2" fmla="*/ 1 w 14"/>
                <a:gd name="T3" fmla="*/ 5 h 33"/>
                <a:gd name="T4" fmla="*/ 4 w 14"/>
                <a:gd name="T5" fmla="*/ 11 h 33"/>
                <a:gd name="T6" fmla="*/ 4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33"/>
                <a:gd name="T14" fmla="*/ 14 w 14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40" name="Freeform 104"/>
            <p:cNvSpPr/>
            <p:nvPr/>
          </p:nvSpPr>
          <p:spPr bwMode="auto">
            <a:xfrm>
              <a:off x="3568" y="1052"/>
              <a:ext cx="22" cy="48"/>
            </a:xfrm>
            <a:custGeom>
              <a:avLst/>
              <a:gdLst>
                <a:gd name="T0" fmla="*/ 2 w 28"/>
                <a:gd name="T1" fmla="*/ 0 h 64"/>
                <a:gd name="T2" fmla="*/ 6 w 28"/>
                <a:gd name="T3" fmla="*/ 6 h 64"/>
                <a:gd name="T4" fmla="*/ 10 w 28"/>
                <a:gd name="T5" fmla="*/ 9 h 64"/>
                <a:gd name="T6" fmla="*/ 4 w 28"/>
                <a:gd name="T7" fmla="*/ 17 h 64"/>
                <a:gd name="T8" fmla="*/ 0 w 28"/>
                <a:gd name="T9" fmla="*/ 24 h 64"/>
                <a:gd name="T10" fmla="*/ 6 w 28"/>
                <a:gd name="T11" fmla="*/ 24 h 64"/>
                <a:gd name="T12" fmla="*/ 13 w 28"/>
                <a:gd name="T13" fmla="*/ 11 h 64"/>
                <a:gd name="T14" fmla="*/ 2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64"/>
                <a:gd name="T26" fmla="*/ 28 w 2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41" name="Freeform 105"/>
            <p:cNvSpPr/>
            <p:nvPr/>
          </p:nvSpPr>
          <p:spPr bwMode="auto">
            <a:xfrm>
              <a:off x="3293" y="1121"/>
              <a:ext cx="12" cy="27"/>
            </a:xfrm>
            <a:custGeom>
              <a:avLst/>
              <a:gdLst>
                <a:gd name="T0" fmla="*/ 6 w 16"/>
                <a:gd name="T1" fmla="*/ 2 h 36"/>
                <a:gd name="T2" fmla="*/ 0 w 16"/>
                <a:gd name="T3" fmla="*/ 3 h 36"/>
                <a:gd name="T4" fmla="*/ 4 w 16"/>
                <a:gd name="T5" fmla="*/ 10 h 36"/>
                <a:gd name="T6" fmla="*/ 6 w 16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36"/>
                <a:gd name="T14" fmla="*/ 16 w 16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42" name="Freeform 106"/>
            <p:cNvSpPr/>
            <p:nvPr/>
          </p:nvSpPr>
          <p:spPr bwMode="auto">
            <a:xfrm>
              <a:off x="3282" y="1098"/>
              <a:ext cx="11" cy="15"/>
            </a:xfrm>
            <a:custGeom>
              <a:avLst/>
              <a:gdLst>
                <a:gd name="T0" fmla="*/ 6 w 13"/>
                <a:gd name="T1" fmla="*/ 2 h 20"/>
                <a:gd name="T2" fmla="*/ 1 w 13"/>
                <a:gd name="T3" fmla="*/ 5 h 20"/>
                <a:gd name="T4" fmla="*/ 6 w 13"/>
                <a:gd name="T5" fmla="*/ 8 h 20"/>
                <a:gd name="T6" fmla="*/ 6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43" name="Freeform 107"/>
            <p:cNvSpPr/>
            <p:nvPr/>
          </p:nvSpPr>
          <p:spPr bwMode="auto">
            <a:xfrm>
              <a:off x="3278" y="1080"/>
              <a:ext cx="12" cy="14"/>
            </a:xfrm>
            <a:custGeom>
              <a:avLst/>
              <a:gdLst>
                <a:gd name="T0" fmla="*/ 5 w 16"/>
                <a:gd name="T1" fmla="*/ 2 h 19"/>
                <a:gd name="T2" fmla="*/ 0 w 16"/>
                <a:gd name="T3" fmla="*/ 4 h 19"/>
                <a:gd name="T4" fmla="*/ 5 w 16"/>
                <a:gd name="T5" fmla="*/ 7 h 19"/>
                <a:gd name="T6" fmla="*/ 5 w 16"/>
                <a:gd name="T7" fmla="*/ 2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19"/>
                <a:gd name="T14" fmla="*/ 16 w 16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44" name="Freeform 108"/>
            <p:cNvSpPr/>
            <p:nvPr/>
          </p:nvSpPr>
          <p:spPr bwMode="auto">
            <a:xfrm>
              <a:off x="3266" y="1040"/>
              <a:ext cx="11" cy="19"/>
            </a:xfrm>
            <a:custGeom>
              <a:avLst/>
              <a:gdLst>
                <a:gd name="T0" fmla="*/ 3 w 14"/>
                <a:gd name="T1" fmla="*/ 0 h 25"/>
                <a:gd name="T2" fmla="*/ 0 w 14"/>
                <a:gd name="T3" fmla="*/ 6 h 25"/>
                <a:gd name="T4" fmla="*/ 6 w 14"/>
                <a:gd name="T5" fmla="*/ 11 h 25"/>
                <a:gd name="T6" fmla="*/ 3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45" name="Freeform 109"/>
            <p:cNvSpPr/>
            <p:nvPr/>
          </p:nvSpPr>
          <p:spPr bwMode="auto">
            <a:xfrm>
              <a:off x="3268" y="1065"/>
              <a:ext cx="16" cy="13"/>
            </a:xfrm>
            <a:custGeom>
              <a:avLst/>
              <a:gdLst>
                <a:gd name="T0" fmla="*/ 5 w 22"/>
                <a:gd name="T1" fmla="*/ 0 h 18"/>
                <a:gd name="T2" fmla="*/ 7 w 22"/>
                <a:gd name="T3" fmla="*/ 7 h 18"/>
                <a:gd name="T4" fmla="*/ 5 w 22"/>
                <a:gd name="T5" fmla="*/ 2 h 18"/>
                <a:gd name="T6" fmla="*/ 5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8"/>
                <a:gd name="T14" fmla="*/ 22 w 22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46" name="Freeform 110"/>
            <p:cNvSpPr/>
            <p:nvPr/>
          </p:nvSpPr>
          <p:spPr bwMode="auto">
            <a:xfrm>
              <a:off x="4125" y="1686"/>
              <a:ext cx="46" cy="59"/>
            </a:xfrm>
            <a:custGeom>
              <a:avLst/>
              <a:gdLst>
                <a:gd name="T0" fmla="*/ 5 w 60"/>
                <a:gd name="T1" fmla="*/ 3 h 81"/>
                <a:gd name="T2" fmla="*/ 2 w 60"/>
                <a:gd name="T3" fmla="*/ 7 h 81"/>
                <a:gd name="T4" fmla="*/ 7 w 60"/>
                <a:gd name="T5" fmla="*/ 15 h 81"/>
                <a:gd name="T6" fmla="*/ 12 w 60"/>
                <a:gd name="T7" fmla="*/ 20 h 81"/>
                <a:gd name="T8" fmla="*/ 18 w 60"/>
                <a:gd name="T9" fmla="*/ 25 h 81"/>
                <a:gd name="T10" fmla="*/ 23 w 60"/>
                <a:gd name="T11" fmla="*/ 31 h 81"/>
                <a:gd name="T12" fmla="*/ 24 w 60"/>
                <a:gd name="T13" fmla="*/ 23 h 81"/>
                <a:gd name="T14" fmla="*/ 19 w 60"/>
                <a:gd name="T15" fmla="*/ 15 h 81"/>
                <a:gd name="T16" fmla="*/ 12 w 60"/>
                <a:gd name="T17" fmla="*/ 7 h 81"/>
                <a:gd name="T18" fmla="*/ 5 w 60"/>
                <a:gd name="T19" fmla="*/ 3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81"/>
                <a:gd name="T32" fmla="*/ 60 w 60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47" name="Freeform 111"/>
            <p:cNvSpPr/>
            <p:nvPr/>
          </p:nvSpPr>
          <p:spPr bwMode="auto">
            <a:xfrm>
              <a:off x="4362" y="1637"/>
              <a:ext cx="54" cy="46"/>
            </a:xfrm>
            <a:custGeom>
              <a:avLst/>
              <a:gdLst>
                <a:gd name="T0" fmla="*/ 12 w 71"/>
                <a:gd name="T1" fmla="*/ 10 h 61"/>
                <a:gd name="T2" fmla="*/ 6 w 71"/>
                <a:gd name="T3" fmla="*/ 14 h 61"/>
                <a:gd name="T4" fmla="*/ 1 w 71"/>
                <a:gd name="T5" fmla="*/ 19 h 61"/>
                <a:gd name="T6" fmla="*/ 6 w 71"/>
                <a:gd name="T7" fmla="*/ 25 h 61"/>
                <a:gd name="T8" fmla="*/ 12 w 71"/>
                <a:gd name="T9" fmla="*/ 19 h 61"/>
                <a:gd name="T10" fmla="*/ 17 w 71"/>
                <a:gd name="T11" fmla="*/ 10 h 61"/>
                <a:gd name="T12" fmla="*/ 24 w 71"/>
                <a:gd name="T13" fmla="*/ 0 h 61"/>
                <a:gd name="T14" fmla="*/ 31 w 71"/>
                <a:gd name="T15" fmla="*/ 5 h 61"/>
                <a:gd name="T16" fmla="*/ 16 w 71"/>
                <a:gd name="T17" fmla="*/ 10 h 61"/>
                <a:gd name="T18" fmla="*/ 12 w 71"/>
                <a:gd name="T19" fmla="*/ 10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"/>
                <a:gd name="T31" fmla="*/ 0 h 61"/>
                <a:gd name="T32" fmla="*/ 71 w 71"/>
                <a:gd name="T33" fmla="*/ 61 h 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48" name="Freeform 112"/>
            <p:cNvSpPr/>
            <p:nvPr/>
          </p:nvSpPr>
          <p:spPr bwMode="auto">
            <a:xfrm>
              <a:off x="4198" y="1612"/>
              <a:ext cx="17" cy="23"/>
            </a:xfrm>
            <a:custGeom>
              <a:avLst/>
              <a:gdLst>
                <a:gd name="T0" fmla="*/ 4 w 23"/>
                <a:gd name="T1" fmla="*/ 0 h 30"/>
                <a:gd name="T2" fmla="*/ 0 w 23"/>
                <a:gd name="T3" fmla="*/ 6 h 30"/>
                <a:gd name="T4" fmla="*/ 5 w 23"/>
                <a:gd name="T5" fmla="*/ 14 h 30"/>
                <a:gd name="T6" fmla="*/ 4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30"/>
                <a:gd name="T14" fmla="*/ 23 w 23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49" name="Freeform 113"/>
            <p:cNvSpPr/>
            <p:nvPr/>
          </p:nvSpPr>
          <p:spPr bwMode="auto">
            <a:xfrm>
              <a:off x="4189" y="1590"/>
              <a:ext cx="21" cy="17"/>
            </a:xfrm>
            <a:custGeom>
              <a:avLst/>
              <a:gdLst>
                <a:gd name="T0" fmla="*/ 10 w 26"/>
                <a:gd name="T1" fmla="*/ 0 h 23"/>
                <a:gd name="T2" fmla="*/ 0 w 26"/>
                <a:gd name="T3" fmla="*/ 5 h 23"/>
                <a:gd name="T4" fmla="*/ 11 w 26"/>
                <a:gd name="T5" fmla="*/ 8 h 23"/>
                <a:gd name="T6" fmla="*/ 10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3"/>
                <a:gd name="T14" fmla="*/ 26 w 26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50" name="Freeform 114"/>
            <p:cNvSpPr/>
            <p:nvPr/>
          </p:nvSpPr>
          <p:spPr bwMode="auto">
            <a:xfrm>
              <a:off x="4033" y="1397"/>
              <a:ext cx="24" cy="33"/>
            </a:xfrm>
            <a:custGeom>
              <a:avLst/>
              <a:gdLst>
                <a:gd name="T0" fmla="*/ 12 w 32"/>
                <a:gd name="T1" fmla="*/ 0 h 44"/>
                <a:gd name="T2" fmla="*/ 5 w 32"/>
                <a:gd name="T3" fmla="*/ 5 h 44"/>
                <a:gd name="T4" fmla="*/ 5 w 32"/>
                <a:gd name="T5" fmla="*/ 14 h 44"/>
                <a:gd name="T6" fmla="*/ 11 w 32"/>
                <a:gd name="T7" fmla="*/ 15 h 44"/>
                <a:gd name="T8" fmla="*/ 12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51" name="Freeform 115"/>
            <p:cNvSpPr/>
            <p:nvPr/>
          </p:nvSpPr>
          <p:spPr bwMode="auto">
            <a:xfrm>
              <a:off x="4067" y="1440"/>
              <a:ext cx="27" cy="32"/>
            </a:xfrm>
            <a:custGeom>
              <a:avLst/>
              <a:gdLst>
                <a:gd name="T0" fmla="*/ 15 w 34"/>
                <a:gd name="T1" fmla="*/ 0 h 44"/>
                <a:gd name="T2" fmla="*/ 5 w 34"/>
                <a:gd name="T3" fmla="*/ 4 h 44"/>
                <a:gd name="T4" fmla="*/ 7 w 34"/>
                <a:gd name="T5" fmla="*/ 12 h 44"/>
                <a:gd name="T6" fmla="*/ 14 w 34"/>
                <a:gd name="T7" fmla="*/ 14 h 44"/>
                <a:gd name="T8" fmla="*/ 15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4"/>
                <a:gd name="T17" fmla="*/ 34 w 3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52" name="Freeform 116"/>
            <p:cNvSpPr/>
            <p:nvPr/>
          </p:nvSpPr>
          <p:spPr bwMode="auto">
            <a:xfrm>
              <a:off x="4095" y="1502"/>
              <a:ext cx="29" cy="28"/>
            </a:xfrm>
            <a:custGeom>
              <a:avLst/>
              <a:gdLst>
                <a:gd name="T0" fmla="*/ 15 w 38"/>
                <a:gd name="T1" fmla="*/ 2 h 37"/>
                <a:gd name="T2" fmla="*/ 5 w 38"/>
                <a:gd name="T3" fmla="*/ 2 h 37"/>
                <a:gd name="T4" fmla="*/ 6 w 38"/>
                <a:gd name="T5" fmla="*/ 11 h 37"/>
                <a:gd name="T6" fmla="*/ 11 w 38"/>
                <a:gd name="T7" fmla="*/ 13 h 37"/>
                <a:gd name="T8" fmla="*/ 15 w 38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7"/>
                <a:gd name="T17" fmla="*/ 38 w 3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53" name="Freeform 117"/>
            <p:cNvSpPr/>
            <p:nvPr/>
          </p:nvSpPr>
          <p:spPr bwMode="auto">
            <a:xfrm>
              <a:off x="4130" y="1492"/>
              <a:ext cx="29" cy="26"/>
            </a:xfrm>
            <a:custGeom>
              <a:avLst/>
              <a:gdLst>
                <a:gd name="T0" fmla="*/ 15 w 38"/>
                <a:gd name="T1" fmla="*/ 2 h 34"/>
                <a:gd name="T2" fmla="*/ 5 w 38"/>
                <a:gd name="T3" fmla="*/ 2 h 34"/>
                <a:gd name="T4" fmla="*/ 7 w 38"/>
                <a:gd name="T5" fmla="*/ 10 h 34"/>
                <a:gd name="T6" fmla="*/ 12 w 38"/>
                <a:gd name="T7" fmla="*/ 10 h 34"/>
                <a:gd name="T8" fmla="*/ 15 w 3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4"/>
                <a:gd name="T17" fmla="*/ 38 w 3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54" name="Freeform 118"/>
            <p:cNvSpPr/>
            <p:nvPr/>
          </p:nvSpPr>
          <p:spPr bwMode="auto">
            <a:xfrm>
              <a:off x="4120" y="1456"/>
              <a:ext cx="26" cy="20"/>
            </a:xfrm>
            <a:custGeom>
              <a:avLst/>
              <a:gdLst>
                <a:gd name="T0" fmla="*/ 13 w 35"/>
                <a:gd name="T1" fmla="*/ 1 h 27"/>
                <a:gd name="T2" fmla="*/ 4 w 35"/>
                <a:gd name="T3" fmla="*/ 1 h 27"/>
                <a:gd name="T4" fmla="*/ 5 w 35"/>
                <a:gd name="T5" fmla="*/ 6 h 27"/>
                <a:gd name="T6" fmla="*/ 10 w 35"/>
                <a:gd name="T7" fmla="*/ 7 h 27"/>
                <a:gd name="T8" fmla="*/ 1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27"/>
                <a:gd name="T17" fmla="*/ 35 w 3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55" name="Freeform 119"/>
            <p:cNvSpPr/>
            <p:nvPr/>
          </p:nvSpPr>
          <p:spPr bwMode="auto">
            <a:xfrm>
              <a:off x="4093" y="1432"/>
              <a:ext cx="27" cy="34"/>
            </a:xfrm>
            <a:custGeom>
              <a:avLst/>
              <a:gdLst>
                <a:gd name="T0" fmla="*/ 13 w 35"/>
                <a:gd name="T1" fmla="*/ 7 h 47"/>
                <a:gd name="T2" fmla="*/ 9 w 35"/>
                <a:gd name="T3" fmla="*/ 1 h 47"/>
                <a:gd name="T4" fmla="*/ 5 w 35"/>
                <a:gd name="T5" fmla="*/ 9 h 47"/>
                <a:gd name="T6" fmla="*/ 9 w 35"/>
                <a:gd name="T7" fmla="*/ 13 h 47"/>
                <a:gd name="T8" fmla="*/ 12 w 35"/>
                <a:gd name="T9" fmla="*/ 11 h 47"/>
                <a:gd name="T10" fmla="*/ 13 w 35"/>
                <a:gd name="T11" fmla="*/ 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47"/>
                <a:gd name="T20" fmla="*/ 35 w 35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56" name="Freeform 120"/>
            <p:cNvSpPr/>
            <p:nvPr/>
          </p:nvSpPr>
          <p:spPr bwMode="auto">
            <a:xfrm>
              <a:off x="4060" y="1416"/>
              <a:ext cx="25" cy="26"/>
            </a:xfrm>
            <a:custGeom>
              <a:avLst/>
              <a:gdLst>
                <a:gd name="T0" fmla="*/ 10 w 32"/>
                <a:gd name="T1" fmla="*/ 4 h 35"/>
                <a:gd name="T2" fmla="*/ 5 w 32"/>
                <a:gd name="T3" fmla="*/ 1 h 35"/>
                <a:gd name="T4" fmla="*/ 5 w 32"/>
                <a:gd name="T5" fmla="*/ 10 h 35"/>
                <a:gd name="T6" fmla="*/ 12 w 32"/>
                <a:gd name="T7" fmla="*/ 11 h 35"/>
                <a:gd name="T8" fmla="*/ 10 w 32"/>
                <a:gd name="T9" fmla="*/ 4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57" name="Freeform 121"/>
            <p:cNvSpPr/>
            <p:nvPr/>
          </p:nvSpPr>
          <p:spPr bwMode="auto">
            <a:xfrm>
              <a:off x="4101" y="1468"/>
              <a:ext cx="25" cy="26"/>
            </a:xfrm>
            <a:custGeom>
              <a:avLst/>
              <a:gdLst>
                <a:gd name="T0" fmla="*/ 10 w 32"/>
                <a:gd name="T1" fmla="*/ 4 h 35"/>
                <a:gd name="T2" fmla="*/ 5 w 32"/>
                <a:gd name="T3" fmla="*/ 1 h 35"/>
                <a:gd name="T4" fmla="*/ 5 w 32"/>
                <a:gd name="T5" fmla="*/ 10 h 35"/>
                <a:gd name="T6" fmla="*/ 12 w 32"/>
                <a:gd name="T7" fmla="*/ 11 h 35"/>
                <a:gd name="T8" fmla="*/ 10 w 32"/>
                <a:gd name="T9" fmla="*/ 4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58" name="Freeform 122"/>
            <p:cNvSpPr/>
            <p:nvPr/>
          </p:nvSpPr>
          <p:spPr bwMode="auto">
            <a:xfrm>
              <a:off x="2451" y="100"/>
              <a:ext cx="144" cy="107"/>
            </a:xfrm>
            <a:custGeom>
              <a:avLst/>
              <a:gdLst>
                <a:gd name="T0" fmla="*/ 75 w 189"/>
                <a:gd name="T1" fmla="*/ 1 h 144"/>
                <a:gd name="T2" fmla="*/ 82 w 189"/>
                <a:gd name="T3" fmla="*/ 1 h 144"/>
                <a:gd name="T4" fmla="*/ 84 w 189"/>
                <a:gd name="T5" fmla="*/ 7 h 144"/>
                <a:gd name="T6" fmla="*/ 82 w 189"/>
                <a:gd name="T7" fmla="*/ 10 h 144"/>
                <a:gd name="T8" fmla="*/ 58 w 189"/>
                <a:gd name="T9" fmla="*/ 19 h 144"/>
                <a:gd name="T10" fmla="*/ 48 w 189"/>
                <a:gd name="T11" fmla="*/ 24 h 144"/>
                <a:gd name="T12" fmla="*/ 43 w 189"/>
                <a:gd name="T13" fmla="*/ 25 h 144"/>
                <a:gd name="T14" fmla="*/ 31 w 189"/>
                <a:gd name="T15" fmla="*/ 33 h 144"/>
                <a:gd name="T16" fmla="*/ 33 w 189"/>
                <a:gd name="T17" fmla="*/ 38 h 144"/>
                <a:gd name="T18" fmla="*/ 37 w 189"/>
                <a:gd name="T19" fmla="*/ 48 h 144"/>
                <a:gd name="T20" fmla="*/ 47 w 189"/>
                <a:gd name="T21" fmla="*/ 52 h 144"/>
                <a:gd name="T22" fmla="*/ 41 w 189"/>
                <a:gd name="T23" fmla="*/ 57 h 144"/>
                <a:gd name="T24" fmla="*/ 37 w 189"/>
                <a:gd name="T25" fmla="*/ 54 h 144"/>
                <a:gd name="T26" fmla="*/ 31 w 189"/>
                <a:gd name="T27" fmla="*/ 55 h 144"/>
                <a:gd name="T28" fmla="*/ 9 w 189"/>
                <a:gd name="T29" fmla="*/ 51 h 144"/>
                <a:gd name="T30" fmla="*/ 8 w 189"/>
                <a:gd name="T31" fmla="*/ 44 h 144"/>
                <a:gd name="T32" fmla="*/ 21 w 189"/>
                <a:gd name="T33" fmla="*/ 37 h 144"/>
                <a:gd name="T34" fmla="*/ 23 w 189"/>
                <a:gd name="T35" fmla="*/ 31 h 144"/>
                <a:gd name="T36" fmla="*/ 21 w 189"/>
                <a:gd name="T37" fmla="*/ 27 h 144"/>
                <a:gd name="T38" fmla="*/ 33 w 189"/>
                <a:gd name="T39" fmla="*/ 19 h 144"/>
                <a:gd name="T40" fmla="*/ 43 w 189"/>
                <a:gd name="T41" fmla="*/ 15 h 144"/>
                <a:gd name="T42" fmla="*/ 50 w 189"/>
                <a:gd name="T43" fmla="*/ 10 h 144"/>
                <a:gd name="T44" fmla="*/ 75 w 189"/>
                <a:gd name="T45" fmla="*/ 1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9"/>
                <a:gd name="T70" fmla="*/ 0 h 144"/>
                <a:gd name="T71" fmla="*/ 189 w 189"/>
                <a:gd name="T72" fmla="*/ 144 h 1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59" name="Freeform 123"/>
            <p:cNvSpPr/>
            <p:nvPr/>
          </p:nvSpPr>
          <p:spPr bwMode="auto">
            <a:xfrm>
              <a:off x="2537" y="203"/>
              <a:ext cx="41" cy="12"/>
            </a:xfrm>
            <a:custGeom>
              <a:avLst/>
              <a:gdLst>
                <a:gd name="T0" fmla="*/ 12 w 53"/>
                <a:gd name="T1" fmla="*/ 0 h 17"/>
                <a:gd name="T2" fmla="*/ 5 w 53"/>
                <a:gd name="T3" fmla="*/ 1 h 17"/>
                <a:gd name="T4" fmla="*/ 15 w 53"/>
                <a:gd name="T5" fmla="*/ 6 h 17"/>
                <a:gd name="T6" fmla="*/ 20 w 53"/>
                <a:gd name="T7" fmla="*/ 5 h 17"/>
                <a:gd name="T8" fmla="*/ 12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7"/>
                <a:gd name="T17" fmla="*/ 53 w 5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60" name="Freeform 124"/>
            <p:cNvSpPr/>
            <p:nvPr/>
          </p:nvSpPr>
          <p:spPr bwMode="auto">
            <a:xfrm>
              <a:off x="2747" y="48"/>
              <a:ext cx="43" cy="28"/>
            </a:xfrm>
            <a:custGeom>
              <a:avLst/>
              <a:gdLst>
                <a:gd name="T0" fmla="*/ 24 w 57"/>
                <a:gd name="T1" fmla="*/ 2 h 37"/>
                <a:gd name="T2" fmla="*/ 11 w 57"/>
                <a:gd name="T3" fmla="*/ 11 h 37"/>
                <a:gd name="T4" fmla="*/ 5 w 57"/>
                <a:gd name="T5" fmla="*/ 15 h 37"/>
                <a:gd name="T6" fmla="*/ 4 w 57"/>
                <a:gd name="T7" fmla="*/ 2 h 37"/>
                <a:gd name="T8" fmla="*/ 9 w 57"/>
                <a:gd name="T9" fmla="*/ 0 h 37"/>
                <a:gd name="T10" fmla="*/ 24 w 57"/>
                <a:gd name="T11" fmla="*/ 2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37"/>
                <a:gd name="T20" fmla="*/ 57 w 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61" name="Freeform 125"/>
            <p:cNvSpPr/>
            <p:nvPr/>
          </p:nvSpPr>
          <p:spPr bwMode="auto">
            <a:xfrm>
              <a:off x="2778" y="61"/>
              <a:ext cx="51" cy="20"/>
            </a:xfrm>
            <a:custGeom>
              <a:avLst/>
              <a:gdLst>
                <a:gd name="T0" fmla="*/ 13 w 68"/>
                <a:gd name="T1" fmla="*/ 0 h 26"/>
                <a:gd name="T2" fmla="*/ 5 w 68"/>
                <a:gd name="T3" fmla="*/ 3 h 26"/>
                <a:gd name="T4" fmla="*/ 24 w 68"/>
                <a:gd name="T5" fmla="*/ 12 h 26"/>
                <a:gd name="T6" fmla="*/ 26 w 68"/>
                <a:gd name="T7" fmla="*/ 11 h 26"/>
                <a:gd name="T8" fmla="*/ 13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26"/>
                <a:gd name="T17" fmla="*/ 68 w 6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62" name="Freeform 126"/>
            <p:cNvSpPr/>
            <p:nvPr/>
          </p:nvSpPr>
          <p:spPr bwMode="auto">
            <a:xfrm>
              <a:off x="2833" y="64"/>
              <a:ext cx="52" cy="32"/>
            </a:xfrm>
            <a:custGeom>
              <a:avLst/>
              <a:gdLst>
                <a:gd name="T0" fmla="*/ 24 w 66"/>
                <a:gd name="T1" fmla="*/ 4 h 43"/>
                <a:gd name="T2" fmla="*/ 13 w 66"/>
                <a:gd name="T3" fmla="*/ 4 h 43"/>
                <a:gd name="T4" fmla="*/ 5 w 66"/>
                <a:gd name="T5" fmla="*/ 4 h 43"/>
                <a:gd name="T6" fmla="*/ 4 w 66"/>
                <a:gd name="T7" fmla="*/ 14 h 43"/>
                <a:gd name="T8" fmla="*/ 16 w 66"/>
                <a:gd name="T9" fmla="*/ 18 h 43"/>
                <a:gd name="T10" fmla="*/ 31 w 66"/>
                <a:gd name="T11" fmla="*/ 11 h 43"/>
                <a:gd name="T12" fmla="*/ 24 w 66"/>
                <a:gd name="T13" fmla="*/ 4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43"/>
                <a:gd name="T23" fmla="*/ 66 w 66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63" name="Freeform 127"/>
            <p:cNvSpPr/>
            <p:nvPr/>
          </p:nvSpPr>
          <p:spPr bwMode="auto">
            <a:xfrm>
              <a:off x="3191" y="91"/>
              <a:ext cx="90" cy="31"/>
            </a:xfrm>
            <a:custGeom>
              <a:avLst/>
              <a:gdLst>
                <a:gd name="T0" fmla="*/ 6 w 117"/>
                <a:gd name="T1" fmla="*/ 0 h 41"/>
                <a:gd name="T2" fmla="*/ 4 w 117"/>
                <a:gd name="T3" fmla="*/ 7 h 41"/>
                <a:gd name="T4" fmla="*/ 22 w 117"/>
                <a:gd name="T5" fmla="*/ 13 h 41"/>
                <a:gd name="T6" fmla="*/ 35 w 117"/>
                <a:gd name="T7" fmla="*/ 15 h 41"/>
                <a:gd name="T8" fmla="*/ 51 w 117"/>
                <a:gd name="T9" fmla="*/ 10 h 41"/>
                <a:gd name="T10" fmla="*/ 35 w 117"/>
                <a:gd name="T11" fmla="*/ 2 h 41"/>
                <a:gd name="T12" fmla="*/ 6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7"/>
                <a:gd name="T22" fmla="*/ 0 h 41"/>
                <a:gd name="T23" fmla="*/ 117 w 117"/>
                <a:gd name="T24" fmla="*/ 41 h 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64" name="Freeform 128"/>
            <p:cNvSpPr/>
            <p:nvPr/>
          </p:nvSpPr>
          <p:spPr bwMode="auto">
            <a:xfrm>
              <a:off x="3283" y="90"/>
              <a:ext cx="47" cy="24"/>
            </a:xfrm>
            <a:custGeom>
              <a:avLst/>
              <a:gdLst>
                <a:gd name="T0" fmla="*/ 14 w 62"/>
                <a:gd name="T1" fmla="*/ 2 h 32"/>
                <a:gd name="T2" fmla="*/ 27 w 62"/>
                <a:gd name="T3" fmla="*/ 5 h 32"/>
                <a:gd name="T4" fmla="*/ 13 w 62"/>
                <a:gd name="T5" fmla="*/ 14 h 32"/>
                <a:gd name="T6" fmla="*/ 3 w 62"/>
                <a:gd name="T7" fmla="*/ 10 h 32"/>
                <a:gd name="T8" fmla="*/ 14 w 62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32"/>
                <a:gd name="T17" fmla="*/ 62 w 6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65" name="Freeform 129"/>
            <p:cNvSpPr/>
            <p:nvPr/>
          </p:nvSpPr>
          <p:spPr bwMode="auto">
            <a:xfrm>
              <a:off x="3262" y="119"/>
              <a:ext cx="38" cy="16"/>
            </a:xfrm>
            <a:custGeom>
              <a:avLst/>
              <a:gdLst>
                <a:gd name="T0" fmla="*/ 9 w 49"/>
                <a:gd name="T1" fmla="*/ 1 h 23"/>
                <a:gd name="T2" fmla="*/ 3 w 49"/>
                <a:gd name="T3" fmla="*/ 1 h 23"/>
                <a:gd name="T4" fmla="*/ 17 w 49"/>
                <a:gd name="T5" fmla="*/ 8 h 23"/>
                <a:gd name="T6" fmla="*/ 9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23"/>
                <a:gd name="T14" fmla="*/ 49 w 49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66" name="Freeform 130"/>
            <p:cNvSpPr/>
            <p:nvPr/>
          </p:nvSpPr>
          <p:spPr bwMode="auto">
            <a:xfrm>
              <a:off x="3520" y="342"/>
              <a:ext cx="78" cy="113"/>
            </a:xfrm>
            <a:custGeom>
              <a:avLst/>
              <a:gdLst>
                <a:gd name="T0" fmla="*/ 3 w 102"/>
                <a:gd name="T1" fmla="*/ 0 h 152"/>
                <a:gd name="T2" fmla="*/ 0 w 102"/>
                <a:gd name="T3" fmla="*/ 7 h 152"/>
                <a:gd name="T4" fmla="*/ 6 w 102"/>
                <a:gd name="T5" fmla="*/ 17 h 152"/>
                <a:gd name="T6" fmla="*/ 14 w 102"/>
                <a:gd name="T7" fmla="*/ 30 h 152"/>
                <a:gd name="T8" fmla="*/ 16 w 102"/>
                <a:gd name="T9" fmla="*/ 42 h 152"/>
                <a:gd name="T10" fmla="*/ 36 w 102"/>
                <a:gd name="T11" fmla="*/ 62 h 152"/>
                <a:gd name="T12" fmla="*/ 38 w 102"/>
                <a:gd name="T13" fmla="*/ 51 h 152"/>
                <a:gd name="T14" fmla="*/ 34 w 102"/>
                <a:gd name="T15" fmla="*/ 42 h 152"/>
                <a:gd name="T16" fmla="*/ 28 w 102"/>
                <a:gd name="T17" fmla="*/ 38 h 152"/>
                <a:gd name="T18" fmla="*/ 24 w 102"/>
                <a:gd name="T19" fmla="*/ 30 h 152"/>
                <a:gd name="T20" fmla="*/ 18 w 102"/>
                <a:gd name="T21" fmla="*/ 19 h 152"/>
                <a:gd name="T22" fmla="*/ 2 w 102"/>
                <a:gd name="T23" fmla="*/ 5 h 152"/>
                <a:gd name="T24" fmla="*/ 3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2"/>
                <a:gd name="T40" fmla="*/ 0 h 152"/>
                <a:gd name="T41" fmla="*/ 102 w 102"/>
                <a:gd name="T42" fmla="*/ 152 h 1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67" name="Freeform 131"/>
            <p:cNvSpPr/>
            <p:nvPr/>
          </p:nvSpPr>
          <p:spPr bwMode="auto">
            <a:xfrm>
              <a:off x="3583" y="459"/>
              <a:ext cx="56" cy="78"/>
            </a:xfrm>
            <a:custGeom>
              <a:avLst/>
              <a:gdLst>
                <a:gd name="T0" fmla="*/ 27 w 74"/>
                <a:gd name="T1" fmla="*/ 10 h 103"/>
                <a:gd name="T2" fmla="*/ 32 w 74"/>
                <a:gd name="T3" fmla="*/ 17 h 103"/>
                <a:gd name="T4" fmla="*/ 13 w 74"/>
                <a:gd name="T5" fmla="*/ 36 h 103"/>
                <a:gd name="T6" fmla="*/ 14 w 74"/>
                <a:gd name="T7" fmla="*/ 44 h 103"/>
                <a:gd name="T8" fmla="*/ 8 w 74"/>
                <a:gd name="T9" fmla="*/ 41 h 103"/>
                <a:gd name="T10" fmla="*/ 3 w 74"/>
                <a:gd name="T11" fmla="*/ 36 h 103"/>
                <a:gd name="T12" fmla="*/ 0 w 74"/>
                <a:gd name="T13" fmla="*/ 36 h 103"/>
                <a:gd name="T14" fmla="*/ 5 w 74"/>
                <a:gd name="T15" fmla="*/ 25 h 103"/>
                <a:gd name="T16" fmla="*/ 5 w 74"/>
                <a:gd name="T17" fmla="*/ 23 h 103"/>
                <a:gd name="T18" fmla="*/ 2 w 74"/>
                <a:gd name="T19" fmla="*/ 11 h 103"/>
                <a:gd name="T20" fmla="*/ 2 w 74"/>
                <a:gd name="T21" fmla="*/ 6 h 103"/>
                <a:gd name="T22" fmla="*/ 11 w 74"/>
                <a:gd name="T23" fmla="*/ 10 h 103"/>
                <a:gd name="T24" fmla="*/ 15 w 74"/>
                <a:gd name="T25" fmla="*/ 15 h 103"/>
                <a:gd name="T26" fmla="*/ 27 w 74"/>
                <a:gd name="T27" fmla="*/ 10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4"/>
                <a:gd name="T43" fmla="*/ 0 h 103"/>
                <a:gd name="T44" fmla="*/ 74 w 74"/>
                <a:gd name="T45" fmla="*/ 103 h 10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68" name="Freeform 132"/>
            <p:cNvSpPr/>
            <p:nvPr/>
          </p:nvSpPr>
          <p:spPr bwMode="auto">
            <a:xfrm>
              <a:off x="3546" y="539"/>
              <a:ext cx="111" cy="188"/>
            </a:xfrm>
            <a:custGeom>
              <a:avLst/>
              <a:gdLst>
                <a:gd name="T0" fmla="*/ 36 w 146"/>
                <a:gd name="T1" fmla="*/ 42 h 252"/>
                <a:gd name="T2" fmla="*/ 29 w 146"/>
                <a:gd name="T3" fmla="*/ 44 h 252"/>
                <a:gd name="T4" fmla="*/ 28 w 146"/>
                <a:gd name="T5" fmla="*/ 54 h 252"/>
                <a:gd name="T6" fmla="*/ 10 w 146"/>
                <a:gd name="T7" fmla="*/ 60 h 252"/>
                <a:gd name="T8" fmla="*/ 4 w 146"/>
                <a:gd name="T9" fmla="*/ 69 h 252"/>
                <a:gd name="T10" fmla="*/ 8 w 146"/>
                <a:gd name="T11" fmla="*/ 75 h 252"/>
                <a:gd name="T12" fmla="*/ 4 w 146"/>
                <a:gd name="T13" fmla="*/ 82 h 252"/>
                <a:gd name="T14" fmla="*/ 11 w 146"/>
                <a:gd name="T15" fmla="*/ 104 h 252"/>
                <a:gd name="T16" fmla="*/ 12 w 146"/>
                <a:gd name="T17" fmla="*/ 89 h 252"/>
                <a:gd name="T18" fmla="*/ 10 w 146"/>
                <a:gd name="T19" fmla="*/ 80 h 252"/>
                <a:gd name="T20" fmla="*/ 18 w 146"/>
                <a:gd name="T21" fmla="*/ 73 h 252"/>
                <a:gd name="T22" fmla="*/ 23 w 146"/>
                <a:gd name="T23" fmla="*/ 66 h 252"/>
                <a:gd name="T24" fmla="*/ 29 w 146"/>
                <a:gd name="T25" fmla="*/ 72 h 252"/>
                <a:gd name="T26" fmla="*/ 19 w 146"/>
                <a:gd name="T27" fmla="*/ 79 h 252"/>
                <a:gd name="T28" fmla="*/ 25 w 146"/>
                <a:gd name="T29" fmla="*/ 83 h 252"/>
                <a:gd name="T30" fmla="*/ 30 w 146"/>
                <a:gd name="T31" fmla="*/ 74 h 252"/>
                <a:gd name="T32" fmla="*/ 37 w 146"/>
                <a:gd name="T33" fmla="*/ 76 h 252"/>
                <a:gd name="T34" fmla="*/ 46 w 146"/>
                <a:gd name="T35" fmla="*/ 61 h 252"/>
                <a:gd name="T36" fmla="*/ 50 w 146"/>
                <a:gd name="T37" fmla="*/ 65 h 252"/>
                <a:gd name="T38" fmla="*/ 59 w 146"/>
                <a:gd name="T39" fmla="*/ 61 h 252"/>
                <a:gd name="T40" fmla="*/ 64 w 146"/>
                <a:gd name="T41" fmla="*/ 54 h 252"/>
                <a:gd name="T42" fmla="*/ 62 w 146"/>
                <a:gd name="T43" fmla="*/ 46 h 252"/>
                <a:gd name="T44" fmla="*/ 59 w 146"/>
                <a:gd name="T45" fmla="*/ 40 h 252"/>
                <a:gd name="T46" fmla="*/ 54 w 146"/>
                <a:gd name="T47" fmla="*/ 16 h 252"/>
                <a:gd name="T48" fmla="*/ 41 w 146"/>
                <a:gd name="T49" fmla="*/ 0 h 252"/>
                <a:gd name="T50" fmla="*/ 34 w 146"/>
                <a:gd name="T51" fmla="*/ 5 h 252"/>
                <a:gd name="T52" fmla="*/ 43 w 146"/>
                <a:gd name="T53" fmla="*/ 14 h 252"/>
                <a:gd name="T54" fmla="*/ 43 w 146"/>
                <a:gd name="T55" fmla="*/ 27 h 252"/>
                <a:gd name="T56" fmla="*/ 36 w 146"/>
                <a:gd name="T57" fmla="*/ 42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252"/>
                <a:gd name="T89" fmla="*/ 146 w 146"/>
                <a:gd name="T90" fmla="*/ 252 h 2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69" name="Freeform 133"/>
            <p:cNvSpPr/>
            <p:nvPr/>
          </p:nvSpPr>
          <p:spPr bwMode="auto">
            <a:xfrm>
              <a:off x="2458" y="37"/>
              <a:ext cx="53" cy="30"/>
            </a:xfrm>
            <a:custGeom>
              <a:avLst/>
              <a:gdLst>
                <a:gd name="T0" fmla="*/ 26 w 70"/>
                <a:gd name="T1" fmla="*/ 0 h 40"/>
                <a:gd name="T2" fmla="*/ 28 w 70"/>
                <a:gd name="T3" fmla="*/ 8 h 40"/>
                <a:gd name="T4" fmla="*/ 17 w 70"/>
                <a:gd name="T5" fmla="*/ 11 h 40"/>
                <a:gd name="T6" fmla="*/ 13 w 70"/>
                <a:gd name="T7" fmla="*/ 17 h 40"/>
                <a:gd name="T8" fmla="*/ 3 w 70"/>
                <a:gd name="T9" fmla="*/ 17 h 40"/>
                <a:gd name="T10" fmla="*/ 1 w 70"/>
                <a:gd name="T11" fmla="*/ 15 h 40"/>
                <a:gd name="T12" fmla="*/ 14 w 70"/>
                <a:gd name="T13" fmla="*/ 8 h 40"/>
                <a:gd name="T14" fmla="*/ 26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"/>
                <a:gd name="T25" fmla="*/ 0 h 40"/>
                <a:gd name="T26" fmla="*/ 70 w 70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70" name="Freeform 134"/>
            <p:cNvSpPr/>
            <p:nvPr/>
          </p:nvSpPr>
          <p:spPr bwMode="auto">
            <a:xfrm>
              <a:off x="2348" y="46"/>
              <a:ext cx="20" cy="22"/>
            </a:xfrm>
            <a:custGeom>
              <a:avLst/>
              <a:gdLst>
                <a:gd name="T0" fmla="*/ 8 w 26"/>
                <a:gd name="T1" fmla="*/ 0 h 29"/>
                <a:gd name="T2" fmla="*/ 0 w 26"/>
                <a:gd name="T3" fmla="*/ 8 h 29"/>
                <a:gd name="T4" fmla="*/ 8 w 26"/>
                <a:gd name="T5" fmla="*/ 11 h 29"/>
                <a:gd name="T6" fmla="*/ 8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9"/>
                <a:gd name="T14" fmla="*/ 26 w 26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71" name="Freeform 135"/>
            <p:cNvSpPr/>
            <p:nvPr/>
          </p:nvSpPr>
          <p:spPr bwMode="auto">
            <a:xfrm>
              <a:off x="2373" y="45"/>
              <a:ext cx="38" cy="27"/>
            </a:xfrm>
            <a:custGeom>
              <a:avLst/>
              <a:gdLst>
                <a:gd name="T0" fmla="*/ 7 w 49"/>
                <a:gd name="T1" fmla="*/ 3 h 36"/>
                <a:gd name="T2" fmla="*/ 0 w 49"/>
                <a:gd name="T3" fmla="*/ 8 h 36"/>
                <a:gd name="T4" fmla="*/ 3 w 49"/>
                <a:gd name="T5" fmla="*/ 14 h 36"/>
                <a:gd name="T6" fmla="*/ 9 w 49"/>
                <a:gd name="T7" fmla="*/ 15 h 36"/>
                <a:gd name="T8" fmla="*/ 19 w 49"/>
                <a:gd name="T9" fmla="*/ 11 h 36"/>
                <a:gd name="T10" fmla="*/ 7 w 49"/>
                <a:gd name="T11" fmla="*/ 3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36"/>
                <a:gd name="T20" fmla="*/ 49 w 49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72" name="Freeform 136"/>
            <p:cNvSpPr/>
            <p:nvPr/>
          </p:nvSpPr>
          <p:spPr bwMode="auto">
            <a:xfrm>
              <a:off x="2436" y="36"/>
              <a:ext cx="20" cy="16"/>
            </a:xfrm>
            <a:custGeom>
              <a:avLst/>
              <a:gdLst>
                <a:gd name="T0" fmla="*/ 4 w 27"/>
                <a:gd name="T1" fmla="*/ 0 h 22"/>
                <a:gd name="T2" fmla="*/ 1 w 27"/>
                <a:gd name="T3" fmla="*/ 5 h 22"/>
                <a:gd name="T4" fmla="*/ 7 w 27"/>
                <a:gd name="T5" fmla="*/ 9 h 22"/>
                <a:gd name="T6" fmla="*/ 4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2"/>
                <a:gd name="T14" fmla="*/ 27 w 27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73" name="Freeform 137"/>
            <p:cNvSpPr/>
            <p:nvPr/>
          </p:nvSpPr>
          <p:spPr bwMode="auto">
            <a:xfrm>
              <a:off x="2417" y="54"/>
              <a:ext cx="15" cy="13"/>
            </a:xfrm>
            <a:custGeom>
              <a:avLst/>
              <a:gdLst>
                <a:gd name="T0" fmla="*/ 5 w 20"/>
                <a:gd name="T1" fmla="*/ 0 h 18"/>
                <a:gd name="T2" fmla="*/ 4 w 20"/>
                <a:gd name="T3" fmla="*/ 7 h 18"/>
                <a:gd name="T4" fmla="*/ 5 w 20"/>
                <a:gd name="T5" fmla="*/ 0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74" name="Freeform 138"/>
            <p:cNvSpPr/>
            <p:nvPr/>
          </p:nvSpPr>
          <p:spPr bwMode="auto">
            <a:xfrm>
              <a:off x="3586" y="70"/>
              <a:ext cx="18" cy="33"/>
            </a:xfrm>
            <a:custGeom>
              <a:avLst/>
              <a:gdLst>
                <a:gd name="T0" fmla="*/ 11 w 24"/>
                <a:gd name="T1" fmla="*/ 0 h 44"/>
                <a:gd name="T2" fmla="*/ 4 w 24"/>
                <a:gd name="T3" fmla="*/ 7 h 44"/>
                <a:gd name="T4" fmla="*/ 0 w 24"/>
                <a:gd name="T5" fmla="*/ 15 h 44"/>
                <a:gd name="T6" fmla="*/ 7 w 24"/>
                <a:gd name="T7" fmla="*/ 17 h 44"/>
                <a:gd name="T8" fmla="*/ 11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44"/>
                <a:gd name="T17" fmla="*/ 24 w 2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75" name="Freeform 139"/>
            <p:cNvSpPr/>
            <p:nvPr/>
          </p:nvSpPr>
          <p:spPr bwMode="auto">
            <a:xfrm>
              <a:off x="2680" y="1516"/>
              <a:ext cx="31" cy="18"/>
            </a:xfrm>
            <a:custGeom>
              <a:avLst/>
              <a:gdLst>
                <a:gd name="T0" fmla="*/ 13 w 41"/>
                <a:gd name="T1" fmla="*/ 0 h 24"/>
                <a:gd name="T2" fmla="*/ 11 w 41"/>
                <a:gd name="T3" fmla="*/ 11 h 24"/>
                <a:gd name="T4" fmla="*/ 13 w 41"/>
                <a:gd name="T5" fmla="*/ 0 h 24"/>
                <a:gd name="T6" fmla="*/ 0 60000 65536"/>
                <a:gd name="T7" fmla="*/ 0 60000 65536"/>
                <a:gd name="T8" fmla="*/ 0 60000 65536"/>
                <a:gd name="T9" fmla="*/ 0 w 41"/>
                <a:gd name="T10" fmla="*/ 0 h 24"/>
                <a:gd name="T11" fmla="*/ 41 w 41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76" name="Freeform 140"/>
            <p:cNvSpPr/>
            <p:nvPr/>
          </p:nvSpPr>
          <p:spPr bwMode="auto">
            <a:xfrm>
              <a:off x="2721" y="1509"/>
              <a:ext cx="10" cy="15"/>
            </a:xfrm>
            <a:custGeom>
              <a:avLst/>
              <a:gdLst>
                <a:gd name="T0" fmla="*/ 5 w 13"/>
                <a:gd name="T1" fmla="*/ 2 h 20"/>
                <a:gd name="T2" fmla="*/ 1 w 13"/>
                <a:gd name="T3" fmla="*/ 5 h 20"/>
                <a:gd name="T4" fmla="*/ 4 w 13"/>
                <a:gd name="T5" fmla="*/ 8 h 20"/>
                <a:gd name="T6" fmla="*/ 5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77" name="Freeform 141"/>
            <p:cNvSpPr/>
            <p:nvPr/>
          </p:nvSpPr>
          <p:spPr bwMode="auto">
            <a:xfrm>
              <a:off x="2652" y="1356"/>
              <a:ext cx="9" cy="15"/>
            </a:xfrm>
            <a:custGeom>
              <a:avLst/>
              <a:gdLst>
                <a:gd name="T0" fmla="*/ 3 w 13"/>
                <a:gd name="T1" fmla="*/ 2 h 20"/>
                <a:gd name="T2" fmla="*/ 1 w 13"/>
                <a:gd name="T3" fmla="*/ 5 h 20"/>
                <a:gd name="T4" fmla="*/ 3 w 13"/>
                <a:gd name="T5" fmla="*/ 8 h 20"/>
                <a:gd name="T6" fmla="*/ 3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78" name="Freeform 142"/>
            <p:cNvSpPr/>
            <p:nvPr/>
          </p:nvSpPr>
          <p:spPr bwMode="auto">
            <a:xfrm>
              <a:off x="2713" y="1283"/>
              <a:ext cx="12" cy="19"/>
            </a:xfrm>
            <a:custGeom>
              <a:avLst/>
              <a:gdLst>
                <a:gd name="T0" fmla="*/ 3 w 14"/>
                <a:gd name="T1" fmla="*/ 0 h 25"/>
                <a:gd name="T2" fmla="*/ 0 w 14"/>
                <a:gd name="T3" fmla="*/ 6 h 25"/>
                <a:gd name="T4" fmla="*/ 8 w 14"/>
                <a:gd name="T5" fmla="*/ 11 h 25"/>
                <a:gd name="T6" fmla="*/ 3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79" name="Freeform 143"/>
            <p:cNvSpPr/>
            <p:nvPr/>
          </p:nvSpPr>
          <p:spPr bwMode="auto">
            <a:xfrm>
              <a:off x="2689" y="1282"/>
              <a:ext cx="11" cy="19"/>
            </a:xfrm>
            <a:custGeom>
              <a:avLst/>
              <a:gdLst>
                <a:gd name="T0" fmla="*/ 3 w 14"/>
                <a:gd name="T1" fmla="*/ 0 h 25"/>
                <a:gd name="T2" fmla="*/ 0 w 14"/>
                <a:gd name="T3" fmla="*/ 6 h 25"/>
                <a:gd name="T4" fmla="*/ 6 w 14"/>
                <a:gd name="T5" fmla="*/ 11 h 25"/>
                <a:gd name="T6" fmla="*/ 3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80" name="Freeform 144"/>
            <p:cNvSpPr/>
            <p:nvPr/>
          </p:nvSpPr>
          <p:spPr bwMode="auto">
            <a:xfrm>
              <a:off x="2677" y="1304"/>
              <a:ext cx="11" cy="15"/>
            </a:xfrm>
            <a:custGeom>
              <a:avLst/>
              <a:gdLst>
                <a:gd name="T0" fmla="*/ 6 w 13"/>
                <a:gd name="T1" fmla="*/ 2 h 20"/>
                <a:gd name="T2" fmla="*/ 1 w 13"/>
                <a:gd name="T3" fmla="*/ 5 h 20"/>
                <a:gd name="T4" fmla="*/ 6 w 13"/>
                <a:gd name="T5" fmla="*/ 8 h 20"/>
                <a:gd name="T6" fmla="*/ 6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81" name="Freeform 145"/>
            <p:cNvSpPr/>
            <p:nvPr/>
          </p:nvSpPr>
          <p:spPr bwMode="auto">
            <a:xfrm>
              <a:off x="2652" y="1338"/>
              <a:ext cx="9" cy="15"/>
            </a:xfrm>
            <a:custGeom>
              <a:avLst/>
              <a:gdLst>
                <a:gd name="T0" fmla="*/ 3 w 13"/>
                <a:gd name="T1" fmla="*/ 2 h 20"/>
                <a:gd name="T2" fmla="*/ 1 w 13"/>
                <a:gd name="T3" fmla="*/ 5 h 20"/>
                <a:gd name="T4" fmla="*/ 3 w 13"/>
                <a:gd name="T5" fmla="*/ 8 h 20"/>
                <a:gd name="T6" fmla="*/ 3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82" name="Freeform 146"/>
            <p:cNvSpPr/>
            <p:nvPr/>
          </p:nvSpPr>
          <p:spPr bwMode="auto">
            <a:xfrm>
              <a:off x="2671" y="1325"/>
              <a:ext cx="11" cy="15"/>
            </a:xfrm>
            <a:custGeom>
              <a:avLst/>
              <a:gdLst>
                <a:gd name="T0" fmla="*/ 6 w 13"/>
                <a:gd name="T1" fmla="*/ 2 h 20"/>
                <a:gd name="T2" fmla="*/ 1 w 13"/>
                <a:gd name="T3" fmla="*/ 5 h 20"/>
                <a:gd name="T4" fmla="*/ 6 w 13"/>
                <a:gd name="T5" fmla="*/ 8 h 20"/>
                <a:gd name="T6" fmla="*/ 6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83" name="Freeform 147"/>
            <p:cNvSpPr/>
            <p:nvPr/>
          </p:nvSpPr>
          <p:spPr bwMode="auto">
            <a:xfrm>
              <a:off x="1920" y="341"/>
              <a:ext cx="10" cy="15"/>
            </a:xfrm>
            <a:custGeom>
              <a:avLst/>
              <a:gdLst>
                <a:gd name="T0" fmla="*/ 5 w 13"/>
                <a:gd name="T1" fmla="*/ 2 h 20"/>
                <a:gd name="T2" fmla="*/ 1 w 13"/>
                <a:gd name="T3" fmla="*/ 5 h 20"/>
                <a:gd name="T4" fmla="*/ 4 w 13"/>
                <a:gd name="T5" fmla="*/ 8 h 20"/>
                <a:gd name="T6" fmla="*/ 5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84" name="Freeform 148"/>
            <p:cNvSpPr/>
            <p:nvPr/>
          </p:nvSpPr>
          <p:spPr bwMode="auto">
            <a:xfrm>
              <a:off x="1857" y="307"/>
              <a:ext cx="11" cy="15"/>
            </a:xfrm>
            <a:custGeom>
              <a:avLst/>
              <a:gdLst>
                <a:gd name="T0" fmla="*/ 6 w 13"/>
                <a:gd name="T1" fmla="*/ 2 h 20"/>
                <a:gd name="T2" fmla="*/ 1 w 13"/>
                <a:gd name="T3" fmla="*/ 5 h 20"/>
                <a:gd name="T4" fmla="*/ 6 w 13"/>
                <a:gd name="T5" fmla="*/ 8 h 20"/>
                <a:gd name="T6" fmla="*/ 6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85" name="Freeform 149"/>
            <p:cNvSpPr/>
            <p:nvPr/>
          </p:nvSpPr>
          <p:spPr bwMode="auto">
            <a:xfrm>
              <a:off x="1613" y="91"/>
              <a:ext cx="2112" cy="1637"/>
            </a:xfrm>
            <a:custGeom>
              <a:avLst/>
              <a:gdLst>
                <a:gd name="T0" fmla="*/ 487 w 2060"/>
                <a:gd name="T1" fmla="*/ 644 h 1644"/>
                <a:gd name="T2" fmla="*/ 359 w 2060"/>
                <a:gd name="T3" fmla="*/ 586 h 1644"/>
                <a:gd name="T4" fmla="*/ 170 w 2060"/>
                <a:gd name="T5" fmla="*/ 636 h 1644"/>
                <a:gd name="T6" fmla="*/ 49 w 2060"/>
                <a:gd name="T7" fmla="*/ 750 h 1644"/>
                <a:gd name="T8" fmla="*/ 12 w 2060"/>
                <a:gd name="T9" fmla="*/ 929 h 1644"/>
                <a:gd name="T10" fmla="*/ 158 w 2060"/>
                <a:gd name="T11" fmla="*/ 1046 h 1644"/>
                <a:gd name="T12" fmla="*/ 332 w 2060"/>
                <a:gd name="T13" fmla="*/ 1029 h 1644"/>
                <a:gd name="T14" fmla="*/ 427 w 2060"/>
                <a:gd name="T15" fmla="*/ 1123 h 1644"/>
                <a:gd name="T16" fmla="*/ 487 w 2060"/>
                <a:gd name="T17" fmla="*/ 1429 h 1644"/>
                <a:gd name="T18" fmla="*/ 536 w 2060"/>
                <a:gd name="T19" fmla="*/ 1607 h 1644"/>
                <a:gd name="T20" fmla="*/ 759 w 2060"/>
                <a:gd name="T21" fmla="*/ 1553 h 1644"/>
                <a:gd name="T22" fmla="*/ 881 w 2060"/>
                <a:gd name="T23" fmla="*/ 1362 h 1644"/>
                <a:gd name="T24" fmla="*/ 953 w 2060"/>
                <a:gd name="T25" fmla="*/ 1138 h 1644"/>
                <a:gd name="T26" fmla="*/ 1075 w 2060"/>
                <a:gd name="T27" fmla="*/ 987 h 1644"/>
                <a:gd name="T28" fmla="*/ 858 w 2060"/>
                <a:gd name="T29" fmla="*/ 844 h 1644"/>
                <a:gd name="T30" fmla="*/ 881 w 2060"/>
                <a:gd name="T31" fmla="*/ 810 h 1644"/>
                <a:gd name="T32" fmla="*/ 1081 w 2060"/>
                <a:gd name="T33" fmla="*/ 904 h 1644"/>
                <a:gd name="T34" fmla="*/ 1183 w 2060"/>
                <a:gd name="T35" fmla="*/ 783 h 1644"/>
                <a:gd name="T36" fmla="*/ 1127 w 2060"/>
                <a:gd name="T37" fmla="*/ 754 h 1644"/>
                <a:gd name="T38" fmla="*/ 1001 w 2060"/>
                <a:gd name="T39" fmla="*/ 707 h 1644"/>
                <a:gd name="T40" fmla="*/ 1230 w 2060"/>
                <a:gd name="T41" fmla="*/ 752 h 1644"/>
                <a:gd name="T42" fmla="*/ 1397 w 2060"/>
                <a:gd name="T43" fmla="*/ 840 h 1644"/>
                <a:gd name="T44" fmla="*/ 1480 w 2060"/>
                <a:gd name="T45" fmla="*/ 1021 h 1644"/>
                <a:gd name="T46" fmla="*/ 1734 w 2060"/>
                <a:gd name="T47" fmla="*/ 835 h 1644"/>
                <a:gd name="T48" fmla="*/ 1836 w 2060"/>
                <a:gd name="T49" fmla="*/ 1018 h 1644"/>
                <a:gd name="T50" fmla="*/ 1839 w 2060"/>
                <a:gd name="T51" fmla="*/ 862 h 1644"/>
                <a:gd name="T52" fmla="*/ 1896 w 2060"/>
                <a:gd name="T53" fmla="*/ 791 h 1644"/>
                <a:gd name="T54" fmla="*/ 1921 w 2060"/>
                <a:gd name="T55" fmla="*/ 538 h 1644"/>
                <a:gd name="T56" fmla="*/ 1965 w 2060"/>
                <a:gd name="T57" fmla="*/ 522 h 1644"/>
                <a:gd name="T58" fmla="*/ 1988 w 2060"/>
                <a:gd name="T59" fmla="*/ 421 h 1644"/>
                <a:gd name="T60" fmla="*/ 1946 w 2060"/>
                <a:gd name="T61" fmla="*/ 223 h 1644"/>
                <a:gd name="T62" fmla="*/ 2046 w 2060"/>
                <a:gd name="T63" fmla="*/ 108 h 1644"/>
                <a:gd name="T64" fmla="*/ 2098 w 2060"/>
                <a:gd name="T65" fmla="*/ 206 h 1644"/>
                <a:gd name="T66" fmla="*/ 2094 w 2060"/>
                <a:gd name="T67" fmla="*/ 120 h 1644"/>
                <a:gd name="T68" fmla="*/ 2128 w 2060"/>
                <a:gd name="T69" fmla="*/ 51 h 1644"/>
                <a:gd name="T70" fmla="*/ 2196 w 2060"/>
                <a:gd name="T71" fmla="*/ 0 h 1644"/>
                <a:gd name="T72" fmla="*/ 1961 w 2060"/>
                <a:gd name="T73" fmla="*/ 63 h 1644"/>
                <a:gd name="T74" fmla="*/ 1706 w 2060"/>
                <a:gd name="T75" fmla="*/ 83 h 1644"/>
                <a:gd name="T76" fmla="*/ 1454 w 2060"/>
                <a:gd name="T77" fmla="*/ 30 h 1644"/>
                <a:gd name="T78" fmla="*/ 1220 w 2060"/>
                <a:gd name="T79" fmla="*/ 65 h 1644"/>
                <a:gd name="T80" fmla="*/ 1121 w 2060"/>
                <a:gd name="T81" fmla="*/ 167 h 1644"/>
                <a:gd name="T82" fmla="*/ 998 w 2060"/>
                <a:gd name="T83" fmla="*/ 134 h 1644"/>
                <a:gd name="T84" fmla="*/ 817 w 2060"/>
                <a:gd name="T85" fmla="*/ 180 h 1644"/>
                <a:gd name="T86" fmla="*/ 719 w 2060"/>
                <a:gd name="T87" fmla="*/ 137 h 1644"/>
                <a:gd name="T88" fmla="*/ 392 w 2060"/>
                <a:gd name="T89" fmla="*/ 245 h 1644"/>
                <a:gd name="T90" fmla="*/ 577 w 2060"/>
                <a:gd name="T91" fmla="*/ 210 h 1644"/>
                <a:gd name="T92" fmla="*/ 688 w 2060"/>
                <a:gd name="T93" fmla="*/ 273 h 1644"/>
                <a:gd name="T94" fmla="*/ 477 w 2060"/>
                <a:gd name="T95" fmla="*/ 351 h 1644"/>
                <a:gd name="T96" fmla="*/ 296 w 2060"/>
                <a:gd name="T97" fmla="*/ 410 h 1644"/>
                <a:gd name="T98" fmla="*/ 179 w 2060"/>
                <a:gd name="T99" fmla="*/ 531 h 1644"/>
                <a:gd name="T100" fmla="*/ 304 w 2060"/>
                <a:gd name="T101" fmla="*/ 546 h 1644"/>
                <a:gd name="T102" fmla="*/ 411 w 2060"/>
                <a:gd name="T103" fmla="*/ 567 h 1644"/>
                <a:gd name="T104" fmla="*/ 531 w 2060"/>
                <a:gd name="T105" fmla="*/ 583 h 1644"/>
                <a:gd name="T106" fmla="*/ 525 w 2060"/>
                <a:gd name="T107" fmla="*/ 506 h 1644"/>
                <a:gd name="T108" fmla="*/ 638 w 2060"/>
                <a:gd name="T109" fmla="*/ 542 h 1644"/>
                <a:gd name="T110" fmla="*/ 739 w 2060"/>
                <a:gd name="T111" fmla="*/ 464 h 1644"/>
                <a:gd name="T112" fmla="*/ 831 w 2060"/>
                <a:gd name="T113" fmla="*/ 474 h 1644"/>
                <a:gd name="T114" fmla="*/ 689 w 2060"/>
                <a:gd name="T115" fmla="*/ 589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060"/>
                <a:gd name="T175" fmla="*/ 0 h 1644"/>
                <a:gd name="T176" fmla="*/ 2060 w 2060"/>
                <a:gd name="T177" fmla="*/ 1644 h 164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</p:grpSp>
      <p:grpSp>
        <p:nvGrpSpPr>
          <p:cNvPr id="14448" name="Group 112"/>
          <p:cNvGrpSpPr/>
          <p:nvPr/>
        </p:nvGrpSpPr>
        <p:grpSpPr bwMode="auto">
          <a:xfrm>
            <a:off x="2368868" y="2540303"/>
            <a:ext cx="4054793" cy="580073"/>
            <a:chOff x="0" y="0"/>
            <a:chExt cx="2839" cy="406"/>
          </a:xfrm>
        </p:grpSpPr>
        <p:sp>
          <p:nvSpPr>
            <p:cNvPr id="13366" name="AutoShape 47"/>
            <p:cNvSpPr>
              <a:spLocks noChangeArrowheads="1"/>
            </p:cNvSpPr>
            <p:nvPr/>
          </p:nvSpPr>
          <p:spPr bwMode="auto">
            <a:xfrm>
              <a:off x="103" y="24"/>
              <a:ext cx="2736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A0000"/>
                </a:gs>
                <a:gs pos="100000">
                  <a:srgbClr val="FF8601"/>
                </a:gs>
              </a:gsLst>
              <a:lin ang="5400000" scaled="1"/>
            </a:gradFill>
            <a:ln w="12700">
              <a:solidFill>
                <a:srgbClr val="F66900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67" name="AutoShape 47"/>
            <p:cNvSpPr>
              <a:spLocks noChangeArrowheads="1"/>
            </p:cNvSpPr>
            <p:nvPr/>
          </p:nvSpPr>
          <p:spPr bwMode="auto">
            <a:xfrm>
              <a:off x="101" y="34"/>
              <a:ext cx="2679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68" name="Text Box 49"/>
            <p:cNvSpPr txBox="1">
              <a:spLocks noChangeArrowheads="1"/>
            </p:cNvSpPr>
            <p:nvPr/>
          </p:nvSpPr>
          <p:spPr bwMode="auto">
            <a:xfrm>
              <a:off x="247" y="59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华文行楷" panose="02010800040101010101" charset="-122"/>
                  <a:ea typeface="华文行楷" panose="02010800040101010101" charset="-122"/>
                </a:rPr>
                <a:t>需求分析</a:t>
              </a:r>
              <a:endParaRPr lang="zh-CN" altLang="en-US" sz="2000" b="1" dirty="0" smtClean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pic>
          <p:nvPicPr>
            <p:cNvPr id="13369" name="Picture 67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28"/>
              <a:ext cx="27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70" name="Group 117"/>
            <p:cNvGrpSpPr/>
            <p:nvPr/>
          </p:nvGrpSpPr>
          <p:grpSpPr bwMode="auto">
            <a:xfrm>
              <a:off x="0" y="0"/>
              <a:ext cx="373" cy="406"/>
              <a:chOff x="0" y="0"/>
              <a:chExt cx="373" cy="406"/>
            </a:xfrm>
          </p:grpSpPr>
          <p:grpSp>
            <p:nvGrpSpPr>
              <p:cNvPr id="13371" name="Group 118"/>
              <p:cNvGrpSpPr/>
              <p:nvPr/>
            </p:nvGrpSpPr>
            <p:grpSpPr bwMode="auto">
              <a:xfrm>
                <a:off x="0" y="0"/>
                <a:ext cx="373" cy="406"/>
                <a:chOff x="0" y="0"/>
                <a:chExt cx="373" cy="406"/>
              </a:xfrm>
            </p:grpSpPr>
            <p:sp>
              <p:nvSpPr>
                <p:cNvPr id="13373" name="Oval 38"/>
                <p:cNvSpPr>
                  <a:spLocks noChangeArrowheads="1"/>
                </p:cNvSpPr>
                <p:nvPr/>
              </p:nvSpPr>
              <p:spPr bwMode="auto">
                <a:xfrm>
                  <a:off x="0" y="248"/>
                  <a:ext cx="373" cy="15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50998"/>
                      </a:srgbClr>
                    </a:gs>
                    <a:gs pos="100000">
                      <a:srgbClr val="00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2000" b="1">
                    <a:solidFill>
                      <a:srgbClr val="5F5F5F"/>
                    </a:solidFill>
                    <a:latin typeface="华文行楷" panose="02010800040101010101" charset="-122"/>
                    <a:ea typeface="华文行楷" panose="02010800040101010101" charset="-122"/>
                  </a:endParaRPr>
                </a:p>
              </p:txBody>
            </p:sp>
            <p:sp>
              <p:nvSpPr>
                <p:cNvPr id="13374" name="Oval 39"/>
                <p:cNvSpPr>
                  <a:spLocks noChangeArrowheads="1"/>
                </p:cNvSpPr>
                <p:nvPr/>
              </p:nvSpPr>
              <p:spPr bwMode="auto">
                <a:xfrm>
                  <a:off x="17" y="0"/>
                  <a:ext cx="339" cy="34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A0000"/>
                    </a:gs>
                    <a:gs pos="100000">
                      <a:srgbClr val="FF500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2000" b="1">
                    <a:solidFill>
                      <a:srgbClr val="5F5F5F"/>
                    </a:solidFill>
                    <a:latin typeface="华文行楷" panose="02010800040101010101" charset="-122"/>
                    <a:ea typeface="华文行楷" panose="02010800040101010101" charset="-122"/>
                  </a:endParaRPr>
                </a:p>
              </p:txBody>
            </p:sp>
            <p:sp>
              <p:nvSpPr>
                <p:cNvPr id="13375" name="Oval 40"/>
                <p:cNvSpPr>
                  <a:spLocks noChangeArrowheads="1"/>
                </p:cNvSpPr>
                <p:nvPr/>
              </p:nvSpPr>
              <p:spPr bwMode="auto">
                <a:xfrm>
                  <a:off x="21" y="2"/>
                  <a:ext cx="332" cy="33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ECE1"/>
                    </a:gs>
                    <a:gs pos="100000">
                      <a:srgbClr val="FFF2EB">
                        <a:alpha val="59998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2000" b="1">
                    <a:solidFill>
                      <a:srgbClr val="5F5F5F"/>
                    </a:solidFill>
                    <a:latin typeface="华文行楷" panose="02010800040101010101" charset="-122"/>
                    <a:ea typeface="华文行楷" panose="02010800040101010101" charset="-122"/>
                  </a:endParaRPr>
                </a:p>
              </p:txBody>
            </p:sp>
            <p:sp>
              <p:nvSpPr>
                <p:cNvPr id="13376" name="Oval 41"/>
                <p:cNvSpPr>
                  <a:spLocks noChangeArrowheads="1"/>
                </p:cNvSpPr>
                <p:nvPr/>
              </p:nvSpPr>
              <p:spPr bwMode="auto">
                <a:xfrm>
                  <a:off x="24" y="5"/>
                  <a:ext cx="316" cy="31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66900">
                        <a:alpha val="81000"/>
                      </a:srgbClr>
                    </a:gs>
                    <a:gs pos="100000">
                      <a:srgbClr val="FFAA0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2000" b="1">
                    <a:solidFill>
                      <a:srgbClr val="5F5F5F"/>
                    </a:solidFill>
                    <a:latin typeface="华文行楷" panose="02010800040101010101" charset="-122"/>
                    <a:ea typeface="华文行楷" panose="02010800040101010101" charset="-122"/>
                  </a:endParaRPr>
                </a:p>
              </p:txBody>
            </p:sp>
            <p:sp>
              <p:nvSpPr>
                <p:cNvPr id="13377" name="Oval 42"/>
                <p:cNvSpPr>
                  <a:spLocks noChangeArrowheads="1"/>
                </p:cNvSpPr>
                <p:nvPr/>
              </p:nvSpPr>
              <p:spPr bwMode="auto">
                <a:xfrm>
                  <a:off x="43" y="14"/>
                  <a:ext cx="280" cy="25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FFD47D">
                        <a:alpha val="37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2000" b="1">
                    <a:solidFill>
                      <a:srgbClr val="5F5F5F"/>
                    </a:solidFill>
                    <a:latin typeface="华文行楷" panose="02010800040101010101" charset="-122"/>
                    <a:ea typeface="华文行楷" panose="02010800040101010101" charset="-122"/>
                  </a:endParaRPr>
                </a:p>
              </p:txBody>
            </p:sp>
          </p:grpSp>
          <p:sp>
            <p:nvSpPr>
              <p:cNvPr id="13372" name="Text Box 43"/>
              <p:cNvSpPr txBox="1">
                <a:spLocks noChangeArrowheads="1"/>
              </p:cNvSpPr>
              <p:nvPr/>
            </p:nvSpPr>
            <p:spPr bwMode="auto">
              <a:xfrm>
                <a:off x="63" y="27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b="1" dirty="0" smtClean="0">
                    <a:solidFill>
                      <a:srgbClr val="102426"/>
                    </a:solidFill>
                    <a:latin typeface="华文行楷" panose="02010800040101010101" charset="-122"/>
                    <a:ea typeface="华文行楷" panose="02010800040101010101" charset="-122"/>
                    <a:cs typeface="Arial" panose="020B0604020202020204" pitchFamily="34" charset="0"/>
                    <a:sym typeface="Arial" panose="020B0604020202020204" pitchFamily="34" charset="0"/>
                  </a:rPr>
                  <a:t>3</a:t>
                </a:r>
                <a:endParaRPr lang="en-US" altLang="zh-CN" sz="2000" b="1" dirty="0" smtClean="0">
                  <a:solidFill>
                    <a:srgbClr val="102426"/>
                  </a:solidFill>
                  <a:latin typeface="华文行楷" panose="02010800040101010101" charset="-122"/>
                  <a:ea typeface="华文行楷" panose="02010800040101010101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4461" name="Group 125"/>
          <p:cNvGrpSpPr/>
          <p:nvPr/>
        </p:nvGrpSpPr>
        <p:grpSpPr bwMode="auto">
          <a:xfrm>
            <a:off x="2368868" y="1817390"/>
            <a:ext cx="4054793" cy="580073"/>
            <a:chOff x="0" y="0"/>
            <a:chExt cx="2839" cy="406"/>
          </a:xfrm>
        </p:grpSpPr>
        <p:sp>
          <p:nvSpPr>
            <p:cNvPr id="13355" name="AutoShape 47"/>
            <p:cNvSpPr>
              <a:spLocks noChangeArrowheads="1"/>
            </p:cNvSpPr>
            <p:nvPr/>
          </p:nvSpPr>
          <p:spPr bwMode="auto">
            <a:xfrm>
              <a:off x="103" y="24"/>
              <a:ext cx="2736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8E3E4"/>
                </a:gs>
                <a:gs pos="100000">
                  <a:srgbClr val="F1F5F5"/>
                </a:gs>
              </a:gsLst>
              <a:lin ang="5400000" scaled="1"/>
            </a:gradFill>
            <a:ln w="12700">
              <a:solidFill>
                <a:srgbClr val="E6E6E6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56" name="AutoShape 47"/>
            <p:cNvSpPr>
              <a:spLocks noChangeArrowheads="1"/>
            </p:cNvSpPr>
            <p:nvPr/>
          </p:nvSpPr>
          <p:spPr bwMode="auto">
            <a:xfrm>
              <a:off x="101" y="34"/>
              <a:ext cx="2679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57" name="Text Box 49"/>
            <p:cNvSpPr txBox="1">
              <a:spLocks noChangeArrowheads="1"/>
            </p:cNvSpPr>
            <p:nvPr/>
          </p:nvSpPr>
          <p:spPr bwMode="auto">
            <a:xfrm>
              <a:off x="247" y="59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 dirty="0" smtClean="0">
                  <a:latin typeface="华文行楷" panose="02010800040101010101" charset="-122"/>
                  <a:ea typeface="华文行楷" panose="02010800040101010101" charset="-122"/>
                </a:rPr>
                <a:t>需求</a:t>
              </a:r>
              <a:r>
                <a:rPr lang="zh-CN" altLang="en-US" sz="2000" b="1" dirty="0">
                  <a:latin typeface="华文行楷" panose="02010800040101010101" charset="-122"/>
                  <a:ea typeface="华文行楷" panose="02010800040101010101" charset="-122"/>
                </a:rPr>
                <a:t>获取</a:t>
              </a:r>
              <a:endParaRPr lang="zh-CN" altLang="en-US" sz="2000" b="1" dirty="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pic>
          <p:nvPicPr>
            <p:cNvPr id="13358" name="Picture 67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28"/>
              <a:ext cx="27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59" name="Group 130"/>
            <p:cNvGrpSpPr/>
            <p:nvPr/>
          </p:nvGrpSpPr>
          <p:grpSpPr bwMode="auto">
            <a:xfrm>
              <a:off x="0" y="0"/>
              <a:ext cx="373" cy="406"/>
              <a:chOff x="0" y="0"/>
              <a:chExt cx="2041" cy="2223"/>
            </a:xfrm>
          </p:grpSpPr>
          <p:sp>
            <p:nvSpPr>
              <p:cNvPr id="13361" name="Oval 51"/>
              <p:cNvSpPr>
                <a:spLocks noChangeArrowheads="1"/>
              </p:cNvSpPr>
              <p:nvPr/>
            </p:nvSpPr>
            <p:spPr bwMode="auto">
              <a:xfrm>
                <a:off x="0" y="1360"/>
                <a:ext cx="2041" cy="8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998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62" name="Oval 52"/>
              <p:cNvSpPr>
                <a:spLocks noChangeArrowheads="1"/>
              </p:cNvSpPr>
              <p:nvPr/>
            </p:nvSpPr>
            <p:spPr bwMode="auto">
              <a:xfrm>
                <a:off x="91" y="0"/>
                <a:ext cx="1859" cy="185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63" name="Oval 53"/>
              <p:cNvSpPr>
                <a:spLocks noChangeArrowheads="1"/>
              </p:cNvSpPr>
              <p:nvPr/>
            </p:nvSpPr>
            <p:spPr bwMode="auto">
              <a:xfrm>
                <a:off x="115" y="10"/>
                <a:ext cx="1814" cy="181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64" name="Oval 54"/>
              <p:cNvSpPr>
                <a:spLocks noChangeArrowheads="1"/>
              </p:cNvSpPr>
              <p:nvPr/>
            </p:nvSpPr>
            <p:spPr bwMode="auto">
              <a:xfrm>
                <a:off x="134" y="28"/>
                <a:ext cx="1726" cy="169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65" name="Oval 55"/>
              <p:cNvSpPr>
                <a:spLocks noChangeArrowheads="1"/>
              </p:cNvSpPr>
              <p:nvPr/>
            </p:nvSpPr>
            <p:spPr bwMode="auto">
              <a:xfrm>
                <a:off x="234" y="76"/>
                <a:ext cx="1535" cy="137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  <p:sp>
          <p:nvSpPr>
            <p:cNvPr id="13360" name="Text Box 56"/>
            <p:cNvSpPr txBox="1">
              <a:spLocks noChangeArrowheads="1"/>
            </p:cNvSpPr>
            <p:nvPr/>
          </p:nvSpPr>
          <p:spPr bwMode="auto">
            <a:xfrm>
              <a:off x="63" y="1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 dirty="0" smtClean="0">
                  <a:solidFill>
                    <a:srgbClr val="102426"/>
                  </a:solidFill>
                  <a:latin typeface="华文行楷" panose="02010800040101010101" charset="-122"/>
                  <a:ea typeface="华文行楷" panose="02010800040101010101" charset="-122"/>
                  <a:cs typeface="Arial" panose="020B0604020202020204" pitchFamily="34" charset="0"/>
                  <a:sym typeface="Arial" panose="020B0604020202020204" pitchFamily="34" charset="0"/>
                </a:rPr>
                <a:t>2</a:t>
              </a:r>
              <a:endParaRPr lang="en-US" altLang="zh-CN" sz="2000" b="1" dirty="0" smtClean="0">
                <a:solidFill>
                  <a:srgbClr val="102426"/>
                </a:solidFill>
                <a:latin typeface="华文行楷" panose="02010800040101010101" charset="-122"/>
                <a:ea typeface="华文行楷" panose="02010800040101010101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4473" name="Group 137"/>
          <p:cNvGrpSpPr/>
          <p:nvPr/>
        </p:nvGrpSpPr>
        <p:grpSpPr bwMode="auto">
          <a:xfrm>
            <a:off x="2368868" y="3361849"/>
            <a:ext cx="4054793" cy="581501"/>
            <a:chOff x="0" y="0"/>
            <a:chExt cx="2839" cy="406"/>
          </a:xfrm>
        </p:grpSpPr>
        <p:sp>
          <p:nvSpPr>
            <p:cNvPr id="13344" name="AutoShape 47"/>
            <p:cNvSpPr>
              <a:spLocks noChangeArrowheads="1"/>
            </p:cNvSpPr>
            <p:nvPr/>
          </p:nvSpPr>
          <p:spPr bwMode="auto">
            <a:xfrm>
              <a:off x="103" y="24"/>
              <a:ext cx="2736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8E3E4"/>
                </a:gs>
                <a:gs pos="100000">
                  <a:srgbClr val="F1F5F5"/>
                </a:gs>
              </a:gsLst>
              <a:lin ang="5400000" scaled="1"/>
            </a:gradFill>
            <a:ln w="12700">
              <a:solidFill>
                <a:srgbClr val="E6E6E6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45" name="AutoShape 47"/>
            <p:cNvSpPr>
              <a:spLocks noChangeArrowheads="1"/>
            </p:cNvSpPr>
            <p:nvPr/>
          </p:nvSpPr>
          <p:spPr bwMode="auto">
            <a:xfrm>
              <a:off x="101" y="34"/>
              <a:ext cx="2679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46" name="Text Box 49"/>
            <p:cNvSpPr txBox="1">
              <a:spLocks noChangeArrowheads="1"/>
            </p:cNvSpPr>
            <p:nvPr/>
          </p:nvSpPr>
          <p:spPr bwMode="auto">
            <a:xfrm>
              <a:off x="247" y="59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latin typeface="华文行楷" panose="02010800040101010101" charset="-122"/>
                  <a:ea typeface="华文行楷" panose="02010800040101010101" charset="-122"/>
                </a:rPr>
                <a:t>需求定义</a:t>
              </a:r>
              <a:endParaRPr lang="zh-CN" altLang="en-US" sz="2000" b="1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pic>
          <p:nvPicPr>
            <p:cNvPr id="13347" name="Picture 67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28"/>
              <a:ext cx="27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48" name="Group 142"/>
            <p:cNvGrpSpPr/>
            <p:nvPr/>
          </p:nvGrpSpPr>
          <p:grpSpPr bwMode="auto">
            <a:xfrm>
              <a:off x="0" y="0"/>
              <a:ext cx="373" cy="406"/>
              <a:chOff x="0" y="0"/>
              <a:chExt cx="2041" cy="2223"/>
            </a:xfrm>
          </p:grpSpPr>
          <p:sp>
            <p:nvSpPr>
              <p:cNvPr id="13350" name="Oval 63"/>
              <p:cNvSpPr>
                <a:spLocks noChangeArrowheads="1"/>
              </p:cNvSpPr>
              <p:nvPr/>
            </p:nvSpPr>
            <p:spPr bwMode="auto">
              <a:xfrm>
                <a:off x="0" y="1360"/>
                <a:ext cx="2041" cy="8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998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51" name="Oval 64"/>
              <p:cNvSpPr>
                <a:spLocks noChangeArrowheads="1"/>
              </p:cNvSpPr>
              <p:nvPr/>
            </p:nvSpPr>
            <p:spPr bwMode="auto">
              <a:xfrm>
                <a:off x="91" y="0"/>
                <a:ext cx="1859" cy="185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52" name="Oval 65"/>
              <p:cNvSpPr>
                <a:spLocks noChangeArrowheads="1"/>
              </p:cNvSpPr>
              <p:nvPr/>
            </p:nvSpPr>
            <p:spPr bwMode="auto">
              <a:xfrm>
                <a:off x="115" y="10"/>
                <a:ext cx="1814" cy="181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53" name="Oval 66"/>
              <p:cNvSpPr>
                <a:spLocks noChangeArrowheads="1"/>
              </p:cNvSpPr>
              <p:nvPr/>
            </p:nvSpPr>
            <p:spPr bwMode="auto">
              <a:xfrm>
                <a:off x="134" y="28"/>
                <a:ext cx="1726" cy="169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54" name="Oval 67"/>
              <p:cNvSpPr>
                <a:spLocks noChangeArrowheads="1"/>
              </p:cNvSpPr>
              <p:nvPr/>
            </p:nvSpPr>
            <p:spPr bwMode="auto">
              <a:xfrm>
                <a:off x="234" y="76"/>
                <a:ext cx="1535" cy="137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  <p:sp>
          <p:nvSpPr>
            <p:cNvPr id="13349" name="Text Box 68"/>
            <p:cNvSpPr txBox="1">
              <a:spLocks noChangeArrowheads="1"/>
            </p:cNvSpPr>
            <p:nvPr/>
          </p:nvSpPr>
          <p:spPr bwMode="auto">
            <a:xfrm>
              <a:off x="63" y="1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102426"/>
                  </a:solidFill>
                  <a:latin typeface="华文行楷" panose="02010800040101010101" charset="-122"/>
                  <a:ea typeface="华文行楷" panose="02010800040101010101" charset="-122"/>
                  <a:cs typeface="Arial" panose="020B0604020202020204" pitchFamily="34" charset="0"/>
                  <a:sym typeface="Arial" panose="020B0604020202020204" pitchFamily="34" charset="0"/>
                </a:rPr>
                <a:t>4</a:t>
              </a:r>
              <a:endParaRPr lang="en-US" altLang="zh-CN" sz="2000" b="1">
                <a:solidFill>
                  <a:srgbClr val="102426"/>
                </a:solidFill>
                <a:latin typeface="华文行楷" panose="02010800040101010101" charset="-122"/>
                <a:ea typeface="华文行楷" panose="02010800040101010101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50" name="Group 137"/>
          <p:cNvGrpSpPr/>
          <p:nvPr/>
        </p:nvGrpSpPr>
        <p:grpSpPr bwMode="auto">
          <a:xfrm>
            <a:off x="2377440" y="4080510"/>
            <a:ext cx="4054793" cy="581502"/>
            <a:chOff x="0" y="0"/>
            <a:chExt cx="2839" cy="406"/>
          </a:xfrm>
        </p:grpSpPr>
        <p:sp>
          <p:nvSpPr>
            <p:cNvPr id="13333" name="AutoShape 47"/>
            <p:cNvSpPr>
              <a:spLocks noChangeArrowheads="1"/>
            </p:cNvSpPr>
            <p:nvPr/>
          </p:nvSpPr>
          <p:spPr bwMode="auto">
            <a:xfrm>
              <a:off x="103" y="24"/>
              <a:ext cx="2736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8E3E4"/>
                </a:gs>
                <a:gs pos="100000">
                  <a:srgbClr val="F1F5F5"/>
                </a:gs>
              </a:gsLst>
              <a:lin ang="5400000" scaled="1"/>
            </a:gradFill>
            <a:ln w="12700">
              <a:solidFill>
                <a:srgbClr val="E6E6E6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34" name="AutoShape 47"/>
            <p:cNvSpPr>
              <a:spLocks noChangeArrowheads="1"/>
            </p:cNvSpPr>
            <p:nvPr/>
          </p:nvSpPr>
          <p:spPr bwMode="auto">
            <a:xfrm>
              <a:off x="101" y="34"/>
              <a:ext cx="2679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35" name="Text Box 49"/>
            <p:cNvSpPr txBox="1">
              <a:spLocks noChangeArrowheads="1"/>
            </p:cNvSpPr>
            <p:nvPr/>
          </p:nvSpPr>
          <p:spPr bwMode="auto">
            <a:xfrm>
              <a:off x="247" y="59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 dirty="0" smtClean="0">
                  <a:latin typeface="华文行楷" panose="02010800040101010101" charset="-122"/>
                  <a:ea typeface="华文行楷" panose="02010800040101010101" charset="-122"/>
                </a:rPr>
                <a:t>需求管理</a:t>
              </a:r>
              <a:endParaRPr lang="zh-CN" altLang="en-US" sz="2000" b="1" dirty="0" smtClean="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pic>
          <p:nvPicPr>
            <p:cNvPr id="13336" name="Picture 67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28"/>
              <a:ext cx="27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37" name="Group 142"/>
            <p:cNvGrpSpPr/>
            <p:nvPr/>
          </p:nvGrpSpPr>
          <p:grpSpPr bwMode="auto">
            <a:xfrm>
              <a:off x="0" y="0"/>
              <a:ext cx="373" cy="406"/>
              <a:chOff x="0" y="0"/>
              <a:chExt cx="2041" cy="2223"/>
            </a:xfrm>
          </p:grpSpPr>
          <p:sp>
            <p:nvSpPr>
              <p:cNvPr id="13339" name="Oval 63"/>
              <p:cNvSpPr>
                <a:spLocks noChangeArrowheads="1"/>
              </p:cNvSpPr>
              <p:nvPr/>
            </p:nvSpPr>
            <p:spPr bwMode="auto">
              <a:xfrm>
                <a:off x="0" y="1360"/>
                <a:ext cx="2041" cy="8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998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40" name="Oval 64"/>
              <p:cNvSpPr>
                <a:spLocks noChangeArrowheads="1"/>
              </p:cNvSpPr>
              <p:nvPr/>
            </p:nvSpPr>
            <p:spPr bwMode="auto">
              <a:xfrm>
                <a:off x="91" y="0"/>
                <a:ext cx="1859" cy="185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41" name="Oval 65"/>
              <p:cNvSpPr>
                <a:spLocks noChangeArrowheads="1"/>
              </p:cNvSpPr>
              <p:nvPr/>
            </p:nvSpPr>
            <p:spPr bwMode="auto">
              <a:xfrm>
                <a:off x="115" y="10"/>
                <a:ext cx="1814" cy="181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42" name="Oval 66"/>
              <p:cNvSpPr>
                <a:spLocks noChangeArrowheads="1"/>
              </p:cNvSpPr>
              <p:nvPr/>
            </p:nvSpPr>
            <p:spPr bwMode="auto">
              <a:xfrm>
                <a:off x="134" y="28"/>
                <a:ext cx="1726" cy="169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43" name="Oval 67"/>
              <p:cNvSpPr>
                <a:spLocks noChangeArrowheads="1"/>
              </p:cNvSpPr>
              <p:nvPr/>
            </p:nvSpPr>
            <p:spPr bwMode="auto">
              <a:xfrm>
                <a:off x="234" y="76"/>
                <a:ext cx="1535" cy="137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  <p:sp>
          <p:nvSpPr>
            <p:cNvPr id="13338" name="Text Box 68"/>
            <p:cNvSpPr txBox="1">
              <a:spLocks noChangeArrowheads="1"/>
            </p:cNvSpPr>
            <p:nvPr/>
          </p:nvSpPr>
          <p:spPr bwMode="auto">
            <a:xfrm>
              <a:off x="63" y="1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102426"/>
                  </a:solidFill>
                  <a:latin typeface="华文行楷" panose="02010800040101010101" charset="-122"/>
                  <a:ea typeface="华文行楷" panose="02010800040101010101" charset="-122"/>
                  <a:cs typeface="Arial" panose="020B0604020202020204" pitchFamily="34" charset="0"/>
                  <a:sym typeface="Arial" panose="020B0604020202020204" pitchFamily="34" charset="0"/>
                </a:rPr>
                <a:t>5</a:t>
              </a:r>
              <a:endParaRPr lang="en-US" altLang="zh-CN" sz="2000" b="1">
                <a:solidFill>
                  <a:srgbClr val="102426"/>
                </a:solidFill>
                <a:latin typeface="华文行楷" panose="02010800040101010101" charset="-122"/>
                <a:ea typeface="华文行楷" panose="02010800040101010101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62" name="Group 125"/>
          <p:cNvGrpSpPr/>
          <p:nvPr/>
        </p:nvGrpSpPr>
        <p:grpSpPr bwMode="auto">
          <a:xfrm>
            <a:off x="2361724" y="1063030"/>
            <a:ext cx="4054793" cy="580073"/>
            <a:chOff x="0" y="0"/>
            <a:chExt cx="2839" cy="406"/>
          </a:xfrm>
        </p:grpSpPr>
        <p:sp>
          <p:nvSpPr>
            <p:cNvPr id="13322" name="AutoShape 47"/>
            <p:cNvSpPr>
              <a:spLocks noChangeArrowheads="1"/>
            </p:cNvSpPr>
            <p:nvPr/>
          </p:nvSpPr>
          <p:spPr bwMode="auto">
            <a:xfrm>
              <a:off x="103" y="24"/>
              <a:ext cx="2736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8E3E4"/>
                </a:gs>
                <a:gs pos="100000">
                  <a:srgbClr val="F1F5F5"/>
                </a:gs>
              </a:gsLst>
              <a:lin ang="5400000" scaled="1"/>
            </a:gradFill>
            <a:ln w="12700">
              <a:solidFill>
                <a:srgbClr val="E6E6E6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23" name="AutoShape 47"/>
            <p:cNvSpPr>
              <a:spLocks noChangeArrowheads="1"/>
            </p:cNvSpPr>
            <p:nvPr/>
          </p:nvSpPr>
          <p:spPr bwMode="auto">
            <a:xfrm>
              <a:off x="101" y="34"/>
              <a:ext cx="2679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24" name="Text Box 49"/>
            <p:cNvSpPr txBox="1">
              <a:spLocks noChangeArrowheads="1"/>
            </p:cNvSpPr>
            <p:nvPr/>
          </p:nvSpPr>
          <p:spPr bwMode="auto">
            <a:xfrm>
              <a:off x="247" y="59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 dirty="0" smtClean="0">
                  <a:latin typeface="华文行楷" panose="02010800040101010101" charset="-122"/>
                  <a:ea typeface="华文行楷" panose="02010800040101010101" charset="-122"/>
                </a:rPr>
                <a:t>需求概述</a:t>
              </a:r>
              <a:endParaRPr lang="zh-CN" altLang="en-US" sz="2000" b="1" dirty="0" smtClean="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pic>
          <p:nvPicPr>
            <p:cNvPr id="13325" name="Picture 67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28"/>
              <a:ext cx="27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26" name="Group 130"/>
            <p:cNvGrpSpPr/>
            <p:nvPr/>
          </p:nvGrpSpPr>
          <p:grpSpPr bwMode="auto">
            <a:xfrm>
              <a:off x="0" y="0"/>
              <a:ext cx="373" cy="406"/>
              <a:chOff x="0" y="0"/>
              <a:chExt cx="2041" cy="2223"/>
            </a:xfrm>
          </p:grpSpPr>
          <p:sp>
            <p:nvSpPr>
              <p:cNvPr id="13328" name="Oval 51"/>
              <p:cNvSpPr>
                <a:spLocks noChangeArrowheads="1"/>
              </p:cNvSpPr>
              <p:nvPr/>
            </p:nvSpPr>
            <p:spPr bwMode="auto">
              <a:xfrm>
                <a:off x="0" y="1360"/>
                <a:ext cx="2041" cy="8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998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29" name="Oval 52"/>
              <p:cNvSpPr>
                <a:spLocks noChangeArrowheads="1"/>
              </p:cNvSpPr>
              <p:nvPr/>
            </p:nvSpPr>
            <p:spPr bwMode="auto">
              <a:xfrm>
                <a:off x="91" y="0"/>
                <a:ext cx="1859" cy="185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30" name="Oval 53"/>
              <p:cNvSpPr>
                <a:spLocks noChangeArrowheads="1"/>
              </p:cNvSpPr>
              <p:nvPr/>
            </p:nvSpPr>
            <p:spPr bwMode="auto">
              <a:xfrm>
                <a:off x="115" y="10"/>
                <a:ext cx="1814" cy="181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31" name="Oval 54"/>
              <p:cNvSpPr>
                <a:spLocks noChangeArrowheads="1"/>
              </p:cNvSpPr>
              <p:nvPr/>
            </p:nvSpPr>
            <p:spPr bwMode="auto">
              <a:xfrm>
                <a:off x="134" y="28"/>
                <a:ext cx="1726" cy="169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32" name="Oval 55"/>
              <p:cNvSpPr>
                <a:spLocks noChangeArrowheads="1"/>
              </p:cNvSpPr>
              <p:nvPr/>
            </p:nvSpPr>
            <p:spPr bwMode="auto">
              <a:xfrm>
                <a:off x="234" y="76"/>
                <a:ext cx="1535" cy="137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  <p:sp>
          <p:nvSpPr>
            <p:cNvPr id="13327" name="Text Box 56"/>
            <p:cNvSpPr txBox="1">
              <a:spLocks noChangeArrowheads="1"/>
            </p:cNvSpPr>
            <p:nvPr/>
          </p:nvSpPr>
          <p:spPr bwMode="auto">
            <a:xfrm>
              <a:off x="63" y="1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 dirty="0" smtClean="0">
                  <a:solidFill>
                    <a:srgbClr val="102426"/>
                  </a:solidFill>
                  <a:latin typeface="华文行楷" panose="02010800040101010101" charset="-122"/>
                  <a:ea typeface="华文行楷" panose="02010800040101010101" charset="-122"/>
                  <a:cs typeface="Arial" panose="020B0604020202020204" pitchFamily="34" charset="0"/>
                  <a:sym typeface="Arial" panose="020B0604020202020204" pitchFamily="34" charset="0"/>
                </a:rPr>
                <a:t>1</a:t>
              </a:r>
              <a:endParaRPr lang="en-US" altLang="zh-CN" sz="2000" b="1" dirty="0" smtClean="0">
                <a:solidFill>
                  <a:srgbClr val="102426"/>
                </a:solidFill>
                <a:latin typeface="华文行楷" panose="02010800040101010101" charset="-122"/>
                <a:ea typeface="华文行楷" panose="02010800040101010101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69082" y="105491"/>
            <a:ext cx="3140549" cy="422910"/>
          </a:xfr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800" b="1" dirty="0" smtClean="0">
                <a:solidFill>
                  <a:schemeClr val="bg1"/>
                </a:solidFill>
                <a:effectLst/>
                <a:latin typeface="华文行楷" panose="02010800040101010101" charset="-122"/>
                <a:ea typeface="华文行楷" panose="02010800040101010101" charset="-122"/>
                <a:cs typeface="+mj-cs"/>
              </a:rPr>
              <a:t>需求</a:t>
            </a:r>
            <a:r>
              <a:rPr lang="zh-CN" altLang="en-US" sz="2800" b="1" dirty="0" smtClean="0">
                <a:solidFill>
                  <a:schemeClr val="bg1"/>
                </a:solidFill>
                <a:effectLst/>
                <a:latin typeface="华文行楷" panose="02010800040101010101" charset="-122"/>
                <a:ea typeface="华文行楷" panose="02010800040101010101" charset="-122"/>
                <a:cs typeface="+mj-cs"/>
              </a:rPr>
              <a:t>分析</a:t>
            </a:r>
            <a:endParaRPr lang="zh-CN" altLang="zh-CN" sz="2800" dirty="0" smtClean="0">
              <a:effectLst/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10655 L 4.16667E-6 -2.1309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2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" dur="500"/>
                                        <p:tgtEl>
                                          <p:spTgt spid="14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4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731621" y="2063768"/>
            <a:ext cx="7749337" cy="281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555" tIns="40553" rIns="82555" bIns="40553" numCol="1" anchor="t" anchorCtr="0" compatLnSpc="1"/>
          <a:lstStyle>
            <a:lvl1pPr algn="l" defTabSz="927100" rtl="0" eaLnBrk="0" fontAlgn="base" hangingPunct="0">
              <a:lnSpc>
                <a:spcPts val="1825"/>
              </a:lnSpc>
              <a:spcBef>
                <a:spcPts val="1215"/>
              </a:spcBef>
              <a:spcAft>
                <a:spcPts val="400"/>
              </a:spcAft>
              <a:buClr>
                <a:srgbClr val="FFCC66"/>
              </a:buClr>
              <a:defRPr sz="16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282575" algn="l" defTabSz="927100" rtl="0" eaLnBrk="0" fontAlgn="base" hangingPunct="0">
              <a:lnSpc>
                <a:spcPts val="1825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SzPct val="80000"/>
              <a:buFont typeface="Monotype Sorts" pitchFamily="2" charset="2"/>
              <a:buChar char="u"/>
              <a:defRPr sz="1400">
                <a:solidFill>
                  <a:schemeClr val="tx1"/>
                </a:solidFill>
                <a:latin typeface="+mn-lt"/>
              </a:defRPr>
            </a:lvl2pPr>
            <a:lvl3pPr marL="1043305" indent="-290830" algn="l" defTabSz="927100" rtl="0" eaLnBrk="0" fontAlgn="base" hangingPunct="0">
              <a:lnSpc>
                <a:spcPts val="1825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3pPr>
            <a:lvl4pPr marL="1390650" indent="-231775" algn="l" defTabSz="927100" rtl="0" eaLnBrk="0" fontAlgn="base" hangingPunct="0">
              <a:lnSpc>
                <a:spcPts val="1825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7386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5pPr>
            <a:lvl6pPr marL="21958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6pPr>
            <a:lvl7pPr marL="26530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7pPr>
            <a:lvl8pPr marL="31102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8pPr>
            <a:lvl9pPr marL="35674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9pPr>
          </a:lstStyle>
          <a:p>
            <a:pPr marL="536575" lvl="1" indent="-30480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2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为了得到用户的金钱，企业不得不鼓吹：用户就是上帝，用户永远是正确的。 </a:t>
            </a:r>
            <a:endParaRPr lang="zh-CN" altLang="en-US" sz="1620" kern="0" dirty="0" smtClean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6575" lvl="1" indent="-30480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2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谁都知道这不是真的。事实上，很多时候用户说不清楚需求、会说错需求或者提出一些无法实现的需求。</a:t>
            </a:r>
            <a:endParaRPr lang="zh-CN" altLang="en-US" sz="1620" kern="0" dirty="0" smtClean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6575" lvl="1" indent="-30480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2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需求分析是需求开发过程中最费脑子的工作。分析方法大体有两类：</a:t>
            </a:r>
            <a:r>
              <a:rPr lang="zh-CN" altLang="en-US" sz="1620" kern="0" dirty="0" smtClean="0">
                <a:solidFill>
                  <a:srgbClr val="0A0A0A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62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问答分析法</a:t>
            </a:r>
            <a:r>
              <a:rPr lang="zh-CN" altLang="en-US" sz="1620" kern="0" dirty="0" smtClean="0">
                <a:solidFill>
                  <a:srgbClr val="0A0A0A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62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1620" kern="0" dirty="0" smtClean="0">
                <a:solidFill>
                  <a:srgbClr val="0A0A0A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62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建模分析法</a:t>
            </a:r>
            <a:r>
              <a:rPr lang="zh-CN" altLang="en-US" sz="1620" kern="0" dirty="0" smtClean="0">
                <a:solidFill>
                  <a:srgbClr val="0A0A0A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62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。后者技术性比较强，写出来有学术味，故大多数软件工程书籍都有论述。前者就是一些常识而已，虽然写不成文章，但是简单易用，很有实用价值。 </a:t>
            </a:r>
            <a:endParaRPr lang="zh-CN" altLang="en-US" sz="1260" kern="0" dirty="0" smtClean="0"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299335" y="151130"/>
            <a:ext cx="3931920" cy="992505"/>
          </a:xfrm>
        </p:spPr>
        <p:txBody>
          <a:bodyPr/>
          <a:lstStyle/>
          <a:p>
            <a:r>
              <a:rPr lang="zh-CN" altLang="en-US" sz="2800" dirty="0" smtClean="0">
                <a:latin typeface="华文行楷" panose="02010800040101010101" charset="-122"/>
                <a:ea typeface="华文行楷" panose="02010800040101010101" charset="-122"/>
              </a:rPr>
              <a:t>需求分析的基本概念</a:t>
            </a:r>
            <a:endParaRPr lang="zh-CN" altLang="en-US" sz="2800" dirty="0">
              <a:latin typeface="华文行楷" panose="02010800040101010101" charset="-122"/>
              <a:ea typeface="华文行楷" panose="02010800040101010101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05934" y="1123995"/>
            <a:ext cx="7337867" cy="922064"/>
            <a:chOff x="457308" y="1028700"/>
            <a:chExt cx="8153186" cy="1024515"/>
          </a:xfrm>
        </p:grpSpPr>
        <p:sp>
          <p:nvSpPr>
            <p:cNvPr id="4" name="自选图形 4"/>
            <p:cNvSpPr>
              <a:spLocks noChangeArrowheads="1"/>
            </p:cNvSpPr>
            <p:nvPr/>
          </p:nvSpPr>
          <p:spPr bwMode="gray">
            <a:xfrm>
              <a:off x="457308" y="1028700"/>
              <a:ext cx="8153186" cy="95595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FDFDF"/>
                </a:gs>
                <a:gs pos="50000">
                  <a:srgbClr val="DFDFDF">
                    <a:gamma/>
                    <a:tint val="24314"/>
                    <a:invGamma/>
                  </a:srgbClr>
                </a:gs>
                <a:gs pos="100000">
                  <a:srgbClr val="DFDFDF"/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215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gray">
            <a:xfrm>
              <a:off x="533506" y="1028748"/>
              <a:ext cx="7924592" cy="102446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FFFF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lvl="1" eaLnBrk="0" fontAlgn="auto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b="1" kern="0" dirty="0" smtClean="0">
                  <a:solidFill>
                    <a:srgbClr val="17347D"/>
                  </a:solidFill>
                  <a:cs typeface="Arial" panose="020B0604020202020204" pitchFamily="34" charset="0"/>
                </a:rPr>
                <a:t>需求分析</a:t>
              </a:r>
              <a:r>
                <a:rPr lang="zh-CN" altLang="en-US" sz="1800" b="1" kern="0" dirty="0">
                  <a:solidFill>
                    <a:srgbClr val="17347D"/>
                  </a:solidFill>
                  <a:cs typeface="Arial" panose="020B0604020202020204" pitchFamily="34" charset="0"/>
                </a:rPr>
                <a:t>是指在</a:t>
              </a:r>
              <a:r>
                <a:rPr lang="zh-CN" altLang="en-US" sz="1800" b="1" kern="0" dirty="0" smtClean="0">
                  <a:solidFill>
                    <a:srgbClr val="17347D"/>
                  </a:solidFill>
                  <a:cs typeface="Arial" panose="020B0604020202020204" pitchFamily="34" charset="0"/>
                </a:rPr>
                <a:t>需求</a:t>
              </a:r>
              <a:r>
                <a:rPr lang="zh-CN" altLang="en-US" sz="1800" b="1" kern="0" dirty="0">
                  <a:solidFill>
                    <a:srgbClr val="17347D"/>
                  </a:solidFill>
                  <a:cs typeface="Arial" panose="020B0604020202020204" pitchFamily="34" charset="0"/>
                </a:rPr>
                <a:t>开发</a:t>
              </a:r>
              <a:r>
                <a:rPr lang="zh-CN" altLang="en-US" sz="1800" b="1" kern="0" dirty="0" smtClean="0">
                  <a:solidFill>
                    <a:srgbClr val="17347D"/>
                  </a:solidFill>
                  <a:cs typeface="Arial" panose="020B0604020202020204" pitchFamily="34" charset="0"/>
                </a:rPr>
                <a:t>过程</a:t>
              </a:r>
              <a:r>
                <a:rPr lang="zh-CN" altLang="en-US" sz="1800" b="1" kern="0" dirty="0">
                  <a:solidFill>
                    <a:srgbClr val="17347D"/>
                  </a:solidFill>
                  <a:cs typeface="Arial" panose="020B0604020202020204" pitchFamily="34" charset="0"/>
                </a:rPr>
                <a:t>中，对所获取的需求信息进行分析，及时排除错误和弥补不足，确保需求文档正确地反映用户的真实意图。  </a:t>
              </a:r>
              <a:endParaRPr lang="en-US" altLang="zh-CN" sz="1800" b="1" kern="0" dirty="0">
                <a:solidFill>
                  <a:srgbClr val="17347D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547620" y="117475"/>
            <a:ext cx="2438400" cy="744220"/>
          </a:xfrm>
        </p:spPr>
        <p:txBody>
          <a:bodyPr/>
          <a:lstStyle/>
          <a:p>
            <a:r>
              <a:rPr lang="zh-CN" altLang="en-US" sz="2800" dirty="0" smtClean="0">
                <a:latin typeface="华文行楷" panose="02010800040101010101" charset="-122"/>
                <a:ea typeface="华文行楷" panose="02010800040101010101" charset="-122"/>
              </a:rPr>
              <a:t>问题分析方法</a:t>
            </a:r>
            <a:endParaRPr lang="zh-CN" altLang="en-US" sz="2800" dirty="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31520" y="1202690"/>
            <a:ext cx="8162290" cy="3429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8975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问答</a:t>
            </a:r>
            <a:r>
              <a:rPr lang="zh-CN" altLang="en-US" sz="1800" kern="0" dirty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</a:t>
            </a:r>
            <a:r>
              <a:rPr lang="zh-CN" altLang="en-US" sz="180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方法：</a:t>
            </a:r>
            <a:r>
              <a:rPr lang="zh-CN" altLang="en-US" sz="1800" kern="0" dirty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刨根究底地问，如果问题都被解答了，那么需求也就分析清楚了。一个人可以“自问自答”地分析需求，几个人分析需求则称为“研讨”</a:t>
            </a:r>
            <a:r>
              <a:rPr lang="zh-CN" altLang="en-US" sz="180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kern="0" dirty="0" smtClean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8975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问答</a:t>
            </a:r>
            <a:r>
              <a:rPr lang="zh-CN" altLang="en-US" sz="1800" kern="0" dirty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分析最重要的</a:t>
            </a:r>
            <a:r>
              <a:rPr lang="zh-CN" altLang="en-US" sz="180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问题：</a:t>
            </a:r>
            <a:r>
              <a:rPr lang="zh-CN" altLang="en-US" sz="1800" b="1" kern="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“是什么”、“为什么”</a:t>
            </a:r>
            <a:r>
              <a:rPr lang="zh-CN" altLang="en-US" sz="1800" b="1" kern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、“不是什么”</a:t>
            </a:r>
            <a:r>
              <a:rPr lang="zh-CN" altLang="en-US" sz="180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kern="0" dirty="0" smtClean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8975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其它</a:t>
            </a:r>
            <a:r>
              <a:rPr lang="zh-CN" altLang="en-US" sz="1800" kern="0" dirty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常见的问题有： </a:t>
            </a:r>
            <a:endParaRPr lang="zh-CN" altLang="en-US" sz="1800" kern="0" dirty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57275" lvl="2" indent="-304800">
              <a:buFont typeface="Wingdings" panose="05000000000000000000" pitchFamily="2" charset="2"/>
              <a:buChar char="l"/>
            </a:pPr>
            <a:r>
              <a:rPr lang="zh-CN" altLang="en-US" sz="144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</a:t>
            </a:r>
            <a:r>
              <a:rPr lang="zh-CN" altLang="en-US" sz="1440" kern="0" dirty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存在二义性吗？ </a:t>
            </a:r>
            <a:endParaRPr lang="en-US" altLang="zh-CN" sz="1440" kern="0" dirty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57275" lvl="2" indent="-304800">
              <a:buFont typeface="Wingdings" panose="05000000000000000000" pitchFamily="2" charset="2"/>
              <a:buChar char="l"/>
            </a:pPr>
            <a:r>
              <a:rPr lang="zh-CN" altLang="en-US" sz="1440" kern="0" dirty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需求文档的上下文有矛盾吗？ </a:t>
            </a:r>
            <a:endParaRPr lang="en-US" altLang="zh-CN" sz="1440" kern="0" dirty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57275" lvl="2" indent="-304800">
              <a:buFont typeface="Wingdings" panose="05000000000000000000" pitchFamily="2" charset="2"/>
              <a:buChar char="l"/>
            </a:pPr>
            <a:r>
              <a:rPr lang="zh-CN" altLang="en-US" sz="1440" kern="0" dirty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需求完备吗？ </a:t>
            </a:r>
            <a:endParaRPr lang="en-US" altLang="zh-CN" sz="1440" kern="0" dirty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57275" lvl="2" indent="-304800">
              <a:buFont typeface="Wingdings" panose="05000000000000000000" pitchFamily="2" charset="2"/>
              <a:buChar char="l"/>
            </a:pPr>
            <a:r>
              <a:rPr lang="zh-CN" altLang="en-US" sz="1440" kern="0" dirty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需求是必要的吗？ </a:t>
            </a:r>
            <a:endParaRPr lang="en-US" altLang="zh-CN" sz="1440" kern="0" dirty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57275" lvl="2" indent="-304800">
              <a:buFont typeface="Wingdings" panose="05000000000000000000" pitchFamily="2" charset="2"/>
              <a:buChar char="l"/>
            </a:pPr>
            <a:r>
              <a:rPr lang="zh-CN" altLang="en-US" sz="1440" kern="0" dirty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需求可实现吗？ </a:t>
            </a:r>
            <a:endParaRPr lang="en-US" altLang="zh-CN" sz="1440" kern="0" dirty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57275" lvl="2" indent="-304800">
              <a:buFont typeface="Wingdings" panose="05000000000000000000" pitchFamily="2" charset="2"/>
              <a:buChar char="l"/>
            </a:pPr>
            <a:r>
              <a:rPr lang="zh-CN" altLang="en-US" sz="1440" kern="0" dirty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需求可验证吗？ </a:t>
            </a:r>
            <a:endParaRPr lang="en-US" altLang="zh-CN" sz="1440" kern="0" dirty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57275" lvl="2" indent="-304800">
              <a:buFont typeface="Wingdings" panose="05000000000000000000" pitchFamily="2" charset="2"/>
              <a:buChar char="l"/>
            </a:pPr>
            <a:r>
              <a:rPr lang="zh-CN" altLang="en-US" sz="1440" kern="0" dirty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需求的优先级确定了吗？ </a:t>
            </a:r>
            <a:endParaRPr lang="en-US" altLang="zh-CN" sz="1440" kern="0" dirty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57275" lvl="2" indent="-304800">
              <a:buFont typeface="Wingdings" panose="05000000000000000000" pitchFamily="2" charset="2"/>
              <a:buChar char="l"/>
            </a:pPr>
            <a:endParaRPr lang="en-US" altLang="zh-CN" sz="1440" kern="0" dirty="0" smtClean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27"/>
          <p:cNvSpPr txBox="1">
            <a:spLocks noChangeArrowheads="1"/>
          </p:cNvSpPr>
          <p:nvPr/>
        </p:nvSpPr>
        <p:spPr bwMode="auto">
          <a:xfrm>
            <a:off x="804387" y="5234282"/>
            <a:ext cx="7442358" cy="371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555" tIns="40553" rIns="82555" bIns="40553" numCol="1" anchor="t" anchorCtr="0" compatLnSpc="1"/>
          <a:lstStyle>
            <a:lvl1pPr algn="l" defTabSz="927100" rtl="0" eaLnBrk="0" fontAlgn="base" hangingPunct="0">
              <a:lnSpc>
                <a:spcPts val="1825"/>
              </a:lnSpc>
              <a:spcBef>
                <a:spcPts val="1215"/>
              </a:spcBef>
              <a:spcAft>
                <a:spcPts val="400"/>
              </a:spcAft>
              <a:buClr>
                <a:srgbClr val="FFCC66"/>
              </a:buClr>
              <a:defRPr sz="16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282575" algn="l" defTabSz="927100" rtl="0" eaLnBrk="0" fontAlgn="base" hangingPunct="0">
              <a:lnSpc>
                <a:spcPts val="1825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SzPct val="80000"/>
              <a:buFont typeface="Monotype Sorts" pitchFamily="2" charset="2"/>
              <a:buChar char="u"/>
              <a:defRPr sz="1400">
                <a:solidFill>
                  <a:schemeClr val="tx1"/>
                </a:solidFill>
                <a:latin typeface="+mn-lt"/>
              </a:defRPr>
            </a:lvl2pPr>
            <a:lvl3pPr marL="1043305" indent="-290830" algn="l" defTabSz="927100" rtl="0" eaLnBrk="0" fontAlgn="base" hangingPunct="0">
              <a:lnSpc>
                <a:spcPts val="1825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3pPr>
            <a:lvl4pPr marL="1390650" indent="-231775" algn="l" defTabSz="927100" rtl="0" eaLnBrk="0" fontAlgn="base" hangingPunct="0">
              <a:lnSpc>
                <a:spcPts val="1825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7386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5pPr>
            <a:lvl6pPr marL="21958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6pPr>
            <a:lvl7pPr marL="26530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7pPr>
            <a:lvl8pPr marL="31102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8pPr>
            <a:lvl9pPr marL="35674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9pPr>
          </a:lstStyle>
          <a:p>
            <a:pPr marL="536575" lvl="1" indent="-304800"/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人们都有这样地感受：有些时候用语言描述某个问题特别费劲，而采用图形则使人一目了然，所谓</a:t>
            </a:r>
            <a:r>
              <a:rPr lang="zh-CN" altLang="en-US" sz="1260" kern="0" dirty="0" smtClean="0"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一图顶千言</a:t>
            </a:r>
            <a:r>
              <a:rPr lang="zh-CN" altLang="en-US" sz="1260" kern="0" dirty="0" smtClean="0"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就是这个道理。 </a:t>
            </a:r>
            <a:endParaRPr lang="zh-CN" altLang="en-US" sz="126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6575" lvl="1" indent="-304800" algn="just"/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在需求开发过程中，对于某些类型的信息，用图形表示要比文本表示更加有效。所以将图形与文本结合起来描述需求是很自然的方法。</a:t>
            </a:r>
            <a:endParaRPr lang="zh-CN" altLang="en-US" sz="126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6575" lvl="1" indent="-304800" algn="just"/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需求建模就是指用图形符号来表示、刻画需求。</a:t>
            </a:r>
            <a:endParaRPr lang="zh-CN" altLang="en-US" sz="126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6575" lvl="1" indent="-304800" algn="just"/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建模分析方法主要有两大类：</a:t>
            </a:r>
            <a:r>
              <a:rPr lang="zh-CN" altLang="en-US" sz="1260" kern="0" dirty="0" smtClean="0"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结构化分析法</a:t>
            </a:r>
            <a:r>
              <a:rPr lang="zh-CN" altLang="en-US" sz="1260" kern="0" dirty="0" smtClean="0"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1260" kern="0" dirty="0" smtClean="0"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面向对象分析法</a:t>
            </a:r>
            <a:r>
              <a:rPr lang="zh-CN" altLang="en-US" sz="1260" kern="0" dirty="0" smtClean="0"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144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144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6575" lvl="1" indent="-304800" algn="just"/>
            <a:r>
              <a:rPr lang="zh-CN" altLang="en-US" sz="144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恰当地使用图形符号：</a:t>
            </a:r>
            <a:endParaRPr lang="zh-CN" altLang="en-US" sz="144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57275" lvl="2" indent="-304800" algn="just">
              <a:buFontTx/>
            </a:pPr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现代建模工具如</a:t>
            </a:r>
            <a:r>
              <a:rPr lang="en-US" altLang="zh-CN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Rose</a:t>
            </a:r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有非常丰富的图形符号和文字标注，能很好地表达模型的细节。要注意的是：在建模时使用花样过多的图形符号或文字意味着模型表示的复杂化，将使开发人员更难掌握，而且使图形文档更加杂乱。 </a:t>
            </a:r>
            <a:endParaRPr lang="zh-CN" altLang="en-US" sz="126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57275" lvl="2" indent="-304800" algn="just">
              <a:buFontTx/>
            </a:pPr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世上不存在一个包罗万象的图</a:t>
            </a:r>
            <a:r>
              <a:rPr lang="zh-CN" altLang="en-US" sz="1260" kern="0" dirty="0" smtClean="0">
                <a:latin typeface="Times New Roman" panose="02020603050405020304"/>
                <a:ea typeface="宋体" panose="02010600030101010101" pitchFamily="2" charset="-122"/>
              </a:rPr>
              <a:t>——</a:t>
            </a:r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它能完整地描述需求。需求建模不可能取代文字描述。</a:t>
            </a:r>
            <a:r>
              <a:rPr lang="zh-CN" altLang="en-US" sz="1260" b="1" kern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在需求文档中，文字描述是第一重要的，建模主要是起分析、解释作用。</a:t>
            </a:r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建议将模型存放在需求文档的附录中，便于正文引用。</a:t>
            </a:r>
            <a:r>
              <a:rPr lang="zh-CN" altLang="en-US" sz="144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zh-CN" altLang="en-US" sz="144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2499360" y="103505"/>
            <a:ext cx="3553460" cy="1012825"/>
          </a:xfrm>
        </p:spPr>
        <p:txBody>
          <a:bodyPr/>
          <a:lstStyle/>
          <a:p>
            <a:r>
              <a:rPr lang="zh-CN" altLang="en-US" sz="2800" dirty="0" smtClean="0">
                <a:latin typeface="华文行楷" panose="02010800040101010101" charset="-122"/>
                <a:ea typeface="华文行楷" panose="02010800040101010101" charset="-122"/>
              </a:rPr>
              <a:t>建模分析法</a:t>
            </a:r>
            <a:endParaRPr lang="zh-CN" altLang="en-US" sz="2800" dirty="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94360" y="1236980"/>
            <a:ext cx="7941945" cy="39776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8975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kern="0" dirty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大家</a:t>
            </a:r>
            <a:r>
              <a:rPr lang="zh-CN" altLang="en-US" sz="180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</a:t>
            </a:r>
            <a:r>
              <a:rPr lang="zh-CN" altLang="en-US" sz="1800" kern="0" dirty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有这样地感受：有些时候用语言描述某个问题特别费劲，而采用图形则使人一目了然</a:t>
            </a:r>
            <a:r>
              <a:rPr lang="zh-CN" altLang="en-US" sz="180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800" kern="0" dirty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</a:t>
            </a:r>
            <a:r>
              <a:rPr lang="zh-CN" altLang="en-US" sz="180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谓</a:t>
            </a:r>
            <a:r>
              <a:rPr lang="zh-CN" altLang="en-US" sz="1800" kern="0" dirty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1800" b="1" kern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一图顶千言</a:t>
            </a:r>
            <a:r>
              <a:rPr lang="zh-CN" altLang="en-US" sz="180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  <a:endParaRPr lang="en-US" altLang="zh-CN" sz="1800" kern="0" dirty="0" smtClean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8975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</a:t>
            </a:r>
            <a:r>
              <a:rPr lang="zh-CN" altLang="en-US" sz="1800" kern="0" dirty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建模就是指用图形符号来表示、刻画需求</a:t>
            </a:r>
            <a:r>
              <a:rPr lang="zh-CN" altLang="en-US" sz="180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kern="0" dirty="0" smtClean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8975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建模</a:t>
            </a:r>
            <a:r>
              <a:rPr lang="zh-CN" altLang="en-US" sz="1800" kern="0" dirty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</a:t>
            </a:r>
            <a:r>
              <a:rPr lang="zh-CN" altLang="en-US" sz="180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方法有</a:t>
            </a:r>
            <a:r>
              <a:rPr lang="zh-CN" altLang="en-US" sz="1800" kern="0" dirty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两大类：“结构化分析法”和“面向对象分析法”。 </a:t>
            </a:r>
            <a:endParaRPr lang="en-US" altLang="zh-CN" sz="1800" kern="0" dirty="0" smtClean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8975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恰当</a:t>
            </a:r>
            <a:r>
              <a:rPr lang="zh-CN" altLang="en-US" sz="1800" kern="0" dirty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地使用图形符号：</a:t>
            </a:r>
            <a:endParaRPr lang="zh-CN" altLang="en-US" sz="1800" kern="0" dirty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57275" lvl="2" indent="-3048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15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现代</a:t>
            </a:r>
            <a:r>
              <a:rPr lang="zh-CN" altLang="en-US" sz="1215" kern="0" dirty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建模</a:t>
            </a:r>
            <a:r>
              <a:rPr lang="zh-CN" altLang="en-US" sz="1215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工具很多，都有</a:t>
            </a:r>
            <a:r>
              <a:rPr lang="zh-CN" altLang="en-US" sz="1215" kern="0" dirty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非常丰富的图形符号和文字标注，能很好地表达模型的细节。要注意的是：在建模时使用花样过多的图形符号或文字意味着模型表示的复杂化，将使开发人员更难掌握，而且使图形文档更加杂乱。 </a:t>
            </a:r>
            <a:endParaRPr lang="en-US" altLang="zh-CN" sz="1215" kern="0" dirty="0" smtClean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57275" lvl="2" indent="-3048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15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世上</a:t>
            </a:r>
            <a:r>
              <a:rPr lang="zh-CN" altLang="en-US" sz="1215" kern="0" dirty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不存在一个包罗万象的图——它能完整地描述需求。需求建模不可能取代文字描述。在需求文档中，</a:t>
            </a:r>
            <a:r>
              <a:rPr lang="zh-CN" altLang="en-US" sz="1800" b="1" kern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文字描述是第一重要的，建模主要是起分析、解释作用。</a:t>
            </a:r>
            <a:r>
              <a:rPr lang="zh-CN" altLang="en-US" sz="1215" kern="0" dirty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建议将</a:t>
            </a:r>
            <a:r>
              <a:rPr lang="zh-CN" altLang="en-US" sz="1215" kern="0" dirty="0" smtClean="0">
                <a:solidFill>
                  <a:srgbClr val="0A0A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模型与文字有机结合，相辅相成。</a:t>
            </a:r>
            <a:endParaRPr lang="en-US" altLang="zh-CN" sz="1215" kern="0" dirty="0">
              <a:solidFill>
                <a:srgbClr val="0A0A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5" grpId="0" autoUpdateAnimBg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extBox 14"/>
          <p:cNvSpPr txBox="1"/>
          <p:nvPr/>
        </p:nvSpPr>
        <p:spPr>
          <a:xfrm>
            <a:off x="739378" y="2895600"/>
            <a:ext cx="1241822" cy="247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01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右键更改图片</a:t>
            </a:r>
            <a:endParaRPr lang="zh-CN" altLang="en-US" sz="1015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8134" name="object 20"/>
          <p:cNvGrpSpPr/>
          <p:nvPr/>
        </p:nvGrpSpPr>
        <p:grpSpPr>
          <a:xfrm>
            <a:off x="183515" y="1702435"/>
            <a:ext cx="2016760" cy="2065020"/>
            <a:chOff x="0" y="2638781"/>
            <a:chExt cx="5335905" cy="3858260"/>
          </a:xfrm>
        </p:grpSpPr>
        <p:pic>
          <p:nvPicPr>
            <p:cNvPr id="48135" name="object 21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379480" y="2638781"/>
              <a:ext cx="4397832" cy="19832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8136" name="object 22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3671316"/>
              <a:ext cx="3165348" cy="282549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8137" name="object 2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51532" y="3745992"/>
              <a:ext cx="2983992" cy="224485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48149" name="object 14"/>
          <p:cNvGrpSpPr/>
          <p:nvPr/>
        </p:nvGrpSpPr>
        <p:grpSpPr>
          <a:xfrm>
            <a:off x="8106966" y="4663679"/>
            <a:ext cx="1035844" cy="472678"/>
            <a:chOff x="10809731" y="6227064"/>
            <a:chExt cx="1380490" cy="631190"/>
          </a:xfrm>
        </p:grpSpPr>
        <p:sp>
          <p:nvSpPr>
            <p:cNvPr id="48150" name="object 15"/>
            <p:cNvSpPr/>
            <p:nvPr/>
          </p:nvSpPr>
          <p:spPr>
            <a:xfrm>
              <a:off x="11164823" y="6230112"/>
              <a:ext cx="355600" cy="628015"/>
            </a:xfrm>
            <a:custGeom>
              <a:avLst/>
              <a:gdLst/>
              <a:ahLst/>
              <a:cxnLst/>
              <a:pathLst>
                <a:path w="355600" h="628015">
                  <a:moveTo>
                    <a:pt x="0" y="0"/>
                  </a:moveTo>
                  <a:lnTo>
                    <a:pt x="355092" y="0"/>
                  </a:lnTo>
                  <a:lnTo>
                    <a:pt x="355092" y="627888"/>
                  </a:lnTo>
                  <a:lnTo>
                    <a:pt x="0" y="627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A044"/>
            </a:solidFill>
            <a:ln w="9525">
              <a:noFill/>
            </a:ln>
          </p:spPr>
          <p:txBody>
            <a:bodyPr/>
            <a:p>
              <a:endParaRPr lang="zh-CN" altLang="en-US" sz="1015"/>
            </a:p>
          </p:txBody>
        </p:sp>
        <p:sp>
          <p:nvSpPr>
            <p:cNvPr id="48151" name="object 16"/>
            <p:cNvSpPr/>
            <p:nvPr/>
          </p:nvSpPr>
          <p:spPr>
            <a:xfrm>
              <a:off x="11876531" y="6230112"/>
              <a:ext cx="313690" cy="628015"/>
            </a:xfrm>
            <a:custGeom>
              <a:avLst/>
              <a:gdLst/>
              <a:ahLst/>
              <a:cxnLst/>
              <a:pathLst>
                <a:path w="313690" h="628015">
                  <a:moveTo>
                    <a:pt x="0" y="627888"/>
                  </a:moveTo>
                  <a:lnTo>
                    <a:pt x="313562" y="627888"/>
                  </a:lnTo>
                  <a:lnTo>
                    <a:pt x="313562" y="0"/>
                  </a:lnTo>
                  <a:lnTo>
                    <a:pt x="0" y="0"/>
                  </a:lnTo>
                  <a:lnTo>
                    <a:pt x="0" y="627888"/>
                  </a:lnTo>
                  <a:close/>
                </a:path>
              </a:pathLst>
            </a:custGeom>
            <a:solidFill>
              <a:srgbClr val="2C71B0"/>
            </a:solidFill>
            <a:ln w="9525">
              <a:noFill/>
            </a:ln>
          </p:spPr>
          <p:txBody>
            <a:bodyPr/>
            <a:p>
              <a:endParaRPr lang="zh-CN" altLang="en-US" sz="1015"/>
            </a:p>
          </p:txBody>
        </p:sp>
        <p:sp>
          <p:nvSpPr>
            <p:cNvPr id="48152" name="object 17"/>
            <p:cNvSpPr/>
            <p:nvPr/>
          </p:nvSpPr>
          <p:spPr>
            <a:xfrm>
              <a:off x="11519915" y="6230112"/>
              <a:ext cx="356870" cy="628015"/>
            </a:xfrm>
            <a:custGeom>
              <a:avLst/>
              <a:gdLst/>
              <a:ahLst/>
              <a:cxnLst/>
              <a:pathLst>
                <a:path w="356870" h="628015">
                  <a:moveTo>
                    <a:pt x="0" y="0"/>
                  </a:moveTo>
                  <a:lnTo>
                    <a:pt x="356616" y="0"/>
                  </a:lnTo>
                  <a:lnTo>
                    <a:pt x="356616" y="627888"/>
                  </a:lnTo>
                  <a:lnTo>
                    <a:pt x="0" y="627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  <a:ln w="9525">
              <a:noFill/>
            </a:ln>
          </p:spPr>
          <p:txBody>
            <a:bodyPr/>
            <a:p>
              <a:endParaRPr lang="zh-CN" altLang="en-US" sz="1015"/>
            </a:p>
          </p:txBody>
        </p:sp>
        <p:sp>
          <p:nvSpPr>
            <p:cNvPr id="48153" name="object 18"/>
            <p:cNvSpPr/>
            <p:nvPr/>
          </p:nvSpPr>
          <p:spPr>
            <a:xfrm>
              <a:off x="10809731" y="6227064"/>
              <a:ext cx="355600" cy="631190"/>
            </a:xfrm>
            <a:custGeom>
              <a:avLst/>
              <a:gdLst/>
              <a:ahLst/>
              <a:cxnLst/>
              <a:pathLst>
                <a:path w="355600" h="631190">
                  <a:moveTo>
                    <a:pt x="0" y="0"/>
                  </a:moveTo>
                  <a:lnTo>
                    <a:pt x="355092" y="0"/>
                  </a:lnTo>
                  <a:lnTo>
                    <a:pt x="355092" y="630936"/>
                  </a:lnTo>
                  <a:lnTo>
                    <a:pt x="0" y="630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3BFD"/>
            </a:solidFill>
            <a:ln w="9525">
              <a:noFill/>
            </a:ln>
          </p:spPr>
          <p:txBody>
            <a:bodyPr/>
            <a:p>
              <a:endParaRPr lang="zh-CN" altLang="en-US" sz="1015"/>
            </a:p>
          </p:txBody>
        </p:sp>
      </p:grpSp>
      <p:sp>
        <p:nvSpPr>
          <p:cNvPr id="16" name="object 13"/>
          <p:cNvSpPr txBox="1"/>
          <p:nvPr/>
        </p:nvSpPr>
        <p:spPr>
          <a:xfrm>
            <a:off x="4711700" y="3987165"/>
            <a:ext cx="313055" cy="6248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p>
            <a:pPr marL="12700" fontAlgn="auto">
              <a:spcBef>
                <a:spcPts val="100"/>
              </a:spcBef>
              <a:tabLst>
                <a:tab pos="399415" algn="l"/>
                <a:tab pos="640715" algn="l"/>
                <a:tab pos="5640070" algn="l"/>
              </a:tabLst>
            </a:pPr>
            <a:r>
              <a:rPr lang="en-US" sz="2000" noProof="1" dirty="0">
                <a:solidFill>
                  <a:srgbClr val="FFFFFF"/>
                </a:solidFill>
                <a:latin typeface="华文行楷" panose="02010800040101010101" charset="-122"/>
                <a:ea typeface="华文行楷" panose="02010800040101010101" charset="-122"/>
                <a:cs typeface="Calibri" panose="020F0502020204030204"/>
              </a:rPr>
              <a:t>5</a:t>
            </a:r>
            <a:r>
              <a:rPr sz="2000" noProof="1" dirty="0">
                <a:solidFill>
                  <a:srgbClr val="FFFFFF"/>
                </a:solidFill>
                <a:latin typeface="华文行楷" panose="02010800040101010101" charset="-122"/>
                <a:ea typeface="华文行楷" panose="02010800040101010101" charset="-122"/>
                <a:cs typeface="Calibri" panose="020F0502020204030204"/>
              </a:rPr>
              <a:t>	 </a:t>
            </a:r>
            <a:r>
              <a:rPr lang="zh-CN" sz="2000" u="sng" baseline="1000" noProof="1" dirty="0">
                <a:solidFill>
                  <a:srgbClr val="585858"/>
                </a:solidFill>
                <a:uFill>
                  <a:solidFill>
                    <a:srgbClr val="00C3EA"/>
                  </a:solidFill>
                </a:uFill>
                <a:latin typeface="华文行楷" panose="02010800040101010101" charset="-122"/>
                <a:ea typeface="华文行楷" panose="02010800040101010101" charset="-122"/>
                <a:cs typeface="Times New Roman" panose="02020603050405020304"/>
              </a:rPr>
              <a:t>           </a:t>
            </a:r>
            <a:endParaRPr sz="2000" baseline="1000" noProof="1">
              <a:latin typeface="华文行楷" panose="02010800040101010101" charset="-122"/>
              <a:ea typeface="华文行楷" panose="02010800040101010101" charset="-122"/>
              <a:cs typeface="微软雅黑" panose="020B0503020204020204" charset="-122"/>
            </a:endParaRPr>
          </a:p>
        </p:txBody>
      </p:sp>
      <p:grpSp>
        <p:nvGrpSpPr>
          <p:cNvPr id="13315" name="Group 3"/>
          <p:cNvGrpSpPr/>
          <p:nvPr/>
        </p:nvGrpSpPr>
        <p:grpSpPr bwMode="auto">
          <a:xfrm>
            <a:off x="2171700" y="1474470"/>
            <a:ext cx="5074920" cy="2400300"/>
            <a:chOff x="0" y="0"/>
            <a:chExt cx="4416" cy="2112"/>
          </a:xfrm>
        </p:grpSpPr>
        <p:sp>
          <p:nvSpPr>
            <p:cNvPr id="13378" name="Freeform 42"/>
            <p:cNvSpPr/>
            <p:nvPr/>
          </p:nvSpPr>
          <p:spPr bwMode="auto">
            <a:xfrm>
              <a:off x="81" y="94"/>
              <a:ext cx="1299" cy="1930"/>
            </a:xfrm>
            <a:custGeom>
              <a:avLst/>
              <a:gdLst>
                <a:gd name="T0" fmla="*/ 52 w 1692"/>
                <a:gd name="T1" fmla="*/ 107 h 2586"/>
                <a:gd name="T2" fmla="*/ 145 w 1692"/>
                <a:gd name="T3" fmla="*/ 87 h 2586"/>
                <a:gd name="T4" fmla="*/ 197 w 1692"/>
                <a:gd name="T5" fmla="*/ 100 h 2586"/>
                <a:gd name="T6" fmla="*/ 188 w 1692"/>
                <a:gd name="T7" fmla="*/ 184 h 2586"/>
                <a:gd name="T8" fmla="*/ 123 w 1692"/>
                <a:gd name="T9" fmla="*/ 242 h 2586"/>
                <a:gd name="T10" fmla="*/ 98 w 1692"/>
                <a:gd name="T11" fmla="*/ 297 h 2586"/>
                <a:gd name="T12" fmla="*/ 128 w 1692"/>
                <a:gd name="T13" fmla="*/ 401 h 2586"/>
                <a:gd name="T14" fmla="*/ 144 w 1692"/>
                <a:gd name="T15" fmla="*/ 399 h 2586"/>
                <a:gd name="T16" fmla="*/ 148 w 1692"/>
                <a:gd name="T17" fmla="*/ 377 h 2586"/>
                <a:gd name="T18" fmla="*/ 217 w 1692"/>
                <a:gd name="T19" fmla="*/ 480 h 2586"/>
                <a:gd name="T20" fmla="*/ 294 w 1692"/>
                <a:gd name="T21" fmla="*/ 499 h 2586"/>
                <a:gd name="T22" fmla="*/ 359 w 1692"/>
                <a:gd name="T23" fmla="*/ 561 h 2586"/>
                <a:gd name="T24" fmla="*/ 387 w 1692"/>
                <a:gd name="T25" fmla="*/ 591 h 2586"/>
                <a:gd name="T26" fmla="*/ 349 w 1692"/>
                <a:gd name="T27" fmla="*/ 669 h 2586"/>
                <a:gd name="T28" fmla="*/ 415 w 1692"/>
                <a:gd name="T29" fmla="*/ 741 h 2586"/>
                <a:gd name="T30" fmla="*/ 468 w 1692"/>
                <a:gd name="T31" fmla="*/ 840 h 2586"/>
                <a:gd name="T32" fmla="*/ 495 w 1692"/>
                <a:gd name="T33" fmla="*/ 961 h 2586"/>
                <a:gd name="T34" fmla="*/ 540 w 1692"/>
                <a:gd name="T35" fmla="*/ 1056 h 2586"/>
                <a:gd name="T36" fmla="*/ 580 w 1692"/>
                <a:gd name="T37" fmla="*/ 1048 h 2586"/>
                <a:gd name="T38" fmla="*/ 563 w 1692"/>
                <a:gd name="T39" fmla="*/ 996 h 2586"/>
                <a:gd name="T40" fmla="*/ 583 w 1692"/>
                <a:gd name="T41" fmla="*/ 958 h 2586"/>
                <a:gd name="T42" fmla="*/ 619 w 1692"/>
                <a:gd name="T43" fmla="*/ 926 h 2586"/>
                <a:gd name="T44" fmla="*/ 656 w 1692"/>
                <a:gd name="T45" fmla="*/ 863 h 2586"/>
                <a:gd name="T46" fmla="*/ 709 w 1692"/>
                <a:gd name="T47" fmla="*/ 811 h 2586"/>
                <a:gd name="T48" fmla="*/ 734 w 1692"/>
                <a:gd name="T49" fmla="*/ 725 h 2586"/>
                <a:gd name="T50" fmla="*/ 702 w 1692"/>
                <a:gd name="T51" fmla="*/ 640 h 2586"/>
                <a:gd name="T52" fmla="*/ 623 w 1692"/>
                <a:gd name="T53" fmla="*/ 586 h 2586"/>
                <a:gd name="T54" fmla="*/ 500 w 1692"/>
                <a:gd name="T55" fmla="*/ 532 h 2586"/>
                <a:gd name="T56" fmla="*/ 441 w 1692"/>
                <a:gd name="T57" fmla="*/ 524 h 2586"/>
                <a:gd name="T58" fmla="*/ 409 w 1692"/>
                <a:gd name="T59" fmla="*/ 527 h 2586"/>
                <a:gd name="T60" fmla="*/ 359 w 1692"/>
                <a:gd name="T61" fmla="*/ 543 h 2586"/>
                <a:gd name="T62" fmla="*/ 343 w 1692"/>
                <a:gd name="T63" fmla="*/ 488 h 2586"/>
                <a:gd name="T64" fmla="*/ 333 w 1692"/>
                <a:gd name="T65" fmla="*/ 442 h 2586"/>
                <a:gd name="T66" fmla="*/ 286 w 1692"/>
                <a:gd name="T67" fmla="*/ 459 h 2586"/>
                <a:gd name="T68" fmla="*/ 257 w 1692"/>
                <a:gd name="T69" fmla="*/ 395 h 2586"/>
                <a:gd name="T70" fmla="*/ 335 w 1692"/>
                <a:gd name="T71" fmla="*/ 379 h 2586"/>
                <a:gd name="T72" fmla="*/ 381 w 1692"/>
                <a:gd name="T73" fmla="*/ 377 h 2586"/>
                <a:gd name="T74" fmla="*/ 405 w 1692"/>
                <a:gd name="T75" fmla="*/ 375 h 2586"/>
                <a:gd name="T76" fmla="*/ 478 w 1692"/>
                <a:gd name="T77" fmla="*/ 312 h 2586"/>
                <a:gd name="T78" fmla="*/ 536 w 1692"/>
                <a:gd name="T79" fmla="*/ 282 h 2586"/>
                <a:gd name="T80" fmla="*/ 578 w 1692"/>
                <a:gd name="T81" fmla="*/ 265 h 2586"/>
                <a:gd name="T82" fmla="*/ 607 w 1692"/>
                <a:gd name="T83" fmla="*/ 224 h 2586"/>
                <a:gd name="T84" fmla="*/ 583 w 1692"/>
                <a:gd name="T85" fmla="*/ 213 h 2586"/>
                <a:gd name="T86" fmla="*/ 691 w 1692"/>
                <a:gd name="T87" fmla="*/ 190 h 2586"/>
                <a:gd name="T88" fmla="*/ 636 w 1692"/>
                <a:gd name="T89" fmla="*/ 142 h 2586"/>
                <a:gd name="T90" fmla="*/ 601 w 1692"/>
                <a:gd name="T91" fmla="*/ 110 h 2586"/>
                <a:gd name="T92" fmla="*/ 553 w 1692"/>
                <a:gd name="T93" fmla="*/ 152 h 2586"/>
                <a:gd name="T94" fmla="*/ 502 w 1692"/>
                <a:gd name="T95" fmla="*/ 184 h 2586"/>
                <a:gd name="T96" fmla="*/ 463 w 1692"/>
                <a:gd name="T97" fmla="*/ 126 h 2586"/>
                <a:gd name="T98" fmla="*/ 548 w 1692"/>
                <a:gd name="T99" fmla="*/ 100 h 2586"/>
                <a:gd name="T100" fmla="*/ 573 w 1692"/>
                <a:gd name="T101" fmla="*/ 82 h 2586"/>
                <a:gd name="T102" fmla="*/ 601 w 1692"/>
                <a:gd name="T103" fmla="*/ 72 h 2586"/>
                <a:gd name="T104" fmla="*/ 582 w 1692"/>
                <a:gd name="T105" fmla="*/ 60 h 2586"/>
                <a:gd name="T106" fmla="*/ 571 w 1692"/>
                <a:gd name="T107" fmla="*/ 50 h 2586"/>
                <a:gd name="T108" fmla="*/ 544 w 1692"/>
                <a:gd name="T109" fmla="*/ 43 h 2586"/>
                <a:gd name="T110" fmla="*/ 501 w 1692"/>
                <a:gd name="T111" fmla="*/ 57 h 2586"/>
                <a:gd name="T112" fmla="*/ 430 w 1692"/>
                <a:gd name="T113" fmla="*/ 50 h 2586"/>
                <a:gd name="T114" fmla="*/ 249 w 1692"/>
                <a:gd name="T115" fmla="*/ 0 h 2586"/>
                <a:gd name="T116" fmla="*/ 156 w 1692"/>
                <a:gd name="T117" fmla="*/ 13 h 2586"/>
                <a:gd name="T118" fmla="*/ 131 w 1692"/>
                <a:gd name="T119" fmla="*/ 43 h 2586"/>
                <a:gd name="T120" fmla="*/ 58 w 1692"/>
                <a:gd name="T121" fmla="*/ 72 h 2586"/>
                <a:gd name="T122" fmla="*/ 58 w 1692"/>
                <a:gd name="T123" fmla="*/ 90 h 2586"/>
                <a:gd name="T124" fmla="*/ 2 w 1692"/>
                <a:gd name="T125" fmla="*/ 104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92"/>
                <a:gd name="T190" fmla="*/ 0 h 2586"/>
                <a:gd name="T191" fmla="*/ 1692 w 1692"/>
                <a:gd name="T192" fmla="*/ 2586 h 25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79" name="Freeform 43"/>
            <p:cNvSpPr/>
            <p:nvPr/>
          </p:nvSpPr>
          <p:spPr bwMode="auto">
            <a:xfrm>
              <a:off x="40" y="278"/>
              <a:ext cx="35" cy="28"/>
            </a:xfrm>
            <a:custGeom>
              <a:avLst/>
              <a:gdLst>
                <a:gd name="T0" fmla="*/ 7 w 46"/>
                <a:gd name="T1" fmla="*/ 1 h 38"/>
                <a:gd name="T2" fmla="*/ 0 w 46"/>
                <a:gd name="T3" fmla="*/ 9 h 38"/>
                <a:gd name="T4" fmla="*/ 10 w 46"/>
                <a:gd name="T5" fmla="*/ 15 h 38"/>
                <a:gd name="T6" fmla="*/ 21 w 46"/>
                <a:gd name="T7" fmla="*/ 10 h 38"/>
                <a:gd name="T8" fmla="*/ 14 w 46"/>
                <a:gd name="T9" fmla="*/ 0 h 38"/>
                <a:gd name="T10" fmla="*/ 7 w 46"/>
                <a:gd name="T11" fmla="*/ 1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38"/>
                <a:gd name="T20" fmla="*/ 46 w 46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80" name="Freeform 44"/>
            <p:cNvSpPr/>
            <p:nvPr/>
          </p:nvSpPr>
          <p:spPr bwMode="auto">
            <a:xfrm>
              <a:off x="355" y="400"/>
              <a:ext cx="40" cy="32"/>
            </a:xfrm>
            <a:custGeom>
              <a:avLst/>
              <a:gdLst>
                <a:gd name="T0" fmla="*/ 5 w 52"/>
                <a:gd name="T1" fmla="*/ 0 h 44"/>
                <a:gd name="T2" fmla="*/ 12 w 52"/>
                <a:gd name="T3" fmla="*/ 17 h 44"/>
                <a:gd name="T4" fmla="*/ 19 w 52"/>
                <a:gd name="T5" fmla="*/ 17 h 44"/>
                <a:gd name="T6" fmla="*/ 17 w 52"/>
                <a:gd name="T7" fmla="*/ 7 h 44"/>
                <a:gd name="T8" fmla="*/ 12 w 52"/>
                <a:gd name="T9" fmla="*/ 1 h 44"/>
                <a:gd name="T10" fmla="*/ 5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44"/>
                <a:gd name="T20" fmla="*/ 52 w 52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81" name="Freeform 45"/>
            <p:cNvSpPr/>
            <p:nvPr/>
          </p:nvSpPr>
          <p:spPr bwMode="auto">
            <a:xfrm>
              <a:off x="1156" y="456"/>
              <a:ext cx="101" cy="74"/>
            </a:xfrm>
            <a:custGeom>
              <a:avLst/>
              <a:gdLst>
                <a:gd name="T0" fmla="*/ 45 w 131"/>
                <a:gd name="T1" fmla="*/ 0 h 98"/>
                <a:gd name="T2" fmla="*/ 36 w 131"/>
                <a:gd name="T3" fmla="*/ 4 h 98"/>
                <a:gd name="T4" fmla="*/ 25 w 131"/>
                <a:gd name="T5" fmla="*/ 11 h 98"/>
                <a:gd name="T6" fmla="*/ 18 w 131"/>
                <a:gd name="T7" fmla="*/ 17 h 98"/>
                <a:gd name="T8" fmla="*/ 9 w 131"/>
                <a:gd name="T9" fmla="*/ 22 h 98"/>
                <a:gd name="T10" fmla="*/ 29 w 131"/>
                <a:gd name="T11" fmla="*/ 35 h 98"/>
                <a:gd name="T12" fmla="*/ 36 w 131"/>
                <a:gd name="T13" fmla="*/ 41 h 98"/>
                <a:gd name="T14" fmla="*/ 39 w 131"/>
                <a:gd name="T15" fmla="*/ 39 h 98"/>
                <a:gd name="T16" fmla="*/ 41 w 131"/>
                <a:gd name="T17" fmla="*/ 37 h 98"/>
                <a:gd name="T18" fmla="*/ 45 w 131"/>
                <a:gd name="T19" fmla="*/ 42 h 98"/>
                <a:gd name="T20" fmla="*/ 56 w 131"/>
                <a:gd name="T21" fmla="*/ 37 h 98"/>
                <a:gd name="T22" fmla="*/ 59 w 131"/>
                <a:gd name="T23" fmla="*/ 32 h 98"/>
                <a:gd name="T24" fmla="*/ 46 w 131"/>
                <a:gd name="T25" fmla="*/ 17 h 98"/>
                <a:gd name="T26" fmla="*/ 53 w 131"/>
                <a:gd name="T27" fmla="*/ 11 h 98"/>
                <a:gd name="T28" fmla="*/ 51 w 131"/>
                <a:gd name="T29" fmla="*/ 2 h 98"/>
                <a:gd name="T30" fmla="*/ 45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1"/>
                <a:gd name="T49" fmla="*/ 0 h 98"/>
                <a:gd name="T50" fmla="*/ 131 w 131"/>
                <a:gd name="T51" fmla="*/ 98 h 9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82" name="Freeform 46"/>
            <p:cNvSpPr/>
            <p:nvPr/>
          </p:nvSpPr>
          <p:spPr bwMode="auto">
            <a:xfrm>
              <a:off x="670" y="839"/>
              <a:ext cx="162" cy="84"/>
            </a:xfrm>
            <a:custGeom>
              <a:avLst/>
              <a:gdLst>
                <a:gd name="T0" fmla="*/ 21 w 212"/>
                <a:gd name="T1" fmla="*/ 5 h 112"/>
                <a:gd name="T2" fmla="*/ 8 w 212"/>
                <a:gd name="T3" fmla="*/ 5 h 112"/>
                <a:gd name="T4" fmla="*/ 2 w 212"/>
                <a:gd name="T5" fmla="*/ 7 h 112"/>
                <a:gd name="T6" fmla="*/ 11 w 212"/>
                <a:gd name="T7" fmla="*/ 22 h 112"/>
                <a:gd name="T8" fmla="*/ 23 w 212"/>
                <a:gd name="T9" fmla="*/ 19 h 112"/>
                <a:gd name="T10" fmla="*/ 41 w 212"/>
                <a:gd name="T11" fmla="*/ 23 h 112"/>
                <a:gd name="T12" fmla="*/ 50 w 212"/>
                <a:gd name="T13" fmla="*/ 26 h 112"/>
                <a:gd name="T14" fmla="*/ 60 w 212"/>
                <a:gd name="T15" fmla="*/ 38 h 112"/>
                <a:gd name="T16" fmla="*/ 63 w 212"/>
                <a:gd name="T17" fmla="*/ 47 h 112"/>
                <a:gd name="T18" fmla="*/ 70 w 212"/>
                <a:gd name="T19" fmla="*/ 42 h 112"/>
                <a:gd name="T20" fmla="*/ 76 w 212"/>
                <a:gd name="T21" fmla="*/ 41 h 112"/>
                <a:gd name="T22" fmla="*/ 83 w 212"/>
                <a:gd name="T23" fmla="*/ 44 h 112"/>
                <a:gd name="T24" fmla="*/ 87 w 212"/>
                <a:gd name="T25" fmla="*/ 34 h 112"/>
                <a:gd name="T26" fmla="*/ 68 w 212"/>
                <a:gd name="T27" fmla="*/ 23 h 112"/>
                <a:gd name="T28" fmla="*/ 47 w 212"/>
                <a:gd name="T29" fmla="*/ 8 h 112"/>
                <a:gd name="T30" fmla="*/ 24 w 212"/>
                <a:gd name="T31" fmla="*/ 11 h 112"/>
                <a:gd name="T32" fmla="*/ 21 w 212"/>
                <a:gd name="T33" fmla="*/ 5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2"/>
                <a:gd name="T52" fmla="*/ 0 h 112"/>
                <a:gd name="T53" fmla="*/ 212 w 212"/>
                <a:gd name="T54" fmla="*/ 112 h 1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83" name="Freeform 47"/>
            <p:cNvSpPr/>
            <p:nvPr/>
          </p:nvSpPr>
          <p:spPr bwMode="auto">
            <a:xfrm>
              <a:off x="804" y="903"/>
              <a:ext cx="101" cy="40"/>
            </a:xfrm>
            <a:custGeom>
              <a:avLst/>
              <a:gdLst>
                <a:gd name="T0" fmla="*/ 25 w 133"/>
                <a:gd name="T1" fmla="*/ 0 h 54"/>
                <a:gd name="T2" fmla="*/ 19 w 133"/>
                <a:gd name="T3" fmla="*/ 2 h 54"/>
                <a:gd name="T4" fmla="*/ 14 w 133"/>
                <a:gd name="T5" fmla="*/ 12 h 54"/>
                <a:gd name="T6" fmla="*/ 6 w 133"/>
                <a:gd name="T7" fmla="*/ 14 h 54"/>
                <a:gd name="T8" fmla="*/ 2 w 133"/>
                <a:gd name="T9" fmla="*/ 17 h 54"/>
                <a:gd name="T10" fmla="*/ 6 w 133"/>
                <a:gd name="T11" fmla="*/ 22 h 54"/>
                <a:gd name="T12" fmla="*/ 58 w 133"/>
                <a:gd name="T13" fmla="*/ 14 h 54"/>
                <a:gd name="T14" fmla="*/ 54 w 133"/>
                <a:gd name="T15" fmla="*/ 7 h 54"/>
                <a:gd name="T16" fmla="*/ 46 w 133"/>
                <a:gd name="T17" fmla="*/ 3 h 54"/>
                <a:gd name="T18" fmla="*/ 44 w 133"/>
                <a:gd name="T19" fmla="*/ 10 h 54"/>
                <a:gd name="T20" fmla="*/ 39 w 133"/>
                <a:gd name="T21" fmla="*/ 7 h 54"/>
                <a:gd name="T22" fmla="*/ 30 w 133"/>
                <a:gd name="T23" fmla="*/ 5 h 54"/>
                <a:gd name="T24" fmla="*/ 25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3"/>
                <a:gd name="T40" fmla="*/ 0 h 54"/>
                <a:gd name="T41" fmla="*/ 133 w 133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84" name="Freeform 48"/>
            <p:cNvSpPr/>
            <p:nvPr/>
          </p:nvSpPr>
          <p:spPr bwMode="auto">
            <a:xfrm>
              <a:off x="911" y="928"/>
              <a:ext cx="39" cy="18"/>
            </a:xfrm>
            <a:custGeom>
              <a:avLst/>
              <a:gdLst>
                <a:gd name="T0" fmla="*/ 6 w 51"/>
                <a:gd name="T1" fmla="*/ 0 h 24"/>
                <a:gd name="T2" fmla="*/ 3 w 51"/>
                <a:gd name="T3" fmla="*/ 8 h 24"/>
                <a:gd name="T4" fmla="*/ 12 w 51"/>
                <a:gd name="T5" fmla="*/ 11 h 24"/>
                <a:gd name="T6" fmla="*/ 15 w 51"/>
                <a:gd name="T7" fmla="*/ 2 h 24"/>
                <a:gd name="T8" fmla="*/ 6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85" name="Freeform 49"/>
            <p:cNvSpPr/>
            <p:nvPr/>
          </p:nvSpPr>
          <p:spPr bwMode="auto">
            <a:xfrm>
              <a:off x="969" y="931"/>
              <a:ext cx="12" cy="25"/>
            </a:xfrm>
            <a:custGeom>
              <a:avLst/>
              <a:gdLst>
                <a:gd name="T0" fmla="*/ 6 w 16"/>
                <a:gd name="T1" fmla="*/ 0 h 34"/>
                <a:gd name="T2" fmla="*/ 0 w 16"/>
                <a:gd name="T3" fmla="*/ 5 h 34"/>
                <a:gd name="T4" fmla="*/ 7 w 16"/>
                <a:gd name="T5" fmla="*/ 13 h 34"/>
                <a:gd name="T6" fmla="*/ 5 w 16"/>
                <a:gd name="T7" fmla="*/ 7 h 34"/>
                <a:gd name="T8" fmla="*/ 7 w 16"/>
                <a:gd name="T9" fmla="*/ 2 h 34"/>
                <a:gd name="T10" fmla="*/ 6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4"/>
                <a:gd name="T20" fmla="*/ 16 w 16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86" name="Freeform 50"/>
            <p:cNvSpPr/>
            <p:nvPr/>
          </p:nvSpPr>
          <p:spPr bwMode="auto">
            <a:xfrm>
              <a:off x="781" y="89"/>
              <a:ext cx="185" cy="87"/>
            </a:xfrm>
            <a:custGeom>
              <a:avLst/>
              <a:gdLst>
                <a:gd name="T0" fmla="*/ 29 w 240"/>
                <a:gd name="T1" fmla="*/ 1 h 117"/>
                <a:gd name="T2" fmla="*/ 12 w 240"/>
                <a:gd name="T3" fmla="*/ 13 h 117"/>
                <a:gd name="T4" fmla="*/ 3 w 240"/>
                <a:gd name="T5" fmla="*/ 16 h 117"/>
                <a:gd name="T6" fmla="*/ 0 w 240"/>
                <a:gd name="T7" fmla="*/ 16 h 117"/>
                <a:gd name="T8" fmla="*/ 12 w 240"/>
                <a:gd name="T9" fmla="*/ 25 h 117"/>
                <a:gd name="T10" fmla="*/ 17 w 240"/>
                <a:gd name="T11" fmla="*/ 26 h 117"/>
                <a:gd name="T12" fmla="*/ 31 w 240"/>
                <a:gd name="T13" fmla="*/ 19 h 117"/>
                <a:gd name="T14" fmla="*/ 37 w 240"/>
                <a:gd name="T15" fmla="*/ 18 h 117"/>
                <a:gd name="T16" fmla="*/ 38 w 240"/>
                <a:gd name="T17" fmla="*/ 22 h 117"/>
                <a:gd name="T18" fmla="*/ 29 w 240"/>
                <a:gd name="T19" fmla="*/ 25 h 117"/>
                <a:gd name="T20" fmla="*/ 33 w 240"/>
                <a:gd name="T21" fmla="*/ 30 h 117"/>
                <a:gd name="T22" fmla="*/ 19 w 240"/>
                <a:gd name="T23" fmla="*/ 36 h 117"/>
                <a:gd name="T24" fmla="*/ 32 w 240"/>
                <a:gd name="T25" fmla="*/ 45 h 117"/>
                <a:gd name="T26" fmla="*/ 38 w 240"/>
                <a:gd name="T27" fmla="*/ 46 h 117"/>
                <a:gd name="T28" fmla="*/ 54 w 240"/>
                <a:gd name="T29" fmla="*/ 42 h 117"/>
                <a:gd name="T30" fmla="*/ 69 w 240"/>
                <a:gd name="T31" fmla="*/ 43 h 117"/>
                <a:gd name="T32" fmla="*/ 77 w 240"/>
                <a:gd name="T33" fmla="*/ 48 h 117"/>
                <a:gd name="T34" fmla="*/ 93 w 240"/>
                <a:gd name="T35" fmla="*/ 45 h 117"/>
                <a:gd name="T36" fmla="*/ 103 w 240"/>
                <a:gd name="T37" fmla="*/ 42 h 117"/>
                <a:gd name="T38" fmla="*/ 102 w 240"/>
                <a:gd name="T39" fmla="*/ 31 h 117"/>
                <a:gd name="T40" fmla="*/ 107 w 240"/>
                <a:gd name="T41" fmla="*/ 28 h 117"/>
                <a:gd name="T42" fmla="*/ 109 w 240"/>
                <a:gd name="T43" fmla="*/ 19 h 117"/>
                <a:gd name="T44" fmla="*/ 96 w 240"/>
                <a:gd name="T45" fmla="*/ 23 h 117"/>
                <a:gd name="T46" fmla="*/ 92 w 240"/>
                <a:gd name="T47" fmla="*/ 18 h 117"/>
                <a:gd name="T48" fmla="*/ 79 w 240"/>
                <a:gd name="T49" fmla="*/ 19 h 117"/>
                <a:gd name="T50" fmla="*/ 61 w 240"/>
                <a:gd name="T51" fmla="*/ 4 h 117"/>
                <a:gd name="T52" fmla="*/ 43 w 240"/>
                <a:gd name="T53" fmla="*/ 4 h 117"/>
                <a:gd name="T54" fmla="*/ 38 w 240"/>
                <a:gd name="T55" fmla="*/ 1 h 117"/>
                <a:gd name="T56" fmla="*/ 29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40"/>
                <a:gd name="T88" fmla="*/ 0 h 117"/>
                <a:gd name="T89" fmla="*/ 240 w 240"/>
                <a:gd name="T90" fmla="*/ 117 h 11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87" name="Freeform 51"/>
            <p:cNvSpPr/>
            <p:nvPr/>
          </p:nvSpPr>
          <p:spPr bwMode="auto">
            <a:xfrm>
              <a:off x="863" y="48"/>
              <a:ext cx="150" cy="60"/>
            </a:xfrm>
            <a:custGeom>
              <a:avLst/>
              <a:gdLst>
                <a:gd name="T0" fmla="*/ 45 w 194"/>
                <a:gd name="T1" fmla="*/ 5 h 80"/>
                <a:gd name="T2" fmla="*/ 6 w 194"/>
                <a:gd name="T3" fmla="*/ 11 h 80"/>
                <a:gd name="T4" fmla="*/ 4 w 194"/>
                <a:gd name="T5" fmla="*/ 15 h 80"/>
                <a:gd name="T6" fmla="*/ 26 w 194"/>
                <a:gd name="T7" fmla="*/ 22 h 80"/>
                <a:gd name="T8" fmla="*/ 62 w 194"/>
                <a:gd name="T9" fmla="*/ 32 h 80"/>
                <a:gd name="T10" fmla="*/ 80 w 194"/>
                <a:gd name="T11" fmla="*/ 29 h 80"/>
                <a:gd name="T12" fmla="*/ 87 w 194"/>
                <a:gd name="T13" fmla="*/ 27 h 80"/>
                <a:gd name="T14" fmla="*/ 80 w 194"/>
                <a:gd name="T15" fmla="*/ 19 h 80"/>
                <a:gd name="T16" fmla="*/ 75 w 194"/>
                <a:gd name="T17" fmla="*/ 15 h 80"/>
                <a:gd name="T18" fmla="*/ 60 w 194"/>
                <a:gd name="T19" fmla="*/ 11 h 80"/>
                <a:gd name="T20" fmla="*/ 45 w 194"/>
                <a:gd name="T21" fmla="*/ 5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4"/>
                <a:gd name="T34" fmla="*/ 0 h 80"/>
                <a:gd name="T35" fmla="*/ 194 w 194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88" name="Freeform 52"/>
            <p:cNvSpPr/>
            <p:nvPr/>
          </p:nvSpPr>
          <p:spPr bwMode="auto">
            <a:xfrm>
              <a:off x="1073" y="118"/>
              <a:ext cx="239" cy="189"/>
            </a:xfrm>
            <a:custGeom>
              <a:avLst/>
              <a:gdLst>
                <a:gd name="T0" fmla="*/ 31 w 310"/>
                <a:gd name="T1" fmla="*/ 4 h 254"/>
                <a:gd name="T2" fmla="*/ 23 w 310"/>
                <a:gd name="T3" fmla="*/ 10 h 254"/>
                <a:gd name="T4" fmla="*/ 9 w 310"/>
                <a:gd name="T5" fmla="*/ 16 h 254"/>
                <a:gd name="T6" fmla="*/ 25 w 310"/>
                <a:gd name="T7" fmla="*/ 31 h 254"/>
                <a:gd name="T8" fmla="*/ 36 w 310"/>
                <a:gd name="T9" fmla="*/ 35 h 254"/>
                <a:gd name="T10" fmla="*/ 47 w 310"/>
                <a:gd name="T11" fmla="*/ 41 h 254"/>
                <a:gd name="T12" fmla="*/ 59 w 310"/>
                <a:gd name="T13" fmla="*/ 35 h 254"/>
                <a:gd name="T14" fmla="*/ 66 w 310"/>
                <a:gd name="T15" fmla="*/ 42 h 254"/>
                <a:gd name="T16" fmla="*/ 69 w 310"/>
                <a:gd name="T17" fmla="*/ 53 h 254"/>
                <a:gd name="T18" fmla="*/ 53 w 310"/>
                <a:gd name="T19" fmla="*/ 62 h 254"/>
                <a:gd name="T20" fmla="*/ 41 w 310"/>
                <a:gd name="T21" fmla="*/ 71 h 254"/>
                <a:gd name="T22" fmla="*/ 32 w 310"/>
                <a:gd name="T23" fmla="*/ 70 h 254"/>
                <a:gd name="T24" fmla="*/ 26 w 310"/>
                <a:gd name="T25" fmla="*/ 68 h 254"/>
                <a:gd name="T26" fmla="*/ 19 w 310"/>
                <a:gd name="T27" fmla="*/ 77 h 254"/>
                <a:gd name="T28" fmla="*/ 18 w 310"/>
                <a:gd name="T29" fmla="*/ 82 h 254"/>
                <a:gd name="T30" fmla="*/ 33 w 310"/>
                <a:gd name="T31" fmla="*/ 85 h 254"/>
                <a:gd name="T32" fmla="*/ 43 w 310"/>
                <a:gd name="T33" fmla="*/ 83 h 254"/>
                <a:gd name="T34" fmla="*/ 53 w 310"/>
                <a:gd name="T35" fmla="*/ 95 h 254"/>
                <a:gd name="T36" fmla="*/ 59 w 310"/>
                <a:gd name="T37" fmla="*/ 97 h 254"/>
                <a:gd name="T38" fmla="*/ 63 w 310"/>
                <a:gd name="T39" fmla="*/ 98 h 254"/>
                <a:gd name="T40" fmla="*/ 72 w 310"/>
                <a:gd name="T41" fmla="*/ 103 h 254"/>
                <a:gd name="T42" fmla="*/ 83 w 310"/>
                <a:gd name="T43" fmla="*/ 97 h 254"/>
                <a:gd name="T44" fmla="*/ 93 w 310"/>
                <a:gd name="T45" fmla="*/ 97 h 254"/>
                <a:gd name="T46" fmla="*/ 105 w 310"/>
                <a:gd name="T47" fmla="*/ 88 h 254"/>
                <a:gd name="T48" fmla="*/ 103 w 310"/>
                <a:gd name="T49" fmla="*/ 77 h 254"/>
                <a:gd name="T50" fmla="*/ 99 w 310"/>
                <a:gd name="T51" fmla="*/ 71 h 254"/>
                <a:gd name="T52" fmla="*/ 107 w 310"/>
                <a:gd name="T53" fmla="*/ 68 h 254"/>
                <a:gd name="T54" fmla="*/ 113 w 310"/>
                <a:gd name="T55" fmla="*/ 75 h 254"/>
                <a:gd name="T56" fmla="*/ 113 w 310"/>
                <a:gd name="T57" fmla="*/ 81 h 254"/>
                <a:gd name="T58" fmla="*/ 120 w 310"/>
                <a:gd name="T59" fmla="*/ 80 h 254"/>
                <a:gd name="T60" fmla="*/ 139 w 310"/>
                <a:gd name="T61" fmla="*/ 70 h 254"/>
                <a:gd name="T62" fmla="*/ 134 w 310"/>
                <a:gd name="T63" fmla="*/ 60 h 254"/>
                <a:gd name="T64" fmla="*/ 119 w 310"/>
                <a:gd name="T65" fmla="*/ 51 h 254"/>
                <a:gd name="T66" fmla="*/ 121 w 310"/>
                <a:gd name="T67" fmla="*/ 45 h 254"/>
                <a:gd name="T68" fmla="*/ 127 w 310"/>
                <a:gd name="T69" fmla="*/ 42 h 254"/>
                <a:gd name="T70" fmla="*/ 116 w 310"/>
                <a:gd name="T71" fmla="*/ 26 h 254"/>
                <a:gd name="T72" fmla="*/ 107 w 310"/>
                <a:gd name="T73" fmla="*/ 25 h 254"/>
                <a:gd name="T74" fmla="*/ 101 w 310"/>
                <a:gd name="T75" fmla="*/ 23 h 254"/>
                <a:gd name="T76" fmla="*/ 93 w 310"/>
                <a:gd name="T77" fmla="*/ 14 h 254"/>
                <a:gd name="T78" fmla="*/ 72 w 310"/>
                <a:gd name="T79" fmla="*/ 19 h 254"/>
                <a:gd name="T80" fmla="*/ 76 w 310"/>
                <a:gd name="T81" fmla="*/ 10 h 254"/>
                <a:gd name="T82" fmla="*/ 63 w 310"/>
                <a:gd name="T83" fmla="*/ 7 h 254"/>
                <a:gd name="T84" fmla="*/ 55 w 310"/>
                <a:gd name="T85" fmla="*/ 7 h 254"/>
                <a:gd name="T86" fmla="*/ 31 w 310"/>
                <a:gd name="T87" fmla="*/ 4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10"/>
                <a:gd name="T133" fmla="*/ 0 h 254"/>
                <a:gd name="T134" fmla="*/ 310 w 310"/>
                <a:gd name="T135" fmla="*/ 254 h 25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89" name="Freeform 53"/>
            <p:cNvSpPr/>
            <p:nvPr/>
          </p:nvSpPr>
          <p:spPr bwMode="auto">
            <a:xfrm>
              <a:off x="1071" y="36"/>
              <a:ext cx="45" cy="37"/>
            </a:xfrm>
            <a:custGeom>
              <a:avLst/>
              <a:gdLst>
                <a:gd name="T0" fmla="*/ 11 w 59"/>
                <a:gd name="T1" fmla="*/ 0 h 50"/>
                <a:gd name="T2" fmla="*/ 0 w 59"/>
                <a:gd name="T3" fmla="*/ 4 h 50"/>
                <a:gd name="T4" fmla="*/ 14 w 59"/>
                <a:gd name="T5" fmla="*/ 16 h 50"/>
                <a:gd name="T6" fmla="*/ 21 w 59"/>
                <a:gd name="T7" fmla="*/ 20 h 50"/>
                <a:gd name="T8" fmla="*/ 26 w 59"/>
                <a:gd name="T9" fmla="*/ 12 h 50"/>
                <a:gd name="T10" fmla="*/ 20 w 59"/>
                <a:gd name="T11" fmla="*/ 3 h 50"/>
                <a:gd name="T12" fmla="*/ 11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50"/>
                <a:gd name="T23" fmla="*/ 59 w 59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90" name="Freeform 54"/>
            <p:cNvSpPr/>
            <p:nvPr/>
          </p:nvSpPr>
          <p:spPr bwMode="auto">
            <a:xfrm>
              <a:off x="985" y="106"/>
              <a:ext cx="67" cy="41"/>
            </a:xfrm>
            <a:custGeom>
              <a:avLst/>
              <a:gdLst>
                <a:gd name="T0" fmla="*/ 20 w 86"/>
                <a:gd name="T1" fmla="*/ 3 h 57"/>
                <a:gd name="T2" fmla="*/ 12 w 86"/>
                <a:gd name="T3" fmla="*/ 9 h 57"/>
                <a:gd name="T4" fmla="*/ 2 w 86"/>
                <a:gd name="T5" fmla="*/ 10 h 57"/>
                <a:gd name="T6" fmla="*/ 7 w 86"/>
                <a:gd name="T7" fmla="*/ 21 h 57"/>
                <a:gd name="T8" fmla="*/ 35 w 86"/>
                <a:gd name="T9" fmla="*/ 13 h 57"/>
                <a:gd name="T10" fmla="*/ 41 w 86"/>
                <a:gd name="T11" fmla="*/ 6 h 57"/>
                <a:gd name="T12" fmla="*/ 26 w 86"/>
                <a:gd name="T13" fmla="*/ 3 h 57"/>
                <a:gd name="T14" fmla="*/ 20 w 86"/>
                <a:gd name="T15" fmla="*/ 3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6"/>
                <a:gd name="T25" fmla="*/ 0 h 57"/>
                <a:gd name="T26" fmla="*/ 86 w 86"/>
                <a:gd name="T27" fmla="*/ 57 h 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91" name="Freeform 55"/>
            <p:cNvSpPr/>
            <p:nvPr/>
          </p:nvSpPr>
          <p:spPr bwMode="auto">
            <a:xfrm>
              <a:off x="1055" y="114"/>
              <a:ext cx="55" cy="24"/>
            </a:xfrm>
            <a:custGeom>
              <a:avLst/>
              <a:gdLst>
                <a:gd name="T0" fmla="*/ 17 w 73"/>
                <a:gd name="T1" fmla="*/ 0 h 34"/>
                <a:gd name="T2" fmla="*/ 5 w 73"/>
                <a:gd name="T3" fmla="*/ 6 h 34"/>
                <a:gd name="T4" fmla="*/ 11 w 73"/>
                <a:gd name="T5" fmla="*/ 12 h 34"/>
                <a:gd name="T6" fmla="*/ 22 w 73"/>
                <a:gd name="T7" fmla="*/ 10 h 34"/>
                <a:gd name="T8" fmla="*/ 27 w 73"/>
                <a:gd name="T9" fmla="*/ 7 h 34"/>
                <a:gd name="T10" fmla="*/ 17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34"/>
                <a:gd name="T20" fmla="*/ 73 w 73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92" name="Freeform 56"/>
            <p:cNvSpPr/>
            <p:nvPr/>
          </p:nvSpPr>
          <p:spPr bwMode="auto">
            <a:xfrm>
              <a:off x="1025" y="78"/>
              <a:ext cx="66" cy="34"/>
            </a:xfrm>
            <a:custGeom>
              <a:avLst/>
              <a:gdLst>
                <a:gd name="T0" fmla="*/ 27 w 85"/>
                <a:gd name="T1" fmla="*/ 5 h 45"/>
                <a:gd name="T2" fmla="*/ 13 w 85"/>
                <a:gd name="T3" fmla="*/ 2 h 45"/>
                <a:gd name="T4" fmla="*/ 0 w 85"/>
                <a:gd name="T5" fmla="*/ 8 h 45"/>
                <a:gd name="T6" fmla="*/ 19 w 85"/>
                <a:gd name="T7" fmla="*/ 14 h 45"/>
                <a:gd name="T8" fmla="*/ 30 w 85"/>
                <a:gd name="T9" fmla="*/ 17 h 45"/>
                <a:gd name="T10" fmla="*/ 39 w 85"/>
                <a:gd name="T11" fmla="*/ 8 h 45"/>
                <a:gd name="T12" fmla="*/ 39 w 85"/>
                <a:gd name="T13" fmla="*/ 3 h 45"/>
                <a:gd name="T14" fmla="*/ 30 w 85"/>
                <a:gd name="T15" fmla="*/ 0 h 45"/>
                <a:gd name="T16" fmla="*/ 27 w 85"/>
                <a:gd name="T17" fmla="*/ 5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5"/>
                <a:gd name="T28" fmla="*/ 0 h 45"/>
                <a:gd name="T29" fmla="*/ 85 w 85"/>
                <a:gd name="T30" fmla="*/ 45 h 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93" name="Freeform 57"/>
            <p:cNvSpPr/>
            <p:nvPr/>
          </p:nvSpPr>
          <p:spPr bwMode="auto">
            <a:xfrm>
              <a:off x="997" y="46"/>
              <a:ext cx="45" cy="24"/>
            </a:xfrm>
            <a:custGeom>
              <a:avLst/>
              <a:gdLst>
                <a:gd name="T0" fmla="*/ 7 w 58"/>
                <a:gd name="T1" fmla="*/ 2 h 31"/>
                <a:gd name="T2" fmla="*/ 0 w 58"/>
                <a:gd name="T3" fmla="*/ 9 h 31"/>
                <a:gd name="T4" fmla="*/ 9 w 58"/>
                <a:gd name="T5" fmla="*/ 13 h 31"/>
                <a:gd name="T6" fmla="*/ 13 w 58"/>
                <a:gd name="T7" fmla="*/ 9 h 31"/>
                <a:gd name="T8" fmla="*/ 24 w 58"/>
                <a:gd name="T9" fmla="*/ 5 h 31"/>
                <a:gd name="T10" fmla="*/ 20 w 58"/>
                <a:gd name="T11" fmla="*/ 0 h 31"/>
                <a:gd name="T12" fmla="*/ 7 w 58"/>
                <a:gd name="T13" fmla="*/ 2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"/>
                <a:gd name="T22" fmla="*/ 0 h 31"/>
                <a:gd name="T23" fmla="*/ 58 w 58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94" name="Freeform 58"/>
            <p:cNvSpPr/>
            <p:nvPr/>
          </p:nvSpPr>
          <p:spPr bwMode="auto">
            <a:xfrm>
              <a:off x="1114" y="49"/>
              <a:ext cx="117" cy="77"/>
            </a:xfrm>
            <a:custGeom>
              <a:avLst/>
              <a:gdLst>
                <a:gd name="T0" fmla="*/ 17 w 152"/>
                <a:gd name="T1" fmla="*/ 0 h 102"/>
                <a:gd name="T2" fmla="*/ 6 w 152"/>
                <a:gd name="T3" fmla="*/ 3 h 102"/>
                <a:gd name="T4" fmla="*/ 2 w 152"/>
                <a:gd name="T5" fmla="*/ 17 h 102"/>
                <a:gd name="T6" fmla="*/ 5 w 152"/>
                <a:gd name="T7" fmla="*/ 24 h 102"/>
                <a:gd name="T8" fmla="*/ 0 w 152"/>
                <a:gd name="T9" fmla="*/ 31 h 102"/>
                <a:gd name="T10" fmla="*/ 25 w 152"/>
                <a:gd name="T11" fmla="*/ 37 h 102"/>
                <a:gd name="T12" fmla="*/ 37 w 152"/>
                <a:gd name="T13" fmla="*/ 39 h 102"/>
                <a:gd name="T14" fmla="*/ 69 w 152"/>
                <a:gd name="T15" fmla="*/ 37 h 102"/>
                <a:gd name="T16" fmla="*/ 35 w 152"/>
                <a:gd name="T17" fmla="*/ 30 h 102"/>
                <a:gd name="T18" fmla="*/ 25 w 152"/>
                <a:gd name="T19" fmla="*/ 26 h 102"/>
                <a:gd name="T20" fmla="*/ 20 w 152"/>
                <a:gd name="T21" fmla="*/ 22 h 102"/>
                <a:gd name="T22" fmla="*/ 22 w 152"/>
                <a:gd name="T23" fmla="*/ 15 h 102"/>
                <a:gd name="T24" fmla="*/ 17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"/>
                <a:gd name="T40" fmla="*/ 0 h 102"/>
                <a:gd name="T41" fmla="*/ 152 w 152"/>
                <a:gd name="T42" fmla="*/ 102 h 1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95" name="Freeform 59"/>
            <p:cNvSpPr/>
            <p:nvPr/>
          </p:nvSpPr>
          <p:spPr bwMode="auto">
            <a:xfrm>
              <a:off x="0" y="293"/>
              <a:ext cx="26" cy="15"/>
            </a:xfrm>
            <a:custGeom>
              <a:avLst/>
              <a:gdLst>
                <a:gd name="T0" fmla="*/ 15 w 34"/>
                <a:gd name="T1" fmla="*/ 0 h 20"/>
                <a:gd name="T2" fmla="*/ 11 w 34"/>
                <a:gd name="T3" fmla="*/ 8 h 20"/>
                <a:gd name="T4" fmla="*/ 2 w 34"/>
                <a:gd name="T5" fmla="*/ 8 h 20"/>
                <a:gd name="T6" fmla="*/ 2 w 34"/>
                <a:gd name="T7" fmla="*/ 3 h 20"/>
                <a:gd name="T8" fmla="*/ 1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20"/>
                <a:gd name="T17" fmla="*/ 34 w 34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96" name="Freeform 60"/>
            <p:cNvSpPr/>
            <p:nvPr/>
          </p:nvSpPr>
          <p:spPr bwMode="auto">
            <a:xfrm>
              <a:off x="776" y="802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6 w 21"/>
                <a:gd name="T3" fmla="*/ 7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97" name="Freeform 61"/>
            <p:cNvSpPr/>
            <p:nvPr/>
          </p:nvSpPr>
          <p:spPr bwMode="auto">
            <a:xfrm>
              <a:off x="779" y="827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6 w 21"/>
                <a:gd name="T3" fmla="*/ 7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98" name="Freeform 62"/>
            <p:cNvSpPr/>
            <p:nvPr/>
          </p:nvSpPr>
          <p:spPr bwMode="auto">
            <a:xfrm>
              <a:off x="988" y="958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6 w 21"/>
                <a:gd name="T3" fmla="*/ 7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99" name="Freeform 63"/>
            <p:cNvSpPr/>
            <p:nvPr/>
          </p:nvSpPr>
          <p:spPr bwMode="auto">
            <a:xfrm>
              <a:off x="1115" y="476"/>
              <a:ext cx="39" cy="18"/>
            </a:xfrm>
            <a:custGeom>
              <a:avLst/>
              <a:gdLst>
                <a:gd name="T0" fmla="*/ 6 w 51"/>
                <a:gd name="T1" fmla="*/ 0 h 24"/>
                <a:gd name="T2" fmla="*/ 3 w 51"/>
                <a:gd name="T3" fmla="*/ 8 h 24"/>
                <a:gd name="T4" fmla="*/ 12 w 51"/>
                <a:gd name="T5" fmla="*/ 11 h 24"/>
                <a:gd name="T6" fmla="*/ 15 w 51"/>
                <a:gd name="T7" fmla="*/ 2 h 24"/>
                <a:gd name="T8" fmla="*/ 6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00" name="Freeform 64"/>
            <p:cNvSpPr/>
            <p:nvPr/>
          </p:nvSpPr>
          <p:spPr bwMode="auto">
            <a:xfrm>
              <a:off x="1013" y="272"/>
              <a:ext cx="39" cy="18"/>
            </a:xfrm>
            <a:custGeom>
              <a:avLst/>
              <a:gdLst>
                <a:gd name="T0" fmla="*/ 6 w 51"/>
                <a:gd name="T1" fmla="*/ 0 h 24"/>
                <a:gd name="T2" fmla="*/ 3 w 51"/>
                <a:gd name="T3" fmla="*/ 8 h 24"/>
                <a:gd name="T4" fmla="*/ 12 w 51"/>
                <a:gd name="T5" fmla="*/ 11 h 24"/>
                <a:gd name="T6" fmla="*/ 15 w 51"/>
                <a:gd name="T7" fmla="*/ 2 h 24"/>
                <a:gd name="T8" fmla="*/ 6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01" name="Freeform 65"/>
            <p:cNvSpPr/>
            <p:nvPr/>
          </p:nvSpPr>
          <p:spPr bwMode="auto">
            <a:xfrm>
              <a:off x="1079" y="94"/>
              <a:ext cx="40" cy="18"/>
            </a:xfrm>
            <a:custGeom>
              <a:avLst/>
              <a:gdLst>
                <a:gd name="T0" fmla="*/ 6 w 51"/>
                <a:gd name="T1" fmla="*/ 0 h 24"/>
                <a:gd name="T2" fmla="*/ 3 w 51"/>
                <a:gd name="T3" fmla="*/ 8 h 24"/>
                <a:gd name="T4" fmla="*/ 13 w 51"/>
                <a:gd name="T5" fmla="*/ 11 h 24"/>
                <a:gd name="T6" fmla="*/ 16 w 51"/>
                <a:gd name="T7" fmla="*/ 2 h 24"/>
                <a:gd name="T8" fmla="*/ 6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02" name="Freeform 66"/>
            <p:cNvSpPr/>
            <p:nvPr/>
          </p:nvSpPr>
          <p:spPr bwMode="auto">
            <a:xfrm>
              <a:off x="1144" y="201"/>
              <a:ext cx="39" cy="18"/>
            </a:xfrm>
            <a:custGeom>
              <a:avLst/>
              <a:gdLst>
                <a:gd name="T0" fmla="*/ 6 w 51"/>
                <a:gd name="T1" fmla="*/ 0 h 24"/>
                <a:gd name="T2" fmla="*/ 3 w 51"/>
                <a:gd name="T3" fmla="*/ 8 h 24"/>
                <a:gd name="T4" fmla="*/ 12 w 51"/>
                <a:gd name="T5" fmla="*/ 11 h 24"/>
                <a:gd name="T6" fmla="*/ 15 w 51"/>
                <a:gd name="T7" fmla="*/ 2 h 24"/>
                <a:gd name="T8" fmla="*/ 6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03" name="Freeform 67"/>
            <p:cNvSpPr/>
            <p:nvPr/>
          </p:nvSpPr>
          <p:spPr bwMode="auto">
            <a:xfrm>
              <a:off x="1160" y="0"/>
              <a:ext cx="714" cy="345"/>
            </a:xfrm>
            <a:custGeom>
              <a:avLst/>
              <a:gdLst>
                <a:gd name="T0" fmla="*/ 13 w 929"/>
                <a:gd name="T1" fmla="*/ 23 h 462"/>
                <a:gd name="T2" fmla="*/ 3 w 929"/>
                <a:gd name="T3" fmla="*/ 39 h 462"/>
                <a:gd name="T4" fmla="*/ 17 w 929"/>
                <a:gd name="T5" fmla="*/ 42 h 462"/>
                <a:gd name="T6" fmla="*/ 7 w 929"/>
                <a:gd name="T7" fmla="*/ 49 h 462"/>
                <a:gd name="T8" fmla="*/ 47 w 929"/>
                <a:gd name="T9" fmla="*/ 57 h 462"/>
                <a:gd name="T10" fmla="*/ 65 w 929"/>
                <a:gd name="T11" fmla="*/ 54 h 462"/>
                <a:gd name="T12" fmla="*/ 114 w 929"/>
                <a:gd name="T13" fmla="*/ 32 h 462"/>
                <a:gd name="T14" fmla="*/ 137 w 929"/>
                <a:gd name="T15" fmla="*/ 28 h 462"/>
                <a:gd name="T16" fmla="*/ 147 w 929"/>
                <a:gd name="T17" fmla="*/ 34 h 462"/>
                <a:gd name="T18" fmla="*/ 124 w 929"/>
                <a:gd name="T19" fmla="*/ 37 h 462"/>
                <a:gd name="T20" fmla="*/ 110 w 929"/>
                <a:gd name="T21" fmla="*/ 47 h 462"/>
                <a:gd name="T22" fmla="*/ 115 w 929"/>
                <a:gd name="T23" fmla="*/ 50 h 462"/>
                <a:gd name="T24" fmla="*/ 118 w 929"/>
                <a:gd name="T25" fmla="*/ 66 h 462"/>
                <a:gd name="T26" fmla="*/ 159 w 929"/>
                <a:gd name="T27" fmla="*/ 80 h 462"/>
                <a:gd name="T28" fmla="*/ 152 w 929"/>
                <a:gd name="T29" fmla="*/ 87 h 462"/>
                <a:gd name="T30" fmla="*/ 168 w 929"/>
                <a:gd name="T31" fmla="*/ 102 h 462"/>
                <a:gd name="T32" fmla="*/ 158 w 929"/>
                <a:gd name="T33" fmla="*/ 111 h 462"/>
                <a:gd name="T34" fmla="*/ 147 w 929"/>
                <a:gd name="T35" fmla="*/ 122 h 462"/>
                <a:gd name="T36" fmla="*/ 134 w 929"/>
                <a:gd name="T37" fmla="*/ 135 h 462"/>
                <a:gd name="T38" fmla="*/ 132 w 929"/>
                <a:gd name="T39" fmla="*/ 175 h 462"/>
                <a:gd name="T40" fmla="*/ 151 w 929"/>
                <a:gd name="T41" fmla="*/ 186 h 462"/>
                <a:gd name="T42" fmla="*/ 176 w 929"/>
                <a:gd name="T43" fmla="*/ 187 h 462"/>
                <a:gd name="T44" fmla="*/ 188 w 929"/>
                <a:gd name="T45" fmla="*/ 175 h 462"/>
                <a:gd name="T46" fmla="*/ 230 w 929"/>
                <a:gd name="T47" fmla="*/ 149 h 462"/>
                <a:gd name="T48" fmla="*/ 260 w 929"/>
                <a:gd name="T49" fmla="*/ 139 h 462"/>
                <a:gd name="T50" fmla="*/ 293 w 929"/>
                <a:gd name="T51" fmla="*/ 128 h 462"/>
                <a:gd name="T52" fmla="*/ 327 w 929"/>
                <a:gd name="T53" fmla="*/ 121 h 462"/>
                <a:gd name="T54" fmla="*/ 346 w 929"/>
                <a:gd name="T55" fmla="*/ 108 h 462"/>
                <a:gd name="T56" fmla="*/ 364 w 929"/>
                <a:gd name="T57" fmla="*/ 83 h 462"/>
                <a:gd name="T58" fmla="*/ 364 w 929"/>
                <a:gd name="T59" fmla="*/ 64 h 462"/>
                <a:gd name="T60" fmla="*/ 364 w 929"/>
                <a:gd name="T61" fmla="*/ 52 h 462"/>
                <a:gd name="T62" fmla="*/ 377 w 929"/>
                <a:gd name="T63" fmla="*/ 37 h 462"/>
                <a:gd name="T64" fmla="*/ 397 w 929"/>
                <a:gd name="T65" fmla="*/ 39 h 462"/>
                <a:gd name="T66" fmla="*/ 419 w 929"/>
                <a:gd name="T67" fmla="*/ 22 h 462"/>
                <a:gd name="T68" fmla="*/ 403 w 929"/>
                <a:gd name="T69" fmla="*/ 23 h 462"/>
                <a:gd name="T70" fmla="*/ 385 w 929"/>
                <a:gd name="T71" fmla="*/ 19 h 462"/>
                <a:gd name="T72" fmla="*/ 360 w 929"/>
                <a:gd name="T73" fmla="*/ 9 h 462"/>
                <a:gd name="T74" fmla="*/ 291 w 929"/>
                <a:gd name="T75" fmla="*/ 10 h 462"/>
                <a:gd name="T76" fmla="*/ 265 w 929"/>
                <a:gd name="T77" fmla="*/ 16 h 462"/>
                <a:gd name="T78" fmla="*/ 252 w 929"/>
                <a:gd name="T79" fmla="*/ 16 h 462"/>
                <a:gd name="T80" fmla="*/ 234 w 929"/>
                <a:gd name="T81" fmla="*/ 22 h 462"/>
                <a:gd name="T82" fmla="*/ 217 w 929"/>
                <a:gd name="T83" fmla="*/ 12 h 462"/>
                <a:gd name="T84" fmla="*/ 196 w 929"/>
                <a:gd name="T85" fmla="*/ 16 h 462"/>
                <a:gd name="T86" fmla="*/ 166 w 929"/>
                <a:gd name="T87" fmla="*/ 22 h 462"/>
                <a:gd name="T88" fmla="*/ 186 w 929"/>
                <a:gd name="T89" fmla="*/ 16 h 462"/>
                <a:gd name="T90" fmla="*/ 160 w 929"/>
                <a:gd name="T91" fmla="*/ 3 h 462"/>
                <a:gd name="T92" fmla="*/ 152 w 929"/>
                <a:gd name="T93" fmla="*/ 1 h 462"/>
                <a:gd name="T94" fmla="*/ 142 w 929"/>
                <a:gd name="T95" fmla="*/ 3 h 462"/>
                <a:gd name="T96" fmla="*/ 108 w 929"/>
                <a:gd name="T97" fmla="*/ 7 h 462"/>
                <a:gd name="T98" fmla="*/ 73 w 929"/>
                <a:gd name="T99" fmla="*/ 12 h 462"/>
                <a:gd name="T100" fmla="*/ 49 w 929"/>
                <a:gd name="T101" fmla="*/ 10 h 462"/>
                <a:gd name="T102" fmla="*/ 52 w 929"/>
                <a:gd name="T103" fmla="*/ 28 h 462"/>
                <a:gd name="T104" fmla="*/ 47 w 929"/>
                <a:gd name="T105" fmla="*/ 22 h 462"/>
                <a:gd name="T106" fmla="*/ 27 w 929"/>
                <a:gd name="T107" fmla="*/ 17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9"/>
                <a:gd name="T163" fmla="*/ 0 h 462"/>
                <a:gd name="T164" fmla="*/ 929 w 929"/>
                <a:gd name="T165" fmla="*/ 462 h 4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04" name="Freeform 68"/>
            <p:cNvSpPr/>
            <p:nvPr/>
          </p:nvSpPr>
          <p:spPr bwMode="auto">
            <a:xfrm>
              <a:off x="1379" y="183"/>
              <a:ext cx="40" cy="24"/>
            </a:xfrm>
            <a:custGeom>
              <a:avLst/>
              <a:gdLst>
                <a:gd name="T0" fmla="*/ 15 w 52"/>
                <a:gd name="T1" fmla="*/ 0 h 32"/>
                <a:gd name="T2" fmla="*/ 4 w 52"/>
                <a:gd name="T3" fmla="*/ 8 h 32"/>
                <a:gd name="T4" fmla="*/ 11 w 52"/>
                <a:gd name="T5" fmla="*/ 14 h 32"/>
                <a:gd name="T6" fmla="*/ 19 w 52"/>
                <a:gd name="T7" fmla="*/ 13 h 32"/>
                <a:gd name="T8" fmla="*/ 1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05" name="Freeform 69"/>
            <p:cNvSpPr/>
            <p:nvPr/>
          </p:nvSpPr>
          <p:spPr bwMode="auto">
            <a:xfrm>
              <a:off x="1669" y="249"/>
              <a:ext cx="131" cy="54"/>
            </a:xfrm>
            <a:custGeom>
              <a:avLst/>
              <a:gdLst>
                <a:gd name="T0" fmla="*/ 45 w 172"/>
                <a:gd name="T1" fmla="*/ 4 h 72"/>
                <a:gd name="T2" fmla="*/ 29 w 172"/>
                <a:gd name="T3" fmla="*/ 2 h 72"/>
                <a:gd name="T4" fmla="*/ 24 w 172"/>
                <a:gd name="T5" fmla="*/ 0 h 72"/>
                <a:gd name="T6" fmla="*/ 0 w 172"/>
                <a:gd name="T7" fmla="*/ 12 h 72"/>
                <a:gd name="T8" fmla="*/ 12 w 172"/>
                <a:gd name="T9" fmla="*/ 17 h 72"/>
                <a:gd name="T10" fmla="*/ 18 w 172"/>
                <a:gd name="T11" fmla="*/ 26 h 72"/>
                <a:gd name="T12" fmla="*/ 29 w 172"/>
                <a:gd name="T13" fmla="*/ 29 h 72"/>
                <a:gd name="T14" fmla="*/ 34 w 172"/>
                <a:gd name="T15" fmla="*/ 31 h 72"/>
                <a:gd name="T16" fmla="*/ 57 w 172"/>
                <a:gd name="T17" fmla="*/ 26 h 72"/>
                <a:gd name="T18" fmla="*/ 76 w 172"/>
                <a:gd name="T19" fmla="*/ 19 h 72"/>
                <a:gd name="T20" fmla="*/ 66 w 172"/>
                <a:gd name="T21" fmla="*/ 8 h 72"/>
                <a:gd name="T22" fmla="*/ 60 w 172"/>
                <a:gd name="T23" fmla="*/ 2 h 72"/>
                <a:gd name="T24" fmla="*/ 45 w 172"/>
                <a:gd name="T25" fmla="*/ 4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2"/>
                <a:gd name="T40" fmla="*/ 0 h 72"/>
                <a:gd name="T41" fmla="*/ 172 w 172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06" name="Freeform 70"/>
            <p:cNvSpPr/>
            <p:nvPr/>
          </p:nvSpPr>
          <p:spPr bwMode="auto">
            <a:xfrm>
              <a:off x="1772" y="87"/>
              <a:ext cx="40" cy="24"/>
            </a:xfrm>
            <a:custGeom>
              <a:avLst/>
              <a:gdLst>
                <a:gd name="T0" fmla="*/ 15 w 52"/>
                <a:gd name="T1" fmla="*/ 0 h 32"/>
                <a:gd name="T2" fmla="*/ 4 w 52"/>
                <a:gd name="T3" fmla="*/ 8 h 32"/>
                <a:gd name="T4" fmla="*/ 11 w 52"/>
                <a:gd name="T5" fmla="*/ 14 h 32"/>
                <a:gd name="T6" fmla="*/ 19 w 52"/>
                <a:gd name="T7" fmla="*/ 13 h 32"/>
                <a:gd name="T8" fmla="*/ 1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07" name="Freeform 71"/>
            <p:cNvSpPr/>
            <p:nvPr/>
          </p:nvSpPr>
          <p:spPr bwMode="auto">
            <a:xfrm>
              <a:off x="2048" y="55"/>
              <a:ext cx="159" cy="63"/>
            </a:xfrm>
            <a:custGeom>
              <a:avLst/>
              <a:gdLst>
                <a:gd name="T0" fmla="*/ 87 w 206"/>
                <a:gd name="T1" fmla="*/ 3 h 85"/>
                <a:gd name="T2" fmla="*/ 48 w 206"/>
                <a:gd name="T3" fmla="*/ 4 h 85"/>
                <a:gd name="T4" fmla="*/ 50 w 206"/>
                <a:gd name="T5" fmla="*/ 10 h 85"/>
                <a:gd name="T6" fmla="*/ 49 w 206"/>
                <a:gd name="T7" fmla="*/ 13 h 85"/>
                <a:gd name="T8" fmla="*/ 41 w 206"/>
                <a:gd name="T9" fmla="*/ 11 h 85"/>
                <a:gd name="T10" fmla="*/ 36 w 206"/>
                <a:gd name="T11" fmla="*/ 7 h 85"/>
                <a:gd name="T12" fmla="*/ 11 w 206"/>
                <a:gd name="T13" fmla="*/ 11 h 85"/>
                <a:gd name="T14" fmla="*/ 15 w 206"/>
                <a:gd name="T15" fmla="*/ 20 h 85"/>
                <a:gd name="T16" fmla="*/ 25 w 206"/>
                <a:gd name="T17" fmla="*/ 21 h 85"/>
                <a:gd name="T18" fmla="*/ 35 w 206"/>
                <a:gd name="T19" fmla="*/ 30 h 85"/>
                <a:gd name="T20" fmla="*/ 41 w 206"/>
                <a:gd name="T21" fmla="*/ 35 h 85"/>
                <a:gd name="T22" fmla="*/ 50 w 206"/>
                <a:gd name="T23" fmla="*/ 27 h 85"/>
                <a:gd name="T24" fmla="*/ 56 w 206"/>
                <a:gd name="T25" fmla="*/ 24 h 85"/>
                <a:gd name="T26" fmla="*/ 59 w 206"/>
                <a:gd name="T27" fmla="*/ 19 h 85"/>
                <a:gd name="T28" fmla="*/ 77 w 206"/>
                <a:gd name="T29" fmla="*/ 14 h 85"/>
                <a:gd name="T30" fmla="*/ 86 w 206"/>
                <a:gd name="T31" fmla="*/ 13 h 85"/>
                <a:gd name="T32" fmla="*/ 92 w 206"/>
                <a:gd name="T33" fmla="*/ 11 h 85"/>
                <a:gd name="T34" fmla="*/ 87 w 206"/>
                <a:gd name="T35" fmla="*/ 3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6"/>
                <a:gd name="T55" fmla="*/ 0 h 85"/>
                <a:gd name="T56" fmla="*/ 206 w 206"/>
                <a:gd name="T57" fmla="*/ 85 h 8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08" name="Freeform 72"/>
            <p:cNvSpPr/>
            <p:nvPr/>
          </p:nvSpPr>
          <p:spPr bwMode="auto">
            <a:xfrm>
              <a:off x="2148" y="88"/>
              <a:ext cx="49" cy="21"/>
            </a:xfrm>
            <a:custGeom>
              <a:avLst/>
              <a:gdLst>
                <a:gd name="T0" fmla="*/ 16 w 64"/>
                <a:gd name="T1" fmla="*/ 3 h 28"/>
                <a:gd name="T2" fmla="*/ 4 w 64"/>
                <a:gd name="T3" fmla="*/ 2 h 28"/>
                <a:gd name="T4" fmla="*/ 11 w 64"/>
                <a:gd name="T5" fmla="*/ 12 h 28"/>
                <a:gd name="T6" fmla="*/ 24 w 64"/>
                <a:gd name="T7" fmla="*/ 6 h 28"/>
                <a:gd name="T8" fmla="*/ 16 w 64"/>
                <a:gd name="T9" fmla="*/ 3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28"/>
                <a:gd name="T17" fmla="*/ 64 w 64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09" name="Freeform 73"/>
            <p:cNvSpPr/>
            <p:nvPr/>
          </p:nvSpPr>
          <p:spPr bwMode="auto">
            <a:xfrm>
              <a:off x="1848" y="359"/>
              <a:ext cx="112" cy="131"/>
            </a:xfrm>
            <a:custGeom>
              <a:avLst/>
              <a:gdLst>
                <a:gd name="T0" fmla="*/ 11 w 146"/>
                <a:gd name="T1" fmla="*/ 7 h 176"/>
                <a:gd name="T2" fmla="*/ 0 w 146"/>
                <a:gd name="T3" fmla="*/ 10 h 176"/>
                <a:gd name="T4" fmla="*/ 6 w 146"/>
                <a:gd name="T5" fmla="*/ 18 h 176"/>
                <a:gd name="T6" fmla="*/ 15 w 146"/>
                <a:gd name="T7" fmla="*/ 36 h 176"/>
                <a:gd name="T8" fmla="*/ 24 w 146"/>
                <a:gd name="T9" fmla="*/ 38 h 176"/>
                <a:gd name="T10" fmla="*/ 22 w 146"/>
                <a:gd name="T11" fmla="*/ 45 h 176"/>
                <a:gd name="T12" fmla="*/ 12 w 146"/>
                <a:gd name="T13" fmla="*/ 47 h 176"/>
                <a:gd name="T14" fmla="*/ 7 w 146"/>
                <a:gd name="T15" fmla="*/ 54 h 176"/>
                <a:gd name="T16" fmla="*/ 8 w 146"/>
                <a:gd name="T17" fmla="*/ 57 h 176"/>
                <a:gd name="T18" fmla="*/ 14 w 146"/>
                <a:gd name="T19" fmla="*/ 58 h 176"/>
                <a:gd name="T20" fmla="*/ 8 w 146"/>
                <a:gd name="T21" fmla="*/ 70 h 176"/>
                <a:gd name="T22" fmla="*/ 9 w 146"/>
                <a:gd name="T23" fmla="*/ 72 h 176"/>
                <a:gd name="T24" fmla="*/ 15 w 146"/>
                <a:gd name="T25" fmla="*/ 71 h 176"/>
                <a:gd name="T26" fmla="*/ 26 w 146"/>
                <a:gd name="T27" fmla="*/ 70 h 176"/>
                <a:gd name="T28" fmla="*/ 41 w 146"/>
                <a:gd name="T29" fmla="*/ 71 h 176"/>
                <a:gd name="T30" fmla="*/ 49 w 146"/>
                <a:gd name="T31" fmla="*/ 70 h 176"/>
                <a:gd name="T32" fmla="*/ 55 w 146"/>
                <a:gd name="T33" fmla="*/ 68 h 176"/>
                <a:gd name="T34" fmla="*/ 58 w 146"/>
                <a:gd name="T35" fmla="*/ 58 h 176"/>
                <a:gd name="T36" fmla="*/ 66 w 146"/>
                <a:gd name="T37" fmla="*/ 55 h 176"/>
                <a:gd name="T38" fmla="*/ 49 w 146"/>
                <a:gd name="T39" fmla="*/ 45 h 176"/>
                <a:gd name="T40" fmla="*/ 40 w 146"/>
                <a:gd name="T41" fmla="*/ 34 h 176"/>
                <a:gd name="T42" fmla="*/ 37 w 146"/>
                <a:gd name="T43" fmla="*/ 28 h 176"/>
                <a:gd name="T44" fmla="*/ 29 w 146"/>
                <a:gd name="T45" fmla="*/ 25 h 176"/>
                <a:gd name="T46" fmla="*/ 39 w 146"/>
                <a:gd name="T47" fmla="*/ 19 h 176"/>
                <a:gd name="T48" fmla="*/ 29 w 146"/>
                <a:gd name="T49" fmla="*/ 13 h 176"/>
                <a:gd name="T50" fmla="*/ 31 w 146"/>
                <a:gd name="T51" fmla="*/ 5 h 176"/>
                <a:gd name="T52" fmla="*/ 21 w 146"/>
                <a:gd name="T53" fmla="*/ 1 h 176"/>
                <a:gd name="T54" fmla="*/ 14 w 146"/>
                <a:gd name="T55" fmla="*/ 4 h 176"/>
                <a:gd name="T56" fmla="*/ 11 w 146"/>
                <a:gd name="T57" fmla="*/ 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176"/>
                <a:gd name="T89" fmla="*/ 146 w 146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10" name="Freeform 74"/>
            <p:cNvSpPr/>
            <p:nvPr/>
          </p:nvSpPr>
          <p:spPr bwMode="auto">
            <a:xfrm>
              <a:off x="1793" y="406"/>
              <a:ext cx="71" cy="68"/>
            </a:xfrm>
            <a:custGeom>
              <a:avLst/>
              <a:gdLst>
                <a:gd name="T0" fmla="*/ 27 w 92"/>
                <a:gd name="T1" fmla="*/ 2 h 92"/>
                <a:gd name="T2" fmla="*/ 38 w 92"/>
                <a:gd name="T3" fmla="*/ 3 h 92"/>
                <a:gd name="T4" fmla="*/ 42 w 92"/>
                <a:gd name="T5" fmla="*/ 10 h 92"/>
                <a:gd name="T6" fmla="*/ 36 w 92"/>
                <a:gd name="T7" fmla="*/ 19 h 92"/>
                <a:gd name="T8" fmla="*/ 22 w 92"/>
                <a:gd name="T9" fmla="*/ 30 h 92"/>
                <a:gd name="T10" fmla="*/ 8 w 92"/>
                <a:gd name="T11" fmla="*/ 37 h 92"/>
                <a:gd name="T12" fmla="*/ 4 w 92"/>
                <a:gd name="T13" fmla="*/ 29 h 92"/>
                <a:gd name="T14" fmla="*/ 9 w 92"/>
                <a:gd name="T15" fmla="*/ 26 h 92"/>
                <a:gd name="T16" fmla="*/ 6 w 92"/>
                <a:gd name="T17" fmla="*/ 18 h 92"/>
                <a:gd name="T18" fmla="*/ 19 w 92"/>
                <a:gd name="T19" fmla="*/ 12 h 92"/>
                <a:gd name="T20" fmla="*/ 27 w 92"/>
                <a:gd name="T21" fmla="*/ 2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2"/>
                <a:gd name="T34" fmla="*/ 0 h 92"/>
                <a:gd name="T35" fmla="*/ 92 w 92"/>
                <a:gd name="T36" fmla="*/ 92 h 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11" name="Freeform 75"/>
            <p:cNvSpPr/>
            <p:nvPr/>
          </p:nvSpPr>
          <p:spPr bwMode="auto">
            <a:xfrm>
              <a:off x="3521" y="1545"/>
              <a:ext cx="486" cy="493"/>
            </a:xfrm>
            <a:custGeom>
              <a:avLst/>
              <a:gdLst>
                <a:gd name="T0" fmla="*/ 96 w 633"/>
                <a:gd name="T1" fmla="*/ 4 h 660"/>
                <a:gd name="T2" fmla="*/ 80 w 633"/>
                <a:gd name="T3" fmla="*/ 7 h 660"/>
                <a:gd name="T4" fmla="*/ 65 w 633"/>
                <a:gd name="T5" fmla="*/ 21 h 660"/>
                <a:gd name="T6" fmla="*/ 47 w 633"/>
                <a:gd name="T7" fmla="*/ 25 h 660"/>
                <a:gd name="T8" fmla="*/ 38 w 633"/>
                <a:gd name="T9" fmla="*/ 31 h 660"/>
                <a:gd name="T10" fmla="*/ 31 w 633"/>
                <a:gd name="T11" fmla="*/ 48 h 660"/>
                <a:gd name="T12" fmla="*/ 16 w 633"/>
                <a:gd name="T13" fmla="*/ 69 h 660"/>
                <a:gd name="T14" fmla="*/ 0 w 633"/>
                <a:gd name="T15" fmla="*/ 75 h 660"/>
                <a:gd name="T16" fmla="*/ 32 w 633"/>
                <a:gd name="T17" fmla="*/ 134 h 660"/>
                <a:gd name="T18" fmla="*/ 55 w 633"/>
                <a:gd name="T19" fmla="*/ 178 h 660"/>
                <a:gd name="T20" fmla="*/ 65 w 633"/>
                <a:gd name="T21" fmla="*/ 185 h 660"/>
                <a:gd name="T22" fmla="*/ 76 w 633"/>
                <a:gd name="T23" fmla="*/ 188 h 660"/>
                <a:gd name="T24" fmla="*/ 103 w 633"/>
                <a:gd name="T25" fmla="*/ 180 h 660"/>
                <a:gd name="T26" fmla="*/ 114 w 633"/>
                <a:gd name="T27" fmla="*/ 176 h 660"/>
                <a:gd name="T28" fmla="*/ 136 w 633"/>
                <a:gd name="T29" fmla="*/ 188 h 660"/>
                <a:gd name="T30" fmla="*/ 147 w 633"/>
                <a:gd name="T31" fmla="*/ 220 h 660"/>
                <a:gd name="T32" fmla="*/ 152 w 633"/>
                <a:gd name="T33" fmla="*/ 218 h 660"/>
                <a:gd name="T34" fmla="*/ 156 w 633"/>
                <a:gd name="T35" fmla="*/ 213 h 660"/>
                <a:gd name="T36" fmla="*/ 167 w 633"/>
                <a:gd name="T37" fmla="*/ 229 h 660"/>
                <a:gd name="T38" fmla="*/ 183 w 633"/>
                <a:gd name="T39" fmla="*/ 238 h 660"/>
                <a:gd name="T40" fmla="*/ 197 w 633"/>
                <a:gd name="T41" fmla="*/ 251 h 660"/>
                <a:gd name="T42" fmla="*/ 201 w 633"/>
                <a:gd name="T43" fmla="*/ 256 h 660"/>
                <a:gd name="T44" fmla="*/ 207 w 633"/>
                <a:gd name="T45" fmla="*/ 259 h 660"/>
                <a:gd name="T46" fmla="*/ 220 w 633"/>
                <a:gd name="T47" fmla="*/ 273 h 660"/>
                <a:gd name="T48" fmla="*/ 223 w 633"/>
                <a:gd name="T49" fmla="*/ 263 h 660"/>
                <a:gd name="T50" fmla="*/ 245 w 633"/>
                <a:gd name="T51" fmla="*/ 275 h 660"/>
                <a:gd name="T52" fmla="*/ 266 w 633"/>
                <a:gd name="T53" fmla="*/ 273 h 660"/>
                <a:gd name="T54" fmla="*/ 279 w 633"/>
                <a:gd name="T55" fmla="*/ 222 h 660"/>
                <a:gd name="T56" fmla="*/ 286 w 633"/>
                <a:gd name="T57" fmla="*/ 193 h 660"/>
                <a:gd name="T58" fmla="*/ 280 w 633"/>
                <a:gd name="T59" fmla="*/ 153 h 660"/>
                <a:gd name="T60" fmla="*/ 243 w 633"/>
                <a:gd name="T61" fmla="*/ 113 h 660"/>
                <a:gd name="T62" fmla="*/ 239 w 633"/>
                <a:gd name="T63" fmla="*/ 98 h 660"/>
                <a:gd name="T64" fmla="*/ 208 w 633"/>
                <a:gd name="T65" fmla="*/ 75 h 660"/>
                <a:gd name="T66" fmla="*/ 213 w 633"/>
                <a:gd name="T67" fmla="*/ 65 h 660"/>
                <a:gd name="T68" fmla="*/ 207 w 633"/>
                <a:gd name="T69" fmla="*/ 55 h 660"/>
                <a:gd name="T70" fmla="*/ 188 w 633"/>
                <a:gd name="T71" fmla="*/ 33 h 660"/>
                <a:gd name="T72" fmla="*/ 177 w 633"/>
                <a:gd name="T73" fmla="*/ 13 h 660"/>
                <a:gd name="T74" fmla="*/ 176 w 633"/>
                <a:gd name="T75" fmla="*/ 7 h 660"/>
                <a:gd name="T76" fmla="*/ 164 w 633"/>
                <a:gd name="T77" fmla="*/ 63 h 660"/>
                <a:gd name="T78" fmla="*/ 147 w 633"/>
                <a:gd name="T79" fmla="*/ 48 h 660"/>
                <a:gd name="T80" fmla="*/ 132 w 633"/>
                <a:gd name="T81" fmla="*/ 46 h 660"/>
                <a:gd name="T82" fmla="*/ 123 w 633"/>
                <a:gd name="T83" fmla="*/ 37 h 660"/>
                <a:gd name="T84" fmla="*/ 120 w 633"/>
                <a:gd name="T85" fmla="*/ 26 h 660"/>
                <a:gd name="T86" fmla="*/ 125 w 633"/>
                <a:gd name="T87" fmla="*/ 23 h 660"/>
                <a:gd name="T88" fmla="*/ 108 w 633"/>
                <a:gd name="T89" fmla="*/ 7 h 660"/>
                <a:gd name="T90" fmla="*/ 98 w 633"/>
                <a:gd name="T91" fmla="*/ 4 h 660"/>
                <a:gd name="T92" fmla="*/ 93 w 633"/>
                <a:gd name="T93" fmla="*/ 3 h 660"/>
                <a:gd name="T94" fmla="*/ 96 w 633"/>
                <a:gd name="T95" fmla="*/ 4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33"/>
                <a:gd name="T145" fmla="*/ 0 h 660"/>
                <a:gd name="T146" fmla="*/ 633 w 633"/>
                <a:gd name="T147" fmla="*/ 660 h 66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12" name="Freeform 76"/>
            <p:cNvSpPr/>
            <p:nvPr/>
          </p:nvSpPr>
          <p:spPr bwMode="auto">
            <a:xfrm>
              <a:off x="3672" y="1285"/>
              <a:ext cx="327" cy="209"/>
            </a:xfrm>
            <a:custGeom>
              <a:avLst/>
              <a:gdLst>
                <a:gd name="T0" fmla="*/ 38 w 426"/>
                <a:gd name="T1" fmla="*/ 25 h 280"/>
                <a:gd name="T2" fmla="*/ 31 w 426"/>
                <a:gd name="T3" fmla="*/ 15 h 280"/>
                <a:gd name="T4" fmla="*/ 29 w 426"/>
                <a:gd name="T5" fmla="*/ 7 h 280"/>
                <a:gd name="T6" fmla="*/ 24 w 426"/>
                <a:gd name="T7" fmla="*/ 5 h 280"/>
                <a:gd name="T8" fmla="*/ 7 w 426"/>
                <a:gd name="T9" fmla="*/ 7 h 280"/>
                <a:gd name="T10" fmla="*/ 20 w 426"/>
                <a:gd name="T11" fmla="*/ 16 h 280"/>
                <a:gd name="T12" fmla="*/ 21 w 426"/>
                <a:gd name="T13" fmla="*/ 22 h 280"/>
                <a:gd name="T14" fmla="*/ 11 w 426"/>
                <a:gd name="T15" fmla="*/ 28 h 280"/>
                <a:gd name="T16" fmla="*/ 40 w 426"/>
                <a:gd name="T17" fmla="*/ 39 h 280"/>
                <a:gd name="T18" fmla="*/ 56 w 426"/>
                <a:gd name="T19" fmla="*/ 47 h 280"/>
                <a:gd name="T20" fmla="*/ 58 w 426"/>
                <a:gd name="T21" fmla="*/ 52 h 280"/>
                <a:gd name="T22" fmla="*/ 63 w 426"/>
                <a:gd name="T23" fmla="*/ 55 h 280"/>
                <a:gd name="T24" fmla="*/ 68 w 426"/>
                <a:gd name="T25" fmla="*/ 65 h 280"/>
                <a:gd name="T26" fmla="*/ 60 w 426"/>
                <a:gd name="T27" fmla="*/ 81 h 280"/>
                <a:gd name="T28" fmla="*/ 81 w 426"/>
                <a:gd name="T29" fmla="*/ 78 h 280"/>
                <a:gd name="T30" fmla="*/ 87 w 426"/>
                <a:gd name="T31" fmla="*/ 90 h 280"/>
                <a:gd name="T32" fmla="*/ 97 w 426"/>
                <a:gd name="T33" fmla="*/ 93 h 280"/>
                <a:gd name="T34" fmla="*/ 103 w 426"/>
                <a:gd name="T35" fmla="*/ 95 h 280"/>
                <a:gd name="T36" fmla="*/ 114 w 426"/>
                <a:gd name="T37" fmla="*/ 93 h 280"/>
                <a:gd name="T38" fmla="*/ 125 w 426"/>
                <a:gd name="T39" fmla="*/ 81 h 280"/>
                <a:gd name="T40" fmla="*/ 152 w 426"/>
                <a:gd name="T41" fmla="*/ 105 h 280"/>
                <a:gd name="T42" fmla="*/ 164 w 426"/>
                <a:gd name="T43" fmla="*/ 116 h 280"/>
                <a:gd name="T44" fmla="*/ 163 w 426"/>
                <a:gd name="T45" fmla="*/ 93 h 280"/>
                <a:gd name="T46" fmla="*/ 152 w 426"/>
                <a:gd name="T47" fmla="*/ 83 h 280"/>
                <a:gd name="T48" fmla="*/ 169 w 426"/>
                <a:gd name="T49" fmla="*/ 69 h 280"/>
                <a:gd name="T50" fmla="*/ 184 w 426"/>
                <a:gd name="T51" fmla="*/ 65 h 280"/>
                <a:gd name="T52" fmla="*/ 190 w 426"/>
                <a:gd name="T53" fmla="*/ 63 h 280"/>
                <a:gd name="T54" fmla="*/ 191 w 426"/>
                <a:gd name="T55" fmla="*/ 58 h 280"/>
                <a:gd name="T56" fmla="*/ 161 w 426"/>
                <a:gd name="T57" fmla="*/ 61 h 280"/>
                <a:gd name="T58" fmla="*/ 137 w 426"/>
                <a:gd name="T59" fmla="*/ 58 h 280"/>
                <a:gd name="T60" fmla="*/ 136 w 426"/>
                <a:gd name="T61" fmla="*/ 54 h 280"/>
                <a:gd name="T62" fmla="*/ 132 w 426"/>
                <a:gd name="T63" fmla="*/ 49 h 280"/>
                <a:gd name="T64" fmla="*/ 100 w 426"/>
                <a:gd name="T65" fmla="*/ 34 h 280"/>
                <a:gd name="T66" fmla="*/ 72 w 426"/>
                <a:gd name="T67" fmla="*/ 25 h 280"/>
                <a:gd name="T68" fmla="*/ 61 w 426"/>
                <a:gd name="T69" fmla="*/ 22 h 280"/>
                <a:gd name="T70" fmla="*/ 36 w 426"/>
                <a:gd name="T71" fmla="*/ 22 h 280"/>
                <a:gd name="T72" fmla="*/ 31 w 426"/>
                <a:gd name="T73" fmla="*/ 13 h 280"/>
                <a:gd name="T74" fmla="*/ 3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6"/>
                <a:gd name="T115" fmla="*/ 0 h 280"/>
                <a:gd name="T116" fmla="*/ 426 w 426"/>
                <a:gd name="T117" fmla="*/ 280 h 2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13" name="Freeform 77"/>
            <p:cNvSpPr/>
            <p:nvPr/>
          </p:nvSpPr>
          <p:spPr bwMode="auto">
            <a:xfrm>
              <a:off x="3681" y="1287"/>
              <a:ext cx="319" cy="210"/>
            </a:xfrm>
            <a:custGeom>
              <a:avLst/>
              <a:gdLst>
                <a:gd name="T0" fmla="*/ 0 w 416"/>
                <a:gd name="T1" fmla="*/ 1 h 282"/>
                <a:gd name="T2" fmla="*/ 9 w 416"/>
                <a:gd name="T3" fmla="*/ 16 h 282"/>
                <a:gd name="T4" fmla="*/ 12 w 416"/>
                <a:gd name="T5" fmla="*/ 20 h 282"/>
                <a:gd name="T6" fmla="*/ 38 w 416"/>
                <a:gd name="T7" fmla="*/ 36 h 282"/>
                <a:gd name="T8" fmla="*/ 54 w 416"/>
                <a:gd name="T9" fmla="*/ 47 h 282"/>
                <a:gd name="T10" fmla="*/ 59 w 416"/>
                <a:gd name="T11" fmla="*/ 50 h 282"/>
                <a:gd name="T12" fmla="*/ 61 w 416"/>
                <a:gd name="T13" fmla="*/ 70 h 282"/>
                <a:gd name="T14" fmla="*/ 52 w 416"/>
                <a:gd name="T15" fmla="*/ 83 h 282"/>
                <a:gd name="T16" fmla="*/ 61 w 416"/>
                <a:gd name="T17" fmla="*/ 81 h 282"/>
                <a:gd name="T18" fmla="*/ 67 w 416"/>
                <a:gd name="T19" fmla="*/ 78 h 282"/>
                <a:gd name="T20" fmla="*/ 72 w 416"/>
                <a:gd name="T21" fmla="*/ 83 h 282"/>
                <a:gd name="T22" fmla="*/ 83 w 416"/>
                <a:gd name="T23" fmla="*/ 90 h 282"/>
                <a:gd name="T24" fmla="*/ 94 w 416"/>
                <a:gd name="T25" fmla="*/ 97 h 282"/>
                <a:gd name="T26" fmla="*/ 108 w 416"/>
                <a:gd name="T27" fmla="*/ 92 h 282"/>
                <a:gd name="T28" fmla="*/ 112 w 416"/>
                <a:gd name="T29" fmla="*/ 81 h 282"/>
                <a:gd name="T30" fmla="*/ 121 w 416"/>
                <a:gd name="T31" fmla="*/ 83 h 282"/>
                <a:gd name="T32" fmla="*/ 132 w 416"/>
                <a:gd name="T33" fmla="*/ 86 h 282"/>
                <a:gd name="T34" fmla="*/ 153 w 416"/>
                <a:gd name="T35" fmla="*/ 116 h 282"/>
                <a:gd name="T36" fmla="*/ 160 w 416"/>
                <a:gd name="T37" fmla="*/ 114 h 282"/>
                <a:gd name="T38" fmla="*/ 159 w 416"/>
                <a:gd name="T39" fmla="*/ 104 h 282"/>
                <a:gd name="T40" fmla="*/ 143 w 416"/>
                <a:gd name="T41" fmla="*/ 81 h 282"/>
                <a:gd name="T42" fmla="*/ 163 w 416"/>
                <a:gd name="T43" fmla="*/ 71 h 282"/>
                <a:gd name="T44" fmla="*/ 184 w 416"/>
                <a:gd name="T45" fmla="*/ 60 h 282"/>
                <a:gd name="T46" fmla="*/ 185 w 416"/>
                <a:gd name="T47" fmla="*/ 49 h 282"/>
                <a:gd name="T48" fmla="*/ 165 w 416"/>
                <a:gd name="T49" fmla="*/ 57 h 282"/>
                <a:gd name="T50" fmla="*/ 139 w 416"/>
                <a:gd name="T51" fmla="*/ 57 h 282"/>
                <a:gd name="T52" fmla="*/ 119 w 416"/>
                <a:gd name="T53" fmla="*/ 40 h 282"/>
                <a:gd name="T54" fmla="*/ 81 w 416"/>
                <a:gd name="T55" fmla="*/ 25 h 282"/>
                <a:gd name="T56" fmla="*/ 59 w 416"/>
                <a:gd name="T57" fmla="*/ 14 h 282"/>
                <a:gd name="T58" fmla="*/ 41 w 416"/>
                <a:gd name="T59" fmla="*/ 17 h 282"/>
                <a:gd name="T60" fmla="*/ 34 w 416"/>
                <a:gd name="T61" fmla="*/ 23 h 282"/>
                <a:gd name="T62" fmla="*/ 25 w 416"/>
                <a:gd name="T63" fmla="*/ 7 h 282"/>
                <a:gd name="T64" fmla="*/ 0 w 416"/>
                <a:gd name="T65" fmla="*/ 1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6"/>
                <a:gd name="T100" fmla="*/ 0 h 282"/>
                <a:gd name="T101" fmla="*/ 416 w 416"/>
                <a:gd name="T102" fmla="*/ 282 h 2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14" name="Freeform 78"/>
            <p:cNvSpPr/>
            <p:nvPr/>
          </p:nvSpPr>
          <p:spPr bwMode="auto">
            <a:xfrm>
              <a:off x="3917" y="2054"/>
              <a:ext cx="46" cy="58"/>
            </a:xfrm>
            <a:custGeom>
              <a:avLst/>
              <a:gdLst>
                <a:gd name="T0" fmla="*/ 15 w 60"/>
                <a:gd name="T1" fmla="*/ 7 h 78"/>
                <a:gd name="T2" fmla="*/ 0 w 60"/>
                <a:gd name="T3" fmla="*/ 7 h 78"/>
                <a:gd name="T4" fmla="*/ 9 w 60"/>
                <a:gd name="T5" fmla="*/ 17 h 78"/>
                <a:gd name="T6" fmla="*/ 12 w 60"/>
                <a:gd name="T7" fmla="*/ 27 h 78"/>
                <a:gd name="T8" fmla="*/ 15 w 60"/>
                <a:gd name="T9" fmla="*/ 32 h 78"/>
                <a:gd name="T10" fmla="*/ 27 w 60"/>
                <a:gd name="T11" fmla="*/ 21 h 78"/>
                <a:gd name="T12" fmla="*/ 15 w 60"/>
                <a:gd name="T13" fmla="*/ 7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78"/>
                <a:gd name="T23" fmla="*/ 60 w 60"/>
                <a:gd name="T24" fmla="*/ 78 h 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15" name="Freeform 79"/>
            <p:cNvSpPr/>
            <p:nvPr/>
          </p:nvSpPr>
          <p:spPr bwMode="auto">
            <a:xfrm>
              <a:off x="4056" y="1965"/>
              <a:ext cx="168" cy="84"/>
            </a:xfrm>
            <a:custGeom>
              <a:avLst/>
              <a:gdLst>
                <a:gd name="T0" fmla="*/ 21 w 219"/>
                <a:gd name="T1" fmla="*/ 30 h 113"/>
                <a:gd name="T2" fmla="*/ 18 w 219"/>
                <a:gd name="T3" fmla="*/ 25 h 113"/>
                <a:gd name="T4" fmla="*/ 7 w 219"/>
                <a:gd name="T5" fmla="*/ 28 h 113"/>
                <a:gd name="T6" fmla="*/ 18 w 219"/>
                <a:gd name="T7" fmla="*/ 46 h 113"/>
                <a:gd name="T8" fmla="*/ 55 w 219"/>
                <a:gd name="T9" fmla="*/ 36 h 113"/>
                <a:gd name="T10" fmla="*/ 67 w 219"/>
                <a:gd name="T11" fmla="*/ 30 h 113"/>
                <a:gd name="T12" fmla="*/ 77 w 219"/>
                <a:gd name="T13" fmla="*/ 27 h 113"/>
                <a:gd name="T14" fmla="*/ 99 w 219"/>
                <a:gd name="T15" fmla="*/ 7 h 113"/>
                <a:gd name="T16" fmla="*/ 95 w 219"/>
                <a:gd name="T17" fmla="*/ 0 h 113"/>
                <a:gd name="T18" fmla="*/ 81 w 219"/>
                <a:gd name="T19" fmla="*/ 7 h 113"/>
                <a:gd name="T20" fmla="*/ 48 w 219"/>
                <a:gd name="T21" fmla="*/ 16 h 113"/>
                <a:gd name="T22" fmla="*/ 38 w 219"/>
                <a:gd name="T23" fmla="*/ 19 h 113"/>
                <a:gd name="T24" fmla="*/ 27 w 219"/>
                <a:gd name="T25" fmla="*/ 22 h 113"/>
                <a:gd name="T26" fmla="*/ 21 w 219"/>
                <a:gd name="T27" fmla="*/ 30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"/>
                <a:gd name="T43" fmla="*/ 0 h 113"/>
                <a:gd name="T44" fmla="*/ 219 w 219"/>
                <a:gd name="T45" fmla="*/ 113 h 1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16" name="Freeform 80"/>
            <p:cNvSpPr/>
            <p:nvPr/>
          </p:nvSpPr>
          <p:spPr bwMode="auto">
            <a:xfrm>
              <a:off x="4230" y="1915"/>
              <a:ext cx="107" cy="91"/>
            </a:xfrm>
            <a:custGeom>
              <a:avLst/>
              <a:gdLst>
                <a:gd name="T0" fmla="*/ 5 w 139"/>
                <a:gd name="T1" fmla="*/ 25 h 122"/>
                <a:gd name="T2" fmla="*/ 4 w 139"/>
                <a:gd name="T3" fmla="*/ 35 h 122"/>
                <a:gd name="T4" fmla="*/ 0 w 139"/>
                <a:gd name="T5" fmla="*/ 45 h 122"/>
                <a:gd name="T6" fmla="*/ 17 w 139"/>
                <a:gd name="T7" fmla="*/ 48 h 122"/>
                <a:gd name="T8" fmla="*/ 24 w 139"/>
                <a:gd name="T9" fmla="*/ 40 h 122"/>
                <a:gd name="T10" fmla="*/ 56 w 139"/>
                <a:gd name="T11" fmla="*/ 28 h 122"/>
                <a:gd name="T12" fmla="*/ 62 w 139"/>
                <a:gd name="T13" fmla="*/ 19 h 122"/>
                <a:gd name="T14" fmla="*/ 51 w 139"/>
                <a:gd name="T15" fmla="*/ 12 h 122"/>
                <a:gd name="T16" fmla="*/ 45 w 139"/>
                <a:gd name="T17" fmla="*/ 8 h 122"/>
                <a:gd name="T18" fmla="*/ 29 w 139"/>
                <a:gd name="T19" fmla="*/ 5 h 122"/>
                <a:gd name="T20" fmla="*/ 24 w 139"/>
                <a:gd name="T21" fmla="*/ 15 h 122"/>
                <a:gd name="T22" fmla="*/ 5 w 139"/>
                <a:gd name="T23" fmla="*/ 25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9"/>
                <a:gd name="T37" fmla="*/ 0 h 122"/>
                <a:gd name="T38" fmla="*/ 139 w 139"/>
                <a:gd name="T39" fmla="*/ 122 h 12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17" name="Freeform 81"/>
            <p:cNvSpPr/>
            <p:nvPr/>
          </p:nvSpPr>
          <p:spPr bwMode="auto">
            <a:xfrm>
              <a:off x="4287" y="1874"/>
              <a:ext cx="38" cy="26"/>
            </a:xfrm>
            <a:custGeom>
              <a:avLst/>
              <a:gdLst>
                <a:gd name="T0" fmla="*/ 13 w 49"/>
                <a:gd name="T1" fmla="*/ 0 h 35"/>
                <a:gd name="T2" fmla="*/ 4 w 49"/>
                <a:gd name="T3" fmla="*/ 4 h 35"/>
                <a:gd name="T4" fmla="*/ 12 w 49"/>
                <a:gd name="T5" fmla="*/ 14 h 35"/>
                <a:gd name="T6" fmla="*/ 18 w 49"/>
                <a:gd name="T7" fmla="*/ 10 h 35"/>
                <a:gd name="T8" fmla="*/ 13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35"/>
                <a:gd name="T17" fmla="*/ 49 w 4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18" name="Freeform 82"/>
            <p:cNvSpPr/>
            <p:nvPr/>
          </p:nvSpPr>
          <p:spPr bwMode="auto">
            <a:xfrm>
              <a:off x="2521" y="1390"/>
              <a:ext cx="126" cy="200"/>
            </a:xfrm>
            <a:custGeom>
              <a:avLst/>
              <a:gdLst>
                <a:gd name="T0" fmla="*/ 58 w 164"/>
                <a:gd name="T1" fmla="*/ 0 h 268"/>
                <a:gd name="T2" fmla="*/ 47 w 164"/>
                <a:gd name="T3" fmla="*/ 12 h 268"/>
                <a:gd name="T4" fmla="*/ 40 w 164"/>
                <a:gd name="T5" fmla="*/ 27 h 268"/>
                <a:gd name="T6" fmla="*/ 17 w 164"/>
                <a:gd name="T7" fmla="*/ 35 h 268"/>
                <a:gd name="T8" fmla="*/ 13 w 164"/>
                <a:gd name="T9" fmla="*/ 40 h 268"/>
                <a:gd name="T10" fmla="*/ 7 w 164"/>
                <a:gd name="T11" fmla="*/ 42 h 268"/>
                <a:gd name="T12" fmla="*/ 9 w 164"/>
                <a:gd name="T13" fmla="*/ 55 h 268"/>
                <a:gd name="T14" fmla="*/ 13 w 164"/>
                <a:gd name="T15" fmla="*/ 65 h 268"/>
                <a:gd name="T16" fmla="*/ 0 w 164"/>
                <a:gd name="T17" fmla="*/ 83 h 268"/>
                <a:gd name="T18" fmla="*/ 13 w 164"/>
                <a:gd name="T19" fmla="*/ 108 h 268"/>
                <a:gd name="T20" fmla="*/ 24 w 164"/>
                <a:gd name="T21" fmla="*/ 111 h 268"/>
                <a:gd name="T22" fmla="*/ 40 w 164"/>
                <a:gd name="T23" fmla="*/ 90 h 268"/>
                <a:gd name="T24" fmla="*/ 47 w 164"/>
                <a:gd name="T25" fmla="*/ 80 h 268"/>
                <a:gd name="T26" fmla="*/ 58 w 164"/>
                <a:gd name="T27" fmla="*/ 49 h 268"/>
                <a:gd name="T28" fmla="*/ 64 w 164"/>
                <a:gd name="T29" fmla="*/ 32 h 268"/>
                <a:gd name="T30" fmla="*/ 75 w 164"/>
                <a:gd name="T31" fmla="*/ 30 h 268"/>
                <a:gd name="T32" fmla="*/ 58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4"/>
                <a:gd name="T52" fmla="*/ 0 h 268"/>
                <a:gd name="T53" fmla="*/ 164 w 164"/>
                <a:gd name="T54" fmla="*/ 268 h 2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19" name="Freeform 83"/>
            <p:cNvSpPr/>
            <p:nvPr/>
          </p:nvSpPr>
          <p:spPr bwMode="auto">
            <a:xfrm>
              <a:off x="3066" y="1079"/>
              <a:ext cx="50" cy="61"/>
            </a:xfrm>
            <a:custGeom>
              <a:avLst/>
              <a:gdLst>
                <a:gd name="T0" fmla="*/ 13 w 66"/>
                <a:gd name="T1" fmla="*/ 0 h 81"/>
                <a:gd name="T2" fmla="*/ 11 w 66"/>
                <a:gd name="T3" fmla="*/ 26 h 81"/>
                <a:gd name="T4" fmla="*/ 13 w 66"/>
                <a:gd name="T5" fmla="*/ 32 h 81"/>
                <a:gd name="T6" fmla="*/ 17 w 66"/>
                <a:gd name="T7" fmla="*/ 34 h 81"/>
                <a:gd name="T8" fmla="*/ 25 w 66"/>
                <a:gd name="T9" fmla="*/ 32 h 81"/>
                <a:gd name="T10" fmla="*/ 13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81"/>
                <a:gd name="T20" fmla="*/ 66 w 66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20" name="Freeform 84"/>
            <p:cNvSpPr/>
            <p:nvPr/>
          </p:nvSpPr>
          <p:spPr bwMode="auto">
            <a:xfrm>
              <a:off x="3407" y="1145"/>
              <a:ext cx="114" cy="182"/>
            </a:xfrm>
            <a:custGeom>
              <a:avLst/>
              <a:gdLst>
                <a:gd name="T0" fmla="*/ 44 w 148"/>
                <a:gd name="T1" fmla="*/ 0 h 244"/>
                <a:gd name="T2" fmla="*/ 27 w 148"/>
                <a:gd name="T3" fmla="*/ 35 h 244"/>
                <a:gd name="T4" fmla="*/ 17 w 148"/>
                <a:gd name="T5" fmla="*/ 38 h 244"/>
                <a:gd name="T6" fmla="*/ 5 w 148"/>
                <a:gd name="T7" fmla="*/ 45 h 244"/>
                <a:gd name="T8" fmla="*/ 18 w 148"/>
                <a:gd name="T9" fmla="*/ 78 h 244"/>
                <a:gd name="T10" fmla="*/ 24 w 148"/>
                <a:gd name="T11" fmla="*/ 93 h 244"/>
                <a:gd name="T12" fmla="*/ 27 w 148"/>
                <a:gd name="T13" fmla="*/ 98 h 244"/>
                <a:gd name="T14" fmla="*/ 39 w 148"/>
                <a:gd name="T15" fmla="*/ 101 h 244"/>
                <a:gd name="T16" fmla="*/ 44 w 148"/>
                <a:gd name="T17" fmla="*/ 81 h 244"/>
                <a:gd name="T18" fmla="*/ 57 w 148"/>
                <a:gd name="T19" fmla="*/ 69 h 244"/>
                <a:gd name="T20" fmla="*/ 51 w 148"/>
                <a:gd name="T21" fmla="*/ 28 h 244"/>
                <a:gd name="T22" fmla="*/ 64 w 148"/>
                <a:gd name="T23" fmla="*/ 20 h 244"/>
                <a:gd name="T24" fmla="*/ 51 w 148"/>
                <a:gd name="T25" fmla="*/ 8 h 244"/>
                <a:gd name="T26" fmla="*/ 44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8"/>
                <a:gd name="T43" fmla="*/ 0 h 244"/>
                <a:gd name="T44" fmla="*/ 148 w 148"/>
                <a:gd name="T45" fmla="*/ 244 h 2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21" name="Freeform 85"/>
            <p:cNvSpPr/>
            <p:nvPr/>
          </p:nvSpPr>
          <p:spPr bwMode="auto">
            <a:xfrm>
              <a:off x="3311" y="1088"/>
              <a:ext cx="74" cy="136"/>
            </a:xfrm>
            <a:custGeom>
              <a:avLst/>
              <a:gdLst>
                <a:gd name="T0" fmla="*/ 22 w 96"/>
                <a:gd name="T1" fmla="*/ 1 h 183"/>
                <a:gd name="T2" fmla="*/ 23 w 96"/>
                <a:gd name="T3" fmla="*/ 14 h 183"/>
                <a:gd name="T4" fmla="*/ 27 w 96"/>
                <a:gd name="T5" fmla="*/ 25 h 183"/>
                <a:gd name="T6" fmla="*/ 29 w 96"/>
                <a:gd name="T7" fmla="*/ 38 h 183"/>
                <a:gd name="T8" fmla="*/ 31 w 96"/>
                <a:gd name="T9" fmla="*/ 43 h 183"/>
                <a:gd name="T10" fmla="*/ 32 w 96"/>
                <a:gd name="T11" fmla="*/ 52 h 183"/>
                <a:gd name="T12" fmla="*/ 26 w 96"/>
                <a:gd name="T13" fmla="*/ 38 h 183"/>
                <a:gd name="T14" fmla="*/ 16 w 96"/>
                <a:gd name="T15" fmla="*/ 32 h 183"/>
                <a:gd name="T16" fmla="*/ 2 w 96"/>
                <a:gd name="T17" fmla="*/ 34 h 183"/>
                <a:gd name="T18" fmla="*/ 4 w 96"/>
                <a:gd name="T19" fmla="*/ 42 h 183"/>
                <a:gd name="T20" fmla="*/ 19 w 96"/>
                <a:gd name="T21" fmla="*/ 47 h 183"/>
                <a:gd name="T22" fmla="*/ 26 w 96"/>
                <a:gd name="T23" fmla="*/ 55 h 183"/>
                <a:gd name="T24" fmla="*/ 32 w 96"/>
                <a:gd name="T25" fmla="*/ 55 h 183"/>
                <a:gd name="T26" fmla="*/ 35 w 96"/>
                <a:gd name="T27" fmla="*/ 61 h 183"/>
                <a:gd name="T28" fmla="*/ 44 w 96"/>
                <a:gd name="T29" fmla="*/ 74 h 183"/>
                <a:gd name="T30" fmla="*/ 37 w 96"/>
                <a:gd name="T31" fmla="*/ 52 h 183"/>
                <a:gd name="T32" fmla="*/ 37 w 96"/>
                <a:gd name="T33" fmla="*/ 38 h 183"/>
                <a:gd name="T34" fmla="*/ 32 w 96"/>
                <a:gd name="T35" fmla="*/ 26 h 183"/>
                <a:gd name="T36" fmla="*/ 29 w 96"/>
                <a:gd name="T37" fmla="*/ 16 h 183"/>
                <a:gd name="T38" fmla="*/ 26 w 96"/>
                <a:gd name="T39" fmla="*/ 8 h 183"/>
                <a:gd name="T40" fmla="*/ 22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83"/>
                <a:gd name="T65" fmla="*/ 96 w 96"/>
                <a:gd name="T66" fmla="*/ 183 h 18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22" name="Freeform 86"/>
            <p:cNvSpPr/>
            <p:nvPr/>
          </p:nvSpPr>
          <p:spPr bwMode="auto">
            <a:xfrm>
              <a:off x="3361" y="1197"/>
              <a:ext cx="41" cy="131"/>
            </a:xfrm>
            <a:custGeom>
              <a:avLst/>
              <a:gdLst>
                <a:gd name="T0" fmla="*/ 3 w 54"/>
                <a:gd name="T1" fmla="*/ 0 h 175"/>
                <a:gd name="T2" fmla="*/ 0 w 54"/>
                <a:gd name="T3" fmla="*/ 10 h 175"/>
                <a:gd name="T4" fmla="*/ 4 w 54"/>
                <a:gd name="T5" fmla="*/ 22 h 175"/>
                <a:gd name="T6" fmla="*/ 8 w 54"/>
                <a:gd name="T7" fmla="*/ 39 h 175"/>
                <a:gd name="T8" fmla="*/ 15 w 54"/>
                <a:gd name="T9" fmla="*/ 55 h 175"/>
                <a:gd name="T10" fmla="*/ 24 w 54"/>
                <a:gd name="T11" fmla="*/ 73 h 175"/>
                <a:gd name="T12" fmla="*/ 17 w 54"/>
                <a:gd name="T13" fmla="*/ 48 h 175"/>
                <a:gd name="T14" fmla="*/ 15 w 54"/>
                <a:gd name="T15" fmla="*/ 39 h 175"/>
                <a:gd name="T16" fmla="*/ 12 w 54"/>
                <a:gd name="T17" fmla="*/ 25 h 175"/>
                <a:gd name="T18" fmla="*/ 11 w 54"/>
                <a:gd name="T19" fmla="*/ 19 h 175"/>
                <a:gd name="T20" fmla="*/ 7 w 54"/>
                <a:gd name="T21" fmla="*/ 16 h 175"/>
                <a:gd name="T22" fmla="*/ 3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4"/>
                <a:gd name="T37" fmla="*/ 0 h 175"/>
                <a:gd name="T38" fmla="*/ 54 w 54"/>
                <a:gd name="T39" fmla="*/ 175 h 1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23" name="Freeform 87"/>
            <p:cNvSpPr/>
            <p:nvPr/>
          </p:nvSpPr>
          <p:spPr bwMode="auto">
            <a:xfrm>
              <a:off x="3407" y="1334"/>
              <a:ext cx="67" cy="54"/>
            </a:xfrm>
            <a:custGeom>
              <a:avLst/>
              <a:gdLst>
                <a:gd name="T0" fmla="*/ 2 w 86"/>
                <a:gd name="T1" fmla="*/ 0 h 73"/>
                <a:gd name="T2" fmla="*/ 4 w 86"/>
                <a:gd name="T3" fmla="*/ 13 h 73"/>
                <a:gd name="T4" fmla="*/ 11 w 86"/>
                <a:gd name="T5" fmla="*/ 18 h 73"/>
                <a:gd name="T6" fmla="*/ 23 w 86"/>
                <a:gd name="T7" fmla="*/ 20 h 73"/>
                <a:gd name="T8" fmla="*/ 29 w 86"/>
                <a:gd name="T9" fmla="*/ 23 h 73"/>
                <a:gd name="T10" fmla="*/ 35 w 86"/>
                <a:gd name="T11" fmla="*/ 27 h 73"/>
                <a:gd name="T12" fmla="*/ 41 w 86"/>
                <a:gd name="T13" fmla="*/ 28 h 73"/>
                <a:gd name="T14" fmla="*/ 34 w 86"/>
                <a:gd name="T15" fmla="*/ 16 h 73"/>
                <a:gd name="T16" fmla="*/ 30 w 86"/>
                <a:gd name="T17" fmla="*/ 9 h 73"/>
                <a:gd name="T18" fmla="*/ 17 w 86"/>
                <a:gd name="T19" fmla="*/ 10 h 73"/>
                <a:gd name="T20" fmla="*/ 12 w 86"/>
                <a:gd name="T21" fmla="*/ 7 h 73"/>
                <a:gd name="T22" fmla="*/ 3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73"/>
                <a:gd name="T41" fmla="*/ 86 w 86"/>
                <a:gd name="T42" fmla="*/ 73 h 7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24" name="Freeform 88"/>
            <p:cNvSpPr/>
            <p:nvPr/>
          </p:nvSpPr>
          <p:spPr bwMode="auto">
            <a:xfrm>
              <a:off x="3514" y="1239"/>
              <a:ext cx="85" cy="117"/>
            </a:xfrm>
            <a:custGeom>
              <a:avLst/>
              <a:gdLst>
                <a:gd name="T0" fmla="*/ 44 w 111"/>
                <a:gd name="T1" fmla="*/ 0 h 156"/>
                <a:gd name="T2" fmla="*/ 34 w 111"/>
                <a:gd name="T3" fmla="*/ 5 h 156"/>
                <a:gd name="T4" fmla="*/ 11 w 111"/>
                <a:gd name="T5" fmla="*/ 6 h 156"/>
                <a:gd name="T6" fmla="*/ 6 w 111"/>
                <a:gd name="T7" fmla="*/ 14 h 156"/>
                <a:gd name="T8" fmla="*/ 5 w 111"/>
                <a:gd name="T9" fmla="*/ 26 h 156"/>
                <a:gd name="T10" fmla="*/ 6 w 111"/>
                <a:gd name="T11" fmla="*/ 32 h 156"/>
                <a:gd name="T12" fmla="*/ 2 w 111"/>
                <a:gd name="T13" fmla="*/ 38 h 156"/>
                <a:gd name="T14" fmla="*/ 6 w 111"/>
                <a:gd name="T15" fmla="*/ 47 h 156"/>
                <a:gd name="T16" fmla="*/ 11 w 111"/>
                <a:gd name="T17" fmla="*/ 53 h 156"/>
                <a:gd name="T18" fmla="*/ 6 w 111"/>
                <a:gd name="T19" fmla="*/ 61 h 156"/>
                <a:gd name="T20" fmla="*/ 11 w 111"/>
                <a:gd name="T21" fmla="*/ 66 h 156"/>
                <a:gd name="T22" fmla="*/ 19 w 111"/>
                <a:gd name="T23" fmla="*/ 61 h 156"/>
                <a:gd name="T24" fmla="*/ 22 w 111"/>
                <a:gd name="T25" fmla="*/ 40 h 156"/>
                <a:gd name="T26" fmla="*/ 25 w 111"/>
                <a:gd name="T27" fmla="*/ 53 h 156"/>
                <a:gd name="T28" fmla="*/ 29 w 111"/>
                <a:gd name="T29" fmla="*/ 62 h 156"/>
                <a:gd name="T30" fmla="*/ 28 w 111"/>
                <a:gd name="T31" fmla="*/ 47 h 156"/>
                <a:gd name="T32" fmla="*/ 32 w 111"/>
                <a:gd name="T33" fmla="*/ 31 h 156"/>
                <a:gd name="T34" fmla="*/ 31 w 111"/>
                <a:gd name="T35" fmla="*/ 22 h 156"/>
                <a:gd name="T36" fmla="*/ 24 w 111"/>
                <a:gd name="T37" fmla="*/ 26 h 156"/>
                <a:gd name="T38" fmla="*/ 16 w 111"/>
                <a:gd name="T39" fmla="*/ 23 h 156"/>
                <a:gd name="T40" fmla="*/ 18 w 111"/>
                <a:gd name="T41" fmla="*/ 15 h 156"/>
                <a:gd name="T42" fmla="*/ 28 w 111"/>
                <a:gd name="T43" fmla="*/ 15 h 156"/>
                <a:gd name="T44" fmla="*/ 35 w 111"/>
                <a:gd name="T45" fmla="*/ 17 h 156"/>
                <a:gd name="T46" fmla="*/ 44 w 111"/>
                <a:gd name="T47" fmla="*/ 13 h 156"/>
                <a:gd name="T48" fmla="*/ 50 w 111"/>
                <a:gd name="T49" fmla="*/ 6 h 156"/>
                <a:gd name="T50" fmla="*/ 44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1"/>
                <a:gd name="T79" fmla="*/ 0 h 156"/>
                <a:gd name="T80" fmla="*/ 111 w 111"/>
                <a:gd name="T81" fmla="*/ 156 h 1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25" name="Freeform 89"/>
            <p:cNvSpPr/>
            <p:nvPr/>
          </p:nvSpPr>
          <p:spPr bwMode="auto">
            <a:xfrm>
              <a:off x="3485" y="823"/>
              <a:ext cx="23" cy="71"/>
            </a:xfrm>
            <a:custGeom>
              <a:avLst/>
              <a:gdLst>
                <a:gd name="T0" fmla="*/ 5 w 30"/>
                <a:gd name="T1" fmla="*/ 0 h 94"/>
                <a:gd name="T2" fmla="*/ 0 w 30"/>
                <a:gd name="T3" fmla="*/ 7 h 94"/>
                <a:gd name="T4" fmla="*/ 3 w 30"/>
                <a:gd name="T5" fmla="*/ 16 h 94"/>
                <a:gd name="T6" fmla="*/ 1 w 30"/>
                <a:gd name="T7" fmla="*/ 26 h 94"/>
                <a:gd name="T8" fmla="*/ 7 w 30"/>
                <a:gd name="T9" fmla="*/ 41 h 94"/>
                <a:gd name="T10" fmla="*/ 14 w 30"/>
                <a:gd name="T11" fmla="*/ 36 h 94"/>
                <a:gd name="T12" fmla="*/ 10 w 30"/>
                <a:gd name="T13" fmla="*/ 26 h 94"/>
                <a:gd name="T14" fmla="*/ 5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94"/>
                <a:gd name="T26" fmla="*/ 30 w 30"/>
                <a:gd name="T27" fmla="*/ 94 h 9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26" name="Freeform 90"/>
            <p:cNvSpPr/>
            <p:nvPr/>
          </p:nvSpPr>
          <p:spPr bwMode="auto">
            <a:xfrm>
              <a:off x="3500" y="941"/>
              <a:ext cx="62" cy="118"/>
            </a:xfrm>
            <a:custGeom>
              <a:avLst/>
              <a:gdLst>
                <a:gd name="T0" fmla="*/ 5 w 81"/>
                <a:gd name="T1" fmla="*/ 1 h 158"/>
                <a:gd name="T2" fmla="*/ 0 w 81"/>
                <a:gd name="T3" fmla="*/ 8 h 158"/>
                <a:gd name="T4" fmla="*/ 4 w 81"/>
                <a:gd name="T5" fmla="*/ 21 h 158"/>
                <a:gd name="T6" fmla="*/ 3 w 81"/>
                <a:gd name="T7" fmla="*/ 45 h 158"/>
                <a:gd name="T8" fmla="*/ 8 w 81"/>
                <a:gd name="T9" fmla="*/ 43 h 158"/>
                <a:gd name="T10" fmla="*/ 8 w 81"/>
                <a:gd name="T11" fmla="*/ 48 h 158"/>
                <a:gd name="T12" fmla="*/ 13 w 81"/>
                <a:gd name="T13" fmla="*/ 51 h 158"/>
                <a:gd name="T14" fmla="*/ 17 w 81"/>
                <a:gd name="T15" fmla="*/ 58 h 158"/>
                <a:gd name="T16" fmla="*/ 21 w 81"/>
                <a:gd name="T17" fmla="*/ 54 h 158"/>
                <a:gd name="T18" fmla="*/ 29 w 81"/>
                <a:gd name="T19" fmla="*/ 56 h 158"/>
                <a:gd name="T20" fmla="*/ 28 w 81"/>
                <a:gd name="T21" fmla="*/ 45 h 158"/>
                <a:gd name="T22" fmla="*/ 21 w 81"/>
                <a:gd name="T23" fmla="*/ 43 h 158"/>
                <a:gd name="T24" fmla="*/ 18 w 81"/>
                <a:gd name="T25" fmla="*/ 38 h 158"/>
                <a:gd name="T26" fmla="*/ 15 w 81"/>
                <a:gd name="T27" fmla="*/ 31 h 158"/>
                <a:gd name="T28" fmla="*/ 18 w 81"/>
                <a:gd name="T29" fmla="*/ 22 h 158"/>
                <a:gd name="T30" fmla="*/ 16 w 81"/>
                <a:gd name="T31" fmla="*/ 14 h 158"/>
                <a:gd name="T32" fmla="*/ 18 w 81"/>
                <a:gd name="T33" fmla="*/ 8 h 158"/>
                <a:gd name="T34" fmla="*/ 13 w 81"/>
                <a:gd name="T35" fmla="*/ 1 h 158"/>
                <a:gd name="T36" fmla="*/ 8 w 81"/>
                <a:gd name="T37" fmla="*/ 3 h 158"/>
                <a:gd name="T38" fmla="*/ 5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1"/>
                <a:gd name="T61" fmla="*/ 0 h 158"/>
                <a:gd name="T62" fmla="*/ 81 w 81"/>
                <a:gd name="T63" fmla="*/ 158 h 1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27" name="Freeform 91"/>
            <p:cNvSpPr/>
            <p:nvPr/>
          </p:nvSpPr>
          <p:spPr bwMode="auto">
            <a:xfrm>
              <a:off x="3544" y="1097"/>
              <a:ext cx="65" cy="79"/>
            </a:xfrm>
            <a:custGeom>
              <a:avLst/>
              <a:gdLst>
                <a:gd name="T0" fmla="*/ 24 w 85"/>
                <a:gd name="T1" fmla="*/ 0 h 105"/>
                <a:gd name="T2" fmla="*/ 20 w 85"/>
                <a:gd name="T3" fmla="*/ 8 h 105"/>
                <a:gd name="T4" fmla="*/ 14 w 85"/>
                <a:gd name="T5" fmla="*/ 13 h 105"/>
                <a:gd name="T6" fmla="*/ 7 w 85"/>
                <a:gd name="T7" fmla="*/ 15 h 105"/>
                <a:gd name="T8" fmla="*/ 4 w 85"/>
                <a:gd name="T9" fmla="*/ 20 h 105"/>
                <a:gd name="T10" fmla="*/ 2 w 85"/>
                <a:gd name="T11" fmla="*/ 32 h 105"/>
                <a:gd name="T12" fmla="*/ 6 w 85"/>
                <a:gd name="T13" fmla="*/ 30 h 105"/>
                <a:gd name="T14" fmla="*/ 11 w 85"/>
                <a:gd name="T15" fmla="*/ 26 h 105"/>
                <a:gd name="T16" fmla="*/ 15 w 85"/>
                <a:gd name="T17" fmla="*/ 29 h 105"/>
                <a:gd name="T18" fmla="*/ 26 w 85"/>
                <a:gd name="T19" fmla="*/ 42 h 105"/>
                <a:gd name="T20" fmla="*/ 31 w 85"/>
                <a:gd name="T21" fmla="*/ 31 h 105"/>
                <a:gd name="T22" fmla="*/ 38 w 85"/>
                <a:gd name="T23" fmla="*/ 29 h 105"/>
                <a:gd name="T24" fmla="*/ 34 w 85"/>
                <a:gd name="T25" fmla="*/ 17 h 105"/>
                <a:gd name="T26" fmla="*/ 24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5"/>
                <a:gd name="T43" fmla="*/ 0 h 105"/>
                <a:gd name="T44" fmla="*/ 85 w 85"/>
                <a:gd name="T45" fmla="*/ 105 h 10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28" name="Freeform 92"/>
            <p:cNvSpPr/>
            <p:nvPr/>
          </p:nvSpPr>
          <p:spPr bwMode="auto">
            <a:xfrm>
              <a:off x="3622" y="1237"/>
              <a:ext cx="29" cy="49"/>
            </a:xfrm>
            <a:custGeom>
              <a:avLst/>
              <a:gdLst>
                <a:gd name="T0" fmla="*/ 3 w 38"/>
                <a:gd name="T1" fmla="*/ 11 h 66"/>
                <a:gd name="T2" fmla="*/ 11 w 38"/>
                <a:gd name="T3" fmla="*/ 27 h 66"/>
                <a:gd name="T4" fmla="*/ 14 w 38"/>
                <a:gd name="T5" fmla="*/ 22 h 66"/>
                <a:gd name="T6" fmla="*/ 17 w 38"/>
                <a:gd name="T7" fmla="*/ 16 h 66"/>
                <a:gd name="T8" fmla="*/ 14 w 38"/>
                <a:gd name="T9" fmla="*/ 10 h 66"/>
                <a:gd name="T10" fmla="*/ 8 w 38"/>
                <a:gd name="T11" fmla="*/ 5 h 66"/>
                <a:gd name="T12" fmla="*/ 5 w 38"/>
                <a:gd name="T13" fmla="*/ 1 h 66"/>
                <a:gd name="T14" fmla="*/ 2 w 38"/>
                <a:gd name="T15" fmla="*/ 5 h 66"/>
                <a:gd name="T16" fmla="*/ 3 w 38"/>
                <a:gd name="T17" fmla="*/ 11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"/>
                <a:gd name="T28" fmla="*/ 0 h 66"/>
                <a:gd name="T29" fmla="*/ 38 w 38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29" name="Freeform 93"/>
            <p:cNvSpPr/>
            <p:nvPr/>
          </p:nvSpPr>
          <p:spPr bwMode="auto">
            <a:xfrm>
              <a:off x="3605" y="1319"/>
              <a:ext cx="19" cy="17"/>
            </a:xfrm>
            <a:custGeom>
              <a:avLst/>
              <a:gdLst>
                <a:gd name="T0" fmla="*/ 0 w 24"/>
                <a:gd name="T1" fmla="*/ 0 h 23"/>
                <a:gd name="T2" fmla="*/ 3 w 24"/>
                <a:gd name="T3" fmla="*/ 10 h 23"/>
                <a:gd name="T4" fmla="*/ 12 w 24"/>
                <a:gd name="T5" fmla="*/ 4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3"/>
                <a:gd name="T14" fmla="*/ 24 w 24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30" name="Freeform 94"/>
            <p:cNvSpPr/>
            <p:nvPr/>
          </p:nvSpPr>
          <p:spPr bwMode="auto">
            <a:xfrm>
              <a:off x="3633" y="1309"/>
              <a:ext cx="46" cy="37"/>
            </a:xfrm>
            <a:custGeom>
              <a:avLst/>
              <a:gdLst>
                <a:gd name="T0" fmla="*/ 4 w 60"/>
                <a:gd name="T1" fmla="*/ 0 h 49"/>
                <a:gd name="T2" fmla="*/ 0 w 60"/>
                <a:gd name="T3" fmla="*/ 8 h 49"/>
                <a:gd name="T4" fmla="*/ 12 w 60"/>
                <a:gd name="T5" fmla="*/ 14 h 49"/>
                <a:gd name="T6" fmla="*/ 19 w 60"/>
                <a:gd name="T7" fmla="*/ 20 h 49"/>
                <a:gd name="T8" fmla="*/ 27 w 60"/>
                <a:gd name="T9" fmla="*/ 18 h 49"/>
                <a:gd name="T10" fmla="*/ 22 w 60"/>
                <a:gd name="T11" fmla="*/ 11 h 49"/>
                <a:gd name="T12" fmla="*/ 12 w 60"/>
                <a:gd name="T13" fmla="*/ 2 h 49"/>
                <a:gd name="T14" fmla="*/ 9 w 60"/>
                <a:gd name="T15" fmla="*/ 7 h 49"/>
                <a:gd name="T16" fmla="*/ 4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49"/>
                <a:gd name="T29" fmla="*/ 60 w 60"/>
                <a:gd name="T30" fmla="*/ 49 h 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31" name="Freeform 95"/>
            <p:cNvSpPr/>
            <p:nvPr/>
          </p:nvSpPr>
          <p:spPr bwMode="auto">
            <a:xfrm>
              <a:off x="3704" y="1379"/>
              <a:ext cx="24" cy="33"/>
            </a:xfrm>
            <a:custGeom>
              <a:avLst/>
              <a:gdLst>
                <a:gd name="T0" fmla="*/ 12 w 32"/>
                <a:gd name="T1" fmla="*/ 0 h 44"/>
                <a:gd name="T2" fmla="*/ 5 w 32"/>
                <a:gd name="T3" fmla="*/ 5 h 44"/>
                <a:gd name="T4" fmla="*/ 5 w 32"/>
                <a:gd name="T5" fmla="*/ 14 h 44"/>
                <a:gd name="T6" fmla="*/ 11 w 32"/>
                <a:gd name="T7" fmla="*/ 15 h 44"/>
                <a:gd name="T8" fmla="*/ 12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32" name="Freeform 96"/>
            <p:cNvSpPr/>
            <p:nvPr/>
          </p:nvSpPr>
          <p:spPr bwMode="auto">
            <a:xfrm>
              <a:off x="3977" y="1337"/>
              <a:ext cx="47" cy="47"/>
            </a:xfrm>
            <a:custGeom>
              <a:avLst/>
              <a:gdLst>
                <a:gd name="T0" fmla="*/ 3 w 61"/>
                <a:gd name="T1" fmla="*/ 0 h 63"/>
                <a:gd name="T2" fmla="*/ 0 w 61"/>
                <a:gd name="T3" fmla="*/ 5 h 63"/>
                <a:gd name="T4" fmla="*/ 11 w 61"/>
                <a:gd name="T5" fmla="*/ 14 h 63"/>
                <a:gd name="T6" fmla="*/ 17 w 61"/>
                <a:gd name="T7" fmla="*/ 22 h 63"/>
                <a:gd name="T8" fmla="*/ 21 w 61"/>
                <a:gd name="T9" fmla="*/ 26 h 63"/>
                <a:gd name="T10" fmla="*/ 28 w 61"/>
                <a:gd name="T11" fmla="*/ 23 h 63"/>
                <a:gd name="T12" fmla="*/ 15 w 61"/>
                <a:gd name="T13" fmla="*/ 7 h 63"/>
                <a:gd name="T14" fmla="*/ 3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"/>
                <a:gd name="T25" fmla="*/ 0 h 63"/>
                <a:gd name="T26" fmla="*/ 61 w 61"/>
                <a:gd name="T27" fmla="*/ 63 h 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33" name="Freeform 97"/>
            <p:cNvSpPr/>
            <p:nvPr/>
          </p:nvSpPr>
          <p:spPr bwMode="auto">
            <a:xfrm>
              <a:off x="3570" y="1396"/>
              <a:ext cx="47" cy="50"/>
            </a:xfrm>
            <a:custGeom>
              <a:avLst/>
              <a:gdLst>
                <a:gd name="T0" fmla="*/ 13 w 61"/>
                <a:gd name="T1" fmla="*/ 3 h 67"/>
                <a:gd name="T2" fmla="*/ 14 w 61"/>
                <a:gd name="T3" fmla="*/ 14 h 67"/>
                <a:gd name="T4" fmla="*/ 7 w 61"/>
                <a:gd name="T5" fmla="*/ 18 h 67"/>
                <a:gd name="T6" fmla="*/ 10 w 61"/>
                <a:gd name="T7" fmla="*/ 28 h 67"/>
                <a:gd name="T8" fmla="*/ 22 w 61"/>
                <a:gd name="T9" fmla="*/ 24 h 67"/>
                <a:gd name="T10" fmla="*/ 27 w 61"/>
                <a:gd name="T11" fmla="*/ 19 h 67"/>
                <a:gd name="T12" fmla="*/ 23 w 61"/>
                <a:gd name="T13" fmla="*/ 12 h 67"/>
                <a:gd name="T14" fmla="*/ 26 w 61"/>
                <a:gd name="T15" fmla="*/ 5 h 67"/>
                <a:gd name="T16" fmla="*/ 25 w 61"/>
                <a:gd name="T17" fmla="*/ 1 h 67"/>
                <a:gd name="T18" fmla="*/ 21 w 61"/>
                <a:gd name="T19" fmla="*/ 1 h 67"/>
                <a:gd name="T20" fmla="*/ 23 w 61"/>
                <a:gd name="T21" fmla="*/ 2 h 67"/>
                <a:gd name="T22" fmla="*/ 22 w 61"/>
                <a:gd name="T23" fmla="*/ 7 h 67"/>
                <a:gd name="T24" fmla="*/ 19 w 61"/>
                <a:gd name="T25" fmla="*/ 10 h 67"/>
                <a:gd name="T26" fmla="*/ 13 w 61"/>
                <a:gd name="T27" fmla="*/ 3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"/>
                <a:gd name="T43" fmla="*/ 0 h 67"/>
                <a:gd name="T44" fmla="*/ 61 w 61"/>
                <a:gd name="T45" fmla="*/ 67 h 6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34" name="Freeform 98"/>
            <p:cNvSpPr/>
            <p:nvPr/>
          </p:nvSpPr>
          <p:spPr bwMode="auto">
            <a:xfrm>
              <a:off x="3520" y="1415"/>
              <a:ext cx="33" cy="27"/>
            </a:xfrm>
            <a:custGeom>
              <a:avLst/>
              <a:gdLst>
                <a:gd name="T0" fmla="*/ 9 w 43"/>
                <a:gd name="T1" fmla="*/ 2 h 36"/>
                <a:gd name="T2" fmla="*/ 3 w 43"/>
                <a:gd name="T3" fmla="*/ 3 h 36"/>
                <a:gd name="T4" fmla="*/ 15 w 43"/>
                <a:gd name="T5" fmla="*/ 15 h 36"/>
                <a:gd name="T6" fmla="*/ 19 w 43"/>
                <a:gd name="T7" fmla="*/ 13 h 36"/>
                <a:gd name="T8" fmla="*/ 9 w 43"/>
                <a:gd name="T9" fmla="*/ 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35" name="Freeform 99"/>
            <p:cNvSpPr/>
            <p:nvPr/>
          </p:nvSpPr>
          <p:spPr bwMode="auto">
            <a:xfrm>
              <a:off x="3499" y="1386"/>
              <a:ext cx="24" cy="31"/>
            </a:xfrm>
            <a:custGeom>
              <a:avLst/>
              <a:gdLst>
                <a:gd name="T0" fmla="*/ 9 w 32"/>
                <a:gd name="T1" fmla="*/ 0 h 41"/>
                <a:gd name="T2" fmla="*/ 0 w 32"/>
                <a:gd name="T3" fmla="*/ 11 h 41"/>
                <a:gd name="T4" fmla="*/ 7 w 32"/>
                <a:gd name="T5" fmla="*/ 11 h 41"/>
                <a:gd name="T6" fmla="*/ 8 w 32"/>
                <a:gd name="T7" fmla="*/ 13 h 41"/>
                <a:gd name="T8" fmla="*/ 7 w 32"/>
                <a:gd name="T9" fmla="*/ 15 h 41"/>
                <a:gd name="T10" fmla="*/ 13 w 32"/>
                <a:gd name="T11" fmla="*/ 9 h 41"/>
                <a:gd name="T12" fmla="*/ 11 w 32"/>
                <a:gd name="T13" fmla="*/ 4 h 41"/>
                <a:gd name="T14" fmla="*/ 9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41"/>
                <a:gd name="T26" fmla="*/ 32 w 3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36" name="Freeform 100"/>
            <p:cNvSpPr/>
            <p:nvPr/>
          </p:nvSpPr>
          <p:spPr bwMode="auto">
            <a:xfrm>
              <a:off x="3533" y="1397"/>
              <a:ext cx="35" cy="24"/>
            </a:xfrm>
            <a:custGeom>
              <a:avLst/>
              <a:gdLst>
                <a:gd name="T0" fmla="*/ 9 w 45"/>
                <a:gd name="T1" fmla="*/ 0 h 32"/>
                <a:gd name="T2" fmla="*/ 0 w 45"/>
                <a:gd name="T3" fmla="*/ 3 h 32"/>
                <a:gd name="T4" fmla="*/ 12 w 45"/>
                <a:gd name="T5" fmla="*/ 13 h 32"/>
                <a:gd name="T6" fmla="*/ 21 w 45"/>
                <a:gd name="T7" fmla="*/ 11 h 32"/>
                <a:gd name="T8" fmla="*/ 10 w 45"/>
                <a:gd name="T9" fmla="*/ 5 h 32"/>
                <a:gd name="T10" fmla="*/ 9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32"/>
                <a:gd name="T20" fmla="*/ 45 w 45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37" name="Freeform 101"/>
            <p:cNvSpPr/>
            <p:nvPr/>
          </p:nvSpPr>
          <p:spPr bwMode="auto">
            <a:xfrm>
              <a:off x="3483" y="1066"/>
              <a:ext cx="28" cy="55"/>
            </a:xfrm>
            <a:custGeom>
              <a:avLst/>
              <a:gdLst>
                <a:gd name="T0" fmla="*/ 15 w 35"/>
                <a:gd name="T1" fmla="*/ 0 h 74"/>
                <a:gd name="T2" fmla="*/ 11 w 35"/>
                <a:gd name="T3" fmla="*/ 6 h 74"/>
                <a:gd name="T4" fmla="*/ 5 w 35"/>
                <a:gd name="T5" fmla="*/ 15 h 74"/>
                <a:gd name="T6" fmla="*/ 0 w 35"/>
                <a:gd name="T7" fmla="*/ 25 h 74"/>
                <a:gd name="T8" fmla="*/ 4 w 35"/>
                <a:gd name="T9" fmla="*/ 30 h 74"/>
                <a:gd name="T10" fmla="*/ 10 w 35"/>
                <a:gd name="T11" fmla="*/ 25 h 74"/>
                <a:gd name="T12" fmla="*/ 18 w 35"/>
                <a:gd name="T13" fmla="*/ 13 h 74"/>
                <a:gd name="T14" fmla="*/ 15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5"/>
                <a:gd name="T25" fmla="*/ 0 h 74"/>
                <a:gd name="T26" fmla="*/ 35 w 35"/>
                <a:gd name="T27" fmla="*/ 74 h 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38" name="Freeform 102"/>
            <p:cNvSpPr/>
            <p:nvPr/>
          </p:nvSpPr>
          <p:spPr bwMode="auto">
            <a:xfrm>
              <a:off x="3535" y="1057"/>
              <a:ext cx="20" cy="55"/>
            </a:xfrm>
            <a:custGeom>
              <a:avLst/>
              <a:gdLst>
                <a:gd name="T0" fmla="*/ 6 w 25"/>
                <a:gd name="T1" fmla="*/ 3 h 73"/>
                <a:gd name="T2" fmla="*/ 2 w 25"/>
                <a:gd name="T3" fmla="*/ 4 h 73"/>
                <a:gd name="T4" fmla="*/ 0 w 25"/>
                <a:gd name="T5" fmla="*/ 10 h 73"/>
                <a:gd name="T6" fmla="*/ 8 w 25"/>
                <a:gd name="T7" fmla="*/ 17 h 73"/>
                <a:gd name="T8" fmla="*/ 13 w 25"/>
                <a:gd name="T9" fmla="*/ 24 h 73"/>
                <a:gd name="T10" fmla="*/ 8 w 25"/>
                <a:gd name="T11" fmla="*/ 8 h 73"/>
                <a:gd name="T12" fmla="*/ 6 w 25"/>
                <a:gd name="T13" fmla="*/ 3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73"/>
                <a:gd name="T23" fmla="*/ 25 w 25"/>
                <a:gd name="T24" fmla="*/ 73 h 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39" name="Freeform 103"/>
            <p:cNvSpPr/>
            <p:nvPr/>
          </p:nvSpPr>
          <p:spPr bwMode="auto">
            <a:xfrm>
              <a:off x="3558" y="1040"/>
              <a:ext cx="10" cy="25"/>
            </a:xfrm>
            <a:custGeom>
              <a:avLst/>
              <a:gdLst>
                <a:gd name="T0" fmla="*/ 4 w 14"/>
                <a:gd name="T1" fmla="*/ 0 h 33"/>
                <a:gd name="T2" fmla="*/ 1 w 14"/>
                <a:gd name="T3" fmla="*/ 5 h 33"/>
                <a:gd name="T4" fmla="*/ 4 w 14"/>
                <a:gd name="T5" fmla="*/ 11 h 33"/>
                <a:gd name="T6" fmla="*/ 4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33"/>
                <a:gd name="T14" fmla="*/ 14 w 14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40" name="Freeform 104"/>
            <p:cNvSpPr/>
            <p:nvPr/>
          </p:nvSpPr>
          <p:spPr bwMode="auto">
            <a:xfrm>
              <a:off x="3568" y="1052"/>
              <a:ext cx="22" cy="48"/>
            </a:xfrm>
            <a:custGeom>
              <a:avLst/>
              <a:gdLst>
                <a:gd name="T0" fmla="*/ 2 w 28"/>
                <a:gd name="T1" fmla="*/ 0 h 64"/>
                <a:gd name="T2" fmla="*/ 6 w 28"/>
                <a:gd name="T3" fmla="*/ 6 h 64"/>
                <a:gd name="T4" fmla="*/ 10 w 28"/>
                <a:gd name="T5" fmla="*/ 9 h 64"/>
                <a:gd name="T6" fmla="*/ 4 w 28"/>
                <a:gd name="T7" fmla="*/ 17 h 64"/>
                <a:gd name="T8" fmla="*/ 0 w 28"/>
                <a:gd name="T9" fmla="*/ 24 h 64"/>
                <a:gd name="T10" fmla="*/ 6 w 28"/>
                <a:gd name="T11" fmla="*/ 24 h 64"/>
                <a:gd name="T12" fmla="*/ 13 w 28"/>
                <a:gd name="T13" fmla="*/ 11 h 64"/>
                <a:gd name="T14" fmla="*/ 2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64"/>
                <a:gd name="T26" fmla="*/ 28 w 2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41" name="Freeform 105"/>
            <p:cNvSpPr/>
            <p:nvPr/>
          </p:nvSpPr>
          <p:spPr bwMode="auto">
            <a:xfrm>
              <a:off x="3293" y="1121"/>
              <a:ext cx="12" cy="27"/>
            </a:xfrm>
            <a:custGeom>
              <a:avLst/>
              <a:gdLst>
                <a:gd name="T0" fmla="*/ 6 w 16"/>
                <a:gd name="T1" fmla="*/ 2 h 36"/>
                <a:gd name="T2" fmla="*/ 0 w 16"/>
                <a:gd name="T3" fmla="*/ 3 h 36"/>
                <a:gd name="T4" fmla="*/ 4 w 16"/>
                <a:gd name="T5" fmla="*/ 10 h 36"/>
                <a:gd name="T6" fmla="*/ 6 w 16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36"/>
                <a:gd name="T14" fmla="*/ 16 w 16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42" name="Freeform 106"/>
            <p:cNvSpPr/>
            <p:nvPr/>
          </p:nvSpPr>
          <p:spPr bwMode="auto">
            <a:xfrm>
              <a:off x="3282" y="1098"/>
              <a:ext cx="11" cy="15"/>
            </a:xfrm>
            <a:custGeom>
              <a:avLst/>
              <a:gdLst>
                <a:gd name="T0" fmla="*/ 6 w 13"/>
                <a:gd name="T1" fmla="*/ 2 h 20"/>
                <a:gd name="T2" fmla="*/ 1 w 13"/>
                <a:gd name="T3" fmla="*/ 5 h 20"/>
                <a:gd name="T4" fmla="*/ 6 w 13"/>
                <a:gd name="T5" fmla="*/ 8 h 20"/>
                <a:gd name="T6" fmla="*/ 6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43" name="Freeform 107"/>
            <p:cNvSpPr/>
            <p:nvPr/>
          </p:nvSpPr>
          <p:spPr bwMode="auto">
            <a:xfrm>
              <a:off x="3278" y="1080"/>
              <a:ext cx="12" cy="14"/>
            </a:xfrm>
            <a:custGeom>
              <a:avLst/>
              <a:gdLst>
                <a:gd name="T0" fmla="*/ 5 w 16"/>
                <a:gd name="T1" fmla="*/ 2 h 19"/>
                <a:gd name="T2" fmla="*/ 0 w 16"/>
                <a:gd name="T3" fmla="*/ 4 h 19"/>
                <a:gd name="T4" fmla="*/ 5 w 16"/>
                <a:gd name="T5" fmla="*/ 7 h 19"/>
                <a:gd name="T6" fmla="*/ 5 w 16"/>
                <a:gd name="T7" fmla="*/ 2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19"/>
                <a:gd name="T14" fmla="*/ 16 w 16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44" name="Freeform 108"/>
            <p:cNvSpPr/>
            <p:nvPr/>
          </p:nvSpPr>
          <p:spPr bwMode="auto">
            <a:xfrm>
              <a:off x="3266" y="1040"/>
              <a:ext cx="11" cy="19"/>
            </a:xfrm>
            <a:custGeom>
              <a:avLst/>
              <a:gdLst>
                <a:gd name="T0" fmla="*/ 3 w 14"/>
                <a:gd name="T1" fmla="*/ 0 h 25"/>
                <a:gd name="T2" fmla="*/ 0 w 14"/>
                <a:gd name="T3" fmla="*/ 6 h 25"/>
                <a:gd name="T4" fmla="*/ 6 w 14"/>
                <a:gd name="T5" fmla="*/ 11 h 25"/>
                <a:gd name="T6" fmla="*/ 3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45" name="Freeform 109"/>
            <p:cNvSpPr/>
            <p:nvPr/>
          </p:nvSpPr>
          <p:spPr bwMode="auto">
            <a:xfrm>
              <a:off x="3268" y="1065"/>
              <a:ext cx="16" cy="13"/>
            </a:xfrm>
            <a:custGeom>
              <a:avLst/>
              <a:gdLst>
                <a:gd name="T0" fmla="*/ 5 w 22"/>
                <a:gd name="T1" fmla="*/ 0 h 18"/>
                <a:gd name="T2" fmla="*/ 7 w 22"/>
                <a:gd name="T3" fmla="*/ 7 h 18"/>
                <a:gd name="T4" fmla="*/ 5 w 22"/>
                <a:gd name="T5" fmla="*/ 2 h 18"/>
                <a:gd name="T6" fmla="*/ 5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8"/>
                <a:gd name="T14" fmla="*/ 22 w 22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46" name="Freeform 110"/>
            <p:cNvSpPr/>
            <p:nvPr/>
          </p:nvSpPr>
          <p:spPr bwMode="auto">
            <a:xfrm>
              <a:off x="4125" y="1686"/>
              <a:ext cx="46" cy="59"/>
            </a:xfrm>
            <a:custGeom>
              <a:avLst/>
              <a:gdLst>
                <a:gd name="T0" fmla="*/ 5 w 60"/>
                <a:gd name="T1" fmla="*/ 3 h 81"/>
                <a:gd name="T2" fmla="*/ 2 w 60"/>
                <a:gd name="T3" fmla="*/ 7 h 81"/>
                <a:gd name="T4" fmla="*/ 7 w 60"/>
                <a:gd name="T5" fmla="*/ 15 h 81"/>
                <a:gd name="T6" fmla="*/ 12 w 60"/>
                <a:gd name="T7" fmla="*/ 20 h 81"/>
                <a:gd name="T8" fmla="*/ 18 w 60"/>
                <a:gd name="T9" fmla="*/ 25 h 81"/>
                <a:gd name="T10" fmla="*/ 23 w 60"/>
                <a:gd name="T11" fmla="*/ 31 h 81"/>
                <a:gd name="T12" fmla="*/ 24 w 60"/>
                <a:gd name="T13" fmla="*/ 23 h 81"/>
                <a:gd name="T14" fmla="*/ 19 w 60"/>
                <a:gd name="T15" fmla="*/ 15 h 81"/>
                <a:gd name="T16" fmla="*/ 12 w 60"/>
                <a:gd name="T17" fmla="*/ 7 h 81"/>
                <a:gd name="T18" fmla="*/ 5 w 60"/>
                <a:gd name="T19" fmla="*/ 3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81"/>
                <a:gd name="T32" fmla="*/ 60 w 60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47" name="Freeform 111"/>
            <p:cNvSpPr/>
            <p:nvPr/>
          </p:nvSpPr>
          <p:spPr bwMode="auto">
            <a:xfrm>
              <a:off x="4362" y="1637"/>
              <a:ext cx="54" cy="46"/>
            </a:xfrm>
            <a:custGeom>
              <a:avLst/>
              <a:gdLst>
                <a:gd name="T0" fmla="*/ 12 w 71"/>
                <a:gd name="T1" fmla="*/ 10 h 61"/>
                <a:gd name="T2" fmla="*/ 6 w 71"/>
                <a:gd name="T3" fmla="*/ 14 h 61"/>
                <a:gd name="T4" fmla="*/ 1 w 71"/>
                <a:gd name="T5" fmla="*/ 19 h 61"/>
                <a:gd name="T6" fmla="*/ 6 w 71"/>
                <a:gd name="T7" fmla="*/ 25 h 61"/>
                <a:gd name="T8" fmla="*/ 12 w 71"/>
                <a:gd name="T9" fmla="*/ 19 h 61"/>
                <a:gd name="T10" fmla="*/ 17 w 71"/>
                <a:gd name="T11" fmla="*/ 10 h 61"/>
                <a:gd name="T12" fmla="*/ 24 w 71"/>
                <a:gd name="T13" fmla="*/ 0 h 61"/>
                <a:gd name="T14" fmla="*/ 31 w 71"/>
                <a:gd name="T15" fmla="*/ 5 h 61"/>
                <a:gd name="T16" fmla="*/ 16 w 71"/>
                <a:gd name="T17" fmla="*/ 10 h 61"/>
                <a:gd name="T18" fmla="*/ 12 w 71"/>
                <a:gd name="T19" fmla="*/ 10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"/>
                <a:gd name="T31" fmla="*/ 0 h 61"/>
                <a:gd name="T32" fmla="*/ 71 w 71"/>
                <a:gd name="T33" fmla="*/ 61 h 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48" name="Freeform 112"/>
            <p:cNvSpPr/>
            <p:nvPr/>
          </p:nvSpPr>
          <p:spPr bwMode="auto">
            <a:xfrm>
              <a:off x="4198" y="1612"/>
              <a:ext cx="17" cy="23"/>
            </a:xfrm>
            <a:custGeom>
              <a:avLst/>
              <a:gdLst>
                <a:gd name="T0" fmla="*/ 4 w 23"/>
                <a:gd name="T1" fmla="*/ 0 h 30"/>
                <a:gd name="T2" fmla="*/ 0 w 23"/>
                <a:gd name="T3" fmla="*/ 6 h 30"/>
                <a:gd name="T4" fmla="*/ 5 w 23"/>
                <a:gd name="T5" fmla="*/ 14 h 30"/>
                <a:gd name="T6" fmla="*/ 4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30"/>
                <a:gd name="T14" fmla="*/ 23 w 23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49" name="Freeform 113"/>
            <p:cNvSpPr/>
            <p:nvPr/>
          </p:nvSpPr>
          <p:spPr bwMode="auto">
            <a:xfrm>
              <a:off x="4189" y="1590"/>
              <a:ext cx="21" cy="17"/>
            </a:xfrm>
            <a:custGeom>
              <a:avLst/>
              <a:gdLst>
                <a:gd name="T0" fmla="*/ 10 w 26"/>
                <a:gd name="T1" fmla="*/ 0 h 23"/>
                <a:gd name="T2" fmla="*/ 0 w 26"/>
                <a:gd name="T3" fmla="*/ 5 h 23"/>
                <a:gd name="T4" fmla="*/ 11 w 26"/>
                <a:gd name="T5" fmla="*/ 8 h 23"/>
                <a:gd name="T6" fmla="*/ 10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3"/>
                <a:gd name="T14" fmla="*/ 26 w 26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50" name="Freeform 114"/>
            <p:cNvSpPr/>
            <p:nvPr/>
          </p:nvSpPr>
          <p:spPr bwMode="auto">
            <a:xfrm>
              <a:off x="4033" y="1397"/>
              <a:ext cx="24" cy="33"/>
            </a:xfrm>
            <a:custGeom>
              <a:avLst/>
              <a:gdLst>
                <a:gd name="T0" fmla="*/ 12 w 32"/>
                <a:gd name="T1" fmla="*/ 0 h 44"/>
                <a:gd name="T2" fmla="*/ 5 w 32"/>
                <a:gd name="T3" fmla="*/ 5 h 44"/>
                <a:gd name="T4" fmla="*/ 5 w 32"/>
                <a:gd name="T5" fmla="*/ 14 h 44"/>
                <a:gd name="T6" fmla="*/ 11 w 32"/>
                <a:gd name="T7" fmla="*/ 15 h 44"/>
                <a:gd name="T8" fmla="*/ 12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51" name="Freeform 115"/>
            <p:cNvSpPr/>
            <p:nvPr/>
          </p:nvSpPr>
          <p:spPr bwMode="auto">
            <a:xfrm>
              <a:off x="4067" y="1440"/>
              <a:ext cx="27" cy="32"/>
            </a:xfrm>
            <a:custGeom>
              <a:avLst/>
              <a:gdLst>
                <a:gd name="T0" fmla="*/ 15 w 34"/>
                <a:gd name="T1" fmla="*/ 0 h 44"/>
                <a:gd name="T2" fmla="*/ 5 w 34"/>
                <a:gd name="T3" fmla="*/ 4 h 44"/>
                <a:gd name="T4" fmla="*/ 7 w 34"/>
                <a:gd name="T5" fmla="*/ 12 h 44"/>
                <a:gd name="T6" fmla="*/ 14 w 34"/>
                <a:gd name="T7" fmla="*/ 14 h 44"/>
                <a:gd name="T8" fmla="*/ 15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4"/>
                <a:gd name="T17" fmla="*/ 34 w 3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52" name="Freeform 116"/>
            <p:cNvSpPr/>
            <p:nvPr/>
          </p:nvSpPr>
          <p:spPr bwMode="auto">
            <a:xfrm>
              <a:off x="4095" y="1502"/>
              <a:ext cx="29" cy="28"/>
            </a:xfrm>
            <a:custGeom>
              <a:avLst/>
              <a:gdLst>
                <a:gd name="T0" fmla="*/ 15 w 38"/>
                <a:gd name="T1" fmla="*/ 2 h 37"/>
                <a:gd name="T2" fmla="*/ 5 w 38"/>
                <a:gd name="T3" fmla="*/ 2 h 37"/>
                <a:gd name="T4" fmla="*/ 6 w 38"/>
                <a:gd name="T5" fmla="*/ 11 h 37"/>
                <a:gd name="T6" fmla="*/ 11 w 38"/>
                <a:gd name="T7" fmla="*/ 13 h 37"/>
                <a:gd name="T8" fmla="*/ 15 w 38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7"/>
                <a:gd name="T17" fmla="*/ 38 w 3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53" name="Freeform 117"/>
            <p:cNvSpPr/>
            <p:nvPr/>
          </p:nvSpPr>
          <p:spPr bwMode="auto">
            <a:xfrm>
              <a:off x="4130" y="1492"/>
              <a:ext cx="29" cy="26"/>
            </a:xfrm>
            <a:custGeom>
              <a:avLst/>
              <a:gdLst>
                <a:gd name="T0" fmla="*/ 15 w 38"/>
                <a:gd name="T1" fmla="*/ 2 h 34"/>
                <a:gd name="T2" fmla="*/ 5 w 38"/>
                <a:gd name="T3" fmla="*/ 2 h 34"/>
                <a:gd name="T4" fmla="*/ 7 w 38"/>
                <a:gd name="T5" fmla="*/ 10 h 34"/>
                <a:gd name="T6" fmla="*/ 12 w 38"/>
                <a:gd name="T7" fmla="*/ 10 h 34"/>
                <a:gd name="T8" fmla="*/ 15 w 3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4"/>
                <a:gd name="T17" fmla="*/ 38 w 3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54" name="Freeform 118"/>
            <p:cNvSpPr/>
            <p:nvPr/>
          </p:nvSpPr>
          <p:spPr bwMode="auto">
            <a:xfrm>
              <a:off x="4120" y="1456"/>
              <a:ext cx="26" cy="20"/>
            </a:xfrm>
            <a:custGeom>
              <a:avLst/>
              <a:gdLst>
                <a:gd name="T0" fmla="*/ 13 w 35"/>
                <a:gd name="T1" fmla="*/ 1 h 27"/>
                <a:gd name="T2" fmla="*/ 4 w 35"/>
                <a:gd name="T3" fmla="*/ 1 h 27"/>
                <a:gd name="T4" fmla="*/ 5 w 35"/>
                <a:gd name="T5" fmla="*/ 6 h 27"/>
                <a:gd name="T6" fmla="*/ 10 w 35"/>
                <a:gd name="T7" fmla="*/ 7 h 27"/>
                <a:gd name="T8" fmla="*/ 1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27"/>
                <a:gd name="T17" fmla="*/ 35 w 3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55" name="Freeform 119"/>
            <p:cNvSpPr/>
            <p:nvPr/>
          </p:nvSpPr>
          <p:spPr bwMode="auto">
            <a:xfrm>
              <a:off x="4093" y="1432"/>
              <a:ext cx="27" cy="34"/>
            </a:xfrm>
            <a:custGeom>
              <a:avLst/>
              <a:gdLst>
                <a:gd name="T0" fmla="*/ 13 w 35"/>
                <a:gd name="T1" fmla="*/ 7 h 47"/>
                <a:gd name="T2" fmla="*/ 9 w 35"/>
                <a:gd name="T3" fmla="*/ 1 h 47"/>
                <a:gd name="T4" fmla="*/ 5 w 35"/>
                <a:gd name="T5" fmla="*/ 9 h 47"/>
                <a:gd name="T6" fmla="*/ 9 w 35"/>
                <a:gd name="T7" fmla="*/ 13 h 47"/>
                <a:gd name="T8" fmla="*/ 12 w 35"/>
                <a:gd name="T9" fmla="*/ 11 h 47"/>
                <a:gd name="T10" fmla="*/ 13 w 35"/>
                <a:gd name="T11" fmla="*/ 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47"/>
                <a:gd name="T20" fmla="*/ 35 w 35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56" name="Freeform 120"/>
            <p:cNvSpPr/>
            <p:nvPr/>
          </p:nvSpPr>
          <p:spPr bwMode="auto">
            <a:xfrm>
              <a:off x="4060" y="1416"/>
              <a:ext cx="25" cy="26"/>
            </a:xfrm>
            <a:custGeom>
              <a:avLst/>
              <a:gdLst>
                <a:gd name="T0" fmla="*/ 10 w 32"/>
                <a:gd name="T1" fmla="*/ 4 h 35"/>
                <a:gd name="T2" fmla="*/ 5 w 32"/>
                <a:gd name="T3" fmla="*/ 1 h 35"/>
                <a:gd name="T4" fmla="*/ 5 w 32"/>
                <a:gd name="T5" fmla="*/ 10 h 35"/>
                <a:gd name="T6" fmla="*/ 12 w 32"/>
                <a:gd name="T7" fmla="*/ 11 h 35"/>
                <a:gd name="T8" fmla="*/ 10 w 32"/>
                <a:gd name="T9" fmla="*/ 4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57" name="Freeform 121"/>
            <p:cNvSpPr/>
            <p:nvPr/>
          </p:nvSpPr>
          <p:spPr bwMode="auto">
            <a:xfrm>
              <a:off x="4101" y="1468"/>
              <a:ext cx="25" cy="26"/>
            </a:xfrm>
            <a:custGeom>
              <a:avLst/>
              <a:gdLst>
                <a:gd name="T0" fmla="*/ 10 w 32"/>
                <a:gd name="T1" fmla="*/ 4 h 35"/>
                <a:gd name="T2" fmla="*/ 5 w 32"/>
                <a:gd name="T3" fmla="*/ 1 h 35"/>
                <a:gd name="T4" fmla="*/ 5 w 32"/>
                <a:gd name="T5" fmla="*/ 10 h 35"/>
                <a:gd name="T6" fmla="*/ 12 w 32"/>
                <a:gd name="T7" fmla="*/ 11 h 35"/>
                <a:gd name="T8" fmla="*/ 10 w 32"/>
                <a:gd name="T9" fmla="*/ 4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58" name="Freeform 122"/>
            <p:cNvSpPr/>
            <p:nvPr/>
          </p:nvSpPr>
          <p:spPr bwMode="auto">
            <a:xfrm>
              <a:off x="2451" y="100"/>
              <a:ext cx="144" cy="107"/>
            </a:xfrm>
            <a:custGeom>
              <a:avLst/>
              <a:gdLst>
                <a:gd name="T0" fmla="*/ 75 w 189"/>
                <a:gd name="T1" fmla="*/ 1 h 144"/>
                <a:gd name="T2" fmla="*/ 82 w 189"/>
                <a:gd name="T3" fmla="*/ 1 h 144"/>
                <a:gd name="T4" fmla="*/ 84 w 189"/>
                <a:gd name="T5" fmla="*/ 7 h 144"/>
                <a:gd name="T6" fmla="*/ 82 w 189"/>
                <a:gd name="T7" fmla="*/ 10 h 144"/>
                <a:gd name="T8" fmla="*/ 58 w 189"/>
                <a:gd name="T9" fmla="*/ 19 h 144"/>
                <a:gd name="T10" fmla="*/ 48 w 189"/>
                <a:gd name="T11" fmla="*/ 24 h 144"/>
                <a:gd name="T12" fmla="*/ 43 w 189"/>
                <a:gd name="T13" fmla="*/ 25 h 144"/>
                <a:gd name="T14" fmla="*/ 31 w 189"/>
                <a:gd name="T15" fmla="*/ 33 h 144"/>
                <a:gd name="T16" fmla="*/ 33 w 189"/>
                <a:gd name="T17" fmla="*/ 38 h 144"/>
                <a:gd name="T18" fmla="*/ 37 w 189"/>
                <a:gd name="T19" fmla="*/ 48 h 144"/>
                <a:gd name="T20" fmla="*/ 47 w 189"/>
                <a:gd name="T21" fmla="*/ 52 h 144"/>
                <a:gd name="T22" fmla="*/ 41 w 189"/>
                <a:gd name="T23" fmla="*/ 57 h 144"/>
                <a:gd name="T24" fmla="*/ 37 w 189"/>
                <a:gd name="T25" fmla="*/ 54 h 144"/>
                <a:gd name="T26" fmla="*/ 31 w 189"/>
                <a:gd name="T27" fmla="*/ 55 h 144"/>
                <a:gd name="T28" fmla="*/ 9 w 189"/>
                <a:gd name="T29" fmla="*/ 51 h 144"/>
                <a:gd name="T30" fmla="*/ 8 w 189"/>
                <a:gd name="T31" fmla="*/ 44 h 144"/>
                <a:gd name="T32" fmla="*/ 21 w 189"/>
                <a:gd name="T33" fmla="*/ 37 h 144"/>
                <a:gd name="T34" fmla="*/ 23 w 189"/>
                <a:gd name="T35" fmla="*/ 31 h 144"/>
                <a:gd name="T36" fmla="*/ 21 w 189"/>
                <a:gd name="T37" fmla="*/ 27 h 144"/>
                <a:gd name="T38" fmla="*/ 33 w 189"/>
                <a:gd name="T39" fmla="*/ 19 h 144"/>
                <a:gd name="T40" fmla="*/ 43 w 189"/>
                <a:gd name="T41" fmla="*/ 15 h 144"/>
                <a:gd name="T42" fmla="*/ 50 w 189"/>
                <a:gd name="T43" fmla="*/ 10 h 144"/>
                <a:gd name="T44" fmla="*/ 75 w 189"/>
                <a:gd name="T45" fmla="*/ 1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9"/>
                <a:gd name="T70" fmla="*/ 0 h 144"/>
                <a:gd name="T71" fmla="*/ 189 w 189"/>
                <a:gd name="T72" fmla="*/ 144 h 1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59" name="Freeform 123"/>
            <p:cNvSpPr/>
            <p:nvPr/>
          </p:nvSpPr>
          <p:spPr bwMode="auto">
            <a:xfrm>
              <a:off x="2537" y="203"/>
              <a:ext cx="41" cy="12"/>
            </a:xfrm>
            <a:custGeom>
              <a:avLst/>
              <a:gdLst>
                <a:gd name="T0" fmla="*/ 12 w 53"/>
                <a:gd name="T1" fmla="*/ 0 h 17"/>
                <a:gd name="T2" fmla="*/ 5 w 53"/>
                <a:gd name="T3" fmla="*/ 1 h 17"/>
                <a:gd name="T4" fmla="*/ 15 w 53"/>
                <a:gd name="T5" fmla="*/ 6 h 17"/>
                <a:gd name="T6" fmla="*/ 20 w 53"/>
                <a:gd name="T7" fmla="*/ 5 h 17"/>
                <a:gd name="T8" fmla="*/ 12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7"/>
                <a:gd name="T17" fmla="*/ 53 w 5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60" name="Freeform 124"/>
            <p:cNvSpPr/>
            <p:nvPr/>
          </p:nvSpPr>
          <p:spPr bwMode="auto">
            <a:xfrm>
              <a:off x="2747" y="48"/>
              <a:ext cx="43" cy="28"/>
            </a:xfrm>
            <a:custGeom>
              <a:avLst/>
              <a:gdLst>
                <a:gd name="T0" fmla="*/ 24 w 57"/>
                <a:gd name="T1" fmla="*/ 2 h 37"/>
                <a:gd name="T2" fmla="*/ 11 w 57"/>
                <a:gd name="T3" fmla="*/ 11 h 37"/>
                <a:gd name="T4" fmla="*/ 5 w 57"/>
                <a:gd name="T5" fmla="*/ 15 h 37"/>
                <a:gd name="T6" fmla="*/ 4 w 57"/>
                <a:gd name="T7" fmla="*/ 2 h 37"/>
                <a:gd name="T8" fmla="*/ 9 w 57"/>
                <a:gd name="T9" fmla="*/ 0 h 37"/>
                <a:gd name="T10" fmla="*/ 24 w 57"/>
                <a:gd name="T11" fmla="*/ 2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37"/>
                <a:gd name="T20" fmla="*/ 57 w 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61" name="Freeform 125"/>
            <p:cNvSpPr/>
            <p:nvPr/>
          </p:nvSpPr>
          <p:spPr bwMode="auto">
            <a:xfrm>
              <a:off x="2778" y="61"/>
              <a:ext cx="51" cy="20"/>
            </a:xfrm>
            <a:custGeom>
              <a:avLst/>
              <a:gdLst>
                <a:gd name="T0" fmla="*/ 13 w 68"/>
                <a:gd name="T1" fmla="*/ 0 h 26"/>
                <a:gd name="T2" fmla="*/ 5 w 68"/>
                <a:gd name="T3" fmla="*/ 3 h 26"/>
                <a:gd name="T4" fmla="*/ 24 w 68"/>
                <a:gd name="T5" fmla="*/ 12 h 26"/>
                <a:gd name="T6" fmla="*/ 26 w 68"/>
                <a:gd name="T7" fmla="*/ 11 h 26"/>
                <a:gd name="T8" fmla="*/ 13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26"/>
                <a:gd name="T17" fmla="*/ 68 w 6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62" name="Freeform 126"/>
            <p:cNvSpPr/>
            <p:nvPr/>
          </p:nvSpPr>
          <p:spPr bwMode="auto">
            <a:xfrm>
              <a:off x="2833" y="64"/>
              <a:ext cx="52" cy="32"/>
            </a:xfrm>
            <a:custGeom>
              <a:avLst/>
              <a:gdLst>
                <a:gd name="T0" fmla="*/ 24 w 66"/>
                <a:gd name="T1" fmla="*/ 4 h 43"/>
                <a:gd name="T2" fmla="*/ 13 w 66"/>
                <a:gd name="T3" fmla="*/ 4 h 43"/>
                <a:gd name="T4" fmla="*/ 5 w 66"/>
                <a:gd name="T5" fmla="*/ 4 h 43"/>
                <a:gd name="T6" fmla="*/ 4 w 66"/>
                <a:gd name="T7" fmla="*/ 14 h 43"/>
                <a:gd name="T8" fmla="*/ 16 w 66"/>
                <a:gd name="T9" fmla="*/ 18 h 43"/>
                <a:gd name="T10" fmla="*/ 31 w 66"/>
                <a:gd name="T11" fmla="*/ 11 h 43"/>
                <a:gd name="T12" fmla="*/ 24 w 66"/>
                <a:gd name="T13" fmla="*/ 4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43"/>
                <a:gd name="T23" fmla="*/ 66 w 66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63" name="Freeform 127"/>
            <p:cNvSpPr/>
            <p:nvPr/>
          </p:nvSpPr>
          <p:spPr bwMode="auto">
            <a:xfrm>
              <a:off x="3191" y="91"/>
              <a:ext cx="90" cy="31"/>
            </a:xfrm>
            <a:custGeom>
              <a:avLst/>
              <a:gdLst>
                <a:gd name="T0" fmla="*/ 6 w 117"/>
                <a:gd name="T1" fmla="*/ 0 h 41"/>
                <a:gd name="T2" fmla="*/ 4 w 117"/>
                <a:gd name="T3" fmla="*/ 7 h 41"/>
                <a:gd name="T4" fmla="*/ 22 w 117"/>
                <a:gd name="T5" fmla="*/ 13 h 41"/>
                <a:gd name="T6" fmla="*/ 35 w 117"/>
                <a:gd name="T7" fmla="*/ 15 h 41"/>
                <a:gd name="T8" fmla="*/ 51 w 117"/>
                <a:gd name="T9" fmla="*/ 10 h 41"/>
                <a:gd name="T10" fmla="*/ 35 w 117"/>
                <a:gd name="T11" fmla="*/ 2 h 41"/>
                <a:gd name="T12" fmla="*/ 6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7"/>
                <a:gd name="T22" fmla="*/ 0 h 41"/>
                <a:gd name="T23" fmla="*/ 117 w 117"/>
                <a:gd name="T24" fmla="*/ 41 h 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64" name="Freeform 128"/>
            <p:cNvSpPr/>
            <p:nvPr/>
          </p:nvSpPr>
          <p:spPr bwMode="auto">
            <a:xfrm>
              <a:off x="3283" y="90"/>
              <a:ext cx="47" cy="24"/>
            </a:xfrm>
            <a:custGeom>
              <a:avLst/>
              <a:gdLst>
                <a:gd name="T0" fmla="*/ 14 w 62"/>
                <a:gd name="T1" fmla="*/ 2 h 32"/>
                <a:gd name="T2" fmla="*/ 27 w 62"/>
                <a:gd name="T3" fmla="*/ 5 h 32"/>
                <a:gd name="T4" fmla="*/ 13 w 62"/>
                <a:gd name="T5" fmla="*/ 14 h 32"/>
                <a:gd name="T6" fmla="*/ 3 w 62"/>
                <a:gd name="T7" fmla="*/ 10 h 32"/>
                <a:gd name="T8" fmla="*/ 14 w 62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32"/>
                <a:gd name="T17" fmla="*/ 62 w 6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65" name="Freeform 129"/>
            <p:cNvSpPr/>
            <p:nvPr/>
          </p:nvSpPr>
          <p:spPr bwMode="auto">
            <a:xfrm>
              <a:off x="3262" y="119"/>
              <a:ext cx="38" cy="16"/>
            </a:xfrm>
            <a:custGeom>
              <a:avLst/>
              <a:gdLst>
                <a:gd name="T0" fmla="*/ 9 w 49"/>
                <a:gd name="T1" fmla="*/ 1 h 23"/>
                <a:gd name="T2" fmla="*/ 3 w 49"/>
                <a:gd name="T3" fmla="*/ 1 h 23"/>
                <a:gd name="T4" fmla="*/ 17 w 49"/>
                <a:gd name="T5" fmla="*/ 8 h 23"/>
                <a:gd name="T6" fmla="*/ 9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23"/>
                <a:gd name="T14" fmla="*/ 49 w 49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66" name="Freeform 130"/>
            <p:cNvSpPr/>
            <p:nvPr/>
          </p:nvSpPr>
          <p:spPr bwMode="auto">
            <a:xfrm>
              <a:off x="3520" y="342"/>
              <a:ext cx="78" cy="113"/>
            </a:xfrm>
            <a:custGeom>
              <a:avLst/>
              <a:gdLst>
                <a:gd name="T0" fmla="*/ 3 w 102"/>
                <a:gd name="T1" fmla="*/ 0 h 152"/>
                <a:gd name="T2" fmla="*/ 0 w 102"/>
                <a:gd name="T3" fmla="*/ 7 h 152"/>
                <a:gd name="T4" fmla="*/ 6 w 102"/>
                <a:gd name="T5" fmla="*/ 17 h 152"/>
                <a:gd name="T6" fmla="*/ 14 w 102"/>
                <a:gd name="T7" fmla="*/ 30 h 152"/>
                <a:gd name="T8" fmla="*/ 16 w 102"/>
                <a:gd name="T9" fmla="*/ 42 h 152"/>
                <a:gd name="T10" fmla="*/ 36 w 102"/>
                <a:gd name="T11" fmla="*/ 62 h 152"/>
                <a:gd name="T12" fmla="*/ 38 w 102"/>
                <a:gd name="T13" fmla="*/ 51 h 152"/>
                <a:gd name="T14" fmla="*/ 34 w 102"/>
                <a:gd name="T15" fmla="*/ 42 h 152"/>
                <a:gd name="T16" fmla="*/ 28 w 102"/>
                <a:gd name="T17" fmla="*/ 38 h 152"/>
                <a:gd name="T18" fmla="*/ 24 w 102"/>
                <a:gd name="T19" fmla="*/ 30 h 152"/>
                <a:gd name="T20" fmla="*/ 18 w 102"/>
                <a:gd name="T21" fmla="*/ 19 h 152"/>
                <a:gd name="T22" fmla="*/ 2 w 102"/>
                <a:gd name="T23" fmla="*/ 5 h 152"/>
                <a:gd name="T24" fmla="*/ 3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2"/>
                <a:gd name="T40" fmla="*/ 0 h 152"/>
                <a:gd name="T41" fmla="*/ 102 w 102"/>
                <a:gd name="T42" fmla="*/ 152 h 1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67" name="Freeform 131"/>
            <p:cNvSpPr/>
            <p:nvPr/>
          </p:nvSpPr>
          <p:spPr bwMode="auto">
            <a:xfrm>
              <a:off x="3583" y="459"/>
              <a:ext cx="56" cy="78"/>
            </a:xfrm>
            <a:custGeom>
              <a:avLst/>
              <a:gdLst>
                <a:gd name="T0" fmla="*/ 27 w 74"/>
                <a:gd name="T1" fmla="*/ 10 h 103"/>
                <a:gd name="T2" fmla="*/ 32 w 74"/>
                <a:gd name="T3" fmla="*/ 17 h 103"/>
                <a:gd name="T4" fmla="*/ 13 w 74"/>
                <a:gd name="T5" fmla="*/ 36 h 103"/>
                <a:gd name="T6" fmla="*/ 14 w 74"/>
                <a:gd name="T7" fmla="*/ 44 h 103"/>
                <a:gd name="T8" fmla="*/ 8 w 74"/>
                <a:gd name="T9" fmla="*/ 41 h 103"/>
                <a:gd name="T10" fmla="*/ 3 w 74"/>
                <a:gd name="T11" fmla="*/ 36 h 103"/>
                <a:gd name="T12" fmla="*/ 0 w 74"/>
                <a:gd name="T13" fmla="*/ 36 h 103"/>
                <a:gd name="T14" fmla="*/ 5 w 74"/>
                <a:gd name="T15" fmla="*/ 25 h 103"/>
                <a:gd name="T16" fmla="*/ 5 w 74"/>
                <a:gd name="T17" fmla="*/ 23 h 103"/>
                <a:gd name="T18" fmla="*/ 2 w 74"/>
                <a:gd name="T19" fmla="*/ 11 h 103"/>
                <a:gd name="T20" fmla="*/ 2 w 74"/>
                <a:gd name="T21" fmla="*/ 6 h 103"/>
                <a:gd name="T22" fmla="*/ 11 w 74"/>
                <a:gd name="T23" fmla="*/ 10 h 103"/>
                <a:gd name="T24" fmla="*/ 15 w 74"/>
                <a:gd name="T25" fmla="*/ 15 h 103"/>
                <a:gd name="T26" fmla="*/ 27 w 74"/>
                <a:gd name="T27" fmla="*/ 10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4"/>
                <a:gd name="T43" fmla="*/ 0 h 103"/>
                <a:gd name="T44" fmla="*/ 74 w 74"/>
                <a:gd name="T45" fmla="*/ 103 h 10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68" name="Freeform 132"/>
            <p:cNvSpPr/>
            <p:nvPr/>
          </p:nvSpPr>
          <p:spPr bwMode="auto">
            <a:xfrm>
              <a:off x="3546" y="539"/>
              <a:ext cx="111" cy="188"/>
            </a:xfrm>
            <a:custGeom>
              <a:avLst/>
              <a:gdLst>
                <a:gd name="T0" fmla="*/ 36 w 146"/>
                <a:gd name="T1" fmla="*/ 42 h 252"/>
                <a:gd name="T2" fmla="*/ 29 w 146"/>
                <a:gd name="T3" fmla="*/ 44 h 252"/>
                <a:gd name="T4" fmla="*/ 28 w 146"/>
                <a:gd name="T5" fmla="*/ 54 h 252"/>
                <a:gd name="T6" fmla="*/ 10 w 146"/>
                <a:gd name="T7" fmla="*/ 60 h 252"/>
                <a:gd name="T8" fmla="*/ 4 w 146"/>
                <a:gd name="T9" fmla="*/ 69 h 252"/>
                <a:gd name="T10" fmla="*/ 8 w 146"/>
                <a:gd name="T11" fmla="*/ 75 h 252"/>
                <a:gd name="T12" fmla="*/ 4 w 146"/>
                <a:gd name="T13" fmla="*/ 82 h 252"/>
                <a:gd name="T14" fmla="*/ 11 w 146"/>
                <a:gd name="T15" fmla="*/ 104 h 252"/>
                <a:gd name="T16" fmla="*/ 12 w 146"/>
                <a:gd name="T17" fmla="*/ 89 h 252"/>
                <a:gd name="T18" fmla="*/ 10 w 146"/>
                <a:gd name="T19" fmla="*/ 80 h 252"/>
                <a:gd name="T20" fmla="*/ 18 w 146"/>
                <a:gd name="T21" fmla="*/ 73 h 252"/>
                <a:gd name="T22" fmla="*/ 23 w 146"/>
                <a:gd name="T23" fmla="*/ 66 h 252"/>
                <a:gd name="T24" fmla="*/ 29 w 146"/>
                <a:gd name="T25" fmla="*/ 72 h 252"/>
                <a:gd name="T26" fmla="*/ 19 w 146"/>
                <a:gd name="T27" fmla="*/ 79 h 252"/>
                <a:gd name="T28" fmla="*/ 25 w 146"/>
                <a:gd name="T29" fmla="*/ 83 h 252"/>
                <a:gd name="T30" fmla="*/ 30 w 146"/>
                <a:gd name="T31" fmla="*/ 74 h 252"/>
                <a:gd name="T32" fmla="*/ 37 w 146"/>
                <a:gd name="T33" fmla="*/ 76 h 252"/>
                <a:gd name="T34" fmla="*/ 46 w 146"/>
                <a:gd name="T35" fmla="*/ 61 h 252"/>
                <a:gd name="T36" fmla="*/ 50 w 146"/>
                <a:gd name="T37" fmla="*/ 65 h 252"/>
                <a:gd name="T38" fmla="*/ 59 w 146"/>
                <a:gd name="T39" fmla="*/ 61 h 252"/>
                <a:gd name="T40" fmla="*/ 64 w 146"/>
                <a:gd name="T41" fmla="*/ 54 h 252"/>
                <a:gd name="T42" fmla="*/ 62 w 146"/>
                <a:gd name="T43" fmla="*/ 46 h 252"/>
                <a:gd name="T44" fmla="*/ 59 w 146"/>
                <a:gd name="T45" fmla="*/ 40 h 252"/>
                <a:gd name="T46" fmla="*/ 54 w 146"/>
                <a:gd name="T47" fmla="*/ 16 h 252"/>
                <a:gd name="T48" fmla="*/ 41 w 146"/>
                <a:gd name="T49" fmla="*/ 0 h 252"/>
                <a:gd name="T50" fmla="*/ 34 w 146"/>
                <a:gd name="T51" fmla="*/ 5 h 252"/>
                <a:gd name="T52" fmla="*/ 43 w 146"/>
                <a:gd name="T53" fmla="*/ 14 h 252"/>
                <a:gd name="T54" fmla="*/ 43 w 146"/>
                <a:gd name="T55" fmla="*/ 27 h 252"/>
                <a:gd name="T56" fmla="*/ 36 w 146"/>
                <a:gd name="T57" fmla="*/ 42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252"/>
                <a:gd name="T89" fmla="*/ 146 w 146"/>
                <a:gd name="T90" fmla="*/ 252 h 2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69" name="Freeform 133"/>
            <p:cNvSpPr/>
            <p:nvPr/>
          </p:nvSpPr>
          <p:spPr bwMode="auto">
            <a:xfrm>
              <a:off x="2458" y="37"/>
              <a:ext cx="53" cy="30"/>
            </a:xfrm>
            <a:custGeom>
              <a:avLst/>
              <a:gdLst>
                <a:gd name="T0" fmla="*/ 26 w 70"/>
                <a:gd name="T1" fmla="*/ 0 h 40"/>
                <a:gd name="T2" fmla="*/ 28 w 70"/>
                <a:gd name="T3" fmla="*/ 8 h 40"/>
                <a:gd name="T4" fmla="*/ 17 w 70"/>
                <a:gd name="T5" fmla="*/ 11 h 40"/>
                <a:gd name="T6" fmla="*/ 13 w 70"/>
                <a:gd name="T7" fmla="*/ 17 h 40"/>
                <a:gd name="T8" fmla="*/ 3 w 70"/>
                <a:gd name="T9" fmla="*/ 17 h 40"/>
                <a:gd name="T10" fmla="*/ 1 w 70"/>
                <a:gd name="T11" fmla="*/ 15 h 40"/>
                <a:gd name="T12" fmla="*/ 14 w 70"/>
                <a:gd name="T13" fmla="*/ 8 h 40"/>
                <a:gd name="T14" fmla="*/ 26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"/>
                <a:gd name="T25" fmla="*/ 0 h 40"/>
                <a:gd name="T26" fmla="*/ 70 w 70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70" name="Freeform 134"/>
            <p:cNvSpPr/>
            <p:nvPr/>
          </p:nvSpPr>
          <p:spPr bwMode="auto">
            <a:xfrm>
              <a:off x="2348" y="46"/>
              <a:ext cx="20" cy="22"/>
            </a:xfrm>
            <a:custGeom>
              <a:avLst/>
              <a:gdLst>
                <a:gd name="T0" fmla="*/ 8 w 26"/>
                <a:gd name="T1" fmla="*/ 0 h 29"/>
                <a:gd name="T2" fmla="*/ 0 w 26"/>
                <a:gd name="T3" fmla="*/ 8 h 29"/>
                <a:gd name="T4" fmla="*/ 8 w 26"/>
                <a:gd name="T5" fmla="*/ 11 h 29"/>
                <a:gd name="T6" fmla="*/ 8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9"/>
                <a:gd name="T14" fmla="*/ 26 w 26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71" name="Freeform 135"/>
            <p:cNvSpPr/>
            <p:nvPr/>
          </p:nvSpPr>
          <p:spPr bwMode="auto">
            <a:xfrm>
              <a:off x="2373" y="45"/>
              <a:ext cx="38" cy="27"/>
            </a:xfrm>
            <a:custGeom>
              <a:avLst/>
              <a:gdLst>
                <a:gd name="T0" fmla="*/ 7 w 49"/>
                <a:gd name="T1" fmla="*/ 3 h 36"/>
                <a:gd name="T2" fmla="*/ 0 w 49"/>
                <a:gd name="T3" fmla="*/ 8 h 36"/>
                <a:gd name="T4" fmla="*/ 3 w 49"/>
                <a:gd name="T5" fmla="*/ 14 h 36"/>
                <a:gd name="T6" fmla="*/ 9 w 49"/>
                <a:gd name="T7" fmla="*/ 15 h 36"/>
                <a:gd name="T8" fmla="*/ 19 w 49"/>
                <a:gd name="T9" fmla="*/ 11 h 36"/>
                <a:gd name="T10" fmla="*/ 7 w 49"/>
                <a:gd name="T11" fmla="*/ 3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36"/>
                <a:gd name="T20" fmla="*/ 49 w 49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72" name="Freeform 136"/>
            <p:cNvSpPr/>
            <p:nvPr/>
          </p:nvSpPr>
          <p:spPr bwMode="auto">
            <a:xfrm>
              <a:off x="2436" y="36"/>
              <a:ext cx="20" cy="16"/>
            </a:xfrm>
            <a:custGeom>
              <a:avLst/>
              <a:gdLst>
                <a:gd name="T0" fmla="*/ 4 w 27"/>
                <a:gd name="T1" fmla="*/ 0 h 22"/>
                <a:gd name="T2" fmla="*/ 1 w 27"/>
                <a:gd name="T3" fmla="*/ 5 h 22"/>
                <a:gd name="T4" fmla="*/ 7 w 27"/>
                <a:gd name="T5" fmla="*/ 9 h 22"/>
                <a:gd name="T6" fmla="*/ 4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2"/>
                <a:gd name="T14" fmla="*/ 27 w 27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73" name="Freeform 137"/>
            <p:cNvSpPr/>
            <p:nvPr/>
          </p:nvSpPr>
          <p:spPr bwMode="auto">
            <a:xfrm>
              <a:off x="2417" y="54"/>
              <a:ext cx="15" cy="13"/>
            </a:xfrm>
            <a:custGeom>
              <a:avLst/>
              <a:gdLst>
                <a:gd name="T0" fmla="*/ 5 w 20"/>
                <a:gd name="T1" fmla="*/ 0 h 18"/>
                <a:gd name="T2" fmla="*/ 4 w 20"/>
                <a:gd name="T3" fmla="*/ 7 h 18"/>
                <a:gd name="T4" fmla="*/ 5 w 20"/>
                <a:gd name="T5" fmla="*/ 0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74" name="Freeform 138"/>
            <p:cNvSpPr/>
            <p:nvPr/>
          </p:nvSpPr>
          <p:spPr bwMode="auto">
            <a:xfrm>
              <a:off x="3586" y="70"/>
              <a:ext cx="18" cy="33"/>
            </a:xfrm>
            <a:custGeom>
              <a:avLst/>
              <a:gdLst>
                <a:gd name="T0" fmla="*/ 11 w 24"/>
                <a:gd name="T1" fmla="*/ 0 h 44"/>
                <a:gd name="T2" fmla="*/ 4 w 24"/>
                <a:gd name="T3" fmla="*/ 7 h 44"/>
                <a:gd name="T4" fmla="*/ 0 w 24"/>
                <a:gd name="T5" fmla="*/ 15 h 44"/>
                <a:gd name="T6" fmla="*/ 7 w 24"/>
                <a:gd name="T7" fmla="*/ 17 h 44"/>
                <a:gd name="T8" fmla="*/ 11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44"/>
                <a:gd name="T17" fmla="*/ 24 w 2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75" name="Freeform 139"/>
            <p:cNvSpPr/>
            <p:nvPr/>
          </p:nvSpPr>
          <p:spPr bwMode="auto">
            <a:xfrm>
              <a:off x="2680" y="1516"/>
              <a:ext cx="31" cy="18"/>
            </a:xfrm>
            <a:custGeom>
              <a:avLst/>
              <a:gdLst>
                <a:gd name="T0" fmla="*/ 13 w 41"/>
                <a:gd name="T1" fmla="*/ 0 h 24"/>
                <a:gd name="T2" fmla="*/ 11 w 41"/>
                <a:gd name="T3" fmla="*/ 11 h 24"/>
                <a:gd name="T4" fmla="*/ 13 w 41"/>
                <a:gd name="T5" fmla="*/ 0 h 24"/>
                <a:gd name="T6" fmla="*/ 0 60000 65536"/>
                <a:gd name="T7" fmla="*/ 0 60000 65536"/>
                <a:gd name="T8" fmla="*/ 0 60000 65536"/>
                <a:gd name="T9" fmla="*/ 0 w 41"/>
                <a:gd name="T10" fmla="*/ 0 h 24"/>
                <a:gd name="T11" fmla="*/ 41 w 41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76" name="Freeform 140"/>
            <p:cNvSpPr/>
            <p:nvPr/>
          </p:nvSpPr>
          <p:spPr bwMode="auto">
            <a:xfrm>
              <a:off x="2721" y="1509"/>
              <a:ext cx="10" cy="15"/>
            </a:xfrm>
            <a:custGeom>
              <a:avLst/>
              <a:gdLst>
                <a:gd name="T0" fmla="*/ 5 w 13"/>
                <a:gd name="T1" fmla="*/ 2 h 20"/>
                <a:gd name="T2" fmla="*/ 1 w 13"/>
                <a:gd name="T3" fmla="*/ 5 h 20"/>
                <a:gd name="T4" fmla="*/ 4 w 13"/>
                <a:gd name="T5" fmla="*/ 8 h 20"/>
                <a:gd name="T6" fmla="*/ 5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77" name="Freeform 141"/>
            <p:cNvSpPr/>
            <p:nvPr/>
          </p:nvSpPr>
          <p:spPr bwMode="auto">
            <a:xfrm>
              <a:off x="2652" y="1356"/>
              <a:ext cx="9" cy="15"/>
            </a:xfrm>
            <a:custGeom>
              <a:avLst/>
              <a:gdLst>
                <a:gd name="T0" fmla="*/ 3 w 13"/>
                <a:gd name="T1" fmla="*/ 2 h 20"/>
                <a:gd name="T2" fmla="*/ 1 w 13"/>
                <a:gd name="T3" fmla="*/ 5 h 20"/>
                <a:gd name="T4" fmla="*/ 3 w 13"/>
                <a:gd name="T5" fmla="*/ 8 h 20"/>
                <a:gd name="T6" fmla="*/ 3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78" name="Freeform 142"/>
            <p:cNvSpPr/>
            <p:nvPr/>
          </p:nvSpPr>
          <p:spPr bwMode="auto">
            <a:xfrm>
              <a:off x="2713" y="1283"/>
              <a:ext cx="12" cy="19"/>
            </a:xfrm>
            <a:custGeom>
              <a:avLst/>
              <a:gdLst>
                <a:gd name="T0" fmla="*/ 3 w 14"/>
                <a:gd name="T1" fmla="*/ 0 h 25"/>
                <a:gd name="T2" fmla="*/ 0 w 14"/>
                <a:gd name="T3" fmla="*/ 6 h 25"/>
                <a:gd name="T4" fmla="*/ 8 w 14"/>
                <a:gd name="T5" fmla="*/ 11 h 25"/>
                <a:gd name="T6" fmla="*/ 3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79" name="Freeform 143"/>
            <p:cNvSpPr/>
            <p:nvPr/>
          </p:nvSpPr>
          <p:spPr bwMode="auto">
            <a:xfrm>
              <a:off x="2689" y="1282"/>
              <a:ext cx="11" cy="19"/>
            </a:xfrm>
            <a:custGeom>
              <a:avLst/>
              <a:gdLst>
                <a:gd name="T0" fmla="*/ 3 w 14"/>
                <a:gd name="T1" fmla="*/ 0 h 25"/>
                <a:gd name="T2" fmla="*/ 0 w 14"/>
                <a:gd name="T3" fmla="*/ 6 h 25"/>
                <a:gd name="T4" fmla="*/ 6 w 14"/>
                <a:gd name="T5" fmla="*/ 11 h 25"/>
                <a:gd name="T6" fmla="*/ 3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80" name="Freeform 144"/>
            <p:cNvSpPr/>
            <p:nvPr/>
          </p:nvSpPr>
          <p:spPr bwMode="auto">
            <a:xfrm>
              <a:off x="2677" y="1304"/>
              <a:ext cx="11" cy="15"/>
            </a:xfrm>
            <a:custGeom>
              <a:avLst/>
              <a:gdLst>
                <a:gd name="T0" fmla="*/ 6 w 13"/>
                <a:gd name="T1" fmla="*/ 2 h 20"/>
                <a:gd name="T2" fmla="*/ 1 w 13"/>
                <a:gd name="T3" fmla="*/ 5 h 20"/>
                <a:gd name="T4" fmla="*/ 6 w 13"/>
                <a:gd name="T5" fmla="*/ 8 h 20"/>
                <a:gd name="T6" fmla="*/ 6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81" name="Freeform 145"/>
            <p:cNvSpPr/>
            <p:nvPr/>
          </p:nvSpPr>
          <p:spPr bwMode="auto">
            <a:xfrm>
              <a:off x="2652" y="1338"/>
              <a:ext cx="9" cy="15"/>
            </a:xfrm>
            <a:custGeom>
              <a:avLst/>
              <a:gdLst>
                <a:gd name="T0" fmla="*/ 3 w 13"/>
                <a:gd name="T1" fmla="*/ 2 h 20"/>
                <a:gd name="T2" fmla="*/ 1 w 13"/>
                <a:gd name="T3" fmla="*/ 5 h 20"/>
                <a:gd name="T4" fmla="*/ 3 w 13"/>
                <a:gd name="T5" fmla="*/ 8 h 20"/>
                <a:gd name="T6" fmla="*/ 3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82" name="Freeform 146"/>
            <p:cNvSpPr/>
            <p:nvPr/>
          </p:nvSpPr>
          <p:spPr bwMode="auto">
            <a:xfrm>
              <a:off x="2671" y="1325"/>
              <a:ext cx="11" cy="15"/>
            </a:xfrm>
            <a:custGeom>
              <a:avLst/>
              <a:gdLst>
                <a:gd name="T0" fmla="*/ 6 w 13"/>
                <a:gd name="T1" fmla="*/ 2 h 20"/>
                <a:gd name="T2" fmla="*/ 1 w 13"/>
                <a:gd name="T3" fmla="*/ 5 h 20"/>
                <a:gd name="T4" fmla="*/ 6 w 13"/>
                <a:gd name="T5" fmla="*/ 8 h 20"/>
                <a:gd name="T6" fmla="*/ 6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83" name="Freeform 147"/>
            <p:cNvSpPr/>
            <p:nvPr/>
          </p:nvSpPr>
          <p:spPr bwMode="auto">
            <a:xfrm>
              <a:off x="1920" y="341"/>
              <a:ext cx="10" cy="15"/>
            </a:xfrm>
            <a:custGeom>
              <a:avLst/>
              <a:gdLst>
                <a:gd name="T0" fmla="*/ 5 w 13"/>
                <a:gd name="T1" fmla="*/ 2 h 20"/>
                <a:gd name="T2" fmla="*/ 1 w 13"/>
                <a:gd name="T3" fmla="*/ 5 h 20"/>
                <a:gd name="T4" fmla="*/ 4 w 13"/>
                <a:gd name="T5" fmla="*/ 8 h 20"/>
                <a:gd name="T6" fmla="*/ 5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84" name="Freeform 148"/>
            <p:cNvSpPr/>
            <p:nvPr/>
          </p:nvSpPr>
          <p:spPr bwMode="auto">
            <a:xfrm>
              <a:off x="1857" y="307"/>
              <a:ext cx="11" cy="15"/>
            </a:xfrm>
            <a:custGeom>
              <a:avLst/>
              <a:gdLst>
                <a:gd name="T0" fmla="*/ 6 w 13"/>
                <a:gd name="T1" fmla="*/ 2 h 20"/>
                <a:gd name="T2" fmla="*/ 1 w 13"/>
                <a:gd name="T3" fmla="*/ 5 h 20"/>
                <a:gd name="T4" fmla="*/ 6 w 13"/>
                <a:gd name="T5" fmla="*/ 8 h 20"/>
                <a:gd name="T6" fmla="*/ 6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85" name="Freeform 149"/>
            <p:cNvSpPr/>
            <p:nvPr/>
          </p:nvSpPr>
          <p:spPr bwMode="auto">
            <a:xfrm>
              <a:off x="1613" y="91"/>
              <a:ext cx="2112" cy="1637"/>
            </a:xfrm>
            <a:custGeom>
              <a:avLst/>
              <a:gdLst>
                <a:gd name="T0" fmla="*/ 487 w 2060"/>
                <a:gd name="T1" fmla="*/ 644 h 1644"/>
                <a:gd name="T2" fmla="*/ 359 w 2060"/>
                <a:gd name="T3" fmla="*/ 586 h 1644"/>
                <a:gd name="T4" fmla="*/ 170 w 2060"/>
                <a:gd name="T5" fmla="*/ 636 h 1644"/>
                <a:gd name="T6" fmla="*/ 49 w 2060"/>
                <a:gd name="T7" fmla="*/ 750 h 1644"/>
                <a:gd name="T8" fmla="*/ 12 w 2060"/>
                <a:gd name="T9" fmla="*/ 929 h 1644"/>
                <a:gd name="T10" fmla="*/ 158 w 2060"/>
                <a:gd name="T11" fmla="*/ 1046 h 1644"/>
                <a:gd name="T12" fmla="*/ 332 w 2060"/>
                <a:gd name="T13" fmla="*/ 1029 h 1644"/>
                <a:gd name="T14" fmla="*/ 427 w 2060"/>
                <a:gd name="T15" fmla="*/ 1123 h 1644"/>
                <a:gd name="T16" fmla="*/ 487 w 2060"/>
                <a:gd name="T17" fmla="*/ 1429 h 1644"/>
                <a:gd name="T18" fmla="*/ 536 w 2060"/>
                <a:gd name="T19" fmla="*/ 1607 h 1644"/>
                <a:gd name="T20" fmla="*/ 759 w 2060"/>
                <a:gd name="T21" fmla="*/ 1553 h 1644"/>
                <a:gd name="T22" fmla="*/ 881 w 2060"/>
                <a:gd name="T23" fmla="*/ 1362 h 1644"/>
                <a:gd name="T24" fmla="*/ 953 w 2060"/>
                <a:gd name="T25" fmla="*/ 1138 h 1644"/>
                <a:gd name="T26" fmla="*/ 1075 w 2060"/>
                <a:gd name="T27" fmla="*/ 987 h 1644"/>
                <a:gd name="T28" fmla="*/ 858 w 2060"/>
                <a:gd name="T29" fmla="*/ 844 h 1644"/>
                <a:gd name="T30" fmla="*/ 881 w 2060"/>
                <a:gd name="T31" fmla="*/ 810 h 1644"/>
                <a:gd name="T32" fmla="*/ 1081 w 2060"/>
                <a:gd name="T33" fmla="*/ 904 h 1644"/>
                <a:gd name="T34" fmla="*/ 1183 w 2060"/>
                <a:gd name="T35" fmla="*/ 783 h 1644"/>
                <a:gd name="T36" fmla="*/ 1127 w 2060"/>
                <a:gd name="T37" fmla="*/ 754 h 1644"/>
                <a:gd name="T38" fmla="*/ 1001 w 2060"/>
                <a:gd name="T39" fmla="*/ 707 h 1644"/>
                <a:gd name="T40" fmla="*/ 1230 w 2060"/>
                <a:gd name="T41" fmla="*/ 752 h 1644"/>
                <a:gd name="T42" fmla="*/ 1397 w 2060"/>
                <a:gd name="T43" fmla="*/ 840 h 1644"/>
                <a:gd name="T44" fmla="*/ 1480 w 2060"/>
                <a:gd name="T45" fmla="*/ 1021 h 1644"/>
                <a:gd name="T46" fmla="*/ 1734 w 2060"/>
                <a:gd name="T47" fmla="*/ 835 h 1644"/>
                <a:gd name="T48" fmla="*/ 1836 w 2060"/>
                <a:gd name="T49" fmla="*/ 1018 h 1644"/>
                <a:gd name="T50" fmla="*/ 1839 w 2060"/>
                <a:gd name="T51" fmla="*/ 862 h 1644"/>
                <a:gd name="T52" fmla="*/ 1896 w 2060"/>
                <a:gd name="T53" fmla="*/ 791 h 1644"/>
                <a:gd name="T54" fmla="*/ 1921 w 2060"/>
                <a:gd name="T55" fmla="*/ 538 h 1644"/>
                <a:gd name="T56" fmla="*/ 1965 w 2060"/>
                <a:gd name="T57" fmla="*/ 522 h 1644"/>
                <a:gd name="T58" fmla="*/ 1988 w 2060"/>
                <a:gd name="T59" fmla="*/ 421 h 1644"/>
                <a:gd name="T60" fmla="*/ 1946 w 2060"/>
                <a:gd name="T61" fmla="*/ 223 h 1644"/>
                <a:gd name="T62" fmla="*/ 2046 w 2060"/>
                <a:gd name="T63" fmla="*/ 108 h 1644"/>
                <a:gd name="T64" fmla="*/ 2098 w 2060"/>
                <a:gd name="T65" fmla="*/ 206 h 1644"/>
                <a:gd name="T66" fmla="*/ 2094 w 2060"/>
                <a:gd name="T67" fmla="*/ 120 h 1644"/>
                <a:gd name="T68" fmla="*/ 2128 w 2060"/>
                <a:gd name="T69" fmla="*/ 51 h 1644"/>
                <a:gd name="T70" fmla="*/ 2196 w 2060"/>
                <a:gd name="T71" fmla="*/ 0 h 1644"/>
                <a:gd name="T72" fmla="*/ 1961 w 2060"/>
                <a:gd name="T73" fmla="*/ 63 h 1644"/>
                <a:gd name="T74" fmla="*/ 1706 w 2060"/>
                <a:gd name="T75" fmla="*/ 83 h 1644"/>
                <a:gd name="T76" fmla="*/ 1454 w 2060"/>
                <a:gd name="T77" fmla="*/ 30 h 1644"/>
                <a:gd name="T78" fmla="*/ 1220 w 2060"/>
                <a:gd name="T79" fmla="*/ 65 h 1644"/>
                <a:gd name="T80" fmla="*/ 1121 w 2060"/>
                <a:gd name="T81" fmla="*/ 167 h 1644"/>
                <a:gd name="T82" fmla="*/ 998 w 2060"/>
                <a:gd name="T83" fmla="*/ 134 h 1644"/>
                <a:gd name="T84" fmla="*/ 817 w 2060"/>
                <a:gd name="T85" fmla="*/ 180 h 1644"/>
                <a:gd name="T86" fmla="*/ 719 w 2060"/>
                <a:gd name="T87" fmla="*/ 137 h 1644"/>
                <a:gd name="T88" fmla="*/ 392 w 2060"/>
                <a:gd name="T89" fmla="*/ 245 h 1644"/>
                <a:gd name="T90" fmla="*/ 577 w 2060"/>
                <a:gd name="T91" fmla="*/ 210 h 1644"/>
                <a:gd name="T92" fmla="*/ 688 w 2060"/>
                <a:gd name="T93" fmla="*/ 273 h 1644"/>
                <a:gd name="T94" fmla="*/ 477 w 2060"/>
                <a:gd name="T95" fmla="*/ 351 h 1644"/>
                <a:gd name="T96" fmla="*/ 296 w 2060"/>
                <a:gd name="T97" fmla="*/ 410 h 1644"/>
                <a:gd name="T98" fmla="*/ 179 w 2060"/>
                <a:gd name="T99" fmla="*/ 531 h 1644"/>
                <a:gd name="T100" fmla="*/ 304 w 2060"/>
                <a:gd name="T101" fmla="*/ 546 h 1644"/>
                <a:gd name="T102" fmla="*/ 411 w 2060"/>
                <a:gd name="T103" fmla="*/ 567 h 1644"/>
                <a:gd name="T104" fmla="*/ 531 w 2060"/>
                <a:gd name="T105" fmla="*/ 583 h 1644"/>
                <a:gd name="T106" fmla="*/ 525 w 2060"/>
                <a:gd name="T107" fmla="*/ 506 h 1644"/>
                <a:gd name="T108" fmla="*/ 638 w 2060"/>
                <a:gd name="T109" fmla="*/ 542 h 1644"/>
                <a:gd name="T110" fmla="*/ 739 w 2060"/>
                <a:gd name="T111" fmla="*/ 464 h 1644"/>
                <a:gd name="T112" fmla="*/ 831 w 2060"/>
                <a:gd name="T113" fmla="*/ 474 h 1644"/>
                <a:gd name="T114" fmla="*/ 689 w 2060"/>
                <a:gd name="T115" fmla="*/ 589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060"/>
                <a:gd name="T175" fmla="*/ 0 h 1644"/>
                <a:gd name="T176" fmla="*/ 2060 w 2060"/>
                <a:gd name="T177" fmla="*/ 1644 h 164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</p:grpSp>
      <p:grpSp>
        <p:nvGrpSpPr>
          <p:cNvPr id="14448" name="Group 112"/>
          <p:cNvGrpSpPr/>
          <p:nvPr/>
        </p:nvGrpSpPr>
        <p:grpSpPr bwMode="auto">
          <a:xfrm>
            <a:off x="2667318" y="1062990"/>
            <a:ext cx="4054793" cy="580073"/>
            <a:chOff x="0" y="0"/>
            <a:chExt cx="2839" cy="406"/>
          </a:xfrm>
        </p:grpSpPr>
        <p:sp>
          <p:nvSpPr>
            <p:cNvPr id="13366" name="AutoShape 47"/>
            <p:cNvSpPr>
              <a:spLocks noChangeArrowheads="1"/>
            </p:cNvSpPr>
            <p:nvPr/>
          </p:nvSpPr>
          <p:spPr bwMode="auto">
            <a:xfrm>
              <a:off x="103" y="24"/>
              <a:ext cx="2736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A0000"/>
                </a:gs>
                <a:gs pos="100000">
                  <a:srgbClr val="FF8601"/>
                </a:gs>
              </a:gsLst>
              <a:lin ang="5400000" scaled="1"/>
            </a:gradFill>
            <a:ln w="12700">
              <a:solidFill>
                <a:srgbClr val="F66900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67" name="AutoShape 47"/>
            <p:cNvSpPr>
              <a:spLocks noChangeArrowheads="1"/>
            </p:cNvSpPr>
            <p:nvPr/>
          </p:nvSpPr>
          <p:spPr bwMode="auto">
            <a:xfrm>
              <a:off x="101" y="34"/>
              <a:ext cx="2679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68" name="Text Box 49"/>
            <p:cNvSpPr txBox="1">
              <a:spLocks noChangeArrowheads="1"/>
            </p:cNvSpPr>
            <p:nvPr/>
          </p:nvSpPr>
          <p:spPr bwMode="auto">
            <a:xfrm>
              <a:off x="247" y="59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华文行楷" panose="02010800040101010101" charset="-122"/>
                  <a:ea typeface="华文行楷" panose="02010800040101010101" charset="-122"/>
                </a:rPr>
                <a:t>需求概述</a:t>
              </a:r>
              <a:endParaRPr lang="zh-CN" altLang="en-US" sz="2000" b="1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pic>
          <p:nvPicPr>
            <p:cNvPr id="13369" name="Picture 6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28"/>
              <a:ext cx="27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70" name="Group 117"/>
            <p:cNvGrpSpPr/>
            <p:nvPr/>
          </p:nvGrpSpPr>
          <p:grpSpPr bwMode="auto">
            <a:xfrm>
              <a:off x="0" y="0"/>
              <a:ext cx="373" cy="406"/>
              <a:chOff x="0" y="0"/>
              <a:chExt cx="373" cy="406"/>
            </a:xfrm>
          </p:grpSpPr>
          <p:grpSp>
            <p:nvGrpSpPr>
              <p:cNvPr id="13371" name="Group 118"/>
              <p:cNvGrpSpPr/>
              <p:nvPr/>
            </p:nvGrpSpPr>
            <p:grpSpPr bwMode="auto">
              <a:xfrm>
                <a:off x="0" y="0"/>
                <a:ext cx="373" cy="406"/>
                <a:chOff x="0" y="0"/>
                <a:chExt cx="373" cy="406"/>
              </a:xfrm>
            </p:grpSpPr>
            <p:sp>
              <p:nvSpPr>
                <p:cNvPr id="13373" name="Oval 38"/>
                <p:cNvSpPr>
                  <a:spLocks noChangeArrowheads="1"/>
                </p:cNvSpPr>
                <p:nvPr/>
              </p:nvSpPr>
              <p:spPr bwMode="auto">
                <a:xfrm>
                  <a:off x="0" y="248"/>
                  <a:ext cx="373" cy="15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50998"/>
                      </a:srgbClr>
                    </a:gs>
                    <a:gs pos="100000">
                      <a:srgbClr val="00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2000" b="1">
                    <a:solidFill>
                      <a:srgbClr val="5F5F5F"/>
                    </a:solidFill>
                    <a:latin typeface="华文行楷" panose="02010800040101010101" charset="-122"/>
                    <a:ea typeface="华文行楷" panose="02010800040101010101" charset="-122"/>
                  </a:endParaRPr>
                </a:p>
              </p:txBody>
            </p:sp>
            <p:sp>
              <p:nvSpPr>
                <p:cNvPr id="13374" name="Oval 39"/>
                <p:cNvSpPr>
                  <a:spLocks noChangeArrowheads="1"/>
                </p:cNvSpPr>
                <p:nvPr/>
              </p:nvSpPr>
              <p:spPr bwMode="auto">
                <a:xfrm>
                  <a:off x="17" y="0"/>
                  <a:ext cx="339" cy="34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A0000"/>
                    </a:gs>
                    <a:gs pos="100000">
                      <a:srgbClr val="FF500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2000" b="1">
                    <a:solidFill>
                      <a:srgbClr val="5F5F5F"/>
                    </a:solidFill>
                    <a:latin typeface="华文行楷" panose="02010800040101010101" charset="-122"/>
                    <a:ea typeface="华文行楷" panose="02010800040101010101" charset="-122"/>
                  </a:endParaRPr>
                </a:p>
              </p:txBody>
            </p:sp>
            <p:sp>
              <p:nvSpPr>
                <p:cNvPr id="13375" name="Oval 40"/>
                <p:cNvSpPr>
                  <a:spLocks noChangeArrowheads="1"/>
                </p:cNvSpPr>
                <p:nvPr/>
              </p:nvSpPr>
              <p:spPr bwMode="auto">
                <a:xfrm>
                  <a:off x="21" y="2"/>
                  <a:ext cx="332" cy="33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ECE1"/>
                    </a:gs>
                    <a:gs pos="100000">
                      <a:srgbClr val="FFF2EB">
                        <a:alpha val="59998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2000" b="1">
                    <a:solidFill>
                      <a:srgbClr val="5F5F5F"/>
                    </a:solidFill>
                    <a:latin typeface="华文行楷" panose="02010800040101010101" charset="-122"/>
                    <a:ea typeface="华文行楷" panose="02010800040101010101" charset="-122"/>
                  </a:endParaRPr>
                </a:p>
              </p:txBody>
            </p:sp>
            <p:sp>
              <p:nvSpPr>
                <p:cNvPr id="13376" name="Oval 41"/>
                <p:cNvSpPr>
                  <a:spLocks noChangeArrowheads="1"/>
                </p:cNvSpPr>
                <p:nvPr/>
              </p:nvSpPr>
              <p:spPr bwMode="auto">
                <a:xfrm>
                  <a:off x="24" y="5"/>
                  <a:ext cx="316" cy="31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66900">
                        <a:alpha val="81000"/>
                      </a:srgbClr>
                    </a:gs>
                    <a:gs pos="100000">
                      <a:srgbClr val="FFAA0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2000" b="1">
                    <a:solidFill>
                      <a:srgbClr val="5F5F5F"/>
                    </a:solidFill>
                    <a:latin typeface="华文行楷" panose="02010800040101010101" charset="-122"/>
                    <a:ea typeface="华文行楷" panose="02010800040101010101" charset="-122"/>
                  </a:endParaRPr>
                </a:p>
              </p:txBody>
            </p:sp>
            <p:sp>
              <p:nvSpPr>
                <p:cNvPr id="13377" name="Oval 42"/>
                <p:cNvSpPr>
                  <a:spLocks noChangeArrowheads="1"/>
                </p:cNvSpPr>
                <p:nvPr/>
              </p:nvSpPr>
              <p:spPr bwMode="auto">
                <a:xfrm>
                  <a:off x="43" y="14"/>
                  <a:ext cx="280" cy="25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FFD47D">
                        <a:alpha val="37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2000" b="1">
                    <a:solidFill>
                      <a:srgbClr val="5F5F5F"/>
                    </a:solidFill>
                    <a:latin typeface="华文行楷" panose="02010800040101010101" charset="-122"/>
                    <a:ea typeface="华文行楷" panose="02010800040101010101" charset="-122"/>
                  </a:endParaRPr>
                </a:p>
              </p:txBody>
            </p:sp>
          </p:grpSp>
          <p:sp>
            <p:nvSpPr>
              <p:cNvPr id="13372" name="Text Box 43"/>
              <p:cNvSpPr txBox="1">
                <a:spLocks noChangeArrowheads="1"/>
              </p:cNvSpPr>
              <p:nvPr/>
            </p:nvSpPr>
            <p:spPr bwMode="auto">
              <a:xfrm>
                <a:off x="63" y="27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b="1">
                    <a:solidFill>
                      <a:srgbClr val="102426"/>
                    </a:solidFill>
                    <a:latin typeface="华文行楷" panose="02010800040101010101" charset="-122"/>
                    <a:ea typeface="华文行楷" panose="02010800040101010101" charset="-122"/>
                    <a:cs typeface="Arial" panose="020B0604020202020204" pitchFamily="34" charset="0"/>
                    <a:sym typeface="Arial" panose="020B0604020202020204" pitchFamily="34" charset="0"/>
                  </a:rPr>
                  <a:t>1</a:t>
                </a:r>
                <a:endParaRPr lang="en-US" altLang="zh-CN" sz="2000" b="1">
                  <a:solidFill>
                    <a:srgbClr val="102426"/>
                  </a:solidFill>
                  <a:latin typeface="华文行楷" panose="02010800040101010101" charset="-122"/>
                  <a:ea typeface="华文行楷" panose="02010800040101010101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4461" name="Group 125"/>
          <p:cNvGrpSpPr/>
          <p:nvPr/>
        </p:nvGrpSpPr>
        <p:grpSpPr bwMode="auto">
          <a:xfrm>
            <a:off x="2667318" y="2571750"/>
            <a:ext cx="4054793" cy="580073"/>
            <a:chOff x="0" y="0"/>
            <a:chExt cx="2839" cy="406"/>
          </a:xfrm>
        </p:grpSpPr>
        <p:sp>
          <p:nvSpPr>
            <p:cNvPr id="13355" name="AutoShape 47"/>
            <p:cNvSpPr>
              <a:spLocks noChangeArrowheads="1"/>
            </p:cNvSpPr>
            <p:nvPr/>
          </p:nvSpPr>
          <p:spPr bwMode="auto">
            <a:xfrm>
              <a:off x="103" y="24"/>
              <a:ext cx="2736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8E3E4"/>
                </a:gs>
                <a:gs pos="100000">
                  <a:srgbClr val="F1F5F5"/>
                </a:gs>
              </a:gsLst>
              <a:lin ang="5400000" scaled="1"/>
            </a:gradFill>
            <a:ln w="12700">
              <a:solidFill>
                <a:srgbClr val="E6E6E6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56" name="AutoShape 47"/>
            <p:cNvSpPr>
              <a:spLocks noChangeArrowheads="1"/>
            </p:cNvSpPr>
            <p:nvPr/>
          </p:nvSpPr>
          <p:spPr bwMode="auto">
            <a:xfrm>
              <a:off x="101" y="34"/>
              <a:ext cx="2679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57" name="Text Box 49"/>
            <p:cNvSpPr txBox="1">
              <a:spLocks noChangeArrowheads="1"/>
            </p:cNvSpPr>
            <p:nvPr/>
          </p:nvSpPr>
          <p:spPr bwMode="auto">
            <a:xfrm>
              <a:off x="247" y="59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latin typeface="华文行楷" panose="02010800040101010101" charset="-122"/>
                  <a:ea typeface="华文行楷" panose="02010800040101010101" charset="-122"/>
                </a:rPr>
                <a:t>需求分析</a:t>
              </a:r>
              <a:endParaRPr lang="zh-CN" altLang="en-US" sz="2000" b="1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pic>
          <p:nvPicPr>
            <p:cNvPr id="13358" name="Picture 6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28"/>
              <a:ext cx="27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59" name="Group 130"/>
            <p:cNvGrpSpPr/>
            <p:nvPr/>
          </p:nvGrpSpPr>
          <p:grpSpPr bwMode="auto">
            <a:xfrm>
              <a:off x="0" y="0"/>
              <a:ext cx="373" cy="406"/>
              <a:chOff x="0" y="0"/>
              <a:chExt cx="2041" cy="2223"/>
            </a:xfrm>
          </p:grpSpPr>
          <p:sp>
            <p:nvSpPr>
              <p:cNvPr id="13361" name="Oval 51"/>
              <p:cNvSpPr>
                <a:spLocks noChangeArrowheads="1"/>
              </p:cNvSpPr>
              <p:nvPr/>
            </p:nvSpPr>
            <p:spPr bwMode="auto">
              <a:xfrm>
                <a:off x="0" y="1360"/>
                <a:ext cx="2041" cy="8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998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62" name="Oval 52"/>
              <p:cNvSpPr>
                <a:spLocks noChangeArrowheads="1"/>
              </p:cNvSpPr>
              <p:nvPr/>
            </p:nvSpPr>
            <p:spPr bwMode="auto">
              <a:xfrm>
                <a:off x="91" y="0"/>
                <a:ext cx="1859" cy="185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63" name="Oval 53"/>
              <p:cNvSpPr>
                <a:spLocks noChangeArrowheads="1"/>
              </p:cNvSpPr>
              <p:nvPr/>
            </p:nvSpPr>
            <p:spPr bwMode="auto">
              <a:xfrm>
                <a:off x="115" y="10"/>
                <a:ext cx="1814" cy="181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64" name="Oval 54"/>
              <p:cNvSpPr>
                <a:spLocks noChangeArrowheads="1"/>
              </p:cNvSpPr>
              <p:nvPr/>
            </p:nvSpPr>
            <p:spPr bwMode="auto">
              <a:xfrm>
                <a:off x="134" y="28"/>
                <a:ext cx="1726" cy="169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65" name="Oval 55"/>
              <p:cNvSpPr>
                <a:spLocks noChangeArrowheads="1"/>
              </p:cNvSpPr>
              <p:nvPr/>
            </p:nvSpPr>
            <p:spPr bwMode="auto">
              <a:xfrm>
                <a:off x="234" y="76"/>
                <a:ext cx="1535" cy="137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  <p:sp>
          <p:nvSpPr>
            <p:cNvPr id="13360" name="Text Box 56"/>
            <p:cNvSpPr txBox="1">
              <a:spLocks noChangeArrowheads="1"/>
            </p:cNvSpPr>
            <p:nvPr/>
          </p:nvSpPr>
          <p:spPr bwMode="auto">
            <a:xfrm>
              <a:off x="63" y="1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102426"/>
                  </a:solidFill>
                  <a:latin typeface="华文行楷" panose="02010800040101010101" charset="-122"/>
                  <a:ea typeface="华文行楷" panose="02010800040101010101" charset="-122"/>
                  <a:cs typeface="Arial" panose="020B0604020202020204" pitchFamily="34" charset="0"/>
                  <a:sym typeface="Arial" panose="020B0604020202020204" pitchFamily="34" charset="0"/>
                </a:rPr>
                <a:t>3</a:t>
              </a:r>
              <a:endParaRPr lang="en-US" altLang="zh-CN" sz="2000" b="1">
                <a:solidFill>
                  <a:srgbClr val="102426"/>
                </a:solidFill>
                <a:latin typeface="华文行楷" panose="02010800040101010101" charset="-122"/>
                <a:ea typeface="华文行楷" panose="02010800040101010101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4473" name="Group 137"/>
          <p:cNvGrpSpPr/>
          <p:nvPr/>
        </p:nvGrpSpPr>
        <p:grpSpPr bwMode="auto">
          <a:xfrm>
            <a:off x="2667318" y="3361849"/>
            <a:ext cx="4054793" cy="581501"/>
            <a:chOff x="0" y="0"/>
            <a:chExt cx="2839" cy="406"/>
          </a:xfrm>
        </p:grpSpPr>
        <p:sp>
          <p:nvSpPr>
            <p:cNvPr id="13344" name="AutoShape 47"/>
            <p:cNvSpPr>
              <a:spLocks noChangeArrowheads="1"/>
            </p:cNvSpPr>
            <p:nvPr/>
          </p:nvSpPr>
          <p:spPr bwMode="auto">
            <a:xfrm>
              <a:off x="103" y="24"/>
              <a:ext cx="2736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8E3E4"/>
                </a:gs>
                <a:gs pos="100000">
                  <a:srgbClr val="F1F5F5"/>
                </a:gs>
              </a:gsLst>
              <a:lin ang="5400000" scaled="1"/>
            </a:gradFill>
            <a:ln w="12700">
              <a:solidFill>
                <a:srgbClr val="E6E6E6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45" name="AutoShape 47"/>
            <p:cNvSpPr>
              <a:spLocks noChangeArrowheads="1"/>
            </p:cNvSpPr>
            <p:nvPr/>
          </p:nvSpPr>
          <p:spPr bwMode="auto">
            <a:xfrm>
              <a:off x="101" y="34"/>
              <a:ext cx="2679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46" name="Text Box 49"/>
            <p:cNvSpPr txBox="1">
              <a:spLocks noChangeArrowheads="1"/>
            </p:cNvSpPr>
            <p:nvPr/>
          </p:nvSpPr>
          <p:spPr bwMode="auto">
            <a:xfrm>
              <a:off x="247" y="59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latin typeface="华文行楷" panose="02010800040101010101" charset="-122"/>
                  <a:ea typeface="华文行楷" panose="02010800040101010101" charset="-122"/>
                </a:rPr>
                <a:t>需求定义</a:t>
              </a:r>
              <a:endParaRPr lang="zh-CN" altLang="en-US" sz="2000" b="1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pic>
          <p:nvPicPr>
            <p:cNvPr id="13347" name="Picture 6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28"/>
              <a:ext cx="27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48" name="Group 142"/>
            <p:cNvGrpSpPr/>
            <p:nvPr/>
          </p:nvGrpSpPr>
          <p:grpSpPr bwMode="auto">
            <a:xfrm>
              <a:off x="0" y="0"/>
              <a:ext cx="373" cy="406"/>
              <a:chOff x="0" y="0"/>
              <a:chExt cx="2041" cy="2223"/>
            </a:xfrm>
          </p:grpSpPr>
          <p:sp>
            <p:nvSpPr>
              <p:cNvPr id="13350" name="Oval 63"/>
              <p:cNvSpPr>
                <a:spLocks noChangeArrowheads="1"/>
              </p:cNvSpPr>
              <p:nvPr/>
            </p:nvSpPr>
            <p:spPr bwMode="auto">
              <a:xfrm>
                <a:off x="0" y="1360"/>
                <a:ext cx="2041" cy="8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998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51" name="Oval 64"/>
              <p:cNvSpPr>
                <a:spLocks noChangeArrowheads="1"/>
              </p:cNvSpPr>
              <p:nvPr/>
            </p:nvSpPr>
            <p:spPr bwMode="auto">
              <a:xfrm>
                <a:off x="91" y="0"/>
                <a:ext cx="1859" cy="185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52" name="Oval 65"/>
              <p:cNvSpPr>
                <a:spLocks noChangeArrowheads="1"/>
              </p:cNvSpPr>
              <p:nvPr/>
            </p:nvSpPr>
            <p:spPr bwMode="auto">
              <a:xfrm>
                <a:off x="115" y="10"/>
                <a:ext cx="1814" cy="181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53" name="Oval 66"/>
              <p:cNvSpPr>
                <a:spLocks noChangeArrowheads="1"/>
              </p:cNvSpPr>
              <p:nvPr/>
            </p:nvSpPr>
            <p:spPr bwMode="auto">
              <a:xfrm>
                <a:off x="134" y="28"/>
                <a:ext cx="1726" cy="169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54" name="Oval 67"/>
              <p:cNvSpPr>
                <a:spLocks noChangeArrowheads="1"/>
              </p:cNvSpPr>
              <p:nvPr/>
            </p:nvSpPr>
            <p:spPr bwMode="auto">
              <a:xfrm>
                <a:off x="234" y="76"/>
                <a:ext cx="1535" cy="137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  <p:sp>
          <p:nvSpPr>
            <p:cNvPr id="13349" name="Text Box 68"/>
            <p:cNvSpPr txBox="1">
              <a:spLocks noChangeArrowheads="1"/>
            </p:cNvSpPr>
            <p:nvPr/>
          </p:nvSpPr>
          <p:spPr bwMode="auto">
            <a:xfrm>
              <a:off x="63" y="1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102426"/>
                  </a:solidFill>
                  <a:latin typeface="华文行楷" panose="02010800040101010101" charset="-122"/>
                  <a:ea typeface="华文行楷" panose="02010800040101010101" charset="-122"/>
                  <a:cs typeface="Arial" panose="020B0604020202020204" pitchFamily="34" charset="0"/>
                  <a:sym typeface="Arial" panose="020B0604020202020204" pitchFamily="34" charset="0"/>
                </a:rPr>
                <a:t>4</a:t>
              </a:r>
              <a:endParaRPr lang="en-US" altLang="zh-CN" sz="2000" b="1">
                <a:solidFill>
                  <a:srgbClr val="102426"/>
                </a:solidFill>
                <a:latin typeface="华文行楷" panose="02010800040101010101" charset="-122"/>
                <a:ea typeface="华文行楷" panose="02010800040101010101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3319" name="灯片编号占位符 148"/>
          <p:cNvSpPr txBox="1">
            <a:spLocks noGrp="1" noChangeArrowheads="1"/>
          </p:cNvSpPr>
          <p:nvPr/>
        </p:nvSpPr>
        <p:spPr bwMode="auto">
          <a:xfrm>
            <a:off x="8206740" y="4937760"/>
            <a:ext cx="41148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3F176D80-5485-4613-B8BC-3C26CE2F5794}" type="slidenum">
              <a:rPr lang="en-US" altLang="zh-CN" sz="900">
                <a:solidFill>
                  <a:srgbClr val="DCDCDC"/>
                </a:solidFill>
                <a:latin typeface="Verdana" panose="020B0604030504040204" pitchFamily="34" charset="0"/>
              </a:rPr>
            </a:fld>
            <a:endParaRPr lang="en-US" altLang="zh-CN" sz="900">
              <a:solidFill>
                <a:srgbClr val="DCDCDC"/>
              </a:solidFill>
              <a:latin typeface="Verdana" panose="020B0604030504040204" pitchFamily="34" charset="0"/>
            </a:endParaRPr>
          </a:p>
        </p:txBody>
      </p:sp>
      <p:grpSp>
        <p:nvGrpSpPr>
          <p:cNvPr id="150" name="Group 137"/>
          <p:cNvGrpSpPr/>
          <p:nvPr/>
        </p:nvGrpSpPr>
        <p:grpSpPr bwMode="auto">
          <a:xfrm>
            <a:off x="2675890" y="4080510"/>
            <a:ext cx="4054793" cy="581502"/>
            <a:chOff x="0" y="0"/>
            <a:chExt cx="2839" cy="406"/>
          </a:xfrm>
        </p:grpSpPr>
        <p:sp>
          <p:nvSpPr>
            <p:cNvPr id="13333" name="AutoShape 47"/>
            <p:cNvSpPr>
              <a:spLocks noChangeArrowheads="1"/>
            </p:cNvSpPr>
            <p:nvPr/>
          </p:nvSpPr>
          <p:spPr bwMode="auto">
            <a:xfrm>
              <a:off x="103" y="24"/>
              <a:ext cx="2736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8E3E4"/>
                </a:gs>
                <a:gs pos="100000">
                  <a:srgbClr val="F1F5F5"/>
                </a:gs>
              </a:gsLst>
              <a:lin ang="5400000" scaled="1"/>
            </a:gradFill>
            <a:ln w="12700">
              <a:solidFill>
                <a:srgbClr val="E6E6E6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34" name="AutoShape 47"/>
            <p:cNvSpPr>
              <a:spLocks noChangeArrowheads="1"/>
            </p:cNvSpPr>
            <p:nvPr/>
          </p:nvSpPr>
          <p:spPr bwMode="auto">
            <a:xfrm>
              <a:off x="101" y="34"/>
              <a:ext cx="2679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35" name="Text Box 49"/>
            <p:cNvSpPr txBox="1">
              <a:spLocks noChangeArrowheads="1"/>
            </p:cNvSpPr>
            <p:nvPr/>
          </p:nvSpPr>
          <p:spPr bwMode="auto">
            <a:xfrm>
              <a:off x="247" y="59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 dirty="0" smtClean="0">
                  <a:latin typeface="华文行楷" panose="02010800040101010101" charset="-122"/>
                  <a:ea typeface="华文行楷" panose="02010800040101010101" charset="-122"/>
                </a:rPr>
                <a:t>需求</a:t>
              </a:r>
              <a:r>
                <a:rPr lang="zh-CN" altLang="en-US" sz="2000" b="1" dirty="0">
                  <a:latin typeface="华文行楷" panose="02010800040101010101" charset="-122"/>
                  <a:ea typeface="华文行楷" panose="02010800040101010101" charset="-122"/>
                </a:rPr>
                <a:t>管理</a:t>
              </a:r>
              <a:endParaRPr lang="zh-CN" altLang="en-US" sz="2000" b="1" dirty="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pic>
          <p:nvPicPr>
            <p:cNvPr id="13336" name="Picture 6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28"/>
              <a:ext cx="27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37" name="Group 142"/>
            <p:cNvGrpSpPr/>
            <p:nvPr/>
          </p:nvGrpSpPr>
          <p:grpSpPr bwMode="auto">
            <a:xfrm>
              <a:off x="0" y="0"/>
              <a:ext cx="373" cy="406"/>
              <a:chOff x="0" y="0"/>
              <a:chExt cx="2041" cy="2223"/>
            </a:xfrm>
          </p:grpSpPr>
          <p:sp>
            <p:nvSpPr>
              <p:cNvPr id="13339" name="Oval 63"/>
              <p:cNvSpPr>
                <a:spLocks noChangeArrowheads="1"/>
              </p:cNvSpPr>
              <p:nvPr/>
            </p:nvSpPr>
            <p:spPr bwMode="auto">
              <a:xfrm>
                <a:off x="0" y="1360"/>
                <a:ext cx="2041" cy="8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998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40" name="Oval 64"/>
              <p:cNvSpPr>
                <a:spLocks noChangeArrowheads="1"/>
              </p:cNvSpPr>
              <p:nvPr/>
            </p:nvSpPr>
            <p:spPr bwMode="auto">
              <a:xfrm>
                <a:off x="91" y="0"/>
                <a:ext cx="1859" cy="185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41" name="Oval 65"/>
              <p:cNvSpPr>
                <a:spLocks noChangeArrowheads="1"/>
              </p:cNvSpPr>
              <p:nvPr/>
            </p:nvSpPr>
            <p:spPr bwMode="auto">
              <a:xfrm>
                <a:off x="115" y="10"/>
                <a:ext cx="1814" cy="181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42" name="Oval 66"/>
              <p:cNvSpPr>
                <a:spLocks noChangeArrowheads="1"/>
              </p:cNvSpPr>
              <p:nvPr/>
            </p:nvSpPr>
            <p:spPr bwMode="auto">
              <a:xfrm>
                <a:off x="134" y="28"/>
                <a:ext cx="1726" cy="169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43" name="Oval 67"/>
              <p:cNvSpPr>
                <a:spLocks noChangeArrowheads="1"/>
              </p:cNvSpPr>
              <p:nvPr/>
            </p:nvSpPr>
            <p:spPr bwMode="auto">
              <a:xfrm>
                <a:off x="234" y="76"/>
                <a:ext cx="1535" cy="137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  <p:sp>
          <p:nvSpPr>
            <p:cNvPr id="13338" name="Text Box 68"/>
            <p:cNvSpPr txBox="1">
              <a:spLocks noChangeArrowheads="1"/>
            </p:cNvSpPr>
            <p:nvPr/>
          </p:nvSpPr>
          <p:spPr bwMode="auto">
            <a:xfrm>
              <a:off x="63" y="1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102426"/>
                  </a:solidFill>
                  <a:latin typeface="华文行楷" panose="02010800040101010101" charset="-122"/>
                  <a:ea typeface="华文行楷" panose="02010800040101010101" charset="-122"/>
                  <a:cs typeface="Arial" panose="020B0604020202020204" pitchFamily="34" charset="0"/>
                  <a:sym typeface="Arial" panose="020B0604020202020204" pitchFamily="34" charset="0"/>
                </a:rPr>
                <a:t>5</a:t>
              </a:r>
              <a:endParaRPr lang="en-US" altLang="zh-CN" sz="2000" b="1">
                <a:solidFill>
                  <a:srgbClr val="102426"/>
                </a:solidFill>
                <a:latin typeface="华文行楷" panose="02010800040101010101" charset="-122"/>
                <a:ea typeface="华文行楷" panose="02010800040101010101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62" name="Group 125"/>
          <p:cNvGrpSpPr/>
          <p:nvPr/>
        </p:nvGrpSpPr>
        <p:grpSpPr bwMode="auto">
          <a:xfrm>
            <a:off x="2660174" y="1817370"/>
            <a:ext cx="4054793" cy="580073"/>
            <a:chOff x="0" y="0"/>
            <a:chExt cx="2839" cy="406"/>
          </a:xfrm>
        </p:grpSpPr>
        <p:sp>
          <p:nvSpPr>
            <p:cNvPr id="13322" name="AutoShape 47"/>
            <p:cNvSpPr>
              <a:spLocks noChangeArrowheads="1"/>
            </p:cNvSpPr>
            <p:nvPr/>
          </p:nvSpPr>
          <p:spPr bwMode="auto">
            <a:xfrm>
              <a:off x="103" y="24"/>
              <a:ext cx="2736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8E3E4"/>
                </a:gs>
                <a:gs pos="100000">
                  <a:srgbClr val="F1F5F5"/>
                </a:gs>
              </a:gsLst>
              <a:lin ang="5400000" scaled="1"/>
            </a:gradFill>
            <a:ln w="12700">
              <a:solidFill>
                <a:srgbClr val="E6E6E6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23" name="AutoShape 47"/>
            <p:cNvSpPr>
              <a:spLocks noChangeArrowheads="1"/>
            </p:cNvSpPr>
            <p:nvPr/>
          </p:nvSpPr>
          <p:spPr bwMode="auto">
            <a:xfrm>
              <a:off x="101" y="34"/>
              <a:ext cx="2679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24" name="Text Box 49"/>
            <p:cNvSpPr txBox="1">
              <a:spLocks noChangeArrowheads="1"/>
            </p:cNvSpPr>
            <p:nvPr/>
          </p:nvSpPr>
          <p:spPr bwMode="auto">
            <a:xfrm>
              <a:off x="247" y="59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latin typeface="华文行楷" panose="02010800040101010101" charset="-122"/>
                  <a:ea typeface="华文行楷" panose="02010800040101010101" charset="-122"/>
                </a:rPr>
                <a:t>需求获取</a:t>
              </a:r>
              <a:endParaRPr lang="zh-CN" altLang="en-US" sz="2000" b="1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pic>
          <p:nvPicPr>
            <p:cNvPr id="13325" name="Picture 6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28"/>
              <a:ext cx="27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26" name="Group 130"/>
            <p:cNvGrpSpPr/>
            <p:nvPr/>
          </p:nvGrpSpPr>
          <p:grpSpPr bwMode="auto">
            <a:xfrm>
              <a:off x="0" y="0"/>
              <a:ext cx="373" cy="406"/>
              <a:chOff x="0" y="0"/>
              <a:chExt cx="2041" cy="2223"/>
            </a:xfrm>
          </p:grpSpPr>
          <p:sp>
            <p:nvSpPr>
              <p:cNvPr id="13328" name="Oval 51"/>
              <p:cNvSpPr>
                <a:spLocks noChangeArrowheads="1"/>
              </p:cNvSpPr>
              <p:nvPr/>
            </p:nvSpPr>
            <p:spPr bwMode="auto">
              <a:xfrm>
                <a:off x="0" y="1360"/>
                <a:ext cx="2041" cy="8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998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29" name="Oval 52"/>
              <p:cNvSpPr>
                <a:spLocks noChangeArrowheads="1"/>
              </p:cNvSpPr>
              <p:nvPr/>
            </p:nvSpPr>
            <p:spPr bwMode="auto">
              <a:xfrm>
                <a:off x="91" y="0"/>
                <a:ext cx="1859" cy="185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30" name="Oval 53"/>
              <p:cNvSpPr>
                <a:spLocks noChangeArrowheads="1"/>
              </p:cNvSpPr>
              <p:nvPr/>
            </p:nvSpPr>
            <p:spPr bwMode="auto">
              <a:xfrm>
                <a:off x="115" y="10"/>
                <a:ext cx="1814" cy="181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31" name="Oval 54"/>
              <p:cNvSpPr>
                <a:spLocks noChangeArrowheads="1"/>
              </p:cNvSpPr>
              <p:nvPr/>
            </p:nvSpPr>
            <p:spPr bwMode="auto">
              <a:xfrm>
                <a:off x="134" y="28"/>
                <a:ext cx="1726" cy="169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32" name="Oval 55"/>
              <p:cNvSpPr>
                <a:spLocks noChangeArrowheads="1"/>
              </p:cNvSpPr>
              <p:nvPr/>
            </p:nvSpPr>
            <p:spPr bwMode="auto">
              <a:xfrm>
                <a:off x="234" y="76"/>
                <a:ext cx="1535" cy="137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  <p:sp>
          <p:nvSpPr>
            <p:cNvPr id="13327" name="Text Box 56"/>
            <p:cNvSpPr txBox="1">
              <a:spLocks noChangeArrowheads="1"/>
            </p:cNvSpPr>
            <p:nvPr/>
          </p:nvSpPr>
          <p:spPr bwMode="auto">
            <a:xfrm>
              <a:off x="63" y="1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102426"/>
                  </a:solidFill>
                  <a:latin typeface="华文行楷" panose="02010800040101010101" charset="-122"/>
                  <a:ea typeface="华文行楷" panose="02010800040101010101" charset="-122"/>
                  <a:cs typeface="Arial" panose="020B0604020202020204" pitchFamily="34" charset="0"/>
                  <a:sym typeface="Arial" panose="020B0604020202020204" pitchFamily="34" charset="0"/>
                </a:rPr>
                <a:t>2</a:t>
              </a:r>
              <a:endParaRPr lang="en-US" altLang="zh-CN" sz="2000" b="1">
                <a:solidFill>
                  <a:srgbClr val="102426"/>
                </a:solidFill>
                <a:latin typeface="华文行楷" panose="02010800040101010101" charset="-122"/>
                <a:ea typeface="华文行楷" panose="02010800040101010101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/>
        </p:nvSpPr>
        <p:spPr>
          <a:xfrm>
            <a:off x="2942590" y="84455"/>
            <a:ext cx="2809240" cy="422910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16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sz="3200" b="1" dirty="0" smtClean="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目录</a:t>
            </a:r>
            <a:endParaRPr lang="zh-CN" sz="3200" b="1" dirty="0" smtClean="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4" nodeType="afterEffect"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rAng="0" ptsTypes="">
                                      <p:cBhvr>
                                        <p:cTn id="15" dur="1000" fill="hold"/>
                                        <p:tgtEl>
                                          <p:spTgt spid="14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14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14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4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自选图形 4"/>
          <p:cNvSpPr>
            <a:spLocks noChangeArrowheads="1"/>
          </p:cNvSpPr>
          <p:nvPr/>
        </p:nvSpPr>
        <p:spPr bwMode="gray">
          <a:xfrm>
            <a:off x="1074420" y="925830"/>
            <a:ext cx="2974658" cy="50863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buFontTx/>
              <a:buNone/>
              <a:defRPr/>
            </a:pPr>
            <a:endParaRPr lang="zh-CN" altLang="en-US" sz="1215">
              <a:solidFill>
                <a:srgbClr val="17347D"/>
              </a:solidFill>
              <a:ea typeface="+mn-ea"/>
            </a:endParaRPr>
          </a:p>
        </p:txBody>
      </p:sp>
      <p:sp>
        <p:nvSpPr>
          <p:cNvPr id="87" name="矩形 86"/>
          <p:cNvSpPr>
            <a:spLocks noChangeArrowheads="1"/>
          </p:cNvSpPr>
          <p:nvPr/>
        </p:nvSpPr>
        <p:spPr bwMode="gray">
          <a:xfrm>
            <a:off x="1145858" y="987267"/>
            <a:ext cx="2697480" cy="42354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160" b="1" kern="0" dirty="0">
                <a:solidFill>
                  <a:srgbClr val="17347D"/>
                </a:solidFill>
                <a:cs typeface="Arial" panose="020B0604020202020204" pitchFamily="34" charset="0"/>
              </a:rPr>
              <a:t>需求分析常用元素</a:t>
            </a:r>
            <a:endParaRPr lang="en-US" altLang="zh-CN" sz="2160" b="1" kern="0" dirty="0">
              <a:solidFill>
                <a:srgbClr val="17347D"/>
              </a:solidFill>
              <a:cs typeface="Arial" panose="020B0604020202020204" pitchFamily="34" charset="0"/>
            </a:endParaRPr>
          </a:p>
        </p:txBody>
      </p:sp>
      <p:grpSp>
        <p:nvGrpSpPr>
          <p:cNvPr id="24582" name="组合 108"/>
          <p:cNvGrpSpPr/>
          <p:nvPr/>
        </p:nvGrpSpPr>
        <p:grpSpPr bwMode="auto">
          <a:xfrm>
            <a:off x="1417403" y="1543050"/>
            <a:ext cx="2125980" cy="509142"/>
            <a:chOff x="1066892" y="1678594"/>
            <a:chExt cx="2362138" cy="790576"/>
          </a:xfrm>
        </p:grpSpPr>
        <p:pic>
          <p:nvPicPr>
            <p:cNvPr id="24598" name="Picture 41" descr="D:\梁俊\网图元素\001.jpg"/>
            <p:cNvPicPr>
              <a:picLocks noChangeAspect="1" noChangeArrowheads="1"/>
            </p:cNvPicPr>
            <p:nvPr/>
          </p:nvPicPr>
          <p:blipFill>
            <a:blip r:embed="rId1" cstate="print">
              <a:clrChange>
                <a:clrFrom>
                  <a:srgbClr val="FCFDFF"/>
                </a:clrFrom>
                <a:clrTo>
                  <a:srgbClr val="FCFD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92" y="1678594"/>
              <a:ext cx="2362138" cy="790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9" name="Rectangle 14"/>
            <p:cNvSpPr>
              <a:spLocks noChangeArrowheads="1"/>
            </p:cNvSpPr>
            <p:nvPr/>
          </p:nvSpPr>
          <p:spPr bwMode="auto">
            <a:xfrm>
              <a:off x="1295486" y="1785122"/>
              <a:ext cx="1852532" cy="550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35000"/>
                </a:spcBef>
                <a:buClr>
                  <a:srgbClr val="2A4D9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1800" b="1" dirty="0">
                  <a:solidFill>
                    <a:srgbClr val="0000FF"/>
                  </a:solidFill>
                  <a:sym typeface="Arial" panose="020B0604020202020204" pitchFamily="34" charset="0"/>
                </a:rPr>
                <a:t>总体功能框图</a:t>
              </a:r>
              <a:endParaRPr lang="zh-CN" altLang="en-US" sz="1800" b="1" dirty="0">
                <a:solidFill>
                  <a:srgbClr val="0000F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24583" name="组合 109"/>
          <p:cNvGrpSpPr/>
          <p:nvPr/>
        </p:nvGrpSpPr>
        <p:grpSpPr bwMode="auto">
          <a:xfrm>
            <a:off x="1417403" y="2062608"/>
            <a:ext cx="2125980" cy="509142"/>
            <a:chOff x="1066892" y="1678594"/>
            <a:chExt cx="2362138" cy="790576"/>
          </a:xfrm>
        </p:grpSpPr>
        <p:pic>
          <p:nvPicPr>
            <p:cNvPr id="24596" name="Picture 41" descr="D:\梁俊\网图元素\001.jpg"/>
            <p:cNvPicPr>
              <a:picLocks noChangeAspect="1" noChangeArrowheads="1"/>
            </p:cNvPicPr>
            <p:nvPr/>
          </p:nvPicPr>
          <p:blipFill>
            <a:blip r:embed="rId1" cstate="print">
              <a:clrChange>
                <a:clrFrom>
                  <a:srgbClr val="FCFDFF"/>
                </a:clrFrom>
                <a:clrTo>
                  <a:srgbClr val="FCFD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92" y="1678594"/>
              <a:ext cx="2362138" cy="790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7" name="Rectangle 14"/>
            <p:cNvSpPr>
              <a:spLocks noChangeArrowheads="1"/>
            </p:cNvSpPr>
            <p:nvPr/>
          </p:nvSpPr>
          <p:spPr bwMode="auto">
            <a:xfrm>
              <a:off x="1295486" y="1779423"/>
              <a:ext cx="1852532" cy="550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35000"/>
                </a:spcBef>
                <a:buClr>
                  <a:srgbClr val="2A4D9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1800" b="1" dirty="0">
                  <a:solidFill>
                    <a:srgbClr val="0000FF"/>
                  </a:solidFill>
                  <a:sym typeface="Arial" panose="020B0604020202020204" pitchFamily="34" charset="0"/>
                </a:rPr>
                <a:t>流程图</a:t>
              </a:r>
              <a:endParaRPr lang="zh-CN" altLang="en-US" sz="1800" b="1" dirty="0">
                <a:solidFill>
                  <a:srgbClr val="0000F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24584" name="组合 112"/>
          <p:cNvGrpSpPr/>
          <p:nvPr/>
        </p:nvGrpSpPr>
        <p:grpSpPr bwMode="auto">
          <a:xfrm>
            <a:off x="1417403" y="2611234"/>
            <a:ext cx="2125980" cy="509142"/>
            <a:chOff x="1066892" y="1602396"/>
            <a:chExt cx="2362138" cy="790576"/>
          </a:xfrm>
        </p:grpSpPr>
        <p:pic>
          <p:nvPicPr>
            <p:cNvPr id="24594" name="Picture 41" descr="D:\梁俊\网图元素\001.jpg"/>
            <p:cNvPicPr>
              <a:picLocks noChangeAspect="1" noChangeArrowheads="1"/>
            </p:cNvPicPr>
            <p:nvPr/>
          </p:nvPicPr>
          <p:blipFill>
            <a:blip r:embed="rId1" cstate="print">
              <a:clrChange>
                <a:clrFrom>
                  <a:srgbClr val="FCFDFF"/>
                </a:clrFrom>
                <a:clrTo>
                  <a:srgbClr val="FCFD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92" y="1602396"/>
              <a:ext cx="2362138" cy="790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5" name="Rectangle 14"/>
            <p:cNvSpPr>
              <a:spLocks noChangeArrowheads="1"/>
            </p:cNvSpPr>
            <p:nvPr/>
          </p:nvSpPr>
          <p:spPr bwMode="auto">
            <a:xfrm>
              <a:off x="1295486" y="1683537"/>
              <a:ext cx="1852532" cy="550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35000"/>
                </a:spcBef>
                <a:buClr>
                  <a:srgbClr val="2A4D9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1800" b="1" dirty="0">
                  <a:solidFill>
                    <a:srgbClr val="0000FF"/>
                  </a:solidFill>
                  <a:sym typeface="Arial" panose="020B0604020202020204" pitchFamily="34" charset="0"/>
                </a:rPr>
                <a:t>用例图</a:t>
              </a:r>
              <a:endParaRPr lang="zh-CN" altLang="en-US" sz="1800" b="1" dirty="0">
                <a:solidFill>
                  <a:srgbClr val="0000F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24585" name="组合 115"/>
          <p:cNvGrpSpPr/>
          <p:nvPr/>
        </p:nvGrpSpPr>
        <p:grpSpPr bwMode="auto">
          <a:xfrm>
            <a:off x="1417403" y="3159860"/>
            <a:ext cx="2125980" cy="509142"/>
            <a:chOff x="1066892" y="1678594"/>
            <a:chExt cx="2362138" cy="790576"/>
          </a:xfrm>
        </p:grpSpPr>
        <p:pic>
          <p:nvPicPr>
            <p:cNvPr id="24592" name="Picture 41" descr="D:\梁俊\网图元素\001.jpg"/>
            <p:cNvPicPr>
              <a:picLocks noChangeAspect="1" noChangeArrowheads="1"/>
            </p:cNvPicPr>
            <p:nvPr/>
          </p:nvPicPr>
          <p:blipFill>
            <a:blip r:embed="rId1" cstate="print">
              <a:clrChange>
                <a:clrFrom>
                  <a:srgbClr val="FCFDFF"/>
                </a:clrFrom>
                <a:clrTo>
                  <a:srgbClr val="FCFD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92" y="1678594"/>
              <a:ext cx="2362138" cy="790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3" name="Rectangle 14"/>
            <p:cNvSpPr>
              <a:spLocks noChangeArrowheads="1"/>
            </p:cNvSpPr>
            <p:nvPr/>
          </p:nvSpPr>
          <p:spPr bwMode="auto">
            <a:xfrm>
              <a:off x="1295486" y="1830256"/>
              <a:ext cx="1852532" cy="550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35000"/>
                </a:spcBef>
                <a:buClr>
                  <a:srgbClr val="2A4D9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1800" b="1" dirty="0">
                  <a:solidFill>
                    <a:srgbClr val="0000FF"/>
                  </a:solidFill>
                  <a:sym typeface="Arial" panose="020B0604020202020204" pitchFamily="34" charset="0"/>
                </a:rPr>
                <a:t>状态转换图</a:t>
              </a:r>
              <a:endParaRPr lang="zh-CN" altLang="en-US" sz="1800" b="1" dirty="0">
                <a:solidFill>
                  <a:srgbClr val="0000F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24586" name="组合 118"/>
          <p:cNvGrpSpPr/>
          <p:nvPr/>
        </p:nvGrpSpPr>
        <p:grpSpPr bwMode="auto">
          <a:xfrm>
            <a:off x="1417403" y="3777063"/>
            <a:ext cx="2125980" cy="509142"/>
            <a:chOff x="1066892" y="1678594"/>
            <a:chExt cx="2362138" cy="790576"/>
          </a:xfrm>
        </p:grpSpPr>
        <p:pic>
          <p:nvPicPr>
            <p:cNvPr id="24590" name="Picture 41" descr="D:\梁俊\网图元素\001.jpg"/>
            <p:cNvPicPr>
              <a:picLocks noChangeAspect="1" noChangeArrowheads="1"/>
            </p:cNvPicPr>
            <p:nvPr/>
          </p:nvPicPr>
          <p:blipFill>
            <a:blip r:embed="rId1" cstate="print">
              <a:clrChange>
                <a:clrFrom>
                  <a:srgbClr val="FCFDFF"/>
                </a:clrFrom>
                <a:clrTo>
                  <a:srgbClr val="FCFD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92" y="1678594"/>
              <a:ext cx="2362138" cy="790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1" name="Rectangle 14"/>
            <p:cNvSpPr>
              <a:spLocks noChangeArrowheads="1"/>
            </p:cNvSpPr>
            <p:nvPr/>
          </p:nvSpPr>
          <p:spPr bwMode="auto">
            <a:xfrm>
              <a:off x="1295486" y="1764992"/>
              <a:ext cx="1852532" cy="550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35000"/>
                </a:spcBef>
                <a:buClr>
                  <a:srgbClr val="2A4D9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1800" b="1" dirty="0">
                  <a:solidFill>
                    <a:srgbClr val="0000FF"/>
                  </a:solidFill>
                  <a:sym typeface="Arial" panose="020B0604020202020204" pitchFamily="34" charset="0"/>
                </a:rPr>
                <a:t>原型界面图</a:t>
              </a:r>
              <a:endParaRPr lang="zh-CN" altLang="en-US" sz="1800" b="1" dirty="0">
                <a:solidFill>
                  <a:srgbClr val="0000F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026343" y="925830"/>
            <a:ext cx="2974658" cy="3909060"/>
            <a:chOff x="5076825" y="1028700"/>
            <a:chExt cx="3305175" cy="4343400"/>
          </a:xfrm>
        </p:grpSpPr>
        <p:sp>
          <p:nvSpPr>
            <p:cNvPr id="88" name="自选图形 4"/>
            <p:cNvSpPr>
              <a:spLocks noChangeArrowheads="1"/>
            </p:cNvSpPr>
            <p:nvPr/>
          </p:nvSpPr>
          <p:spPr bwMode="gray">
            <a:xfrm>
              <a:off x="5076825" y="1028700"/>
              <a:ext cx="3305175" cy="56515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FDFDF"/>
                </a:gs>
                <a:gs pos="50000">
                  <a:srgbClr val="DFDFDF">
                    <a:gamma/>
                    <a:tint val="24314"/>
                    <a:invGamma/>
                  </a:srgbClr>
                </a:gs>
                <a:gs pos="100000">
                  <a:srgbClr val="DFDFDF"/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215">
                <a:solidFill>
                  <a:srgbClr val="17347D"/>
                </a:solidFill>
                <a:ea typeface="+mn-ea"/>
              </a:endParaRPr>
            </a:p>
          </p:txBody>
        </p:sp>
        <p:sp>
          <p:nvSpPr>
            <p:cNvPr id="89" name="矩形 88"/>
            <p:cNvSpPr>
              <a:spLocks noChangeArrowheads="1"/>
            </p:cNvSpPr>
            <p:nvPr/>
          </p:nvSpPr>
          <p:spPr bwMode="gray">
            <a:xfrm>
              <a:off x="5156200" y="1096963"/>
              <a:ext cx="2997200" cy="47060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FFFF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160" b="1" kern="0" dirty="0">
                  <a:solidFill>
                    <a:srgbClr val="17347D"/>
                  </a:solidFill>
                  <a:cs typeface="Arial" panose="020B0604020202020204" pitchFamily="34" charset="0"/>
                </a:rPr>
                <a:t>需求分析常用工具</a:t>
              </a:r>
              <a:endParaRPr lang="en-US" altLang="zh-CN" sz="2160" b="1" kern="0" dirty="0">
                <a:solidFill>
                  <a:srgbClr val="17347D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24587" name="Picture 132" descr="H:\x1\plate.t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6850" y="1866900"/>
              <a:ext cx="3028950" cy="3505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8" name="文本框 8"/>
            <p:cNvSpPr txBox="1">
              <a:spLocks noChangeArrowheads="1"/>
            </p:cNvSpPr>
            <p:nvPr/>
          </p:nvSpPr>
          <p:spPr bwMode="gray">
            <a:xfrm>
              <a:off x="5720640" y="1967076"/>
              <a:ext cx="2362200" cy="3179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rgbClr val="88CBDA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00FF"/>
                  </a:solidFill>
                  <a:cs typeface="Arial" panose="020B0604020202020204" pitchFamily="34" charset="0"/>
                </a:rPr>
                <a:t>WORD</a:t>
              </a:r>
              <a:endParaRPr lang="en-US" altLang="zh-CN" sz="1800" b="1" dirty="0">
                <a:solidFill>
                  <a:srgbClr val="0000FF"/>
                </a:solidFill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00FF"/>
                  </a:solidFill>
                  <a:cs typeface="Arial" panose="020B0604020202020204" pitchFamily="34" charset="0"/>
                </a:rPr>
                <a:t>XMind</a:t>
              </a:r>
              <a:endParaRPr lang="en-US" altLang="zh-CN" sz="1800" b="1" dirty="0">
                <a:solidFill>
                  <a:srgbClr val="0000FF"/>
                </a:solidFill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00FF"/>
                  </a:solidFill>
                  <a:cs typeface="Arial" panose="020B0604020202020204" pitchFamily="34" charset="0"/>
                </a:rPr>
                <a:t>EXCEL</a:t>
              </a:r>
              <a:endParaRPr lang="en-US" altLang="zh-CN" sz="1800" b="1" dirty="0">
                <a:solidFill>
                  <a:srgbClr val="0000FF"/>
                </a:solidFill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00FF"/>
                  </a:solidFill>
                  <a:cs typeface="Arial" panose="020B0604020202020204" pitchFamily="34" charset="0"/>
                </a:rPr>
                <a:t>VISIO</a:t>
              </a:r>
              <a:endParaRPr lang="en-US" altLang="zh-CN" sz="1800" b="1" dirty="0">
                <a:solidFill>
                  <a:srgbClr val="0000FF"/>
                </a:solidFill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dirty="0" err="1">
                  <a:solidFill>
                    <a:srgbClr val="0000FF"/>
                  </a:solidFill>
                  <a:cs typeface="Arial" panose="020B0604020202020204" pitchFamily="34" charset="0"/>
                </a:rPr>
                <a:t>Axure</a:t>
              </a:r>
              <a:r>
                <a:rPr lang="en-US" altLang="zh-CN" sz="1800" b="1" dirty="0">
                  <a:solidFill>
                    <a:srgbClr val="0000FF"/>
                  </a:solidFill>
                  <a:cs typeface="Arial" panose="020B0604020202020204" pitchFamily="34" charset="0"/>
                </a:rPr>
                <a:t> RP Pro</a:t>
              </a:r>
              <a:endParaRPr lang="en-US" altLang="zh-CN" sz="1800" b="1" dirty="0">
                <a:solidFill>
                  <a:srgbClr val="0000FF"/>
                </a:solidFill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dirty="0" err="1">
                  <a:solidFill>
                    <a:srgbClr val="0000FF"/>
                  </a:solidFill>
                  <a:cs typeface="Arial" panose="020B0604020202020204" pitchFamily="34" charset="0"/>
                </a:rPr>
                <a:t>Rationl</a:t>
              </a:r>
              <a:r>
                <a:rPr lang="en-US" altLang="zh-CN" sz="1800" b="1" dirty="0">
                  <a:solidFill>
                    <a:srgbClr val="0000FF"/>
                  </a:solidFill>
                  <a:cs typeface="Arial" panose="020B0604020202020204" pitchFamily="34" charset="0"/>
                </a:rPr>
                <a:t> Rose</a:t>
              </a:r>
              <a:endParaRPr lang="en-US" altLang="zh-CN" sz="1800" b="1" dirty="0">
                <a:solidFill>
                  <a:srgbClr val="0000FF"/>
                </a:solidFill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dirty="0" err="1">
                  <a:solidFill>
                    <a:srgbClr val="0000FF"/>
                  </a:solidFill>
                  <a:cs typeface="Arial" panose="020B0604020202020204" pitchFamily="34" charset="0"/>
                </a:rPr>
                <a:t>PowerDesigner</a:t>
              </a:r>
              <a:endParaRPr lang="en-US" altLang="zh-CN" sz="1800" b="1" dirty="0">
                <a:solidFill>
                  <a:srgbClr val="0000FF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4589" name="标题 123"/>
          <p:cNvSpPr>
            <a:spLocks noGrp="1"/>
          </p:cNvSpPr>
          <p:nvPr>
            <p:ph type="title" idx="4294967295"/>
          </p:nvPr>
        </p:nvSpPr>
        <p:spPr>
          <a:xfrm>
            <a:off x="1976755" y="102870"/>
            <a:ext cx="4895850" cy="599440"/>
          </a:xfrm>
        </p:spPr>
        <p:txBody>
          <a:bodyPr/>
          <a:lstStyle/>
          <a:p>
            <a:r>
              <a:rPr lang="zh-CN" altLang="zh-CN" sz="2800" dirty="0" smtClean="0">
                <a:solidFill>
                  <a:srgbClr val="FFFFFF"/>
                </a:solidFill>
                <a:latin typeface="华文行楷" panose="02010800040101010101" charset="-122"/>
                <a:ea typeface="华文行楷" panose="02010800040101010101" charset="-122"/>
              </a:rPr>
              <a:t>需求分析</a:t>
            </a:r>
            <a:r>
              <a:rPr lang="zh-CN" altLang="en-US" sz="2800" dirty="0" smtClean="0">
                <a:solidFill>
                  <a:srgbClr val="FFFFFF"/>
                </a:solidFill>
                <a:latin typeface="华文行楷" panose="02010800040101010101" charset="-122"/>
                <a:ea typeface="华文行楷" panose="02010800040101010101" charset="-122"/>
              </a:rPr>
              <a:t>常用元素和</a:t>
            </a:r>
            <a:r>
              <a:rPr lang="zh-CN" altLang="zh-CN" sz="2800" dirty="0" smtClean="0">
                <a:solidFill>
                  <a:srgbClr val="FFFFFF"/>
                </a:solidFill>
                <a:latin typeface="华文行楷" panose="02010800040101010101" charset="-122"/>
                <a:ea typeface="华文行楷" panose="02010800040101010101" charset="-122"/>
              </a:rPr>
              <a:t>工具</a:t>
            </a:r>
            <a:endParaRPr lang="zh-CN" altLang="en-US" sz="2800" dirty="0" smtClean="0">
              <a:latin typeface="华文行楷" panose="02010800040101010101" charset="-122"/>
              <a:ea typeface="华文行楷" panose="02010800040101010101" charset="-122"/>
            </a:endParaRPr>
          </a:p>
        </p:txBody>
      </p:sp>
      <p:grpSp>
        <p:nvGrpSpPr>
          <p:cNvPr id="24" name="组合 118"/>
          <p:cNvGrpSpPr/>
          <p:nvPr/>
        </p:nvGrpSpPr>
        <p:grpSpPr bwMode="auto">
          <a:xfrm>
            <a:off x="1417403" y="4354783"/>
            <a:ext cx="2125980" cy="509142"/>
            <a:chOff x="1066892" y="1678594"/>
            <a:chExt cx="2362138" cy="790576"/>
          </a:xfrm>
        </p:grpSpPr>
        <p:pic>
          <p:nvPicPr>
            <p:cNvPr id="25" name="Picture 41" descr="D:\梁俊\网图元素\001.jpg"/>
            <p:cNvPicPr>
              <a:picLocks noChangeAspect="1" noChangeArrowheads="1"/>
            </p:cNvPicPr>
            <p:nvPr/>
          </p:nvPicPr>
          <p:blipFill>
            <a:blip r:embed="rId1" cstate="print">
              <a:clrChange>
                <a:clrFrom>
                  <a:srgbClr val="FCFDFF"/>
                </a:clrFrom>
                <a:clrTo>
                  <a:srgbClr val="FCFD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92" y="1678594"/>
              <a:ext cx="2362138" cy="790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1295486" y="1785080"/>
              <a:ext cx="1852532" cy="550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35000"/>
                </a:spcBef>
                <a:buClr>
                  <a:srgbClr val="2A4D9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1800" b="1" dirty="0" smtClean="0">
                  <a:solidFill>
                    <a:srgbClr val="0000FF"/>
                  </a:solidFill>
                  <a:sym typeface="Arial" panose="020B0604020202020204" pitchFamily="34" charset="0"/>
                </a:rPr>
                <a:t>数据模型图</a:t>
              </a:r>
              <a:endParaRPr lang="zh-CN" altLang="en-US" sz="1800" b="1" dirty="0">
                <a:solidFill>
                  <a:srgbClr val="0000FF"/>
                </a:solidFill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200" y="-139065"/>
            <a:ext cx="309880" cy="27813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215">
              <a:latin typeface="Arial" panose="020B0604020202020204" pitchFamily="34" charset="0"/>
            </a:endParaRPr>
          </a:p>
        </p:txBody>
      </p:sp>
      <p:sp>
        <p:nvSpPr>
          <p:cNvPr id="25603" name="标题 3"/>
          <p:cNvSpPr>
            <a:spLocks noGrp="1"/>
          </p:cNvSpPr>
          <p:nvPr>
            <p:ph type="title" idx="4294967295"/>
          </p:nvPr>
        </p:nvSpPr>
        <p:spPr>
          <a:xfrm>
            <a:off x="2217420" y="83820"/>
            <a:ext cx="3856355" cy="785495"/>
          </a:xfrm>
        </p:spPr>
        <p:txBody>
          <a:bodyPr/>
          <a:lstStyle/>
          <a:p>
            <a:r>
              <a:rPr lang="zh-CN" altLang="en-US" sz="2800" dirty="0" smtClean="0">
                <a:latin typeface="华文行楷" panose="02010800040101010101" charset="-122"/>
                <a:ea typeface="华文行楷" panose="02010800040101010101" charset="-122"/>
              </a:rPr>
              <a:t>总统功能框图</a:t>
            </a:r>
            <a:endParaRPr lang="zh-CN" altLang="en-US" sz="2800" dirty="0" smtClean="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-139065"/>
            <a:ext cx="309880" cy="27813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215">
              <a:latin typeface="Arial" panose="020B0604020202020204" pitchFamily="34" charset="0"/>
            </a:endParaRPr>
          </a:p>
        </p:txBody>
      </p:sp>
      <p:pic>
        <p:nvPicPr>
          <p:cNvPr id="50178" name="图片 7" descr="系统应用图（简）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005" y="951865"/>
            <a:ext cx="6334760" cy="396621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200" y="-139065"/>
            <a:ext cx="309880" cy="27813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215">
              <a:latin typeface="Arial" panose="020B0604020202020204" pitchFamily="34" charset="0"/>
            </a:endParaRPr>
          </a:p>
        </p:txBody>
      </p:sp>
      <p:sp>
        <p:nvSpPr>
          <p:cNvPr id="26627" name="标题 3"/>
          <p:cNvSpPr>
            <a:spLocks noGrp="1"/>
          </p:cNvSpPr>
          <p:nvPr>
            <p:ph type="title" idx="4294967295"/>
          </p:nvPr>
        </p:nvSpPr>
        <p:spPr>
          <a:xfrm>
            <a:off x="2375535" y="139065"/>
            <a:ext cx="4820285" cy="620395"/>
          </a:xfrm>
        </p:spPr>
        <p:txBody>
          <a:bodyPr/>
          <a:lstStyle/>
          <a:p>
            <a:r>
              <a:rPr lang="zh-CN" altLang="en-US" sz="2800" dirty="0" smtClean="0">
                <a:latin typeface="华文行楷" panose="02010800040101010101" charset="-122"/>
                <a:ea typeface="华文行楷" panose="02010800040101010101" charset="-122"/>
              </a:rPr>
              <a:t>总统功能框图</a:t>
            </a:r>
            <a:endParaRPr lang="zh-CN" altLang="en-US" sz="2800" dirty="0" smtClean="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-139065"/>
            <a:ext cx="309880" cy="27813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215">
              <a:latin typeface="Arial" panose="020B0604020202020204" pitchFamily="34" charset="0"/>
            </a:endParaRPr>
          </a:p>
        </p:txBody>
      </p:sp>
      <p:graphicFrame>
        <p:nvGraphicFramePr>
          <p:cNvPr id="26629" name="对象 5"/>
          <p:cNvGraphicFramePr>
            <a:graphicFrameLocks noChangeAspect="1"/>
          </p:cNvGraphicFramePr>
          <p:nvPr/>
        </p:nvGraphicFramePr>
        <p:xfrm>
          <a:off x="1324610" y="1094740"/>
          <a:ext cx="7329170" cy="3774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1" imgW="15838170" imgH="8161655" progId="Visio.Drawing.11">
                  <p:embed/>
                </p:oleObj>
              </mc:Choice>
              <mc:Fallback>
                <p:oleObj name="Visio" r:id="rId1" imgW="15838170" imgH="8161655" progId="Visio.Drawing.11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24610" y="1094740"/>
                        <a:ext cx="7329170" cy="3774440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200" y="-139065"/>
            <a:ext cx="309880" cy="27813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215">
              <a:latin typeface="Arial" panose="020B0604020202020204" pitchFamily="34" charset="0"/>
            </a:endParaRPr>
          </a:p>
        </p:txBody>
      </p:sp>
      <p:sp>
        <p:nvSpPr>
          <p:cNvPr id="27651" name="标题 3"/>
          <p:cNvSpPr>
            <a:spLocks noGrp="1"/>
          </p:cNvSpPr>
          <p:nvPr>
            <p:ph type="title" idx="4294967295"/>
          </p:nvPr>
        </p:nvSpPr>
        <p:spPr>
          <a:xfrm>
            <a:off x="2155190" y="139065"/>
            <a:ext cx="3601720" cy="620395"/>
          </a:xfrm>
        </p:spPr>
        <p:txBody>
          <a:bodyPr/>
          <a:lstStyle/>
          <a:p>
            <a:r>
              <a:rPr lang="zh-CN" altLang="en-US" sz="2800" dirty="0" smtClean="0">
                <a:latin typeface="华文行楷" panose="02010800040101010101" charset="-122"/>
                <a:ea typeface="华文行楷" panose="02010800040101010101" charset="-122"/>
              </a:rPr>
              <a:t>功能框图</a:t>
            </a:r>
            <a:endParaRPr lang="zh-CN" altLang="en-US" sz="2800" dirty="0" smtClean="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-139065"/>
            <a:ext cx="309880" cy="27813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215">
              <a:latin typeface="Arial" panose="020B0604020202020204" pitchFamily="34" charset="0"/>
            </a:endParaRPr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0" y="1203960"/>
            <a:ext cx="7470775" cy="367220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200" y="-139065"/>
            <a:ext cx="309880" cy="27813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215">
              <a:latin typeface="Arial" panose="020B0604020202020204" pitchFamily="34" charset="0"/>
            </a:endParaRPr>
          </a:p>
        </p:txBody>
      </p:sp>
      <p:sp>
        <p:nvSpPr>
          <p:cNvPr id="28675" name="标题 3"/>
          <p:cNvSpPr>
            <a:spLocks noGrp="1"/>
          </p:cNvSpPr>
          <p:nvPr>
            <p:ph type="title" idx="4294967295"/>
          </p:nvPr>
        </p:nvSpPr>
        <p:spPr>
          <a:xfrm>
            <a:off x="2106930" y="88900"/>
            <a:ext cx="3987800" cy="805815"/>
          </a:xfrm>
        </p:spPr>
        <p:txBody>
          <a:bodyPr/>
          <a:lstStyle/>
          <a:p>
            <a:r>
              <a:rPr lang="zh-CN" altLang="en-US" sz="2800" dirty="0" smtClean="0">
                <a:latin typeface="华文行楷" panose="02010800040101010101" charset="-122"/>
                <a:ea typeface="华文行楷" panose="02010800040101010101" charset="-122"/>
              </a:rPr>
              <a:t>审批流程图</a:t>
            </a:r>
            <a:endParaRPr lang="zh-CN" altLang="en-US" sz="2800" dirty="0" smtClean="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-139065"/>
            <a:ext cx="309880" cy="27813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215">
              <a:latin typeface="Arial" panose="020B0604020202020204" pitchFamily="34" charset="0"/>
            </a:endParaRP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" y="805815"/>
            <a:ext cx="7352305" cy="3754703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867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1337245"/>
            <a:ext cx="7543800" cy="370332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200" y="-139065"/>
            <a:ext cx="309880" cy="27813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215">
              <a:latin typeface="Arial" panose="020B0604020202020204" pitchFamily="34" charset="0"/>
            </a:endParaRPr>
          </a:p>
        </p:txBody>
      </p:sp>
      <p:sp>
        <p:nvSpPr>
          <p:cNvPr id="29699" name="标题 3"/>
          <p:cNvSpPr>
            <a:spLocks noGrp="1"/>
          </p:cNvSpPr>
          <p:nvPr>
            <p:ph type="title" idx="4294967295"/>
          </p:nvPr>
        </p:nvSpPr>
        <p:spPr>
          <a:xfrm>
            <a:off x="2251075" y="139065"/>
            <a:ext cx="5172075" cy="496570"/>
          </a:xfrm>
        </p:spPr>
        <p:txBody>
          <a:bodyPr/>
          <a:lstStyle/>
          <a:p>
            <a:r>
              <a:rPr lang="zh-CN" altLang="en-US" sz="2800" dirty="0" smtClean="0">
                <a:latin typeface="华文行楷" panose="02010800040101010101" charset="-122"/>
                <a:ea typeface="华文行楷" panose="02010800040101010101" charset="-122"/>
              </a:rPr>
              <a:t>业务流程图</a:t>
            </a:r>
            <a:endParaRPr lang="zh-CN" altLang="en-US" sz="2800" dirty="0" smtClean="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-139065"/>
            <a:ext cx="309880" cy="27813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215">
              <a:latin typeface="Arial" panose="020B0604020202020204" pitchFamily="34" charset="0"/>
            </a:endParaRPr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56" y="778669"/>
            <a:ext cx="7955280" cy="4193381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200" y="-139065"/>
            <a:ext cx="309880" cy="27813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215">
              <a:latin typeface="Arial" panose="020B0604020202020204" pitchFamily="34" charset="0"/>
            </a:endParaRPr>
          </a:p>
        </p:txBody>
      </p:sp>
      <p:sp>
        <p:nvSpPr>
          <p:cNvPr id="30723" name="标题 3"/>
          <p:cNvSpPr>
            <a:spLocks noGrp="1"/>
          </p:cNvSpPr>
          <p:nvPr>
            <p:ph type="title" idx="4294967295"/>
          </p:nvPr>
        </p:nvSpPr>
        <p:spPr>
          <a:xfrm>
            <a:off x="2395855" y="96520"/>
            <a:ext cx="5192395" cy="647700"/>
          </a:xfrm>
        </p:spPr>
        <p:txBody>
          <a:bodyPr/>
          <a:lstStyle/>
          <a:p>
            <a:r>
              <a:rPr lang="zh-CN" altLang="en-US" sz="2800" dirty="0" smtClean="0">
                <a:latin typeface="华文行楷" panose="02010800040101010101" charset="-122"/>
                <a:ea typeface="华文行楷" panose="02010800040101010101" charset="-122"/>
              </a:rPr>
              <a:t>用例图</a:t>
            </a:r>
            <a:endParaRPr lang="zh-CN" altLang="en-US" sz="2800" dirty="0" smtClean="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-139065"/>
            <a:ext cx="309880" cy="27813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215">
              <a:latin typeface="Arial" panose="020B0604020202020204" pitchFamily="34" charset="0"/>
            </a:endParaRP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20" y="788670"/>
            <a:ext cx="5612130" cy="418338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200" y="-139065"/>
            <a:ext cx="309880" cy="27813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215">
              <a:latin typeface="Arial" panose="020B0604020202020204" pitchFamily="34" charset="0"/>
            </a:endParaRPr>
          </a:p>
        </p:txBody>
      </p:sp>
      <p:sp>
        <p:nvSpPr>
          <p:cNvPr id="31747" name="标题 3"/>
          <p:cNvSpPr>
            <a:spLocks noGrp="1"/>
          </p:cNvSpPr>
          <p:nvPr>
            <p:ph type="title" idx="4294967295"/>
          </p:nvPr>
        </p:nvSpPr>
        <p:spPr>
          <a:xfrm>
            <a:off x="2100580" y="139065"/>
            <a:ext cx="5198745" cy="798830"/>
          </a:xfrm>
        </p:spPr>
        <p:txBody>
          <a:bodyPr/>
          <a:lstStyle/>
          <a:p>
            <a:r>
              <a:rPr lang="zh-CN" altLang="en-US" sz="2800" dirty="0" smtClean="0">
                <a:latin typeface="华文行楷" panose="02010800040101010101" charset="-122"/>
                <a:ea typeface="华文行楷" panose="02010800040101010101" charset="-122"/>
              </a:rPr>
              <a:t>状态转换图</a:t>
            </a:r>
            <a:endParaRPr lang="zh-CN" altLang="en-US" sz="2800" dirty="0" smtClean="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-139065"/>
            <a:ext cx="309880" cy="27813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215">
              <a:latin typeface="Arial" panose="020B0604020202020204" pitchFamily="34" charset="0"/>
            </a:endParaRP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4" y="1122947"/>
            <a:ext cx="5177790" cy="336899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-139065"/>
            <a:ext cx="309880" cy="27813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215">
              <a:latin typeface="Arial" panose="020B0604020202020204" pitchFamily="34" charset="0"/>
            </a:endParaRPr>
          </a:p>
        </p:txBody>
      </p:sp>
      <p:graphicFrame>
        <p:nvGraphicFramePr>
          <p:cNvPr id="31751" name="对象 6"/>
          <p:cNvGraphicFramePr>
            <a:graphicFrameLocks noChangeAspect="1"/>
          </p:cNvGraphicFramePr>
          <p:nvPr/>
        </p:nvGraphicFramePr>
        <p:xfrm>
          <a:off x="4151948" y="1543050"/>
          <a:ext cx="4397693" cy="347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Visio" r:id="rId2" imgW="6540500" imgH="5143500" progId="Visio.Drawing.11">
                  <p:embed/>
                </p:oleObj>
              </mc:Choice>
              <mc:Fallback>
                <p:oleObj name="Visio" r:id="rId2" imgW="6540500" imgH="5143500" progId="Visio.Drawing.11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51948" y="1543050"/>
                        <a:ext cx="4397693" cy="3471863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矩形 7"/>
          <p:cNvSpPr>
            <a:spLocks noChangeArrowheads="1"/>
          </p:cNvSpPr>
          <p:nvPr/>
        </p:nvSpPr>
        <p:spPr bwMode="auto">
          <a:xfrm>
            <a:off x="1995964" y="798672"/>
            <a:ext cx="1146810" cy="28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1260" b="1" dirty="0">
                <a:solidFill>
                  <a:srgbClr val="FF0000"/>
                </a:solidFill>
              </a:rPr>
              <a:t>采购方式状态</a:t>
            </a:r>
            <a:endParaRPr lang="zh-CN" altLang="en-US" sz="126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200" y="-139065"/>
            <a:ext cx="309880" cy="27813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215">
              <a:latin typeface="Arial" panose="020B0604020202020204" pitchFamily="34" charset="0"/>
            </a:endParaRPr>
          </a:p>
        </p:txBody>
      </p:sp>
      <p:sp>
        <p:nvSpPr>
          <p:cNvPr id="32771" name="标题 3"/>
          <p:cNvSpPr>
            <a:spLocks noGrp="1"/>
          </p:cNvSpPr>
          <p:nvPr>
            <p:ph type="title" idx="4294967295"/>
          </p:nvPr>
        </p:nvSpPr>
        <p:spPr>
          <a:xfrm>
            <a:off x="2506345" y="106045"/>
            <a:ext cx="4854575" cy="682625"/>
          </a:xfrm>
        </p:spPr>
        <p:txBody>
          <a:bodyPr/>
          <a:lstStyle/>
          <a:p>
            <a:r>
              <a:rPr lang="zh-CN" altLang="en-US" sz="2800" dirty="0" smtClean="0">
                <a:latin typeface="华文行楷" panose="02010800040101010101" charset="-122"/>
                <a:ea typeface="华文行楷" panose="02010800040101010101" charset="-122"/>
              </a:rPr>
              <a:t>原型界面（一）</a:t>
            </a:r>
            <a:endParaRPr lang="zh-CN" altLang="en-US" sz="2800" dirty="0" smtClean="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-139065"/>
            <a:ext cx="309880" cy="27813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215">
              <a:latin typeface="Arial" panose="020B0604020202020204" pitchFamily="34" charset="0"/>
            </a:endParaRP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43" y="857295"/>
            <a:ext cx="3360332" cy="41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844" y="788717"/>
            <a:ext cx="3908957" cy="173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56" y="2708906"/>
            <a:ext cx="3291754" cy="2041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200" y="-133985"/>
            <a:ext cx="290830" cy="26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295" tIns="41147" rIns="82295" bIns="41147" numCol="1" anchor="ctr" anchorCtr="0" compatLnSpc="1">
            <a:spAutoFit/>
          </a:bodyPr>
          <a:lstStyle/>
          <a:p>
            <a:endParaRPr lang="zh-CN" altLang="en-US" sz="1215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-133985"/>
            <a:ext cx="290830" cy="26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295" tIns="41147" rIns="82295" bIns="41147" numCol="1" anchor="ctr" anchorCtr="0" compatLnSpc="1">
            <a:spAutoFit/>
          </a:bodyPr>
          <a:lstStyle/>
          <a:p>
            <a:endParaRPr lang="zh-CN" altLang="en-US" sz="1215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25886" y="1195117"/>
          <a:ext cx="6404850" cy="3077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Visio" r:id="rId1" imgW="7238365" imgH="3477895" progId="Visio.Drawing.11">
                  <p:embed/>
                </p:oleObj>
              </mc:Choice>
              <mc:Fallback>
                <p:oleObj name="Visio" r:id="rId1" imgW="7238365" imgH="3477895" progId="Visio.Drawing.11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5886" y="1195117"/>
                        <a:ext cx="6404850" cy="307750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BAE3A8">
                              <a:alpha val="100000"/>
                            </a:srgbClr>
                          </a:gs>
                          <a:gs pos="50000">
                            <a:srgbClr val="D4ECC9">
                              <a:alpha val="100000"/>
                            </a:srgbClr>
                          </a:gs>
                          <a:gs pos="100000">
                            <a:srgbClr val="E9F5E5">
                              <a:alpha val="100000"/>
                            </a:srgbClr>
                          </a:gs>
                        </a:gsLst>
                        <a:lin ang="5400000"/>
                        <a:tileRect/>
                      </a:gradFill>
                      <a:ln w="38100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760294" y="2023124"/>
          <a:ext cx="6838708" cy="3017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3" imgW="10375900" imgH="4572000" progId="Visio.Drawing.11">
                  <p:embed/>
                </p:oleObj>
              </mc:Choice>
              <mc:Fallback>
                <p:oleObj name="Visio" r:id="rId3" imgW="10375900" imgH="4572000" progId="Visio.Drawing.11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0294" y="2023124"/>
                        <a:ext cx="6838708" cy="3017441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CCFF">
                              <a:alpha val="100000"/>
                            </a:srgbClr>
                          </a:gs>
                          <a:gs pos="17999">
                            <a:srgbClr val="99CCFF">
                              <a:alpha val="100000"/>
                            </a:srgbClr>
                          </a:gs>
                          <a:gs pos="36000">
                            <a:srgbClr val="9966FF">
                              <a:alpha val="100000"/>
                            </a:srgbClr>
                          </a:gs>
                          <a:gs pos="61000">
                            <a:srgbClr val="CC99FF">
                              <a:alpha val="100000"/>
                            </a:srgbClr>
                          </a:gs>
                          <a:gs pos="82001">
                            <a:srgbClr val="99CCFF">
                              <a:alpha val="100000"/>
                            </a:srgbClr>
                          </a:gs>
                          <a:gs pos="100000">
                            <a:srgbClr val="CCCCFF">
                              <a:alpha val="100000"/>
                            </a:srgbClr>
                          </a:gs>
                        </a:gsLst>
                        <a:lin ang="5400000"/>
                        <a:tileRect/>
                      </a:gradFill>
                      <a:ln w="38100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"/>
          <p:cNvGrpSpPr/>
          <p:nvPr/>
        </p:nvGrpSpPr>
        <p:grpSpPr bwMode="auto">
          <a:xfrm>
            <a:off x="731621" y="857295"/>
            <a:ext cx="7680758" cy="1889882"/>
            <a:chOff x="912" y="1008"/>
            <a:chExt cx="3984" cy="1561"/>
          </a:xfrm>
        </p:grpSpPr>
        <p:sp>
          <p:nvSpPr>
            <p:cNvPr id="19" name="自选图形 5"/>
            <p:cNvSpPr>
              <a:spLocks noChangeArrowheads="1"/>
            </p:cNvSpPr>
            <p:nvPr/>
          </p:nvSpPr>
          <p:spPr bwMode="gray">
            <a:xfrm>
              <a:off x="912" y="1008"/>
              <a:ext cx="3984" cy="1561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647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 smtClean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  <p:grpSp>
          <p:nvGrpSpPr>
            <p:cNvPr id="20" name="组合 6"/>
            <p:cNvGrpSpPr/>
            <p:nvPr/>
          </p:nvGrpSpPr>
          <p:grpSpPr bwMode="auto">
            <a:xfrm>
              <a:off x="999" y="1140"/>
              <a:ext cx="768" cy="976"/>
              <a:chOff x="999" y="1140"/>
              <a:chExt cx="768" cy="976"/>
            </a:xfrm>
          </p:grpSpPr>
          <p:sp>
            <p:nvSpPr>
              <p:cNvPr id="22" name="自选图形 7"/>
              <p:cNvSpPr>
                <a:spLocks noChangeArrowheads="1"/>
              </p:cNvSpPr>
              <p:nvPr/>
            </p:nvSpPr>
            <p:spPr bwMode="gray">
              <a:xfrm>
                <a:off x="999" y="1370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rgbClr val="77B7E7"/>
                  </a:gs>
                  <a:gs pos="100000">
                    <a:srgbClr val="77B7E7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FF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20" b="0" i="0" u="none" strike="noStrike" kern="0" cap="none" spc="0" normalizeH="0" baseline="0" noProof="0" smtClean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23" name="任意多边形 8"/>
              <p:cNvSpPr/>
              <p:nvPr/>
            </p:nvSpPr>
            <p:spPr bwMode="gray">
              <a:xfrm>
                <a:off x="1047" y="1140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B7E7">
                      <a:gamma/>
                      <a:tint val="54510"/>
                      <a:invGamma/>
                    </a:srgbClr>
                  </a:gs>
                  <a:gs pos="50000">
                    <a:srgbClr val="77B7E7">
                      <a:alpha val="0"/>
                    </a:srgbClr>
                  </a:gs>
                  <a:gs pos="100000">
                    <a:srgbClr val="77B7E7">
                      <a:gamma/>
                      <a:tint val="54510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20" b="0" i="0" u="none" strike="noStrike" kern="0" cap="none" spc="0" normalizeH="0" baseline="0" noProof="0" smtClean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24" name="文本框 9"/>
              <p:cNvSpPr txBox="1">
                <a:spLocks noChangeArrowheads="1"/>
              </p:cNvSpPr>
              <p:nvPr/>
            </p:nvSpPr>
            <p:spPr bwMode="gray">
              <a:xfrm>
                <a:off x="1158" y="1492"/>
                <a:ext cx="427" cy="3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rgbClr val="17347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520" kern="0" noProof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Arial" panose="020B0604020202020204" pitchFamily="34" charset="0"/>
                  </a:rPr>
                  <a:t>客户</a:t>
                </a:r>
                <a:endParaRPr kumimoji="0" lang="en-US" altLang="zh-CN" sz="252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文本框 10"/>
            <p:cNvSpPr txBox="1">
              <a:spLocks noChangeArrowheads="1"/>
            </p:cNvSpPr>
            <p:nvPr/>
          </p:nvSpPr>
          <p:spPr bwMode="gray">
            <a:xfrm>
              <a:off x="1872" y="1096"/>
              <a:ext cx="2960" cy="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掏钱买软件的用户称为客户。</a:t>
              </a:r>
              <a:endPara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40" dirty="0" smtClean="0">
                  <a:ea typeface="楷体_GB2312" pitchFamily="49" charset="-122"/>
                </a:rPr>
                <a:t>       客户</a:t>
              </a:r>
              <a:r>
                <a:rPr lang="zh-CN" altLang="en-US" sz="1440" dirty="0">
                  <a:ea typeface="楷体_GB2312" pitchFamily="49" charset="-122"/>
                </a:rPr>
                <a:t>永远是本公司的</a:t>
              </a:r>
              <a:r>
                <a:rPr lang="zh-CN" altLang="en-US" sz="1440" dirty="0" smtClean="0">
                  <a:ea typeface="楷体_GB2312" pitchFamily="49" charset="-122"/>
                </a:rPr>
                <a:t>座上客，是上帝。</a:t>
              </a:r>
              <a:r>
                <a:rPr lang="zh-CN" altLang="en-US" sz="1440" dirty="0">
                  <a:ea typeface="楷体_GB2312" pitchFamily="49" charset="-122"/>
                </a:rPr>
                <a:t>客户并不依赖我们，而我们却依赖客户。客户不是我们工作的障碍，而是我们工作的目标。我们并不因为服务于他而对他有恩，他却因为给予我们服务于他的机会而有恩于我们。客户不是我们要与之争辩和斗智的人。</a:t>
              </a:r>
              <a:r>
                <a:rPr lang="zh-CN" altLang="en-US" sz="1440" b="1" dirty="0">
                  <a:ea typeface="楷体_GB2312" pitchFamily="49" charset="-122"/>
                </a:rPr>
                <a:t>从未有人曾在与客户的争辩中获胜。</a:t>
              </a:r>
              <a:r>
                <a:rPr lang="zh-CN" altLang="en-US" sz="1440" dirty="0">
                  <a:ea typeface="楷体_GB2312" pitchFamily="49" charset="-122"/>
                </a:rPr>
                <a:t>客户是把他的欲望带给我们的人，因此我们的工作就是满足这些欲望，从而使客户和我们共同获益</a:t>
              </a:r>
              <a:r>
                <a:rPr lang="zh-CN" altLang="en-US" sz="1440" dirty="0" smtClean="0">
                  <a:ea typeface="楷体_GB2312" pitchFamily="49" charset="-122"/>
                </a:rPr>
                <a:t>。</a:t>
              </a:r>
              <a:endParaRPr kumimoji="0" lang="en-US" altLang="zh-CN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11"/>
          <p:cNvGrpSpPr/>
          <p:nvPr/>
        </p:nvGrpSpPr>
        <p:grpSpPr bwMode="auto">
          <a:xfrm>
            <a:off x="731621" y="2983220"/>
            <a:ext cx="7680758" cy="978144"/>
            <a:chOff x="912" y="2016"/>
            <a:chExt cx="3984" cy="1089"/>
          </a:xfrm>
        </p:grpSpPr>
        <p:sp>
          <p:nvSpPr>
            <p:cNvPr id="13" name="自选图形 12"/>
            <p:cNvSpPr>
              <a:spLocks noChangeArrowheads="1"/>
            </p:cNvSpPr>
            <p:nvPr/>
          </p:nvSpPr>
          <p:spPr bwMode="gray">
            <a:xfrm>
              <a:off x="912" y="201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9216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 smtClean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  <p:grpSp>
          <p:nvGrpSpPr>
            <p:cNvPr id="14" name="组合 13"/>
            <p:cNvGrpSpPr/>
            <p:nvPr/>
          </p:nvGrpSpPr>
          <p:grpSpPr bwMode="auto">
            <a:xfrm>
              <a:off x="996" y="2100"/>
              <a:ext cx="771" cy="746"/>
              <a:chOff x="996" y="2100"/>
              <a:chExt cx="771" cy="746"/>
            </a:xfrm>
          </p:grpSpPr>
          <p:sp>
            <p:nvSpPr>
              <p:cNvPr id="16" name="自选图形 14"/>
              <p:cNvSpPr>
                <a:spLocks noChangeArrowheads="1"/>
              </p:cNvSpPr>
              <p:nvPr/>
            </p:nvSpPr>
            <p:spPr bwMode="gray">
              <a:xfrm>
                <a:off x="999" y="2100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rgbClr val="9999FF">
                      <a:gamma/>
                      <a:tint val="72549"/>
                      <a:invGamma/>
                    </a:srgbClr>
                  </a:gs>
                  <a:gs pos="100000">
                    <a:srgbClr val="9999FF"/>
                  </a:gs>
                </a:gsLst>
                <a:lin ang="5400000" scaled="1"/>
              </a:gradFill>
              <a:ln w="38100">
                <a:solidFill>
                  <a:srgbClr val="FFFF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20" b="0" i="0" u="none" strike="noStrike" kern="0" cap="none" spc="0" normalizeH="0" baseline="0" noProof="0" smtClean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17" name="任意多边形 15"/>
              <p:cNvSpPr/>
              <p:nvPr/>
            </p:nvSpPr>
            <p:spPr bwMode="gray">
              <a:xfrm>
                <a:off x="1047" y="2148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999FF">
                      <a:gamma/>
                      <a:tint val="42353"/>
                      <a:invGamma/>
                    </a:srgbClr>
                  </a:gs>
                  <a:gs pos="100000">
                    <a:srgbClr val="99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20" b="0" i="0" u="none" strike="noStrike" kern="0" cap="none" spc="0" normalizeH="0" baseline="0" noProof="0" smtClean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18" name="文本框 16"/>
              <p:cNvSpPr txBox="1">
                <a:spLocks noChangeArrowheads="1"/>
              </p:cNvSpPr>
              <p:nvPr/>
            </p:nvSpPr>
            <p:spPr bwMode="gray">
              <a:xfrm>
                <a:off x="996" y="2238"/>
                <a:ext cx="759" cy="53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rgbClr val="17347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52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cs typeface="Arial" panose="020B0604020202020204" pitchFamily="34" charset="0"/>
                  </a:rPr>
                  <a:t>最终用户</a:t>
                </a:r>
                <a:endParaRPr kumimoji="0" lang="en-US" altLang="zh-CN" sz="252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文本框 17"/>
            <p:cNvSpPr txBox="1">
              <a:spLocks noChangeArrowheads="1"/>
            </p:cNvSpPr>
            <p:nvPr/>
          </p:nvSpPr>
          <p:spPr bwMode="gray">
            <a:xfrm>
              <a:off x="1872" y="2141"/>
              <a:ext cx="2928" cy="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真正操作软件的用户。即使最终用户不是上帝，也算是“上帝”的“亲戚”，同样怠慢不得。</a:t>
              </a:r>
              <a:endPara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18"/>
          <p:cNvGrpSpPr/>
          <p:nvPr/>
        </p:nvGrpSpPr>
        <p:grpSpPr bwMode="auto">
          <a:xfrm>
            <a:off x="731621" y="3989417"/>
            <a:ext cx="7680758" cy="831813"/>
            <a:chOff x="912" y="3036"/>
            <a:chExt cx="3984" cy="912"/>
          </a:xfrm>
        </p:grpSpPr>
        <p:sp>
          <p:nvSpPr>
            <p:cNvPr id="7" name="自选图形 19"/>
            <p:cNvSpPr>
              <a:spLocks noChangeArrowheads="1"/>
            </p:cNvSpPr>
            <p:nvPr/>
          </p:nvSpPr>
          <p:spPr bwMode="gray">
            <a:xfrm>
              <a:off x="912" y="303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48627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 smtClean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  <p:grpSp>
          <p:nvGrpSpPr>
            <p:cNvPr id="8" name="组合 20"/>
            <p:cNvGrpSpPr/>
            <p:nvPr/>
          </p:nvGrpSpPr>
          <p:grpSpPr bwMode="auto">
            <a:xfrm>
              <a:off x="996" y="3120"/>
              <a:ext cx="771" cy="746"/>
              <a:chOff x="996" y="3120"/>
              <a:chExt cx="771" cy="746"/>
            </a:xfrm>
          </p:grpSpPr>
          <p:sp>
            <p:nvSpPr>
              <p:cNvPr id="10" name="自选图形 21"/>
              <p:cNvSpPr>
                <a:spLocks noChangeArrowheads="1"/>
              </p:cNvSpPr>
              <p:nvPr/>
            </p:nvSpPr>
            <p:spPr bwMode="gray">
              <a:xfrm>
                <a:off x="999" y="3120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rgbClr val="45AB7D">
                      <a:gamma/>
                      <a:tint val="63529"/>
                      <a:invGamma/>
                    </a:srgbClr>
                  </a:gs>
                  <a:gs pos="100000">
                    <a:srgbClr val="45AB7D"/>
                  </a:gs>
                </a:gsLst>
                <a:lin ang="5400000" scaled="1"/>
              </a:gradFill>
              <a:ln w="38100">
                <a:solidFill>
                  <a:srgbClr val="FFFF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20" b="0" i="0" u="none" strike="noStrike" kern="0" cap="none" spc="0" normalizeH="0" baseline="0" noProof="0" smtClean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11" name="任意多边形 22"/>
              <p:cNvSpPr/>
              <p:nvPr/>
            </p:nvSpPr>
            <p:spPr bwMode="gray">
              <a:xfrm>
                <a:off x="1047" y="3168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5AB7D">
                      <a:gamma/>
                      <a:tint val="48627"/>
                      <a:invGamma/>
                    </a:srgbClr>
                  </a:gs>
                  <a:gs pos="100000">
                    <a:srgbClr val="45AB7D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20" b="0" i="0" u="none" strike="noStrike" kern="0" cap="none" spc="0" normalizeH="0" baseline="0" noProof="0" smtClean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12" name="文本框 23"/>
              <p:cNvSpPr txBox="1">
                <a:spLocks noChangeArrowheads="1"/>
              </p:cNvSpPr>
              <p:nvPr/>
            </p:nvSpPr>
            <p:spPr bwMode="gray">
              <a:xfrm>
                <a:off x="996" y="3211"/>
                <a:ext cx="759" cy="524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rgbClr val="17347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520" kern="0" noProof="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Arial" panose="020B0604020202020204" pitchFamily="34" charset="0"/>
                  </a:rPr>
                  <a:t>间接用户</a:t>
                </a:r>
                <a:endParaRPr kumimoji="0" lang="en-US" altLang="zh-CN" sz="252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文本框 24"/>
            <p:cNvSpPr txBox="1">
              <a:spLocks noChangeArrowheads="1"/>
            </p:cNvSpPr>
            <p:nvPr/>
          </p:nvSpPr>
          <p:spPr bwMode="gray">
            <a:xfrm>
              <a:off x="1766" y="3161"/>
              <a:ext cx="2928" cy="7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231775" lvl="1"/>
              <a:r>
                <a:rPr lang="zh-CN" altLang="en-US" sz="1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既不掏钱买该软件产品，也不使用该软件，但是它可能对软件产品有很大的影响。</a:t>
              </a:r>
              <a:endPara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" name="标题 1"/>
          <p:cNvSpPr>
            <a:spLocks noGrp="1"/>
          </p:cNvSpPr>
          <p:nvPr/>
        </p:nvSpPr>
        <p:spPr>
          <a:xfrm>
            <a:off x="2238058" y="115253"/>
            <a:ext cx="6705600" cy="469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zh-CN" sz="2000" b="1" dirty="0" smtClean="0">
                <a:effectLst/>
                <a:latin typeface="华文行楷" panose="02010800040101010101" charset="-122"/>
                <a:ea typeface="华文行楷" panose="02010800040101010101" charset="-122"/>
              </a:rPr>
              <a:t>了解客户、最终用户、间接用户</a:t>
            </a:r>
            <a:endParaRPr lang="zh-CN" altLang="zh-CN" sz="2000" b="1" dirty="0" smtClean="0">
              <a:effectLst/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Group 3"/>
          <p:cNvGrpSpPr/>
          <p:nvPr/>
        </p:nvGrpSpPr>
        <p:grpSpPr bwMode="auto">
          <a:xfrm>
            <a:off x="2171700" y="1474470"/>
            <a:ext cx="5074920" cy="2400300"/>
            <a:chOff x="0" y="0"/>
            <a:chExt cx="4416" cy="2112"/>
          </a:xfrm>
        </p:grpSpPr>
        <p:sp>
          <p:nvSpPr>
            <p:cNvPr id="13378" name="Freeform 42"/>
            <p:cNvSpPr/>
            <p:nvPr/>
          </p:nvSpPr>
          <p:spPr bwMode="auto">
            <a:xfrm>
              <a:off x="81" y="94"/>
              <a:ext cx="1299" cy="1930"/>
            </a:xfrm>
            <a:custGeom>
              <a:avLst/>
              <a:gdLst>
                <a:gd name="T0" fmla="*/ 52 w 1692"/>
                <a:gd name="T1" fmla="*/ 107 h 2586"/>
                <a:gd name="T2" fmla="*/ 145 w 1692"/>
                <a:gd name="T3" fmla="*/ 87 h 2586"/>
                <a:gd name="T4" fmla="*/ 197 w 1692"/>
                <a:gd name="T5" fmla="*/ 100 h 2586"/>
                <a:gd name="T6" fmla="*/ 188 w 1692"/>
                <a:gd name="T7" fmla="*/ 184 h 2586"/>
                <a:gd name="T8" fmla="*/ 123 w 1692"/>
                <a:gd name="T9" fmla="*/ 242 h 2586"/>
                <a:gd name="T10" fmla="*/ 98 w 1692"/>
                <a:gd name="T11" fmla="*/ 297 h 2586"/>
                <a:gd name="T12" fmla="*/ 128 w 1692"/>
                <a:gd name="T13" fmla="*/ 401 h 2586"/>
                <a:gd name="T14" fmla="*/ 144 w 1692"/>
                <a:gd name="T15" fmla="*/ 399 h 2586"/>
                <a:gd name="T16" fmla="*/ 148 w 1692"/>
                <a:gd name="T17" fmla="*/ 377 h 2586"/>
                <a:gd name="T18" fmla="*/ 217 w 1692"/>
                <a:gd name="T19" fmla="*/ 480 h 2586"/>
                <a:gd name="T20" fmla="*/ 294 w 1692"/>
                <a:gd name="T21" fmla="*/ 499 h 2586"/>
                <a:gd name="T22" fmla="*/ 359 w 1692"/>
                <a:gd name="T23" fmla="*/ 561 h 2586"/>
                <a:gd name="T24" fmla="*/ 387 w 1692"/>
                <a:gd name="T25" fmla="*/ 591 h 2586"/>
                <a:gd name="T26" fmla="*/ 349 w 1692"/>
                <a:gd name="T27" fmla="*/ 669 h 2586"/>
                <a:gd name="T28" fmla="*/ 415 w 1692"/>
                <a:gd name="T29" fmla="*/ 741 h 2586"/>
                <a:gd name="T30" fmla="*/ 468 w 1692"/>
                <a:gd name="T31" fmla="*/ 840 h 2586"/>
                <a:gd name="T32" fmla="*/ 495 w 1692"/>
                <a:gd name="T33" fmla="*/ 961 h 2586"/>
                <a:gd name="T34" fmla="*/ 540 w 1692"/>
                <a:gd name="T35" fmla="*/ 1056 h 2586"/>
                <a:gd name="T36" fmla="*/ 580 w 1692"/>
                <a:gd name="T37" fmla="*/ 1048 h 2586"/>
                <a:gd name="T38" fmla="*/ 563 w 1692"/>
                <a:gd name="T39" fmla="*/ 996 h 2586"/>
                <a:gd name="T40" fmla="*/ 583 w 1692"/>
                <a:gd name="T41" fmla="*/ 958 h 2586"/>
                <a:gd name="T42" fmla="*/ 619 w 1692"/>
                <a:gd name="T43" fmla="*/ 926 h 2586"/>
                <a:gd name="T44" fmla="*/ 656 w 1692"/>
                <a:gd name="T45" fmla="*/ 863 h 2586"/>
                <a:gd name="T46" fmla="*/ 709 w 1692"/>
                <a:gd name="T47" fmla="*/ 811 h 2586"/>
                <a:gd name="T48" fmla="*/ 734 w 1692"/>
                <a:gd name="T49" fmla="*/ 725 h 2586"/>
                <a:gd name="T50" fmla="*/ 702 w 1692"/>
                <a:gd name="T51" fmla="*/ 640 h 2586"/>
                <a:gd name="T52" fmla="*/ 623 w 1692"/>
                <a:gd name="T53" fmla="*/ 586 h 2586"/>
                <a:gd name="T54" fmla="*/ 500 w 1692"/>
                <a:gd name="T55" fmla="*/ 532 h 2586"/>
                <a:gd name="T56" fmla="*/ 441 w 1692"/>
                <a:gd name="T57" fmla="*/ 524 h 2586"/>
                <a:gd name="T58" fmla="*/ 409 w 1692"/>
                <a:gd name="T59" fmla="*/ 527 h 2586"/>
                <a:gd name="T60" fmla="*/ 359 w 1692"/>
                <a:gd name="T61" fmla="*/ 543 h 2586"/>
                <a:gd name="T62" fmla="*/ 343 w 1692"/>
                <a:gd name="T63" fmla="*/ 488 h 2586"/>
                <a:gd name="T64" fmla="*/ 333 w 1692"/>
                <a:gd name="T65" fmla="*/ 442 h 2586"/>
                <a:gd name="T66" fmla="*/ 286 w 1692"/>
                <a:gd name="T67" fmla="*/ 459 h 2586"/>
                <a:gd name="T68" fmla="*/ 257 w 1692"/>
                <a:gd name="T69" fmla="*/ 395 h 2586"/>
                <a:gd name="T70" fmla="*/ 335 w 1692"/>
                <a:gd name="T71" fmla="*/ 379 h 2586"/>
                <a:gd name="T72" fmla="*/ 381 w 1692"/>
                <a:gd name="T73" fmla="*/ 377 h 2586"/>
                <a:gd name="T74" fmla="*/ 405 w 1692"/>
                <a:gd name="T75" fmla="*/ 375 h 2586"/>
                <a:gd name="T76" fmla="*/ 478 w 1692"/>
                <a:gd name="T77" fmla="*/ 312 h 2586"/>
                <a:gd name="T78" fmla="*/ 536 w 1692"/>
                <a:gd name="T79" fmla="*/ 282 h 2586"/>
                <a:gd name="T80" fmla="*/ 578 w 1692"/>
                <a:gd name="T81" fmla="*/ 265 h 2586"/>
                <a:gd name="T82" fmla="*/ 607 w 1692"/>
                <a:gd name="T83" fmla="*/ 224 h 2586"/>
                <a:gd name="T84" fmla="*/ 583 w 1692"/>
                <a:gd name="T85" fmla="*/ 213 h 2586"/>
                <a:gd name="T86" fmla="*/ 691 w 1692"/>
                <a:gd name="T87" fmla="*/ 190 h 2586"/>
                <a:gd name="T88" fmla="*/ 636 w 1692"/>
                <a:gd name="T89" fmla="*/ 142 h 2586"/>
                <a:gd name="T90" fmla="*/ 601 w 1692"/>
                <a:gd name="T91" fmla="*/ 110 h 2586"/>
                <a:gd name="T92" fmla="*/ 553 w 1692"/>
                <a:gd name="T93" fmla="*/ 152 h 2586"/>
                <a:gd name="T94" fmla="*/ 502 w 1692"/>
                <a:gd name="T95" fmla="*/ 184 h 2586"/>
                <a:gd name="T96" fmla="*/ 463 w 1692"/>
                <a:gd name="T97" fmla="*/ 126 h 2586"/>
                <a:gd name="T98" fmla="*/ 548 w 1692"/>
                <a:gd name="T99" fmla="*/ 100 h 2586"/>
                <a:gd name="T100" fmla="*/ 573 w 1692"/>
                <a:gd name="T101" fmla="*/ 82 h 2586"/>
                <a:gd name="T102" fmla="*/ 601 w 1692"/>
                <a:gd name="T103" fmla="*/ 72 h 2586"/>
                <a:gd name="T104" fmla="*/ 582 w 1692"/>
                <a:gd name="T105" fmla="*/ 60 h 2586"/>
                <a:gd name="T106" fmla="*/ 571 w 1692"/>
                <a:gd name="T107" fmla="*/ 50 h 2586"/>
                <a:gd name="T108" fmla="*/ 544 w 1692"/>
                <a:gd name="T109" fmla="*/ 43 h 2586"/>
                <a:gd name="T110" fmla="*/ 501 w 1692"/>
                <a:gd name="T111" fmla="*/ 57 h 2586"/>
                <a:gd name="T112" fmla="*/ 430 w 1692"/>
                <a:gd name="T113" fmla="*/ 50 h 2586"/>
                <a:gd name="T114" fmla="*/ 249 w 1692"/>
                <a:gd name="T115" fmla="*/ 0 h 2586"/>
                <a:gd name="T116" fmla="*/ 156 w 1692"/>
                <a:gd name="T117" fmla="*/ 13 h 2586"/>
                <a:gd name="T118" fmla="*/ 131 w 1692"/>
                <a:gd name="T119" fmla="*/ 43 h 2586"/>
                <a:gd name="T120" fmla="*/ 58 w 1692"/>
                <a:gd name="T121" fmla="*/ 72 h 2586"/>
                <a:gd name="T122" fmla="*/ 58 w 1692"/>
                <a:gd name="T123" fmla="*/ 90 h 2586"/>
                <a:gd name="T124" fmla="*/ 2 w 1692"/>
                <a:gd name="T125" fmla="*/ 104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92"/>
                <a:gd name="T190" fmla="*/ 0 h 2586"/>
                <a:gd name="T191" fmla="*/ 1692 w 1692"/>
                <a:gd name="T192" fmla="*/ 2586 h 25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79" name="Freeform 43"/>
            <p:cNvSpPr/>
            <p:nvPr/>
          </p:nvSpPr>
          <p:spPr bwMode="auto">
            <a:xfrm>
              <a:off x="40" y="278"/>
              <a:ext cx="35" cy="28"/>
            </a:xfrm>
            <a:custGeom>
              <a:avLst/>
              <a:gdLst>
                <a:gd name="T0" fmla="*/ 7 w 46"/>
                <a:gd name="T1" fmla="*/ 1 h 38"/>
                <a:gd name="T2" fmla="*/ 0 w 46"/>
                <a:gd name="T3" fmla="*/ 9 h 38"/>
                <a:gd name="T4" fmla="*/ 10 w 46"/>
                <a:gd name="T5" fmla="*/ 15 h 38"/>
                <a:gd name="T6" fmla="*/ 21 w 46"/>
                <a:gd name="T7" fmla="*/ 10 h 38"/>
                <a:gd name="T8" fmla="*/ 14 w 46"/>
                <a:gd name="T9" fmla="*/ 0 h 38"/>
                <a:gd name="T10" fmla="*/ 7 w 46"/>
                <a:gd name="T11" fmla="*/ 1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38"/>
                <a:gd name="T20" fmla="*/ 46 w 46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80" name="Freeform 44"/>
            <p:cNvSpPr/>
            <p:nvPr/>
          </p:nvSpPr>
          <p:spPr bwMode="auto">
            <a:xfrm>
              <a:off x="355" y="400"/>
              <a:ext cx="40" cy="32"/>
            </a:xfrm>
            <a:custGeom>
              <a:avLst/>
              <a:gdLst>
                <a:gd name="T0" fmla="*/ 5 w 52"/>
                <a:gd name="T1" fmla="*/ 0 h 44"/>
                <a:gd name="T2" fmla="*/ 12 w 52"/>
                <a:gd name="T3" fmla="*/ 17 h 44"/>
                <a:gd name="T4" fmla="*/ 19 w 52"/>
                <a:gd name="T5" fmla="*/ 17 h 44"/>
                <a:gd name="T6" fmla="*/ 17 w 52"/>
                <a:gd name="T7" fmla="*/ 7 h 44"/>
                <a:gd name="T8" fmla="*/ 12 w 52"/>
                <a:gd name="T9" fmla="*/ 1 h 44"/>
                <a:gd name="T10" fmla="*/ 5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44"/>
                <a:gd name="T20" fmla="*/ 52 w 52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81" name="Freeform 45"/>
            <p:cNvSpPr/>
            <p:nvPr/>
          </p:nvSpPr>
          <p:spPr bwMode="auto">
            <a:xfrm>
              <a:off x="1156" y="456"/>
              <a:ext cx="101" cy="74"/>
            </a:xfrm>
            <a:custGeom>
              <a:avLst/>
              <a:gdLst>
                <a:gd name="T0" fmla="*/ 45 w 131"/>
                <a:gd name="T1" fmla="*/ 0 h 98"/>
                <a:gd name="T2" fmla="*/ 36 w 131"/>
                <a:gd name="T3" fmla="*/ 4 h 98"/>
                <a:gd name="T4" fmla="*/ 25 w 131"/>
                <a:gd name="T5" fmla="*/ 11 h 98"/>
                <a:gd name="T6" fmla="*/ 18 w 131"/>
                <a:gd name="T7" fmla="*/ 17 h 98"/>
                <a:gd name="T8" fmla="*/ 9 w 131"/>
                <a:gd name="T9" fmla="*/ 22 h 98"/>
                <a:gd name="T10" fmla="*/ 29 w 131"/>
                <a:gd name="T11" fmla="*/ 35 h 98"/>
                <a:gd name="T12" fmla="*/ 36 w 131"/>
                <a:gd name="T13" fmla="*/ 41 h 98"/>
                <a:gd name="T14" fmla="*/ 39 w 131"/>
                <a:gd name="T15" fmla="*/ 39 h 98"/>
                <a:gd name="T16" fmla="*/ 41 w 131"/>
                <a:gd name="T17" fmla="*/ 37 h 98"/>
                <a:gd name="T18" fmla="*/ 45 w 131"/>
                <a:gd name="T19" fmla="*/ 42 h 98"/>
                <a:gd name="T20" fmla="*/ 56 w 131"/>
                <a:gd name="T21" fmla="*/ 37 h 98"/>
                <a:gd name="T22" fmla="*/ 59 w 131"/>
                <a:gd name="T23" fmla="*/ 32 h 98"/>
                <a:gd name="T24" fmla="*/ 46 w 131"/>
                <a:gd name="T25" fmla="*/ 17 h 98"/>
                <a:gd name="T26" fmla="*/ 53 w 131"/>
                <a:gd name="T27" fmla="*/ 11 h 98"/>
                <a:gd name="T28" fmla="*/ 51 w 131"/>
                <a:gd name="T29" fmla="*/ 2 h 98"/>
                <a:gd name="T30" fmla="*/ 45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1"/>
                <a:gd name="T49" fmla="*/ 0 h 98"/>
                <a:gd name="T50" fmla="*/ 131 w 131"/>
                <a:gd name="T51" fmla="*/ 98 h 9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82" name="Freeform 46"/>
            <p:cNvSpPr/>
            <p:nvPr/>
          </p:nvSpPr>
          <p:spPr bwMode="auto">
            <a:xfrm>
              <a:off x="670" y="839"/>
              <a:ext cx="162" cy="84"/>
            </a:xfrm>
            <a:custGeom>
              <a:avLst/>
              <a:gdLst>
                <a:gd name="T0" fmla="*/ 21 w 212"/>
                <a:gd name="T1" fmla="*/ 5 h 112"/>
                <a:gd name="T2" fmla="*/ 8 w 212"/>
                <a:gd name="T3" fmla="*/ 5 h 112"/>
                <a:gd name="T4" fmla="*/ 2 w 212"/>
                <a:gd name="T5" fmla="*/ 7 h 112"/>
                <a:gd name="T6" fmla="*/ 11 w 212"/>
                <a:gd name="T7" fmla="*/ 22 h 112"/>
                <a:gd name="T8" fmla="*/ 23 w 212"/>
                <a:gd name="T9" fmla="*/ 19 h 112"/>
                <a:gd name="T10" fmla="*/ 41 w 212"/>
                <a:gd name="T11" fmla="*/ 23 h 112"/>
                <a:gd name="T12" fmla="*/ 50 w 212"/>
                <a:gd name="T13" fmla="*/ 26 h 112"/>
                <a:gd name="T14" fmla="*/ 60 w 212"/>
                <a:gd name="T15" fmla="*/ 38 h 112"/>
                <a:gd name="T16" fmla="*/ 63 w 212"/>
                <a:gd name="T17" fmla="*/ 47 h 112"/>
                <a:gd name="T18" fmla="*/ 70 w 212"/>
                <a:gd name="T19" fmla="*/ 42 h 112"/>
                <a:gd name="T20" fmla="*/ 76 w 212"/>
                <a:gd name="T21" fmla="*/ 41 h 112"/>
                <a:gd name="T22" fmla="*/ 83 w 212"/>
                <a:gd name="T23" fmla="*/ 44 h 112"/>
                <a:gd name="T24" fmla="*/ 87 w 212"/>
                <a:gd name="T25" fmla="*/ 34 h 112"/>
                <a:gd name="T26" fmla="*/ 68 w 212"/>
                <a:gd name="T27" fmla="*/ 23 h 112"/>
                <a:gd name="T28" fmla="*/ 47 w 212"/>
                <a:gd name="T29" fmla="*/ 8 h 112"/>
                <a:gd name="T30" fmla="*/ 24 w 212"/>
                <a:gd name="T31" fmla="*/ 11 h 112"/>
                <a:gd name="T32" fmla="*/ 21 w 212"/>
                <a:gd name="T33" fmla="*/ 5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2"/>
                <a:gd name="T52" fmla="*/ 0 h 112"/>
                <a:gd name="T53" fmla="*/ 212 w 212"/>
                <a:gd name="T54" fmla="*/ 112 h 1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83" name="Freeform 47"/>
            <p:cNvSpPr/>
            <p:nvPr/>
          </p:nvSpPr>
          <p:spPr bwMode="auto">
            <a:xfrm>
              <a:off x="804" y="903"/>
              <a:ext cx="101" cy="40"/>
            </a:xfrm>
            <a:custGeom>
              <a:avLst/>
              <a:gdLst>
                <a:gd name="T0" fmla="*/ 25 w 133"/>
                <a:gd name="T1" fmla="*/ 0 h 54"/>
                <a:gd name="T2" fmla="*/ 19 w 133"/>
                <a:gd name="T3" fmla="*/ 2 h 54"/>
                <a:gd name="T4" fmla="*/ 14 w 133"/>
                <a:gd name="T5" fmla="*/ 12 h 54"/>
                <a:gd name="T6" fmla="*/ 6 w 133"/>
                <a:gd name="T7" fmla="*/ 14 h 54"/>
                <a:gd name="T8" fmla="*/ 2 w 133"/>
                <a:gd name="T9" fmla="*/ 17 h 54"/>
                <a:gd name="T10" fmla="*/ 6 w 133"/>
                <a:gd name="T11" fmla="*/ 22 h 54"/>
                <a:gd name="T12" fmla="*/ 58 w 133"/>
                <a:gd name="T13" fmla="*/ 14 h 54"/>
                <a:gd name="T14" fmla="*/ 54 w 133"/>
                <a:gd name="T15" fmla="*/ 7 h 54"/>
                <a:gd name="T16" fmla="*/ 46 w 133"/>
                <a:gd name="T17" fmla="*/ 3 h 54"/>
                <a:gd name="T18" fmla="*/ 44 w 133"/>
                <a:gd name="T19" fmla="*/ 10 h 54"/>
                <a:gd name="T20" fmla="*/ 39 w 133"/>
                <a:gd name="T21" fmla="*/ 7 h 54"/>
                <a:gd name="T22" fmla="*/ 30 w 133"/>
                <a:gd name="T23" fmla="*/ 5 h 54"/>
                <a:gd name="T24" fmla="*/ 25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3"/>
                <a:gd name="T40" fmla="*/ 0 h 54"/>
                <a:gd name="T41" fmla="*/ 133 w 133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84" name="Freeform 48"/>
            <p:cNvSpPr/>
            <p:nvPr/>
          </p:nvSpPr>
          <p:spPr bwMode="auto">
            <a:xfrm>
              <a:off x="911" y="928"/>
              <a:ext cx="39" cy="18"/>
            </a:xfrm>
            <a:custGeom>
              <a:avLst/>
              <a:gdLst>
                <a:gd name="T0" fmla="*/ 6 w 51"/>
                <a:gd name="T1" fmla="*/ 0 h 24"/>
                <a:gd name="T2" fmla="*/ 3 w 51"/>
                <a:gd name="T3" fmla="*/ 8 h 24"/>
                <a:gd name="T4" fmla="*/ 12 w 51"/>
                <a:gd name="T5" fmla="*/ 11 h 24"/>
                <a:gd name="T6" fmla="*/ 15 w 51"/>
                <a:gd name="T7" fmla="*/ 2 h 24"/>
                <a:gd name="T8" fmla="*/ 6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85" name="Freeform 49"/>
            <p:cNvSpPr/>
            <p:nvPr/>
          </p:nvSpPr>
          <p:spPr bwMode="auto">
            <a:xfrm>
              <a:off x="969" y="931"/>
              <a:ext cx="12" cy="25"/>
            </a:xfrm>
            <a:custGeom>
              <a:avLst/>
              <a:gdLst>
                <a:gd name="T0" fmla="*/ 6 w 16"/>
                <a:gd name="T1" fmla="*/ 0 h 34"/>
                <a:gd name="T2" fmla="*/ 0 w 16"/>
                <a:gd name="T3" fmla="*/ 5 h 34"/>
                <a:gd name="T4" fmla="*/ 7 w 16"/>
                <a:gd name="T5" fmla="*/ 13 h 34"/>
                <a:gd name="T6" fmla="*/ 5 w 16"/>
                <a:gd name="T7" fmla="*/ 7 h 34"/>
                <a:gd name="T8" fmla="*/ 7 w 16"/>
                <a:gd name="T9" fmla="*/ 2 h 34"/>
                <a:gd name="T10" fmla="*/ 6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4"/>
                <a:gd name="T20" fmla="*/ 16 w 16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86" name="Freeform 50"/>
            <p:cNvSpPr/>
            <p:nvPr/>
          </p:nvSpPr>
          <p:spPr bwMode="auto">
            <a:xfrm>
              <a:off x="781" y="89"/>
              <a:ext cx="185" cy="87"/>
            </a:xfrm>
            <a:custGeom>
              <a:avLst/>
              <a:gdLst>
                <a:gd name="T0" fmla="*/ 29 w 240"/>
                <a:gd name="T1" fmla="*/ 1 h 117"/>
                <a:gd name="T2" fmla="*/ 12 w 240"/>
                <a:gd name="T3" fmla="*/ 13 h 117"/>
                <a:gd name="T4" fmla="*/ 3 w 240"/>
                <a:gd name="T5" fmla="*/ 16 h 117"/>
                <a:gd name="T6" fmla="*/ 0 w 240"/>
                <a:gd name="T7" fmla="*/ 16 h 117"/>
                <a:gd name="T8" fmla="*/ 12 w 240"/>
                <a:gd name="T9" fmla="*/ 25 h 117"/>
                <a:gd name="T10" fmla="*/ 17 w 240"/>
                <a:gd name="T11" fmla="*/ 26 h 117"/>
                <a:gd name="T12" fmla="*/ 31 w 240"/>
                <a:gd name="T13" fmla="*/ 19 h 117"/>
                <a:gd name="T14" fmla="*/ 37 w 240"/>
                <a:gd name="T15" fmla="*/ 18 h 117"/>
                <a:gd name="T16" fmla="*/ 38 w 240"/>
                <a:gd name="T17" fmla="*/ 22 h 117"/>
                <a:gd name="T18" fmla="*/ 29 w 240"/>
                <a:gd name="T19" fmla="*/ 25 h 117"/>
                <a:gd name="T20" fmla="*/ 33 w 240"/>
                <a:gd name="T21" fmla="*/ 30 h 117"/>
                <a:gd name="T22" fmla="*/ 19 w 240"/>
                <a:gd name="T23" fmla="*/ 36 h 117"/>
                <a:gd name="T24" fmla="*/ 32 w 240"/>
                <a:gd name="T25" fmla="*/ 45 h 117"/>
                <a:gd name="T26" fmla="*/ 38 w 240"/>
                <a:gd name="T27" fmla="*/ 46 h 117"/>
                <a:gd name="T28" fmla="*/ 54 w 240"/>
                <a:gd name="T29" fmla="*/ 42 h 117"/>
                <a:gd name="T30" fmla="*/ 69 w 240"/>
                <a:gd name="T31" fmla="*/ 43 h 117"/>
                <a:gd name="T32" fmla="*/ 77 w 240"/>
                <a:gd name="T33" fmla="*/ 48 h 117"/>
                <a:gd name="T34" fmla="*/ 93 w 240"/>
                <a:gd name="T35" fmla="*/ 45 h 117"/>
                <a:gd name="T36" fmla="*/ 103 w 240"/>
                <a:gd name="T37" fmla="*/ 42 h 117"/>
                <a:gd name="T38" fmla="*/ 102 w 240"/>
                <a:gd name="T39" fmla="*/ 31 h 117"/>
                <a:gd name="T40" fmla="*/ 107 w 240"/>
                <a:gd name="T41" fmla="*/ 28 h 117"/>
                <a:gd name="T42" fmla="*/ 109 w 240"/>
                <a:gd name="T43" fmla="*/ 19 h 117"/>
                <a:gd name="T44" fmla="*/ 96 w 240"/>
                <a:gd name="T45" fmla="*/ 23 h 117"/>
                <a:gd name="T46" fmla="*/ 92 w 240"/>
                <a:gd name="T47" fmla="*/ 18 h 117"/>
                <a:gd name="T48" fmla="*/ 79 w 240"/>
                <a:gd name="T49" fmla="*/ 19 h 117"/>
                <a:gd name="T50" fmla="*/ 61 w 240"/>
                <a:gd name="T51" fmla="*/ 4 h 117"/>
                <a:gd name="T52" fmla="*/ 43 w 240"/>
                <a:gd name="T53" fmla="*/ 4 h 117"/>
                <a:gd name="T54" fmla="*/ 38 w 240"/>
                <a:gd name="T55" fmla="*/ 1 h 117"/>
                <a:gd name="T56" fmla="*/ 29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40"/>
                <a:gd name="T88" fmla="*/ 0 h 117"/>
                <a:gd name="T89" fmla="*/ 240 w 240"/>
                <a:gd name="T90" fmla="*/ 117 h 11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87" name="Freeform 51"/>
            <p:cNvSpPr/>
            <p:nvPr/>
          </p:nvSpPr>
          <p:spPr bwMode="auto">
            <a:xfrm>
              <a:off x="863" y="48"/>
              <a:ext cx="150" cy="60"/>
            </a:xfrm>
            <a:custGeom>
              <a:avLst/>
              <a:gdLst>
                <a:gd name="T0" fmla="*/ 45 w 194"/>
                <a:gd name="T1" fmla="*/ 5 h 80"/>
                <a:gd name="T2" fmla="*/ 6 w 194"/>
                <a:gd name="T3" fmla="*/ 11 h 80"/>
                <a:gd name="T4" fmla="*/ 4 w 194"/>
                <a:gd name="T5" fmla="*/ 15 h 80"/>
                <a:gd name="T6" fmla="*/ 26 w 194"/>
                <a:gd name="T7" fmla="*/ 22 h 80"/>
                <a:gd name="T8" fmla="*/ 62 w 194"/>
                <a:gd name="T9" fmla="*/ 32 h 80"/>
                <a:gd name="T10" fmla="*/ 80 w 194"/>
                <a:gd name="T11" fmla="*/ 29 h 80"/>
                <a:gd name="T12" fmla="*/ 87 w 194"/>
                <a:gd name="T13" fmla="*/ 27 h 80"/>
                <a:gd name="T14" fmla="*/ 80 w 194"/>
                <a:gd name="T15" fmla="*/ 19 h 80"/>
                <a:gd name="T16" fmla="*/ 75 w 194"/>
                <a:gd name="T17" fmla="*/ 15 h 80"/>
                <a:gd name="T18" fmla="*/ 60 w 194"/>
                <a:gd name="T19" fmla="*/ 11 h 80"/>
                <a:gd name="T20" fmla="*/ 45 w 194"/>
                <a:gd name="T21" fmla="*/ 5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4"/>
                <a:gd name="T34" fmla="*/ 0 h 80"/>
                <a:gd name="T35" fmla="*/ 194 w 194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88" name="Freeform 52"/>
            <p:cNvSpPr/>
            <p:nvPr/>
          </p:nvSpPr>
          <p:spPr bwMode="auto">
            <a:xfrm>
              <a:off x="1073" y="118"/>
              <a:ext cx="239" cy="189"/>
            </a:xfrm>
            <a:custGeom>
              <a:avLst/>
              <a:gdLst>
                <a:gd name="T0" fmla="*/ 31 w 310"/>
                <a:gd name="T1" fmla="*/ 4 h 254"/>
                <a:gd name="T2" fmla="*/ 23 w 310"/>
                <a:gd name="T3" fmla="*/ 10 h 254"/>
                <a:gd name="T4" fmla="*/ 9 w 310"/>
                <a:gd name="T5" fmla="*/ 16 h 254"/>
                <a:gd name="T6" fmla="*/ 25 w 310"/>
                <a:gd name="T7" fmla="*/ 31 h 254"/>
                <a:gd name="T8" fmla="*/ 36 w 310"/>
                <a:gd name="T9" fmla="*/ 35 h 254"/>
                <a:gd name="T10" fmla="*/ 47 w 310"/>
                <a:gd name="T11" fmla="*/ 41 h 254"/>
                <a:gd name="T12" fmla="*/ 59 w 310"/>
                <a:gd name="T13" fmla="*/ 35 h 254"/>
                <a:gd name="T14" fmla="*/ 66 w 310"/>
                <a:gd name="T15" fmla="*/ 42 h 254"/>
                <a:gd name="T16" fmla="*/ 69 w 310"/>
                <a:gd name="T17" fmla="*/ 53 h 254"/>
                <a:gd name="T18" fmla="*/ 53 w 310"/>
                <a:gd name="T19" fmla="*/ 62 h 254"/>
                <a:gd name="T20" fmla="*/ 41 w 310"/>
                <a:gd name="T21" fmla="*/ 71 h 254"/>
                <a:gd name="T22" fmla="*/ 32 w 310"/>
                <a:gd name="T23" fmla="*/ 70 h 254"/>
                <a:gd name="T24" fmla="*/ 26 w 310"/>
                <a:gd name="T25" fmla="*/ 68 h 254"/>
                <a:gd name="T26" fmla="*/ 19 w 310"/>
                <a:gd name="T27" fmla="*/ 77 h 254"/>
                <a:gd name="T28" fmla="*/ 18 w 310"/>
                <a:gd name="T29" fmla="*/ 82 h 254"/>
                <a:gd name="T30" fmla="*/ 33 w 310"/>
                <a:gd name="T31" fmla="*/ 85 h 254"/>
                <a:gd name="T32" fmla="*/ 43 w 310"/>
                <a:gd name="T33" fmla="*/ 83 h 254"/>
                <a:gd name="T34" fmla="*/ 53 w 310"/>
                <a:gd name="T35" fmla="*/ 95 h 254"/>
                <a:gd name="T36" fmla="*/ 59 w 310"/>
                <a:gd name="T37" fmla="*/ 97 h 254"/>
                <a:gd name="T38" fmla="*/ 63 w 310"/>
                <a:gd name="T39" fmla="*/ 98 h 254"/>
                <a:gd name="T40" fmla="*/ 72 w 310"/>
                <a:gd name="T41" fmla="*/ 103 h 254"/>
                <a:gd name="T42" fmla="*/ 83 w 310"/>
                <a:gd name="T43" fmla="*/ 97 h 254"/>
                <a:gd name="T44" fmla="*/ 93 w 310"/>
                <a:gd name="T45" fmla="*/ 97 h 254"/>
                <a:gd name="T46" fmla="*/ 105 w 310"/>
                <a:gd name="T47" fmla="*/ 88 h 254"/>
                <a:gd name="T48" fmla="*/ 103 w 310"/>
                <a:gd name="T49" fmla="*/ 77 h 254"/>
                <a:gd name="T50" fmla="*/ 99 w 310"/>
                <a:gd name="T51" fmla="*/ 71 h 254"/>
                <a:gd name="T52" fmla="*/ 107 w 310"/>
                <a:gd name="T53" fmla="*/ 68 h 254"/>
                <a:gd name="T54" fmla="*/ 113 w 310"/>
                <a:gd name="T55" fmla="*/ 75 h 254"/>
                <a:gd name="T56" fmla="*/ 113 w 310"/>
                <a:gd name="T57" fmla="*/ 81 h 254"/>
                <a:gd name="T58" fmla="*/ 120 w 310"/>
                <a:gd name="T59" fmla="*/ 80 h 254"/>
                <a:gd name="T60" fmla="*/ 139 w 310"/>
                <a:gd name="T61" fmla="*/ 70 h 254"/>
                <a:gd name="T62" fmla="*/ 134 w 310"/>
                <a:gd name="T63" fmla="*/ 60 h 254"/>
                <a:gd name="T64" fmla="*/ 119 w 310"/>
                <a:gd name="T65" fmla="*/ 51 h 254"/>
                <a:gd name="T66" fmla="*/ 121 w 310"/>
                <a:gd name="T67" fmla="*/ 45 h 254"/>
                <a:gd name="T68" fmla="*/ 127 w 310"/>
                <a:gd name="T69" fmla="*/ 42 h 254"/>
                <a:gd name="T70" fmla="*/ 116 w 310"/>
                <a:gd name="T71" fmla="*/ 26 h 254"/>
                <a:gd name="T72" fmla="*/ 107 w 310"/>
                <a:gd name="T73" fmla="*/ 25 h 254"/>
                <a:gd name="T74" fmla="*/ 101 w 310"/>
                <a:gd name="T75" fmla="*/ 23 h 254"/>
                <a:gd name="T76" fmla="*/ 93 w 310"/>
                <a:gd name="T77" fmla="*/ 14 h 254"/>
                <a:gd name="T78" fmla="*/ 72 w 310"/>
                <a:gd name="T79" fmla="*/ 19 h 254"/>
                <a:gd name="T80" fmla="*/ 76 w 310"/>
                <a:gd name="T81" fmla="*/ 10 h 254"/>
                <a:gd name="T82" fmla="*/ 63 w 310"/>
                <a:gd name="T83" fmla="*/ 7 h 254"/>
                <a:gd name="T84" fmla="*/ 55 w 310"/>
                <a:gd name="T85" fmla="*/ 7 h 254"/>
                <a:gd name="T86" fmla="*/ 31 w 310"/>
                <a:gd name="T87" fmla="*/ 4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10"/>
                <a:gd name="T133" fmla="*/ 0 h 254"/>
                <a:gd name="T134" fmla="*/ 310 w 310"/>
                <a:gd name="T135" fmla="*/ 254 h 25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89" name="Freeform 53"/>
            <p:cNvSpPr/>
            <p:nvPr/>
          </p:nvSpPr>
          <p:spPr bwMode="auto">
            <a:xfrm>
              <a:off x="1071" y="36"/>
              <a:ext cx="45" cy="37"/>
            </a:xfrm>
            <a:custGeom>
              <a:avLst/>
              <a:gdLst>
                <a:gd name="T0" fmla="*/ 11 w 59"/>
                <a:gd name="T1" fmla="*/ 0 h 50"/>
                <a:gd name="T2" fmla="*/ 0 w 59"/>
                <a:gd name="T3" fmla="*/ 4 h 50"/>
                <a:gd name="T4" fmla="*/ 14 w 59"/>
                <a:gd name="T5" fmla="*/ 16 h 50"/>
                <a:gd name="T6" fmla="*/ 21 w 59"/>
                <a:gd name="T7" fmla="*/ 20 h 50"/>
                <a:gd name="T8" fmla="*/ 26 w 59"/>
                <a:gd name="T9" fmla="*/ 12 h 50"/>
                <a:gd name="T10" fmla="*/ 20 w 59"/>
                <a:gd name="T11" fmla="*/ 3 h 50"/>
                <a:gd name="T12" fmla="*/ 11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50"/>
                <a:gd name="T23" fmla="*/ 59 w 59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90" name="Freeform 54"/>
            <p:cNvSpPr/>
            <p:nvPr/>
          </p:nvSpPr>
          <p:spPr bwMode="auto">
            <a:xfrm>
              <a:off x="985" y="106"/>
              <a:ext cx="67" cy="41"/>
            </a:xfrm>
            <a:custGeom>
              <a:avLst/>
              <a:gdLst>
                <a:gd name="T0" fmla="*/ 20 w 86"/>
                <a:gd name="T1" fmla="*/ 3 h 57"/>
                <a:gd name="T2" fmla="*/ 12 w 86"/>
                <a:gd name="T3" fmla="*/ 9 h 57"/>
                <a:gd name="T4" fmla="*/ 2 w 86"/>
                <a:gd name="T5" fmla="*/ 10 h 57"/>
                <a:gd name="T6" fmla="*/ 7 w 86"/>
                <a:gd name="T7" fmla="*/ 21 h 57"/>
                <a:gd name="T8" fmla="*/ 35 w 86"/>
                <a:gd name="T9" fmla="*/ 13 h 57"/>
                <a:gd name="T10" fmla="*/ 41 w 86"/>
                <a:gd name="T11" fmla="*/ 6 h 57"/>
                <a:gd name="T12" fmla="*/ 26 w 86"/>
                <a:gd name="T13" fmla="*/ 3 h 57"/>
                <a:gd name="T14" fmla="*/ 20 w 86"/>
                <a:gd name="T15" fmla="*/ 3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6"/>
                <a:gd name="T25" fmla="*/ 0 h 57"/>
                <a:gd name="T26" fmla="*/ 86 w 86"/>
                <a:gd name="T27" fmla="*/ 57 h 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91" name="Freeform 55"/>
            <p:cNvSpPr/>
            <p:nvPr/>
          </p:nvSpPr>
          <p:spPr bwMode="auto">
            <a:xfrm>
              <a:off x="1055" y="114"/>
              <a:ext cx="55" cy="24"/>
            </a:xfrm>
            <a:custGeom>
              <a:avLst/>
              <a:gdLst>
                <a:gd name="T0" fmla="*/ 17 w 73"/>
                <a:gd name="T1" fmla="*/ 0 h 34"/>
                <a:gd name="T2" fmla="*/ 5 w 73"/>
                <a:gd name="T3" fmla="*/ 6 h 34"/>
                <a:gd name="T4" fmla="*/ 11 w 73"/>
                <a:gd name="T5" fmla="*/ 12 h 34"/>
                <a:gd name="T6" fmla="*/ 22 w 73"/>
                <a:gd name="T7" fmla="*/ 10 h 34"/>
                <a:gd name="T8" fmla="*/ 27 w 73"/>
                <a:gd name="T9" fmla="*/ 7 h 34"/>
                <a:gd name="T10" fmla="*/ 17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34"/>
                <a:gd name="T20" fmla="*/ 73 w 73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92" name="Freeform 56"/>
            <p:cNvSpPr/>
            <p:nvPr/>
          </p:nvSpPr>
          <p:spPr bwMode="auto">
            <a:xfrm>
              <a:off x="1025" y="78"/>
              <a:ext cx="66" cy="34"/>
            </a:xfrm>
            <a:custGeom>
              <a:avLst/>
              <a:gdLst>
                <a:gd name="T0" fmla="*/ 27 w 85"/>
                <a:gd name="T1" fmla="*/ 5 h 45"/>
                <a:gd name="T2" fmla="*/ 13 w 85"/>
                <a:gd name="T3" fmla="*/ 2 h 45"/>
                <a:gd name="T4" fmla="*/ 0 w 85"/>
                <a:gd name="T5" fmla="*/ 8 h 45"/>
                <a:gd name="T6" fmla="*/ 19 w 85"/>
                <a:gd name="T7" fmla="*/ 14 h 45"/>
                <a:gd name="T8" fmla="*/ 30 w 85"/>
                <a:gd name="T9" fmla="*/ 17 h 45"/>
                <a:gd name="T10" fmla="*/ 39 w 85"/>
                <a:gd name="T11" fmla="*/ 8 h 45"/>
                <a:gd name="T12" fmla="*/ 39 w 85"/>
                <a:gd name="T13" fmla="*/ 3 h 45"/>
                <a:gd name="T14" fmla="*/ 30 w 85"/>
                <a:gd name="T15" fmla="*/ 0 h 45"/>
                <a:gd name="T16" fmla="*/ 27 w 85"/>
                <a:gd name="T17" fmla="*/ 5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5"/>
                <a:gd name="T28" fmla="*/ 0 h 45"/>
                <a:gd name="T29" fmla="*/ 85 w 85"/>
                <a:gd name="T30" fmla="*/ 45 h 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93" name="Freeform 57"/>
            <p:cNvSpPr/>
            <p:nvPr/>
          </p:nvSpPr>
          <p:spPr bwMode="auto">
            <a:xfrm>
              <a:off x="997" y="46"/>
              <a:ext cx="45" cy="24"/>
            </a:xfrm>
            <a:custGeom>
              <a:avLst/>
              <a:gdLst>
                <a:gd name="T0" fmla="*/ 7 w 58"/>
                <a:gd name="T1" fmla="*/ 2 h 31"/>
                <a:gd name="T2" fmla="*/ 0 w 58"/>
                <a:gd name="T3" fmla="*/ 9 h 31"/>
                <a:gd name="T4" fmla="*/ 9 w 58"/>
                <a:gd name="T5" fmla="*/ 13 h 31"/>
                <a:gd name="T6" fmla="*/ 13 w 58"/>
                <a:gd name="T7" fmla="*/ 9 h 31"/>
                <a:gd name="T8" fmla="*/ 24 w 58"/>
                <a:gd name="T9" fmla="*/ 5 h 31"/>
                <a:gd name="T10" fmla="*/ 20 w 58"/>
                <a:gd name="T11" fmla="*/ 0 h 31"/>
                <a:gd name="T12" fmla="*/ 7 w 58"/>
                <a:gd name="T13" fmla="*/ 2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"/>
                <a:gd name="T22" fmla="*/ 0 h 31"/>
                <a:gd name="T23" fmla="*/ 58 w 58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94" name="Freeform 58"/>
            <p:cNvSpPr/>
            <p:nvPr/>
          </p:nvSpPr>
          <p:spPr bwMode="auto">
            <a:xfrm>
              <a:off x="1114" y="49"/>
              <a:ext cx="117" cy="77"/>
            </a:xfrm>
            <a:custGeom>
              <a:avLst/>
              <a:gdLst>
                <a:gd name="T0" fmla="*/ 17 w 152"/>
                <a:gd name="T1" fmla="*/ 0 h 102"/>
                <a:gd name="T2" fmla="*/ 6 w 152"/>
                <a:gd name="T3" fmla="*/ 3 h 102"/>
                <a:gd name="T4" fmla="*/ 2 w 152"/>
                <a:gd name="T5" fmla="*/ 17 h 102"/>
                <a:gd name="T6" fmla="*/ 5 w 152"/>
                <a:gd name="T7" fmla="*/ 24 h 102"/>
                <a:gd name="T8" fmla="*/ 0 w 152"/>
                <a:gd name="T9" fmla="*/ 31 h 102"/>
                <a:gd name="T10" fmla="*/ 25 w 152"/>
                <a:gd name="T11" fmla="*/ 37 h 102"/>
                <a:gd name="T12" fmla="*/ 37 w 152"/>
                <a:gd name="T13" fmla="*/ 39 h 102"/>
                <a:gd name="T14" fmla="*/ 69 w 152"/>
                <a:gd name="T15" fmla="*/ 37 h 102"/>
                <a:gd name="T16" fmla="*/ 35 w 152"/>
                <a:gd name="T17" fmla="*/ 30 h 102"/>
                <a:gd name="T18" fmla="*/ 25 w 152"/>
                <a:gd name="T19" fmla="*/ 26 h 102"/>
                <a:gd name="T20" fmla="*/ 20 w 152"/>
                <a:gd name="T21" fmla="*/ 22 h 102"/>
                <a:gd name="T22" fmla="*/ 22 w 152"/>
                <a:gd name="T23" fmla="*/ 15 h 102"/>
                <a:gd name="T24" fmla="*/ 17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"/>
                <a:gd name="T40" fmla="*/ 0 h 102"/>
                <a:gd name="T41" fmla="*/ 152 w 152"/>
                <a:gd name="T42" fmla="*/ 102 h 1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95" name="Freeform 59"/>
            <p:cNvSpPr/>
            <p:nvPr/>
          </p:nvSpPr>
          <p:spPr bwMode="auto">
            <a:xfrm>
              <a:off x="0" y="293"/>
              <a:ext cx="26" cy="15"/>
            </a:xfrm>
            <a:custGeom>
              <a:avLst/>
              <a:gdLst>
                <a:gd name="T0" fmla="*/ 15 w 34"/>
                <a:gd name="T1" fmla="*/ 0 h 20"/>
                <a:gd name="T2" fmla="*/ 11 w 34"/>
                <a:gd name="T3" fmla="*/ 8 h 20"/>
                <a:gd name="T4" fmla="*/ 2 w 34"/>
                <a:gd name="T5" fmla="*/ 8 h 20"/>
                <a:gd name="T6" fmla="*/ 2 w 34"/>
                <a:gd name="T7" fmla="*/ 3 h 20"/>
                <a:gd name="T8" fmla="*/ 1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20"/>
                <a:gd name="T17" fmla="*/ 34 w 34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96" name="Freeform 60"/>
            <p:cNvSpPr/>
            <p:nvPr/>
          </p:nvSpPr>
          <p:spPr bwMode="auto">
            <a:xfrm>
              <a:off x="776" y="802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6 w 21"/>
                <a:gd name="T3" fmla="*/ 7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97" name="Freeform 61"/>
            <p:cNvSpPr/>
            <p:nvPr/>
          </p:nvSpPr>
          <p:spPr bwMode="auto">
            <a:xfrm>
              <a:off x="779" y="827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6 w 21"/>
                <a:gd name="T3" fmla="*/ 7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98" name="Freeform 62"/>
            <p:cNvSpPr/>
            <p:nvPr/>
          </p:nvSpPr>
          <p:spPr bwMode="auto">
            <a:xfrm>
              <a:off x="988" y="958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6 w 21"/>
                <a:gd name="T3" fmla="*/ 7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99" name="Freeform 63"/>
            <p:cNvSpPr/>
            <p:nvPr/>
          </p:nvSpPr>
          <p:spPr bwMode="auto">
            <a:xfrm>
              <a:off x="1115" y="476"/>
              <a:ext cx="39" cy="18"/>
            </a:xfrm>
            <a:custGeom>
              <a:avLst/>
              <a:gdLst>
                <a:gd name="T0" fmla="*/ 6 w 51"/>
                <a:gd name="T1" fmla="*/ 0 h 24"/>
                <a:gd name="T2" fmla="*/ 3 w 51"/>
                <a:gd name="T3" fmla="*/ 8 h 24"/>
                <a:gd name="T4" fmla="*/ 12 w 51"/>
                <a:gd name="T5" fmla="*/ 11 h 24"/>
                <a:gd name="T6" fmla="*/ 15 w 51"/>
                <a:gd name="T7" fmla="*/ 2 h 24"/>
                <a:gd name="T8" fmla="*/ 6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00" name="Freeform 64"/>
            <p:cNvSpPr/>
            <p:nvPr/>
          </p:nvSpPr>
          <p:spPr bwMode="auto">
            <a:xfrm>
              <a:off x="1013" y="272"/>
              <a:ext cx="39" cy="18"/>
            </a:xfrm>
            <a:custGeom>
              <a:avLst/>
              <a:gdLst>
                <a:gd name="T0" fmla="*/ 6 w 51"/>
                <a:gd name="T1" fmla="*/ 0 h 24"/>
                <a:gd name="T2" fmla="*/ 3 w 51"/>
                <a:gd name="T3" fmla="*/ 8 h 24"/>
                <a:gd name="T4" fmla="*/ 12 w 51"/>
                <a:gd name="T5" fmla="*/ 11 h 24"/>
                <a:gd name="T6" fmla="*/ 15 w 51"/>
                <a:gd name="T7" fmla="*/ 2 h 24"/>
                <a:gd name="T8" fmla="*/ 6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01" name="Freeform 65"/>
            <p:cNvSpPr/>
            <p:nvPr/>
          </p:nvSpPr>
          <p:spPr bwMode="auto">
            <a:xfrm>
              <a:off x="1079" y="94"/>
              <a:ext cx="40" cy="18"/>
            </a:xfrm>
            <a:custGeom>
              <a:avLst/>
              <a:gdLst>
                <a:gd name="T0" fmla="*/ 6 w 51"/>
                <a:gd name="T1" fmla="*/ 0 h 24"/>
                <a:gd name="T2" fmla="*/ 3 w 51"/>
                <a:gd name="T3" fmla="*/ 8 h 24"/>
                <a:gd name="T4" fmla="*/ 13 w 51"/>
                <a:gd name="T5" fmla="*/ 11 h 24"/>
                <a:gd name="T6" fmla="*/ 16 w 51"/>
                <a:gd name="T7" fmla="*/ 2 h 24"/>
                <a:gd name="T8" fmla="*/ 6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02" name="Freeform 66"/>
            <p:cNvSpPr/>
            <p:nvPr/>
          </p:nvSpPr>
          <p:spPr bwMode="auto">
            <a:xfrm>
              <a:off x="1144" y="201"/>
              <a:ext cx="39" cy="18"/>
            </a:xfrm>
            <a:custGeom>
              <a:avLst/>
              <a:gdLst>
                <a:gd name="T0" fmla="*/ 6 w 51"/>
                <a:gd name="T1" fmla="*/ 0 h 24"/>
                <a:gd name="T2" fmla="*/ 3 w 51"/>
                <a:gd name="T3" fmla="*/ 8 h 24"/>
                <a:gd name="T4" fmla="*/ 12 w 51"/>
                <a:gd name="T5" fmla="*/ 11 h 24"/>
                <a:gd name="T6" fmla="*/ 15 w 51"/>
                <a:gd name="T7" fmla="*/ 2 h 24"/>
                <a:gd name="T8" fmla="*/ 6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03" name="Freeform 67"/>
            <p:cNvSpPr/>
            <p:nvPr/>
          </p:nvSpPr>
          <p:spPr bwMode="auto">
            <a:xfrm>
              <a:off x="1160" y="0"/>
              <a:ext cx="714" cy="345"/>
            </a:xfrm>
            <a:custGeom>
              <a:avLst/>
              <a:gdLst>
                <a:gd name="T0" fmla="*/ 13 w 929"/>
                <a:gd name="T1" fmla="*/ 23 h 462"/>
                <a:gd name="T2" fmla="*/ 3 w 929"/>
                <a:gd name="T3" fmla="*/ 39 h 462"/>
                <a:gd name="T4" fmla="*/ 17 w 929"/>
                <a:gd name="T5" fmla="*/ 42 h 462"/>
                <a:gd name="T6" fmla="*/ 7 w 929"/>
                <a:gd name="T7" fmla="*/ 49 h 462"/>
                <a:gd name="T8" fmla="*/ 47 w 929"/>
                <a:gd name="T9" fmla="*/ 57 h 462"/>
                <a:gd name="T10" fmla="*/ 65 w 929"/>
                <a:gd name="T11" fmla="*/ 54 h 462"/>
                <a:gd name="T12" fmla="*/ 114 w 929"/>
                <a:gd name="T13" fmla="*/ 32 h 462"/>
                <a:gd name="T14" fmla="*/ 137 w 929"/>
                <a:gd name="T15" fmla="*/ 28 h 462"/>
                <a:gd name="T16" fmla="*/ 147 w 929"/>
                <a:gd name="T17" fmla="*/ 34 h 462"/>
                <a:gd name="T18" fmla="*/ 124 w 929"/>
                <a:gd name="T19" fmla="*/ 37 h 462"/>
                <a:gd name="T20" fmla="*/ 110 w 929"/>
                <a:gd name="T21" fmla="*/ 47 h 462"/>
                <a:gd name="T22" fmla="*/ 115 w 929"/>
                <a:gd name="T23" fmla="*/ 50 h 462"/>
                <a:gd name="T24" fmla="*/ 118 w 929"/>
                <a:gd name="T25" fmla="*/ 66 h 462"/>
                <a:gd name="T26" fmla="*/ 159 w 929"/>
                <a:gd name="T27" fmla="*/ 80 h 462"/>
                <a:gd name="T28" fmla="*/ 152 w 929"/>
                <a:gd name="T29" fmla="*/ 87 h 462"/>
                <a:gd name="T30" fmla="*/ 168 w 929"/>
                <a:gd name="T31" fmla="*/ 102 h 462"/>
                <a:gd name="T32" fmla="*/ 158 w 929"/>
                <a:gd name="T33" fmla="*/ 111 h 462"/>
                <a:gd name="T34" fmla="*/ 147 w 929"/>
                <a:gd name="T35" fmla="*/ 122 h 462"/>
                <a:gd name="T36" fmla="*/ 134 w 929"/>
                <a:gd name="T37" fmla="*/ 135 h 462"/>
                <a:gd name="T38" fmla="*/ 132 w 929"/>
                <a:gd name="T39" fmla="*/ 175 h 462"/>
                <a:gd name="T40" fmla="*/ 151 w 929"/>
                <a:gd name="T41" fmla="*/ 186 h 462"/>
                <a:gd name="T42" fmla="*/ 176 w 929"/>
                <a:gd name="T43" fmla="*/ 187 h 462"/>
                <a:gd name="T44" fmla="*/ 188 w 929"/>
                <a:gd name="T45" fmla="*/ 175 h 462"/>
                <a:gd name="T46" fmla="*/ 230 w 929"/>
                <a:gd name="T47" fmla="*/ 149 h 462"/>
                <a:gd name="T48" fmla="*/ 260 w 929"/>
                <a:gd name="T49" fmla="*/ 139 h 462"/>
                <a:gd name="T50" fmla="*/ 293 w 929"/>
                <a:gd name="T51" fmla="*/ 128 h 462"/>
                <a:gd name="T52" fmla="*/ 327 w 929"/>
                <a:gd name="T53" fmla="*/ 121 h 462"/>
                <a:gd name="T54" fmla="*/ 346 w 929"/>
                <a:gd name="T55" fmla="*/ 108 h 462"/>
                <a:gd name="T56" fmla="*/ 364 w 929"/>
                <a:gd name="T57" fmla="*/ 83 h 462"/>
                <a:gd name="T58" fmla="*/ 364 w 929"/>
                <a:gd name="T59" fmla="*/ 64 h 462"/>
                <a:gd name="T60" fmla="*/ 364 w 929"/>
                <a:gd name="T61" fmla="*/ 52 h 462"/>
                <a:gd name="T62" fmla="*/ 377 w 929"/>
                <a:gd name="T63" fmla="*/ 37 h 462"/>
                <a:gd name="T64" fmla="*/ 397 w 929"/>
                <a:gd name="T65" fmla="*/ 39 h 462"/>
                <a:gd name="T66" fmla="*/ 419 w 929"/>
                <a:gd name="T67" fmla="*/ 22 h 462"/>
                <a:gd name="T68" fmla="*/ 403 w 929"/>
                <a:gd name="T69" fmla="*/ 23 h 462"/>
                <a:gd name="T70" fmla="*/ 385 w 929"/>
                <a:gd name="T71" fmla="*/ 19 h 462"/>
                <a:gd name="T72" fmla="*/ 360 w 929"/>
                <a:gd name="T73" fmla="*/ 9 h 462"/>
                <a:gd name="T74" fmla="*/ 291 w 929"/>
                <a:gd name="T75" fmla="*/ 10 h 462"/>
                <a:gd name="T76" fmla="*/ 265 w 929"/>
                <a:gd name="T77" fmla="*/ 16 h 462"/>
                <a:gd name="T78" fmla="*/ 252 w 929"/>
                <a:gd name="T79" fmla="*/ 16 h 462"/>
                <a:gd name="T80" fmla="*/ 234 w 929"/>
                <a:gd name="T81" fmla="*/ 22 h 462"/>
                <a:gd name="T82" fmla="*/ 217 w 929"/>
                <a:gd name="T83" fmla="*/ 12 h 462"/>
                <a:gd name="T84" fmla="*/ 196 w 929"/>
                <a:gd name="T85" fmla="*/ 16 h 462"/>
                <a:gd name="T86" fmla="*/ 166 w 929"/>
                <a:gd name="T87" fmla="*/ 22 h 462"/>
                <a:gd name="T88" fmla="*/ 186 w 929"/>
                <a:gd name="T89" fmla="*/ 16 h 462"/>
                <a:gd name="T90" fmla="*/ 160 w 929"/>
                <a:gd name="T91" fmla="*/ 3 h 462"/>
                <a:gd name="T92" fmla="*/ 152 w 929"/>
                <a:gd name="T93" fmla="*/ 1 h 462"/>
                <a:gd name="T94" fmla="*/ 142 w 929"/>
                <a:gd name="T95" fmla="*/ 3 h 462"/>
                <a:gd name="T96" fmla="*/ 108 w 929"/>
                <a:gd name="T97" fmla="*/ 7 h 462"/>
                <a:gd name="T98" fmla="*/ 73 w 929"/>
                <a:gd name="T99" fmla="*/ 12 h 462"/>
                <a:gd name="T100" fmla="*/ 49 w 929"/>
                <a:gd name="T101" fmla="*/ 10 h 462"/>
                <a:gd name="T102" fmla="*/ 52 w 929"/>
                <a:gd name="T103" fmla="*/ 28 h 462"/>
                <a:gd name="T104" fmla="*/ 47 w 929"/>
                <a:gd name="T105" fmla="*/ 22 h 462"/>
                <a:gd name="T106" fmla="*/ 27 w 929"/>
                <a:gd name="T107" fmla="*/ 17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9"/>
                <a:gd name="T163" fmla="*/ 0 h 462"/>
                <a:gd name="T164" fmla="*/ 929 w 929"/>
                <a:gd name="T165" fmla="*/ 462 h 4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04" name="Freeform 68"/>
            <p:cNvSpPr/>
            <p:nvPr/>
          </p:nvSpPr>
          <p:spPr bwMode="auto">
            <a:xfrm>
              <a:off x="1379" y="183"/>
              <a:ext cx="40" cy="24"/>
            </a:xfrm>
            <a:custGeom>
              <a:avLst/>
              <a:gdLst>
                <a:gd name="T0" fmla="*/ 15 w 52"/>
                <a:gd name="T1" fmla="*/ 0 h 32"/>
                <a:gd name="T2" fmla="*/ 4 w 52"/>
                <a:gd name="T3" fmla="*/ 8 h 32"/>
                <a:gd name="T4" fmla="*/ 11 w 52"/>
                <a:gd name="T5" fmla="*/ 14 h 32"/>
                <a:gd name="T6" fmla="*/ 19 w 52"/>
                <a:gd name="T7" fmla="*/ 13 h 32"/>
                <a:gd name="T8" fmla="*/ 1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05" name="Freeform 69"/>
            <p:cNvSpPr/>
            <p:nvPr/>
          </p:nvSpPr>
          <p:spPr bwMode="auto">
            <a:xfrm>
              <a:off x="1669" y="249"/>
              <a:ext cx="131" cy="54"/>
            </a:xfrm>
            <a:custGeom>
              <a:avLst/>
              <a:gdLst>
                <a:gd name="T0" fmla="*/ 45 w 172"/>
                <a:gd name="T1" fmla="*/ 4 h 72"/>
                <a:gd name="T2" fmla="*/ 29 w 172"/>
                <a:gd name="T3" fmla="*/ 2 h 72"/>
                <a:gd name="T4" fmla="*/ 24 w 172"/>
                <a:gd name="T5" fmla="*/ 0 h 72"/>
                <a:gd name="T6" fmla="*/ 0 w 172"/>
                <a:gd name="T7" fmla="*/ 12 h 72"/>
                <a:gd name="T8" fmla="*/ 12 w 172"/>
                <a:gd name="T9" fmla="*/ 17 h 72"/>
                <a:gd name="T10" fmla="*/ 18 w 172"/>
                <a:gd name="T11" fmla="*/ 26 h 72"/>
                <a:gd name="T12" fmla="*/ 29 w 172"/>
                <a:gd name="T13" fmla="*/ 29 h 72"/>
                <a:gd name="T14" fmla="*/ 34 w 172"/>
                <a:gd name="T15" fmla="*/ 31 h 72"/>
                <a:gd name="T16" fmla="*/ 57 w 172"/>
                <a:gd name="T17" fmla="*/ 26 h 72"/>
                <a:gd name="T18" fmla="*/ 76 w 172"/>
                <a:gd name="T19" fmla="*/ 19 h 72"/>
                <a:gd name="T20" fmla="*/ 66 w 172"/>
                <a:gd name="T21" fmla="*/ 8 h 72"/>
                <a:gd name="T22" fmla="*/ 60 w 172"/>
                <a:gd name="T23" fmla="*/ 2 h 72"/>
                <a:gd name="T24" fmla="*/ 45 w 172"/>
                <a:gd name="T25" fmla="*/ 4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2"/>
                <a:gd name="T40" fmla="*/ 0 h 72"/>
                <a:gd name="T41" fmla="*/ 172 w 172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06" name="Freeform 70"/>
            <p:cNvSpPr/>
            <p:nvPr/>
          </p:nvSpPr>
          <p:spPr bwMode="auto">
            <a:xfrm>
              <a:off x="1772" y="87"/>
              <a:ext cx="40" cy="24"/>
            </a:xfrm>
            <a:custGeom>
              <a:avLst/>
              <a:gdLst>
                <a:gd name="T0" fmla="*/ 15 w 52"/>
                <a:gd name="T1" fmla="*/ 0 h 32"/>
                <a:gd name="T2" fmla="*/ 4 w 52"/>
                <a:gd name="T3" fmla="*/ 8 h 32"/>
                <a:gd name="T4" fmla="*/ 11 w 52"/>
                <a:gd name="T5" fmla="*/ 14 h 32"/>
                <a:gd name="T6" fmla="*/ 19 w 52"/>
                <a:gd name="T7" fmla="*/ 13 h 32"/>
                <a:gd name="T8" fmla="*/ 1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07" name="Freeform 71"/>
            <p:cNvSpPr/>
            <p:nvPr/>
          </p:nvSpPr>
          <p:spPr bwMode="auto">
            <a:xfrm>
              <a:off x="2048" y="55"/>
              <a:ext cx="159" cy="63"/>
            </a:xfrm>
            <a:custGeom>
              <a:avLst/>
              <a:gdLst>
                <a:gd name="T0" fmla="*/ 87 w 206"/>
                <a:gd name="T1" fmla="*/ 3 h 85"/>
                <a:gd name="T2" fmla="*/ 48 w 206"/>
                <a:gd name="T3" fmla="*/ 4 h 85"/>
                <a:gd name="T4" fmla="*/ 50 w 206"/>
                <a:gd name="T5" fmla="*/ 10 h 85"/>
                <a:gd name="T6" fmla="*/ 49 w 206"/>
                <a:gd name="T7" fmla="*/ 13 h 85"/>
                <a:gd name="T8" fmla="*/ 41 w 206"/>
                <a:gd name="T9" fmla="*/ 11 h 85"/>
                <a:gd name="T10" fmla="*/ 36 w 206"/>
                <a:gd name="T11" fmla="*/ 7 h 85"/>
                <a:gd name="T12" fmla="*/ 11 w 206"/>
                <a:gd name="T13" fmla="*/ 11 h 85"/>
                <a:gd name="T14" fmla="*/ 15 w 206"/>
                <a:gd name="T15" fmla="*/ 20 h 85"/>
                <a:gd name="T16" fmla="*/ 25 w 206"/>
                <a:gd name="T17" fmla="*/ 21 h 85"/>
                <a:gd name="T18" fmla="*/ 35 w 206"/>
                <a:gd name="T19" fmla="*/ 30 h 85"/>
                <a:gd name="T20" fmla="*/ 41 w 206"/>
                <a:gd name="T21" fmla="*/ 35 h 85"/>
                <a:gd name="T22" fmla="*/ 50 w 206"/>
                <a:gd name="T23" fmla="*/ 27 h 85"/>
                <a:gd name="T24" fmla="*/ 56 w 206"/>
                <a:gd name="T25" fmla="*/ 24 h 85"/>
                <a:gd name="T26" fmla="*/ 59 w 206"/>
                <a:gd name="T27" fmla="*/ 19 h 85"/>
                <a:gd name="T28" fmla="*/ 77 w 206"/>
                <a:gd name="T29" fmla="*/ 14 h 85"/>
                <a:gd name="T30" fmla="*/ 86 w 206"/>
                <a:gd name="T31" fmla="*/ 13 h 85"/>
                <a:gd name="T32" fmla="*/ 92 w 206"/>
                <a:gd name="T33" fmla="*/ 11 h 85"/>
                <a:gd name="T34" fmla="*/ 87 w 206"/>
                <a:gd name="T35" fmla="*/ 3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6"/>
                <a:gd name="T55" fmla="*/ 0 h 85"/>
                <a:gd name="T56" fmla="*/ 206 w 206"/>
                <a:gd name="T57" fmla="*/ 85 h 8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08" name="Freeform 72"/>
            <p:cNvSpPr/>
            <p:nvPr/>
          </p:nvSpPr>
          <p:spPr bwMode="auto">
            <a:xfrm>
              <a:off x="2148" y="88"/>
              <a:ext cx="49" cy="21"/>
            </a:xfrm>
            <a:custGeom>
              <a:avLst/>
              <a:gdLst>
                <a:gd name="T0" fmla="*/ 16 w 64"/>
                <a:gd name="T1" fmla="*/ 3 h 28"/>
                <a:gd name="T2" fmla="*/ 4 w 64"/>
                <a:gd name="T3" fmla="*/ 2 h 28"/>
                <a:gd name="T4" fmla="*/ 11 w 64"/>
                <a:gd name="T5" fmla="*/ 12 h 28"/>
                <a:gd name="T6" fmla="*/ 24 w 64"/>
                <a:gd name="T7" fmla="*/ 6 h 28"/>
                <a:gd name="T8" fmla="*/ 16 w 64"/>
                <a:gd name="T9" fmla="*/ 3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28"/>
                <a:gd name="T17" fmla="*/ 64 w 64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09" name="Freeform 73"/>
            <p:cNvSpPr/>
            <p:nvPr/>
          </p:nvSpPr>
          <p:spPr bwMode="auto">
            <a:xfrm>
              <a:off x="1848" y="359"/>
              <a:ext cx="112" cy="131"/>
            </a:xfrm>
            <a:custGeom>
              <a:avLst/>
              <a:gdLst>
                <a:gd name="T0" fmla="*/ 11 w 146"/>
                <a:gd name="T1" fmla="*/ 7 h 176"/>
                <a:gd name="T2" fmla="*/ 0 w 146"/>
                <a:gd name="T3" fmla="*/ 10 h 176"/>
                <a:gd name="T4" fmla="*/ 6 w 146"/>
                <a:gd name="T5" fmla="*/ 18 h 176"/>
                <a:gd name="T6" fmla="*/ 15 w 146"/>
                <a:gd name="T7" fmla="*/ 36 h 176"/>
                <a:gd name="T8" fmla="*/ 24 w 146"/>
                <a:gd name="T9" fmla="*/ 38 h 176"/>
                <a:gd name="T10" fmla="*/ 22 w 146"/>
                <a:gd name="T11" fmla="*/ 45 h 176"/>
                <a:gd name="T12" fmla="*/ 12 w 146"/>
                <a:gd name="T13" fmla="*/ 47 h 176"/>
                <a:gd name="T14" fmla="*/ 7 w 146"/>
                <a:gd name="T15" fmla="*/ 54 h 176"/>
                <a:gd name="T16" fmla="*/ 8 w 146"/>
                <a:gd name="T17" fmla="*/ 57 h 176"/>
                <a:gd name="T18" fmla="*/ 14 w 146"/>
                <a:gd name="T19" fmla="*/ 58 h 176"/>
                <a:gd name="T20" fmla="*/ 8 w 146"/>
                <a:gd name="T21" fmla="*/ 70 h 176"/>
                <a:gd name="T22" fmla="*/ 9 w 146"/>
                <a:gd name="T23" fmla="*/ 72 h 176"/>
                <a:gd name="T24" fmla="*/ 15 w 146"/>
                <a:gd name="T25" fmla="*/ 71 h 176"/>
                <a:gd name="T26" fmla="*/ 26 w 146"/>
                <a:gd name="T27" fmla="*/ 70 h 176"/>
                <a:gd name="T28" fmla="*/ 41 w 146"/>
                <a:gd name="T29" fmla="*/ 71 h 176"/>
                <a:gd name="T30" fmla="*/ 49 w 146"/>
                <a:gd name="T31" fmla="*/ 70 h 176"/>
                <a:gd name="T32" fmla="*/ 55 w 146"/>
                <a:gd name="T33" fmla="*/ 68 h 176"/>
                <a:gd name="T34" fmla="*/ 58 w 146"/>
                <a:gd name="T35" fmla="*/ 58 h 176"/>
                <a:gd name="T36" fmla="*/ 66 w 146"/>
                <a:gd name="T37" fmla="*/ 55 h 176"/>
                <a:gd name="T38" fmla="*/ 49 w 146"/>
                <a:gd name="T39" fmla="*/ 45 h 176"/>
                <a:gd name="T40" fmla="*/ 40 w 146"/>
                <a:gd name="T41" fmla="*/ 34 h 176"/>
                <a:gd name="T42" fmla="*/ 37 w 146"/>
                <a:gd name="T43" fmla="*/ 28 h 176"/>
                <a:gd name="T44" fmla="*/ 29 w 146"/>
                <a:gd name="T45" fmla="*/ 25 h 176"/>
                <a:gd name="T46" fmla="*/ 39 w 146"/>
                <a:gd name="T47" fmla="*/ 19 h 176"/>
                <a:gd name="T48" fmla="*/ 29 w 146"/>
                <a:gd name="T49" fmla="*/ 13 h 176"/>
                <a:gd name="T50" fmla="*/ 31 w 146"/>
                <a:gd name="T51" fmla="*/ 5 h 176"/>
                <a:gd name="T52" fmla="*/ 21 w 146"/>
                <a:gd name="T53" fmla="*/ 1 h 176"/>
                <a:gd name="T54" fmla="*/ 14 w 146"/>
                <a:gd name="T55" fmla="*/ 4 h 176"/>
                <a:gd name="T56" fmla="*/ 11 w 146"/>
                <a:gd name="T57" fmla="*/ 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176"/>
                <a:gd name="T89" fmla="*/ 146 w 146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10" name="Freeform 74"/>
            <p:cNvSpPr/>
            <p:nvPr/>
          </p:nvSpPr>
          <p:spPr bwMode="auto">
            <a:xfrm>
              <a:off x="1793" y="406"/>
              <a:ext cx="71" cy="68"/>
            </a:xfrm>
            <a:custGeom>
              <a:avLst/>
              <a:gdLst>
                <a:gd name="T0" fmla="*/ 27 w 92"/>
                <a:gd name="T1" fmla="*/ 2 h 92"/>
                <a:gd name="T2" fmla="*/ 38 w 92"/>
                <a:gd name="T3" fmla="*/ 3 h 92"/>
                <a:gd name="T4" fmla="*/ 42 w 92"/>
                <a:gd name="T5" fmla="*/ 10 h 92"/>
                <a:gd name="T6" fmla="*/ 36 w 92"/>
                <a:gd name="T7" fmla="*/ 19 h 92"/>
                <a:gd name="T8" fmla="*/ 22 w 92"/>
                <a:gd name="T9" fmla="*/ 30 h 92"/>
                <a:gd name="T10" fmla="*/ 8 w 92"/>
                <a:gd name="T11" fmla="*/ 37 h 92"/>
                <a:gd name="T12" fmla="*/ 4 w 92"/>
                <a:gd name="T13" fmla="*/ 29 h 92"/>
                <a:gd name="T14" fmla="*/ 9 w 92"/>
                <a:gd name="T15" fmla="*/ 26 h 92"/>
                <a:gd name="T16" fmla="*/ 6 w 92"/>
                <a:gd name="T17" fmla="*/ 18 h 92"/>
                <a:gd name="T18" fmla="*/ 19 w 92"/>
                <a:gd name="T19" fmla="*/ 12 h 92"/>
                <a:gd name="T20" fmla="*/ 27 w 92"/>
                <a:gd name="T21" fmla="*/ 2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2"/>
                <a:gd name="T34" fmla="*/ 0 h 92"/>
                <a:gd name="T35" fmla="*/ 92 w 92"/>
                <a:gd name="T36" fmla="*/ 92 h 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11" name="Freeform 75"/>
            <p:cNvSpPr/>
            <p:nvPr/>
          </p:nvSpPr>
          <p:spPr bwMode="auto">
            <a:xfrm>
              <a:off x="3521" y="1545"/>
              <a:ext cx="486" cy="493"/>
            </a:xfrm>
            <a:custGeom>
              <a:avLst/>
              <a:gdLst>
                <a:gd name="T0" fmla="*/ 96 w 633"/>
                <a:gd name="T1" fmla="*/ 4 h 660"/>
                <a:gd name="T2" fmla="*/ 80 w 633"/>
                <a:gd name="T3" fmla="*/ 7 h 660"/>
                <a:gd name="T4" fmla="*/ 65 w 633"/>
                <a:gd name="T5" fmla="*/ 21 h 660"/>
                <a:gd name="T6" fmla="*/ 47 w 633"/>
                <a:gd name="T7" fmla="*/ 25 h 660"/>
                <a:gd name="T8" fmla="*/ 38 w 633"/>
                <a:gd name="T9" fmla="*/ 31 h 660"/>
                <a:gd name="T10" fmla="*/ 31 w 633"/>
                <a:gd name="T11" fmla="*/ 48 h 660"/>
                <a:gd name="T12" fmla="*/ 16 w 633"/>
                <a:gd name="T13" fmla="*/ 69 h 660"/>
                <a:gd name="T14" fmla="*/ 0 w 633"/>
                <a:gd name="T15" fmla="*/ 75 h 660"/>
                <a:gd name="T16" fmla="*/ 32 w 633"/>
                <a:gd name="T17" fmla="*/ 134 h 660"/>
                <a:gd name="T18" fmla="*/ 55 w 633"/>
                <a:gd name="T19" fmla="*/ 178 h 660"/>
                <a:gd name="T20" fmla="*/ 65 w 633"/>
                <a:gd name="T21" fmla="*/ 185 h 660"/>
                <a:gd name="T22" fmla="*/ 76 w 633"/>
                <a:gd name="T23" fmla="*/ 188 h 660"/>
                <a:gd name="T24" fmla="*/ 103 w 633"/>
                <a:gd name="T25" fmla="*/ 180 h 660"/>
                <a:gd name="T26" fmla="*/ 114 w 633"/>
                <a:gd name="T27" fmla="*/ 176 h 660"/>
                <a:gd name="T28" fmla="*/ 136 w 633"/>
                <a:gd name="T29" fmla="*/ 188 h 660"/>
                <a:gd name="T30" fmla="*/ 147 w 633"/>
                <a:gd name="T31" fmla="*/ 220 h 660"/>
                <a:gd name="T32" fmla="*/ 152 w 633"/>
                <a:gd name="T33" fmla="*/ 218 h 660"/>
                <a:gd name="T34" fmla="*/ 156 w 633"/>
                <a:gd name="T35" fmla="*/ 213 h 660"/>
                <a:gd name="T36" fmla="*/ 167 w 633"/>
                <a:gd name="T37" fmla="*/ 229 h 660"/>
                <a:gd name="T38" fmla="*/ 183 w 633"/>
                <a:gd name="T39" fmla="*/ 238 h 660"/>
                <a:gd name="T40" fmla="*/ 197 w 633"/>
                <a:gd name="T41" fmla="*/ 251 h 660"/>
                <a:gd name="T42" fmla="*/ 201 w 633"/>
                <a:gd name="T43" fmla="*/ 256 h 660"/>
                <a:gd name="T44" fmla="*/ 207 w 633"/>
                <a:gd name="T45" fmla="*/ 259 h 660"/>
                <a:gd name="T46" fmla="*/ 220 w 633"/>
                <a:gd name="T47" fmla="*/ 273 h 660"/>
                <a:gd name="T48" fmla="*/ 223 w 633"/>
                <a:gd name="T49" fmla="*/ 263 h 660"/>
                <a:gd name="T50" fmla="*/ 245 w 633"/>
                <a:gd name="T51" fmla="*/ 275 h 660"/>
                <a:gd name="T52" fmla="*/ 266 w 633"/>
                <a:gd name="T53" fmla="*/ 273 h 660"/>
                <a:gd name="T54" fmla="*/ 279 w 633"/>
                <a:gd name="T55" fmla="*/ 222 h 660"/>
                <a:gd name="T56" fmla="*/ 286 w 633"/>
                <a:gd name="T57" fmla="*/ 193 h 660"/>
                <a:gd name="T58" fmla="*/ 280 w 633"/>
                <a:gd name="T59" fmla="*/ 153 h 660"/>
                <a:gd name="T60" fmla="*/ 243 w 633"/>
                <a:gd name="T61" fmla="*/ 113 h 660"/>
                <a:gd name="T62" fmla="*/ 239 w 633"/>
                <a:gd name="T63" fmla="*/ 98 h 660"/>
                <a:gd name="T64" fmla="*/ 208 w 633"/>
                <a:gd name="T65" fmla="*/ 75 h 660"/>
                <a:gd name="T66" fmla="*/ 213 w 633"/>
                <a:gd name="T67" fmla="*/ 65 h 660"/>
                <a:gd name="T68" fmla="*/ 207 w 633"/>
                <a:gd name="T69" fmla="*/ 55 h 660"/>
                <a:gd name="T70" fmla="*/ 188 w 633"/>
                <a:gd name="T71" fmla="*/ 33 h 660"/>
                <a:gd name="T72" fmla="*/ 177 w 633"/>
                <a:gd name="T73" fmla="*/ 13 h 660"/>
                <a:gd name="T74" fmla="*/ 176 w 633"/>
                <a:gd name="T75" fmla="*/ 7 h 660"/>
                <a:gd name="T76" fmla="*/ 164 w 633"/>
                <a:gd name="T77" fmla="*/ 63 h 660"/>
                <a:gd name="T78" fmla="*/ 147 w 633"/>
                <a:gd name="T79" fmla="*/ 48 h 660"/>
                <a:gd name="T80" fmla="*/ 132 w 633"/>
                <a:gd name="T81" fmla="*/ 46 h 660"/>
                <a:gd name="T82" fmla="*/ 123 w 633"/>
                <a:gd name="T83" fmla="*/ 37 h 660"/>
                <a:gd name="T84" fmla="*/ 120 w 633"/>
                <a:gd name="T85" fmla="*/ 26 h 660"/>
                <a:gd name="T86" fmla="*/ 125 w 633"/>
                <a:gd name="T87" fmla="*/ 23 h 660"/>
                <a:gd name="T88" fmla="*/ 108 w 633"/>
                <a:gd name="T89" fmla="*/ 7 h 660"/>
                <a:gd name="T90" fmla="*/ 98 w 633"/>
                <a:gd name="T91" fmla="*/ 4 h 660"/>
                <a:gd name="T92" fmla="*/ 93 w 633"/>
                <a:gd name="T93" fmla="*/ 3 h 660"/>
                <a:gd name="T94" fmla="*/ 96 w 633"/>
                <a:gd name="T95" fmla="*/ 4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33"/>
                <a:gd name="T145" fmla="*/ 0 h 660"/>
                <a:gd name="T146" fmla="*/ 633 w 633"/>
                <a:gd name="T147" fmla="*/ 660 h 66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12" name="Freeform 76"/>
            <p:cNvSpPr/>
            <p:nvPr/>
          </p:nvSpPr>
          <p:spPr bwMode="auto">
            <a:xfrm>
              <a:off x="3672" y="1285"/>
              <a:ext cx="327" cy="209"/>
            </a:xfrm>
            <a:custGeom>
              <a:avLst/>
              <a:gdLst>
                <a:gd name="T0" fmla="*/ 38 w 426"/>
                <a:gd name="T1" fmla="*/ 25 h 280"/>
                <a:gd name="T2" fmla="*/ 31 w 426"/>
                <a:gd name="T3" fmla="*/ 15 h 280"/>
                <a:gd name="T4" fmla="*/ 29 w 426"/>
                <a:gd name="T5" fmla="*/ 7 h 280"/>
                <a:gd name="T6" fmla="*/ 24 w 426"/>
                <a:gd name="T7" fmla="*/ 5 h 280"/>
                <a:gd name="T8" fmla="*/ 7 w 426"/>
                <a:gd name="T9" fmla="*/ 7 h 280"/>
                <a:gd name="T10" fmla="*/ 20 w 426"/>
                <a:gd name="T11" fmla="*/ 16 h 280"/>
                <a:gd name="T12" fmla="*/ 21 w 426"/>
                <a:gd name="T13" fmla="*/ 22 h 280"/>
                <a:gd name="T14" fmla="*/ 11 w 426"/>
                <a:gd name="T15" fmla="*/ 28 h 280"/>
                <a:gd name="T16" fmla="*/ 40 w 426"/>
                <a:gd name="T17" fmla="*/ 39 h 280"/>
                <a:gd name="T18" fmla="*/ 56 w 426"/>
                <a:gd name="T19" fmla="*/ 47 h 280"/>
                <a:gd name="T20" fmla="*/ 58 w 426"/>
                <a:gd name="T21" fmla="*/ 52 h 280"/>
                <a:gd name="T22" fmla="*/ 63 w 426"/>
                <a:gd name="T23" fmla="*/ 55 h 280"/>
                <a:gd name="T24" fmla="*/ 68 w 426"/>
                <a:gd name="T25" fmla="*/ 65 h 280"/>
                <a:gd name="T26" fmla="*/ 60 w 426"/>
                <a:gd name="T27" fmla="*/ 81 h 280"/>
                <a:gd name="T28" fmla="*/ 81 w 426"/>
                <a:gd name="T29" fmla="*/ 78 h 280"/>
                <a:gd name="T30" fmla="*/ 87 w 426"/>
                <a:gd name="T31" fmla="*/ 90 h 280"/>
                <a:gd name="T32" fmla="*/ 97 w 426"/>
                <a:gd name="T33" fmla="*/ 93 h 280"/>
                <a:gd name="T34" fmla="*/ 103 w 426"/>
                <a:gd name="T35" fmla="*/ 95 h 280"/>
                <a:gd name="T36" fmla="*/ 114 w 426"/>
                <a:gd name="T37" fmla="*/ 93 h 280"/>
                <a:gd name="T38" fmla="*/ 125 w 426"/>
                <a:gd name="T39" fmla="*/ 81 h 280"/>
                <a:gd name="T40" fmla="*/ 152 w 426"/>
                <a:gd name="T41" fmla="*/ 105 h 280"/>
                <a:gd name="T42" fmla="*/ 164 w 426"/>
                <a:gd name="T43" fmla="*/ 116 h 280"/>
                <a:gd name="T44" fmla="*/ 163 w 426"/>
                <a:gd name="T45" fmla="*/ 93 h 280"/>
                <a:gd name="T46" fmla="*/ 152 w 426"/>
                <a:gd name="T47" fmla="*/ 83 h 280"/>
                <a:gd name="T48" fmla="*/ 169 w 426"/>
                <a:gd name="T49" fmla="*/ 69 h 280"/>
                <a:gd name="T50" fmla="*/ 184 w 426"/>
                <a:gd name="T51" fmla="*/ 65 h 280"/>
                <a:gd name="T52" fmla="*/ 190 w 426"/>
                <a:gd name="T53" fmla="*/ 63 h 280"/>
                <a:gd name="T54" fmla="*/ 191 w 426"/>
                <a:gd name="T55" fmla="*/ 58 h 280"/>
                <a:gd name="T56" fmla="*/ 161 w 426"/>
                <a:gd name="T57" fmla="*/ 61 h 280"/>
                <a:gd name="T58" fmla="*/ 137 w 426"/>
                <a:gd name="T59" fmla="*/ 58 h 280"/>
                <a:gd name="T60" fmla="*/ 136 w 426"/>
                <a:gd name="T61" fmla="*/ 54 h 280"/>
                <a:gd name="T62" fmla="*/ 132 w 426"/>
                <a:gd name="T63" fmla="*/ 49 h 280"/>
                <a:gd name="T64" fmla="*/ 100 w 426"/>
                <a:gd name="T65" fmla="*/ 34 h 280"/>
                <a:gd name="T66" fmla="*/ 72 w 426"/>
                <a:gd name="T67" fmla="*/ 25 h 280"/>
                <a:gd name="T68" fmla="*/ 61 w 426"/>
                <a:gd name="T69" fmla="*/ 22 h 280"/>
                <a:gd name="T70" fmla="*/ 36 w 426"/>
                <a:gd name="T71" fmla="*/ 22 h 280"/>
                <a:gd name="T72" fmla="*/ 31 w 426"/>
                <a:gd name="T73" fmla="*/ 13 h 280"/>
                <a:gd name="T74" fmla="*/ 3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6"/>
                <a:gd name="T115" fmla="*/ 0 h 280"/>
                <a:gd name="T116" fmla="*/ 426 w 426"/>
                <a:gd name="T117" fmla="*/ 280 h 2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13" name="Freeform 77"/>
            <p:cNvSpPr/>
            <p:nvPr/>
          </p:nvSpPr>
          <p:spPr bwMode="auto">
            <a:xfrm>
              <a:off x="3681" y="1287"/>
              <a:ext cx="319" cy="210"/>
            </a:xfrm>
            <a:custGeom>
              <a:avLst/>
              <a:gdLst>
                <a:gd name="T0" fmla="*/ 0 w 416"/>
                <a:gd name="T1" fmla="*/ 1 h 282"/>
                <a:gd name="T2" fmla="*/ 9 w 416"/>
                <a:gd name="T3" fmla="*/ 16 h 282"/>
                <a:gd name="T4" fmla="*/ 12 w 416"/>
                <a:gd name="T5" fmla="*/ 20 h 282"/>
                <a:gd name="T6" fmla="*/ 38 w 416"/>
                <a:gd name="T7" fmla="*/ 36 h 282"/>
                <a:gd name="T8" fmla="*/ 54 w 416"/>
                <a:gd name="T9" fmla="*/ 47 h 282"/>
                <a:gd name="T10" fmla="*/ 59 w 416"/>
                <a:gd name="T11" fmla="*/ 50 h 282"/>
                <a:gd name="T12" fmla="*/ 61 w 416"/>
                <a:gd name="T13" fmla="*/ 70 h 282"/>
                <a:gd name="T14" fmla="*/ 52 w 416"/>
                <a:gd name="T15" fmla="*/ 83 h 282"/>
                <a:gd name="T16" fmla="*/ 61 w 416"/>
                <a:gd name="T17" fmla="*/ 81 h 282"/>
                <a:gd name="T18" fmla="*/ 67 w 416"/>
                <a:gd name="T19" fmla="*/ 78 h 282"/>
                <a:gd name="T20" fmla="*/ 72 w 416"/>
                <a:gd name="T21" fmla="*/ 83 h 282"/>
                <a:gd name="T22" fmla="*/ 83 w 416"/>
                <a:gd name="T23" fmla="*/ 90 h 282"/>
                <a:gd name="T24" fmla="*/ 94 w 416"/>
                <a:gd name="T25" fmla="*/ 97 h 282"/>
                <a:gd name="T26" fmla="*/ 108 w 416"/>
                <a:gd name="T27" fmla="*/ 92 h 282"/>
                <a:gd name="T28" fmla="*/ 112 w 416"/>
                <a:gd name="T29" fmla="*/ 81 h 282"/>
                <a:gd name="T30" fmla="*/ 121 w 416"/>
                <a:gd name="T31" fmla="*/ 83 h 282"/>
                <a:gd name="T32" fmla="*/ 132 w 416"/>
                <a:gd name="T33" fmla="*/ 86 h 282"/>
                <a:gd name="T34" fmla="*/ 153 w 416"/>
                <a:gd name="T35" fmla="*/ 116 h 282"/>
                <a:gd name="T36" fmla="*/ 160 w 416"/>
                <a:gd name="T37" fmla="*/ 114 h 282"/>
                <a:gd name="T38" fmla="*/ 159 w 416"/>
                <a:gd name="T39" fmla="*/ 104 h 282"/>
                <a:gd name="T40" fmla="*/ 143 w 416"/>
                <a:gd name="T41" fmla="*/ 81 h 282"/>
                <a:gd name="T42" fmla="*/ 163 w 416"/>
                <a:gd name="T43" fmla="*/ 71 h 282"/>
                <a:gd name="T44" fmla="*/ 184 w 416"/>
                <a:gd name="T45" fmla="*/ 60 h 282"/>
                <a:gd name="T46" fmla="*/ 185 w 416"/>
                <a:gd name="T47" fmla="*/ 49 h 282"/>
                <a:gd name="T48" fmla="*/ 165 w 416"/>
                <a:gd name="T49" fmla="*/ 57 h 282"/>
                <a:gd name="T50" fmla="*/ 139 w 416"/>
                <a:gd name="T51" fmla="*/ 57 h 282"/>
                <a:gd name="T52" fmla="*/ 119 w 416"/>
                <a:gd name="T53" fmla="*/ 40 h 282"/>
                <a:gd name="T54" fmla="*/ 81 w 416"/>
                <a:gd name="T55" fmla="*/ 25 h 282"/>
                <a:gd name="T56" fmla="*/ 59 w 416"/>
                <a:gd name="T57" fmla="*/ 14 h 282"/>
                <a:gd name="T58" fmla="*/ 41 w 416"/>
                <a:gd name="T59" fmla="*/ 17 h 282"/>
                <a:gd name="T60" fmla="*/ 34 w 416"/>
                <a:gd name="T61" fmla="*/ 23 h 282"/>
                <a:gd name="T62" fmla="*/ 25 w 416"/>
                <a:gd name="T63" fmla="*/ 7 h 282"/>
                <a:gd name="T64" fmla="*/ 0 w 416"/>
                <a:gd name="T65" fmla="*/ 1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6"/>
                <a:gd name="T100" fmla="*/ 0 h 282"/>
                <a:gd name="T101" fmla="*/ 416 w 416"/>
                <a:gd name="T102" fmla="*/ 282 h 2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14" name="Freeform 78"/>
            <p:cNvSpPr/>
            <p:nvPr/>
          </p:nvSpPr>
          <p:spPr bwMode="auto">
            <a:xfrm>
              <a:off x="3917" y="2054"/>
              <a:ext cx="46" cy="58"/>
            </a:xfrm>
            <a:custGeom>
              <a:avLst/>
              <a:gdLst>
                <a:gd name="T0" fmla="*/ 15 w 60"/>
                <a:gd name="T1" fmla="*/ 7 h 78"/>
                <a:gd name="T2" fmla="*/ 0 w 60"/>
                <a:gd name="T3" fmla="*/ 7 h 78"/>
                <a:gd name="T4" fmla="*/ 9 w 60"/>
                <a:gd name="T5" fmla="*/ 17 h 78"/>
                <a:gd name="T6" fmla="*/ 12 w 60"/>
                <a:gd name="T7" fmla="*/ 27 h 78"/>
                <a:gd name="T8" fmla="*/ 15 w 60"/>
                <a:gd name="T9" fmla="*/ 32 h 78"/>
                <a:gd name="T10" fmla="*/ 27 w 60"/>
                <a:gd name="T11" fmla="*/ 21 h 78"/>
                <a:gd name="T12" fmla="*/ 15 w 60"/>
                <a:gd name="T13" fmla="*/ 7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78"/>
                <a:gd name="T23" fmla="*/ 60 w 60"/>
                <a:gd name="T24" fmla="*/ 78 h 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15" name="Freeform 79"/>
            <p:cNvSpPr/>
            <p:nvPr/>
          </p:nvSpPr>
          <p:spPr bwMode="auto">
            <a:xfrm>
              <a:off x="4056" y="1965"/>
              <a:ext cx="168" cy="84"/>
            </a:xfrm>
            <a:custGeom>
              <a:avLst/>
              <a:gdLst>
                <a:gd name="T0" fmla="*/ 21 w 219"/>
                <a:gd name="T1" fmla="*/ 30 h 113"/>
                <a:gd name="T2" fmla="*/ 18 w 219"/>
                <a:gd name="T3" fmla="*/ 25 h 113"/>
                <a:gd name="T4" fmla="*/ 7 w 219"/>
                <a:gd name="T5" fmla="*/ 28 h 113"/>
                <a:gd name="T6" fmla="*/ 18 w 219"/>
                <a:gd name="T7" fmla="*/ 46 h 113"/>
                <a:gd name="T8" fmla="*/ 55 w 219"/>
                <a:gd name="T9" fmla="*/ 36 h 113"/>
                <a:gd name="T10" fmla="*/ 67 w 219"/>
                <a:gd name="T11" fmla="*/ 30 h 113"/>
                <a:gd name="T12" fmla="*/ 77 w 219"/>
                <a:gd name="T13" fmla="*/ 27 h 113"/>
                <a:gd name="T14" fmla="*/ 99 w 219"/>
                <a:gd name="T15" fmla="*/ 7 h 113"/>
                <a:gd name="T16" fmla="*/ 95 w 219"/>
                <a:gd name="T17" fmla="*/ 0 h 113"/>
                <a:gd name="T18" fmla="*/ 81 w 219"/>
                <a:gd name="T19" fmla="*/ 7 h 113"/>
                <a:gd name="T20" fmla="*/ 48 w 219"/>
                <a:gd name="T21" fmla="*/ 16 h 113"/>
                <a:gd name="T22" fmla="*/ 38 w 219"/>
                <a:gd name="T23" fmla="*/ 19 h 113"/>
                <a:gd name="T24" fmla="*/ 27 w 219"/>
                <a:gd name="T25" fmla="*/ 22 h 113"/>
                <a:gd name="T26" fmla="*/ 21 w 219"/>
                <a:gd name="T27" fmla="*/ 30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"/>
                <a:gd name="T43" fmla="*/ 0 h 113"/>
                <a:gd name="T44" fmla="*/ 219 w 219"/>
                <a:gd name="T45" fmla="*/ 113 h 1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16" name="Freeform 80"/>
            <p:cNvSpPr/>
            <p:nvPr/>
          </p:nvSpPr>
          <p:spPr bwMode="auto">
            <a:xfrm>
              <a:off x="4230" y="1915"/>
              <a:ext cx="107" cy="91"/>
            </a:xfrm>
            <a:custGeom>
              <a:avLst/>
              <a:gdLst>
                <a:gd name="T0" fmla="*/ 5 w 139"/>
                <a:gd name="T1" fmla="*/ 25 h 122"/>
                <a:gd name="T2" fmla="*/ 4 w 139"/>
                <a:gd name="T3" fmla="*/ 35 h 122"/>
                <a:gd name="T4" fmla="*/ 0 w 139"/>
                <a:gd name="T5" fmla="*/ 45 h 122"/>
                <a:gd name="T6" fmla="*/ 17 w 139"/>
                <a:gd name="T7" fmla="*/ 48 h 122"/>
                <a:gd name="T8" fmla="*/ 24 w 139"/>
                <a:gd name="T9" fmla="*/ 40 h 122"/>
                <a:gd name="T10" fmla="*/ 56 w 139"/>
                <a:gd name="T11" fmla="*/ 28 h 122"/>
                <a:gd name="T12" fmla="*/ 62 w 139"/>
                <a:gd name="T13" fmla="*/ 19 h 122"/>
                <a:gd name="T14" fmla="*/ 51 w 139"/>
                <a:gd name="T15" fmla="*/ 12 h 122"/>
                <a:gd name="T16" fmla="*/ 45 w 139"/>
                <a:gd name="T17" fmla="*/ 8 h 122"/>
                <a:gd name="T18" fmla="*/ 29 w 139"/>
                <a:gd name="T19" fmla="*/ 5 h 122"/>
                <a:gd name="T20" fmla="*/ 24 w 139"/>
                <a:gd name="T21" fmla="*/ 15 h 122"/>
                <a:gd name="T22" fmla="*/ 5 w 139"/>
                <a:gd name="T23" fmla="*/ 25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9"/>
                <a:gd name="T37" fmla="*/ 0 h 122"/>
                <a:gd name="T38" fmla="*/ 139 w 139"/>
                <a:gd name="T39" fmla="*/ 122 h 12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17" name="Freeform 81"/>
            <p:cNvSpPr/>
            <p:nvPr/>
          </p:nvSpPr>
          <p:spPr bwMode="auto">
            <a:xfrm>
              <a:off x="4287" y="1874"/>
              <a:ext cx="38" cy="26"/>
            </a:xfrm>
            <a:custGeom>
              <a:avLst/>
              <a:gdLst>
                <a:gd name="T0" fmla="*/ 13 w 49"/>
                <a:gd name="T1" fmla="*/ 0 h 35"/>
                <a:gd name="T2" fmla="*/ 4 w 49"/>
                <a:gd name="T3" fmla="*/ 4 h 35"/>
                <a:gd name="T4" fmla="*/ 12 w 49"/>
                <a:gd name="T5" fmla="*/ 14 h 35"/>
                <a:gd name="T6" fmla="*/ 18 w 49"/>
                <a:gd name="T7" fmla="*/ 10 h 35"/>
                <a:gd name="T8" fmla="*/ 13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35"/>
                <a:gd name="T17" fmla="*/ 49 w 4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18" name="Freeform 82"/>
            <p:cNvSpPr/>
            <p:nvPr/>
          </p:nvSpPr>
          <p:spPr bwMode="auto">
            <a:xfrm>
              <a:off x="2521" y="1390"/>
              <a:ext cx="126" cy="200"/>
            </a:xfrm>
            <a:custGeom>
              <a:avLst/>
              <a:gdLst>
                <a:gd name="T0" fmla="*/ 58 w 164"/>
                <a:gd name="T1" fmla="*/ 0 h 268"/>
                <a:gd name="T2" fmla="*/ 47 w 164"/>
                <a:gd name="T3" fmla="*/ 12 h 268"/>
                <a:gd name="T4" fmla="*/ 40 w 164"/>
                <a:gd name="T5" fmla="*/ 27 h 268"/>
                <a:gd name="T6" fmla="*/ 17 w 164"/>
                <a:gd name="T7" fmla="*/ 35 h 268"/>
                <a:gd name="T8" fmla="*/ 13 w 164"/>
                <a:gd name="T9" fmla="*/ 40 h 268"/>
                <a:gd name="T10" fmla="*/ 7 w 164"/>
                <a:gd name="T11" fmla="*/ 42 h 268"/>
                <a:gd name="T12" fmla="*/ 9 w 164"/>
                <a:gd name="T13" fmla="*/ 55 h 268"/>
                <a:gd name="T14" fmla="*/ 13 w 164"/>
                <a:gd name="T15" fmla="*/ 65 h 268"/>
                <a:gd name="T16" fmla="*/ 0 w 164"/>
                <a:gd name="T17" fmla="*/ 83 h 268"/>
                <a:gd name="T18" fmla="*/ 13 w 164"/>
                <a:gd name="T19" fmla="*/ 108 h 268"/>
                <a:gd name="T20" fmla="*/ 24 w 164"/>
                <a:gd name="T21" fmla="*/ 111 h 268"/>
                <a:gd name="T22" fmla="*/ 40 w 164"/>
                <a:gd name="T23" fmla="*/ 90 h 268"/>
                <a:gd name="T24" fmla="*/ 47 w 164"/>
                <a:gd name="T25" fmla="*/ 80 h 268"/>
                <a:gd name="T26" fmla="*/ 58 w 164"/>
                <a:gd name="T27" fmla="*/ 49 h 268"/>
                <a:gd name="T28" fmla="*/ 64 w 164"/>
                <a:gd name="T29" fmla="*/ 32 h 268"/>
                <a:gd name="T30" fmla="*/ 75 w 164"/>
                <a:gd name="T31" fmla="*/ 30 h 268"/>
                <a:gd name="T32" fmla="*/ 58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4"/>
                <a:gd name="T52" fmla="*/ 0 h 268"/>
                <a:gd name="T53" fmla="*/ 164 w 164"/>
                <a:gd name="T54" fmla="*/ 268 h 2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19" name="Freeform 83"/>
            <p:cNvSpPr/>
            <p:nvPr/>
          </p:nvSpPr>
          <p:spPr bwMode="auto">
            <a:xfrm>
              <a:off x="3066" y="1079"/>
              <a:ext cx="50" cy="61"/>
            </a:xfrm>
            <a:custGeom>
              <a:avLst/>
              <a:gdLst>
                <a:gd name="T0" fmla="*/ 13 w 66"/>
                <a:gd name="T1" fmla="*/ 0 h 81"/>
                <a:gd name="T2" fmla="*/ 11 w 66"/>
                <a:gd name="T3" fmla="*/ 26 h 81"/>
                <a:gd name="T4" fmla="*/ 13 w 66"/>
                <a:gd name="T5" fmla="*/ 32 h 81"/>
                <a:gd name="T6" fmla="*/ 17 w 66"/>
                <a:gd name="T7" fmla="*/ 34 h 81"/>
                <a:gd name="T8" fmla="*/ 25 w 66"/>
                <a:gd name="T9" fmla="*/ 32 h 81"/>
                <a:gd name="T10" fmla="*/ 13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81"/>
                <a:gd name="T20" fmla="*/ 66 w 66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20" name="Freeform 84"/>
            <p:cNvSpPr/>
            <p:nvPr/>
          </p:nvSpPr>
          <p:spPr bwMode="auto">
            <a:xfrm>
              <a:off x="3407" y="1145"/>
              <a:ext cx="114" cy="182"/>
            </a:xfrm>
            <a:custGeom>
              <a:avLst/>
              <a:gdLst>
                <a:gd name="T0" fmla="*/ 44 w 148"/>
                <a:gd name="T1" fmla="*/ 0 h 244"/>
                <a:gd name="T2" fmla="*/ 27 w 148"/>
                <a:gd name="T3" fmla="*/ 35 h 244"/>
                <a:gd name="T4" fmla="*/ 17 w 148"/>
                <a:gd name="T5" fmla="*/ 38 h 244"/>
                <a:gd name="T6" fmla="*/ 5 w 148"/>
                <a:gd name="T7" fmla="*/ 45 h 244"/>
                <a:gd name="T8" fmla="*/ 18 w 148"/>
                <a:gd name="T9" fmla="*/ 78 h 244"/>
                <a:gd name="T10" fmla="*/ 24 w 148"/>
                <a:gd name="T11" fmla="*/ 93 h 244"/>
                <a:gd name="T12" fmla="*/ 27 w 148"/>
                <a:gd name="T13" fmla="*/ 98 h 244"/>
                <a:gd name="T14" fmla="*/ 39 w 148"/>
                <a:gd name="T15" fmla="*/ 101 h 244"/>
                <a:gd name="T16" fmla="*/ 44 w 148"/>
                <a:gd name="T17" fmla="*/ 81 h 244"/>
                <a:gd name="T18" fmla="*/ 57 w 148"/>
                <a:gd name="T19" fmla="*/ 69 h 244"/>
                <a:gd name="T20" fmla="*/ 51 w 148"/>
                <a:gd name="T21" fmla="*/ 28 h 244"/>
                <a:gd name="T22" fmla="*/ 64 w 148"/>
                <a:gd name="T23" fmla="*/ 20 h 244"/>
                <a:gd name="T24" fmla="*/ 51 w 148"/>
                <a:gd name="T25" fmla="*/ 8 h 244"/>
                <a:gd name="T26" fmla="*/ 44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8"/>
                <a:gd name="T43" fmla="*/ 0 h 244"/>
                <a:gd name="T44" fmla="*/ 148 w 148"/>
                <a:gd name="T45" fmla="*/ 244 h 2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21" name="Freeform 85"/>
            <p:cNvSpPr/>
            <p:nvPr/>
          </p:nvSpPr>
          <p:spPr bwMode="auto">
            <a:xfrm>
              <a:off x="3311" y="1088"/>
              <a:ext cx="74" cy="136"/>
            </a:xfrm>
            <a:custGeom>
              <a:avLst/>
              <a:gdLst>
                <a:gd name="T0" fmla="*/ 22 w 96"/>
                <a:gd name="T1" fmla="*/ 1 h 183"/>
                <a:gd name="T2" fmla="*/ 23 w 96"/>
                <a:gd name="T3" fmla="*/ 14 h 183"/>
                <a:gd name="T4" fmla="*/ 27 w 96"/>
                <a:gd name="T5" fmla="*/ 25 h 183"/>
                <a:gd name="T6" fmla="*/ 29 w 96"/>
                <a:gd name="T7" fmla="*/ 38 h 183"/>
                <a:gd name="T8" fmla="*/ 31 w 96"/>
                <a:gd name="T9" fmla="*/ 43 h 183"/>
                <a:gd name="T10" fmla="*/ 32 w 96"/>
                <a:gd name="T11" fmla="*/ 52 h 183"/>
                <a:gd name="T12" fmla="*/ 26 w 96"/>
                <a:gd name="T13" fmla="*/ 38 h 183"/>
                <a:gd name="T14" fmla="*/ 16 w 96"/>
                <a:gd name="T15" fmla="*/ 32 h 183"/>
                <a:gd name="T16" fmla="*/ 2 w 96"/>
                <a:gd name="T17" fmla="*/ 34 h 183"/>
                <a:gd name="T18" fmla="*/ 4 w 96"/>
                <a:gd name="T19" fmla="*/ 42 h 183"/>
                <a:gd name="T20" fmla="*/ 19 w 96"/>
                <a:gd name="T21" fmla="*/ 47 h 183"/>
                <a:gd name="T22" fmla="*/ 26 w 96"/>
                <a:gd name="T23" fmla="*/ 55 h 183"/>
                <a:gd name="T24" fmla="*/ 32 w 96"/>
                <a:gd name="T25" fmla="*/ 55 h 183"/>
                <a:gd name="T26" fmla="*/ 35 w 96"/>
                <a:gd name="T27" fmla="*/ 61 h 183"/>
                <a:gd name="T28" fmla="*/ 44 w 96"/>
                <a:gd name="T29" fmla="*/ 74 h 183"/>
                <a:gd name="T30" fmla="*/ 37 w 96"/>
                <a:gd name="T31" fmla="*/ 52 h 183"/>
                <a:gd name="T32" fmla="*/ 37 w 96"/>
                <a:gd name="T33" fmla="*/ 38 h 183"/>
                <a:gd name="T34" fmla="*/ 32 w 96"/>
                <a:gd name="T35" fmla="*/ 26 h 183"/>
                <a:gd name="T36" fmla="*/ 29 w 96"/>
                <a:gd name="T37" fmla="*/ 16 h 183"/>
                <a:gd name="T38" fmla="*/ 26 w 96"/>
                <a:gd name="T39" fmla="*/ 8 h 183"/>
                <a:gd name="T40" fmla="*/ 22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83"/>
                <a:gd name="T65" fmla="*/ 96 w 96"/>
                <a:gd name="T66" fmla="*/ 183 h 18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22" name="Freeform 86"/>
            <p:cNvSpPr/>
            <p:nvPr/>
          </p:nvSpPr>
          <p:spPr bwMode="auto">
            <a:xfrm>
              <a:off x="3361" y="1197"/>
              <a:ext cx="41" cy="131"/>
            </a:xfrm>
            <a:custGeom>
              <a:avLst/>
              <a:gdLst>
                <a:gd name="T0" fmla="*/ 3 w 54"/>
                <a:gd name="T1" fmla="*/ 0 h 175"/>
                <a:gd name="T2" fmla="*/ 0 w 54"/>
                <a:gd name="T3" fmla="*/ 10 h 175"/>
                <a:gd name="T4" fmla="*/ 4 w 54"/>
                <a:gd name="T5" fmla="*/ 22 h 175"/>
                <a:gd name="T6" fmla="*/ 8 w 54"/>
                <a:gd name="T7" fmla="*/ 39 h 175"/>
                <a:gd name="T8" fmla="*/ 15 w 54"/>
                <a:gd name="T9" fmla="*/ 55 h 175"/>
                <a:gd name="T10" fmla="*/ 24 w 54"/>
                <a:gd name="T11" fmla="*/ 73 h 175"/>
                <a:gd name="T12" fmla="*/ 17 w 54"/>
                <a:gd name="T13" fmla="*/ 48 h 175"/>
                <a:gd name="T14" fmla="*/ 15 w 54"/>
                <a:gd name="T15" fmla="*/ 39 h 175"/>
                <a:gd name="T16" fmla="*/ 12 w 54"/>
                <a:gd name="T17" fmla="*/ 25 h 175"/>
                <a:gd name="T18" fmla="*/ 11 w 54"/>
                <a:gd name="T19" fmla="*/ 19 h 175"/>
                <a:gd name="T20" fmla="*/ 7 w 54"/>
                <a:gd name="T21" fmla="*/ 16 h 175"/>
                <a:gd name="T22" fmla="*/ 3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4"/>
                <a:gd name="T37" fmla="*/ 0 h 175"/>
                <a:gd name="T38" fmla="*/ 54 w 54"/>
                <a:gd name="T39" fmla="*/ 175 h 1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23" name="Freeform 87"/>
            <p:cNvSpPr/>
            <p:nvPr/>
          </p:nvSpPr>
          <p:spPr bwMode="auto">
            <a:xfrm>
              <a:off x="3407" y="1334"/>
              <a:ext cx="67" cy="54"/>
            </a:xfrm>
            <a:custGeom>
              <a:avLst/>
              <a:gdLst>
                <a:gd name="T0" fmla="*/ 2 w 86"/>
                <a:gd name="T1" fmla="*/ 0 h 73"/>
                <a:gd name="T2" fmla="*/ 4 w 86"/>
                <a:gd name="T3" fmla="*/ 13 h 73"/>
                <a:gd name="T4" fmla="*/ 11 w 86"/>
                <a:gd name="T5" fmla="*/ 18 h 73"/>
                <a:gd name="T6" fmla="*/ 23 w 86"/>
                <a:gd name="T7" fmla="*/ 20 h 73"/>
                <a:gd name="T8" fmla="*/ 29 w 86"/>
                <a:gd name="T9" fmla="*/ 23 h 73"/>
                <a:gd name="T10" fmla="*/ 35 w 86"/>
                <a:gd name="T11" fmla="*/ 27 h 73"/>
                <a:gd name="T12" fmla="*/ 41 w 86"/>
                <a:gd name="T13" fmla="*/ 28 h 73"/>
                <a:gd name="T14" fmla="*/ 34 w 86"/>
                <a:gd name="T15" fmla="*/ 16 h 73"/>
                <a:gd name="T16" fmla="*/ 30 w 86"/>
                <a:gd name="T17" fmla="*/ 9 h 73"/>
                <a:gd name="T18" fmla="*/ 17 w 86"/>
                <a:gd name="T19" fmla="*/ 10 h 73"/>
                <a:gd name="T20" fmla="*/ 12 w 86"/>
                <a:gd name="T21" fmla="*/ 7 h 73"/>
                <a:gd name="T22" fmla="*/ 3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73"/>
                <a:gd name="T41" fmla="*/ 86 w 86"/>
                <a:gd name="T42" fmla="*/ 73 h 7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24" name="Freeform 88"/>
            <p:cNvSpPr/>
            <p:nvPr/>
          </p:nvSpPr>
          <p:spPr bwMode="auto">
            <a:xfrm>
              <a:off x="3514" y="1239"/>
              <a:ext cx="85" cy="117"/>
            </a:xfrm>
            <a:custGeom>
              <a:avLst/>
              <a:gdLst>
                <a:gd name="T0" fmla="*/ 44 w 111"/>
                <a:gd name="T1" fmla="*/ 0 h 156"/>
                <a:gd name="T2" fmla="*/ 34 w 111"/>
                <a:gd name="T3" fmla="*/ 5 h 156"/>
                <a:gd name="T4" fmla="*/ 11 w 111"/>
                <a:gd name="T5" fmla="*/ 6 h 156"/>
                <a:gd name="T6" fmla="*/ 6 w 111"/>
                <a:gd name="T7" fmla="*/ 14 h 156"/>
                <a:gd name="T8" fmla="*/ 5 w 111"/>
                <a:gd name="T9" fmla="*/ 26 h 156"/>
                <a:gd name="T10" fmla="*/ 6 w 111"/>
                <a:gd name="T11" fmla="*/ 32 h 156"/>
                <a:gd name="T12" fmla="*/ 2 w 111"/>
                <a:gd name="T13" fmla="*/ 38 h 156"/>
                <a:gd name="T14" fmla="*/ 6 w 111"/>
                <a:gd name="T15" fmla="*/ 47 h 156"/>
                <a:gd name="T16" fmla="*/ 11 w 111"/>
                <a:gd name="T17" fmla="*/ 53 h 156"/>
                <a:gd name="T18" fmla="*/ 6 w 111"/>
                <a:gd name="T19" fmla="*/ 61 h 156"/>
                <a:gd name="T20" fmla="*/ 11 w 111"/>
                <a:gd name="T21" fmla="*/ 66 h 156"/>
                <a:gd name="T22" fmla="*/ 19 w 111"/>
                <a:gd name="T23" fmla="*/ 61 h 156"/>
                <a:gd name="T24" fmla="*/ 22 w 111"/>
                <a:gd name="T25" fmla="*/ 40 h 156"/>
                <a:gd name="T26" fmla="*/ 25 w 111"/>
                <a:gd name="T27" fmla="*/ 53 h 156"/>
                <a:gd name="T28" fmla="*/ 29 w 111"/>
                <a:gd name="T29" fmla="*/ 62 h 156"/>
                <a:gd name="T30" fmla="*/ 28 w 111"/>
                <a:gd name="T31" fmla="*/ 47 h 156"/>
                <a:gd name="T32" fmla="*/ 32 w 111"/>
                <a:gd name="T33" fmla="*/ 31 h 156"/>
                <a:gd name="T34" fmla="*/ 31 w 111"/>
                <a:gd name="T35" fmla="*/ 22 h 156"/>
                <a:gd name="T36" fmla="*/ 24 w 111"/>
                <a:gd name="T37" fmla="*/ 26 h 156"/>
                <a:gd name="T38" fmla="*/ 16 w 111"/>
                <a:gd name="T39" fmla="*/ 23 h 156"/>
                <a:gd name="T40" fmla="*/ 18 w 111"/>
                <a:gd name="T41" fmla="*/ 15 h 156"/>
                <a:gd name="T42" fmla="*/ 28 w 111"/>
                <a:gd name="T43" fmla="*/ 15 h 156"/>
                <a:gd name="T44" fmla="*/ 35 w 111"/>
                <a:gd name="T45" fmla="*/ 17 h 156"/>
                <a:gd name="T46" fmla="*/ 44 w 111"/>
                <a:gd name="T47" fmla="*/ 13 h 156"/>
                <a:gd name="T48" fmla="*/ 50 w 111"/>
                <a:gd name="T49" fmla="*/ 6 h 156"/>
                <a:gd name="T50" fmla="*/ 44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1"/>
                <a:gd name="T79" fmla="*/ 0 h 156"/>
                <a:gd name="T80" fmla="*/ 111 w 111"/>
                <a:gd name="T81" fmla="*/ 156 h 1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25" name="Freeform 89"/>
            <p:cNvSpPr/>
            <p:nvPr/>
          </p:nvSpPr>
          <p:spPr bwMode="auto">
            <a:xfrm>
              <a:off x="3485" y="823"/>
              <a:ext cx="23" cy="71"/>
            </a:xfrm>
            <a:custGeom>
              <a:avLst/>
              <a:gdLst>
                <a:gd name="T0" fmla="*/ 5 w 30"/>
                <a:gd name="T1" fmla="*/ 0 h 94"/>
                <a:gd name="T2" fmla="*/ 0 w 30"/>
                <a:gd name="T3" fmla="*/ 7 h 94"/>
                <a:gd name="T4" fmla="*/ 3 w 30"/>
                <a:gd name="T5" fmla="*/ 16 h 94"/>
                <a:gd name="T6" fmla="*/ 1 w 30"/>
                <a:gd name="T7" fmla="*/ 26 h 94"/>
                <a:gd name="T8" fmla="*/ 7 w 30"/>
                <a:gd name="T9" fmla="*/ 41 h 94"/>
                <a:gd name="T10" fmla="*/ 14 w 30"/>
                <a:gd name="T11" fmla="*/ 36 h 94"/>
                <a:gd name="T12" fmla="*/ 10 w 30"/>
                <a:gd name="T13" fmla="*/ 26 h 94"/>
                <a:gd name="T14" fmla="*/ 5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94"/>
                <a:gd name="T26" fmla="*/ 30 w 30"/>
                <a:gd name="T27" fmla="*/ 94 h 9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26" name="Freeform 90"/>
            <p:cNvSpPr/>
            <p:nvPr/>
          </p:nvSpPr>
          <p:spPr bwMode="auto">
            <a:xfrm>
              <a:off x="3500" y="941"/>
              <a:ext cx="62" cy="118"/>
            </a:xfrm>
            <a:custGeom>
              <a:avLst/>
              <a:gdLst>
                <a:gd name="T0" fmla="*/ 5 w 81"/>
                <a:gd name="T1" fmla="*/ 1 h 158"/>
                <a:gd name="T2" fmla="*/ 0 w 81"/>
                <a:gd name="T3" fmla="*/ 8 h 158"/>
                <a:gd name="T4" fmla="*/ 4 w 81"/>
                <a:gd name="T5" fmla="*/ 21 h 158"/>
                <a:gd name="T6" fmla="*/ 3 w 81"/>
                <a:gd name="T7" fmla="*/ 45 h 158"/>
                <a:gd name="T8" fmla="*/ 8 w 81"/>
                <a:gd name="T9" fmla="*/ 43 h 158"/>
                <a:gd name="T10" fmla="*/ 8 w 81"/>
                <a:gd name="T11" fmla="*/ 48 h 158"/>
                <a:gd name="T12" fmla="*/ 13 w 81"/>
                <a:gd name="T13" fmla="*/ 51 h 158"/>
                <a:gd name="T14" fmla="*/ 17 w 81"/>
                <a:gd name="T15" fmla="*/ 58 h 158"/>
                <a:gd name="T16" fmla="*/ 21 w 81"/>
                <a:gd name="T17" fmla="*/ 54 h 158"/>
                <a:gd name="T18" fmla="*/ 29 w 81"/>
                <a:gd name="T19" fmla="*/ 56 h 158"/>
                <a:gd name="T20" fmla="*/ 28 w 81"/>
                <a:gd name="T21" fmla="*/ 45 h 158"/>
                <a:gd name="T22" fmla="*/ 21 w 81"/>
                <a:gd name="T23" fmla="*/ 43 h 158"/>
                <a:gd name="T24" fmla="*/ 18 w 81"/>
                <a:gd name="T25" fmla="*/ 38 h 158"/>
                <a:gd name="T26" fmla="*/ 15 w 81"/>
                <a:gd name="T27" fmla="*/ 31 h 158"/>
                <a:gd name="T28" fmla="*/ 18 w 81"/>
                <a:gd name="T29" fmla="*/ 22 h 158"/>
                <a:gd name="T30" fmla="*/ 16 w 81"/>
                <a:gd name="T31" fmla="*/ 14 h 158"/>
                <a:gd name="T32" fmla="*/ 18 w 81"/>
                <a:gd name="T33" fmla="*/ 8 h 158"/>
                <a:gd name="T34" fmla="*/ 13 w 81"/>
                <a:gd name="T35" fmla="*/ 1 h 158"/>
                <a:gd name="T36" fmla="*/ 8 w 81"/>
                <a:gd name="T37" fmla="*/ 3 h 158"/>
                <a:gd name="T38" fmla="*/ 5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1"/>
                <a:gd name="T61" fmla="*/ 0 h 158"/>
                <a:gd name="T62" fmla="*/ 81 w 81"/>
                <a:gd name="T63" fmla="*/ 158 h 1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27" name="Freeform 91"/>
            <p:cNvSpPr/>
            <p:nvPr/>
          </p:nvSpPr>
          <p:spPr bwMode="auto">
            <a:xfrm>
              <a:off x="3544" y="1097"/>
              <a:ext cx="65" cy="79"/>
            </a:xfrm>
            <a:custGeom>
              <a:avLst/>
              <a:gdLst>
                <a:gd name="T0" fmla="*/ 24 w 85"/>
                <a:gd name="T1" fmla="*/ 0 h 105"/>
                <a:gd name="T2" fmla="*/ 20 w 85"/>
                <a:gd name="T3" fmla="*/ 8 h 105"/>
                <a:gd name="T4" fmla="*/ 14 w 85"/>
                <a:gd name="T5" fmla="*/ 13 h 105"/>
                <a:gd name="T6" fmla="*/ 7 w 85"/>
                <a:gd name="T7" fmla="*/ 15 h 105"/>
                <a:gd name="T8" fmla="*/ 4 w 85"/>
                <a:gd name="T9" fmla="*/ 20 h 105"/>
                <a:gd name="T10" fmla="*/ 2 w 85"/>
                <a:gd name="T11" fmla="*/ 32 h 105"/>
                <a:gd name="T12" fmla="*/ 6 w 85"/>
                <a:gd name="T13" fmla="*/ 30 h 105"/>
                <a:gd name="T14" fmla="*/ 11 w 85"/>
                <a:gd name="T15" fmla="*/ 26 h 105"/>
                <a:gd name="T16" fmla="*/ 15 w 85"/>
                <a:gd name="T17" fmla="*/ 29 h 105"/>
                <a:gd name="T18" fmla="*/ 26 w 85"/>
                <a:gd name="T19" fmla="*/ 42 h 105"/>
                <a:gd name="T20" fmla="*/ 31 w 85"/>
                <a:gd name="T21" fmla="*/ 31 h 105"/>
                <a:gd name="T22" fmla="*/ 38 w 85"/>
                <a:gd name="T23" fmla="*/ 29 h 105"/>
                <a:gd name="T24" fmla="*/ 34 w 85"/>
                <a:gd name="T25" fmla="*/ 17 h 105"/>
                <a:gd name="T26" fmla="*/ 24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5"/>
                <a:gd name="T43" fmla="*/ 0 h 105"/>
                <a:gd name="T44" fmla="*/ 85 w 85"/>
                <a:gd name="T45" fmla="*/ 105 h 10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28" name="Freeform 92"/>
            <p:cNvSpPr/>
            <p:nvPr/>
          </p:nvSpPr>
          <p:spPr bwMode="auto">
            <a:xfrm>
              <a:off x="3622" y="1237"/>
              <a:ext cx="29" cy="49"/>
            </a:xfrm>
            <a:custGeom>
              <a:avLst/>
              <a:gdLst>
                <a:gd name="T0" fmla="*/ 3 w 38"/>
                <a:gd name="T1" fmla="*/ 11 h 66"/>
                <a:gd name="T2" fmla="*/ 11 w 38"/>
                <a:gd name="T3" fmla="*/ 27 h 66"/>
                <a:gd name="T4" fmla="*/ 14 w 38"/>
                <a:gd name="T5" fmla="*/ 22 h 66"/>
                <a:gd name="T6" fmla="*/ 17 w 38"/>
                <a:gd name="T7" fmla="*/ 16 h 66"/>
                <a:gd name="T8" fmla="*/ 14 w 38"/>
                <a:gd name="T9" fmla="*/ 10 h 66"/>
                <a:gd name="T10" fmla="*/ 8 w 38"/>
                <a:gd name="T11" fmla="*/ 5 h 66"/>
                <a:gd name="T12" fmla="*/ 5 w 38"/>
                <a:gd name="T13" fmla="*/ 1 h 66"/>
                <a:gd name="T14" fmla="*/ 2 w 38"/>
                <a:gd name="T15" fmla="*/ 5 h 66"/>
                <a:gd name="T16" fmla="*/ 3 w 38"/>
                <a:gd name="T17" fmla="*/ 11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"/>
                <a:gd name="T28" fmla="*/ 0 h 66"/>
                <a:gd name="T29" fmla="*/ 38 w 38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29" name="Freeform 93"/>
            <p:cNvSpPr/>
            <p:nvPr/>
          </p:nvSpPr>
          <p:spPr bwMode="auto">
            <a:xfrm>
              <a:off x="3605" y="1319"/>
              <a:ext cx="19" cy="17"/>
            </a:xfrm>
            <a:custGeom>
              <a:avLst/>
              <a:gdLst>
                <a:gd name="T0" fmla="*/ 0 w 24"/>
                <a:gd name="T1" fmla="*/ 0 h 23"/>
                <a:gd name="T2" fmla="*/ 3 w 24"/>
                <a:gd name="T3" fmla="*/ 10 h 23"/>
                <a:gd name="T4" fmla="*/ 12 w 24"/>
                <a:gd name="T5" fmla="*/ 4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3"/>
                <a:gd name="T14" fmla="*/ 24 w 24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30" name="Freeform 94"/>
            <p:cNvSpPr/>
            <p:nvPr/>
          </p:nvSpPr>
          <p:spPr bwMode="auto">
            <a:xfrm>
              <a:off x="3633" y="1309"/>
              <a:ext cx="46" cy="37"/>
            </a:xfrm>
            <a:custGeom>
              <a:avLst/>
              <a:gdLst>
                <a:gd name="T0" fmla="*/ 4 w 60"/>
                <a:gd name="T1" fmla="*/ 0 h 49"/>
                <a:gd name="T2" fmla="*/ 0 w 60"/>
                <a:gd name="T3" fmla="*/ 8 h 49"/>
                <a:gd name="T4" fmla="*/ 12 w 60"/>
                <a:gd name="T5" fmla="*/ 14 h 49"/>
                <a:gd name="T6" fmla="*/ 19 w 60"/>
                <a:gd name="T7" fmla="*/ 20 h 49"/>
                <a:gd name="T8" fmla="*/ 27 w 60"/>
                <a:gd name="T9" fmla="*/ 18 h 49"/>
                <a:gd name="T10" fmla="*/ 22 w 60"/>
                <a:gd name="T11" fmla="*/ 11 h 49"/>
                <a:gd name="T12" fmla="*/ 12 w 60"/>
                <a:gd name="T13" fmla="*/ 2 h 49"/>
                <a:gd name="T14" fmla="*/ 9 w 60"/>
                <a:gd name="T15" fmla="*/ 7 h 49"/>
                <a:gd name="T16" fmla="*/ 4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49"/>
                <a:gd name="T29" fmla="*/ 60 w 60"/>
                <a:gd name="T30" fmla="*/ 49 h 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31" name="Freeform 95"/>
            <p:cNvSpPr/>
            <p:nvPr/>
          </p:nvSpPr>
          <p:spPr bwMode="auto">
            <a:xfrm>
              <a:off x="3704" y="1379"/>
              <a:ext cx="24" cy="33"/>
            </a:xfrm>
            <a:custGeom>
              <a:avLst/>
              <a:gdLst>
                <a:gd name="T0" fmla="*/ 12 w 32"/>
                <a:gd name="T1" fmla="*/ 0 h 44"/>
                <a:gd name="T2" fmla="*/ 5 w 32"/>
                <a:gd name="T3" fmla="*/ 5 h 44"/>
                <a:gd name="T4" fmla="*/ 5 w 32"/>
                <a:gd name="T5" fmla="*/ 14 h 44"/>
                <a:gd name="T6" fmla="*/ 11 w 32"/>
                <a:gd name="T7" fmla="*/ 15 h 44"/>
                <a:gd name="T8" fmla="*/ 12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32" name="Freeform 96"/>
            <p:cNvSpPr/>
            <p:nvPr/>
          </p:nvSpPr>
          <p:spPr bwMode="auto">
            <a:xfrm>
              <a:off x="3977" y="1337"/>
              <a:ext cx="47" cy="47"/>
            </a:xfrm>
            <a:custGeom>
              <a:avLst/>
              <a:gdLst>
                <a:gd name="T0" fmla="*/ 3 w 61"/>
                <a:gd name="T1" fmla="*/ 0 h 63"/>
                <a:gd name="T2" fmla="*/ 0 w 61"/>
                <a:gd name="T3" fmla="*/ 5 h 63"/>
                <a:gd name="T4" fmla="*/ 11 w 61"/>
                <a:gd name="T5" fmla="*/ 14 h 63"/>
                <a:gd name="T6" fmla="*/ 17 w 61"/>
                <a:gd name="T7" fmla="*/ 22 h 63"/>
                <a:gd name="T8" fmla="*/ 21 w 61"/>
                <a:gd name="T9" fmla="*/ 26 h 63"/>
                <a:gd name="T10" fmla="*/ 28 w 61"/>
                <a:gd name="T11" fmla="*/ 23 h 63"/>
                <a:gd name="T12" fmla="*/ 15 w 61"/>
                <a:gd name="T13" fmla="*/ 7 h 63"/>
                <a:gd name="T14" fmla="*/ 3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"/>
                <a:gd name="T25" fmla="*/ 0 h 63"/>
                <a:gd name="T26" fmla="*/ 61 w 61"/>
                <a:gd name="T27" fmla="*/ 63 h 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33" name="Freeform 97"/>
            <p:cNvSpPr/>
            <p:nvPr/>
          </p:nvSpPr>
          <p:spPr bwMode="auto">
            <a:xfrm>
              <a:off x="3570" y="1396"/>
              <a:ext cx="47" cy="50"/>
            </a:xfrm>
            <a:custGeom>
              <a:avLst/>
              <a:gdLst>
                <a:gd name="T0" fmla="*/ 13 w 61"/>
                <a:gd name="T1" fmla="*/ 3 h 67"/>
                <a:gd name="T2" fmla="*/ 14 w 61"/>
                <a:gd name="T3" fmla="*/ 14 h 67"/>
                <a:gd name="T4" fmla="*/ 7 w 61"/>
                <a:gd name="T5" fmla="*/ 18 h 67"/>
                <a:gd name="T6" fmla="*/ 10 w 61"/>
                <a:gd name="T7" fmla="*/ 28 h 67"/>
                <a:gd name="T8" fmla="*/ 22 w 61"/>
                <a:gd name="T9" fmla="*/ 24 h 67"/>
                <a:gd name="T10" fmla="*/ 27 w 61"/>
                <a:gd name="T11" fmla="*/ 19 h 67"/>
                <a:gd name="T12" fmla="*/ 23 w 61"/>
                <a:gd name="T13" fmla="*/ 12 h 67"/>
                <a:gd name="T14" fmla="*/ 26 w 61"/>
                <a:gd name="T15" fmla="*/ 5 h 67"/>
                <a:gd name="T16" fmla="*/ 25 w 61"/>
                <a:gd name="T17" fmla="*/ 1 h 67"/>
                <a:gd name="T18" fmla="*/ 21 w 61"/>
                <a:gd name="T19" fmla="*/ 1 h 67"/>
                <a:gd name="T20" fmla="*/ 23 w 61"/>
                <a:gd name="T21" fmla="*/ 2 h 67"/>
                <a:gd name="T22" fmla="*/ 22 w 61"/>
                <a:gd name="T23" fmla="*/ 7 h 67"/>
                <a:gd name="T24" fmla="*/ 19 w 61"/>
                <a:gd name="T25" fmla="*/ 10 h 67"/>
                <a:gd name="T26" fmla="*/ 13 w 61"/>
                <a:gd name="T27" fmla="*/ 3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"/>
                <a:gd name="T43" fmla="*/ 0 h 67"/>
                <a:gd name="T44" fmla="*/ 61 w 61"/>
                <a:gd name="T45" fmla="*/ 67 h 6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34" name="Freeform 98"/>
            <p:cNvSpPr/>
            <p:nvPr/>
          </p:nvSpPr>
          <p:spPr bwMode="auto">
            <a:xfrm>
              <a:off x="3520" y="1415"/>
              <a:ext cx="33" cy="27"/>
            </a:xfrm>
            <a:custGeom>
              <a:avLst/>
              <a:gdLst>
                <a:gd name="T0" fmla="*/ 9 w 43"/>
                <a:gd name="T1" fmla="*/ 2 h 36"/>
                <a:gd name="T2" fmla="*/ 3 w 43"/>
                <a:gd name="T3" fmla="*/ 3 h 36"/>
                <a:gd name="T4" fmla="*/ 15 w 43"/>
                <a:gd name="T5" fmla="*/ 15 h 36"/>
                <a:gd name="T6" fmla="*/ 19 w 43"/>
                <a:gd name="T7" fmla="*/ 13 h 36"/>
                <a:gd name="T8" fmla="*/ 9 w 43"/>
                <a:gd name="T9" fmla="*/ 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35" name="Freeform 99"/>
            <p:cNvSpPr/>
            <p:nvPr/>
          </p:nvSpPr>
          <p:spPr bwMode="auto">
            <a:xfrm>
              <a:off x="3499" y="1386"/>
              <a:ext cx="24" cy="31"/>
            </a:xfrm>
            <a:custGeom>
              <a:avLst/>
              <a:gdLst>
                <a:gd name="T0" fmla="*/ 9 w 32"/>
                <a:gd name="T1" fmla="*/ 0 h 41"/>
                <a:gd name="T2" fmla="*/ 0 w 32"/>
                <a:gd name="T3" fmla="*/ 11 h 41"/>
                <a:gd name="T4" fmla="*/ 7 w 32"/>
                <a:gd name="T5" fmla="*/ 11 h 41"/>
                <a:gd name="T6" fmla="*/ 8 w 32"/>
                <a:gd name="T7" fmla="*/ 13 h 41"/>
                <a:gd name="T8" fmla="*/ 7 w 32"/>
                <a:gd name="T9" fmla="*/ 15 h 41"/>
                <a:gd name="T10" fmla="*/ 13 w 32"/>
                <a:gd name="T11" fmla="*/ 9 h 41"/>
                <a:gd name="T12" fmla="*/ 11 w 32"/>
                <a:gd name="T13" fmla="*/ 4 h 41"/>
                <a:gd name="T14" fmla="*/ 9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41"/>
                <a:gd name="T26" fmla="*/ 32 w 3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36" name="Freeform 100"/>
            <p:cNvSpPr/>
            <p:nvPr/>
          </p:nvSpPr>
          <p:spPr bwMode="auto">
            <a:xfrm>
              <a:off x="3533" y="1397"/>
              <a:ext cx="35" cy="24"/>
            </a:xfrm>
            <a:custGeom>
              <a:avLst/>
              <a:gdLst>
                <a:gd name="T0" fmla="*/ 9 w 45"/>
                <a:gd name="T1" fmla="*/ 0 h 32"/>
                <a:gd name="T2" fmla="*/ 0 w 45"/>
                <a:gd name="T3" fmla="*/ 3 h 32"/>
                <a:gd name="T4" fmla="*/ 12 w 45"/>
                <a:gd name="T5" fmla="*/ 13 h 32"/>
                <a:gd name="T6" fmla="*/ 21 w 45"/>
                <a:gd name="T7" fmla="*/ 11 h 32"/>
                <a:gd name="T8" fmla="*/ 10 w 45"/>
                <a:gd name="T9" fmla="*/ 5 h 32"/>
                <a:gd name="T10" fmla="*/ 9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32"/>
                <a:gd name="T20" fmla="*/ 45 w 45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37" name="Freeform 101"/>
            <p:cNvSpPr/>
            <p:nvPr/>
          </p:nvSpPr>
          <p:spPr bwMode="auto">
            <a:xfrm>
              <a:off x="3483" y="1066"/>
              <a:ext cx="28" cy="55"/>
            </a:xfrm>
            <a:custGeom>
              <a:avLst/>
              <a:gdLst>
                <a:gd name="T0" fmla="*/ 15 w 35"/>
                <a:gd name="T1" fmla="*/ 0 h 74"/>
                <a:gd name="T2" fmla="*/ 11 w 35"/>
                <a:gd name="T3" fmla="*/ 6 h 74"/>
                <a:gd name="T4" fmla="*/ 5 w 35"/>
                <a:gd name="T5" fmla="*/ 15 h 74"/>
                <a:gd name="T6" fmla="*/ 0 w 35"/>
                <a:gd name="T7" fmla="*/ 25 h 74"/>
                <a:gd name="T8" fmla="*/ 4 w 35"/>
                <a:gd name="T9" fmla="*/ 30 h 74"/>
                <a:gd name="T10" fmla="*/ 10 w 35"/>
                <a:gd name="T11" fmla="*/ 25 h 74"/>
                <a:gd name="T12" fmla="*/ 18 w 35"/>
                <a:gd name="T13" fmla="*/ 13 h 74"/>
                <a:gd name="T14" fmla="*/ 15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5"/>
                <a:gd name="T25" fmla="*/ 0 h 74"/>
                <a:gd name="T26" fmla="*/ 35 w 35"/>
                <a:gd name="T27" fmla="*/ 74 h 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38" name="Freeform 102"/>
            <p:cNvSpPr/>
            <p:nvPr/>
          </p:nvSpPr>
          <p:spPr bwMode="auto">
            <a:xfrm>
              <a:off x="3535" y="1057"/>
              <a:ext cx="20" cy="55"/>
            </a:xfrm>
            <a:custGeom>
              <a:avLst/>
              <a:gdLst>
                <a:gd name="T0" fmla="*/ 6 w 25"/>
                <a:gd name="T1" fmla="*/ 3 h 73"/>
                <a:gd name="T2" fmla="*/ 2 w 25"/>
                <a:gd name="T3" fmla="*/ 4 h 73"/>
                <a:gd name="T4" fmla="*/ 0 w 25"/>
                <a:gd name="T5" fmla="*/ 10 h 73"/>
                <a:gd name="T6" fmla="*/ 8 w 25"/>
                <a:gd name="T7" fmla="*/ 17 h 73"/>
                <a:gd name="T8" fmla="*/ 13 w 25"/>
                <a:gd name="T9" fmla="*/ 24 h 73"/>
                <a:gd name="T10" fmla="*/ 8 w 25"/>
                <a:gd name="T11" fmla="*/ 8 h 73"/>
                <a:gd name="T12" fmla="*/ 6 w 25"/>
                <a:gd name="T13" fmla="*/ 3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73"/>
                <a:gd name="T23" fmla="*/ 25 w 25"/>
                <a:gd name="T24" fmla="*/ 73 h 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39" name="Freeform 103"/>
            <p:cNvSpPr/>
            <p:nvPr/>
          </p:nvSpPr>
          <p:spPr bwMode="auto">
            <a:xfrm>
              <a:off x="3558" y="1040"/>
              <a:ext cx="10" cy="25"/>
            </a:xfrm>
            <a:custGeom>
              <a:avLst/>
              <a:gdLst>
                <a:gd name="T0" fmla="*/ 4 w 14"/>
                <a:gd name="T1" fmla="*/ 0 h 33"/>
                <a:gd name="T2" fmla="*/ 1 w 14"/>
                <a:gd name="T3" fmla="*/ 5 h 33"/>
                <a:gd name="T4" fmla="*/ 4 w 14"/>
                <a:gd name="T5" fmla="*/ 11 h 33"/>
                <a:gd name="T6" fmla="*/ 4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33"/>
                <a:gd name="T14" fmla="*/ 14 w 14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40" name="Freeform 104"/>
            <p:cNvSpPr/>
            <p:nvPr/>
          </p:nvSpPr>
          <p:spPr bwMode="auto">
            <a:xfrm>
              <a:off x="3568" y="1052"/>
              <a:ext cx="22" cy="48"/>
            </a:xfrm>
            <a:custGeom>
              <a:avLst/>
              <a:gdLst>
                <a:gd name="T0" fmla="*/ 2 w 28"/>
                <a:gd name="T1" fmla="*/ 0 h 64"/>
                <a:gd name="T2" fmla="*/ 6 w 28"/>
                <a:gd name="T3" fmla="*/ 6 h 64"/>
                <a:gd name="T4" fmla="*/ 10 w 28"/>
                <a:gd name="T5" fmla="*/ 9 h 64"/>
                <a:gd name="T6" fmla="*/ 4 w 28"/>
                <a:gd name="T7" fmla="*/ 17 h 64"/>
                <a:gd name="T8" fmla="*/ 0 w 28"/>
                <a:gd name="T9" fmla="*/ 24 h 64"/>
                <a:gd name="T10" fmla="*/ 6 w 28"/>
                <a:gd name="T11" fmla="*/ 24 h 64"/>
                <a:gd name="T12" fmla="*/ 13 w 28"/>
                <a:gd name="T13" fmla="*/ 11 h 64"/>
                <a:gd name="T14" fmla="*/ 2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64"/>
                <a:gd name="T26" fmla="*/ 28 w 2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41" name="Freeform 105"/>
            <p:cNvSpPr/>
            <p:nvPr/>
          </p:nvSpPr>
          <p:spPr bwMode="auto">
            <a:xfrm>
              <a:off x="3293" y="1121"/>
              <a:ext cx="12" cy="27"/>
            </a:xfrm>
            <a:custGeom>
              <a:avLst/>
              <a:gdLst>
                <a:gd name="T0" fmla="*/ 6 w 16"/>
                <a:gd name="T1" fmla="*/ 2 h 36"/>
                <a:gd name="T2" fmla="*/ 0 w 16"/>
                <a:gd name="T3" fmla="*/ 3 h 36"/>
                <a:gd name="T4" fmla="*/ 4 w 16"/>
                <a:gd name="T5" fmla="*/ 10 h 36"/>
                <a:gd name="T6" fmla="*/ 6 w 16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36"/>
                <a:gd name="T14" fmla="*/ 16 w 16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42" name="Freeform 106"/>
            <p:cNvSpPr/>
            <p:nvPr/>
          </p:nvSpPr>
          <p:spPr bwMode="auto">
            <a:xfrm>
              <a:off x="3282" y="1098"/>
              <a:ext cx="11" cy="15"/>
            </a:xfrm>
            <a:custGeom>
              <a:avLst/>
              <a:gdLst>
                <a:gd name="T0" fmla="*/ 6 w 13"/>
                <a:gd name="T1" fmla="*/ 2 h 20"/>
                <a:gd name="T2" fmla="*/ 1 w 13"/>
                <a:gd name="T3" fmla="*/ 5 h 20"/>
                <a:gd name="T4" fmla="*/ 6 w 13"/>
                <a:gd name="T5" fmla="*/ 8 h 20"/>
                <a:gd name="T6" fmla="*/ 6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43" name="Freeform 107"/>
            <p:cNvSpPr/>
            <p:nvPr/>
          </p:nvSpPr>
          <p:spPr bwMode="auto">
            <a:xfrm>
              <a:off x="3278" y="1080"/>
              <a:ext cx="12" cy="14"/>
            </a:xfrm>
            <a:custGeom>
              <a:avLst/>
              <a:gdLst>
                <a:gd name="T0" fmla="*/ 5 w 16"/>
                <a:gd name="T1" fmla="*/ 2 h 19"/>
                <a:gd name="T2" fmla="*/ 0 w 16"/>
                <a:gd name="T3" fmla="*/ 4 h 19"/>
                <a:gd name="T4" fmla="*/ 5 w 16"/>
                <a:gd name="T5" fmla="*/ 7 h 19"/>
                <a:gd name="T6" fmla="*/ 5 w 16"/>
                <a:gd name="T7" fmla="*/ 2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19"/>
                <a:gd name="T14" fmla="*/ 16 w 16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44" name="Freeform 108"/>
            <p:cNvSpPr/>
            <p:nvPr/>
          </p:nvSpPr>
          <p:spPr bwMode="auto">
            <a:xfrm>
              <a:off x="3266" y="1040"/>
              <a:ext cx="11" cy="19"/>
            </a:xfrm>
            <a:custGeom>
              <a:avLst/>
              <a:gdLst>
                <a:gd name="T0" fmla="*/ 3 w 14"/>
                <a:gd name="T1" fmla="*/ 0 h 25"/>
                <a:gd name="T2" fmla="*/ 0 w 14"/>
                <a:gd name="T3" fmla="*/ 6 h 25"/>
                <a:gd name="T4" fmla="*/ 6 w 14"/>
                <a:gd name="T5" fmla="*/ 11 h 25"/>
                <a:gd name="T6" fmla="*/ 3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45" name="Freeform 109"/>
            <p:cNvSpPr/>
            <p:nvPr/>
          </p:nvSpPr>
          <p:spPr bwMode="auto">
            <a:xfrm>
              <a:off x="3268" y="1065"/>
              <a:ext cx="16" cy="13"/>
            </a:xfrm>
            <a:custGeom>
              <a:avLst/>
              <a:gdLst>
                <a:gd name="T0" fmla="*/ 5 w 22"/>
                <a:gd name="T1" fmla="*/ 0 h 18"/>
                <a:gd name="T2" fmla="*/ 7 w 22"/>
                <a:gd name="T3" fmla="*/ 7 h 18"/>
                <a:gd name="T4" fmla="*/ 5 w 22"/>
                <a:gd name="T5" fmla="*/ 2 h 18"/>
                <a:gd name="T6" fmla="*/ 5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8"/>
                <a:gd name="T14" fmla="*/ 22 w 22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46" name="Freeform 110"/>
            <p:cNvSpPr/>
            <p:nvPr/>
          </p:nvSpPr>
          <p:spPr bwMode="auto">
            <a:xfrm>
              <a:off x="4125" y="1686"/>
              <a:ext cx="46" cy="59"/>
            </a:xfrm>
            <a:custGeom>
              <a:avLst/>
              <a:gdLst>
                <a:gd name="T0" fmla="*/ 5 w 60"/>
                <a:gd name="T1" fmla="*/ 3 h 81"/>
                <a:gd name="T2" fmla="*/ 2 w 60"/>
                <a:gd name="T3" fmla="*/ 7 h 81"/>
                <a:gd name="T4" fmla="*/ 7 w 60"/>
                <a:gd name="T5" fmla="*/ 15 h 81"/>
                <a:gd name="T6" fmla="*/ 12 w 60"/>
                <a:gd name="T7" fmla="*/ 20 h 81"/>
                <a:gd name="T8" fmla="*/ 18 w 60"/>
                <a:gd name="T9" fmla="*/ 25 h 81"/>
                <a:gd name="T10" fmla="*/ 23 w 60"/>
                <a:gd name="T11" fmla="*/ 31 h 81"/>
                <a:gd name="T12" fmla="*/ 24 w 60"/>
                <a:gd name="T13" fmla="*/ 23 h 81"/>
                <a:gd name="T14" fmla="*/ 19 w 60"/>
                <a:gd name="T15" fmla="*/ 15 h 81"/>
                <a:gd name="T16" fmla="*/ 12 w 60"/>
                <a:gd name="T17" fmla="*/ 7 h 81"/>
                <a:gd name="T18" fmla="*/ 5 w 60"/>
                <a:gd name="T19" fmla="*/ 3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81"/>
                <a:gd name="T32" fmla="*/ 60 w 60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47" name="Freeform 111"/>
            <p:cNvSpPr/>
            <p:nvPr/>
          </p:nvSpPr>
          <p:spPr bwMode="auto">
            <a:xfrm>
              <a:off x="4362" y="1637"/>
              <a:ext cx="54" cy="46"/>
            </a:xfrm>
            <a:custGeom>
              <a:avLst/>
              <a:gdLst>
                <a:gd name="T0" fmla="*/ 12 w 71"/>
                <a:gd name="T1" fmla="*/ 10 h 61"/>
                <a:gd name="T2" fmla="*/ 6 w 71"/>
                <a:gd name="T3" fmla="*/ 14 h 61"/>
                <a:gd name="T4" fmla="*/ 1 w 71"/>
                <a:gd name="T5" fmla="*/ 19 h 61"/>
                <a:gd name="T6" fmla="*/ 6 w 71"/>
                <a:gd name="T7" fmla="*/ 25 h 61"/>
                <a:gd name="T8" fmla="*/ 12 w 71"/>
                <a:gd name="T9" fmla="*/ 19 h 61"/>
                <a:gd name="T10" fmla="*/ 17 w 71"/>
                <a:gd name="T11" fmla="*/ 10 h 61"/>
                <a:gd name="T12" fmla="*/ 24 w 71"/>
                <a:gd name="T13" fmla="*/ 0 h 61"/>
                <a:gd name="T14" fmla="*/ 31 w 71"/>
                <a:gd name="T15" fmla="*/ 5 h 61"/>
                <a:gd name="T16" fmla="*/ 16 w 71"/>
                <a:gd name="T17" fmla="*/ 10 h 61"/>
                <a:gd name="T18" fmla="*/ 12 w 71"/>
                <a:gd name="T19" fmla="*/ 10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"/>
                <a:gd name="T31" fmla="*/ 0 h 61"/>
                <a:gd name="T32" fmla="*/ 71 w 71"/>
                <a:gd name="T33" fmla="*/ 61 h 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48" name="Freeform 112"/>
            <p:cNvSpPr/>
            <p:nvPr/>
          </p:nvSpPr>
          <p:spPr bwMode="auto">
            <a:xfrm>
              <a:off x="4198" y="1612"/>
              <a:ext cx="17" cy="23"/>
            </a:xfrm>
            <a:custGeom>
              <a:avLst/>
              <a:gdLst>
                <a:gd name="T0" fmla="*/ 4 w 23"/>
                <a:gd name="T1" fmla="*/ 0 h 30"/>
                <a:gd name="T2" fmla="*/ 0 w 23"/>
                <a:gd name="T3" fmla="*/ 6 h 30"/>
                <a:gd name="T4" fmla="*/ 5 w 23"/>
                <a:gd name="T5" fmla="*/ 14 h 30"/>
                <a:gd name="T6" fmla="*/ 4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30"/>
                <a:gd name="T14" fmla="*/ 23 w 23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49" name="Freeform 113"/>
            <p:cNvSpPr/>
            <p:nvPr/>
          </p:nvSpPr>
          <p:spPr bwMode="auto">
            <a:xfrm>
              <a:off x="4189" y="1590"/>
              <a:ext cx="21" cy="17"/>
            </a:xfrm>
            <a:custGeom>
              <a:avLst/>
              <a:gdLst>
                <a:gd name="T0" fmla="*/ 10 w 26"/>
                <a:gd name="T1" fmla="*/ 0 h 23"/>
                <a:gd name="T2" fmla="*/ 0 w 26"/>
                <a:gd name="T3" fmla="*/ 5 h 23"/>
                <a:gd name="T4" fmla="*/ 11 w 26"/>
                <a:gd name="T5" fmla="*/ 8 h 23"/>
                <a:gd name="T6" fmla="*/ 10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3"/>
                <a:gd name="T14" fmla="*/ 26 w 26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50" name="Freeform 114"/>
            <p:cNvSpPr/>
            <p:nvPr/>
          </p:nvSpPr>
          <p:spPr bwMode="auto">
            <a:xfrm>
              <a:off x="4033" y="1397"/>
              <a:ext cx="24" cy="33"/>
            </a:xfrm>
            <a:custGeom>
              <a:avLst/>
              <a:gdLst>
                <a:gd name="T0" fmla="*/ 12 w 32"/>
                <a:gd name="T1" fmla="*/ 0 h 44"/>
                <a:gd name="T2" fmla="*/ 5 w 32"/>
                <a:gd name="T3" fmla="*/ 5 h 44"/>
                <a:gd name="T4" fmla="*/ 5 w 32"/>
                <a:gd name="T5" fmla="*/ 14 h 44"/>
                <a:gd name="T6" fmla="*/ 11 w 32"/>
                <a:gd name="T7" fmla="*/ 15 h 44"/>
                <a:gd name="T8" fmla="*/ 12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51" name="Freeform 115"/>
            <p:cNvSpPr/>
            <p:nvPr/>
          </p:nvSpPr>
          <p:spPr bwMode="auto">
            <a:xfrm>
              <a:off x="4067" y="1440"/>
              <a:ext cx="27" cy="32"/>
            </a:xfrm>
            <a:custGeom>
              <a:avLst/>
              <a:gdLst>
                <a:gd name="T0" fmla="*/ 15 w 34"/>
                <a:gd name="T1" fmla="*/ 0 h 44"/>
                <a:gd name="T2" fmla="*/ 5 w 34"/>
                <a:gd name="T3" fmla="*/ 4 h 44"/>
                <a:gd name="T4" fmla="*/ 7 w 34"/>
                <a:gd name="T5" fmla="*/ 12 h 44"/>
                <a:gd name="T6" fmla="*/ 14 w 34"/>
                <a:gd name="T7" fmla="*/ 14 h 44"/>
                <a:gd name="T8" fmla="*/ 15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4"/>
                <a:gd name="T17" fmla="*/ 34 w 3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52" name="Freeform 116"/>
            <p:cNvSpPr/>
            <p:nvPr/>
          </p:nvSpPr>
          <p:spPr bwMode="auto">
            <a:xfrm>
              <a:off x="4095" y="1502"/>
              <a:ext cx="29" cy="28"/>
            </a:xfrm>
            <a:custGeom>
              <a:avLst/>
              <a:gdLst>
                <a:gd name="T0" fmla="*/ 15 w 38"/>
                <a:gd name="T1" fmla="*/ 2 h 37"/>
                <a:gd name="T2" fmla="*/ 5 w 38"/>
                <a:gd name="T3" fmla="*/ 2 h 37"/>
                <a:gd name="T4" fmla="*/ 6 w 38"/>
                <a:gd name="T5" fmla="*/ 11 h 37"/>
                <a:gd name="T6" fmla="*/ 11 w 38"/>
                <a:gd name="T7" fmla="*/ 13 h 37"/>
                <a:gd name="T8" fmla="*/ 15 w 38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7"/>
                <a:gd name="T17" fmla="*/ 38 w 3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53" name="Freeform 117"/>
            <p:cNvSpPr/>
            <p:nvPr/>
          </p:nvSpPr>
          <p:spPr bwMode="auto">
            <a:xfrm>
              <a:off x="4130" y="1492"/>
              <a:ext cx="29" cy="26"/>
            </a:xfrm>
            <a:custGeom>
              <a:avLst/>
              <a:gdLst>
                <a:gd name="T0" fmla="*/ 15 w 38"/>
                <a:gd name="T1" fmla="*/ 2 h 34"/>
                <a:gd name="T2" fmla="*/ 5 w 38"/>
                <a:gd name="T3" fmla="*/ 2 h 34"/>
                <a:gd name="T4" fmla="*/ 7 w 38"/>
                <a:gd name="T5" fmla="*/ 10 h 34"/>
                <a:gd name="T6" fmla="*/ 12 w 38"/>
                <a:gd name="T7" fmla="*/ 10 h 34"/>
                <a:gd name="T8" fmla="*/ 15 w 3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4"/>
                <a:gd name="T17" fmla="*/ 38 w 3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54" name="Freeform 118"/>
            <p:cNvSpPr/>
            <p:nvPr/>
          </p:nvSpPr>
          <p:spPr bwMode="auto">
            <a:xfrm>
              <a:off x="4120" y="1456"/>
              <a:ext cx="26" cy="20"/>
            </a:xfrm>
            <a:custGeom>
              <a:avLst/>
              <a:gdLst>
                <a:gd name="T0" fmla="*/ 13 w 35"/>
                <a:gd name="T1" fmla="*/ 1 h 27"/>
                <a:gd name="T2" fmla="*/ 4 w 35"/>
                <a:gd name="T3" fmla="*/ 1 h 27"/>
                <a:gd name="T4" fmla="*/ 5 w 35"/>
                <a:gd name="T5" fmla="*/ 6 h 27"/>
                <a:gd name="T6" fmla="*/ 10 w 35"/>
                <a:gd name="T7" fmla="*/ 7 h 27"/>
                <a:gd name="T8" fmla="*/ 1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27"/>
                <a:gd name="T17" fmla="*/ 35 w 3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55" name="Freeform 119"/>
            <p:cNvSpPr/>
            <p:nvPr/>
          </p:nvSpPr>
          <p:spPr bwMode="auto">
            <a:xfrm>
              <a:off x="4093" y="1432"/>
              <a:ext cx="27" cy="34"/>
            </a:xfrm>
            <a:custGeom>
              <a:avLst/>
              <a:gdLst>
                <a:gd name="T0" fmla="*/ 13 w 35"/>
                <a:gd name="T1" fmla="*/ 7 h 47"/>
                <a:gd name="T2" fmla="*/ 9 w 35"/>
                <a:gd name="T3" fmla="*/ 1 h 47"/>
                <a:gd name="T4" fmla="*/ 5 w 35"/>
                <a:gd name="T5" fmla="*/ 9 h 47"/>
                <a:gd name="T6" fmla="*/ 9 w 35"/>
                <a:gd name="T7" fmla="*/ 13 h 47"/>
                <a:gd name="T8" fmla="*/ 12 w 35"/>
                <a:gd name="T9" fmla="*/ 11 h 47"/>
                <a:gd name="T10" fmla="*/ 13 w 35"/>
                <a:gd name="T11" fmla="*/ 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47"/>
                <a:gd name="T20" fmla="*/ 35 w 35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56" name="Freeform 120"/>
            <p:cNvSpPr/>
            <p:nvPr/>
          </p:nvSpPr>
          <p:spPr bwMode="auto">
            <a:xfrm>
              <a:off x="4060" y="1416"/>
              <a:ext cx="25" cy="26"/>
            </a:xfrm>
            <a:custGeom>
              <a:avLst/>
              <a:gdLst>
                <a:gd name="T0" fmla="*/ 10 w 32"/>
                <a:gd name="T1" fmla="*/ 4 h 35"/>
                <a:gd name="T2" fmla="*/ 5 w 32"/>
                <a:gd name="T3" fmla="*/ 1 h 35"/>
                <a:gd name="T4" fmla="*/ 5 w 32"/>
                <a:gd name="T5" fmla="*/ 10 h 35"/>
                <a:gd name="T6" fmla="*/ 12 w 32"/>
                <a:gd name="T7" fmla="*/ 11 h 35"/>
                <a:gd name="T8" fmla="*/ 10 w 32"/>
                <a:gd name="T9" fmla="*/ 4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57" name="Freeform 121"/>
            <p:cNvSpPr/>
            <p:nvPr/>
          </p:nvSpPr>
          <p:spPr bwMode="auto">
            <a:xfrm>
              <a:off x="4101" y="1468"/>
              <a:ext cx="25" cy="26"/>
            </a:xfrm>
            <a:custGeom>
              <a:avLst/>
              <a:gdLst>
                <a:gd name="T0" fmla="*/ 10 w 32"/>
                <a:gd name="T1" fmla="*/ 4 h 35"/>
                <a:gd name="T2" fmla="*/ 5 w 32"/>
                <a:gd name="T3" fmla="*/ 1 h 35"/>
                <a:gd name="T4" fmla="*/ 5 w 32"/>
                <a:gd name="T5" fmla="*/ 10 h 35"/>
                <a:gd name="T6" fmla="*/ 12 w 32"/>
                <a:gd name="T7" fmla="*/ 11 h 35"/>
                <a:gd name="T8" fmla="*/ 10 w 32"/>
                <a:gd name="T9" fmla="*/ 4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58" name="Freeform 122"/>
            <p:cNvSpPr/>
            <p:nvPr/>
          </p:nvSpPr>
          <p:spPr bwMode="auto">
            <a:xfrm>
              <a:off x="2451" y="100"/>
              <a:ext cx="144" cy="107"/>
            </a:xfrm>
            <a:custGeom>
              <a:avLst/>
              <a:gdLst>
                <a:gd name="T0" fmla="*/ 75 w 189"/>
                <a:gd name="T1" fmla="*/ 1 h 144"/>
                <a:gd name="T2" fmla="*/ 82 w 189"/>
                <a:gd name="T3" fmla="*/ 1 h 144"/>
                <a:gd name="T4" fmla="*/ 84 w 189"/>
                <a:gd name="T5" fmla="*/ 7 h 144"/>
                <a:gd name="T6" fmla="*/ 82 w 189"/>
                <a:gd name="T7" fmla="*/ 10 h 144"/>
                <a:gd name="T8" fmla="*/ 58 w 189"/>
                <a:gd name="T9" fmla="*/ 19 h 144"/>
                <a:gd name="T10" fmla="*/ 48 w 189"/>
                <a:gd name="T11" fmla="*/ 24 h 144"/>
                <a:gd name="T12" fmla="*/ 43 w 189"/>
                <a:gd name="T13" fmla="*/ 25 h 144"/>
                <a:gd name="T14" fmla="*/ 31 w 189"/>
                <a:gd name="T15" fmla="*/ 33 h 144"/>
                <a:gd name="T16" fmla="*/ 33 w 189"/>
                <a:gd name="T17" fmla="*/ 38 h 144"/>
                <a:gd name="T18" fmla="*/ 37 w 189"/>
                <a:gd name="T19" fmla="*/ 48 h 144"/>
                <a:gd name="T20" fmla="*/ 47 w 189"/>
                <a:gd name="T21" fmla="*/ 52 h 144"/>
                <a:gd name="T22" fmla="*/ 41 w 189"/>
                <a:gd name="T23" fmla="*/ 57 h 144"/>
                <a:gd name="T24" fmla="*/ 37 w 189"/>
                <a:gd name="T25" fmla="*/ 54 h 144"/>
                <a:gd name="T26" fmla="*/ 31 w 189"/>
                <a:gd name="T27" fmla="*/ 55 h 144"/>
                <a:gd name="T28" fmla="*/ 9 w 189"/>
                <a:gd name="T29" fmla="*/ 51 h 144"/>
                <a:gd name="T30" fmla="*/ 8 w 189"/>
                <a:gd name="T31" fmla="*/ 44 h 144"/>
                <a:gd name="T32" fmla="*/ 21 w 189"/>
                <a:gd name="T33" fmla="*/ 37 h 144"/>
                <a:gd name="T34" fmla="*/ 23 w 189"/>
                <a:gd name="T35" fmla="*/ 31 h 144"/>
                <a:gd name="T36" fmla="*/ 21 w 189"/>
                <a:gd name="T37" fmla="*/ 27 h 144"/>
                <a:gd name="T38" fmla="*/ 33 w 189"/>
                <a:gd name="T39" fmla="*/ 19 h 144"/>
                <a:gd name="T40" fmla="*/ 43 w 189"/>
                <a:gd name="T41" fmla="*/ 15 h 144"/>
                <a:gd name="T42" fmla="*/ 50 w 189"/>
                <a:gd name="T43" fmla="*/ 10 h 144"/>
                <a:gd name="T44" fmla="*/ 75 w 189"/>
                <a:gd name="T45" fmla="*/ 1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9"/>
                <a:gd name="T70" fmla="*/ 0 h 144"/>
                <a:gd name="T71" fmla="*/ 189 w 189"/>
                <a:gd name="T72" fmla="*/ 144 h 1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59" name="Freeform 123"/>
            <p:cNvSpPr/>
            <p:nvPr/>
          </p:nvSpPr>
          <p:spPr bwMode="auto">
            <a:xfrm>
              <a:off x="2537" y="203"/>
              <a:ext cx="41" cy="12"/>
            </a:xfrm>
            <a:custGeom>
              <a:avLst/>
              <a:gdLst>
                <a:gd name="T0" fmla="*/ 12 w 53"/>
                <a:gd name="T1" fmla="*/ 0 h 17"/>
                <a:gd name="T2" fmla="*/ 5 w 53"/>
                <a:gd name="T3" fmla="*/ 1 h 17"/>
                <a:gd name="T4" fmla="*/ 15 w 53"/>
                <a:gd name="T5" fmla="*/ 6 h 17"/>
                <a:gd name="T6" fmla="*/ 20 w 53"/>
                <a:gd name="T7" fmla="*/ 5 h 17"/>
                <a:gd name="T8" fmla="*/ 12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7"/>
                <a:gd name="T17" fmla="*/ 53 w 5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60" name="Freeform 124"/>
            <p:cNvSpPr/>
            <p:nvPr/>
          </p:nvSpPr>
          <p:spPr bwMode="auto">
            <a:xfrm>
              <a:off x="2747" y="48"/>
              <a:ext cx="43" cy="28"/>
            </a:xfrm>
            <a:custGeom>
              <a:avLst/>
              <a:gdLst>
                <a:gd name="T0" fmla="*/ 24 w 57"/>
                <a:gd name="T1" fmla="*/ 2 h 37"/>
                <a:gd name="T2" fmla="*/ 11 w 57"/>
                <a:gd name="T3" fmla="*/ 11 h 37"/>
                <a:gd name="T4" fmla="*/ 5 w 57"/>
                <a:gd name="T5" fmla="*/ 15 h 37"/>
                <a:gd name="T6" fmla="*/ 4 w 57"/>
                <a:gd name="T7" fmla="*/ 2 h 37"/>
                <a:gd name="T8" fmla="*/ 9 w 57"/>
                <a:gd name="T9" fmla="*/ 0 h 37"/>
                <a:gd name="T10" fmla="*/ 24 w 57"/>
                <a:gd name="T11" fmla="*/ 2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37"/>
                <a:gd name="T20" fmla="*/ 57 w 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61" name="Freeform 125"/>
            <p:cNvSpPr/>
            <p:nvPr/>
          </p:nvSpPr>
          <p:spPr bwMode="auto">
            <a:xfrm>
              <a:off x="2778" y="61"/>
              <a:ext cx="51" cy="20"/>
            </a:xfrm>
            <a:custGeom>
              <a:avLst/>
              <a:gdLst>
                <a:gd name="T0" fmla="*/ 13 w 68"/>
                <a:gd name="T1" fmla="*/ 0 h 26"/>
                <a:gd name="T2" fmla="*/ 5 w 68"/>
                <a:gd name="T3" fmla="*/ 3 h 26"/>
                <a:gd name="T4" fmla="*/ 24 w 68"/>
                <a:gd name="T5" fmla="*/ 12 h 26"/>
                <a:gd name="T6" fmla="*/ 26 w 68"/>
                <a:gd name="T7" fmla="*/ 11 h 26"/>
                <a:gd name="T8" fmla="*/ 13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26"/>
                <a:gd name="T17" fmla="*/ 68 w 6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62" name="Freeform 126"/>
            <p:cNvSpPr/>
            <p:nvPr/>
          </p:nvSpPr>
          <p:spPr bwMode="auto">
            <a:xfrm>
              <a:off x="2833" y="64"/>
              <a:ext cx="52" cy="32"/>
            </a:xfrm>
            <a:custGeom>
              <a:avLst/>
              <a:gdLst>
                <a:gd name="T0" fmla="*/ 24 w 66"/>
                <a:gd name="T1" fmla="*/ 4 h 43"/>
                <a:gd name="T2" fmla="*/ 13 w 66"/>
                <a:gd name="T3" fmla="*/ 4 h 43"/>
                <a:gd name="T4" fmla="*/ 5 w 66"/>
                <a:gd name="T5" fmla="*/ 4 h 43"/>
                <a:gd name="T6" fmla="*/ 4 w 66"/>
                <a:gd name="T7" fmla="*/ 14 h 43"/>
                <a:gd name="T8" fmla="*/ 16 w 66"/>
                <a:gd name="T9" fmla="*/ 18 h 43"/>
                <a:gd name="T10" fmla="*/ 31 w 66"/>
                <a:gd name="T11" fmla="*/ 11 h 43"/>
                <a:gd name="T12" fmla="*/ 24 w 66"/>
                <a:gd name="T13" fmla="*/ 4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43"/>
                <a:gd name="T23" fmla="*/ 66 w 66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63" name="Freeform 127"/>
            <p:cNvSpPr/>
            <p:nvPr/>
          </p:nvSpPr>
          <p:spPr bwMode="auto">
            <a:xfrm>
              <a:off x="3191" y="91"/>
              <a:ext cx="90" cy="31"/>
            </a:xfrm>
            <a:custGeom>
              <a:avLst/>
              <a:gdLst>
                <a:gd name="T0" fmla="*/ 6 w 117"/>
                <a:gd name="T1" fmla="*/ 0 h 41"/>
                <a:gd name="T2" fmla="*/ 4 w 117"/>
                <a:gd name="T3" fmla="*/ 7 h 41"/>
                <a:gd name="T4" fmla="*/ 22 w 117"/>
                <a:gd name="T5" fmla="*/ 13 h 41"/>
                <a:gd name="T6" fmla="*/ 35 w 117"/>
                <a:gd name="T7" fmla="*/ 15 h 41"/>
                <a:gd name="T8" fmla="*/ 51 w 117"/>
                <a:gd name="T9" fmla="*/ 10 h 41"/>
                <a:gd name="T10" fmla="*/ 35 w 117"/>
                <a:gd name="T11" fmla="*/ 2 h 41"/>
                <a:gd name="T12" fmla="*/ 6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7"/>
                <a:gd name="T22" fmla="*/ 0 h 41"/>
                <a:gd name="T23" fmla="*/ 117 w 117"/>
                <a:gd name="T24" fmla="*/ 41 h 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64" name="Freeform 128"/>
            <p:cNvSpPr/>
            <p:nvPr/>
          </p:nvSpPr>
          <p:spPr bwMode="auto">
            <a:xfrm>
              <a:off x="3283" y="90"/>
              <a:ext cx="47" cy="24"/>
            </a:xfrm>
            <a:custGeom>
              <a:avLst/>
              <a:gdLst>
                <a:gd name="T0" fmla="*/ 14 w 62"/>
                <a:gd name="T1" fmla="*/ 2 h 32"/>
                <a:gd name="T2" fmla="*/ 27 w 62"/>
                <a:gd name="T3" fmla="*/ 5 h 32"/>
                <a:gd name="T4" fmla="*/ 13 w 62"/>
                <a:gd name="T5" fmla="*/ 14 h 32"/>
                <a:gd name="T6" fmla="*/ 3 w 62"/>
                <a:gd name="T7" fmla="*/ 10 h 32"/>
                <a:gd name="T8" fmla="*/ 14 w 62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32"/>
                <a:gd name="T17" fmla="*/ 62 w 6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65" name="Freeform 129"/>
            <p:cNvSpPr/>
            <p:nvPr/>
          </p:nvSpPr>
          <p:spPr bwMode="auto">
            <a:xfrm>
              <a:off x="3262" y="119"/>
              <a:ext cx="38" cy="16"/>
            </a:xfrm>
            <a:custGeom>
              <a:avLst/>
              <a:gdLst>
                <a:gd name="T0" fmla="*/ 9 w 49"/>
                <a:gd name="T1" fmla="*/ 1 h 23"/>
                <a:gd name="T2" fmla="*/ 3 w 49"/>
                <a:gd name="T3" fmla="*/ 1 h 23"/>
                <a:gd name="T4" fmla="*/ 17 w 49"/>
                <a:gd name="T5" fmla="*/ 8 h 23"/>
                <a:gd name="T6" fmla="*/ 9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23"/>
                <a:gd name="T14" fmla="*/ 49 w 49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66" name="Freeform 130"/>
            <p:cNvSpPr/>
            <p:nvPr/>
          </p:nvSpPr>
          <p:spPr bwMode="auto">
            <a:xfrm>
              <a:off x="3520" y="342"/>
              <a:ext cx="78" cy="113"/>
            </a:xfrm>
            <a:custGeom>
              <a:avLst/>
              <a:gdLst>
                <a:gd name="T0" fmla="*/ 3 w 102"/>
                <a:gd name="T1" fmla="*/ 0 h 152"/>
                <a:gd name="T2" fmla="*/ 0 w 102"/>
                <a:gd name="T3" fmla="*/ 7 h 152"/>
                <a:gd name="T4" fmla="*/ 6 w 102"/>
                <a:gd name="T5" fmla="*/ 17 h 152"/>
                <a:gd name="T6" fmla="*/ 14 w 102"/>
                <a:gd name="T7" fmla="*/ 30 h 152"/>
                <a:gd name="T8" fmla="*/ 16 w 102"/>
                <a:gd name="T9" fmla="*/ 42 h 152"/>
                <a:gd name="T10" fmla="*/ 36 w 102"/>
                <a:gd name="T11" fmla="*/ 62 h 152"/>
                <a:gd name="T12" fmla="*/ 38 w 102"/>
                <a:gd name="T13" fmla="*/ 51 h 152"/>
                <a:gd name="T14" fmla="*/ 34 w 102"/>
                <a:gd name="T15" fmla="*/ 42 h 152"/>
                <a:gd name="T16" fmla="*/ 28 w 102"/>
                <a:gd name="T17" fmla="*/ 38 h 152"/>
                <a:gd name="T18" fmla="*/ 24 w 102"/>
                <a:gd name="T19" fmla="*/ 30 h 152"/>
                <a:gd name="T20" fmla="*/ 18 w 102"/>
                <a:gd name="T21" fmla="*/ 19 h 152"/>
                <a:gd name="T22" fmla="*/ 2 w 102"/>
                <a:gd name="T23" fmla="*/ 5 h 152"/>
                <a:gd name="T24" fmla="*/ 3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2"/>
                <a:gd name="T40" fmla="*/ 0 h 152"/>
                <a:gd name="T41" fmla="*/ 102 w 102"/>
                <a:gd name="T42" fmla="*/ 152 h 1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67" name="Freeform 131"/>
            <p:cNvSpPr/>
            <p:nvPr/>
          </p:nvSpPr>
          <p:spPr bwMode="auto">
            <a:xfrm>
              <a:off x="3583" y="459"/>
              <a:ext cx="56" cy="78"/>
            </a:xfrm>
            <a:custGeom>
              <a:avLst/>
              <a:gdLst>
                <a:gd name="T0" fmla="*/ 27 w 74"/>
                <a:gd name="T1" fmla="*/ 10 h 103"/>
                <a:gd name="T2" fmla="*/ 32 w 74"/>
                <a:gd name="T3" fmla="*/ 17 h 103"/>
                <a:gd name="T4" fmla="*/ 13 w 74"/>
                <a:gd name="T5" fmla="*/ 36 h 103"/>
                <a:gd name="T6" fmla="*/ 14 w 74"/>
                <a:gd name="T7" fmla="*/ 44 h 103"/>
                <a:gd name="T8" fmla="*/ 8 w 74"/>
                <a:gd name="T9" fmla="*/ 41 h 103"/>
                <a:gd name="T10" fmla="*/ 3 w 74"/>
                <a:gd name="T11" fmla="*/ 36 h 103"/>
                <a:gd name="T12" fmla="*/ 0 w 74"/>
                <a:gd name="T13" fmla="*/ 36 h 103"/>
                <a:gd name="T14" fmla="*/ 5 w 74"/>
                <a:gd name="T15" fmla="*/ 25 h 103"/>
                <a:gd name="T16" fmla="*/ 5 w 74"/>
                <a:gd name="T17" fmla="*/ 23 h 103"/>
                <a:gd name="T18" fmla="*/ 2 w 74"/>
                <a:gd name="T19" fmla="*/ 11 h 103"/>
                <a:gd name="T20" fmla="*/ 2 w 74"/>
                <a:gd name="T21" fmla="*/ 6 h 103"/>
                <a:gd name="T22" fmla="*/ 11 w 74"/>
                <a:gd name="T23" fmla="*/ 10 h 103"/>
                <a:gd name="T24" fmla="*/ 15 w 74"/>
                <a:gd name="T25" fmla="*/ 15 h 103"/>
                <a:gd name="T26" fmla="*/ 27 w 74"/>
                <a:gd name="T27" fmla="*/ 10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4"/>
                <a:gd name="T43" fmla="*/ 0 h 103"/>
                <a:gd name="T44" fmla="*/ 74 w 74"/>
                <a:gd name="T45" fmla="*/ 103 h 10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68" name="Freeform 132"/>
            <p:cNvSpPr/>
            <p:nvPr/>
          </p:nvSpPr>
          <p:spPr bwMode="auto">
            <a:xfrm>
              <a:off x="3546" y="539"/>
              <a:ext cx="111" cy="188"/>
            </a:xfrm>
            <a:custGeom>
              <a:avLst/>
              <a:gdLst>
                <a:gd name="T0" fmla="*/ 36 w 146"/>
                <a:gd name="T1" fmla="*/ 42 h 252"/>
                <a:gd name="T2" fmla="*/ 29 w 146"/>
                <a:gd name="T3" fmla="*/ 44 h 252"/>
                <a:gd name="T4" fmla="*/ 28 w 146"/>
                <a:gd name="T5" fmla="*/ 54 h 252"/>
                <a:gd name="T6" fmla="*/ 10 w 146"/>
                <a:gd name="T7" fmla="*/ 60 h 252"/>
                <a:gd name="T8" fmla="*/ 4 w 146"/>
                <a:gd name="T9" fmla="*/ 69 h 252"/>
                <a:gd name="T10" fmla="*/ 8 w 146"/>
                <a:gd name="T11" fmla="*/ 75 h 252"/>
                <a:gd name="T12" fmla="*/ 4 w 146"/>
                <a:gd name="T13" fmla="*/ 82 h 252"/>
                <a:gd name="T14" fmla="*/ 11 w 146"/>
                <a:gd name="T15" fmla="*/ 104 h 252"/>
                <a:gd name="T16" fmla="*/ 12 w 146"/>
                <a:gd name="T17" fmla="*/ 89 h 252"/>
                <a:gd name="T18" fmla="*/ 10 w 146"/>
                <a:gd name="T19" fmla="*/ 80 h 252"/>
                <a:gd name="T20" fmla="*/ 18 w 146"/>
                <a:gd name="T21" fmla="*/ 73 h 252"/>
                <a:gd name="T22" fmla="*/ 23 w 146"/>
                <a:gd name="T23" fmla="*/ 66 h 252"/>
                <a:gd name="T24" fmla="*/ 29 w 146"/>
                <a:gd name="T25" fmla="*/ 72 h 252"/>
                <a:gd name="T26" fmla="*/ 19 w 146"/>
                <a:gd name="T27" fmla="*/ 79 h 252"/>
                <a:gd name="T28" fmla="*/ 25 w 146"/>
                <a:gd name="T29" fmla="*/ 83 h 252"/>
                <a:gd name="T30" fmla="*/ 30 w 146"/>
                <a:gd name="T31" fmla="*/ 74 h 252"/>
                <a:gd name="T32" fmla="*/ 37 w 146"/>
                <a:gd name="T33" fmla="*/ 76 h 252"/>
                <a:gd name="T34" fmla="*/ 46 w 146"/>
                <a:gd name="T35" fmla="*/ 61 h 252"/>
                <a:gd name="T36" fmla="*/ 50 w 146"/>
                <a:gd name="T37" fmla="*/ 65 h 252"/>
                <a:gd name="T38" fmla="*/ 59 w 146"/>
                <a:gd name="T39" fmla="*/ 61 h 252"/>
                <a:gd name="T40" fmla="*/ 64 w 146"/>
                <a:gd name="T41" fmla="*/ 54 h 252"/>
                <a:gd name="T42" fmla="*/ 62 w 146"/>
                <a:gd name="T43" fmla="*/ 46 h 252"/>
                <a:gd name="T44" fmla="*/ 59 w 146"/>
                <a:gd name="T45" fmla="*/ 40 h 252"/>
                <a:gd name="T46" fmla="*/ 54 w 146"/>
                <a:gd name="T47" fmla="*/ 16 h 252"/>
                <a:gd name="T48" fmla="*/ 41 w 146"/>
                <a:gd name="T49" fmla="*/ 0 h 252"/>
                <a:gd name="T50" fmla="*/ 34 w 146"/>
                <a:gd name="T51" fmla="*/ 5 h 252"/>
                <a:gd name="T52" fmla="*/ 43 w 146"/>
                <a:gd name="T53" fmla="*/ 14 h 252"/>
                <a:gd name="T54" fmla="*/ 43 w 146"/>
                <a:gd name="T55" fmla="*/ 27 h 252"/>
                <a:gd name="T56" fmla="*/ 36 w 146"/>
                <a:gd name="T57" fmla="*/ 42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252"/>
                <a:gd name="T89" fmla="*/ 146 w 146"/>
                <a:gd name="T90" fmla="*/ 252 h 2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69" name="Freeform 133"/>
            <p:cNvSpPr/>
            <p:nvPr/>
          </p:nvSpPr>
          <p:spPr bwMode="auto">
            <a:xfrm>
              <a:off x="2458" y="37"/>
              <a:ext cx="53" cy="30"/>
            </a:xfrm>
            <a:custGeom>
              <a:avLst/>
              <a:gdLst>
                <a:gd name="T0" fmla="*/ 26 w 70"/>
                <a:gd name="T1" fmla="*/ 0 h 40"/>
                <a:gd name="T2" fmla="*/ 28 w 70"/>
                <a:gd name="T3" fmla="*/ 8 h 40"/>
                <a:gd name="T4" fmla="*/ 17 w 70"/>
                <a:gd name="T5" fmla="*/ 11 h 40"/>
                <a:gd name="T6" fmla="*/ 13 w 70"/>
                <a:gd name="T7" fmla="*/ 17 h 40"/>
                <a:gd name="T8" fmla="*/ 3 w 70"/>
                <a:gd name="T9" fmla="*/ 17 h 40"/>
                <a:gd name="T10" fmla="*/ 1 w 70"/>
                <a:gd name="T11" fmla="*/ 15 h 40"/>
                <a:gd name="T12" fmla="*/ 14 w 70"/>
                <a:gd name="T13" fmla="*/ 8 h 40"/>
                <a:gd name="T14" fmla="*/ 26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"/>
                <a:gd name="T25" fmla="*/ 0 h 40"/>
                <a:gd name="T26" fmla="*/ 70 w 70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70" name="Freeform 134"/>
            <p:cNvSpPr/>
            <p:nvPr/>
          </p:nvSpPr>
          <p:spPr bwMode="auto">
            <a:xfrm>
              <a:off x="2348" y="46"/>
              <a:ext cx="20" cy="22"/>
            </a:xfrm>
            <a:custGeom>
              <a:avLst/>
              <a:gdLst>
                <a:gd name="T0" fmla="*/ 8 w 26"/>
                <a:gd name="T1" fmla="*/ 0 h 29"/>
                <a:gd name="T2" fmla="*/ 0 w 26"/>
                <a:gd name="T3" fmla="*/ 8 h 29"/>
                <a:gd name="T4" fmla="*/ 8 w 26"/>
                <a:gd name="T5" fmla="*/ 11 h 29"/>
                <a:gd name="T6" fmla="*/ 8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9"/>
                <a:gd name="T14" fmla="*/ 26 w 26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71" name="Freeform 135"/>
            <p:cNvSpPr/>
            <p:nvPr/>
          </p:nvSpPr>
          <p:spPr bwMode="auto">
            <a:xfrm>
              <a:off x="2373" y="45"/>
              <a:ext cx="38" cy="27"/>
            </a:xfrm>
            <a:custGeom>
              <a:avLst/>
              <a:gdLst>
                <a:gd name="T0" fmla="*/ 7 w 49"/>
                <a:gd name="T1" fmla="*/ 3 h 36"/>
                <a:gd name="T2" fmla="*/ 0 w 49"/>
                <a:gd name="T3" fmla="*/ 8 h 36"/>
                <a:gd name="T4" fmla="*/ 3 w 49"/>
                <a:gd name="T5" fmla="*/ 14 h 36"/>
                <a:gd name="T6" fmla="*/ 9 w 49"/>
                <a:gd name="T7" fmla="*/ 15 h 36"/>
                <a:gd name="T8" fmla="*/ 19 w 49"/>
                <a:gd name="T9" fmla="*/ 11 h 36"/>
                <a:gd name="T10" fmla="*/ 7 w 49"/>
                <a:gd name="T11" fmla="*/ 3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36"/>
                <a:gd name="T20" fmla="*/ 49 w 49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72" name="Freeform 136"/>
            <p:cNvSpPr/>
            <p:nvPr/>
          </p:nvSpPr>
          <p:spPr bwMode="auto">
            <a:xfrm>
              <a:off x="2436" y="36"/>
              <a:ext cx="20" cy="16"/>
            </a:xfrm>
            <a:custGeom>
              <a:avLst/>
              <a:gdLst>
                <a:gd name="T0" fmla="*/ 4 w 27"/>
                <a:gd name="T1" fmla="*/ 0 h 22"/>
                <a:gd name="T2" fmla="*/ 1 w 27"/>
                <a:gd name="T3" fmla="*/ 5 h 22"/>
                <a:gd name="T4" fmla="*/ 7 w 27"/>
                <a:gd name="T5" fmla="*/ 9 h 22"/>
                <a:gd name="T6" fmla="*/ 4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2"/>
                <a:gd name="T14" fmla="*/ 27 w 27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73" name="Freeform 137"/>
            <p:cNvSpPr/>
            <p:nvPr/>
          </p:nvSpPr>
          <p:spPr bwMode="auto">
            <a:xfrm>
              <a:off x="2417" y="54"/>
              <a:ext cx="15" cy="13"/>
            </a:xfrm>
            <a:custGeom>
              <a:avLst/>
              <a:gdLst>
                <a:gd name="T0" fmla="*/ 5 w 20"/>
                <a:gd name="T1" fmla="*/ 0 h 18"/>
                <a:gd name="T2" fmla="*/ 4 w 20"/>
                <a:gd name="T3" fmla="*/ 7 h 18"/>
                <a:gd name="T4" fmla="*/ 5 w 20"/>
                <a:gd name="T5" fmla="*/ 0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74" name="Freeform 138"/>
            <p:cNvSpPr/>
            <p:nvPr/>
          </p:nvSpPr>
          <p:spPr bwMode="auto">
            <a:xfrm>
              <a:off x="3586" y="70"/>
              <a:ext cx="18" cy="33"/>
            </a:xfrm>
            <a:custGeom>
              <a:avLst/>
              <a:gdLst>
                <a:gd name="T0" fmla="*/ 11 w 24"/>
                <a:gd name="T1" fmla="*/ 0 h 44"/>
                <a:gd name="T2" fmla="*/ 4 w 24"/>
                <a:gd name="T3" fmla="*/ 7 h 44"/>
                <a:gd name="T4" fmla="*/ 0 w 24"/>
                <a:gd name="T5" fmla="*/ 15 h 44"/>
                <a:gd name="T6" fmla="*/ 7 w 24"/>
                <a:gd name="T7" fmla="*/ 17 h 44"/>
                <a:gd name="T8" fmla="*/ 11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44"/>
                <a:gd name="T17" fmla="*/ 24 w 2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75" name="Freeform 139"/>
            <p:cNvSpPr/>
            <p:nvPr/>
          </p:nvSpPr>
          <p:spPr bwMode="auto">
            <a:xfrm>
              <a:off x="2680" y="1516"/>
              <a:ext cx="31" cy="18"/>
            </a:xfrm>
            <a:custGeom>
              <a:avLst/>
              <a:gdLst>
                <a:gd name="T0" fmla="*/ 13 w 41"/>
                <a:gd name="T1" fmla="*/ 0 h 24"/>
                <a:gd name="T2" fmla="*/ 11 w 41"/>
                <a:gd name="T3" fmla="*/ 11 h 24"/>
                <a:gd name="T4" fmla="*/ 13 w 41"/>
                <a:gd name="T5" fmla="*/ 0 h 24"/>
                <a:gd name="T6" fmla="*/ 0 60000 65536"/>
                <a:gd name="T7" fmla="*/ 0 60000 65536"/>
                <a:gd name="T8" fmla="*/ 0 60000 65536"/>
                <a:gd name="T9" fmla="*/ 0 w 41"/>
                <a:gd name="T10" fmla="*/ 0 h 24"/>
                <a:gd name="T11" fmla="*/ 41 w 41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76" name="Freeform 140"/>
            <p:cNvSpPr/>
            <p:nvPr/>
          </p:nvSpPr>
          <p:spPr bwMode="auto">
            <a:xfrm>
              <a:off x="2721" y="1509"/>
              <a:ext cx="10" cy="15"/>
            </a:xfrm>
            <a:custGeom>
              <a:avLst/>
              <a:gdLst>
                <a:gd name="T0" fmla="*/ 5 w 13"/>
                <a:gd name="T1" fmla="*/ 2 h 20"/>
                <a:gd name="T2" fmla="*/ 1 w 13"/>
                <a:gd name="T3" fmla="*/ 5 h 20"/>
                <a:gd name="T4" fmla="*/ 4 w 13"/>
                <a:gd name="T5" fmla="*/ 8 h 20"/>
                <a:gd name="T6" fmla="*/ 5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77" name="Freeform 141"/>
            <p:cNvSpPr/>
            <p:nvPr/>
          </p:nvSpPr>
          <p:spPr bwMode="auto">
            <a:xfrm>
              <a:off x="2652" y="1356"/>
              <a:ext cx="9" cy="15"/>
            </a:xfrm>
            <a:custGeom>
              <a:avLst/>
              <a:gdLst>
                <a:gd name="T0" fmla="*/ 3 w 13"/>
                <a:gd name="T1" fmla="*/ 2 h 20"/>
                <a:gd name="T2" fmla="*/ 1 w 13"/>
                <a:gd name="T3" fmla="*/ 5 h 20"/>
                <a:gd name="T4" fmla="*/ 3 w 13"/>
                <a:gd name="T5" fmla="*/ 8 h 20"/>
                <a:gd name="T6" fmla="*/ 3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78" name="Freeform 142"/>
            <p:cNvSpPr/>
            <p:nvPr/>
          </p:nvSpPr>
          <p:spPr bwMode="auto">
            <a:xfrm>
              <a:off x="2713" y="1283"/>
              <a:ext cx="12" cy="19"/>
            </a:xfrm>
            <a:custGeom>
              <a:avLst/>
              <a:gdLst>
                <a:gd name="T0" fmla="*/ 3 w 14"/>
                <a:gd name="T1" fmla="*/ 0 h 25"/>
                <a:gd name="T2" fmla="*/ 0 w 14"/>
                <a:gd name="T3" fmla="*/ 6 h 25"/>
                <a:gd name="T4" fmla="*/ 8 w 14"/>
                <a:gd name="T5" fmla="*/ 11 h 25"/>
                <a:gd name="T6" fmla="*/ 3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79" name="Freeform 143"/>
            <p:cNvSpPr/>
            <p:nvPr/>
          </p:nvSpPr>
          <p:spPr bwMode="auto">
            <a:xfrm>
              <a:off x="2689" y="1282"/>
              <a:ext cx="11" cy="19"/>
            </a:xfrm>
            <a:custGeom>
              <a:avLst/>
              <a:gdLst>
                <a:gd name="T0" fmla="*/ 3 w 14"/>
                <a:gd name="T1" fmla="*/ 0 h 25"/>
                <a:gd name="T2" fmla="*/ 0 w 14"/>
                <a:gd name="T3" fmla="*/ 6 h 25"/>
                <a:gd name="T4" fmla="*/ 6 w 14"/>
                <a:gd name="T5" fmla="*/ 11 h 25"/>
                <a:gd name="T6" fmla="*/ 3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80" name="Freeform 144"/>
            <p:cNvSpPr/>
            <p:nvPr/>
          </p:nvSpPr>
          <p:spPr bwMode="auto">
            <a:xfrm>
              <a:off x="2677" y="1304"/>
              <a:ext cx="11" cy="15"/>
            </a:xfrm>
            <a:custGeom>
              <a:avLst/>
              <a:gdLst>
                <a:gd name="T0" fmla="*/ 6 w 13"/>
                <a:gd name="T1" fmla="*/ 2 h 20"/>
                <a:gd name="T2" fmla="*/ 1 w 13"/>
                <a:gd name="T3" fmla="*/ 5 h 20"/>
                <a:gd name="T4" fmla="*/ 6 w 13"/>
                <a:gd name="T5" fmla="*/ 8 h 20"/>
                <a:gd name="T6" fmla="*/ 6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81" name="Freeform 145"/>
            <p:cNvSpPr/>
            <p:nvPr/>
          </p:nvSpPr>
          <p:spPr bwMode="auto">
            <a:xfrm>
              <a:off x="2652" y="1338"/>
              <a:ext cx="9" cy="15"/>
            </a:xfrm>
            <a:custGeom>
              <a:avLst/>
              <a:gdLst>
                <a:gd name="T0" fmla="*/ 3 w 13"/>
                <a:gd name="T1" fmla="*/ 2 h 20"/>
                <a:gd name="T2" fmla="*/ 1 w 13"/>
                <a:gd name="T3" fmla="*/ 5 h 20"/>
                <a:gd name="T4" fmla="*/ 3 w 13"/>
                <a:gd name="T5" fmla="*/ 8 h 20"/>
                <a:gd name="T6" fmla="*/ 3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82" name="Freeform 146"/>
            <p:cNvSpPr/>
            <p:nvPr/>
          </p:nvSpPr>
          <p:spPr bwMode="auto">
            <a:xfrm>
              <a:off x="2671" y="1325"/>
              <a:ext cx="11" cy="15"/>
            </a:xfrm>
            <a:custGeom>
              <a:avLst/>
              <a:gdLst>
                <a:gd name="T0" fmla="*/ 6 w 13"/>
                <a:gd name="T1" fmla="*/ 2 h 20"/>
                <a:gd name="T2" fmla="*/ 1 w 13"/>
                <a:gd name="T3" fmla="*/ 5 h 20"/>
                <a:gd name="T4" fmla="*/ 6 w 13"/>
                <a:gd name="T5" fmla="*/ 8 h 20"/>
                <a:gd name="T6" fmla="*/ 6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83" name="Freeform 147"/>
            <p:cNvSpPr/>
            <p:nvPr/>
          </p:nvSpPr>
          <p:spPr bwMode="auto">
            <a:xfrm>
              <a:off x="1920" y="341"/>
              <a:ext cx="10" cy="15"/>
            </a:xfrm>
            <a:custGeom>
              <a:avLst/>
              <a:gdLst>
                <a:gd name="T0" fmla="*/ 5 w 13"/>
                <a:gd name="T1" fmla="*/ 2 h 20"/>
                <a:gd name="T2" fmla="*/ 1 w 13"/>
                <a:gd name="T3" fmla="*/ 5 h 20"/>
                <a:gd name="T4" fmla="*/ 4 w 13"/>
                <a:gd name="T5" fmla="*/ 8 h 20"/>
                <a:gd name="T6" fmla="*/ 5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84" name="Freeform 148"/>
            <p:cNvSpPr/>
            <p:nvPr/>
          </p:nvSpPr>
          <p:spPr bwMode="auto">
            <a:xfrm>
              <a:off x="1857" y="307"/>
              <a:ext cx="11" cy="15"/>
            </a:xfrm>
            <a:custGeom>
              <a:avLst/>
              <a:gdLst>
                <a:gd name="T0" fmla="*/ 6 w 13"/>
                <a:gd name="T1" fmla="*/ 2 h 20"/>
                <a:gd name="T2" fmla="*/ 1 w 13"/>
                <a:gd name="T3" fmla="*/ 5 h 20"/>
                <a:gd name="T4" fmla="*/ 6 w 13"/>
                <a:gd name="T5" fmla="*/ 8 h 20"/>
                <a:gd name="T6" fmla="*/ 6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485" name="Freeform 149"/>
            <p:cNvSpPr/>
            <p:nvPr/>
          </p:nvSpPr>
          <p:spPr bwMode="auto">
            <a:xfrm>
              <a:off x="1613" y="91"/>
              <a:ext cx="2112" cy="1637"/>
            </a:xfrm>
            <a:custGeom>
              <a:avLst/>
              <a:gdLst>
                <a:gd name="T0" fmla="*/ 487 w 2060"/>
                <a:gd name="T1" fmla="*/ 644 h 1644"/>
                <a:gd name="T2" fmla="*/ 359 w 2060"/>
                <a:gd name="T3" fmla="*/ 586 h 1644"/>
                <a:gd name="T4" fmla="*/ 170 w 2060"/>
                <a:gd name="T5" fmla="*/ 636 h 1644"/>
                <a:gd name="T6" fmla="*/ 49 w 2060"/>
                <a:gd name="T7" fmla="*/ 750 h 1644"/>
                <a:gd name="T8" fmla="*/ 12 w 2060"/>
                <a:gd name="T9" fmla="*/ 929 h 1644"/>
                <a:gd name="T10" fmla="*/ 158 w 2060"/>
                <a:gd name="T11" fmla="*/ 1046 h 1644"/>
                <a:gd name="T12" fmla="*/ 332 w 2060"/>
                <a:gd name="T13" fmla="*/ 1029 h 1644"/>
                <a:gd name="T14" fmla="*/ 427 w 2060"/>
                <a:gd name="T15" fmla="*/ 1123 h 1644"/>
                <a:gd name="T16" fmla="*/ 487 w 2060"/>
                <a:gd name="T17" fmla="*/ 1429 h 1644"/>
                <a:gd name="T18" fmla="*/ 536 w 2060"/>
                <a:gd name="T19" fmla="*/ 1607 h 1644"/>
                <a:gd name="T20" fmla="*/ 759 w 2060"/>
                <a:gd name="T21" fmla="*/ 1553 h 1644"/>
                <a:gd name="T22" fmla="*/ 881 w 2060"/>
                <a:gd name="T23" fmla="*/ 1362 h 1644"/>
                <a:gd name="T24" fmla="*/ 953 w 2060"/>
                <a:gd name="T25" fmla="*/ 1138 h 1644"/>
                <a:gd name="T26" fmla="*/ 1075 w 2060"/>
                <a:gd name="T27" fmla="*/ 987 h 1644"/>
                <a:gd name="T28" fmla="*/ 858 w 2060"/>
                <a:gd name="T29" fmla="*/ 844 h 1644"/>
                <a:gd name="T30" fmla="*/ 881 w 2060"/>
                <a:gd name="T31" fmla="*/ 810 h 1644"/>
                <a:gd name="T32" fmla="*/ 1081 w 2060"/>
                <a:gd name="T33" fmla="*/ 904 h 1644"/>
                <a:gd name="T34" fmla="*/ 1183 w 2060"/>
                <a:gd name="T35" fmla="*/ 783 h 1644"/>
                <a:gd name="T36" fmla="*/ 1127 w 2060"/>
                <a:gd name="T37" fmla="*/ 754 h 1644"/>
                <a:gd name="T38" fmla="*/ 1001 w 2060"/>
                <a:gd name="T39" fmla="*/ 707 h 1644"/>
                <a:gd name="T40" fmla="*/ 1230 w 2060"/>
                <a:gd name="T41" fmla="*/ 752 h 1644"/>
                <a:gd name="T42" fmla="*/ 1397 w 2060"/>
                <a:gd name="T43" fmla="*/ 840 h 1644"/>
                <a:gd name="T44" fmla="*/ 1480 w 2060"/>
                <a:gd name="T45" fmla="*/ 1021 h 1644"/>
                <a:gd name="T46" fmla="*/ 1734 w 2060"/>
                <a:gd name="T47" fmla="*/ 835 h 1644"/>
                <a:gd name="T48" fmla="*/ 1836 w 2060"/>
                <a:gd name="T49" fmla="*/ 1018 h 1644"/>
                <a:gd name="T50" fmla="*/ 1839 w 2060"/>
                <a:gd name="T51" fmla="*/ 862 h 1644"/>
                <a:gd name="T52" fmla="*/ 1896 w 2060"/>
                <a:gd name="T53" fmla="*/ 791 h 1644"/>
                <a:gd name="T54" fmla="*/ 1921 w 2060"/>
                <a:gd name="T55" fmla="*/ 538 h 1644"/>
                <a:gd name="T56" fmla="*/ 1965 w 2060"/>
                <a:gd name="T57" fmla="*/ 522 h 1644"/>
                <a:gd name="T58" fmla="*/ 1988 w 2060"/>
                <a:gd name="T59" fmla="*/ 421 h 1644"/>
                <a:gd name="T60" fmla="*/ 1946 w 2060"/>
                <a:gd name="T61" fmla="*/ 223 h 1644"/>
                <a:gd name="T62" fmla="*/ 2046 w 2060"/>
                <a:gd name="T63" fmla="*/ 108 h 1644"/>
                <a:gd name="T64" fmla="*/ 2098 w 2060"/>
                <a:gd name="T65" fmla="*/ 206 h 1644"/>
                <a:gd name="T66" fmla="*/ 2094 w 2060"/>
                <a:gd name="T67" fmla="*/ 120 h 1644"/>
                <a:gd name="T68" fmla="*/ 2128 w 2060"/>
                <a:gd name="T69" fmla="*/ 51 h 1644"/>
                <a:gd name="T70" fmla="*/ 2196 w 2060"/>
                <a:gd name="T71" fmla="*/ 0 h 1644"/>
                <a:gd name="T72" fmla="*/ 1961 w 2060"/>
                <a:gd name="T73" fmla="*/ 63 h 1644"/>
                <a:gd name="T74" fmla="*/ 1706 w 2060"/>
                <a:gd name="T75" fmla="*/ 83 h 1644"/>
                <a:gd name="T76" fmla="*/ 1454 w 2060"/>
                <a:gd name="T77" fmla="*/ 30 h 1644"/>
                <a:gd name="T78" fmla="*/ 1220 w 2060"/>
                <a:gd name="T79" fmla="*/ 65 h 1644"/>
                <a:gd name="T80" fmla="*/ 1121 w 2060"/>
                <a:gd name="T81" fmla="*/ 167 h 1644"/>
                <a:gd name="T82" fmla="*/ 998 w 2060"/>
                <a:gd name="T83" fmla="*/ 134 h 1644"/>
                <a:gd name="T84" fmla="*/ 817 w 2060"/>
                <a:gd name="T85" fmla="*/ 180 h 1644"/>
                <a:gd name="T86" fmla="*/ 719 w 2060"/>
                <a:gd name="T87" fmla="*/ 137 h 1644"/>
                <a:gd name="T88" fmla="*/ 392 w 2060"/>
                <a:gd name="T89" fmla="*/ 245 h 1644"/>
                <a:gd name="T90" fmla="*/ 577 w 2060"/>
                <a:gd name="T91" fmla="*/ 210 h 1644"/>
                <a:gd name="T92" fmla="*/ 688 w 2060"/>
                <a:gd name="T93" fmla="*/ 273 h 1644"/>
                <a:gd name="T94" fmla="*/ 477 w 2060"/>
                <a:gd name="T95" fmla="*/ 351 h 1644"/>
                <a:gd name="T96" fmla="*/ 296 w 2060"/>
                <a:gd name="T97" fmla="*/ 410 h 1644"/>
                <a:gd name="T98" fmla="*/ 179 w 2060"/>
                <a:gd name="T99" fmla="*/ 531 h 1644"/>
                <a:gd name="T100" fmla="*/ 304 w 2060"/>
                <a:gd name="T101" fmla="*/ 546 h 1644"/>
                <a:gd name="T102" fmla="*/ 411 w 2060"/>
                <a:gd name="T103" fmla="*/ 567 h 1644"/>
                <a:gd name="T104" fmla="*/ 531 w 2060"/>
                <a:gd name="T105" fmla="*/ 583 h 1644"/>
                <a:gd name="T106" fmla="*/ 525 w 2060"/>
                <a:gd name="T107" fmla="*/ 506 h 1644"/>
                <a:gd name="T108" fmla="*/ 638 w 2060"/>
                <a:gd name="T109" fmla="*/ 542 h 1644"/>
                <a:gd name="T110" fmla="*/ 739 w 2060"/>
                <a:gd name="T111" fmla="*/ 464 h 1644"/>
                <a:gd name="T112" fmla="*/ 831 w 2060"/>
                <a:gd name="T113" fmla="*/ 474 h 1644"/>
                <a:gd name="T114" fmla="*/ 689 w 2060"/>
                <a:gd name="T115" fmla="*/ 589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060"/>
                <a:gd name="T175" fmla="*/ 0 h 1644"/>
                <a:gd name="T176" fmla="*/ 2060 w 2060"/>
                <a:gd name="T177" fmla="*/ 1644 h 164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</p:grpSp>
      <p:grpSp>
        <p:nvGrpSpPr>
          <p:cNvPr id="14448" name="Group 112"/>
          <p:cNvGrpSpPr/>
          <p:nvPr/>
        </p:nvGrpSpPr>
        <p:grpSpPr bwMode="auto">
          <a:xfrm>
            <a:off x="2368819" y="3294663"/>
            <a:ext cx="4054793" cy="580073"/>
            <a:chOff x="0" y="0"/>
            <a:chExt cx="2839" cy="406"/>
          </a:xfrm>
        </p:grpSpPr>
        <p:sp>
          <p:nvSpPr>
            <p:cNvPr id="13366" name="AutoShape 47"/>
            <p:cNvSpPr>
              <a:spLocks noChangeArrowheads="1"/>
            </p:cNvSpPr>
            <p:nvPr/>
          </p:nvSpPr>
          <p:spPr bwMode="auto">
            <a:xfrm>
              <a:off x="103" y="24"/>
              <a:ext cx="2736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A0000"/>
                </a:gs>
                <a:gs pos="100000">
                  <a:srgbClr val="FF8601"/>
                </a:gs>
              </a:gsLst>
              <a:lin ang="5400000" scaled="1"/>
            </a:gradFill>
            <a:ln w="12700">
              <a:solidFill>
                <a:srgbClr val="F66900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67" name="AutoShape 47"/>
            <p:cNvSpPr>
              <a:spLocks noChangeArrowheads="1"/>
            </p:cNvSpPr>
            <p:nvPr/>
          </p:nvSpPr>
          <p:spPr bwMode="auto">
            <a:xfrm>
              <a:off x="101" y="34"/>
              <a:ext cx="2679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68" name="Text Box 49"/>
            <p:cNvSpPr txBox="1">
              <a:spLocks noChangeArrowheads="1"/>
            </p:cNvSpPr>
            <p:nvPr/>
          </p:nvSpPr>
          <p:spPr bwMode="auto">
            <a:xfrm>
              <a:off x="247" y="59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华文行楷" panose="02010800040101010101" charset="-122"/>
                  <a:ea typeface="华文行楷" panose="02010800040101010101" charset="-122"/>
                </a:rPr>
                <a:t>需求定义</a:t>
              </a:r>
              <a:endParaRPr lang="zh-CN" altLang="en-US" sz="2000" b="1" dirty="0" smtClean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pic>
          <p:nvPicPr>
            <p:cNvPr id="13369" name="Picture 67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28"/>
              <a:ext cx="27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70" name="Group 117"/>
            <p:cNvGrpSpPr/>
            <p:nvPr/>
          </p:nvGrpSpPr>
          <p:grpSpPr bwMode="auto">
            <a:xfrm>
              <a:off x="0" y="0"/>
              <a:ext cx="373" cy="406"/>
              <a:chOff x="0" y="0"/>
              <a:chExt cx="373" cy="406"/>
            </a:xfrm>
          </p:grpSpPr>
          <p:grpSp>
            <p:nvGrpSpPr>
              <p:cNvPr id="13371" name="Group 118"/>
              <p:cNvGrpSpPr/>
              <p:nvPr/>
            </p:nvGrpSpPr>
            <p:grpSpPr bwMode="auto">
              <a:xfrm>
                <a:off x="0" y="0"/>
                <a:ext cx="373" cy="406"/>
                <a:chOff x="0" y="0"/>
                <a:chExt cx="373" cy="406"/>
              </a:xfrm>
            </p:grpSpPr>
            <p:sp>
              <p:nvSpPr>
                <p:cNvPr id="13373" name="Oval 38"/>
                <p:cNvSpPr>
                  <a:spLocks noChangeArrowheads="1"/>
                </p:cNvSpPr>
                <p:nvPr/>
              </p:nvSpPr>
              <p:spPr bwMode="auto">
                <a:xfrm>
                  <a:off x="0" y="248"/>
                  <a:ext cx="373" cy="15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50998"/>
                      </a:srgbClr>
                    </a:gs>
                    <a:gs pos="100000">
                      <a:srgbClr val="00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2000" b="1">
                    <a:solidFill>
                      <a:srgbClr val="5F5F5F"/>
                    </a:solidFill>
                    <a:latin typeface="华文行楷" panose="02010800040101010101" charset="-122"/>
                    <a:ea typeface="华文行楷" panose="02010800040101010101" charset="-122"/>
                  </a:endParaRPr>
                </a:p>
              </p:txBody>
            </p:sp>
            <p:sp>
              <p:nvSpPr>
                <p:cNvPr id="13374" name="Oval 39"/>
                <p:cNvSpPr>
                  <a:spLocks noChangeArrowheads="1"/>
                </p:cNvSpPr>
                <p:nvPr/>
              </p:nvSpPr>
              <p:spPr bwMode="auto">
                <a:xfrm>
                  <a:off x="17" y="0"/>
                  <a:ext cx="339" cy="34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A0000"/>
                    </a:gs>
                    <a:gs pos="100000">
                      <a:srgbClr val="FF500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2000" b="1">
                    <a:solidFill>
                      <a:srgbClr val="5F5F5F"/>
                    </a:solidFill>
                    <a:latin typeface="华文行楷" panose="02010800040101010101" charset="-122"/>
                    <a:ea typeface="华文行楷" panose="02010800040101010101" charset="-122"/>
                  </a:endParaRPr>
                </a:p>
              </p:txBody>
            </p:sp>
            <p:sp>
              <p:nvSpPr>
                <p:cNvPr id="13375" name="Oval 40"/>
                <p:cNvSpPr>
                  <a:spLocks noChangeArrowheads="1"/>
                </p:cNvSpPr>
                <p:nvPr/>
              </p:nvSpPr>
              <p:spPr bwMode="auto">
                <a:xfrm>
                  <a:off x="21" y="2"/>
                  <a:ext cx="332" cy="33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ECE1"/>
                    </a:gs>
                    <a:gs pos="100000">
                      <a:srgbClr val="FFF2EB">
                        <a:alpha val="59998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2000" b="1">
                    <a:solidFill>
                      <a:srgbClr val="5F5F5F"/>
                    </a:solidFill>
                    <a:latin typeface="华文行楷" panose="02010800040101010101" charset="-122"/>
                    <a:ea typeface="华文行楷" panose="02010800040101010101" charset="-122"/>
                  </a:endParaRPr>
                </a:p>
              </p:txBody>
            </p:sp>
            <p:sp>
              <p:nvSpPr>
                <p:cNvPr id="13376" name="Oval 41"/>
                <p:cNvSpPr>
                  <a:spLocks noChangeArrowheads="1"/>
                </p:cNvSpPr>
                <p:nvPr/>
              </p:nvSpPr>
              <p:spPr bwMode="auto">
                <a:xfrm>
                  <a:off x="24" y="5"/>
                  <a:ext cx="316" cy="31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66900">
                        <a:alpha val="81000"/>
                      </a:srgbClr>
                    </a:gs>
                    <a:gs pos="100000">
                      <a:srgbClr val="FFAA0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2000" b="1">
                    <a:solidFill>
                      <a:srgbClr val="5F5F5F"/>
                    </a:solidFill>
                    <a:latin typeface="华文行楷" panose="02010800040101010101" charset="-122"/>
                    <a:ea typeface="华文行楷" panose="02010800040101010101" charset="-122"/>
                  </a:endParaRPr>
                </a:p>
              </p:txBody>
            </p:sp>
            <p:sp>
              <p:nvSpPr>
                <p:cNvPr id="13377" name="Oval 42"/>
                <p:cNvSpPr>
                  <a:spLocks noChangeArrowheads="1"/>
                </p:cNvSpPr>
                <p:nvPr/>
              </p:nvSpPr>
              <p:spPr bwMode="auto">
                <a:xfrm>
                  <a:off x="43" y="14"/>
                  <a:ext cx="280" cy="25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FFD47D">
                        <a:alpha val="37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2000" b="1">
                    <a:solidFill>
                      <a:srgbClr val="5F5F5F"/>
                    </a:solidFill>
                    <a:latin typeface="华文行楷" panose="02010800040101010101" charset="-122"/>
                    <a:ea typeface="华文行楷" panose="02010800040101010101" charset="-122"/>
                  </a:endParaRPr>
                </a:p>
              </p:txBody>
            </p:sp>
          </p:grpSp>
          <p:sp>
            <p:nvSpPr>
              <p:cNvPr id="13372" name="Text Box 43"/>
              <p:cNvSpPr txBox="1">
                <a:spLocks noChangeArrowheads="1"/>
              </p:cNvSpPr>
              <p:nvPr/>
            </p:nvSpPr>
            <p:spPr bwMode="auto">
              <a:xfrm>
                <a:off x="63" y="27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b="1" dirty="0" smtClean="0">
                    <a:solidFill>
                      <a:srgbClr val="102426"/>
                    </a:solidFill>
                    <a:latin typeface="华文行楷" panose="02010800040101010101" charset="-122"/>
                    <a:ea typeface="华文行楷" panose="02010800040101010101" charset="-122"/>
                    <a:cs typeface="Arial" panose="020B0604020202020204" pitchFamily="34" charset="0"/>
                    <a:sym typeface="Arial" panose="020B0604020202020204" pitchFamily="34" charset="0"/>
                  </a:rPr>
                  <a:t>4</a:t>
                </a:r>
                <a:endParaRPr lang="en-US" altLang="zh-CN" sz="2000" b="1" dirty="0" smtClean="0">
                  <a:solidFill>
                    <a:srgbClr val="102426"/>
                  </a:solidFill>
                  <a:latin typeface="华文行楷" panose="02010800040101010101" charset="-122"/>
                  <a:ea typeface="华文行楷" panose="02010800040101010101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4461" name="Group 125"/>
          <p:cNvGrpSpPr/>
          <p:nvPr/>
        </p:nvGrpSpPr>
        <p:grpSpPr bwMode="auto">
          <a:xfrm>
            <a:off x="2368868" y="1817390"/>
            <a:ext cx="4054793" cy="580073"/>
            <a:chOff x="0" y="0"/>
            <a:chExt cx="2839" cy="406"/>
          </a:xfrm>
        </p:grpSpPr>
        <p:sp>
          <p:nvSpPr>
            <p:cNvPr id="13355" name="AutoShape 47"/>
            <p:cNvSpPr>
              <a:spLocks noChangeArrowheads="1"/>
            </p:cNvSpPr>
            <p:nvPr/>
          </p:nvSpPr>
          <p:spPr bwMode="auto">
            <a:xfrm>
              <a:off x="103" y="24"/>
              <a:ext cx="2736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8E3E4"/>
                </a:gs>
                <a:gs pos="100000">
                  <a:srgbClr val="F1F5F5"/>
                </a:gs>
              </a:gsLst>
              <a:lin ang="5400000" scaled="1"/>
            </a:gradFill>
            <a:ln w="12700">
              <a:solidFill>
                <a:srgbClr val="E6E6E6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56" name="AutoShape 47"/>
            <p:cNvSpPr>
              <a:spLocks noChangeArrowheads="1"/>
            </p:cNvSpPr>
            <p:nvPr/>
          </p:nvSpPr>
          <p:spPr bwMode="auto">
            <a:xfrm>
              <a:off x="101" y="34"/>
              <a:ext cx="2679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57" name="Text Box 49"/>
            <p:cNvSpPr txBox="1">
              <a:spLocks noChangeArrowheads="1"/>
            </p:cNvSpPr>
            <p:nvPr/>
          </p:nvSpPr>
          <p:spPr bwMode="auto">
            <a:xfrm>
              <a:off x="247" y="59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 dirty="0" smtClean="0">
                  <a:latin typeface="华文行楷" panose="02010800040101010101" charset="-122"/>
                  <a:ea typeface="华文行楷" panose="02010800040101010101" charset="-122"/>
                </a:rPr>
                <a:t>需求</a:t>
              </a:r>
              <a:r>
                <a:rPr lang="zh-CN" altLang="en-US" sz="2000" b="1" dirty="0">
                  <a:latin typeface="华文行楷" panose="02010800040101010101" charset="-122"/>
                  <a:ea typeface="华文行楷" panose="02010800040101010101" charset="-122"/>
                </a:rPr>
                <a:t>获取</a:t>
              </a:r>
              <a:endParaRPr lang="zh-CN" altLang="en-US" sz="2000" b="1" dirty="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pic>
          <p:nvPicPr>
            <p:cNvPr id="13358" name="Picture 67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28"/>
              <a:ext cx="27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59" name="Group 130"/>
            <p:cNvGrpSpPr/>
            <p:nvPr/>
          </p:nvGrpSpPr>
          <p:grpSpPr bwMode="auto">
            <a:xfrm>
              <a:off x="0" y="0"/>
              <a:ext cx="373" cy="406"/>
              <a:chOff x="0" y="0"/>
              <a:chExt cx="2041" cy="2223"/>
            </a:xfrm>
          </p:grpSpPr>
          <p:sp>
            <p:nvSpPr>
              <p:cNvPr id="13361" name="Oval 51"/>
              <p:cNvSpPr>
                <a:spLocks noChangeArrowheads="1"/>
              </p:cNvSpPr>
              <p:nvPr/>
            </p:nvSpPr>
            <p:spPr bwMode="auto">
              <a:xfrm>
                <a:off x="0" y="1360"/>
                <a:ext cx="2041" cy="8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998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62" name="Oval 52"/>
              <p:cNvSpPr>
                <a:spLocks noChangeArrowheads="1"/>
              </p:cNvSpPr>
              <p:nvPr/>
            </p:nvSpPr>
            <p:spPr bwMode="auto">
              <a:xfrm>
                <a:off x="91" y="0"/>
                <a:ext cx="1859" cy="185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63" name="Oval 53"/>
              <p:cNvSpPr>
                <a:spLocks noChangeArrowheads="1"/>
              </p:cNvSpPr>
              <p:nvPr/>
            </p:nvSpPr>
            <p:spPr bwMode="auto">
              <a:xfrm>
                <a:off x="115" y="10"/>
                <a:ext cx="1814" cy="181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64" name="Oval 54"/>
              <p:cNvSpPr>
                <a:spLocks noChangeArrowheads="1"/>
              </p:cNvSpPr>
              <p:nvPr/>
            </p:nvSpPr>
            <p:spPr bwMode="auto">
              <a:xfrm>
                <a:off x="134" y="28"/>
                <a:ext cx="1726" cy="169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65" name="Oval 55"/>
              <p:cNvSpPr>
                <a:spLocks noChangeArrowheads="1"/>
              </p:cNvSpPr>
              <p:nvPr/>
            </p:nvSpPr>
            <p:spPr bwMode="auto">
              <a:xfrm>
                <a:off x="234" y="76"/>
                <a:ext cx="1535" cy="137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  <p:sp>
          <p:nvSpPr>
            <p:cNvPr id="13360" name="Text Box 56"/>
            <p:cNvSpPr txBox="1">
              <a:spLocks noChangeArrowheads="1"/>
            </p:cNvSpPr>
            <p:nvPr/>
          </p:nvSpPr>
          <p:spPr bwMode="auto">
            <a:xfrm>
              <a:off x="63" y="1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 dirty="0" smtClean="0">
                  <a:solidFill>
                    <a:srgbClr val="102426"/>
                  </a:solidFill>
                  <a:latin typeface="华文行楷" panose="02010800040101010101" charset="-122"/>
                  <a:ea typeface="华文行楷" panose="02010800040101010101" charset="-122"/>
                  <a:cs typeface="Arial" panose="020B0604020202020204" pitchFamily="34" charset="0"/>
                  <a:sym typeface="Arial" panose="020B0604020202020204" pitchFamily="34" charset="0"/>
                </a:rPr>
                <a:t>2</a:t>
              </a:r>
              <a:endParaRPr lang="en-US" altLang="zh-CN" sz="2000" b="1" dirty="0" smtClean="0">
                <a:solidFill>
                  <a:srgbClr val="102426"/>
                </a:solidFill>
                <a:latin typeface="华文行楷" panose="02010800040101010101" charset="-122"/>
                <a:ea typeface="华文行楷" panose="02010800040101010101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4473" name="Group 137"/>
          <p:cNvGrpSpPr/>
          <p:nvPr/>
        </p:nvGrpSpPr>
        <p:grpSpPr bwMode="auto">
          <a:xfrm>
            <a:off x="2368868" y="2571750"/>
            <a:ext cx="4054793" cy="581501"/>
            <a:chOff x="0" y="0"/>
            <a:chExt cx="2839" cy="406"/>
          </a:xfrm>
        </p:grpSpPr>
        <p:sp>
          <p:nvSpPr>
            <p:cNvPr id="13344" name="AutoShape 47"/>
            <p:cNvSpPr>
              <a:spLocks noChangeArrowheads="1"/>
            </p:cNvSpPr>
            <p:nvPr/>
          </p:nvSpPr>
          <p:spPr bwMode="auto">
            <a:xfrm>
              <a:off x="103" y="24"/>
              <a:ext cx="2736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8E3E4"/>
                </a:gs>
                <a:gs pos="100000">
                  <a:srgbClr val="F1F5F5"/>
                </a:gs>
              </a:gsLst>
              <a:lin ang="5400000" scaled="1"/>
            </a:gradFill>
            <a:ln w="12700">
              <a:solidFill>
                <a:srgbClr val="E6E6E6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45" name="AutoShape 47"/>
            <p:cNvSpPr>
              <a:spLocks noChangeArrowheads="1"/>
            </p:cNvSpPr>
            <p:nvPr/>
          </p:nvSpPr>
          <p:spPr bwMode="auto">
            <a:xfrm>
              <a:off x="101" y="34"/>
              <a:ext cx="2679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46" name="Text Box 49"/>
            <p:cNvSpPr txBox="1">
              <a:spLocks noChangeArrowheads="1"/>
            </p:cNvSpPr>
            <p:nvPr/>
          </p:nvSpPr>
          <p:spPr bwMode="auto">
            <a:xfrm>
              <a:off x="247" y="59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 dirty="0" smtClean="0">
                  <a:latin typeface="华文行楷" panose="02010800040101010101" charset="-122"/>
                  <a:ea typeface="华文行楷" panose="02010800040101010101" charset="-122"/>
                </a:rPr>
                <a:t>需求分析</a:t>
              </a:r>
              <a:endParaRPr lang="zh-CN" altLang="en-US" sz="2000" b="1" dirty="0" smtClean="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pic>
          <p:nvPicPr>
            <p:cNvPr id="13347" name="Picture 67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28"/>
              <a:ext cx="27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48" name="Group 142"/>
            <p:cNvGrpSpPr/>
            <p:nvPr/>
          </p:nvGrpSpPr>
          <p:grpSpPr bwMode="auto">
            <a:xfrm>
              <a:off x="0" y="0"/>
              <a:ext cx="373" cy="406"/>
              <a:chOff x="0" y="0"/>
              <a:chExt cx="2041" cy="2223"/>
            </a:xfrm>
          </p:grpSpPr>
          <p:sp>
            <p:nvSpPr>
              <p:cNvPr id="13350" name="Oval 63"/>
              <p:cNvSpPr>
                <a:spLocks noChangeArrowheads="1"/>
              </p:cNvSpPr>
              <p:nvPr/>
            </p:nvSpPr>
            <p:spPr bwMode="auto">
              <a:xfrm>
                <a:off x="0" y="1360"/>
                <a:ext cx="2041" cy="8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998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51" name="Oval 64"/>
              <p:cNvSpPr>
                <a:spLocks noChangeArrowheads="1"/>
              </p:cNvSpPr>
              <p:nvPr/>
            </p:nvSpPr>
            <p:spPr bwMode="auto">
              <a:xfrm>
                <a:off x="91" y="0"/>
                <a:ext cx="1859" cy="185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52" name="Oval 65"/>
              <p:cNvSpPr>
                <a:spLocks noChangeArrowheads="1"/>
              </p:cNvSpPr>
              <p:nvPr/>
            </p:nvSpPr>
            <p:spPr bwMode="auto">
              <a:xfrm>
                <a:off x="115" y="10"/>
                <a:ext cx="1814" cy="181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53" name="Oval 66"/>
              <p:cNvSpPr>
                <a:spLocks noChangeArrowheads="1"/>
              </p:cNvSpPr>
              <p:nvPr/>
            </p:nvSpPr>
            <p:spPr bwMode="auto">
              <a:xfrm>
                <a:off x="134" y="28"/>
                <a:ext cx="1726" cy="169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54" name="Oval 67"/>
              <p:cNvSpPr>
                <a:spLocks noChangeArrowheads="1"/>
              </p:cNvSpPr>
              <p:nvPr/>
            </p:nvSpPr>
            <p:spPr bwMode="auto">
              <a:xfrm>
                <a:off x="234" y="76"/>
                <a:ext cx="1535" cy="137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  <p:sp>
          <p:nvSpPr>
            <p:cNvPr id="13349" name="Text Box 68"/>
            <p:cNvSpPr txBox="1">
              <a:spLocks noChangeArrowheads="1"/>
            </p:cNvSpPr>
            <p:nvPr/>
          </p:nvSpPr>
          <p:spPr bwMode="auto">
            <a:xfrm>
              <a:off x="63" y="1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 dirty="0" smtClean="0">
                  <a:solidFill>
                    <a:srgbClr val="102426"/>
                  </a:solidFill>
                  <a:latin typeface="华文行楷" panose="02010800040101010101" charset="-122"/>
                  <a:ea typeface="华文行楷" panose="02010800040101010101" charset="-122"/>
                  <a:cs typeface="Arial" panose="020B0604020202020204" pitchFamily="34" charset="0"/>
                  <a:sym typeface="Arial" panose="020B0604020202020204" pitchFamily="34" charset="0"/>
                </a:rPr>
                <a:t>3</a:t>
              </a:r>
              <a:endParaRPr lang="en-US" altLang="zh-CN" sz="2000" b="1" dirty="0" smtClean="0">
                <a:solidFill>
                  <a:srgbClr val="102426"/>
                </a:solidFill>
                <a:latin typeface="华文行楷" panose="02010800040101010101" charset="-122"/>
                <a:ea typeface="华文行楷" panose="02010800040101010101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50" name="Group 137"/>
          <p:cNvGrpSpPr/>
          <p:nvPr/>
        </p:nvGrpSpPr>
        <p:grpSpPr bwMode="auto">
          <a:xfrm>
            <a:off x="2377440" y="4080510"/>
            <a:ext cx="4054793" cy="581502"/>
            <a:chOff x="0" y="0"/>
            <a:chExt cx="2839" cy="406"/>
          </a:xfrm>
        </p:grpSpPr>
        <p:sp>
          <p:nvSpPr>
            <p:cNvPr id="13333" name="AutoShape 47"/>
            <p:cNvSpPr>
              <a:spLocks noChangeArrowheads="1"/>
            </p:cNvSpPr>
            <p:nvPr/>
          </p:nvSpPr>
          <p:spPr bwMode="auto">
            <a:xfrm>
              <a:off x="103" y="24"/>
              <a:ext cx="2736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8E3E4"/>
                </a:gs>
                <a:gs pos="100000">
                  <a:srgbClr val="F1F5F5"/>
                </a:gs>
              </a:gsLst>
              <a:lin ang="5400000" scaled="1"/>
            </a:gradFill>
            <a:ln w="12700">
              <a:solidFill>
                <a:srgbClr val="E6E6E6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34" name="AutoShape 47"/>
            <p:cNvSpPr>
              <a:spLocks noChangeArrowheads="1"/>
            </p:cNvSpPr>
            <p:nvPr/>
          </p:nvSpPr>
          <p:spPr bwMode="auto">
            <a:xfrm>
              <a:off x="101" y="34"/>
              <a:ext cx="2679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35" name="Text Box 49"/>
            <p:cNvSpPr txBox="1">
              <a:spLocks noChangeArrowheads="1"/>
            </p:cNvSpPr>
            <p:nvPr/>
          </p:nvSpPr>
          <p:spPr bwMode="auto">
            <a:xfrm>
              <a:off x="247" y="59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 dirty="0" smtClean="0">
                  <a:latin typeface="华文行楷" panose="02010800040101010101" charset="-122"/>
                  <a:ea typeface="华文行楷" panose="02010800040101010101" charset="-122"/>
                </a:rPr>
                <a:t>需求管理</a:t>
              </a:r>
              <a:endParaRPr lang="zh-CN" altLang="en-US" sz="2000" b="1" dirty="0" smtClean="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pic>
          <p:nvPicPr>
            <p:cNvPr id="13336" name="Picture 67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28"/>
              <a:ext cx="27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37" name="Group 142"/>
            <p:cNvGrpSpPr/>
            <p:nvPr/>
          </p:nvGrpSpPr>
          <p:grpSpPr bwMode="auto">
            <a:xfrm>
              <a:off x="0" y="0"/>
              <a:ext cx="373" cy="406"/>
              <a:chOff x="0" y="0"/>
              <a:chExt cx="2041" cy="2223"/>
            </a:xfrm>
          </p:grpSpPr>
          <p:sp>
            <p:nvSpPr>
              <p:cNvPr id="13339" name="Oval 63"/>
              <p:cNvSpPr>
                <a:spLocks noChangeArrowheads="1"/>
              </p:cNvSpPr>
              <p:nvPr/>
            </p:nvSpPr>
            <p:spPr bwMode="auto">
              <a:xfrm>
                <a:off x="0" y="1360"/>
                <a:ext cx="2041" cy="8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998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40" name="Oval 64"/>
              <p:cNvSpPr>
                <a:spLocks noChangeArrowheads="1"/>
              </p:cNvSpPr>
              <p:nvPr/>
            </p:nvSpPr>
            <p:spPr bwMode="auto">
              <a:xfrm>
                <a:off x="91" y="0"/>
                <a:ext cx="1859" cy="185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41" name="Oval 65"/>
              <p:cNvSpPr>
                <a:spLocks noChangeArrowheads="1"/>
              </p:cNvSpPr>
              <p:nvPr/>
            </p:nvSpPr>
            <p:spPr bwMode="auto">
              <a:xfrm>
                <a:off x="115" y="10"/>
                <a:ext cx="1814" cy="181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42" name="Oval 66"/>
              <p:cNvSpPr>
                <a:spLocks noChangeArrowheads="1"/>
              </p:cNvSpPr>
              <p:nvPr/>
            </p:nvSpPr>
            <p:spPr bwMode="auto">
              <a:xfrm>
                <a:off x="134" y="28"/>
                <a:ext cx="1726" cy="169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43" name="Oval 67"/>
              <p:cNvSpPr>
                <a:spLocks noChangeArrowheads="1"/>
              </p:cNvSpPr>
              <p:nvPr/>
            </p:nvSpPr>
            <p:spPr bwMode="auto">
              <a:xfrm>
                <a:off x="234" y="76"/>
                <a:ext cx="1535" cy="137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  <p:sp>
          <p:nvSpPr>
            <p:cNvPr id="13338" name="Text Box 68"/>
            <p:cNvSpPr txBox="1">
              <a:spLocks noChangeArrowheads="1"/>
            </p:cNvSpPr>
            <p:nvPr/>
          </p:nvSpPr>
          <p:spPr bwMode="auto">
            <a:xfrm>
              <a:off x="63" y="1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102426"/>
                  </a:solidFill>
                  <a:latin typeface="华文行楷" panose="02010800040101010101" charset="-122"/>
                  <a:ea typeface="华文行楷" panose="02010800040101010101" charset="-122"/>
                  <a:cs typeface="Arial" panose="020B0604020202020204" pitchFamily="34" charset="0"/>
                  <a:sym typeface="Arial" panose="020B0604020202020204" pitchFamily="34" charset="0"/>
                </a:rPr>
                <a:t>5</a:t>
              </a:r>
              <a:endParaRPr lang="en-US" altLang="zh-CN" sz="2000" b="1">
                <a:solidFill>
                  <a:srgbClr val="102426"/>
                </a:solidFill>
                <a:latin typeface="华文行楷" panose="02010800040101010101" charset="-122"/>
                <a:ea typeface="华文行楷" panose="02010800040101010101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62" name="Group 125"/>
          <p:cNvGrpSpPr/>
          <p:nvPr/>
        </p:nvGrpSpPr>
        <p:grpSpPr bwMode="auto">
          <a:xfrm>
            <a:off x="2361724" y="1063030"/>
            <a:ext cx="4054793" cy="580073"/>
            <a:chOff x="0" y="0"/>
            <a:chExt cx="2839" cy="406"/>
          </a:xfrm>
        </p:grpSpPr>
        <p:sp>
          <p:nvSpPr>
            <p:cNvPr id="13322" name="AutoShape 47"/>
            <p:cNvSpPr>
              <a:spLocks noChangeArrowheads="1"/>
            </p:cNvSpPr>
            <p:nvPr/>
          </p:nvSpPr>
          <p:spPr bwMode="auto">
            <a:xfrm>
              <a:off x="103" y="24"/>
              <a:ext cx="2736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8E3E4"/>
                </a:gs>
                <a:gs pos="100000">
                  <a:srgbClr val="F1F5F5"/>
                </a:gs>
              </a:gsLst>
              <a:lin ang="5400000" scaled="1"/>
            </a:gradFill>
            <a:ln w="12700">
              <a:solidFill>
                <a:srgbClr val="E6E6E6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23" name="AutoShape 47"/>
            <p:cNvSpPr>
              <a:spLocks noChangeArrowheads="1"/>
            </p:cNvSpPr>
            <p:nvPr/>
          </p:nvSpPr>
          <p:spPr bwMode="auto">
            <a:xfrm>
              <a:off x="101" y="34"/>
              <a:ext cx="2679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24" name="Text Box 49"/>
            <p:cNvSpPr txBox="1">
              <a:spLocks noChangeArrowheads="1"/>
            </p:cNvSpPr>
            <p:nvPr/>
          </p:nvSpPr>
          <p:spPr bwMode="auto">
            <a:xfrm>
              <a:off x="247" y="59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 dirty="0" smtClean="0">
                  <a:latin typeface="华文行楷" panose="02010800040101010101" charset="-122"/>
                  <a:ea typeface="华文行楷" panose="02010800040101010101" charset="-122"/>
                </a:rPr>
                <a:t>需求概述</a:t>
              </a:r>
              <a:endParaRPr lang="zh-CN" altLang="en-US" sz="2000" b="1" dirty="0" smtClean="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pic>
          <p:nvPicPr>
            <p:cNvPr id="13325" name="Picture 67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28"/>
              <a:ext cx="27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26" name="Group 130"/>
            <p:cNvGrpSpPr/>
            <p:nvPr/>
          </p:nvGrpSpPr>
          <p:grpSpPr bwMode="auto">
            <a:xfrm>
              <a:off x="0" y="0"/>
              <a:ext cx="373" cy="406"/>
              <a:chOff x="0" y="0"/>
              <a:chExt cx="2041" cy="2223"/>
            </a:xfrm>
          </p:grpSpPr>
          <p:sp>
            <p:nvSpPr>
              <p:cNvPr id="13328" name="Oval 51"/>
              <p:cNvSpPr>
                <a:spLocks noChangeArrowheads="1"/>
              </p:cNvSpPr>
              <p:nvPr/>
            </p:nvSpPr>
            <p:spPr bwMode="auto">
              <a:xfrm>
                <a:off x="0" y="1360"/>
                <a:ext cx="2041" cy="8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998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29" name="Oval 52"/>
              <p:cNvSpPr>
                <a:spLocks noChangeArrowheads="1"/>
              </p:cNvSpPr>
              <p:nvPr/>
            </p:nvSpPr>
            <p:spPr bwMode="auto">
              <a:xfrm>
                <a:off x="91" y="0"/>
                <a:ext cx="1859" cy="185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30" name="Oval 53"/>
              <p:cNvSpPr>
                <a:spLocks noChangeArrowheads="1"/>
              </p:cNvSpPr>
              <p:nvPr/>
            </p:nvSpPr>
            <p:spPr bwMode="auto">
              <a:xfrm>
                <a:off x="115" y="10"/>
                <a:ext cx="1814" cy="181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31" name="Oval 54"/>
              <p:cNvSpPr>
                <a:spLocks noChangeArrowheads="1"/>
              </p:cNvSpPr>
              <p:nvPr/>
            </p:nvSpPr>
            <p:spPr bwMode="auto">
              <a:xfrm>
                <a:off x="134" y="28"/>
                <a:ext cx="1726" cy="169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32" name="Oval 55"/>
              <p:cNvSpPr>
                <a:spLocks noChangeArrowheads="1"/>
              </p:cNvSpPr>
              <p:nvPr/>
            </p:nvSpPr>
            <p:spPr bwMode="auto">
              <a:xfrm>
                <a:off x="234" y="76"/>
                <a:ext cx="1535" cy="137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  <p:sp>
          <p:nvSpPr>
            <p:cNvPr id="13327" name="Text Box 56"/>
            <p:cNvSpPr txBox="1">
              <a:spLocks noChangeArrowheads="1"/>
            </p:cNvSpPr>
            <p:nvPr/>
          </p:nvSpPr>
          <p:spPr bwMode="auto">
            <a:xfrm>
              <a:off x="63" y="1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 dirty="0" smtClean="0">
                  <a:solidFill>
                    <a:srgbClr val="102426"/>
                  </a:solidFill>
                  <a:latin typeface="华文行楷" panose="02010800040101010101" charset="-122"/>
                  <a:ea typeface="华文行楷" panose="02010800040101010101" charset="-122"/>
                  <a:cs typeface="Arial" panose="020B0604020202020204" pitchFamily="34" charset="0"/>
                  <a:sym typeface="Arial" panose="020B0604020202020204" pitchFamily="34" charset="0"/>
                </a:rPr>
                <a:t>1</a:t>
              </a:r>
              <a:endParaRPr lang="en-US" altLang="zh-CN" sz="2000" b="1" dirty="0" smtClean="0">
                <a:solidFill>
                  <a:srgbClr val="102426"/>
                </a:solidFill>
                <a:latin typeface="华文行楷" panose="02010800040101010101" charset="-122"/>
                <a:ea typeface="华文行楷" panose="02010800040101010101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422422" y="98506"/>
            <a:ext cx="3140549" cy="422910"/>
          </a:xfrm>
        </p:spPr>
        <p:txBody>
          <a:bodyPr/>
          <a:lstStyle/>
          <a:p>
            <a:r>
              <a:rPr lang="zh-CN" altLang="en-US" sz="2800" b="1" dirty="0" smtClean="0">
                <a:latin typeface="华文行楷" panose="02010800040101010101" charset="-122"/>
                <a:ea typeface="华文行楷" panose="02010800040101010101" charset="-122"/>
              </a:rPr>
              <a:t>需求定义</a:t>
            </a:r>
            <a:endParaRPr lang="zh-CN" altLang="en-US" sz="2800" b="1" dirty="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75028E-6 L 4.16667E-6 -0.2028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1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" dur="500"/>
                                        <p:tgtEl>
                                          <p:spTgt spid="14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4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自选图形 2"/>
          <p:cNvSpPr>
            <a:spLocks noChangeArrowheads="1"/>
          </p:cNvSpPr>
          <p:nvPr/>
        </p:nvSpPr>
        <p:spPr bwMode="gray">
          <a:xfrm flipV="1">
            <a:off x="2273142" y="2921794"/>
            <a:ext cx="2390298" cy="164734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50980"/>
                  <a:invGamma/>
                </a:schemeClr>
              </a:gs>
            </a:gsLst>
            <a:lin ang="18900000" scaled="1"/>
          </a:gradFill>
          <a:ln w="28575" algn="ctr">
            <a:solidFill>
              <a:srgbClr val="FFFFF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215">
              <a:solidFill>
                <a:srgbClr val="5F5F5F"/>
              </a:solidFill>
              <a:latin typeface="Arial" panose="020B0604020202020204" pitchFamily="34" charset="0"/>
            </a:endParaRPr>
          </a:p>
        </p:txBody>
      </p:sp>
      <p:sp>
        <p:nvSpPr>
          <p:cNvPr id="25" name="自选图形 3"/>
          <p:cNvSpPr>
            <a:spLocks noChangeArrowheads="1"/>
          </p:cNvSpPr>
          <p:nvPr/>
        </p:nvSpPr>
        <p:spPr bwMode="gray">
          <a:xfrm>
            <a:off x="4787742" y="1233012"/>
            <a:ext cx="2390298" cy="164734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hlink">
                  <a:gamma/>
                  <a:shade val="82353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 w="28575" algn="ctr">
            <a:solidFill>
              <a:srgbClr val="FFFFF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215">
              <a:solidFill>
                <a:srgbClr val="5F5F5F"/>
              </a:solidFill>
              <a:latin typeface="Arial" panose="020B0604020202020204" pitchFamily="34" charset="0"/>
            </a:endParaRPr>
          </a:p>
        </p:txBody>
      </p:sp>
      <p:sp>
        <p:nvSpPr>
          <p:cNvPr id="26" name="自选图形 4"/>
          <p:cNvSpPr>
            <a:spLocks noChangeArrowheads="1"/>
          </p:cNvSpPr>
          <p:nvPr/>
        </p:nvSpPr>
        <p:spPr bwMode="gray">
          <a:xfrm>
            <a:off x="2274570" y="1233012"/>
            <a:ext cx="2390299" cy="164734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76078"/>
                  <a:invGamma/>
                </a:schemeClr>
              </a:gs>
            </a:gsLst>
            <a:lin ang="2700000" scaled="1"/>
          </a:gradFill>
          <a:ln w="28575" algn="ctr">
            <a:solidFill>
              <a:srgbClr val="FFFFF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215">
              <a:solidFill>
                <a:srgbClr val="5F5F5F"/>
              </a:solidFill>
              <a:latin typeface="Arial" panose="020B0604020202020204" pitchFamily="34" charset="0"/>
            </a:endParaRPr>
          </a:p>
        </p:txBody>
      </p:sp>
      <p:sp>
        <p:nvSpPr>
          <p:cNvPr id="27" name="自选图形 5"/>
          <p:cNvSpPr>
            <a:spLocks noChangeArrowheads="1"/>
          </p:cNvSpPr>
          <p:nvPr/>
        </p:nvSpPr>
        <p:spPr bwMode="gray">
          <a:xfrm flipV="1">
            <a:off x="3533299" y="1230154"/>
            <a:ext cx="2390298" cy="164734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hlink">
                  <a:gamma/>
                  <a:shade val="60392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28575" algn="ctr">
            <a:solidFill>
              <a:srgbClr val="FFFFFF"/>
            </a:solidFill>
            <a:miter lim="800000"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215">
              <a:solidFill>
                <a:srgbClr val="5F5F5F"/>
              </a:solidFill>
              <a:latin typeface="Arial" panose="020B0604020202020204" pitchFamily="34" charset="0"/>
            </a:endParaRPr>
          </a:p>
        </p:txBody>
      </p:sp>
      <p:sp>
        <p:nvSpPr>
          <p:cNvPr id="28" name="自选图形 6"/>
          <p:cNvSpPr>
            <a:spLocks noChangeArrowheads="1"/>
          </p:cNvSpPr>
          <p:nvPr/>
        </p:nvSpPr>
        <p:spPr bwMode="gray">
          <a:xfrm>
            <a:off x="3529013" y="2918937"/>
            <a:ext cx="2390299" cy="164734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shade val="7607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algn="ctr">
            <a:solidFill>
              <a:srgbClr val="FFFFF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215">
              <a:solidFill>
                <a:srgbClr val="5F5F5F"/>
              </a:solidFill>
              <a:latin typeface="Arial" panose="020B0604020202020204" pitchFamily="34" charset="0"/>
            </a:endParaRPr>
          </a:p>
        </p:txBody>
      </p:sp>
      <p:sp>
        <p:nvSpPr>
          <p:cNvPr id="29" name="自选图形 7"/>
          <p:cNvSpPr>
            <a:spLocks noChangeArrowheads="1"/>
          </p:cNvSpPr>
          <p:nvPr/>
        </p:nvSpPr>
        <p:spPr bwMode="gray">
          <a:xfrm flipV="1">
            <a:off x="4784884" y="2921794"/>
            <a:ext cx="2388870" cy="164734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shade val="72941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28575" algn="ctr">
            <a:solidFill>
              <a:srgbClr val="FFFFF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215">
              <a:solidFill>
                <a:srgbClr val="5F5F5F"/>
              </a:solidFill>
              <a:latin typeface="Arial" panose="020B0604020202020204" pitchFamily="34" charset="0"/>
            </a:endParaRPr>
          </a:p>
        </p:txBody>
      </p:sp>
      <p:sp>
        <p:nvSpPr>
          <p:cNvPr id="30" name="矩形 8"/>
          <p:cNvSpPr>
            <a:spLocks noChangeArrowheads="1"/>
          </p:cNvSpPr>
          <p:nvPr/>
        </p:nvSpPr>
        <p:spPr bwMode="gray">
          <a:xfrm>
            <a:off x="4060508" y="1391603"/>
            <a:ext cx="1288733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r>
              <a:rPr lang="zh-CN" altLang="zh-CN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内容不完整</a:t>
            </a:r>
            <a:endParaRPr lang="en-US" altLang="zh-CN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9"/>
          <p:cNvSpPr>
            <a:spLocks noChangeArrowheads="1"/>
          </p:cNvSpPr>
          <p:nvPr/>
        </p:nvSpPr>
        <p:spPr bwMode="gray">
          <a:xfrm>
            <a:off x="2826068" y="3160395"/>
            <a:ext cx="1288733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格式不统一</a:t>
            </a:r>
            <a:endParaRPr lang="en-US" altLang="zh-CN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10"/>
          <p:cNvSpPr>
            <a:spLocks noChangeArrowheads="1"/>
          </p:cNvSpPr>
          <p:nvPr/>
        </p:nvSpPr>
        <p:spPr bwMode="gray">
          <a:xfrm>
            <a:off x="5292090" y="3160395"/>
            <a:ext cx="1288733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书写不严谨</a:t>
            </a:r>
            <a:endParaRPr lang="en-US" altLang="zh-CN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11"/>
          <p:cNvSpPr>
            <a:spLocks noChangeArrowheads="1"/>
          </p:cNvSpPr>
          <p:nvPr/>
        </p:nvSpPr>
        <p:spPr bwMode="gray">
          <a:xfrm>
            <a:off x="4076224" y="3777615"/>
            <a:ext cx="128873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r>
              <a:rPr lang="zh-CN" altLang="zh-CN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照搬照抄</a:t>
            </a:r>
            <a:endParaRPr lang="en-US" altLang="zh-CN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18"/>
          <p:cNvSpPr>
            <a:spLocks noChangeArrowheads="1"/>
          </p:cNvSpPr>
          <p:nvPr/>
        </p:nvSpPr>
        <p:spPr bwMode="gray">
          <a:xfrm>
            <a:off x="2826068" y="1937385"/>
            <a:ext cx="1288733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r>
              <a:rPr lang="zh-CN" altLang="zh-CN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需求</a:t>
            </a:r>
            <a:r>
              <a:rPr lang="zh-CN" alt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太</a:t>
            </a:r>
            <a:r>
              <a:rPr lang="zh-CN" altLang="zh-CN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简单</a:t>
            </a:r>
            <a:endParaRPr lang="en-US" altLang="zh-CN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19"/>
          <p:cNvSpPr>
            <a:spLocks noChangeArrowheads="1"/>
          </p:cNvSpPr>
          <p:nvPr/>
        </p:nvSpPr>
        <p:spPr bwMode="gray">
          <a:xfrm>
            <a:off x="5292090" y="1937385"/>
            <a:ext cx="1288733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r>
              <a:rPr lang="zh-CN" altLang="zh-CN" sz="1800" b="1" dirty="0">
                <a:solidFill>
                  <a:srgbClr val="FFFFFF"/>
                </a:solidFill>
                <a:latin typeface="Arial" panose="020B0604020202020204" pitchFamily="34" charset="0"/>
              </a:rPr>
              <a:t>描述不清晰</a:t>
            </a:r>
            <a:endParaRPr lang="en-US" altLang="zh-CN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374" name="组合 20"/>
          <p:cNvGrpSpPr/>
          <p:nvPr/>
        </p:nvGrpSpPr>
        <p:grpSpPr bwMode="auto">
          <a:xfrm>
            <a:off x="3837623" y="2310289"/>
            <a:ext cx="1728788" cy="1160145"/>
            <a:chOff x="2363" y="2075"/>
            <a:chExt cx="1210" cy="812"/>
          </a:xfrm>
        </p:grpSpPr>
        <p:sp>
          <p:nvSpPr>
            <p:cNvPr id="15378" name="自选图形 21"/>
            <p:cNvSpPr>
              <a:spLocks noChangeArrowheads="1"/>
            </p:cNvSpPr>
            <p:nvPr/>
          </p:nvSpPr>
          <p:spPr bwMode="gray">
            <a:xfrm>
              <a:off x="2363" y="2075"/>
              <a:ext cx="1210" cy="812"/>
            </a:xfrm>
            <a:prstGeom prst="hexagon">
              <a:avLst>
                <a:gd name="adj" fmla="val 37254"/>
                <a:gd name="vf" fmla="val 115470"/>
              </a:avLst>
            </a:prstGeom>
            <a:solidFill>
              <a:srgbClr val="F8F8F8">
                <a:alpha val="50195"/>
              </a:srgbClr>
            </a:solidFill>
            <a:ln w="19050" algn="ctr">
              <a:solidFill>
                <a:srgbClr val="F8F8F8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15">
                <a:solidFill>
                  <a:srgbClr val="5F5F5F"/>
                </a:solidFill>
              </a:endParaRPr>
            </a:p>
          </p:txBody>
        </p:sp>
        <p:sp>
          <p:nvSpPr>
            <p:cNvPr id="15379" name="自选图形 22"/>
            <p:cNvSpPr>
              <a:spLocks noChangeArrowheads="1"/>
            </p:cNvSpPr>
            <p:nvPr/>
          </p:nvSpPr>
          <p:spPr bwMode="gray">
            <a:xfrm>
              <a:off x="2395" y="2095"/>
              <a:ext cx="1138" cy="764"/>
            </a:xfrm>
            <a:prstGeom prst="hexagon">
              <a:avLst>
                <a:gd name="adj" fmla="val 37238"/>
                <a:gd name="vf" fmla="val 115470"/>
              </a:avLst>
            </a:prstGeom>
            <a:solidFill>
              <a:srgbClr val="F8F8F8"/>
            </a:solidFill>
            <a:ln w="19050" algn="ctr">
              <a:solidFill>
                <a:srgbClr val="F8F8F8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15">
                <a:solidFill>
                  <a:srgbClr val="5F5F5F"/>
                </a:solidFill>
              </a:endParaRPr>
            </a:p>
          </p:txBody>
        </p:sp>
      </p:grpSp>
      <p:sp>
        <p:nvSpPr>
          <p:cNvPr id="45" name="矩形 23"/>
          <p:cNvSpPr>
            <a:spLocks noChangeArrowheads="1"/>
          </p:cNvSpPr>
          <p:nvPr/>
        </p:nvSpPr>
        <p:spPr bwMode="auto">
          <a:xfrm>
            <a:off x="4120515" y="2500313"/>
            <a:ext cx="1160145" cy="81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234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Title in here</a:t>
            </a:r>
            <a:endParaRPr lang="en-US" altLang="zh-CN" sz="234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76" name="标题 45"/>
          <p:cNvSpPr>
            <a:spLocks noGrp="1"/>
          </p:cNvSpPr>
          <p:nvPr>
            <p:ph type="title" idx="4294967295"/>
          </p:nvPr>
        </p:nvSpPr>
        <p:spPr>
          <a:xfrm>
            <a:off x="2145665" y="89535"/>
            <a:ext cx="4380230" cy="709930"/>
          </a:xfrm>
        </p:spPr>
        <p:txBody>
          <a:bodyPr/>
          <a:lstStyle/>
          <a:p>
            <a:r>
              <a:rPr lang="zh-CN" altLang="en-US" sz="2800" b="1" dirty="0" smtClean="0">
                <a:latin typeface="华文行楷" panose="02010800040101010101" charset="-122"/>
                <a:ea typeface="华文行楷" panose="02010800040101010101" charset="-122"/>
              </a:rPr>
              <a:t>需求规格</a:t>
            </a:r>
            <a:r>
              <a:rPr lang="zh-CN" altLang="zh-CN" sz="2800" b="1" dirty="0" smtClean="0">
                <a:latin typeface="华文行楷" panose="02010800040101010101" charset="-122"/>
                <a:ea typeface="华文行楷" panose="02010800040101010101" charset="-122"/>
              </a:rPr>
              <a:t>说明书常见问题</a:t>
            </a:r>
            <a:endParaRPr lang="zh-CN" altLang="en-US" sz="2800" dirty="0" smtClean="0">
              <a:latin typeface="华文行楷" panose="02010800040101010101" charset="-122"/>
              <a:ea typeface="华文行楷" panose="02010800040101010101" charset="-122"/>
            </a:endParaRPr>
          </a:p>
        </p:txBody>
      </p:sp>
      <p:pic>
        <p:nvPicPr>
          <p:cNvPr id="15377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9" y="1229837"/>
            <a:ext cx="1455896" cy="1550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425065" y="109220"/>
            <a:ext cx="4986020" cy="614680"/>
          </a:xfrm>
        </p:spPr>
        <p:txBody>
          <a:bodyPr/>
          <a:lstStyle/>
          <a:p>
            <a:r>
              <a:rPr lang="zh-CN" altLang="en-US" sz="2800" dirty="0" smtClean="0">
                <a:latin typeface="华文行楷" panose="02010800040101010101" charset="-122"/>
                <a:ea typeface="华文行楷" panose="02010800040101010101" charset="-122"/>
              </a:rPr>
              <a:t>需求阶段的文档种类</a:t>
            </a:r>
            <a:endParaRPr lang="zh-CN" altLang="en-US" sz="2800" dirty="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21" name="自选图形 3"/>
          <p:cNvSpPr>
            <a:spLocks noChangeArrowheads="1"/>
          </p:cNvSpPr>
          <p:nvPr/>
        </p:nvSpPr>
        <p:spPr bwMode="gray">
          <a:xfrm>
            <a:off x="1554480" y="972923"/>
            <a:ext cx="5987892" cy="1030128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77B7E7"/>
              </a:gs>
              <a:gs pos="100000">
                <a:srgbClr val="77B7E7">
                  <a:gamma/>
                  <a:shade val="69804"/>
                  <a:invGamma/>
                </a:srgbClr>
              </a:gs>
            </a:gsLst>
            <a:lin ang="5400000" scaled="1"/>
          </a:gradFill>
          <a:ln w="25400">
            <a:solidFill>
              <a:srgbClr val="FEFFFF"/>
            </a:solidFill>
            <a:rou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0" cap="none" spc="0" normalizeH="0" baseline="0" noProof="0" smtClean="0">
              <a:ln>
                <a:noFill/>
              </a:ln>
              <a:solidFill>
                <a:srgbClr val="17347D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22" name="自选图形 4"/>
          <p:cNvSpPr>
            <a:spLocks noChangeArrowheads="1"/>
          </p:cNvSpPr>
          <p:nvPr/>
        </p:nvSpPr>
        <p:spPr bwMode="gray">
          <a:xfrm>
            <a:off x="1557338" y="2404531"/>
            <a:ext cx="5987892" cy="917258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45AB7D"/>
              </a:gs>
              <a:gs pos="100000">
                <a:srgbClr val="45AB7D">
                  <a:gamma/>
                  <a:shade val="69804"/>
                  <a:invGamma/>
                </a:srgbClr>
              </a:gs>
            </a:gsLst>
            <a:lin ang="5400000" scaled="1"/>
          </a:gradFill>
          <a:ln w="25400">
            <a:solidFill>
              <a:srgbClr val="FEFFFF"/>
            </a:solidFill>
            <a:rou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0" cap="none" spc="0" normalizeH="0" baseline="0" noProof="0" smtClean="0">
              <a:ln>
                <a:noFill/>
              </a:ln>
              <a:solidFill>
                <a:srgbClr val="17347D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23" name="自选图形 5"/>
          <p:cNvSpPr>
            <a:spLocks noChangeArrowheads="1"/>
          </p:cNvSpPr>
          <p:nvPr/>
        </p:nvSpPr>
        <p:spPr bwMode="gray">
          <a:xfrm>
            <a:off x="1564482" y="3768987"/>
            <a:ext cx="5987891" cy="928688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9999FF"/>
              </a:gs>
              <a:gs pos="100000">
                <a:srgbClr val="9999FF">
                  <a:gamma/>
                  <a:shade val="69804"/>
                  <a:invGamma/>
                </a:srgbClr>
              </a:gs>
            </a:gsLst>
            <a:lin ang="5400000" scaled="1"/>
          </a:gradFill>
          <a:ln w="25400">
            <a:solidFill>
              <a:srgbClr val="FEFFFF"/>
            </a:solidFill>
            <a:rou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0" cap="none" spc="0" normalizeH="0" baseline="0" noProof="0" smtClean="0">
              <a:ln>
                <a:noFill/>
              </a:ln>
              <a:solidFill>
                <a:srgbClr val="17347D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24" name="自选图形 6"/>
          <p:cNvSpPr>
            <a:spLocks noChangeArrowheads="1"/>
          </p:cNvSpPr>
          <p:nvPr/>
        </p:nvSpPr>
        <p:spPr bwMode="gray">
          <a:xfrm flipV="1">
            <a:off x="1711643" y="1801598"/>
            <a:ext cx="5757863" cy="595788"/>
          </a:xfrm>
          <a:custGeom>
            <a:avLst/>
            <a:gdLst>
              <a:gd name="G0" fmla="+- 3813 0 0"/>
              <a:gd name="G1" fmla="+- 21600 0 3813"/>
              <a:gd name="G2" fmla="*/ 3813 1 2"/>
              <a:gd name="G3" fmla="+- 21600 0 G2"/>
              <a:gd name="G4" fmla="+/ 3813 21600 2"/>
              <a:gd name="G5" fmla="+/ G1 0 2"/>
              <a:gd name="G6" fmla="*/ 21600 21600 3813"/>
              <a:gd name="G7" fmla="*/ G6 1 2"/>
              <a:gd name="G8" fmla="+- 21600 0 G7"/>
              <a:gd name="G9" fmla="*/ 21600 1 2"/>
              <a:gd name="G10" fmla="+- 3813 0 G9"/>
              <a:gd name="G11" fmla="?: G10 G8 0"/>
              <a:gd name="G12" fmla="?: G10 G7 21600"/>
              <a:gd name="T0" fmla="*/ 19693 w 21600"/>
              <a:gd name="T1" fmla="*/ 10800 h 21600"/>
              <a:gd name="T2" fmla="*/ 10800 w 21600"/>
              <a:gd name="T3" fmla="*/ 21600 h 21600"/>
              <a:gd name="T4" fmla="*/ 1907 w 21600"/>
              <a:gd name="T5" fmla="*/ 10800 h 21600"/>
              <a:gd name="T6" fmla="*/ 10800 w 21600"/>
              <a:gd name="T7" fmla="*/ 0 h 21600"/>
              <a:gd name="T8" fmla="*/ 3707 w 21600"/>
              <a:gd name="T9" fmla="*/ 3707 h 21600"/>
              <a:gd name="T10" fmla="*/ 17893 w 21600"/>
              <a:gd name="T11" fmla="*/ 178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813" y="21600"/>
                </a:lnTo>
                <a:lnTo>
                  <a:pt x="1778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45AB7D">
                  <a:alpha val="39999"/>
                </a:srgbClr>
              </a:gs>
              <a:gs pos="100000">
                <a:srgbClr val="45AB7D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0" cap="none" spc="0" normalizeH="0" baseline="0" noProof="0" smtClean="0">
              <a:ln>
                <a:noFill/>
              </a:ln>
              <a:solidFill>
                <a:srgbClr val="17347D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25" name="自选图形 8"/>
          <p:cNvSpPr>
            <a:spLocks noChangeArrowheads="1"/>
          </p:cNvSpPr>
          <p:nvPr/>
        </p:nvSpPr>
        <p:spPr bwMode="gray">
          <a:xfrm flipV="1">
            <a:off x="1671638" y="3168912"/>
            <a:ext cx="5827872" cy="598647"/>
          </a:xfrm>
          <a:custGeom>
            <a:avLst/>
            <a:gdLst>
              <a:gd name="G0" fmla="+- 3813 0 0"/>
              <a:gd name="G1" fmla="+- 21600 0 3813"/>
              <a:gd name="G2" fmla="*/ 3813 1 2"/>
              <a:gd name="G3" fmla="+- 21600 0 G2"/>
              <a:gd name="G4" fmla="+/ 3813 21600 2"/>
              <a:gd name="G5" fmla="+/ G1 0 2"/>
              <a:gd name="G6" fmla="*/ 21600 21600 3813"/>
              <a:gd name="G7" fmla="*/ G6 1 2"/>
              <a:gd name="G8" fmla="+- 21600 0 G7"/>
              <a:gd name="G9" fmla="*/ 21600 1 2"/>
              <a:gd name="G10" fmla="+- 3813 0 G9"/>
              <a:gd name="G11" fmla="?: G10 G8 0"/>
              <a:gd name="G12" fmla="?: G10 G7 21600"/>
              <a:gd name="T0" fmla="*/ 19693 w 21600"/>
              <a:gd name="T1" fmla="*/ 10800 h 21600"/>
              <a:gd name="T2" fmla="*/ 10800 w 21600"/>
              <a:gd name="T3" fmla="*/ 21600 h 21600"/>
              <a:gd name="T4" fmla="*/ 1907 w 21600"/>
              <a:gd name="T5" fmla="*/ 10800 h 21600"/>
              <a:gd name="T6" fmla="*/ 10800 w 21600"/>
              <a:gd name="T7" fmla="*/ 0 h 21600"/>
              <a:gd name="T8" fmla="*/ 3707 w 21600"/>
              <a:gd name="T9" fmla="*/ 3707 h 21600"/>
              <a:gd name="T10" fmla="*/ 17893 w 21600"/>
              <a:gd name="T11" fmla="*/ 178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813" y="21600"/>
                </a:lnTo>
                <a:lnTo>
                  <a:pt x="1778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9999FF">
                  <a:alpha val="39999"/>
                </a:srgbClr>
              </a:gs>
              <a:gs pos="100000">
                <a:srgbClr val="9999FF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0" cap="none" spc="0" normalizeH="0" baseline="0" noProof="0" smtClean="0">
              <a:ln>
                <a:noFill/>
              </a:ln>
              <a:solidFill>
                <a:srgbClr val="17347D"/>
              </a:solidFill>
              <a:effectLst/>
              <a:uLnTx/>
              <a:uFillTx/>
              <a:ea typeface="+mn-ea"/>
            </a:endParaRPr>
          </a:p>
        </p:txBody>
      </p:sp>
      <p:pic>
        <p:nvPicPr>
          <p:cNvPr id="26" name="图片 9" descr="Picture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05915" y="1011499"/>
            <a:ext cx="607219" cy="51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图片 10" descr="Picture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03058" y="2445964"/>
            <a:ext cx="608648" cy="51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图片 11" descr="Picture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07344" y="3806134"/>
            <a:ext cx="607218" cy="51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自选图形 12"/>
          <p:cNvSpPr>
            <a:spLocks noChangeArrowheads="1"/>
          </p:cNvSpPr>
          <p:nvPr/>
        </p:nvSpPr>
        <p:spPr bwMode="gray">
          <a:xfrm>
            <a:off x="1993107" y="768612"/>
            <a:ext cx="5212080" cy="411480"/>
          </a:xfrm>
          <a:prstGeom prst="roundRect">
            <a:avLst>
              <a:gd name="adj" fmla="val 16667"/>
            </a:avLst>
          </a:prstGeom>
          <a:solidFill>
            <a:srgbClr val="FEFFFF"/>
          </a:solidFill>
          <a:ln w="28575">
            <a:solidFill>
              <a:srgbClr val="77B7E7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0" cap="none" spc="0" normalizeH="0" baseline="0" noProof="0" smtClean="0">
              <a:ln>
                <a:noFill/>
              </a:ln>
              <a:solidFill>
                <a:srgbClr val="17347D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0" name="自选图形 13"/>
          <p:cNvSpPr>
            <a:spLocks noChangeArrowheads="1"/>
          </p:cNvSpPr>
          <p:nvPr/>
        </p:nvSpPr>
        <p:spPr bwMode="gray">
          <a:xfrm>
            <a:off x="1993107" y="2217364"/>
            <a:ext cx="5212080" cy="411480"/>
          </a:xfrm>
          <a:prstGeom prst="roundRect">
            <a:avLst>
              <a:gd name="adj" fmla="val 16667"/>
            </a:avLst>
          </a:prstGeom>
          <a:solidFill>
            <a:srgbClr val="FEFFFF"/>
          </a:solidFill>
          <a:ln w="28575">
            <a:solidFill>
              <a:srgbClr val="45AB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0" cap="none" spc="0" normalizeH="0" baseline="0" noProof="0" smtClean="0">
              <a:ln>
                <a:noFill/>
              </a:ln>
              <a:solidFill>
                <a:srgbClr val="17347D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1" name="自选图形 14"/>
          <p:cNvSpPr>
            <a:spLocks noChangeArrowheads="1"/>
          </p:cNvSpPr>
          <p:nvPr/>
        </p:nvSpPr>
        <p:spPr bwMode="gray">
          <a:xfrm>
            <a:off x="1993107" y="3568962"/>
            <a:ext cx="5212080" cy="411480"/>
          </a:xfrm>
          <a:prstGeom prst="roundRect">
            <a:avLst>
              <a:gd name="adj" fmla="val 16667"/>
            </a:avLst>
          </a:prstGeom>
          <a:solidFill>
            <a:srgbClr val="FEFFFF"/>
          </a:solidFill>
          <a:ln w="28575">
            <a:solidFill>
              <a:srgbClr val="9999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0" cap="none" spc="0" normalizeH="0" baseline="0" noProof="0" smtClean="0">
              <a:ln>
                <a:noFill/>
              </a:ln>
              <a:solidFill>
                <a:srgbClr val="17347D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2" name="文本框 15"/>
          <p:cNvSpPr txBox="1">
            <a:spLocks noChangeArrowheads="1"/>
          </p:cNvSpPr>
          <p:nvPr/>
        </p:nvSpPr>
        <p:spPr bwMode="gray">
          <a:xfrm>
            <a:off x="1753002" y="1275227"/>
            <a:ext cx="5630704" cy="75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1440" dirty="0" smtClean="0">
                <a:solidFill>
                  <a:srgbClr val="FEFFFF"/>
                </a:solidFill>
                <a:cs typeface="Arial" panose="020B0604020202020204" pitchFamily="34" charset="0"/>
              </a:rPr>
              <a:t>      真实的记录</a:t>
            </a:r>
            <a:r>
              <a:rPr lang="zh-CN" altLang="en-US" sz="1440" dirty="0">
                <a:solidFill>
                  <a:srgbClr val="FEFFFF"/>
                </a:solidFill>
                <a:cs typeface="Arial" panose="020B0604020202020204" pitchFamily="34" charset="0"/>
              </a:rPr>
              <a:t>与用户的</a:t>
            </a:r>
            <a:r>
              <a:rPr lang="zh-CN" altLang="en-US" sz="1440" dirty="0" smtClean="0">
                <a:solidFill>
                  <a:srgbClr val="FEFFFF"/>
                </a:solidFill>
                <a:cs typeface="Arial" panose="020B0604020202020204" pitchFamily="34" charset="0"/>
              </a:rPr>
              <a:t>交流情况，</a:t>
            </a:r>
            <a:r>
              <a:rPr lang="zh-CN" altLang="en-US" sz="1440" dirty="0">
                <a:solidFill>
                  <a:srgbClr val="FEFFFF"/>
                </a:solidFill>
                <a:cs typeface="Arial" panose="020B0604020202020204" pitchFamily="34" charset="0"/>
              </a:rPr>
              <a:t>包括交流的时间、地点</a:t>
            </a:r>
            <a:r>
              <a:rPr lang="zh-CN" altLang="en-US" sz="1440" dirty="0" smtClean="0">
                <a:solidFill>
                  <a:srgbClr val="FEFFFF"/>
                </a:solidFill>
                <a:cs typeface="Arial" panose="020B0604020202020204" pitchFamily="34" charset="0"/>
              </a:rPr>
              <a:t>、与会人员、交流的主题等，以及每个人员的想法、建议、要求，逻辑上不需要严谨，重点是真实。</a:t>
            </a:r>
            <a:endParaRPr lang="en-US" altLang="zh-CN" sz="1440" dirty="0">
              <a:solidFill>
                <a:srgbClr val="FEFFFF"/>
              </a:solidFill>
              <a:cs typeface="Arial" panose="020B0604020202020204" pitchFamily="34" charset="0"/>
            </a:endParaRPr>
          </a:p>
        </p:txBody>
      </p:sp>
      <p:sp>
        <p:nvSpPr>
          <p:cNvPr id="33" name="文本框 16"/>
          <p:cNvSpPr txBox="1">
            <a:spLocks noChangeArrowheads="1"/>
          </p:cNvSpPr>
          <p:nvPr/>
        </p:nvSpPr>
        <p:spPr bwMode="gray">
          <a:xfrm>
            <a:off x="1924527" y="2700282"/>
            <a:ext cx="541782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1440" b="1" dirty="0" smtClean="0">
                <a:solidFill>
                  <a:srgbClr val="FEFFFF"/>
                </a:solidFill>
                <a:cs typeface="Arial" panose="020B0604020202020204" pitchFamily="34" charset="0"/>
              </a:rPr>
              <a:t>采用</a:t>
            </a:r>
            <a:r>
              <a:rPr lang="zh-CN" altLang="en-US" sz="1440" b="1" dirty="0">
                <a:solidFill>
                  <a:srgbClr val="FEFFFF"/>
                </a:solidFill>
                <a:cs typeface="Arial" panose="020B0604020202020204" pitchFamily="34" charset="0"/>
              </a:rPr>
              <a:t>自然语言（和应用域术语）来表达用户需求，其内容相对</a:t>
            </a:r>
            <a:r>
              <a:rPr lang="zh-CN" altLang="en-US" sz="1440" b="1" dirty="0" smtClean="0">
                <a:solidFill>
                  <a:srgbClr val="FEFFFF"/>
                </a:solidFill>
                <a:cs typeface="Arial" panose="020B0604020202020204" pitchFamily="34" charset="0"/>
              </a:rPr>
              <a:t>于规格说明书而言</a:t>
            </a:r>
            <a:r>
              <a:rPr lang="zh-CN" altLang="en-US" sz="1440" b="1" dirty="0">
                <a:solidFill>
                  <a:srgbClr val="FEFFFF"/>
                </a:solidFill>
                <a:cs typeface="Arial" panose="020B0604020202020204" pitchFamily="34" charset="0"/>
              </a:rPr>
              <a:t>比较粗略，不够</a:t>
            </a:r>
            <a:r>
              <a:rPr lang="zh-CN" altLang="en-US" sz="1440" b="1" dirty="0" smtClean="0">
                <a:solidFill>
                  <a:srgbClr val="FEFFFF"/>
                </a:solidFill>
                <a:cs typeface="Arial" panose="020B0604020202020204" pitchFamily="34" charset="0"/>
              </a:rPr>
              <a:t>详细。但具有较完整的逻辑。</a:t>
            </a:r>
            <a:endParaRPr lang="en-US" altLang="zh-CN" sz="1440" b="1" dirty="0">
              <a:solidFill>
                <a:srgbClr val="FEFFFF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17"/>
          <p:cNvSpPr txBox="1">
            <a:spLocks noChangeArrowheads="1"/>
          </p:cNvSpPr>
          <p:nvPr/>
        </p:nvSpPr>
        <p:spPr bwMode="gray">
          <a:xfrm>
            <a:off x="1924527" y="4030448"/>
            <a:ext cx="541782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1440" b="1" dirty="0">
                <a:solidFill>
                  <a:srgbClr val="FEFFFF"/>
                </a:solidFill>
                <a:cs typeface="Arial" panose="020B0604020202020204" pitchFamily="34" charset="0"/>
              </a:rPr>
              <a:t>是用户需求</a:t>
            </a:r>
            <a:r>
              <a:rPr lang="zh-CN" altLang="en-US" sz="1440" b="1" dirty="0" smtClean="0">
                <a:solidFill>
                  <a:srgbClr val="FEFFFF"/>
                </a:solidFill>
                <a:cs typeface="Arial" panose="020B0604020202020204" pitchFamily="34" charset="0"/>
              </a:rPr>
              <a:t>说明书的</a:t>
            </a:r>
            <a:r>
              <a:rPr lang="zh-CN" altLang="en-US" sz="1440" b="1" dirty="0">
                <a:solidFill>
                  <a:srgbClr val="FEFFFF"/>
                </a:solidFill>
                <a:cs typeface="Arial" panose="020B0604020202020204" pitchFamily="34" charset="0"/>
              </a:rPr>
              <a:t>细化，更多地采用计算机语言和图形符号来刻画需求</a:t>
            </a:r>
            <a:r>
              <a:rPr lang="zh-CN" altLang="en-US" sz="1440" b="1" dirty="0" smtClean="0">
                <a:solidFill>
                  <a:srgbClr val="FEFFFF"/>
                </a:solidFill>
                <a:cs typeface="Arial" panose="020B0604020202020204" pitchFamily="34" charset="0"/>
              </a:rPr>
              <a:t>，是</a:t>
            </a:r>
            <a:r>
              <a:rPr lang="zh-CN" altLang="en-US" sz="1440" b="1" dirty="0">
                <a:solidFill>
                  <a:srgbClr val="FEFFFF"/>
                </a:solidFill>
                <a:cs typeface="Arial" panose="020B0604020202020204" pitchFamily="34" charset="0"/>
              </a:rPr>
              <a:t>软件系统设计的直接依据。 </a:t>
            </a:r>
            <a:endParaRPr lang="en-US" altLang="zh-CN" sz="1440" b="1" dirty="0">
              <a:solidFill>
                <a:srgbClr val="FEFFFF"/>
              </a:solidFill>
              <a:cs typeface="Arial" panose="020B0604020202020204" pitchFamily="34" charset="0"/>
            </a:endParaRPr>
          </a:p>
        </p:txBody>
      </p:sp>
      <p:sp>
        <p:nvSpPr>
          <p:cNvPr id="35" name="矩形 18"/>
          <p:cNvSpPr>
            <a:spLocks noChangeArrowheads="1"/>
          </p:cNvSpPr>
          <p:nvPr/>
        </p:nvSpPr>
        <p:spPr bwMode="gray">
          <a:xfrm>
            <a:off x="2336007" y="768612"/>
            <a:ext cx="4526280" cy="316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1215" b="1" dirty="0" smtClean="0">
                <a:solidFill>
                  <a:srgbClr val="77B7E7"/>
                </a:solidFill>
                <a:cs typeface="Arial" panose="020B0604020202020204" pitchFamily="34" charset="0"/>
              </a:rPr>
              <a:t>《</a:t>
            </a:r>
            <a:r>
              <a:rPr lang="zh-CN" altLang="en-US" sz="1215" b="1" dirty="0" smtClean="0">
                <a:solidFill>
                  <a:srgbClr val="77B7E7"/>
                </a:solidFill>
                <a:cs typeface="Arial" panose="020B0604020202020204" pitchFamily="34" charset="0"/>
              </a:rPr>
              <a:t>会议纪要</a:t>
            </a:r>
            <a:r>
              <a:rPr lang="en-US" altLang="zh-CN" sz="1215" b="1" dirty="0" smtClean="0">
                <a:solidFill>
                  <a:srgbClr val="77B7E7"/>
                </a:solidFill>
                <a:cs typeface="Arial" panose="020B0604020202020204" pitchFamily="34" charset="0"/>
              </a:rPr>
              <a:t>》</a:t>
            </a:r>
            <a:r>
              <a:rPr lang="zh-CN" altLang="en-US" sz="1215" b="1" dirty="0" smtClean="0">
                <a:solidFill>
                  <a:srgbClr val="77B7E7"/>
                </a:solidFill>
                <a:cs typeface="Arial" panose="020B0604020202020204" pitchFamily="34" charset="0"/>
              </a:rPr>
              <a:t>或</a:t>
            </a:r>
            <a:r>
              <a:rPr lang="en-US" altLang="zh-CN" sz="1215" b="1" dirty="0" smtClean="0">
                <a:solidFill>
                  <a:srgbClr val="77B7E7"/>
                </a:solidFill>
                <a:cs typeface="Arial" panose="020B0604020202020204" pitchFamily="34" charset="0"/>
              </a:rPr>
              <a:t>《</a:t>
            </a:r>
            <a:r>
              <a:rPr lang="zh-CN" altLang="en-US" sz="1215" b="1" dirty="0" smtClean="0">
                <a:solidFill>
                  <a:srgbClr val="77B7E7"/>
                </a:solidFill>
                <a:cs typeface="Arial" panose="020B0604020202020204" pitchFamily="34" charset="0"/>
              </a:rPr>
              <a:t>用户需求调查单</a:t>
            </a:r>
            <a:r>
              <a:rPr lang="en-US" altLang="zh-CN" sz="1215" b="1" dirty="0" smtClean="0">
                <a:solidFill>
                  <a:srgbClr val="77B7E7"/>
                </a:solidFill>
                <a:cs typeface="Arial" panose="020B0604020202020204" pitchFamily="34" charset="0"/>
              </a:rPr>
              <a:t>》</a:t>
            </a:r>
            <a:endParaRPr lang="en-US" altLang="zh-CN" sz="1215" b="1" dirty="0">
              <a:solidFill>
                <a:srgbClr val="77B7E7"/>
              </a:solidFill>
              <a:cs typeface="Arial" panose="020B0604020202020204" pitchFamily="34" charset="0"/>
            </a:endParaRPr>
          </a:p>
        </p:txBody>
      </p:sp>
      <p:sp>
        <p:nvSpPr>
          <p:cNvPr id="36" name="矩形 19"/>
          <p:cNvSpPr>
            <a:spLocks noChangeArrowheads="1"/>
          </p:cNvSpPr>
          <p:nvPr/>
        </p:nvSpPr>
        <p:spPr bwMode="gray">
          <a:xfrm>
            <a:off x="2336007" y="2225937"/>
            <a:ext cx="4526280" cy="316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1215" b="1" dirty="0" smtClean="0">
                <a:solidFill>
                  <a:srgbClr val="45AB7D"/>
                </a:solidFill>
                <a:cs typeface="Arial" panose="020B0604020202020204" pitchFamily="34" charset="0"/>
              </a:rPr>
              <a:t>《 </a:t>
            </a:r>
            <a:r>
              <a:rPr lang="zh-CN" altLang="en-US" sz="1215" b="1" dirty="0" smtClean="0">
                <a:solidFill>
                  <a:srgbClr val="45AB7D"/>
                </a:solidFill>
                <a:cs typeface="Arial" panose="020B0604020202020204" pitchFamily="34" charset="0"/>
              </a:rPr>
              <a:t>用户需求说明书》</a:t>
            </a:r>
            <a:endParaRPr lang="en-US" altLang="zh-CN" sz="1215" b="1" dirty="0">
              <a:solidFill>
                <a:srgbClr val="45AB7D"/>
              </a:solidFill>
              <a:cs typeface="Arial" panose="020B0604020202020204" pitchFamily="34" charset="0"/>
            </a:endParaRPr>
          </a:p>
        </p:txBody>
      </p:sp>
      <p:sp>
        <p:nvSpPr>
          <p:cNvPr id="37" name="矩形 20"/>
          <p:cNvSpPr>
            <a:spLocks noChangeArrowheads="1"/>
          </p:cNvSpPr>
          <p:nvPr/>
        </p:nvSpPr>
        <p:spPr bwMode="gray">
          <a:xfrm>
            <a:off x="2336007" y="3578963"/>
            <a:ext cx="4526280" cy="316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buFontTx/>
              <a:buNone/>
            </a:pPr>
            <a:r>
              <a:rPr lang="zh-CN" altLang="en-US" sz="1215" b="1" dirty="0" smtClean="0">
                <a:solidFill>
                  <a:srgbClr val="9999FF"/>
                </a:solidFill>
                <a:cs typeface="Arial" panose="020B0604020202020204" pitchFamily="34" charset="0"/>
              </a:rPr>
              <a:t>《软件需求规格说明书》</a:t>
            </a:r>
            <a:endParaRPr lang="en-US" altLang="zh-CN" sz="1215" b="1" dirty="0">
              <a:solidFill>
                <a:srgbClr val="9999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 idx="4294967295"/>
          </p:nvPr>
        </p:nvSpPr>
        <p:spPr>
          <a:xfrm>
            <a:off x="2072005" y="94615"/>
            <a:ext cx="4914900" cy="781685"/>
          </a:xfrm>
        </p:spPr>
        <p:txBody>
          <a:bodyPr/>
          <a:lstStyle/>
          <a:p>
            <a:r>
              <a:rPr lang="zh-CN" altLang="en-US" sz="2800" dirty="0" smtClean="0">
                <a:latin typeface="华文行楷" panose="02010800040101010101" charset="-122"/>
                <a:ea typeface="华文行楷" panose="02010800040101010101" charset="-122"/>
              </a:rPr>
              <a:t>需求规格说明书的格式</a:t>
            </a:r>
            <a:endParaRPr lang="zh-CN" altLang="en-US" sz="2800" dirty="0" smtClean="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34819" name="AutoShape 130"/>
          <p:cNvSpPr>
            <a:spLocks noChangeArrowheads="1"/>
          </p:cNvSpPr>
          <p:nvPr/>
        </p:nvSpPr>
        <p:spPr bwMode="auto">
          <a:xfrm>
            <a:off x="868680" y="2649497"/>
            <a:ext cx="3291840" cy="528879"/>
          </a:xfrm>
          <a:prstGeom prst="bevel">
            <a:avLst>
              <a:gd name="adj" fmla="val 1870"/>
            </a:avLst>
          </a:prstGeom>
          <a:gradFill rotWithShape="0">
            <a:gsLst>
              <a:gs pos="0">
                <a:srgbClr val="FFCC00"/>
              </a:gs>
              <a:gs pos="50000">
                <a:srgbClr val="FFEEA9"/>
              </a:gs>
              <a:gs pos="100000">
                <a:srgbClr val="FFCC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294" tIns="37147" rIns="74294" bIns="37147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160">
              <a:latin typeface="Times New Roman" panose="02020603050405020304" pitchFamily="18" charset="0"/>
            </a:endParaRPr>
          </a:p>
        </p:txBody>
      </p:sp>
      <p:sp>
        <p:nvSpPr>
          <p:cNvPr id="34820" name="文本框 17"/>
          <p:cNvSpPr txBox="1">
            <a:spLocks noChangeArrowheads="1"/>
          </p:cNvSpPr>
          <p:nvPr/>
        </p:nvSpPr>
        <p:spPr bwMode="auto">
          <a:xfrm>
            <a:off x="1005840" y="1198722"/>
            <a:ext cx="294894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/>
              <a:t>1.</a:t>
            </a:r>
            <a:r>
              <a:rPr lang="zh-CN" altLang="en-US" sz="1800" b="1"/>
              <a:t>引言</a:t>
            </a:r>
            <a:endParaRPr lang="en-US" altLang="zh-CN" sz="1800" b="1"/>
          </a:p>
          <a:p>
            <a:r>
              <a:rPr lang="en-US" altLang="zh-CN" sz="1800" b="1"/>
              <a:t>    1.1 </a:t>
            </a:r>
            <a:r>
              <a:rPr lang="zh-CN" altLang="en-US" sz="1800" b="1"/>
              <a:t>目标</a:t>
            </a:r>
            <a:endParaRPr lang="en-US" altLang="zh-CN" sz="1800" b="1"/>
          </a:p>
          <a:p>
            <a:r>
              <a:rPr lang="en-US" altLang="zh-CN" sz="1800" b="1"/>
              <a:t>    1.2 </a:t>
            </a:r>
            <a:r>
              <a:rPr lang="zh-CN" altLang="en-US" sz="1800" b="1"/>
              <a:t>项目范围</a:t>
            </a:r>
            <a:endParaRPr lang="en-US" altLang="zh-CN" sz="1800" b="1"/>
          </a:p>
          <a:p>
            <a:r>
              <a:rPr lang="en-US" altLang="zh-CN" sz="1800" b="1"/>
              <a:t>    1.3 </a:t>
            </a:r>
            <a:r>
              <a:rPr lang="zh-CN" altLang="en-US" sz="1800" b="1"/>
              <a:t>术语和缩略语</a:t>
            </a:r>
            <a:endParaRPr lang="en-US" altLang="zh-CN" sz="1800" b="1"/>
          </a:p>
          <a:p>
            <a:r>
              <a:rPr lang="en-US" altLang="zh-CN" sz="1800" b="1"/>
              <a:t>2. </a:t>
            </a:r>
            <a:r>
              <a:rPr lang="zh-CN" altLang="en-US" sz="1800" b="1"/>
              <a:t>系统概述</a:t>
            </a:r>
            <a:endParaRPr lang="en-US" altLang="zh-CN" sz="1800" b="1"/>
          </a:p>
          <a:p>
            <a:r>
              <a:rPr lang="en-US" altLang="zh-CN" sz="1800" b="1"/>
              <a:t>     2.1 </a:t>
            </a:r>
            <a:r>
              <a:rPr lang="zh-CN" altLang="en-US" sz="1800" b="1"/>
              <a:t>产品描述</a:t>
            </a:r>
            <a:endParaRPr lang="en-US" altLang="zh-CN" sz="1800" b="1"/>
          </a:p>
          <a:p>
            <a:r>
              <a:rPr lang="en-US" altLang="zh-CN" sz="1800" b="1"/>
              <a:t>     2.2 </a:t>
            </a:r>
            <a:r>
              <a:rPr lang="zh-CN" altLang="en-US" sz="1800" b="1"/>
              <a:t>产品功能</a:t>
            </a:r>
            <a:endParaRPr lang="en-US" altLang="zh-CN" sz="1800" b="1"/>
          </a:p>
          <a:p>
            <a:r>
              <a:rPr lang="en-US" altLang="zh-CN" sz="1800" b="1"/>
              <a:t>     2.3</a:t>
            </a:r>
            <a:r>
              <a:rPr lang="zh-CN" altLang="en-US" sz="1800" b="1"/>
              <a:t>一般约束</a:t>
            </a:r>
            <a:endParaRPr lang="en-US" altLang="zh-CN" sz="1800" b="1"/>
          </a:p>
          <a:p>
            <a:r>
              <a:rPr lang="en-US" altLang="zh-CN" sz="1800" b="1"/>
              <a:t>3. </a:t>
            </a:r>
            <a:r>
              <a:rPr lang="zh-CN" altLang="en-US" sz="1800" b="1"/>
              <a:t>功能性需求分类</a:t>
            </a:r>
            <a:endParaRPr lang="en-US" altLang="zh-CN" sz="1800" b="1"/>
          </a:p>
          <a:p>
            <a:r>
              <a:rPr lang="en-US" altLang="zh-CN" sz="1800" b="1"/>
              <a:t>     3. 1</a:t>
            </a:r>
            <a:r>
              <a:rPr lang="zh-CN" altLang="en-US" sz="1800" b="1"/>
              <a:t>功能性需求分类方法</a:t>
            </a:r>
            <a:endParaRPr lang="en-US" altLang="zh-CN" sz="1800" b="1"/>
          </a:p>
          <a:p>
            <a:r>
              <a:rPr lang="en-US" altLang="zh-CN" sz="1800" b="1"/>
              <a:t>     3. 2</a:t>
            </a:r>
            <a:r>
              <a:rPr lang="zh-CN" altLang="en-US" sz="1800" b="1"/>
              <a:t>功能描述</a:t>
            </a:r>
            <a:r>
              <a:rPr lang="en-US" altLang="zh-CN" sz="1800" b="1"/>
              <a:t>1</a:t>
            </a:r>
            <a:endParaRPr lang="en-US" altLang="zh-CN" sz="1800" b="1"/>
          </a:p>
          <a:p>
            <a:r>
              <a:rPr lang="en-US" altLang="zh-CN" sz="1800" b="1"/>
              <a:t>     3. 3</a:t>
            </a:r>
            <a:r>
              <a:rPr lang="zh-CN" altLang="en-US" sz="1800" b="1"/>
              <a:t>功能描述</a:t>
            </a:r>
            <a:r>
              <a:rPr lang="en-US" altLang="zh-CN" sz="1800" b="1"/>
              <a:t>2</a:t>
            </a:r>
            <a:endParaRPr lang="zh-CN" altLang="en-US" sz="1800" b="1"/>
          </a:p>
        </p:txBody>
      </p:sp>
      <p:sp>
        <p:nvSpPr>
          <p:cNvPr id="34821" name="AutoShape 130"/>
          <p:cNvSpPr>
            <a:spLocks noChangeArrowheads="1"/>
          </p:cNvSpPr>
          <p:nvPr/>
        </p:nvSpPr>
        <p:spPr bwMode="auto">
          <a:xfrm>
            <a:off x="4709156" y="2644476"/>
            <a:ext cx="3634632" cy="541699"/>
          </a:xfrm>
          <a:prstGeom prst="bevel">
            <a:avLst>
              <a:gd name="adj" fmla="val 1870"/>
            </a:avLst>
          </a:prstGeom>
          <a:gradFill rotWithShape="0">
            <a:gsLst>
              <a:gs pos="0">
                <a:srgbClr val="FFCC00"/>
              </a:gs>
              <a:gs pos="50000">
                <a:srgbClr val="FFEEA9"/>
              </a:gs>
              <a:gs pos="100000">
                <a:srgbClr val="FFCC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4294" tIns="37147" rIns="74294" bIns="37147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160">
              <a:latin typeface="Times New Roman" panose="02020603050405020304" pitchFamily="18" charset="0"/>
            </a:endParaRPr>
          </a:p>
        </p:txBody>
      </p:sp>
      <p:sp>
        <p:nvSpPr>
          <p:cNvPr id="34822" name="文本框 17"/>
          <p:cNvSpPr txBox="1">
            <a:spLocks noChangeArrowheads="1"/>
          </p:cNvSpPr>
          <p:nvPr/>
        </p:nvSpPr>
        <p:spPr bwMode="auto">
          <a:xfrm>
            <a:off x="4914905" y="1200186"/>
            <a:ext cx="3291739" cy="313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 dirty="0"/>
              <a:t>    3.3.1 </a:t>
            </a:r>
            <a:r>
              <a:rPr lang="zh-CN" altLang="en-US" sz="1800" b="1" dirty="0"/>
              <a:t>业务需求描述</a:t>
            </a:r>
            <a:endParaRPr lang="en-US" altLang="zh-CN" sz="1800" b="1" dirty="0"/>
          </a:p>
          <a:p>
            <a:r>
              <a:rPr lang="en-US" altLang="zh-CN" sz="1800" b="1" dirty="0"/>
              <a:t>    3.3.2  </a:t>
            </a:r>
            <a:r>
              <a:rPr lang="zh-CN" altLang="en-US" sz="1800" b="1" dirty="0"/>
              <a:t>用例图（角色描述）</a:t>
            </a:r>
            <a:endParaRPr lang="en-US" altLang="zh-CN" sz="1800" b="1" dirty="0"/>
          </a:p>
          <a:p>
            <a:r>
              <a:rPr lang="en-US" altLang="zh-CN" sz="1800" b="1" dirty="0"/>
              <a:t>    3.3.3  </a:t>
            </a:r>
            <a:r>
              <a:rPr lang="zh-CN" altLang="en-US" sz="1800" b="1" dirty="0"/>
              <a:t>功能需求</a:t>
            </a:r>
            <a:endParaRPr lang="en-US" altLang="zh-CN" sz="1800" b="1" dirty="0"/>
          </a:p>
          <a:p>
            <a:r>
              <a:rPr lang="en-US" altLang="zh-CN" sz="1800" b="1" dirty="0"/>
              <a:t>          1</a:t>
            </a:r>
            <a:r>
              <a:rPr lang="zh-CN" altLang="en-US" sz="1800" b="1" dirty="0"/>
              <a:t>）</a:t>
            </a:r>
            <a:r>
              <a:rPr lang="zh-CN" altLang="en-US" sz="1800" b="1" dirty="0" smtClean="0"/>
              <a:t>流程图（</a:t>
            </a:r>
            <a:r>
              <a:rPr lang="zh-CN" altLang="en-US" sz="1440" b="1" dirty="0" smtClean="0"/>
              <a:t>审批或业务）</a:t>
            </a:r>
            <a:endParaRPr lang="en-US" altLang="zh-CN" sz="1440" b="1" dirty="0"/>
          </a:p>
          <a:p>
            <a:r>
              <a:rPr lang="en-US" altLang="zh-CN" sz="1800" b="1" dirty="0"/>
              <a:t>          2</a:t>
            </a:r>
            <a:r>
              <a:rPr lang="zh-CN" altLang="en-US" sz="1800" b="1" dirty="0"/>
              <a:t>）功能描述</a:t>
            </a:r>
            <a:endParaRPr lang="en-US" altLang="zh-CN" sz="1800" b="1" dirty="0"/>
          </a:p>
          <a:p>
            <a:r>
              <a:rPr lang="en-US" altLang="zh-CN" sz="1800" b="1" dirty="0"/>
              <a:t>          3</a:t>
            </a:r>
            <a:r>
              <a:rPr lang="zh-CN" altLang="en-US" sz="1800" b="1" dirty="0"/>
              <a:t>）主要数据元素</a:t>
            </a:r>
            <a:endParaRPr lang="en-US" altLang="zh-CN" sz="1800" b="1" dirty="0"/>
          </a:p>
          <a:p>
            <a:r>
              <a:rPr lang="en-US" altLang="zh-CN" sz="1800" b="1" dirty="0"/>
              <a:t>          4</a:t>
            </a:r>
            <a:r>
              <a:rPr lang="zh-CN" altLang="en-US" sz="1800" b="1" dirty="0"/>
              <a:t>）原型界面</a:t>
            </a:r>
            <a:r>
              <a:rPr lang="en-US" altLang="zh-CN" sz="1800" b="1" dirty="0"/>
              <a:t>  </a:t>
            </a:r>
            <a:endParaRPr lang="en-US" altLang="zh-CN" sz="1800" b="1" dirty="0"/>
          </a:p>
          <a:p>
            <a:r>
              <a:rPr lang="en-US" altLang="zh-CN" sz="1800" b="1" dirty="0"/>
              <a:t>4. </a:t>
            </a:r>
            <a:r>
              <a:rPr lang="zh-CN" altLang="en-US" sz="1800" b="1" dirty="0"/>
              <a:t>外部接口</a:t>
            </a:r>
            <a:endParaRPr lang="en-US" altLang="zh-CN" sz="1800" b="1" dirty="0"/>
          </a:p>
          <a:p>
            <a:r>
              <a:rPr lang="en-US" altLang="zh-CN" sz="1800" b="1" dirty="0"/>
              <a:t>    1.1 </a:t>
            </a:r>
            <a:r>
              <a:rPr lang="zh-CN" altLang="en-US" sz="1800" b="1" dirty="0"/>
              <a:t>用户接口</a:t>
            </a:r>
            <a:endParaRPr lang="en-US" altLang="zh-CN" sz="1800" b="1" dirty="0"/>
          </a:p>
          <a:p>
            <a:r>
              <a:rPr lang="en-US" altLang="zh-CN" sz="1800" b="1" dirty="0"/>
              <a:t>    1.2 </a:t>
            </a:r>
            <a:r>
              <a:rPr lang="zh-CN" altLang="en-US" sz="1800" b="1" dirty="0"/>
              <a:t>软件接口</a:t>
            </a:r>
            <a:endParaRPr lang="en-US" altLang="zh-CN" sz="1800" b="1" dirty="0"/>
          </a:p>
          <a:p>
            <a:r>
              <a:rPr lang="en-US" altLang="zh-CN" sz="1800" b="1" dirty="0"/>
              <a:t>5. </a:t>
            </a:r>
            <a:r>
              <a:rPr lang="zh-CN" altLang="en-US" sz="1800" b="1" dirty="0"/>
              <a:t>产品非功能性需求</a:t>
            </a:r>
            <a:endParaRPr lang="en-US" altLang="zh-CN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68777" y="1137960"/>
          <a:ext cx="7337425" cy="3714115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468880"/>
                <a:gridCol w="4868545"/>
              </a:tblGrid>
              <a:tr h="4552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60" dirty="0" smtClean="0"/>
                        <a:t>对象</a:t>
                      </a:r>
                      <a:endParaRPr lang="zh-CN" altLang="en-US" sz="1460" dirty="0"/>
                    </a:p>
                  </a:txBody>
                  <a:tcPr marL="82295" marR="82295" marT="41147" marB="41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60" dirty="0" smtClean="0"/>
                        <a:t>目的</a:t>
                      </a:r>
                      <a:endParaRPr lang="zh-CN" altLang="en-US" sz="1460" dirty="0"/>
                    </a:p>
                  </a:txBody>
                  <a:tcPr marL="82295" marR="82295" marT="41147" marB="41147"/>
                </a:tc>
              </a:tr>
              <a:tr h="455295">
                <a:tc>
                  <a:txBody>
                    <a:bodyPr/>
                    <a:lstStyle/>
                    <a:p>
                      <a:r>
                        <a:rPr lang="zh-CN" altLang="en-US" sz="1460" dirty="0" smtClean="0"/>
                        <a:t>客户、用户、市场人员</a:t>
                      </a:r>
                      <a:endParaRPr lang="zh-CN" altLang="en-US" sz="1460" dirty="0"/>
                    </a:p>
                  </a:txBody>
                  <a:tcPr marL="82295" marR="82295" marT="41147" marB="411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460" dirty="0" smtClean="0"/>
                        <a:t>了解他们期望得到什么样的产品</a:t>
                      </a:r>
                      <a:endParaRPr lang="zh-CN" altLang="en-US" sz="1460" dirty="0"/>
                    </a:p>
                  </a:txBody>
                  <a:tcPr marL="82295" marR="82295" marT="41147" marB="41147"/>
                </a:tc>
              </a:tr>
              <a:tr h="455295">
                <a:tc>
                  <a:txBody>
                    <a:bodyPr/>
                    <a:lstStyle/>
                    <a:p>
                      <a:r>
                        <a:rPr lang="zh-CN" altLang="en-US" sz="1460" dirty="0" smtClean="0"/>
                        <a:t>项目经理</a:t>
                      </a:r>
                      <a:endParaRPr lang="zh-CN" altLang="en-US" sz="1460" dirty="0"/>
                    </a:p>
                  </a:txBody>
                  <a:tcPr marL="82295" marR="82295" marT="41147" marB="411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460" dirty="0" smtClean="0"/>
                        <a:t>根据产品描述来估计项目的进度</a:t>
                      </a:r>
                      <a:r>
                        <a:rPr lang="en-US" altLang="zh-CN" sz="1460" dirty="0" smtClean="0"/>
                        <a:t>, </a:t>
                      </a:r>
                      <a:r>
                        <a:rPr lang="zh-CN" altLang="en-US" sz="1460" dirty="0" smtClean="0"/>
                        <a:t>工作量和所需资源</a:t>
                      </a:r>
                      <a:endParaRPr lang="zh-CN" altLang="en-US" sz="1460" dirty="0"/>
                    </a:p>
                  </a:txBody>
                  <a:tcPr marL="82295" marR="82295" marT="41147" marB="41147"/>
                </a:tc>
              </a:tr>
              <a:tr h="455295">
                <a:tc>
                  <a:txBody>
                    <a:bodyPr/>
                    <a:lstStyle/>
                    <a:p>
                      <a:r>
                        <a:rPr lang="zh-CN" altLang="en-US" sz="1460" dirty="0" smtClean="0"/>
                        <a:t>开发团队</a:t>
                      </a:r>
                      <a:endParaRPr lang="zh-CN" altLang="en-US" sz="1460" dirty="0"/>
                    </a:p>
                  </a:txBody>
                  <a:tcPr marL="82295" marR="82295" marT="41147" marB="411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460" dirty="0" smtClean="0"/>
                        <a:t>根据需求规格说明来了解需要开发什么样的产品</a:t>
                      </a:r>
                      <a:endParaRPr lang="zh-CN" altLang="en-US" sz="1460" dirty="0"/>
                    </a:p>
                  </a:txBody>
                  <a:tcPr marL="82295" marR="82295" marT="41147" marB="41147"/>
                </a:tc>
              </a:tr>
              <a:tr h="455295">
                <a:tc>
                  <a:txBody>
                    <a:bodyPr/>
                    <a:lstStyle/>
                    <a:p>
                      <a:r>
                        <a:rPr lang="zh-CN" altLang="en-US" sz="1460" dirty="0" smtClean="0"/>
                        <a:t>测试人员</a:t>
                      </a:r>
                      <a:endParaRPr lang="zh-CN" altLang="en-US" sz="1460" dirty="0"/>
                    </a:p>
                  </a:txBody>
                  <a:tcPr marL="82295" marR="82295" marT="41147" marB="411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460" dirty="0" smtClean="0"/>
                        <a:t>使用需求规格说明来开发测试计划</a:t>
                      </a:r>
                      <a:r>
                        <a:rPr lang="en-US" altLang="zh-CN" sz="1460" dirty="0" smtClean="0"/>
                        <a:t>, </a:t>
                      </a:r>
                      <a:r>
                        <a:rPr lang="zh-CN" altLang="en-US" sz="1460" dirty="0" smtClean="0"/>
                        <a:t>测试用例和测试过程</a:t>
                      </a:r>
                      <a:endParaRPr lang="zh-CN" altLang="en-US" sz="1460" dirty="0"/>
                    </a:p>
                  </a:txBody>
                  <a:tcPr marL="82295" marR="82295" marT="41147" marB="41147"/>
                </a:tc>
              </a:tr>
              <a:tr h="527050">
                <a:tc>
                  <a:txBody>
                    <a:bodyPr/>
                    <a:lstStyle/>
                    <a:p>
                      <a:r>
                        <a:rPr lang="zh-CN" altLang="en-US" sz="1460" dirty="0" smtClean="0"/>
                        <a:t>文档编写人员</a:t>
                      </a:r>
                      <a:endParaRPr lang="zh-CN" altLang="en-US" sz="1460" dirty="0"/>
                    </a:p>
                  </a:txBody>
                  <a:tcPr marL="82295" marR="82295" marT="41147" marB="411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460" dirty="0" smtClean="0"/>
                        <a:t>根据需求规格说明和用户界面设计来编写用户手册和帮助屏幕</a:t>
                      </a:r>
                      <a:endParaRPr lang="zh-CN" altLang="en-US" sz="1460" dirty="0"/>
                    </a:p>
                  </a:txBody>
                  <a:tcPr marL="82295" marR="82295" marT="41147" marB="41147"/>
                </a:tc>
              </a:tr>
              <a:tr h="455295">
                <a:tc>
                  <a:txBody>
                    <a:bodyPr/>
                    <a:lstStyle/>
                    <a:p>
                      <a:r>
                        <a:rPr lang="zh-CN" altLang="en-US" sz="1460" dirty="0" smtClean="0"/>
                        <a:t>系统维护和支持人员</a:t>
                      </a:r>
                      <a:endParaRPr lang="zh-CN" altLang="en-US" sz="1460" dirty="0"/>
                    </a:p>
                  </a:txBody>
                  <a:tcPr marL="82295" marR="82295" marT="41147" marB="411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460" dirty="0" smtClean="0"/>
                        <a:t>根据需求规格说明了解产品的每一部分的功能是什么</a:t>
                      </a:r>
                      <a:endParaRPr lang="zh-CN" altLang="en-US" sz="1460" dirty="0"/>
                    </a:p>
                  </a:txBody>
                  <a:tcPr marL="82295" marR="82295" marT="41147" marB="41147"/>
                </a:tc>
              </a:tr>
              <a:tr h="455295">
                <a:tc>
                  <a:txBody>
                    <a:bodyPr/>
                    <a:lstStyle/>
                    <a:p>
                      <a:r>
                        <a:rPr lang="zh-CN" altLang="en-US" sz="1460" dirty="0" smtClean="0"/>
                        <a:t>培训人员</a:t>
                      </a:r>
                      <a:endParaRPr lang="zh-CN" altLang="en-US" sz="1460" dirty="0"/>
                    </a:p>
                  </a:txBody>
                  <a:tcPr marL="82295" marR="82295" marT="41147" marB="411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460" dirty="0" smtClean="0"/>
                        <a:t>根据需求规格说明和用户文档来编写培训材料</a:t>
                      </a:r>
                      <a:endParaRPr lang="zh-CN" altLang="en-US" sz="1460" dirty="0"/>
                    </a:p>
                  </a:txBody>
                  <a:tcPr marL="82295" marR="82295" marT="41147" marB="41147"/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2008505" y="101600"/>
            <a:ext cx="4409440" cy="680085"/>
          </a:xfrm>
        </p:spPr>
        <p:txBody>
          <a:bodyPr/>
          <a:lstStyle/>
          <a:p>
            <a:r>
              <a:rPr lang="zh-CN" altLang="zh-CN" sz="2800" dirty="0" smtClean="0">
                <a:solidFill>
                  <a:srgbClr val="FFFFFF"/>
                </a:solidFill>
                <a:effectLst/>
                <a:latin typeface="华文行楷" panose="02010800040101010101" charset="-122"/>
                <a:ea typeface="华文行楷" panose="02010800040101010101" charset="-122"/>
                <a:cs typeface="+mj-cs"/>
              </a:rPr>
              <a:t>软件需求要达到的目的</a:t>
            </a:r>
            <a:endParaRPr lang="zh-CN" altLang="en-US" sz="2800" dirty="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888490" y="118745"/>
            <a:ext cx="4725670" cy="669925"/>
          </a:xfrm>
        </p:spPr>
        <p:txBody>
          <a:bodyPr/>
          <a:lstStyle/>
          <a:p>
            <a:r>
              <a:rPr lang="zh-CN" altLang="zh-CN" sz="2800" b="1" dirty="0" smtClean="0">
                <a:effectLst/>
                <a:latin typeface="华文行楷" panose="02010800040101010101" charset="-122"/>
                <a:ea typeface="华文行楷" panose="02010800040101010101" charset="-122"/>
              </a:rPr>
              <a:t>什么是好的需求规格说明书</a:t>
            </a:r>
            <a:endParaRPr lang="zh-CN" altLang="en-US" sz="2800" dirty="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7165" y="1269365"/>
            <a:ext cx="8790305" cy="425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555" tIns="40553" rIns="82555" bIns="40553" numCol="1" anchor="t" anchorCtr="0" compatLnSpc="1"/>
          <a:lstStyle>
            <a:lvl1pPr algn="l" defTabSz="927100" rtl="0" eaLnBrk="0" fontAlgn="base" hangingPunct="0">
              <a:lnSpc>
                <a:spcPts val="1825"/>
              </a:lnSpc>
              <a:spcBef>
                <a:spcPts val="1215"/>
              </a:spcBef>
              <a:spcAft>
                <a:spcPts val="400"/>
              </a:spcAft>
              <a:buClr>
                <a:srgbClr val="FFCC66"/>
              </a:buClr>
              <a:defRPr sz="16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282575" algn="l" defTabSz="927100" rtl="0" eaLnBrk="0" fontAlgn="base" hangingPunct="0">
              <a:lnSpc>
                <a:spcPts val="1825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SzPct val="80000"/>
              <a:buFont typeface="Monotype Sorts" pitchFamily="2" charset="2"/>
              <a:buChar char="u"/>
              <a:defRPr sz="1400">
                <a:solidFill>
                  <a:schemeClr val="tx1"/>
                </a:solidFill>
                <a:latin typeface="+mn-lt"/>
              </a:defRPr>
            </a:lvl2pPr>
            <a:lvl3pPr marL="1043305" indent="-290830" algn="l" defTabSz="927100" rtl="0" eaLnBrk="0" fontAlgn="base" hangingPunct="0">
              <a:lnSpc>
                <a:spcPts val="1825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3pPr>
            <a:lvl4pPr marL="1390650" indent="-231775" algn="l" defTabSz="927100" rtl="0" eaLnBrk="0" fontAlgn="base" hangingPunct="0">
              <a:lnSpc>
                <a:spcPts val="1825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7386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5pPr>
            <a:lvl6pPr marL="21958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6pPr>
            <a:lvl7pPr marL="26530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7pPr>
            <a:lvl8pPr marL="31102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8pPr>
            <a:lvl9pPr marL="35674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9pPr>
          </a:lstStyle>
          <a:p>
            <a:pPr marL="342900" indent="-342900">
              <a:spcBef>
                <a:spcPts val="0"/>
              </a:spcBef>
              <a:buFontTx/>
            </a:pPr>
            <a:r>
              <a:rPr lang="zh-CN" altLang="en-US" sz="1620" kern="0" dirty="0" smtClean="0">
                <a:solidFill>
                  <a:schemeClr val="accent4"/>
                </a:solidFill>
                <a:ea typeface="宋体" panose="02010600030101010101" pitchFamily="2" charset="-122"/>
              </a:rPr>
              <a:t>1 </a:t>
            </a:r>
            <a:r>
              <a:rPr lang="zh-CN" altLang="en-US" sz="162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正确</a:t>
            </a:r>
            <a:r>
              <a:rPr lang="zh-CN" altLang="en-US" sz="1620" kern="0" dirty="0" smtClean="0">
                <a:solidFill>
                  <a:schemeClr val="accent4"/>
                </a:solidFill>
                <a:ea typeface="宋体" panose="02010600030101010101" pitchFamily="2" charset="-122"/>
              </a:rPr>
              <a:t> </a:t>
            </a:r>
            <a:endParaRPr lang="en-US" altLang="zh-CN" sz="1620" kern="0" dirty="0" smtClean="0">
              <a:solidFill>
                <a:schemeClr val="accent4"/>
              </a:solidFill>
              <a:ea typeface="宋体" panose="02010600030101010101" pitchFamily="2" charset="-122"/>
            </a:endParaRPr>
          </a:p>
          <a:p>
            <a:pPr marL="536575" lvl="1" indent="-304800">
              <a:lnSpc>
                <a:spcPct val="100000"/>
              </a:lnSpc>
            </a:pP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需求规格说明书应当正确地反映用户的真实意图，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正确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是《产品需求规格说明书》最重要的属性。如果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不正确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仅仅是由于错别字造成的，那么多检查几遍文档就能解决问题。真正的困难是开发者和用户自己都不明白用户究竟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想要什么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不要什么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。为确保需求是正确的，开发方和用户必须对《需求规格说明书》进行确认。</a:t>
            </a:r>
            <a:endParaRPr lang="zh-CN" altLang="en-US" sz="1260" kern="0" dirty="0" smtClean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0"/>
              </a:spcBef>
              <a:buFontTx/>
            </a:pPr>
            <a:r>
              <a:rPr lang="zh-CN" altLang="en-US" sz="1620" kern="0" dirty="0" smtClean="0">
                <a:solidFill>
                  <a:schemeClr val="accent4"/>
                </a:solidFill>
                <a:ea typeface="宋体" panose="02010600030101010101" pitchFamily="2" charset="-122"/>
              </a:rPr>
              <a:t>2 </a:t>
            </a:r>
            <a:r>
              <a:rPr lang="zh-CN" altLang="en-US" sz="162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清楚</a:t>
            </a:r>
            <a:r>
              <a:rPr lang="zh-CN" altLang="en-US" sz="1620" kern="0" dirty="0" smtClean="0">
                <a:solidFill>
                  <a:schemeClr val="accent4"/>
                </a:solidFill>
                <a:ea typeface="宋体" panose="02010600030101010101" pitchFamily="2" charset="-122"/>
              </a:rPr>
              <a:t> </a:t>
            </a:r>
            <a:endParaRPr lang="en-US" altLang="zh-CN" sz="1620" kern="0" dirty="0" smtClean="0">
              <a:solidFill>
                <a:schemeClr val="accent4"/>
              </a:solidFill>
              <a:ea typeface="宋体" panose="02010600030101010101" pitchFamily="2" charset="-122"/>
            </a:endParaRPr>
          </a:p>
          <a:p>
            <a:pPr marL="536575" lvl="1" indent="-304800" algn="just"/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清楚的需求让人易读易懂。清楚的反义词是“难读”、“难理解”。你可以采用反问的方式来判断需求文档是否清楚：</a:t>
            </a:r>
            <a:endParaRPr lang="zh-CN" altLang="en-US" sz="1260" kern="0" dirty="0" smtClean="0">
              <a:solidFill>
                <a:schemeClr val="accent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57275" lvl="2" indent="-304800" algn="just">
              <a:lnSpc>
                <a:spcPct val="100000"/>
              </a:lnSpc>
              <a:buFontTx/>
            </a:pP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文档的结构、段落是否乱七八糟？上下文是否不连贯？ </a:t>
            </a:r>
            <a:endParaRPr lang="zh-CN" altLang="en-US" sz="1260" kern="0" dirty="0" smtClean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57275" lvl="2" indent="-304800" algn="just">
              <a:lnSpc>
                <a:spcPct val="100000"/>
              </a:lnSpc>
              <a:buFontTx/>
            </a:pP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文档的语句是否含糊其词、罗里罗嗦？ </a:t>
            </a:r>
            <a:endParaRPr lang="zh-CN" altLang="en-US" sz="1260" kern="0" dirty="0" smtClean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57275" lvl="2" indent="-304800" algn="just">
              <a:lnSpc>
                <a:spcPct val="100000"/>
              </a:lnSpc>
              <a:buFontTx/>
            </a:pP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看了半天是否还不明白需求究竟是什么？ </a:t>
            </a:r>
            <a:endParaRPr lang="zh-CN" altLang="en-US" sz="1260" kern="0" dirty="0" smtClean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</a:pPr>
            <a:r>
              <a:rPr lang="zh-CN" altLang="en-US" sz="1620" kern="0" dirty="0" smtClean="0">
                <a:solidFill>
                  <a:schemeClr val="accent4"/>
                </a:solidFill>
                <a:ea typeface="宋体" panose="02010600030101010101" pitchFamily="2" charset="-122"/>
              </a:rPr>
              <a:t>3 </a:t>
            </a:r>
            <a:r>
              <a:rPr lang="zh-CN" altLang="en-US" sz="162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无二义性 </a:t>
            </a:r>
            <a:r>
              <a:rPr lang="zh-CN" altLang="en-US" sz="1620" kern="0" dirty="0" smtClean="0">
                <a:solidFill>
                  <a:schemeClr val="accent4"/>
                </a:solidFill>
                <a:ea typeface="宋体" panose="02010600030101010101" pitchFamily="2" charset="-122"/>
              </a:rPr>
              <a:t> </a:t>
            </a:r>
            <a:endParaRPr lang="en-US" altLang="zh-CN" sz="1620" kern="0" dirty="0" smtClean="0">
              <a:solidFill>
                <a:schemeClr val="accent4"/>
              </a:solidFill>
              <a:ea typeface="宋体" panose="02010600030101010101" pitchFamily="2" charset="-122"/>
            </a:endParaRPr>
          </a:p>
          <a:p>
            <a:pPr marL="536575" lvl="1" indent="-304800">
              <a:lnSpc>
                <a:spcPct val="100000"/>
              </a:lnSpc>
            </a:pP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无二义性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是指每个需求只有唯一的含义。如果一个人说的话，不同的人可能有不同的理解，那么这句话就有二义性。如果需求存在二义性，将会导致人们误解需求而开发出偏离需求的产品。</a:t>
            </a:r>
            <a:endParaRPr lang="zh-CN" altLang="en-US" sz="1260" kern="0" dirty="0" smtClean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6575" lvl="1" indent="-304800">
              <a:lnSpc>
                <a:spcPct val="100000"/>
              </a:lnSpc>
            </a:pP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为了使需求无二义性，人们在写《产品需求规格说明书》时措词应当准确，切勿模棱两可。  </a:t>
            </a:r>
            <a:endParaRPr lang="zh-CN" altLang="en-US" sz="1260" kern="0" dirty="0" smtClean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27"/>
          <p:cNvSpPr txBox="1">
            <a:spLocks noChangeArrowheads="1"/>
          </p:cNvSpPr>
          <p:nvPr/>
        </p:nvSpPr>
        <p:spPr bwMode="auto">
          <a:xfrm>
            <a:off x="222885" y="1122680"/>
            <a:ext cx="8789035" cy="3958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555" tIns="40553" rIns="82555" bIns="40553" numCol="1" anchor="t" anchorCtr="0" compatLnSpc="1"/>
          <a:lstStyle>
            <a:lvl1pPr algn="l" defTabSz="927100" rtl="0" eaLnBrk="0" fontAlgn="base" hangingPunct="0">
              <a:lnSpc>
                <a:spcPts val="1825"/>
              </a:lnSpc>
              <a:spcBef>
                <a:spcPts val="1215"/>
              </a:spcBef>
              <a:spcAft>
                <a:spcPts val="400"/>
              </a:spcAft>
              <a:buClr>
                <a:srgbClr val="FFCC66"/>
              </a:buClr>
              <a:defRPr sz="16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282575" algn="l" defTabSz="927100" rtl="0" eaLnBrk="0" fontAlgn="base" hangingPunct="0">
              <a:lnSpc>
                <a:spcPts val="1825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SzPct val="80000"/>
              <a:buFont typeface="Monotype Sorts" pitchFamily="2" charset="2"/>
              <a:buChar char="u"/>
              <a:defRPr sz="1400">
                <a:solidFill>
                  <a:schemeClr val="tx1"/>
                </a:solidFill>
                <a:latin typeface="+mn-lt"/>
              </a:defRPr>
            </a:lvl2pPr>
            <a:lvl3pPr marL="1043305" indent="-290830" algn="l" defTabSz="927100" rtl="0" eaLnBrk="0" fontAlgn="base" hangingPunct="0">
              <a:lnSpc>
                <a:spcPts val="1825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3pPr>
            <a:lvl4pPr marL="1390650" indent="-231775" algn="l" defTabSz="927100" rtl="0" eaLnBrk="0" fontAlgn="base" hangingPunct="0">
              <a:lnSpc>
                <a:spcPts val="1825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7386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5pPr>
            <a:lvl6pPr marL="21958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6pPr>
            <a:lvl7pPr marL="26530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7pPr>
            <a:lvl8pPr marL="31102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8pPr>
            <a:lvl9pPr marL="35674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9pPr>
          </a:lstStyle>
          <a:p>
            <a:pPr marL="342900" indent="-342900">
              <a:spcBef>
                <a:spcPts val="0"/>
              </a:spcBef>
              <a:buFontTx/>
            </a:pPr>
            <a:r>
              <a:rPr lang="zh-CN" altLang="en-US" sz="1620" kern="0" dirty="0" smtClean="0">
                <a:solidFill>
                  <a:schemeClr val="accent4"/>
                </a:solidFill>
                <a:ea typeface="宋体" panose="02010600030101010101" pitchFamily="2" charset="-122"/>
              </a:rPr>
              <a:t>4 </a:t>
            </a:r>
            <a:r>
              <a:rPr lang="zh-CN" altLang="en-US" sz="162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一致 </a:t>
            </a:r>
            <a:r>
              <a:rPr lang="zh-CN" altLang="en-US" sz="1620" kern="0" dirty="0" smtClean="0">
                <a:solidFill>
                  <a:schemeClr val="accent4"/>
                </a:solidFill>
                <a:ea typeface="宋体" panose="02010600030101010101" pitchFamily="2" charset="-122"/>
              </a:rPr>
              <a:t> </a:t>
            </a:r>
            <a:endParaRPr lang="en-US" altLang="zh-CN" sz="1620" kern="0" dirty="0" smtClean="0">
              <a:solidFill>
                <a:schemeClr val="accent4"/>
              </a:solidFill>
              <a:ea typeface="宋体" panose="02010600030101010101" pitchFamily="2" charset="-122"/>
            </a:endParaRPr>
          </a:p>
          <a:p>
            <a:pPr marL="536575" lvl="1" indent="-304800">
              <a:lnSpc>
                <a:spcPct val="100000"/>
              </a:lnSpc>
            </a:pP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一致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Consistent）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是指《产品需求规格说明书》中各个需求之间不会发生矛盾。矛盾常常潜伏在需求文档的上下文中。 </a:t>
            </a:r>
            <a:endParaRPr lang="zh-CN" altLang="en-US" sz="1260" kern="0" dirty="0" smtClean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</a:pPr>
            <a:r>
              <a:rPr lang="zh-CN" altLang="en-US" sz="1620" kern="0" dirty="0" smtClean="0">
                <a:solidFill>
                  <a:schemeClr val="accent4"/>
                </a:solidFill>
                <a:ea typeface="宋体" panose="02010600030101010101" pitchFamily="2" charset="-122"/>
              </a:rPr>
              <a:t>5 </a:t>
            </a:r>
            <a:r>
              <a:rPr lang="zh-CN" altLang="en-US" sz="162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必要 </a:t>
            </a:r>
            <a:r>
              <a:rPr lang="zh-CN" altLang="en-US" sz="1620" kern="0" dirty="0" smtClean="0">
                <a:solidFill>
                  <a:schemeClr val="accent4"/>
                </a:solidFill>
                <a:ea typeface="宋体" panose="02010600030101010101" pitchFamily="2" charset="-122"/>
              </a:rPr>
              <a:t> </a:t>
            </a:r>
            <a:endParaRPr lang="en-US" altLang="zh-CN" sz="1620" kern="0" dirty="0" smtClean="0">
              <a:solidFill>
                <a:schemeClr val="accent4"/>
              </a:solidFill>
              <a:ea typeface="宋体" panose="02010600030101010101" pitchFamily="2" charset="-122"/>
            </a:endParaRPr>
          </a:p>
          <a:p>
            <a:pPr marL="536575" lvl="1" indent="-304800" algn="just">
              <a:lnSpc>
                <a:spcPct val="100000"/>
              </a:lnSpc>
            </a:pP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《产品需求规格说明书》中的各项需求对用户而言应当都是必要的。</a:t>
            </a:r>
            <a:endParaRPr lang="zh-CN" altLang="en-US" sz="1260" kern="0" dirty="0" smtClean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6575" lvl="1" indent="-304800" algn="just">
              <a:lnSpc>
                <a:spcPct val="100000"/>
              </a:lnSpc>
            </a:pP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可以把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必要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比喻为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雪中送炭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必要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往前一步，要么是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画蛇添足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要么是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锦上添花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260" kern="0" dirty="0" smtClean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6575" lvl="1" indent="-304800" algn="just">
              <a:lnSpc>
                <a:spcPct val="100000"/>
              </a:lnSpc>
            </a:pP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画蛇添足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显然是坏事，会导致开发人员多干一些吃力不讨好的工作。所以要尽量剔除需求规格说明书中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画蛇添足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的那些需求。</a:t>
            </a:r>
            <a:endParaRPr lang="zh-CN" altLang="en-US" sz="1260" kern="0" dirty="0" smtClean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6575" lvl="1" indent="-304800" algn="just">
              <a:lnSpc>
                <a:spcPct val="100000"/>
              </a:lnSpc>
            </a:pP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锦上添花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是好事，可能会让用户获得比期望更多的喜悦，但是眼前用户不会为此多付钱。开发者应当集中精力先完成必要的需求，如果条件允许则再做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锦上添花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的需求。为了避免主次颠倒，应当在《产品需求规格说明</a:t>
            </a:r>
            <a:endParaRPr lang="zh-CN" altLang="en-US" sz="1260" kern="0" dirty="0" smtClean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31775" lvl="1" indent="0" algn="just">
              <a:lnSpc>
                <a:spcPct val="100000"/>
              </a:lnSpc>
              <a:buNone/>
            </a:pP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书》中将那些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锦上添花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的需求设置为较低的优先级。 </a:t>
            </a:r>
            <a:endParaRPr lang="zh-CN" altLang="en-US" sz="1260" kern="0" dirty="0" smtClean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0"/>
              </a:spcBef>
              <a:buFontTx/>
            </a:pPr>
            <a:r>
              <a:rPr lang="zh-CN" altLang="en-US" sz="1620" kern="0" dirty="0" smtClean="0">
                <a:solidFill>
                  <a:schemeClr val="accent4"/>
                </a:solidFill>
                <a:ea typeface="宋体" panose="02010600030101010101" pitchFamily="2" charset="-122"/>
              </a:rPr>
              <a:t>6 </a:t>
            </a:r>
            <a:r>
              <a:rPr lang="zh-CN" altLang="en-US" sz="162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完备 </a:t>
            </a:r>
            <a:endParaRPr lang="en-US" altLang="zh-CN" sz="1620" kern="0" dirty="0" smtClean="0">
              <a:solidFill>
                <a:schemeClr val="accent4"/>
              </a:solidFill>
              <a:ea typeface="宋体" panose="02010600030101010101" pitchFamily="2" charset="-122"/>
            </a:endParaRPr>
          </a:p>
          <a:p>
            <a:pPr marL="536575" lvl="1" indent="-304800">
              <a:lnSpc>
                <a:spcPct val="100000"/>
              </a:lnSpc>
            </a:pP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完备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Complete）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是指《产品需求规格说明书》中没有遗漏一些必要的需求。</a:t>
            </a:r>
            <a:endParaRPr lang="zh-CN" altLang="en-US" sz="1260" kern="0" dirty="0" smtClean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6575" lvl="1" indent="-304800">
              <a:lnSpc>
                <a:spcPct val="100000"/>
              </a:lnSpc>
            </a:pP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人们往往倾向于关注系统的特色功能，而忽视了其它一些不起眼的但却是必需的功能。 </a:t>
            </a:r>
            <a:endParaRPr lang="zh-CN" altLang="en-US" sz="1260" kern="0" dirty="0" smtClean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6575" lvl="1" indent="-304800">
              <a:lnSpc>
                <a:spcPct val="100000"/>
              </a:lnSpc>
            </a:pP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不完备的《产品需求规格说明书》将导致产生功能不完整的软件，用户在使用该软件时可能无法完成预期的任务。 </a:t>
            </a:r>
            <a:endParaRPr lang="zh-CN" altLang="en-US" sz="1260" kern="0" dirty="0" smtClean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908810" y="130175"/>
            <a:ext cx="6185535" cy="735330"/>
          </a:xfrm>
        </p:spPr>
        <p:txBody>
          <a:bodyPr/>
          <a:lstStyle/>
          <a:p>
            <a:r>
              <a:rPr lang="zh-CN" altLang="zh-CN" sz="2800" b="1" dirty="0" smtClean="0">
                <a:solidFill>
                  <a:srgbClr val="FFFFFF"/>
                </a:solidFill>
                <a:effectLst/>
                <a:latin typeface="华文行楷" panose="02010800040101010101" charset="-122"/>
                <a:ea typeface="华文行楷" panose="02010800040101010101" charset="-122"/>
                <a:cs typeface="+mj-cs"/>
              </a:rPr>
              <a:t>什么是好的需求规格说明书</a:t>
            </a:r>
            <a:endParaRPr lang="zh-CN" altLang="en-US" sz="2800" dirty="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21615" y="1146810"/>
            <a:ext cx="8498205" cy="4104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555" tIns="40553" rIns="82555" bIns="40553" numCol="1" anchor="t" anchorCtr="0" compatLnSpc="1"/>
          <a:lstStyle>
            <a:lvl1pPr algn="l" defTabSz="927100" rtl="0" eaLnBrk="0" fontAlgn="base" hangingPunct="0">
              <a:lnSpc>
                <a:spcPts val="1825"/>
              </a:lnSpc>
              <a:spcBef>
                <a:spcPts val="1215"/>
              </a:spcBef>
              <a:spcAft>
                <a:spcPts val="400"/>
              </a:spcAft>
              <a:buClr>
                <a:srgbClr val="FFCC66"/>
              </a:buClr>
              <a:defRPr sz="16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282575" algn="l" defTabSz="927100" rtl="0" eaLnBrk="0" fontAlgn="base" hangingPunct="0">
              <a:lnSpc>
                <a:spcPts val="1825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SzPct val="80000"/>
              <a:buFont typeface="Monotype Sorts" pitchFamily="2" charset="2"/>
              <a:buChar char="u"/>
              <a:defRPr sz="1400">
                <a:solidFill>
                  <a:schemeClr val="tx1"/>
                </a:solidFill>
                <a:latin typeface="+mn-lt"/>
              </a:defRPr>
            </a:lvl2pPr>
            <a:lvl3pPr marL="1043305" indent="-290830" algn="l" defTabSz="927100" rtl="0" eaLnBrk="0" fontAlgn="base" hangingPunct="0">
              <a:lnSpc>
                <a:spcPts val="1825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3pPr>
            <a:lvl4pPr marL="1390650" indent="-231775" algn="l" defTabSz="927100" rtl="0" eaLnBrk="0" fontAlgn="base" hangingPunct="0">
              <a:lnSpc>
                <a:spcPts val="1825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7386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5pPr>
            <a:lvl6pPr marL="21958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6pPr>
            <a:lvl7pPr marL="26530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7pPr>
            <a:lvl8pPr marL="31102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8pPr>
            <a:lvl9pPr marL="35674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9pPr>
          </a:lstStyle>
          <a:p>
            <a:pPr marL="342900" indent="-342900">
              <a:buFontTx/>
            </a:pPr>
            <a:r>
              <a:rPr lang="zh-CN" altLang="en-US" sz="1620" kern="0" dirty="0" smtClean="0">
                <a:ea typeface="宋体" panose="02010600030101010101" pitchFamily="2" charset="-122"/>
              </a:rPr>
              <a:t>7</a:t>
            </a:r>
            <a:r>
              <a:rPr lang="zh-CN" altLang="en-US" sz="1620" kern="0" dirty="0" smtClean="0">
                <a:solidFill>
                  <a:schemeClr val="accent4"/>
                </a:solidFill>
                <a:ea typeface="宋体" panose="02010600030101010101" pitchFamily="2" charset="-122"/>
              </a:rPr>
              <a:t>7 </a:t>
            </a:r>
            <a:r>
              <a:rPr lang="zh-CN" altLang="en-US" sz="162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可实现</a:t>
            </a:r>
            <a:r>
              <a:rPr lang="zh-CN" altLang="en-US" sz="1620" kern="0" dirty="0" smtClean="0">
                <a:solidFill>
                  <a:schemeClr val="accent4"/>
                </a:solidFill>
                <a:ea typeface="宋体" panose="02010600030101010101" pitchFamily="2" charset="-122"/>
              </a:rPr>
              <a:t> </a:t>
            </a:r>
            <a:endParaRPr lang="en-US" altLang="zh-CN" sz="1620" kern="0" dirty="0" smtClean="0">
              <a:solidFill>
                <a:schemeClr val="accent4"/>
              </a:solidFill>
              <a:ea typeface="宋体" panose="02010600030101010101" pitchFamily="2" charset="-122"/>
            </a:endParaRPr>
          </a:p>
          <a:p>
            <a:pPr marL="536575" lvl="1" indent="-304800"/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《产品需求规格说明书》中的各项需求对</a:t>
            </a:r>
            <a:r>
              <a:rPr lang="zh-CN" altLang="en-US" sz="1260" b="1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开发方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而言应当都是可实现的（</a:t>
            </a:r>
            <a:r>
              <a:rPr lang="en-US" altLang="zh-CN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Attainable）。</a:t>
            </a:r>
            <a:endParaRPr lang="en-US" altLang="zh-CN" sz="1260" kern="0" dirty="0" smtClean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6575" lvl="1" indent="-304800"/>
            <a:r>
              <a:rPr lang="en-US" altLang="zh-CN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可实现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意味着在技术上是可行的，并且满足时间、费用、质量等约束。</a:t>
            </a:r>
            <a:endParaRPr lang="zh-CN" altLang="en-US" sz="1260" kern="0" dirty="0" smtClean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6575" lvl="1" indent="-304800"/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营销人员和用户谈生意时，为了能拿到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单子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，他们往往对用户提出的需求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来者不拒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吹牛皮虽然不犯法，但是《产品需求规格说明书》可是白纸黑字啊。经过双方确认的《产品需求规格说明书》相当于商业合同，如果开发方不能够实现《产品需求规格说明书》中的内容，那就是违约，可能会被罚款的。  </a:t>
            </a:r>
            <a:endParaRPr lang="zh-CN" altLang="en-US" sz="1260" kern="0" dirty="0" smtClean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6575" lvl="1" indent="-304800"/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对于合同项目，如果开发方不能确信某些需求是否可实现，则应事先与用户协商，达成一致的处理意见，避免将来发生商业纠纷。 </a:t>
            </a:r>
            <a:endParaRPr lang="zh-CN" altLang="en-US" sz="1260" kern="0" dirty="0" smtClean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0"/>
              </a:spcBef>
              <a:buFontTx/>
            </a:pPr>
            <a:r>
              <a:rPr lang="zh-CN" altLang="en-US" sz="1620" kern="0" dirty="0" smtClean="0">
                <a:solidFill>
                  <a:schemeClr val="accent4"/>
                </a:solidFill>
                <a:ea typeface="宋体" panose="02010600030101010101" pitchFamily="2" charset="-122"/>
              </a:rPr>
              <a:t>8 </a:t>
            </a:r>
            <a:r>
              <a:rPr lang="zh-CN" altLang="en-US" sz="162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可验证  </a:t>
            </a:r>
            <a:r>
              <a:rPr lang="zh-CN" altLang="en-US" sz="1620" kern="0" dirty="0" smtClean="0">
                <a:solidFill>
                  <a:schemeClr val="accent4"/>
                </a:solidFill>
                <a:ea typeface="宋体" panose="02010600030101010101" pitchFamily="2" charset="-122"/>
              </a:rPr>
              <a:t> </a:t>
            </a:r>
            <a:endParaRPr lang="en-US" altLang="zh-CN" sz="1620" kern="0" dirty="0" smtClean="0">
              <a:solidFill>
                <a:schemeClr val="accent4"/>
              </a:solidFill>
              <a:ea typeface="宋体" panose="02010600030101010101" pitchFamily="2" charset="-122"/>
            </a:endParaRPr>
          </a:p>
          <a:p>
            <a:pPr marL="536575" lvl="1" indent="-304800" algn="just"/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《产品需求规格说明书》中的各项需求对</a:t>
            </a:r>
            <a:r>
              <a:rPr lang="zh-CN" altLang="en-US" sz="1260" b="1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用户方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而言应当都是可验证的（</a:t>
            </a:r>
            <a:r>
              <a:rPr lang="en-US" altLang="zh-CN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Verifiable）。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如果需求是不可验证的，那么用户就无法验收软件，可能会发生商业纠纷。 </a:t>
            </a:r>
            <a:endParaRPr lang="zh-CN" altLang="en-US" sz="1260" kern="0" dirty="0" smtClean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6575" lvl="1" indent="-304800" algn="just"/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例如，摩天大楼的一项需求是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抗十二级台风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，这个需求看起来堂而皇之，但是如何验证呢？当摩天大楼完工后验收时，用户又不是巫师，他怎能造个十二级台风来试验？如果双方都认可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采用计算机模拟十二级台风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等效于实际测试，那么这项需求就是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可验证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的。 </a:t>
            </a:r>
            <a:endParaRPr lang="zh-CN" altLang="en-US" sz="1260" kern="0" dirty="0" smtClean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880870" y="99060"/>
            <a:ext cx="5909945" cy="541655"/>
          </a:xfrm>
        </p:spPr>
        <p:txBody>
          <a:bodyPr/>
          <a:lstStyle/>
          <a:p>
            <a:r>
              <a:rPr lang="zh-CN" altLang="zh-CN" sz="2800" b="1" dirty="0" smtClean="0">
                <a:solidFill>
                  <a:srgbClr val="FFFFFF"/>
                </a:solidFill>
                <a:effectLst/>
                <a:latin typeface="华文行楷" panose="02010800040101010101" charset="-122"/>
                <a:ea typeface="华文行楷" panose="02010800040101010101" charset="-122"/>
                <a:cs typeface="+mj-cs"/>
              </a:rPr>
              <a:t>什么是好的需求规格说明书</a:t>
            </a:r>
            <a:endParaRPr lang="zh-CN" altLang="en-US" sz="2800" dirty="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1140" y="1085850"/>
            <a:ext cx="8672195" cy="382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555" tIns="40553" rIns="82555" bIns="40553" numCol="1" anchor="t" anchorCtr="0" compatLnSpc="1"/>
          <a:lstStyle>
            <a:lvl1pPr algn="l" defTabSz="927100" rtl="0" eaLnBrk="0" fontAlgn="base" hangingPunct="0">
              <a:lnSpc>
                <a:spcPts val="1825"/>
              </a:lnSpc>
              <a:spcBef>
                <a:spcPts val="1215"/>
              </a:spcBef>
              <a:spcAft>
                <a:spcPts val="400"/>
              </a:spcAft>
              <a:buClr>
                <a:srgbClr val="FFCC66"/>
              </a:buClr>
              <a:defRPr sz="16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282575" algn="l" defTabSz="927100" rtl="0" eaLnBrk="0" fontAlgn="base" hangingPunct="0">
              <a:lnSpc>
                <a:spcPts val="1825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SzPct val="80000"/>
              <a:buFont typeface="Monotype Sorts" pitchFamily="2" charset="2"/>
              <a:buChar char="u"/>
              <a:defRPr sz="1400">
                <a:solidFill>
                  <a:schemeClr val="tx1"/>
                </a:solidFill>
                <a:latin typeface="+mn-lt"/>
              </a:defRPr>
            </a:lvl2pPr>
            <a:lvl3pPr marL="1043305" indent="-290830" algn="l" defTabSz="927100" rtl="0" eaLnBrk="0" fontAlgn="base" hangingPunct="0">
              <a:lnSpc>
                <a:spcPts val="1825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3pPr>
            <a:lvl4pPr marL="1390650" indent="-231775" algn="l" defTabSz="927100" rtl="0" eaLnBrk="0" fontAlgn="base" hangingPunct="0">
              <a:lnSpc>
                <a:spcPts val="1825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7386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5pPr>
            <a:lvl6pPr marL="21958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6pPr>
            <a:lvl7pPr marL="26530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7pPr>
            <a:lvl8pPr marL="31102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8pPr>
            <a:lvl9pPr marL="35674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</a:pPr>
            <a:r>
              <a:rPr lang="zh-CN" altLang="en-US" sz="1620" kern="0" dirty="0" smtClean="0">
                <a:solidFill>
                  <a:schemeClr val="accent4"/>
                </a:solidFill>
                <a:ea typeface="宋体" panose="02010600030101010101" pitchFamily="2" charset="-122"/>
              </a:rPr>
              <a:t>9 </a:t>
            </a:r>
            <a:r>
              <a:rPr lang="zh-CN" altLang="en-US" sz="162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确定优先级 </a:t>
            </a:r>
            <a:endParaRPr lang="en-US" altLang="zh-CN" sz="1620" kern="0" dirty="0" smtClean="0">
              <a:solidFill>
                <a:schemeClr val="accent4"/>
              </a:solidFill>
              <a:ea typeface="宋体" panose="02010600030101010101" pitchFamily="2" charset="-122"/>
            </a:endParaRPr>
          </a:p>
          <a:p>
            <a:pPr marL="536575" lvl="1" indent="-304800">
              <a:lnSpc>
                <a:spcPct val="100000"/>
              </a:lnSpc>
            </a:pP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为什么要确定需求的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优先级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 </a:t>
            </a:r>
            <a:endParaRPr lang="en-US" altLang="zh-CN" sz="1260" kern="0" dirty="0" smtClean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57275" lvl="2" indent="-304800">
              <a:lnSpc>
                <a:spcPct val="100000"/>
              </a:lnSpc>
              <a:buFontTx/>
            </a:pP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理论上讲，软件的所有需求都应当被实现。但是在现实之中，项目存在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进度、费用、人力资源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等限制。在项目刚开始的时候，开发方和客户比较乐观，什么都要做，可是做着做着，人们常常会面临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进度延误、费用超支、人员不足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等问题，这时就乱套了。</a:t>
            </a:r>
            <a:endParaRPr lang="zh-CN" altLang="en-US" sz="1260" kern="0" dirty="0" smtClean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57275" lvl="2" indent="-304800">
              <a:lnSpc>
                <a:spcPct val="100000"/>
              </a:lnSpc>
              <a:buFontTx/>
            </a:pP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人们想出了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取舍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办法：先做优先级高的需求，后做（甚至放弃）优先级低的需求，这样可以将风险降到最低。 </a:t>
            </a:r>
            <a:endParaRPr lang="zh-CN" altLang="en-US" sz="1260" kern="0" dirty="0" smtClean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6575" lvl="1" indent="-304800">
              <a:lnSpc>
                <a:spcPct val="100000"/>
              </a:lnSpc>
            </a:pP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需求的优先级其实就是需求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轻重缓急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的分级表述，例如划分为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高、中、低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三级。一般地，由用户和开发方共同确定需求的优先级。 </a:t>
            </a:r>
            <a:endParaRPr lang="zh-CN" altLang="en-US" sz="1260" kern="0" dirty="0" smtClean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</a:pPr>
            <a:r>
              <a:rPr lang="zh-CN" altLang="en-US" sz="1620" kern="0" dirty="0" smtClean="0">
                <a:solidFill>
                  <a:schemeClr val="accent4"/>
                </a:solidFill>
                <a:ea typeface="宋体" panose="02010600030101010101" pitchFamily="2" charset="-122"/>
              </a:rPr>
              <a:t>10 </a:t>
            </a:r>
            <a:r>
              <a:rPr lang="zh-CN" altLang="en-US" sz="162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阐述</a:t>
            </a:r>
            <a:r>
              <a:rPr lang="zh-CN" altLang="en-US" sz="162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62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做什么</a:t>
            </a:r>
            <a:r>
              <a:rPr lang="zh-CN" altLang="en-US" sz="162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62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而不是</a:t>
            </a:r>
            <a:r>
              <a:rPr lang="zh-CN" altLang="en-US" sz="162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62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怎么做</a:t>
            </a:r>
            <a:r>
              <a:rPr lang="zh-CN" altLang="en-US" sz="162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62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1620" kern="0" dirty="0" smtClean="0">
              <a:solidFill>
                <a:schemeClr val="accent4"/>
              </a:solidFill>
              <a:ea typeface="宋体" panose="02010600030101010101" pitchFamily="2" charset="-122"/>
            </a:endParaRPr>
          </a:p>
          <a:p>
            <a:pPr marL="536575" lvl="1" indent="-304800" algn="just">
              <a:lnSpc>
                <a:spcPct val="100000"/>
              </a:lnSpc>
            </a:pP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《产品需求规格说明书》的重点是阐述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做什么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，而不是阐述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怎么做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怎么做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是系统设计和实现阶段的事情。 </a:t>
            </a:r>
            <a:endParaRPr lang="zh-CN" altLang="en-US" sz="1260" kern="0" dirty="0" smtClean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6575" lvl="1" indent="-304800" algn="just">
              <a:lnSpc>
                <a:spcPct val="100000"/>
              </a:lnSpc>
            </a:pP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国内的很多软件公司里，开发人员常常身兼数职，可能把需求开发、系统设计、编程等工作从头做到尾。所以他们在调查、分析、定义需求时，自然会想到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怎么做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，这并没有什么过错。如果在调查、定义需求时想好了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怎么做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，当然应该写下来，否则岂不浪费！关键是不要将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怎么做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写到需求规格说明书里面，记录在其它文档里就行了。 </a:t>
            </a:r>
            <a:endParaRPr lang="zh-CN" altLang="en-US" sz="1260" kern="0" dirty="0" smtClean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3"/>
          <p:cNvSpPr>
            <a:spLocks noGrp="1"/>
          </p:cNvSpPr>
          <p:nvPr/>
        </p:nvSpPr>
        <p:spPr>
          <a:xfrm>
            <a:off x="1880870" y="99060"/>
            <a:ext cx="5909945" cy="541655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16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zh-CN" sz="2800" b="1" dirty="0" smtClean="0">
                <a:solidFill>
                  <a:srgbClr val="FFFFFF"/>
                </a:solidFill>
                <a:effectLst/>
                <a:latin typeface="华文行楷" panose="02010800040101010101" charset="-122"/>
                <a:ea typeface="华文行楷" panose="02010800040101010101" charset="-122"/>
                <a:cs typeface="+mj-cs"/>
              </a:rPr>
              <a:t>什么是好的需求规格说明书</a:t>
            </a:r>
            <a:endParaRPr lang="zh-CN" altLang="en-US" sz="2800" dirty="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653623" y="842055"/>
            <a:ext cx="548626" cy="3634645"/>
          </a:xfrm>
        </p:spPr>
        <p:txBody>
          <a:bodyPr/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华文行楷" panose="02010800040101010101" charset="-122"/>
                <a:ea typeface="华文行楷" panose="02010800040101010101" charset="-122"/>
              </a:rPr>
              <a:t>需求规格书</a:t>
            </a:r>
            <a:r>
              <a:rPr lang="zh-CN" altLang="en-US" sz="2400" b="1" i="0" u="none" strike="noStrike" baseline="0" dirty="0" smtClean="0">
                <a:solidFill>
                  <a:srgbClr val="0000FF"/>
                </a:solidFill>
                <a:latin typeface="华文行楷" panose="02010800040101010101" charset="-122"/>
                <a:ea typeface="华文行楷" panose="02010800040101010101" charset="-122"/>
              </a:rPr>
              <a:t>缺陷检查清单</a:t>
            </a:r>
            <a:endParaRPr lang="zh-CN" altLang="en-US" sz="2400" b="1" dirty="0">
              <a:solidFill>
                <a:srgbClr val="0000FF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545" y="273685"/>
            <a:ext cx="5459730" cy="4714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357120" y="151130"/>
            <a:ext cx="4717415" cy="434340"/>
          </a:xfrm>
        </p:spPr>
        <p:txBody>
          <a:bodyPr/>
          <a:lstStyle/>
          <a:p>
            <a:r>
              <a:rPr lang="zh-CN" altLang="en-US" sz="2400" b="1" baseline="0" dirty="0" smtClean="0">
                <a:latin typeface="华文行楷" panose="02010800040101010101" charset="-122"/>
                <a:ea typeface="华文行楷" panose="02010800040101010101" charset="-122"/>
              </a:rPr>
              <a:t>需求的层次</a:t>
            </a:r>
            <a:endParaRPr lang="zh-CN" altLang="en-US" sz="2400" b="1" dirty="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4" name="椭圆 3"/>
          <p:cNvSpPr>
            <a:spLocks noChangeArrowheads="1"/>
          </p:cNvSpPr>
          <p:nvPr/>
        </p:nvSpPr>
        <p:spPr bwMode="gray">
          <a:xfrm>
            <a:off x="2669002" y="1190195"/>
            <a:ext cx="3560445" cy="3493293"/>
          </a:xfrm>
          <a:prstGeom prst="ellipse">
            <a:avLst/>
          </a:prstGeom>
          <a:noFill/>
          <a:ln w="12700">
            <a:solidFill>
              <a:srgbClr val="DDDDDD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CC">
                        <a:gamma/>
                        <a:shade val="60784"/>
                        <a:invGamma/>
                      </a:srgbClr>
                    </a:gs>
                    <a:gs pos="100000">
                      <a:srgbClr val="FFFFCC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0" cap="none" spc="0" normalizeH="0" baseline="0" noProof="0" smtClean="0">
              <a:ln>
                <a:noFill/>
              </a:ln>
              <a:solidFill>
                <a:srgbClr val="17347D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gray">
          <a:xfrm>
            <a:off x="2864741" y="1375933"/>
            <a:ext cx="3141822" cy="3141821"/>
          </a:xfrm>
          <a:prstGeom prst="ellipse">
            <a:avLst/>
          </a:prstGeom>
          <a:noFill/>
          <a:ln w="12700">
            <a:solidFill>
              <a:srgbClr val="DDDDDD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CC">
                        <a:gamma/>
                        <a:shade val="60784"/>
                        <a:invGamma/>
                      </a:srgbClr>
                    </a:gs>
                    <a:gs pos="100000">
                      <a:srgbClr val="FFFFCC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0" cap="none" spc="0" normalizeH="0" baseline="0" noProof="0" smtClean="0">
              <a:ln>
                <a:noFill/>
              </a:ln>
              <a:solidFill>
                <a:srgbClr val="17347D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gray">
          <a:xfrm>
            <a:off x="3059051" y="1670255"/>
            <a:ext cx="2676049" cy="2676048"/>
          </a:xfrm>
          <a:prstGeom prst="ellipse">
            <a:avLst/>
          </a:prstGeom>
          <a:noFill/>
          <a:ln w="12700">
            <a:solidFill>
              <a:srgbClr val="DDDDDD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CC">
                        <a:gamma/>
                        <a:shade val="60784"/>
                        <a:invGamma/>
                      </a:srgbClr>
                    </a:gs>
                    <a:gs pos="100000">
                      <a:srgbClr val="FFFFCC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0" cap="none" spc="0" normalizeH="0" baseline="0" noProof="0" smtClean="0">
              <a:ln>
                <a:noFill/>
              </a:ln>
              <a:solidFill>
                <a:srgbClr val="17347D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 rot="30644363">
            <a:off x="2441790" y="2838971"/>
            <a:ext cx="1684496" cy="1670208"/>
          </a:xfrm>
          <a:prstGeom prst="chevron">
            <a:avLst>
              <a:gd name="adj" fmla="val 28655"/>
            </a:avLst>
          </a:prstGeom>
          <a:solidFill>
            <a:srgbClr val="99CC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99CC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sy="50000" kx="-2453608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0" cap="none" spc="0" normalizeH="0" baseline="0" noProof="0" smtClean="0">
              <a:ln>
                <a:noFill/>
              </a:ln>
              <a:solidFill>
                <a:srgbClr val="17347D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 rot="16200000">
            <a:off x="3527681" y="864440"/>
            <a:ext cx="1684497" cy="1670208"/>
          </a:xfrm>
          <a:prstGeom prst="chevron">
            <a:avLst>
              <a:gd name="adj" fmla="val 28655"/>
            </a:avLst>
          </a:prstGeom>
          <a:solidFill>
            <a:srgbClr val="77B7E7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163500" prstMaterial="legacyPlastic">
            <a:bevelT w="13500" h="13500" prst="angle"/>
            <a:bevelB w="13500" h="13500" prst="angle"/>
            <a:extrusionClr>
              <a:srgbClr val="77B7E7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sy="50000" kx="-2453608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0" cap="none" spc="0" normalizeH="0" baseline="0" noProof="0" smtClean="0">
              <a:ln>
                <a:noFill/>
              </a:ln>
              <a:solidFill>
                <a:srgbClr val="17347D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 rot="23388254">
            <a:off x="4669252" y="2850403"/>
            <a:ext cx="1684496" cy="1670208"/>
          </a:xfrm>
          <a:prstGeom prst="chevron">
            <a:avLst>
              <a:gd name="adj" fmla="val 28655"/>
            </a:avLst>
          </a:prstGeom>
          <a:solidFill>
            <a:srgbClr val="9999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9999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0" cap="none" spc="0" normalizeH="0" baseline="0" noProof="0" smtClean="0">
              <a:ln>
                <a:noFill/>
              </a:ln>
              <a:solidFill>
                <a:srgbClr val="17347D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gray">
          <a:xfrm>
            <a:off x="3680483" y="2777485"/>
            <a:ext cx="149304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buFontTx/>
              <a:buNone/>
            </a:pPr>
            <a:r>
              <a:rPr lang="zh-CN" altLang="en-US" sz="1800" b="1" dirty="0" smtClean="0">
                <a:solidFill>
                  <a:srgbClr val="9C4A06"/>
                </a:solidFill>
                <a:cs typeface="Arial" panose="020B0604020202020204" pitchFamily="34" charset="0"/>
              </a:rPr>
              <a:t>需求</a:t>
            </a:r>
            <a:r>
              <a:rPr lang="zh-CN" altLang="en-US" sz="1800" b="1" dirty="0">
                <a:solidFill>
                  <a:srgbClr val="9C4A06"/>
                </a:solidFill>
                <a:cs typeface="Arial" panose="020B0604020202020204" pitchFamily="34" charset="0"/>
              </a:rPr>
              <a:t>的层次</a:t>
            </a:r>
            <a:endParaRPr lang="en-US" altLang="zh-CN" sz="1800" b="1" dirty="0">
              <a:solidFill>
                <a:srgbClr val="9C4A06"/>
              </a:solidFill>
              <a:cs typeface="Arial" panose="020B0604020202020204" pitchFamily="34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gray">
          <a:xfrm>
            <a:off x="3653405" y="1533095"/>
            <a:ext cx="1398642" cy="395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buFontTx/>
              <a:buNone/>
            </a:pPr>
            <a:r>
              <a:rPr lang="zh-CN" altLang="en-US" sz="1980" b="1" dirty="0" smtClean="0">
                <a:solidFill>
                  <a:schemeClr val="accent3"/>
                </a:solidFill>
              </a:rPr>
              <a:t>业务</a:t>
            </a:r>
            <a:r>
              <a:rPr lang="zh-CN" altLang="en-US" sz="1980" b="1" dirty="0">
                <a:solidFill>
                  <a:schemeClr val="accent3"/>
                </a:solidFill>
              </a:rPr>
              <a:t>需求</a:t>
            </a:r>
            <a:endParaRPr lang="en-US" altLang="zh-CN" sz="1980" b="1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black">
          <a:xfrm>
            <a:off x="5410773" y="994451"/>
            <a:ext cx="1988820" cy="17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Clr>
                <a:srgbClr val="1F3F5F"/>
              </a:buClr>
            </a:pPr>
            <a:r>
              <a:rPr lang="zh-CN" altLang="en-US" sz="1800" b="1" dirty="0" smtClean="0">
                <a:solidFill>
                  <a:srgbClr val="0A0A0A"/>
                </a:solidFill>
                <a:cs typeface="Arial" panose="020B0604020202020204" pitchFamily="34" charset="0"/>
              </a:rPr>
              <a:t>反映</a:t>
            </a:r>
            <a:r>
              <a:rPr lang="zh-CN" altLang="en-US" sz="1800" b="1" dirty="0">
                <a:solidFill>
                  <a:srgbClr val="0A0A0A"/>
                </a:solidFill>
                <a:cs typeface="Arial" panose="020B0604020202020204" pitchFamily="34" charset="0"/>
              </a:rPr>
              <a:t>了组织机构或客户对系统、产品高层次的目标</a:t>
            </a:r>
            <a:r>
              <a:rPr lang="zh-CN" altLang="en-US" sz="1800" b="1" dirty="0" smtClean="0">
                <a:solidFill>
                  <a:srgbClr val="0A0A0A"/>
                </a:solidFill>
                <a:cs typeface="Arial" panose="020B0604020202020204" pitchFamily="34" charset="0"/>
              </a:rPr>
              <a:t>要求。</a:t>
            </a:r>
            <a:endParaRPr lang="en-US" altLang="zh-CN" sz="1800" b="1" dirty="0">
              <a:solidFill>
                <a:srgbClr val="0A0A0A"/>
              </a:solidFill>
              <a:cs typeface="Arial" panose="020B0604020202020204" pitchFamily="34" charset="0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gray">
          <a:xfrm>
            <a:off x="5040477" y="3394688"/>
            <a:ext cx="1314556" cy="395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buFontTx/>
              <a:buNone/>
            </a:pPr>
            <a:r>
              <a:rPr lang="zh-CN" altLang="en-US" sz="1980" b="1" dirty="0">
                <a:solidFill>
                  <a:schemeClr val="accent3"/>
                </a:solidFill>
              </a:rPr>
              <a:t>用户</a:t>
            </a:r>
            <a:r>
              <a:rPr lang="zh-CN" altLang="en-US" sz="1980" b="1" dirty="0" smtClean="0">
                <a:solidFill>
                  <a:schemeClr val="accent3"/>
                </a:solidFill>
              </a:rPr>
              <a:t>需求</a:t>
            </a:r>
            <a:endParaRPr lang="en-US" altLang="zh-CN" sz="1980" b="1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gray">
          <a:xfrm>
            <a:off x="2446076" y="3326110"/>
            <a:ext cx="1440142" cy="582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buFontTx/>
              <a:buNone/>
            </a:pPr>
            <a:r>
              <a:rPr lang="zh-CN" altLang="en-US" sz="1980" b="1" dirty="0" smtClean="0">
                <a:solidFill>
                  <a:schemeClr val="accent3"/>
                </a:solidFill>
              </a:rPr>
              <a:t>功能需求</a:t>
            </a:r>
            <a:endParaRPr lang="en-US" altLang="zh-CN" sz="1980" b="1" dirty="0" smtClean="0">
              <a:solidFill>
                <a:schemeClr val="accent3"/>
              </a:solidFill>
            </a:endParaRPr>
          </a:p>
          <a:p>
            <a:pPr algn="ctr" eaLnBrk="0" hangingPunct="0">
              <a:buFontTx/>
              <a:buNone/>
            </a:pPr>
            <a:r>
              <a:rPr lang="en-US" altLang="zh-CN" sz="1215" b="1" dirty="0" smtClean="0">
                <a:solidFill>
                  <a:schemeClr val="accent3"/>
                </a:solidFill>
                <a:cs typeface="Arial" panose="020B0604020202020204" pitchFamily="34" charset="0"/>
              </a:rPr>
              <a:t>(</a:t>
            </a:r>
            <a:r>
              <a:rPr lang="zh-CN" altLang="en-US" sz="1215" b="1" dirty="0" smtClean="0">
                <a:solidFill>
                  <a:schemeClr val="accent3"/>
                </a:solidFill>
                <a:cs typeface="Arial" panose="020B0604020202020204" pitchFamily="34" charset="0"/>
              </a:rPr>
              <a:t>非功能需求</a:t>
            </a:r>
            <a:r>
              <a:rPr lang="en-US" altLang="zh-CN" sz="1215" b="1" dirty="0" smtClean="0">
                <a:solidFill>
                  <a:schemeClr val="accent3"/>
                </a:solidFill>
                <a:cs typeface="Arial" panose="020B0604020202020204" pitchFamily="34" charset="0"/>
              </a:rPr>
              <a:t>)</a:t>
            </a:r>
            <a:endParaRPr lang="en-US" altLang="zh-CN" sz="1215" b="1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19" name="文本框 13"/>
          <p:cNvSpPr txBox="1">
            <a:spLocks noChangeArrowheads="1"/>
          </p:cNvSpPr>
          <p:nvPr/>
        </p:nvSpPr>
        <p:spPr bwMode="black">
          <a:xfrm>
            <a:off x="6354981" y="3120376"/>
            <a:ext cx="1988820" cy="132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Clr>
                <a:srgbClr val="1F3F5F"/>
              </a:buClr>
            </a:pPr>
            <a:r>
              <a:rPr lang="zh-CN" altLang="en-US" sz="1800" b="1" dirty="0">
                <a:solidFill>
                  <a:srgbClr val="0A0A0A"/>
                </a:solidFill>
                <a:cs typeface="Arial" panose="020B0604020202020204" pitchFamily="34" charset="0"/>
              </a:rPr>
              <a:t>描述用户使用产品必须要完成</a:t>
            </a:r>
            <a:r>
              <a:rPr lang="zh-CN" altLang="en-US" sz="1800" b="1" dirty="0" smtClean="0">
                <a:solidFill>
                  <a:srgbClr val="0A0A0A"/>
                </a:solidFill>
                <a:cs typeface="Arial" panose="020B0604020202020204" pitchFamily="34" charset="0"/>
              </a:rPr>
              <a:t>的任务</a:t>
            </a:r>
            <a:r>
              <a:rPr lang="zh-CN" altLang="en-US" sz="1800" b="1" dirty="0">
                <a:solidFill>
                  <a:srgbClr val="0A0A0A"/>
                </a:solidFill>
                <a:cs typeface="Arial" panose="020B0604020202020204" pitchFamily="34" charset="0"/>
              </a:rPr>
              <a:t>。</a:t>
            </a:r>
            <a:endParaRPr lang="en-US" altLang="zh-CN" sz="1800" b="1" dirty="0">
              <a:solidFill>
                <a:srgbClr val="0A0A0A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3"/>
          <p:cNvSpPr txBox="1">
            <a:spLocks noChangeArrowheads="1"/>
          </p:cNvSpPr>
          <p:nvPr/>
        </p:nvSpPr>
        <p:spPr bwMode="black">
          <a:xfrm>
            <a:off x="662990" y="2366015"/>
            <a:ext cx="1988820" cy="25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Clr>
                <a:srgbClr val="1F3F5F"/>
              </a:buClr>
            </a:pPr>
            <a:r>
              <a:rPr lang="zh-CN" altLang="en-US" sz="1800" b="1" dirty="0" smtClean="0">
                <a:solidFill>
                  <a:srgbClr val="0A0A0A"/>
                </a:solidFill>
                <a:cs typeface="Arial" panose="020B0604020202020204" pitchFamily="34" charset="0"/>
              </a:rPr>
              <a:t>定义开发</a:t>
            </a:r>
            <a:r>
              <a:rPr lang="zh-CN" altLang="en-US" sz="1800" b="1" dirty="0">
                <a:solidFill>
                  <a:srgbClr val="0A0A0A"/>
                </a:solidFill>
                <a:cs typeface="Arial" panose="020B0604020202020204" pitchFamily="34" charset="0"/>
              </a:rPr>
              <a:t>人员必须实现的</a:t>
            </a:r>
            <a:r>
              <a:rPr lang="zh-CN" altLang="en-US" sz="1800" b="1" dirty="0">
                <a:solidFill>
                  <a:srgbClr val="0A0A0A"/>
                </a:solidFill>
                <a:cs typeface="Arial" panose="020B0604020202020204" pitchFamily="34" charset="0"/>
                <a:hlinkClick r:id="rId1" action="ppaction://hlinkfile"/>
              </a:rPr>
              <a:t>软件</a:t>
            </a:r>
            <a:r>
              <a:rPr lang="zh-CN" altLang="en-US" sz="1800" b="1" dirty="0">
                <a:solidFill>
                  <a:srgbClr val="0A0A0A"/>
                </a:solidFill>
                <a:cs typeface="Arial" panose="020B0604020202020204" pitchFamily="34" charset="0"/>
              </a:rPr>
              <a:t>功能，使得用户能完成他们的任务，从而满足了业务需求</a:t>
            </a:r>
            <a:r>
              <a:rPr lang="zh-CN" altLang="en-US" sz="1800" b="1" dirty="0" smtClean="0">
                <a:solidFill>
                  <a:srgbClr val="0A0A0A"/>
                </a:solidFill>
                <a:cs typeface="Arial" panose="020B0604020202020204" pitchFamily="34" charset="0"/>
              </a:rPr>
              <a:t>。</a:t>
            </a:r>
            <a:endParaRPr lang="en-US" altLang="zh-CN" sz="1800" b="1" dirty="0">
              <a:solidFill>
                <a:srgbClr val="0A0A0A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054225" y="132080"/>
            <a:ext cx="5044440" cy="633095"/>
          </a:xfrm>
        </p:spPr>
        <p:txBody>
          <a:bodyPr/>
          <a:lstStyle/>
          <a:p>
            <a:r>
              <a:rPr lang="zh-CN" altLang="en-US" sz="2800" dirty="0" smtClean="0">
                <a:latin typeface="华文行楷" panose="02010800040101010101" charset="-122"/>
                <a:ea typeface="华文行楷" panose="02010800040101010101" charset="-122"/>
              </a:rPr>
              <a:t>怎样看到签字</a:t>
            </a:r>
            <a:endParaRPr lang="zh-CN" altLang="en-US" sz="2800" dirty="0">
              <a:latin typeface="华文行楷" panose="02010800040101010101" charset="-122"/>
              <a:ea typeface="华文行楷" panose="02010800040101010101" charset="-122"/>
            </a:endParaRP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81" y="1063030"/>
            <a:ext cx="8221419" cy="390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11668" y="1062932"/>
            <a:ext cx="6994976" cy="37033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3800"/>
              </a:lnSpc>
              <a:spcBef>
                <a:spcPts val="1200"/>
              </a:spcBef>
              <a:buNone/>
            </a:pPr>
            <a:r>
              <a:rPr lang="zh-CN" altLang="en-US" sz="2160" b="1" dirty="0" smtClean="0"/>
              <a:t>不可能</a:t>
            </a:r>
            <a:r>
              <a:rPr lang="zh-CN" altLang="en-US" sz="2160" b="1" dirty="0"/>
              <a:t>在项目初期就能明确所有的需求</a:t>
            </a:r>
            <a:r>
              <a:rPr lang="en-US" altLang="zh-CN" sz="2160" b="1" dirty="0"/>
              <a:t>,</a:t>
            </a:r>
            <a:r>
              <a:rPr lang="zh-CN" altLang="en-US" sz="2160" b="1" dirty="0"/>
              <a:t>需求肯定要随时间的推移而发生变化</a:t>
            </a:r>
            <a:r>
              <a:rPr lang="en-US" altLang="zh-CN" sz="2160" b="1" dirty="0" smtClean="0"/>
              <a:t>.</a:t>
            </a:r>
            <a:endParaRPr lang="en-US" altLang="zh-CN" sz="2160" b="1" dirty="0"/>
          </a:p>
          <a:p>
            <a:pPr marL="0" indent="0">
              <a:lnSpc>
                <a:spcPts val="3800"/>
              </a:lnSpc>
              <a:spcBef>
                <a:spcPts val="1200"/>
              </a:spcBef>
              <a:buNone/>
            </a:pPr>
            <a:r>
              <a:rPr lang="zh-CN" altLang="en-US" sz="2160" b="1" dirty="0" smtClean="0"/>
              <a:t>签字</a:t>
            </a:r>
            <a:r>
              <a:rPr lang="zh-CN" altLang="en-US" sz="2160" b="1" dirty="0"/>
              <a:t>不仅仅是仪式</a:t>
            </a:r>
            <a:r>
              <a:rPr lang="en-US" altLang="zh-CN" sz="2160" b="1" dirty="0"/>
              <a:t>,</a:t>
            </a:r>
            <a:r>
              <a:rPr lang="zh-CN" altLang="en-US" sz="2160" b="1" dirty="0"/>
              <a:t>更重要的是建立需求的基线</a:t>
            </a:r>
            <a:r>
              <a:rPr lang="en-US" altLang="zh-CN" sz="2160" b="1" dirty="0"/>
              <a:t>.</a:t>
            </a:r>
            <a:r>
              <a:rPr lang="zh-CN" altLang="en-US" sz="2160" b="1" dirty="0"/>
              <a:t>即当时的需求最佳理解瞬间图</a:t>
            </a:r>
            <a:r>
              <a:rPr lang="en-US" altLang="zh-CN" sz="2160" b="1" dirty="0" smtClean="0"/>
              <a:t>.</a:t>
            </a:r>
            <a:endParaRPr lang="en-US" altLang="zh-CN" sz="2160" b="1" dirty="0"/>
          </a:p>
          <a:p>
            <a:pPr marL="0" indent="0">
              <a:lnSpc>
                <a:spcPts val="3800"/>
              </a:lnSpc>
              <a:spcBef>
                <a:spcPts val="1200"/>
              </a:spcBef>
              <a:buNone/>
            </a:pPr>
            <a:r>
              <a:rPr lang="zh-CN" altLang="en-US" sz="2160" b="1" dirty="0" smtClean="0"/>
              <a:t>需求</a:t>
            </a:r>
            <a:r>
              <a:rPr lang="zh-CN" altLang="en-US" sz="2160" b="1" dirty="0"/>
              <a:t>基线定义好了以后</a:t>
            </a:r>
            <a:r>
              <a:rPr lang="en-US" altLang="zh-CN" sz="2160" b="1" dirty="0"/>
              <a:t>,</a:t>
            </a:r>
            <a:r>
              <a:rPr lang="zh-CN" altLang="en-US" sz="2160" b="1" dirty="0"/>
              <a:t>要将需求置于变更控制之下</a:t>
            </a:r>
            <a:r>
              <a:rPr lang="en-US" altLang="zh-CN" sz="2160" b="1" dirty="0" smtClean="0"/>
              <a:t>.</a:t>
            </a:r>
            <a:endParaRPr lang="en-US" altLang="zh-CN" sz="2160" b="1" dirty="0" smtClean="0"/>
          </a:p>
          <a:p>
            <a:pPr marL="0" indent="0">
              <a:lnSpc>
                <a:spcPts val="3800"/>
              </a:lnSpc>
              <a:spcBef>
                <a:spcPts val="1200"/>
              </a:spcBef>
              <a:buNone/>
            </a:pPr>
            <a:r>
              <a:rPr lang="zh-CN" altLang="en-US" sz="2160" b="1" dirty="0" smtClean="0"/>
              <a:t>用</a:t>
            </a:r>
            <a:r>
              <a:rPr lang="zh-CN" altLang="en-US" sz="2160" b="1" dirty="0"/>
              <a:t>明确的协议来结束前期的需求开发活动</a:t>
            </a:r>
            <a:r>
              <a:rPr lang="en-US" altLang="zh-CN" sz="2160" b="1" dirty="0"/>
              <a:t>,</a:t>
            </a:r>
            <a:r>
              <a:rPr lang="zh-CN" altLang="en-US" sz="2160" b="1" dirty="0"/>
              <a:t>能帮助客户和开发团队形成合作伙伴关系</a:t>
            </a:r>
            <a:r>
              <a:rPr lang="en-US" altLang="zh-CN" sz="2160" b="1" dirty="0"/>
              <a:t>,</a:t>
            </a:r>
            <a:r>
              <a:rPr lang="zh-CN" altLang="en-US" sz="2160" b="1" dirty="0"/>
              <a:t>携手走上项目成功之路</a:t>
            </a:r>
            <a:r>
              <a:rPr lang="en-US" altLang="zh-CN" sz="2160" b="1" dirty="0"/>
              <a:t>.</a:t>
            </a:r>
            <a:endParaRPr lang="en-US" altLang="zh-CN" sz="2160" b="1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50" y="1251614"/>
            <a:ext cx="205740" cy="22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50" y="2228859"/>
            <a:ext cx="205740" cy="22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50" y="3240382"/>
            <a:ext cx="205740" cy="22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55" y="3806158"/>
            <a:ext cx="205740" cy="22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Group 3"/>
          <p:cNvGrpSpPr/>
          <p:nvPr/>
        </p:nvGrpSpPr>
        <p:grpSpPr bwMode="auto">
          <a:xfrm>
            <a:off x="2171700" y="1474470"/>
            <a:ext cx="5074920" cy="2400300"/>
            <a:chOff x="0" y="0"/>
            <a:chExt cx="4416" cy="2112"/>
          </a:xfrm>
        </p:grpSpPr>
        <p:sp>
          <p:nvSpPr>
            <p:cNvPr id="13378" name="Freeform 42"/>
            <p:cNvSpPr/>
            <p:nvPr/>
          </p:nvSpPr>
          <p:spPr bwMode="auto">
            <a:xfrm>
              <a:off x="81" y="94"/>
              <a:ext cx="1299" cy="1930"/>
            </a:xfrm>
            <a:custGeom>
              <a:avLst/>
              <a:gdLst>
                <a:gd name="T0" fmla="*/ 52 w 1692"/>
                <a:gd name="T1" fmla="*/ 107 h 2586"/>
                <a:gd name="T2" fmla="*/ 145 w 1692"/>
                <a:gd name="T3" fmla="*/ 87 h 2586"/>
                <a:gd name="T4" fmla="*/ 197 w 1692"/>
                <a:gd name="T5" fmla="*/ 100 h 2586"/>
                <a:gd name="T6" fmla="*/ 188 w 1692"/>
                <a:gd name="T7" fmla="*/ 184 h 2586"/>
                <a:gd name="T8" fmla="*/ 123 w 1692"/>
                <a:gd name="T9" fmla="*/ 242 h 2586"/>
                <a:gd name="T10" fmla="*/ 98 w 1692"/>
                <a:gd name="T11" fmla="*/ 297 h 2586"/>
                <a:gd name="T12" fmla="*/ 128 w 1692"/>
                <a:gd name="T13" fmla="*/ 401 h 2586"/>
                <a:gd name="T14" fmla="*/ 144 w 1692"/>
                <a:gd name="T15" fmla="*/ 399 h 2586"/>
                <a:gd name="T16" fmla="*/ 148 w 1692"/>
                <a:gd name="T17" fmla="*/ 377 h 2586"/>
                <a:gd name="T18" fmla="*/ 217 w 1692"/>
                <a:gd name="T19" fmla="*/ 480 h 2586"/>
                <a:gd name="T20" fmla="*/ 294 w 1692"/>
                <a:gd name="T21" fmla="*/ 499 h 2586"/>
                <a:gd name="T22" fmla="*/ 359 w 1692"/>
                <a:gd name="T23" fmla="*/ 561 h 2586"/>
                <a:gd name="T24" fmla="*/ 387 w 1692"/>
                <a:gd name="T25" fmla="*/ 591 h 2586"/>
                <a:gd name="T26" fmla="*/ 349 w 1692"/>
                <a:gd name="T27" fmla="*/ 669 h 2586"/>
                <a:gd name="T28" fmla="*/ 415 w 1692"/>
                <a:gd name="T29" fmla="*/ 741 h 2586"/>
                <a:gd name="T30" fmla="*/ 468 w 1692"/>
                <a:gd name="T31" fmla="*/ 840 h 2586"/>
                <a:gd name="T32" fmla="*/ 495 w 1692"/>
                <a:gd name="T33" fmla="*/ 961 h 2586"/>
                <a:gd name="T34" fmla="*/ 540 w 1692"/>
                <a:gd name="T35" fmla="*/ 1056 h 2586"/>
                <a:gd name="T36" fmla="*/ 580 w 1692"/>
                <a:gd name="T37" fmla="*/ 1048 h 2586"/>
                <a:gd name="T38" fmla="*/ 563 w 1692"/>
                <a:gd name="T39" fmla="*/ 996 h 2586"/>
                <a:gd name="T40" fmla="*/ 583 w 1692"/>
                <a:gd name="T41" fmla="*/ 958 h 2586"/>
                <a:gd name="T42" fmla="*/ 619 w 1692"/>
                <a:gd name="T43" fmla="*/ 926 h 2586"/>
                <a:gd name="T44" fmla="*/ 656 w 1692"/>
                <a:gd name="T45" fmla="*/ 863 h 2586"/>
                <a:gd name="T46" fmla="*/ 709 w 1692"/>
                <a:gd name="T47" fmla="*/ 811 h 2586"/>
                <a:gd name="T48" fmla="*/ 734 w 1692"/>
                <a:gd name="T49" fmla="*/ 725 h 2586"/>
                <a:gd name="T50" fmla="*/ 702 w 1692"/>
                <a:gd name="T51" fmla="*/ 640 h 2586"/>
                <a:gd name="T52" fmla="*/ 623 w 1692"/>
                <a:gd name="T53" fmla="*/ 586 h 2586"/>
                <a:gd name="T54" fmla="*/ 500 w 1692"/>
                <a:gd name="T55" fmla="*/ 532 h 2586"/>
                <a:gd name="T56" fmla="*/ 441 w 1692"/>
                <a:gd name="T57" fmla="*/ 524 h 2586"/>
                <a:gd name="T58" fmla="*/ 409 w 1692"/>
                <a:gd name="T59" fmla="*/ 527 h 2586"/>
                <a:gd name="T60" fmla="*/ 359 w 1692"/>
                <a:gd name="T61" fmla="*/ 543 h 2586"/>
                <a:gd name="T62" fmla="*/ 343 w 1692"/>
                <a:gd name="T63" fmla="*/ 488 h 2586"/>
                <a:gd name="T64" fmla="*/ 333 w 1692"/>
                <a:gd name="T65" fmla="*/ 442 h 2586"/>
                <a:gd name="T66" fmla="*/ 286 w 1692"/>
                <a:gd name="T67" fmla="*/ 459 h 2586"/>
                <a:gd name="T68" fmla="*/ 257 w 1692"/>
                <a:gd name="T69" fmla="*/ 395 h 2586"/>
                <a:gd name="T70" fmla="*/ 335 w 1692"/>
                <a:gd name="T71" fmla="*/ 379 h 2586"/>
                <a:gd name="T72" fmla="*/ 381 w 1692"/>
                <a:gd name="T73" fmla="*/ 377 h 2586"/>
                <a:gd name="T74" fmla="*/ 405 w 1692"/>
                <a:gd name="T75" fmla="*/ 375 h 2586"/>
                <a:gd name="T76" fmla="*/ 478 w 1692"/>
                <a:gd name="T77" fmla="*/ 312 h 2586"/>
                <a:gd name="T78" fmla="*/ 536 w 1692"/>
                <a:gd name="T79" fmla="*/ 282 h 2586"/>
                <a:gd name="T80" fmla="*/ 578 w 1692"/>
                <a:gd name="T81" fmla="*/ 265 h 2586"/>
                <a:gd name="T82" fmla="*/ 607 w 1692"/>
                <a:gd name="T83" fmla="*/ 224 h 2586"/>
                <a:gd name="T84" fmla="*/ 583 w 1692"/>
                <a:gd name="T85" fmla="*/ 213 h 2586"/>
                <a:gd name="T86" fmla="*/ 691 w 1692"/>
                <a:gd name="T87" fmla="*/ 190 h 2586"/>
                <a:gd name="T88" fmla="*/ 636 w 1692"/>
                <a:gd name="T89" fmla="*/ 142 h 2586"/>
                <a:gd name="T90" fmla="*/ 601 w 1692"/>
                <a:gd name="T91" fmla="*/ 110 h 2586"/>
                <a:gd name="T92" fmla="*/ 553 w 1692"/>
                <a:gd name="T93" fmla="*/ 152 h 2586"/>
                <a:gd name="T94" fmla="*/ 502 w 1692"/>
                <a:gd name="T95" fmla="*/ 184 h 2586"/>
                <a:gd name="T96" fmla="*/ 463 w 1692"/>
                <a:gd name="T97" fmla="*/ 126 h 2586"/>
                <a:gd name="T98" fmla="*/ 548 w 1692"/>
                <a:gd name="T99" fmla="*/ 100 h 2586"/>
                <a:gd name="T100" fmla="*/ 573 w 1692"/>
                <a:gd name="T101" fmla="*/ 82 h 2586"/>
                <a:gd name="T102" fmla="*/ 601 w 1692"/>
                <a:gd name="T103" fmla="*/ 72 h 2586"/>
                <a:gd name="T104" fmla="*/ 582 w 1692"/>
                <a:gd name="T105" fmla="*/ 60 h 2586"/>
                <a:gd name="T106" fmla="*/ 571 w 1692"/>
                <a:gd name="T107" fmla="*/ 50 h 2586"/>
                <a:gd name="T108" fmla="*/ 544 w 1692"/>
                <a:gd name="T109" fmla="*/ 43 h 2586"/>
                <a:gd name="T110" fmla="*/ 501 w 1692"/>
                <a:gd name="T111" fmla="*/ 57 h 2586"/>
                <a:gd name="T112" fmla="*/ 430 w 1692"/>
                <a:gd name="T113" fmla="*/ 50 h 2586"/>
                <a:gd name="T114" fmla="*/ 249 w 1692"/>
                <a:gd name="T115" fmla="*/ 0 h 2586"/>
                <a:gd name="T116" fmla="*/ 156 w 1692"/>
                <a:gd name="T117" fmla="*/ 13 h 2586"/>
                <a:gd name="T118" fmla="*/ 131 w 1692"/>
                <a:gd name="T119" fmla="*/ 43 h 2586"/>
                <a:gd name="T120" fmla="*/ 58 w 1692"/>
                <a:gd name="T121" fmla="*/ 72 h 2586"/>
                <a:gd name="T122" fmla="*/ 58 w 1692"/>
                <a:gd name="T123" fmla="*/ 90 h 2586"/>
                <a:gd name="T124" fmla="*/ 2 w 1692"/>
                <a:gd name="T125" fmla="*/ 104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92"/>
                <a:gd name="T190" fmla="*/ 0 h 2586"/>
                <a:gd name="T191" fmla="*/ 1692 w 1692"/>
                <a:gd name="T192" fmla="*/ 2586 h 25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79" name="Freeform 43"/>
            <p:cNvSpPr/>
            <p:nvPr/>
          </p:nvSpPr>
          <p:spPr bwMode="auto">
            <a:xfrm>
              <a:off x="40" y="278"/>
              <a:ext cx="35" cy="28"/>
            </a:xfrm>
            <a:custGeom>
              <a:avLst/>
              <a:gdLst>
                <a:gd name="T0" fmla="*/ 7 w 46"/>
                <a:gd name="T1" fmla="*/ 1 h 38"/>
                <a:gd name="T2" fmla="*/ 0 w 46"/>
                <a:gd name="T3" fmla="*/ 9 h 38"/>
                <a:gd name="T4" fmla="*/ 10 w 46"/>
                <a:gd name="T5" fmla="*/ 15 h 38"/>
                <a:gd name="T6" fmla="*/ 21 w 46"/>
                <a:gd name="T7" fmla="*/ 10 h 38"/>
                <a:gd name="T8" fmla="*/ 14 w 46"/>
                <a:gd name="T9" fmla="*/ 0 h 38"/>
                <a:gd name="T10" fmla="*/ 7 w 46"/>
                <a:gd name="T11" fmla="*/ 1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38"/>
                <a:gd name="T20" fmla="*/ 46 w 46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80" name="Freeform 44"/>
            <p:cNvSpPr/>
            <p:nvPr/>
          </p:nvSpPr>
          <p:spPr bwMode="auto">
            <a:xfrm>
              <a:off x="355" y="400"/>
              <a:ext cx="40" cy="32"/>
            </a:xfrm>
            <a:custGeom>
              <a:avLst/>
              <a:gdLst>
                <a:gd name="T0" fmla="*/ 5 w 52"/>
                <a:gd name="T1" fmla="*/ 0 h 44"/>
                <a:gd name="T2" fmla="*/ 12 w 52"/>
                <a:gd name="T3" fmla="*/ 17 h 44"/>
                <a:gd name="T4" fmla="*/ 19 w 52"/>
                <a:gd name="T5" fmla="*/ 17 h 44"/>
                <a:gd name="T6" fmla="*/ 17 w 52"/>
                <a:gd name="T7" fmla="*/ 7 h 44"/>
                <a:gd name="T8" fmla="*/ 12 w 52"/>
                <a:gd name="T9" fmla="*/ 1 h 44"/>
                <a:gd name="T10" fmla="*/ 5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44"/>
                <a:gd name="T20" fmla="*/ 52 w 52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81" name="Freeform 45"/>
            <p:cNvSpPr/>
            <p:nvPr/>
          </p:nvSpPr>
          <p:spPr bwMode="auto">
            <a:xfrm>
              <a:off x="1156" y="456"/>
              <a:ext cx="101" cy="74"/>
            </a:xfrm>
            <a:custGeom>
              <a:avLst/>
              <a:gdLst>
                <a:gd name="T0" fmla="*/ 45 w 131"/>
                <a:gd name="T1" fmla="*/ 0 h 98"/>
                <a:gd name="T2" fmla="*/ 36 w 131"/>
                <a:gd name="T3" fmla="*/ 4 h 98"/>
                <a:gd name="T4" fmla="*/ 25 w 131"/>
                <a:gd name="T5" fmla="*/ 11 h 98"/>
                <a:gd name="T6" fmla="*/ 18 w 131"/>
                <a:gd name="T7" fmla="*/ 17 h 98"/>
                <a:gd name="T8" fmla="*/ 9 w 131"/>
                <a:gd name="T9" fmla="*/ 22 h 98"/>
                <a:gd name="T10" fmla="*/ 29 w 131"/>
                <a:gd name="T11" fmla="*/ 35 h 98"/>
                <a:gd name="T12" fmla="*/ 36 w 131"/>
                <a:gd name="T13" fmla="*/ 41 h 98"/>
                <a:gd name="T14" fmla="*/ 39 w 131"/>
                <a:gd name="T15" fmla="*/ 39 h 98"/>
                <a:gd name="T16" fmla="*/ 41 w 131"/>
                <a:gd name="T17" fmla="*/ 37 h 98"/>
                <a:gd name="T18" fmla="*/ 45 w 131"/>
                <a:gd name="T19" fmla="*/ 42 h 98"/>
                <a:gd name="T20" fmla="*/ 56 w 131"/>
                <a:gd name="T21" fmla="*/ 37 h 98"/>
                <a:gd name="T22" fmla="*/ 59 w 131"/>
                <a:gd name="T23" fmla="*/ 32 h 98"/>
                <a:gd name="T24" fmla="*/ 46 w 131"/>
                <a:gd name="T25" fmla="*/ 17 h 98"/>
                <a:gd name="T26" fmla="*/ 53 w 131"/>
                <a:gd name="T27" fmla="*/ 11 h 98"/>
                <a:gd name="T28" fmla="*/ 51 w 131"/>
                <a:gd name="T29" fmla="*/ 2 h 98"/>
                <a:gd name="T30" fmla="*/ 45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1"/>
                <a:gd name="T49" fmla="*/ 0 h 98"/>
                <a:gd name="T50" fmla="*/ 131 w 131"/>
                <a:gd name="T51" fmla="*/ 98 h 9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82" name="Freeform 46"/>
            <p:cNvSpPr/>
            <p:nvPr/>
          </p:nvSpPr>
          <p:spPr bwMode="auto">
            <a:xfrm>
              <a:off x="670" y="839"/>
              <a:ext cx="162" cy="84"/>
            </a:xfrm>
            <a:custGeom>
              <a:avLst/>
              <a:gdLst>
                <a:gd name="T0" fmla="*/ 21 w 212"/>
                <a:gd name="T1" fmla="*/ 5 h 112"/>
                <a:gd name="T2" fmla="*/ 8 w 212"/>
                <a:gd name="T3" fmla="*/ 5 h 112"/>
                <a:gd name="T4" fmla="*/ 2 w 212"/>
                <a:gd name="T5" fmla="*/ 7 h 112"/>
                <a:gd name="T6" fmla="*/ 11 w 212"/>
                <a:gd name="T7" fmla="*/ 22 h 112"/>
                <a:gd name="T8" fmla="*/ 23 w 212"/>
                <a:gd name="T9" fmla="*/ 19 h 112"/>
                <a:gd name="T10" fmla="*/ 41 w 212"/>
                <a:gd name="T11" fmla="*/ 23 h 112"/>
                <a:gd name="T12" fmla="*/ 50 w 212"/>
                <a:gd name="T13" fmla="*/ 26 h 112"/>
                <a:gd name="T14" fmla="*/ 60 w 212"/>
                <a:gd name="T15" fmla="*/ 38 h 112"/>
                <a:gd name="T16" fmla="*/ 63 w 212"/>
                <a:gd name="T17" fmla="*/ 47 h 112"/>
                <a:gd name="T18" fmla="*/ 70 w 212"/>
                <a:gd name="T19" fmla="*/ 42 h 112"/>
                <a:gd name="T20" fmla="*/ 76 w 212"/>
                <a:gd name="T21" fmla="*/ 41 h 112"/>
                <a:gd name="T22" fmla="*/ 83 w 212"/>
                <a:gd name="T23" fmla="*/ 44 h 112"/>
                <a:gd name="T24" fmla="*/ 87 w 212"/>
                <a:gd name="T25" fmla="*/ 34 h 112"/>
                <a:gd name="T26" fmla="*/ 68 w 212"/>
                <a:gd name="T27" fmla="*/ 23 h 112"/>
                <a:gd name="T28" fmla="*/ 47 w 212"/>
                <a:gd name="T29" fmla="*/ 8 h 112"/>
                <a:gd name="T30" fmla="*/ 24 w 212"/>
                <a:gd name="T31" fmla="*/ 11 h 112"/>
                <a:gd name="T32" fmla="*/ 21 w 212"/>
                <a:gd name="T33" fmla="*/ 5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2"/>
                <a:gd name="T52" fmla="*/ 0 h 112"/>
                <a:gd name="T53" fmla="*/ 212 w 212"/>
                <a:gd name="T54" fmla="*/ 112 h 1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83" name="Freeform 47"/>
            <p:cNvSpPr/>
            <p:nvPr/>
          </p:nvSpPr>
          <p:spPr bwMode="auto">
            <a:xfrm>
              <a:off x="804" y="903"/>
              <a:ext cx="101" cy="40"/>
            </a:xfrm>
            <a:custGeom>
              <a:avLst/>
              <a:gdLst>
                <a:gd name="T0" fmla="*/ 25 w 133"/>
                <a:gd name="T1" fmla="*/ 0 h 54"/>
                <a:gd name="T2" fmla="*/ 19 w 133"/>
                <a:gd name="T3" fmla="*/ 2 h 54"/>
                <a:gd name="T4" fmla="*/ 14 w 133"/>
                <a:gd name="T5" fmla="*/ 12 h 54"/>
                <a:gd name="T6" fmla="*/ 6 w 133"/>
                <a:gd name="T7" fmla="*/ 14 h 54"/>
                <a:gd name="T8" fmla="*/ 2 w 133"/>
                <a:gd name="T9" fmla="*/ 17 h 54"/>
                <a:gd name="T10" fmla="*/ 6 w 133"/>
                <a:gd name="T11" fmla="*/ 22 h 54"/>
                <a:gd name="T12" fmla="*/ 58 w 133"/>
                <a:gd name="T13" fmla="*/ 14 h 54"/>
                <a:gd name="T14" fmla="*/ 54 w 133"/>
                <a:gd name="T15" fmla="*/ 7 h 54"/>
                <a:gd name="T16" fmla="*/ 46 w 133"/>
                <a:gd name="T17" fmla="*/ 3 h 54"/>
                <a:gd name="T18" fmla="*/ 44 w 133"/>
                <a:gd name="T19" fmla="*/ 10 h 54"/>
                <a:gd name="T20" fmla="*/ 39 w 133"/>
                <a:gd name="T21" fmla="*/ 7 h 54"/>
                <a:gd name="T22" fmla="*/ 30 w 133"/>
                <a:gd name="T23" fmla="*/ 5 h 54"/>
                <a:gd name="T24" fmla="*/ 25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3"/>
                <a:gd name="T40" fmla="*/ 0 h 54"/>
                <a:gd name="T41" fmla="*/ 133 w 133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84" name="Freeform 48"/>
            <p:cNvSpPr/>
            <p:nvPr/>
          </p:nvSpPr>
          <p:spPr bwMode="auto">
            <a:xfrm>
              <a:off x="911" y="928"/>
              <a:ext cx="39" cy="18"/>
            </a:xfrm>
            <a:custGeom>
              <a:avLst/>
              <a:gdLst>
                <a:gd name="T0" fmla="*/ 6 w 51"/>
                <a:gd name="T1" fmla="*/ 0 h 24"/>
                <a:gd name="T2" fmla="*/ 3 w 51"/>
                <a:gd name="T3" fmla="*/ 8 h 24"/>
                <a:gd name="T4" fmla="*/ 12 w 51"/>
                <a:gd name="T5" fmla="*/ 11 h 24"/>
                <a:gd name="T6" fmla="*/ 15 w 51"/>
                <a:gd name="T7" fmla="*/ 2 h 24"/>
                <a:gd name="T8" fmla="*/ 6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85" name="Freeform 49"/>
            <p:cNvSpPr/>
            <p:nvPr/>
          </p:nvSpPr>
          <p:spPr bwMode="auto">
            <a:xfrm>
              <a:off x="969" y="931"/>
              <a:ext cx="12" cy="25"/>
            </a:xfrm>
            <a:custGeom>
              <a:avLst/>
              <a:gdLst>
                <a:gd name="T0" fmla="*/ 6 w 16"/>
                <a:gd name="T1" fmla="*/ 0 h 34"/>
                <a:gd name="T2" fmla="*/ 0 w 16"/>
                <a:gd name="T3" fmla="*/ 5 h 34"/>
                <a:gd name="T4" fmla="*/ 7 w 16"/>
                <a:gd name="T5" fmla="*/ 13 h 34"/>
                <a:gd name="T6" fmla="*/ 5 w 16"/>
                <a:gd name="T7" fmla="*/ 7 h 34"/>
                <a:gd name="T8" fmla="*/ 7 w 16"/>
                <a:gd name="T9" fmla="*/ 2 h 34"/>
                <a:gd name="T10" fmla="*/ 6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4"/>
                <a:gd name="T20" fmla="*/ 16 w 16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86" name="Freeform 50"/>
            <p:cNvSpPr/>
            <p:nvPr/>
          </p:nvSpPr>
          <p:spPr bwMode="auto">
            <a:xfrm>
              <a:off x="781" y="89"/>
              <a:ext cx="185" cy="87"/>
            </a:xfrm>
            <a:custGeom>
              <a:avLst/>
              <a:gdLst>
                <a:gd name="T0" fmla="*/ 29 w 240"/>
                <a:gd name="T1" fmla="*/ 1 h 117"/>
                <a:gd name="T2" fmla="*/ 12 w 240"/>
                <a:gd name="T3" fmla="*/ 13 h 117"/>
                <a:gd name="T4" fmla="*/ 3 w 240"/>
                <a:gd name="T5" fmla="*/ 16 h 117"/>
                <a:gd name="T6" fmla="*/ 0 w 240"/>
                <a:gd name="T7" fmla="*/ 16 h 117"/>
                <a:gd name="T8" fmla="*/ 12 w 240"/>
                <a:gd name="T9" fmla="*/ 25 h 117"/>
                <a:gd name="T10" fmla="*/ 17 w 240"/>
                <a:gd name="T11" fmla="*/ 26 h 117"/>
                <a:gd name="T12" fmla="*/ 31 w 240"/>
                <a:gd name="T13" fmla="*/ 19 h 117"/>
                <a:gd name="T14" fmla="*/ 37 w 240"/>
                <a:gd name="T15" fmla="*/ 18 h 117"/>
                <a:gd name="T16" fmla="*/ 38 w 240"/>
                <a:gd name="T17" fmla="*/ 22 h 117"/>
                <a:gd name="T18" fmla="*/ 29 w 240"/>
                <a:gd name="T19" fmla="*/ 25 h 117"/>
                <a:gd name="T20" fmla="*/ 33 w 240"/>
                <a:gd name="T21" fmla="*/ 30 h 117"/>
                <a:gd name="T22" fmla="*/ 19 w 240"/>
                <a:gd name="T23" fmla="*/ 36 h 117"/>
                <a:gd name="T24" fmla="*/ 32 w 240"/>
                <a:gd name="T25" fmla="*/ 45 h 117"/>
                <a:gd name="T26" fmla="*/ 38 w 240"/>
                <a:gd name="T27" fmla="*/ 46 h 117"/>
                <a:gd name="T28" fmla="*/ 54 w 240"/>
                <a:gd name="T29" fmla="*/ 42 h 117"/>
                <a:gd name="T30" fmla="*/ 69 w 240"/>
                <a:gd name="T31" fmla="*/ 43 h 117"/>
                <a:gd name="T32" fmla="*/ 77 w 240"/>
                <a:gd name="T33" fmla="*/ 48 h 117"/>
                <a:gd name="T34" fmla="*/ 93 w 240"/>
                <a:gd name="T35" fmla="*/ 45 h 117"/>
                <a:gd name="T36" fmla="*/ 103 w 240"/>
                <a:gd name="T37" fmla="*/ 42 h 117"/>
                <a:gd name="T38" fmla="*/ 102 w 240"/>
                <a:gd name="T39" fmla="*/ 31 h 117"/>
                <a:gd name="T40" fmla="*/ 107 w 240"/>
                <a:gd name="T41" fmla="*/ 28 h 117"/>
                <a:gd name="T42" fmla="*/ 109 w 240"/>
                <a:gd name="T43" fmla="*/ 19 h 117"/>
                <a:gd name="T44" fmla="*/ 96 w 240"/>
                <a:gd name="T45" fmla="*/ 23 h 117"/>
                <a:gd name="T46" fmla="*/ 92 w 240"/>
                <a:gd name="T47" fmla="*/ 18 h 117"/>
                <a:gd name="T48" fmla="*/ 79 w 240"/>
                <a:gd name="T49" fmla="*/ 19 h 117"/>
                <a:gd name="T50" fmla="*/ 61 w 240"/>
                <a:gd name="T51" fmla="*/ 4 h 117"/>
                <a:gd name="T52" fmla="*/ 43 w 240"/>
                <a:gd name="T53" fmla="*/ 4 h 117"/>
                <a:gd name="T54" fmla="*/ 38 w 240"/>
                <a:gd name="T55" fmla="*/ 1 h 117"/>
                <a:gd name="T56" fmla="*/ 29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40"/>
                <a:gd name="T88" fmla="*/ 0 h 117"/>
                <a:gd name="T89" fmla="*/ 240 w 240"/>
                <a:gd name="T90" fmla="*/ 117 h 11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87" name="Freeform 51"/>
            <p:cNvSpPr/>
            <p:nvPr/>
          </p:nvSpPr>
          <p:spPr bwMode="auto">
            <a:xfrm>
              <a:off x="863" y="48"/>
              <a:ext cx="150" cy="60"/>
            </a:xfrm>
            <a:custGeom>
              <a:avLst/>
              <a:gdLst>
                <a:gd name="T0" fmla="*/ 45 w 194"/>
                <a:gd name="T1" fmla="*/ 5 h 80"/>
                <a:gd name="T2" fmla="*/ 6 w 194"/>
                <a:gd name="T3" fmla="*/ 11 h 80"/>
                <a:gd name="T4" fmla="*/ 4 w 194"/>
                <a:gd name="T5" fmla="*/ 15 h 80"/>
                <a:gd name="T6" fmla="*/ 26 w 194"/>
                <a:gd name="T7" fmla="*/ 22 h 80"/>
                <a:gd name="T8" fmla="*/ 62 w 194"/>
                <a:gd name="T9" fmla="*/ 32 h 80"/>
                <a:gd name="T10" fmla="*/ 80 w 194"/>
                <a:gd name="T11" fmla="*/ 29 h 80"/>
                <a:gd name="T12" fmla="*/ 87 w 194"/>
                <a:gd name="T13" fmla="*/ 27 h 80"/>
                <a:gd name="T14" fmla="*/ 80 w 194"/>
                <a:gd name="T15" fmla="*/ 19 h 80"/>
                <a:gd name="T16" fmla="*/ 75 w 194"/>
                <a:gd name="T17" fmla="*/ 15 h 80"/>
                <a:gd name="T18" fmla="*/ 60 w 194"/>
                <a:gd name="T19" fmla="*/ 11 h 80"/>
                <a:gd name="T20" fmla="*/ 45 w 194"/>
                <a:gd name="T21" fmla="*/ 5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4"/>
                <a:gd name="T34" fmla="*/ 0 h 80"/>
                <a:gd name="T35" fmla="*/ 194 w 194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88" name="Freeform 52"/>
            <p:cNvSpPr/>
            <p:nvPr/>
          </p:nvSpPr>
          <p:spPr bwMode="auto">
            <a:xfrm>
              <a:off x="1073" y="118"/>
              <a:ext cx="239" cy="189"/>
            </a:xfrm>
            <a:custGeom>
              <a:avLst/>
              <a:gdLst>
                <a:gd name="T0" fmla="*/ 31 w 310"/>
                <a:gd name="T1" fmla="*/ 4 h 254"/>
                <a:gd name="T2" fmla="*/ 23 w 310"/>
                <a:gd name="T3" fmla="*/ 10 h 254"/>
                <a:gd name="T4" fmla="*/ 9 w 310"/>
                <a:gd name="T5" fmla="*/ 16 h 254"/>
                <a:gd name="T6" fmla="*/ 25 w 310"/>
                <a:gd name="T7" fmla="*/ 31 h 254"/>
                <a:gd name="T8" fmla="*/ 36 w 310"/>
                <a:gd name="T9" fmla="*/ 35 h 254"/>
                <a:gd name="T10" fmla="*/ 47 w 310"/>
                <a:gd name="T11" fmla="*/ 41 h 254"/>
                <a:gd name="T12" fmla="*/ 59 w 310"/>
                <a:gd name="T13" fmla="*/ 35 h 254"/>
                <a:gd name="T14" fmla="*/ 66 w 310"/>
                <a:gd name="T15" fmla="*/ 42 h 254"/>
                <a:gd name="T16" fmla="*/ 69 w 310"/>
                <a:gd name="T17" fmla="*/ 53 h 254"/>
                <a:gd name="T18" fmla="*/ 53 w 310"/>
                <a:gd name="T19" fmla="*/ 62 h 254"/>
                <a:gd name="T20" fmla="*/ 41 w 310"/>
                <a:gd name="T21" fmla="*/ 71 h 254"/>
                <a:gd name="T22" fmla="*/ 32 w 310"/>
                <a:gd name="T23" fmla="*/ 70 h 254"/>
                <a:gd name="T24" fmla="*/ 26 w 310"/>
                <a:gd name="T25" fmla="*/ 68 h 254"/>
                <a:gd name="T26" fmla="*/ 19 w 310"/>
                <a:gd name="T27" fmla="*/ 77 h 254"/>
                <a:gd name="T28" fmla="*/ 18 w 310"/>
                <a:gd name="T29" fmla="*/ 82 h 254"/>
                <a:gd name="T30" fmla="*/ 33 w 310"/>
                <a:gd name="T31" fmla="*/ 85 h 254"/>
                <a:gd name="T32" fmla="*/ 43 w 310"/>
                <a:gd name="T33" fmla="*/ 83 h 254"/>
                <a:gd name="T34" fmla="*/ 53 w 310"/>
                <a:gd name="T35" fmla="*/ 95 h 254"/>
                <a:gd name="T36" fmla="*/ 59 w 310"/>
                <a:gd name="T37" fmla="*/ 97 h 254"/>
                <a:gd name="T38" fmla="*/ 63 w 310"/>
                <a:gd name="T39" fmla="*/ 98 h 254"/>
                <a:gd name="T40" fmla="*/ 72 w 310"/>
                <a:gd name="T41" fmla="*/ 103 h 254"/>
                <a:gd name="T42" fmla="*/ 83 w 310"/>
                <a:gd name="T43" fmla="*/ 97 h 254"/>
                <a:gd name="T44" fmla="*/ 93 w 310"/>
                <a:gd name="T45" fmla="*/ 97 h 254"/>
                <a:gd name="T46" fmla="*/ 105 w 310"/>
                <a:gd name="T47" fmla="*/ 88 h 254"/>
                <a:gd name="T48" fmla="*/ 103 w 310"/>
                <a:gd name="T49" fmla="*/ 77 h 254"/>
                <a:gd name="T50" fmla="*/ 99 w 310"/>
                <a:gd name="T51" fmla="*/ 71 h 254"/>
                <a:gd name="T52" fmla="*/ 107 w 310"/>
                <a:gd name="T53" fmla="*/ 68 h 254"/>
                <a:gd name="T54" fmla="*/ 113 w 310"/>
                <a:gd name="T55" fmla="*/ 75 h 254"/>
                <a:gd name="T56" fmla="*/ 113 w 310"/>
                <a:gd name="T57" fmla="*/ 81 h 254"/>
                <a:gd name="T58" fmla="*/ 120 w 310"/>
                <a:gd name="T59" fmla="*/ 80 h 254"/>
                <a:gd name="T60" fmla="*/ 139 w 310"/>
                <a:gd name="T61" fmla="*/ 70 h 254"/>
                <a:gd name="T62" fmla="*/ 134 w 310"/>
                <a:gd name="T63" fmla="*/ 60 h 254"/>
                <a:gd name="T64" fmla="*/ 119 w 310"/>
                <a:gd name="T65" fmla="*/ 51 h 254"/>
                <a:gd name="T66" fmla="*/ 121 w 310"/>
                <a:gd name="T67" fmla="*/ 45 h 254"/>
                <a:gd name="T68" fmla="*/ 127 w 310"/>
                <a:gd name="T69" fmla="*/ 42 h 254"/>
                <a:gd name="T70" fmla="*/ 116 w 310"/>
                <a:gd name="T71" fmla="*/ 26 h 254"/>
                <a:gd name="T72" fmla="*/ 107 w 310"/>
                <a:gd name="T73" fmla="*/ 25 h 254"/>
                <a:gd name="T74" fmla="*/ 101 w 310"/>
                <a:gd name="T75" fmla="*/ 23 h 254"/>
                <a:gd name="T76" fmla="*/ 93 w 310"/>
                <a:gd name="T77" fmla="*/ 14 h 254"/>
                <a:gd name="T78" fmla="*/ 72 w 310"/>
                <a:gd name="T79" fmla="*/ 19 h 254"/>
                <a:gd name="T80" fmla="*/ 76 w 310"/>
                <a:gd name="T81" fmla="*/ 10 h 254"/>
                <a:gd name="T82" fmla="*/ 63 w 310"/>
                <a:gd name="T83" fmla="*/ 7 h 254"/>
                <a:gd name="T84" fmla="*/ 55 w 310"/>
                <a:gd name="T85" fmla="*/ 7 h 254"/>
                <a:gd name="T86" fmla="*/ 31 w 310"/>
                <a:gd name="T87" fmla="*/ 4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10"/>
                <a:gd name="T133" fmla="*/ 0 h 254"/>
                <a:gd name="T134" fmla="*/ 310 w 310"/>
                <a:gd name="T135" fmla="*/ 254 h 25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89" name="Freeform 53"/>
            <p:cNvSpPr/>
            <p:nvPr/>
          </p:nvSpPr>
          <p:spPr bwMode="auto">
            <a:xfrm>
              <a:off x="1071" y="36"/>
              <a:ext cx="45" cy="37"/>
            </a:xfrm>
            <a:custGeom>
              <a:avLst/>
              <a:gdLst>
                <a:gd name="T0" fmla="*/ 11 w 59"/>
                <a:gd name="T1" fmla="*/ 0 h 50"/>
                <a:gd name="T2" fmla="*/ 0 w 59"/>
                <a:gd name="T3" fmla="*/ 4 h 50"/>
                <a:gd name="T4" fmla="*/ 14 w 59"/>
                <a:gd name="T5" fmla="*/ 16 h 50"/>
                <a:gd name="T6" fmla="*/ 21 w 59"/>
                <a:gd name="T7" fmla="*/ 20 h 50"/>
                <a:gd name="T8" fmla="*/ 26 w 59"/>
                <a:gd name="T9" fmla="*/ 12 h 50"/>
                <a:gd name="T10" fmla="*/ 20 w 59"/>
                <a:gd name="T11" fmla="*/ 3 h 50"/>
                <a:gd name="T12" fmla="*/ 11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50"/>
                <a:gd name="T23" fmla="*/ 59 w 59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90" name="Freeform 54"/>
            <p:cNvSpPr/>
            <p:nvPr/>
          </p:nvSpPr>
          <p:spPr bwMode="auto">
            <a:xfrm>
              <a:off x="985" y="106"/>
              <a:ext cx="67" cy="41"/>
            </a:xfrm>
            <a:custGeom>
              <a:avLst/>
              <a:gdLst>
                <a:gd name="T0" fmla="*/ 20 w 86"/>
                <a:gd name="T1" fmla="*/ 3 h 57"/>
                <a:gd name="T2" fmla="*/ 12 w 86"/>
                <a:gd name="T3" fmla="*/ 9 h 57"/>
                <a:gd name="T4" fmla="*/ 2 w 86"/>
                <a:gd name="T5" fmla="*/ 10 h 57"/>
                <a:gd name="T6" fmla="*/ 7 w 86"/>
                <a:gd name="T7" fmla="*/ 21 h 57"/>
                <a:gd name="T8" fmla="*/ 35 w 86"/>
                <a:gd name="T9" fmla="*/ 13 h 57"/>
                <a:gd name="T10" fmla="*/ 41 w 86"/>
                <a:gd name="T11" fmla="*/ 6 h 57"/>
                <a:gd name="T12" fmla="*/ 26 w 86"/>
                <a:gd name="T13" fmla="*/ 3 h 57"/>
                <a:gd name="T14" fmla="*/ 20 w 86"/>
                <a:gd name="T15" fmla="*/ 3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6"/>
                <a:gd name="T25" fmla="*/ 0 h 57"/>
                <a:gd name="T26" fmla="*/ 86 w 86"/>
                <a:gd name="T27" fmla="*/ 57 h 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91" name="Freeform 55"/>
            <p:cNvSpPr/>
            <p:nvPr/>
          </p:nvSpPr>
          <p:spPr bwMode="auto">
            <a:xfrm>
              <a:off x="1055" y="114"/>
              <a:ext cx="55" cy="24"/>
            </a:xfrm>
            <a:custGeom>
              <a:avLst/>
              <a:gdLst>
                <a:gd name="T0" fmla="*/ 17 w 73"/>
                <a:gd name="T1" fmla="*/ 0 h 34"/>
                <a:gd name="T2" fmla="*/ 5 w 73"/>
                <a:gd name="T3" fmla="*/ 6 h 34"/>
                <a:gd name="T4" fmla="*/ 11 w 73"/>
                <a:gd name="T5" fmla="*/ 12 h 34"/>
                <a:gd name="T6" fmla="*/ 22 w 73"/>
                <a:gd name="T7" fmla="*/ 10 h 34"/>
                <a:gd name="T8" fmla="*/ 27 w 73"/>
                <a:gd name="T9" fmla="*/ 7 h 34"/>
                <a:gd name="T10" fmla="*/ 17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34"/>
                <a:gd name="T20" fmla="*/ 73 w 73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92" name="Freeform 56"/>
            <p:cNvSpPr/>
            <p:nvPr/>
          </p:nvSpPr>
          <p:spPr bwMode="auto">
            <a:xfrm>
              <a:off x="1025" y="78"/>
              <a:ext cx="66" cy="34"/>
            </a:xfrm>
            <a:custGeom>
              <a:avLst/>
              <a:gdLst>
                <a:gd name="T0" fmla="*/ 27 w 85"/>
                <a:gd name="T1" fmla="*/ 5 h 45"/>
                <a:gd name="T2" fmla="*/ 13 w 85"/>
                <a:gd name="T3" fmla="*/ 2 h 45"/>
                <a:gd name="T4" fmla="*/ 0 w 85"/>
                <a:gd name="T5" fmla="*/ 8 h 45"/>
                <a:gd name="T6" fmla="*/ 19 w 85"/>
                <a:gd name="T7" fmla="*/ 14 h 45"/>
                <a:gd name="T8" fmla="*/ 30 w 85"/>
                <a:gd name="T9" fmla="*/ 17 h 45"/>
                <a:gd name="T10" fmla="*/ 39 w 85"/>
                <a:gd name="T11" fmla="*/ 8 h 45"/>
                <a:gd name="T12" fmla="*/ 39 w 85"/>
                <a:gd name="T13" fmla="*/ 3 h 45"/>
                <a:gd name="T14" fmla="*/ 30 w 85"/>
                <a:gd name="T15" fmla="*/ 0 h 45"/>
                <a:gd name="T16" fmla="*/ 27 w 85"/>
                <a:gd name="T17" fmla="*/ 5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5"/>
                <a:gd name="T28" fmla="*/ 0 h 45"/>
                <a:gd name="T29" fmla="*/ 85 w 85"/>
                <a:gd name="T30" fmla="*/ 45 h 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93" name="Freeform 57"/>
            <p:cNvSpPr/>
            <p:nvPr/>
          </p:nvSpPr>
          <p:spPr bwMode="auto">
            <a:xfrm>
              <a:off x="997" y="46"/>
              <a:ext cx="45" cy="24"/>
            </a:xfrm>
            <a:custGeom>
              <a:avLst/>
              <a:gdLst>
                <a:gd name="T0" fmla="*/ 7 w 58"/>
                <a:gd name="T1" fmla="*/ 2 h 31"/>
                <a:gd name="T2" fmla="*/ 0 w 58"/>
                <a:gd name="T3" fmla="*/ 9 h 31"/>
                <a:gd name="T4" fmla="*/ 9 w 58"/>
                <a:gd name="T5" fmla="*/ 13 h 31"/>
                <a:gd name="T6" fmla="*/ 13 w 58"/>
                <a:gd name="T7" fmla="*/ 9 h 31"/>
                <a:gd name="T8" fmla="*/ 24 w 58"/>
                <a:gd name="T9" fmla="*/ 5 h 31"/>
                <a:gd name="T10" fmla="*/ 20 w 58"/>
                <a:gd name="T11" fmla="*/ 0 h 31"/>
                <a:gd name="T12" fmla="*/ 7 w 58"/>
                <a:gd name="T13" fmla="*/ 2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"/>
                <a:gd name="T22" fmla="*/ 0 h 31"/>
                <a:gd name="T23" fmla="*/ 58 w 58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94" name="Freeform 58"/>
            <p:cNvSpPr/>
            <p:nvPr/>
          </p:nvSpPr>
          <p:spPr bwMode="auto">
            <a:xfrm>
              <a:off x="1114" y="49"/>
              <a:ext cx="117" cy="77"/>
            </a:xfrm>
            <a:custGeom>
              <a:avLst/>
              <a:gdLst>
                <a:gd name="T0" fmla="*/ 17 w 152"/>
                <a:gd name="T1" fmla="*/ 0 h 102"/>
                <a:gd name="T2" fmla="*/ 6 w 152"/>
                <a:gd name="T3" fmla="*/ 3 h 102"/>
                <a:gd name="T4" fmla="*/ 2 w 152"/>
                <a:gd name="T5" fmla="*/ 17 h 102"/>
                <a:gd name="T6" fmla="*/ 5 w 152"/>
                <a:gd name="T7" fmla="*/ 24 h 102"/>
                <a:gd name="T8" fmla="*/ 0 w 152"/>
                <a:gd name="T9" fmla="*/ 31 h 102"/>
                <a:gd name="T10" fmla="*/ 25 w 152"/>
                <a:gd name="T11" fmla="*/ 37 h 102"/>
                <a:gd name="T12" fmla="*/ 37 w 152"/>
                <a:gd name="T13" fmla="*/ 39 h 102"/>
                <a:gd name="T14" fmla="*/ 69 w 152"/>
                <a:gd name="T15" fmla="*/ 37 h 102"/>
                <a:gd name="T16" fmla="*/ 35 w 152"/>
                <a:gd name="T17" fmla="*/ 30 h 102"/>
                <a:gd name="T18" fmla="*/ 25 w 152"/>
                <a:gd name="T19" fmla="*/ 26 h 102"/>
                <a:gd name="T20" fmla="*/ 20 w 152"/>
                <a:gd name="T21" fmla="*/ 22 h 102"/>
                <a:gd name="T22" fmla="*/ 22 w 152"/>
                <a:gd name="T23" fmla="*/ 15 h 102"/>
                <a:gd name="T24" fmla="*/ 17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"/>
                <a:gd name="T40" fmla="*/ 0 h 102"/>
                <a:gd name="T41" fmla="*/ 152 w 152"/>
                <a:gd name="T42" fmla="*/ 102 h 1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95" name="Freeform 59"/>
            <p:cNvSpPr/>
            <p:nvPr/>
          </p:nvSpPr>
          <p:spPr bwMode="auto">
            <a:xfrm>
              <a:off x="0" y="293"/>
              <a:ext cx="26" cy="15"/>
            </a:xfrm>
            <a:custGeom>
              <a:avLst/>
              <a:gdLst>
                <a:gd name="T0" fmla="*/ 15 w 34"/>
                <a:gd name="T1" fmla="*/ 0 h 20"/>
                <a:gd name="T2" fmla="*/ 11 w 34"/>
                <a:gd name="T3" fmla="*/ 8 h 20"/>
                <a:gd name="T4" fmla="*/ 2 w 34"/>
                <a:gd name="T5" fmla="*/ 8 h 20"/>
                <a:gd name="T6" fmla="*/ 2 w 34"/>
                <a:gd name="T7" fmla="*/ 3 h 20"/>
                <a:gd name="T8" fmla="*/ 1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20"/>
                <a:gd name="T17" fmla="*/ 34 w 34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96" name="Freeform 60"/>
            <p:cNvSpPr/>
            <p:nvPr/>
          </p:nvSpPr>
          <p:spPr bwMode="auto">
            <a:xfrm>
              <a:off x="776" y="802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6 w 21"/>
                <a:gd name="T3" fmla="*/ 7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97" name="Freeform 61"/>
            <p:cNvSpPr/>
            <p:nvPr/>
          </p:nvSpPr>
          <p:spPr bwMode="auto">
            <a:xfrm>
              <a:off x="779" y="827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6 w 21"/>
                <a:gd name="T3" fmla="*/ 7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98" name="Freeform 62"/>
            <p:cNvSpPr/>
            <p:nvPr/>
          </p:nvSpPr>
          <p:spPr bwMode="auto">
            <a:xfrm>
              <a:off x="988" y="958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6 w 21"/>
                <a:gd name="T3" fmla="*/ 7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99" name="Freeform 63"/>
            <p:cNvSpPr/>
            <p:nvPr/>
          </p:nvSpPr>
          <p:spPr bwMode="auto">
            <a:xfrm>
              <a:off x="1115" y="476"/>
              <a:ext cx="39" cy="18"/>
            </a:xfrm>
            <a:custGeom>
              <a:avLst/>
              <a:gdLst>
                <a:gd name="T0" fmla="*/ 6 w 51"/>
                <a:gd name="T1" fmla="*/ 0 h 24"/>
                <a:gd name="T2" fmla="*/ 3 w 51"/>
                <a:gd name="T3" fmla="*/ 8 h 24"/>
                <a:gd name="T4" fmla="*/ 12 w 51"/>
                <a:gd name="T5" fmla="*/ 11 h 24"/>
                <a:gd name="T6" fmla="*/ 15 w 51"/>
                <a:gd name="T7" fmla="*/ 2 h 24"/>
                <a:gd name="T8" fmla="*/ 6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00" name="Freeform 64"/>
            <p:cNvSpPr/>
            <p:nvPr/>
          </p:nvSpPr>
          <p:spPr bwMode="auto">
            <a:xfrm>
              <a:off x="1013" y="272"/>
              <a:ext cx="39" cy="18"/>
            </a:xfrm>
            <a:custGeom>
              <a:avLst/>
              <a:gdLst>
                <a:gd name="T0" fmla="*/ 6 w 51"/>
                <a:gd name="T1" fmla="*/ 0 h 24"/>
                <a:gd name="T2" fmla="*/ 3 w 51"/>
                <a:gd name="T3" fmla="*/ 8 h 24"/>
                <a:gd name="T4" fmla="*/ 12 w 51"/>
                <a:gd name="T5" fmla="*/ 11 h 24"/>
                <a:gd name="T6" fmla="*/ 15 w 51"/>
                <a:gd name="T7" fmla="*/ 2 h 24"/>
                <a:gd name="T8" fmla="*/ 6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01" name="Freeform 65"/>
            <p:cNvSpPr/>
            <p:nvPr/>
          </p:nvSpPr>
          <p:spPr bwMode="auto">
            <a:xfrm>
              <a:off x="1079" y="94"/>
              <a:ext cx="40" cy="18"/>
            </a:xfrm>
            <a:custGeom>
              <a:avLst/>
              <a:gdLst>
                <a:gd name="T0" fmla="*/ 6 w 51"/>
                <a:gd name="T1" fmla="*/ 0 h 24"/>
                <a:gd name="T2" fmla="*/ 3 w 51"/>
                <a:gd name="T3" fmla="*/ 8 h 24"/>
                <a:gd name="T4" fmla="*/ 13 w 51"/>
                <a:gd name="T5" fmla="*/ 11 h 24"/>
                <a:gd name="T6" fmla="*/ 16 w 51"/>
                <a:gd name="T7" fmla="*/ 2 h 24"/>
                <a:gd name="T8" fmla="*/ 6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02" name="Freeform 66"/>
            <p:cNvSpPr/>
            <p:nvPr/>
          </p:nvSpPr>
          <p:spPr bwMode="auto">
            <a:xfrm>
              <a:off x="1144" y="201"/>
              <a:ext cx="39" cy="18"/>
            </a:xfrm>
            <a:custGeom>
              <a:avLst/>
              <a:gdLst>
                <a:gd name="T0" fmla="*/ 6 w 51"/>
                <a:gd name="T1" fmla="*/ 0 h 24"/>
                <a:gd name="T2" fmla="*/ 3 w 51"/>
                <a:gd name="T3" fmla="*/ 8 h 24"/>
                <a:gd name="T4" fmla="*/ 12 w 51"/>
                <a:gd name="T5" fmla="*/ 11 h 24"/>
                <a:gd name="T6" fmla="*/ 15 w 51"/>
                <a:gd name="T7" fmla="*/ 2 h 24"/>
                <a:gd name="T8" fmla="*/ 6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03" name="Freeform 67"/>
            <p:cNvSpPr/>
            <p:nvPr/>
          </p:nvSpPr>
          <p:spPr bwMode="auto">
            <a:xfrm>
              <a:off x="1160" y="0"/>
              <a:ext cx="714" cy="345"/>
            </a:xfrm>
            <a:custGeom>
              <a:avLst/>
              <a:gdLst>
                <a:gd name="T0" fmla="*/ 13 w 929"/>
                <a:gd name="T1" fmla="*/ 23 h 462"/>
                <a:gd name="T2" fmla="*/ 3 w 929"/>
                <a:gd name="T3" fmla="*/ 39 h 462"/>
                <a:gd name="T4" fmla="*/ 17 w 929"/>
                <a:gd name="T5" fmla="*/ 42 h 462"/>
                <a:gd name="T6" fmla="*/ 7 w 929"/>
                <a:gd name="T7" fmla="*/ 49 h 462"/>
                <a:gd name="T8" fmla="*/ 47 w 929"/>
                <a:gd name="T9" fmla="*/ 57 h 462"/>
                <a:gd name="T10" fmla="*/ 65 w 929"/>
                <a:gd name="T11" fmla="*/ 54 h 462"/>
                <a:gd name="T12" fmla="*/ 114 w 929"/>
                <a:gd name="T13" fmla="*/ 32 h 462"/>
                <a:gd name="T14" fmla="*/ 137 w 929"/>
                <a:gd name="T15" fmla="*/ 28 h 462"/>
                <a:gd name="T16" fmla="*/ 147 w 929"/>
                <a:gd name="T17" fmla="*/ 34 h 462"/>
                <a:gd name="T18" fmla="*/ 124 w 929"/>
                <a:gd name="T19" fmla="*/ 37 h 462"/>
                <a:gd name="T20" fmla="*/ 110 w 929"/>
                <a:gd name="T21" fmla="*/ 47 h 462"/>
                <a:gd name="T22" fmla="*/ 115 w 929"/>
                <a:gd name="T23" fmla="*/ 50 h 462"/>
                <a:gd name="T24" fmla="*/ 118 w 929"/>
                <a:gd name="T25" fmla="*/ 66 h 462"/>
                <a:gd name="T26" fmla="*/ 159 w 929"/>
                <a:gd name="T27" fmla="*/ 80 h 462"/>
                <a:gd name="T28" fmla="*/ 152 w 929"/>
                <a:gd name="T29" fmla="*/ 87 h 462"/>
                <a:gd name="T30" fmla="*/ 168 w 929"/>
                <a:gd name="T31" fmla="*/ 102 h 462"/>
                <a:gd name="T32" fmla="*/ 158 w 929"/>
                <a:gd name="T33" fmla="*/ 111 h 462"/>
                <a:gd name="T34" fmla="*/ 147 w 929"/>
                <a:gd name="T35" fmla="*/ 122 h 462"/>
                <a:gd name="T36" fmla="*/ 134 w 929"/>
                <a:gd name="T37" fmla="*/ 135 h 462"/>
                <a:gd name="T38" fmla="*/ 132 w 929"/>
                <a:gd name="T39" fmla="*/ 175 h 462"/>
                <a:gd name="T40" fmla="*/ 151 w 929"/>
                <a:gd name="T41" fmla="*/ 186 h 462"/>
                <a:gd name="T42" fmla="*/ 176 w 929"/>
                <a:gd name="T43" fmla="*/ 187 h 462"/>
                <a:gd name="T44" fmla="*/ 188 w 929"/>
                <a:gd name="T45" fmla="*/ 175 h 462"/>
                <a:gd name="T46" fmla="*/ 230 w 929"/>
                <a:gd name="T47" fmla="*/ 149 h 462"/>
                <a:gd name="T48" fmla="*/ 260 w 929"/>
                <a:gd name="T49" fmla="*/ 139 h 462"/>
                <a:gd name="T50" fmla="*/ 293 w 929"/>
                <a:gd name="T51" fmla="*/ 128 h 462"/>
                <a:gd name="T52" fmla="*/ 327 w 929"/>
                <a:gd name="T53" fmla="*/ 121 h 462"/>
                <a:gd name="T54" fmla="*/ 346 w 929"/>
                <a:gd name="T55" fmla="*/ 108 h 462"/>
                <a:gd name="T56" fmla="*/ 364 w 929"/>
                <a:gd name="T57" fmla="*/ 83 h 462"/>
                <a:gd name="T58" fmla="*/ 364 w 929"/>
                <a:gd name="T59" fmla="*/ 64 h 462"/>
                <a:gd name="T60" fmla="*/ 364 w 929"/>
                <a:gd name="T61" fmla="*/ 52 h 462"/>
                <a:gd name="T62" fmla="*/ 377 w 929"/>
                <a:gd name="T63" fmla="*/ 37 h 462"/>
                <a:gd name="T64" fmla="*/ 397 w 929"/>
                <a:gd name="T65" fmla="*/ 39 h 462"/>
                <a:gd name="T66" fmla="*/ 419 w 929"/>
                <a:gd name="T67" fmla="*/ 22 h 462"/>
                <a:gd name="T68" fmla="*/ 403 w 929"/>
                <a:gd name="T69" fmla="*/ 23 h 462"/>
                <a:gd name="T70" fmla="*/ 385 w 929"/>
                <a:gd name="T71" fmla="*/ 19 h 462"/>
                <a:gd name="T72" fmla="*/ 360 w 929"/>
                <a:gd name="T73" fmla="*/ 9 h 462"/>
                <a:gd name="T74" fmla="*/ 291 w 929"/>
                <a:gd name="T75" fmla="*/ 10 h 462"/>
                <a:gd name="T76" fmla="*/ 265 w 929"/>
                <a:gd name="T77" fmla="*/ 16 h 462"/>
                <a:gd name="T78" fmla="*/ 252 w 929"/>
                <a:gd name="T79" fmla="*/ 16 h 462"/>
                <a:gd name="T80" fmla="*/ 234 w 929"/>
                <a:gd name="T81" fmla="*/ 22 h 462"/>
                <a:gd name="T82" fmla="*/ 217 w 929"/>
                <a:gd name="T83" fmla="*/ 12 h 462"/>
                <a:gd name="T84" fmla="*/ 196 w 929"/>
                <a:gd name="T85" fmla="*/ 16 h 462"/>
                <a:gd name="T86" fmla="*/ 166 w 929"/>
                <a:gd name="T87" fmla="*/ 22 h 462"/>
                <a:gd name="T88" fmla="*/ 186 w 929"/>
                <a:gd name="T89" fmla="*/ 16 h 462"/>
                <a:gd name="T90" fmla="*/ 160 w 929"/>
                <a:gd name="T91" fmla="*/ 3 h 462"/>
                <a:gd name="T92" fmla="*/ 152 w 929"/>
                <a:gd name="T93" fmla="*/ 1 h 462"/>
                <a:gd name="T94" fmla="*/ 142 w 929"/>
                <a:gd name="T95" fmla="*/ 3 h 462"/>
                <a:gd name="T96" fmla="*/ 108 w 929"/>
                <a:gd name="T97" fmla="*/ 7 h 462"/>
                <a:gd name="T98" fmla="*/ 73 w 929"/>
                <a:gd name="T99" fmla="*/ 12 h 462"/>
                <a:gd name="T100" fmla="*/ 49 w 929"/>
                <a:gd name="T101" fmla="*/ 10 h 462"/>
                <a:gd name="T102" fmla="*/ 52 w 929"/>
                <a:gd name="T103" fmla="*/ 28 h 462"/>
                <a:gd name="T104" fmla="*/ 47 w 929"/>
                <a:gd name="T105" fmla="*/ 22 h 462"/>
                <a:gd name="T106" fmla="*/ 27 w 929"/>
                <a:gd name="T107" fmla="*/ 17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9"/>
                <a:gd name="T163" fmla="*/ 0 h 462"/>
                <a:gd name="T164" fmla="*/ 929 w 929"/>
                <a:gd name="T165" fmla="*/ 462 h 4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04" name="Freeform 68"/>
            <p:cNvSpPr/>
            <p:nvPr/>
          </p:nvSpPr>
          <p:spPr bwMode="auto">
            <a:xfrm>
              <a:off x="1379" y="183"/>
              <a:ext cx="40" cy="24"/>
            </a:xfrm>
            <a:custGeom>
              <a:avLst/>
              <a:gdLst>
                <a:gd name="T0" fmla="*/ 15 w 52"/>
                <a:gd name="T1" fmla="*/ 0 h 32"/>
                <a:gd name="T2" fmla="*/ 4 w 52"/>
                <a:gd name="T3" fmla="*/ 8 h 32"/>
                <a:gd name="T4" fmla="*/ 11 w 52"/>
                <a:gd name="T5" fmla="*/ 14 h 32"/>
                <a:gd name="T6" fmla="*/ 19 w 52"/>
                <a:gd name="T7" fmla="*/ 13 h 32"/>
                <a:gd name="T8" fmla="*/ 1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05" name="Freeform 69"/>
            <p:cNvSpPr/>
            <p:nvPr/>
          </p:nvSpPr>
          <p:spPr bwMode="auto">
            <a:xfrm>
              <a:off x="1669" y="249"/>
              <a:ext cx="131" cy="54"/>
            </a:xfrm>
            <a:custGeom>
              <a:avLst/>
              <a:gdLst>
                <a:gd name="T0" fmla="*/ 45 w 172"/>
                <a:gd name="T1" fmla="*/ 4 h 72"/>
                <a:gd name="T2" fmla="*/ 29 w 172"/>
                <a:gd name="T3" fmla="*/ 2 h 72"/>
                <a:gd name="T4" fmla="*/ 24 w 172"/>
                <a:gd name="T5" fmla="*/ 0 h 72"/>
                <a:gd name="T6" fmla="*/ 0 w 172"/>
                <a:gd name="T7" fmla="*/ 12 h 72"/>
                <a:gd name="T8" fmla="*/ 12 w 172"/>
                <a:gd name="T9" fmla="*/ 17 h 72"/>
                <a:gd name="T10" fmla="*/ 18 w 172"/>
                <a:gd name="T11" fmla="*/ 26 h 72"/>
                <a:gd name="T12" fmla="*/ 29 w 172"/>
                <a:gd name="T13" fmla="*/ 29 h 72"/>
                <a:gd name="T14" fmla="*/ 34 w 172"/>
                <a:gd name="T15" fmla="*/ 31 h 72"/>
                <a:gd name="T16" fmla="*/ 57 w 172"/>
                <a:gd name="T17" fmla="*/ 26 h 72"/>
                <a:gd name="T18" fmla="*/ 76 w 172"/>
                <a:gd name="T19" fmla="*/ 19 h 72"/>
                <a:gd name="T20" fmla="*/ 66 w 172"/>
                <a:gd name="T21" fmla="*/ 8 h 72"/>
                <a:gd name="T22" fmla="*/ 60 w 172"/>
                <a:gd name="T23" fmla="*/ 2 h 72"/>
                <a:gd name="T24" fmla="*/ 45 w 172"/>
                <a:gd name="T25" fmla="*/ 4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2"/>
                <a:gd name="T40" fmla="*/ 0 h 72"/>
                <a:gd name="T41" fmla="*/ 172 w 172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06" name="Freeform 70"/>
            <p:cNvSpPr/>
            <p:nvPr/>
          </p:nvSpPr>
          <p:spPr bwMode="auto">
            <a:xfrm>
              <a:off x="1772" y="87"/>
              <a:ext cx="40" cy="24"/>
            </a:xfrm>
            <a:custGeom>
              <a:avLst/>
              <a:gdLst>
                <a:gd name="T0" fmla="*/ 15 w 52"/>
                <a:gd name="T1" fmla="*/ 0 h 32"/>
                <a:gd name="T2" fmla="*/ 4 w 52"/>
                <a:gd name="T3" fmla="*/ 8 h 32"/>
                <a:gd name="T4" fmla="*/ 11 w 52"/>
                <a:gd name="T5" fmla="*/ 14 h 32"/>
                <a:gd name="T6" fmla="*/ 19 w 52"/>
                <a:gd name="T7" fmla="*/ 13 h 32"/>
                <a:gd name="T8" fmla="*/ 1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07" name="Freeform 71"/>
            <p:cNvSpPr/>
            <p:nvPr/>
          </p:nvSpPr>
          <p:spPr bwMode="auto">
            <a:xfrm>
              <a:off x="2048" y="55"/>
              <a:ext cx="159" cy="63"/>
            </a:xfrm>
            <a:custGeom>
              <a:avLst/>
              <a:gdLst>
                <a:gd name="T0" fmla="*/ 87 w 206"/>
                <a:gd name="T1" fmla="*/ 3 h 85"/>
                <a:gd name="T2" fmla="*/ 48 w 206"/>
                <a:gd name="T3" fmla="*/ 4 h 85"/>
                <a:gd name="T4" fmla="*/ 50 w 206"/>
                <a:gd name="T5" fmla="*/ 10 h 85"/>
                <a:gd name="T6" fmla="*/ 49 w 206"/>
                <a:gd name="T7" fmla="*/ 13 h 85"/>
                <a:gd name="T8" fmla="*/ 41 w 206"/>
                <a:gd name="T9" fmla="*/ 11 h 85"/>
                <a:gd name="T10" fmla="*/ 36 w 206"/>
                <a:gd name="T11" fmla="*/ 7 h 85"/>
                <a:gd name="T12" fmla="*/ 11 w 206"/>
                <a:gd name="T13" fmla="*/ 11 h 85"/>
                <a:gd name="T14" fmla="*/ 15 w 206"/>
                <a:gd name="T15" fmla="*/ 20 h 85"/>
                <a:gd name="T16" fmla="*/ 25 w 206"/>
                <a:gd name="T17" fmla="*/ 21 h 85"/>
                <a:gd name="T18" fmla="*/ 35 w 206"/>
                <a:gd name="T19" fmla="*/ 30 h 85"/>
                <a:gd name="T20" fmla="*/ 41 w 206"/>
                <a:gd name="T21" fmla="*/ 35 h 85"/>
                <a:gd name="T22" fmla="*/ 50 w 206"/>
                <a:gd name="T23" fmla="*/ 27 h 85"/>
                <a:gd name="T24" fmla="*/ 56 w 206"/>
                <a:gd name="T25" fmla="*/ 24 h 85"/>
                <a:gd name="T26" fmla="*/ 59 w 206"/>
                <a:gd name="T27" fmla="*/ 19 h 85"/>
                <a:gd name="T28" fmla="*/ 77 w 206"/>
                <a:gd name="T29" fmla="*/ 14 h 85"/>
                <a:gd name="T30" fmla="*/ 86 w 206"/>
                <a:gd name="T31" fmla="*/ 13 h 85"/>
                <a:gd name="T32" fmla="*/ 92 w 206"/>
                <a:gd name="T33" fmla="*/ 11 h 85"/>
                <a:gd name="T34" fmla="*/ 87 w 206"/>
                <a:gd name="T35" fmla="*/ 3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6"/>
                <a:gd name="T55" fmla="*/ 0 h 85"/>
                <a:gd name="T56" fmla="*/ 206 w 206"/>
                <a:gd name="T57" fmla="*/ 85 h 8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08" name="Freeform 72"/>
            <p:cNvSpPr/>
            <p:nvPr/>
          </p:nvSpPr>
          <p:spPr bwMode="auto">
            <a:xfrm>
              <a:off x="2148" y="88"/>
              <a:ext cx="49" cy="21"/>
            </a:xfrm>
            <a:custGeom>
              <a:avLst/>
              <a:gdLst>
                <a:gd name="T0" fmla="*/ 16 w 64"/>
                <a:gd name="T1" fmla="*/ 3 h 28"/>
                <a:gd name="T2" fmla="*/ 4 w 64"/>
                <a:gd name="T3" fmla="*/ 2 h 28"/>
                <a:gd name="T4" fmla="*/ 11 w 64"/>
                <a:gd name="T5" fmla="*/ 12 h 28"/>
                <a:gd name="T6" fmla="*/ 24 w 64"/>
                <a:gd name="T7" fmla="*/ 6 h 28"/>
                <a:gd name="T8" fmla="*/ 16 w 64"/>
                <a:gd name="T9" fmla="*/ 3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28"/>
                <a:gd name="T17" fmla="*/ 64 w 64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09" name="Freeform 73"/>
            <p:cNvSpPr/>
            <p:nvPr/>
          </p:nvSpPr>
          <p:spPr bwMode="auto">
            <a:xfrm>
              <a:off x="1848" y="359"/>
              <a:ext cx="112" cy="131"/>
            </a:xfrm>
            <a:custGeom>
              <a:avLst/>
              <a:gdLst>
                <a:gd name="T0" fmla="*/ 11 w 146"/>
                <a:gd name="T1" fmla="*/ 7 h 176"/>
                <a:gd name="T2" fmla="*/ 0 w 146"/>
                <a:gd name="T3" fmla="*/ 10 h 176"/>
                <a:gd name="T4" fmla="*/ 6 w 146"/>
                <a:gd name="T5" fmla="*/ 18 h 176"/>
                <a:gd name="T6" fmla="*/ 15 w 146"/>
                <a:gd name="T7" fmla="*/ 36 h 176"/>
                <a:gd name="T8" fmla="*/ 24 w 146"/>
                <a:gd name="T9" fmla="*/ 38 h 176"/>
                <a:gd name="T10" fmla="*/ 22 w 146"/>
                <a:gd name="T11" fmla="*/ 45 h 176"/>
                <a:gd name="T12" fmla="*/ 12 w 146"/>
                <a:gd name="T13" fmla="*/ 47 h 176"/>
                <a:gd name="T14" fmla="*/ 7 w 146"/>
                <a:gd name="T15" fmla="*/ 54 h 176"/>
                <a:gd name="T16" fmla="*/ 8 w 146"/>
                <a:gd name="T17" fmla="*/ 57 h 176"/>
                <a:gd name="T18" fmla="*/ 14 w 146"/>
                <a:gd name="T19" fmla="*/ 58 h 176"/>
                <a:gd name="T20" fmla="*/ 8 w 146"/>
                <a:gd name="T21" fmla="*/ 70 h 176"/>
                <a:gd name="T22" fmla="*/ 9 w 146"/>
                <a:gd name="T23" fmla="*/ 72 h 176"/>
                <a:gd name="T24" fmla="*/ 15 w 146"/>
                <a:gd name="T25" fmla="*/ 71 h 176"/>
                <a:gd name="T26" fmla="*/ 26 w 146"/>
                <a:gd name="T27" fmla="*/ 70 h 176"/>
                <a:gd name="T28" fmla="*/ 41 w 146"/>
                <a:gd name="T29" fmla="*/ 71 h 176"/>
                <a:gd name="T30" fmla="*/ 49 w 146"/>
                <a:gd name="T31" fmla="*/ 70 h 176"/>
                <a:gd name="T32" fmla="*/ 55 w 146"/>
                <a:gd name="T33" fmla="*/ 68 h 176"/>
                <a:gd name="T34" fmla="*/ 58 w 146"/>
                <a:gd name="T35" fmla="*/ 58 h 176"/>
                <a:gd name="T36" fmla="*/ 66 w 146"/>
                <a:gd name="T37" fmla="*/ 55 h 176"/>
                <a:gd name="T38" fmla="*/ 49 w 146"/>
                <a:gd name="T39" fmla="*/ 45 h 176"/>
                <a:gd name="T40" fmla="*/ 40 w 146"/>
                <a:gd name="T41" fmla="*/ 34 h 176"/>
                <a:gd name="T42" fmla="*/ 37 w 146"/>
                <a:gd name="T43" fmla="*/ 28 h 176"/>
                <a:gd name="T44" fmla="*/ 29 w 146"/>
                <a:gd name="T45" fmla="*/ 25 h 176"/>
                <a:gd name="T46" fmla="*/ 39 w 146"/>
                <a:gd name="T47" fmla="*/ 19 h 176"/>
                <a:gd name="T48" fmla="*/ 29 w 146"/>
                <a:gd name="T49" fmla="*/ 13 h 176"/>
                <a:gd name="T50" fmla="*/ 31 w 146"/>
                <a:gd name="T51" fmla="*/ 5 h 176"/>
                <a:gd name="T52" fmla="*/ 21 w 146"/>
                <a:gd name="T53" fmla="*/ 1 h 176"/>
                <a:gd name="T54" fmla="*/ 14 w 146"/>
                <a:gd name="T55" fmla="*/ 4 h 176"/>
                <a:gd name="T56" fmla="*/ 11 w 146"/>
                <a:gd name="T57" fmla="*/ 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176"/>
                <a:gd name="T89" fmla="*/ 146 w 146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10" name="Freeform 74"/>
            <p:cNvSpPr/>
            <p:nvPr/>
          </p:nvSpPr>
          <p:spPr bwMode="auto">
            <a:xfrm>
              <a:off x="1793" y="406"/>
              <a:ext cx="71" cy="68"/>
            </a:xfrm>
            <a:custGeom>
              <a:avLst/>
              <a:gdLst>
                <a:gd name="T0" fmla="*/ 27 w 92"/>
                <a:gd name="T1" fmla="*/ 2 h 92"/>
                <a:gd name="T2" fmla="*/ 38 w 92"/>
                <a:gd name="T3" fmla="*/ 3 h 92"/>
                <a:gd name="T4" fmla="*/ 42 w 92"/>
                <a:gd name="T5" fmla="*/ 10 h 92"/>
                <a:gd name="T6" fmla="*/ 36 w 92"/>
                <a:gd name="T7" fmla="*/ 19 h 92"/>
                <a:gd name="T8" fmla="*/ 22 w 92"/>
                <a:gd name="T9" fmla="*/ 30 h 92"/>
                <a:gd name="T10" fmla="*/ 8 w 92"/>
                <a:gd name="T11" fmla="*/ 37 h 92"/>
                <a:gd name="T12" fmla="*/ 4 w 92"/>
                <a:gd name="T13" fmla="*/ 29 h 92"/>
                <a:gd name="T14" fmla="*/ 9 w 92"/>
                <a:gd name="T15" fmla="*/ 26 h 92"/>
                <a:gd name="T16" fmla="*/ 6 w 92"/>
                <a:gd name="T17" fmla="*/ 18 h 92"/>
                <a:gd name="T18" fmla="*/ 19 w 92"/>
                <a:gd name="T19" fmla="*/ 12 h 92"/>
                <a:gd name="T20" fmla="*/ 27 w 92"/>
                <a:gd name="T21" fmla="*/ 2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2"/>
                <a:gd name="T34" fmla="*/ 0 h 92"/>
                <a:gd name="T35" fmla="*/ 92 w 92"/>
                <a:gd name="T36" fmla="*/ 92 h 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11" name="Freeform 75"/>
            <p:cNvSpPr/>
            <p:nvPr/>
          </p:nvSpPr>
          <p:spPr bwMode="auto">
            <a:xfrm>
              <a:off x="3521" y="1545"/>
              <a:ext cx="486" cy="493"/>
            </a:xfrm>
            <a:custGeom>
              <a:avLst/>
              <a:gdLst>
                <a:gd name="T0" fmla="*/ 96 w 633"/>
                <a:gd name="T1" fmla="*/ 4 h 660"/>
                <a:gd name="T2" fmla="*/ 80 w 633"/>
                <a:gd name="T3" fmla="*/ 7 h 660"/>
                <a:gd name="T4" fmla="*/ 65 w 633"/>
                <a:gd name="T5" fmla="*/ 21 h 660"/>
                <a:gd name="T6" fmla="*/ 47 w 633"/>
                <a:gd name="T7" fmla="*/ 25 h 660"/>
                <a:gd name="T8" fmla="*/ 38 w 633"/>
                <a:gd name="T9" fmla="*/ 31 h 660"/>
                <a:gd name="T10" fmla="*/ 31 w 633"/>
                <a:gd name="T11" fmla="*/ 48 h 660"/>
                <a:gd name="T12" fmla="*/ 16 w 633"/>
                <a:gd name="T13" fmla="*/ 69 h 660"/>
                <a:gd name="T14" fmla="*/ 0 w 633"/>
                <a:gd name="T15" fmla="*/ 75 h 660"/>
                <a:gd name="T16" fmla="*/ 32 w 633"/>
                <a:gd name="T17" fmla="*/ 134 h 660"/>
                <a:gd name="T18" fmla="*/ 55 w 633"/>
                <a:gd name="T19" fmla="*/ 178 h 660"/>
                <a:gd name="T20" fmla="*/ 65 w 633"/>
                <a:gd name="T21" fmla="*/ 185 h 660"/>
                <a:gd name="T22" fmla="*/ 76 w 633"/>
                <a:gd name="T23" fmla="*/ 188 h 660"/>
                <a:gd name="T24" fmla="*/ 103 w 633"/>
                <a:gd name="T25" fmla="*/ 180 h 660"/>
                <a:gd name="T26" fmla="*/ 114 w 633"/>
                <a:gd name="T27" fmla="*/ 176 h 660"/>
                <a:gd name="T28" fmla="*/ 136 w 633"/>
                <a:gd name="T29" fmla="*/ 188 h 660"/>
                <a:gd name="T30" fmla="*/ 147 w 633"/>
                <a:gd name="T31" fmla="*/ 220 h 660"/>
                <a:gd name="T32" fmla="*/ 152 w 633"/>
                <a:gd name="T33" fmla="*/ 218 h 660"/>
                <a:gd name="T34" fmla="*/ 156 w 633"/>
                <a:gd name="T35" fmla="*/ 213 h 660"/>
                <a:gd name="T36" fmla="*/ 167 w 633"/>
                <a:gd name="T37" fmla="*/ 229 h 660"/>
                <a:gd name="T38" fmla="*/ 183 w 633"/>
                <a:gd name="T39" fmla="*/ 238 h 660"/>
                <a:gd name="T40" fmla="*/ 197 w 633"/>
                <a:gd name="T41" fmla="*/ 251 h 660"/>
                <a:gd name="T42" fmla="*/ 201 w 633"/>
                <a:gd name="T43" fmla="*/ 256 h 660"/>
                <a:gd name="T44" fmla="*/ 207 w 633"/>
                <a:gd name="T45" fmla="*/ 259 h 660"/>
                <a:gd name="T46" fmla="*/ 220 w 633"/>
                <a:gd name="T47" fmla="*/ 273 h 660"/>
                <a:gd name="T48" fmla="*/ 223 w 633"/>
                <a:gd name="T49" fmla="*/ 263 h 660"/>
                <a:gd name="T50" fmla="*/ 245 w 633"/>
                <a:gd name="T51" fmla="*/ 275 h 660"/>
                <a:gd name="T52" fmla="*/ 266 w 633"/>
                <a:gd name="T53" fmla="*/ 273 h 660"/>
                <a:gd name="T54" fmla="*/ 279 w 633"/>
                <a:gd name="T55" fmla="*/ 222 h 660"/>
                <a:gd name="T56" fmla="*/ 286 w 633"/>
                <a:gd name="T57" fmla="*/ 193 h 660"/>
                <a:gd name="T58" fmla="*/ 280 w 633"/>
                <a:gd name="T59" fmla="*/ 153 h 660"/>
                <a:gd name="T60" fmla="*/ 243 w 633"/>
                <a:gd name="T61" fmla="*/ 113 h 660"/>
                <a:gd name="T62" fmla="*/ 239 w 633"/>
                <a:gd name="T63" fmla="*/ 98 h 660"/>
                <a:gd name="T64" fmla="*/ 208 w 633"/>
                <a:gd name="T65" fmla="*/ 75 h 660"/>
                <a:gd name="T66" fmla="*/ 213 w 633"/>
                <a:gd name="T67" fmla="*/ 65 h 660"/>
                <a:gd name="T68" fmla="*/ 207 w 633"/>
                <a:gd name="T69" fmla="*/ 55 h 660"/>
                <a:gd name="T70" fmla="*/ 188 w 633"/>
                <a:gd name="T71" fmla="*/ 33 h 660"/>
                <a:gd name="T72" fmla="*/ 177 w 633"/>
                <a:gd name="T73" fmla="*/ 13 h 660"/>
                <a:gd name="T74" fmla="*/ 176 w 633"/>
                <a:gd name="T75" fmla="*/ 7 h 660"/>
                <a:gd name="T76" fmla="*/ 164 w 633"/>
                <a:gd name="T77" fmla="*/ 63 h 660"/>
                <a:gd name="T78" fmla="*/ 147 w 633"/>
                <a:gd name="T79" fmla="*/ 48 h 660"/>
                <a:gd name="T80" fmla="*/ 132 w 633"/>
                <a:gd name="T81" fmla="*/ 46 h 660"/>
                <a:gd name="T82" fmla="*/ 123 w 633"/>
                <a:gd name="T83" fmla="*/ 37 h 660"/>
                <a:gd name="T84" fmla="*/ 120 w 633"/>
                <a:gd name="T85" fmla="*/ 26 h 660"/>
                <a:gd name="T86" fmla="*/ 125 w 633"/>
                <a:gd name="T87" fmla="*/ 23 h 660"/>
                <a:gd name="T88" fmla="*/ 108 w 633"/>
                <a:gd name="T89" fmla="*/ 7 h 660"/>
                <a:gd name="T90" fmla="*/ 98 w 633"/>
                <a:gd name="T91" fmla="*/ 4 h 660"/>
                <a:gd name="T92" fmla="*/ 93 w 633"/>
                <a:gd name="T93" fmla="*/ 3 h 660"/>
                <a:gd name="T94" fmla="*/ 96 w 633"/>
                <a:gd name="T95" fmla="*/ 4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33"/>
                <a:gd name="T145" fmla="*/ 0 h 660"/>
                <a:gd name="T146" fmla="*/ 633 w 633"/>
                <a:gd name="T147" fmla="*/ 660 h 66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12" name="Freeform 76"/>
            <p:cNvSpPr/>
            <p:nvPr/>
          </p:nvSpPr>
          <p:spPr bwMode="auto">
            <a:xfrm>
              <a:off x="3672" y="1285"/>
              <a:ext cx="327" cy="209"/>
            </a:xfrm>
            <a:custGeom>
              <a:avLst/>
              <a:gdLst>
                <a:gd name="T0" fmla="*/ 38 w 426"/>
                <a:gd name="T1" fmla="*/ 25 h 280"/>
                <a:gd name="T2" fmla="*/ 31 w 426"/>
                <a:gd name="T3" fmla="*/ 15 h 280"/>
                <a:gd name="T4" fmla="*/ 29 w 426"/>
                <a:gd name="T5" fmla="*/ 7 h 280"/>
                <a:gd name="T6" fmla="*/ 24 w 426"/>
                <a:gd name="T7" fmla="*/ 5 h 280"/>
                <a:gd name="T8" fmla="*/ 7 w 426"/>
                <a:gd name="T9" fmla="*/ 7 h 280"/>
                <a:gd name="T10" fmla="*/ 20 w 426"/>
                <a:gd name="T11" fmla="*/ 16 h 280"/>
                <a:gd name="T12" fmla="*/ 21 w 426"/>
                <a:gd name="T13" fmla="*/ 22 h 280"/>
                <a:gd name="T14" fmla="*/ 11 w 426"/>
                <a:gd name="T15" fmla="*/ 28 h 280"/>
                <a:gd name="T16" fmla="*/ 40 w 426"/>
                <a:gd name="T17" fmla="*/ 39 h 280"/>
                <a:gd name="T18" fmla="*/ 56 w 426"/>
                <a:gd name="T19" fmla="*/ 47 h 280"/>
                <a:gd name="T20" fmla="*/ 58 w 426"/>
                <a:gd name="T21" fmla="*/ 52 h 280"/>
                <a:gd name="T22" fmla="*/ 63 w 426"/>
                <a:gd name="T23" fmla="*/ 55 h 280"/>
                <a:gd name="T24" fmla="*/ 68 w 426"/>
                <a:gd name="T25" fmla="*/ 65 h 280"/>
                <a:gd name="T26" fmla="*/ 60 w 426"/>
                <a:gd name="T27" fmla="*/ 81 h 280"/>
                <a:gd name="T28" fmla="*/ 81 w 426"/>
                <a:gd name="T29" fmla="*/ 78 h 280"/>
                <a:gd name="T30" fmla="*/ 87 w 426"/>
                <a:gd name="T31" fmla="*/ 90 h 280"/>
                <a:gd name="T32" fmla="*/ 97 w 426"/>
                <a:gd name="T33" fmla="*/ 93 h 280"/>
                <a:gd name="T34" fmla="*/ 103 w 426"/>
                <a:gd name="T35" fmla="*/ 95 h 280"/>
                <a:gd name="T36" fmla="*/ 114 w 426"/>
                <a:gd name="T37" fmla="*/ 93 h 280"/>
                <a:gd name="T38" fmla="*/ 125 w 426"/>
                <a:gd name="T39" fmla="*/ 81 h 280"/>
                <a:gd name="T40" fmla="*/ 152 w 426"/>
                <a:gd name="T41" fmla="*/ 105 h 280"/>
                <a:gd name="T42" fmla="*/ 164 w 426"/>
                <a:gd name="T43" fmla="*/ 116 h 280"/>
                <a:gd name="T44" fmla="*/ 163 w 426"/>
                <a:gd name="T45" fmla="*/ 93 h 280"/>
                <a:gd name="T46" fmla="*/ 152 w 426"/>
                <a:gd name="T47" fmla="*/ 83 h 280"/>
                <a:gd name="T48" fmla="*/ 169 w 426"/>
                <a:gd name="T49" fmla="*/ 69 h 280"/>
                <a:gd name="T50" fmla="*/ 184 w 426"/>
                <a:gd name="T51" fmla="*/ 65 h 280"/>
                <a:gd name="T52" fmla="*/ 190 w 426"/>
                <a:gd name="T53" fmla="*/ 63 h 280"/>
                <a:gd name="T54" fmla="*/ 191 w 426"/>
                <a:gd name="T55" fmla="*/ 58 h 280"/>
                <a:gd name="T56" fmla="*/ 161 w 426"/>
                <a:gd name="T57" fmla="*/ 61 h 280"/>
                <a:gd name="T58" fmla="*/ 137 w 426"/>
                <a:gd name="T59" fmla="*/ 58 h 280"/>
                <a:gd name="T60" fmla="*/ 136 w 426"/>
                <a:gd name="T61" fmla="*/ 54 h 280"/>
                <a:gd name="T62" fmla="*/ 132 w 426"/>
                <a:gd name="T63" fmla="*/ 49 h 280"/>
                <a:gd name="T64" fmla="*/ 100 w 426"/>
                <a:gd name="T65" fmla="*/ 34 h 280"/>
                <a:gd name="T66" fmla="*/ 72 w 426"/>
                <a:gd name="T67" fmla="*/ 25 h 280"/>
                <a:gd name="T68" fmla="*/ 61 w 426"/>
                <a:gd name="T69" fmla="*/ 22 h 280"/>
                <a:gd name="T70" fmla="*/ 36 w 426"/>
                <a:gd name="T71" fmla="*/ 22 h 280"/>
                <a:gd name="T72" fmla="*/ 31 w 426"/>
                <a:gd name="T73" fmla="*/ 13 h 280"/>
                <a:gd name="T74" fmla="*/ 3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6"/>
                <a:gd name="T115" fmla="*/ 0 h 280"/>
                <a:gd name="T116" fmla="*/ 426 w 426"/>
                <a:gd name="T117" fmla="*/ 280 h 2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13" name="Freeform 77"/>
            <p:cNvSpPr/>
            <p:nvPr/>
          </p:nvSpPr>
          <p:spPr bwMode="auto">
            <a:xfrm>
              <a:off x="3681" y="1287"/>
              <a:ext cx="319" cy="210"/>
            </a:xfrm>
            <a:custGeom>
              <a:avLst/>
              <a:gdLst>
                <a:gd name="T0" fmla="*/ 0 w 416"/>
                <a:gd name="T1" fmla="*/ 1 h 282"/>
                <a:gd name="T2" fmla="*/ 9 w 416"/>
                <a:gd name="T3" fmla="*/ 16 h 282"/>
                <a:gd name="T4" fmla="*/ 12 w 416"/>
                <a:gd name="T5" fmla="*/ 20 h 282"/>
                <a:gd name="T6" fmla="*/ 38 w 416"/>
                <a:gd name="T7" fmla="*/ 36 h 282"/>
                <a:gd name="T8" fmla="*/ 54 w 416"/>
                <a:gd name="T9" fmla="*/ 47 h 282"/>
                <a:gd name="T10" fmla="*/ 59 w 416"/>
                <a:gd name="T11" fmla="*/ 50 h 282"/>
                <a:gd name="T12" fmla="*/ 61 w 416"/>
                <a:gd name="T13" fmla="*/ 70 h 282"/>
                <a:gd name="T14" fmla="*/ 52 w 416"/>
                <a:gd name="T15" fmla="*/ 83 h 282"/>
                <a:gd name="T16" fmla="*/ 61 w 416"/>
                <a:gd name="T17" fmla="*/ 81 h 282"/>
                <a:gd name="T18" fmla="*/ 67 w 416"/>
                <a:gd name="T19" fmla="*/ 78 h 282"/>
                <a:gd name="T20" fmla="*/ 72 w 416"/>
                <a:gd name="T21" fmla="*/ 83 h 282"/>
                <a:gd name="T22" fmla="*/ 83 w 416"/>
                <a:gd name="T23" fmla="*/ 90 h 282"/>
                <a:gd name="T24" fmla="*/ 94 w 416"/>
                <a:gd name="T25" fmla="*/ 97 h 282"/>
                <a:gd name="T26" fmla="*/ 108 w 416"/>
                <a:gd name="T27" fmla="*/ 92 h 282"/>
                <a:gd name="T28" fmla="*/ 112 w 416"/>
                <a:gd name="T29" fmla="*/ 81 h 282"/>
                <a:gd name="T30" fmla="*/ 121 w 416"/>
                <a:gd name="T31" fmla="*/ 83 h 282"/>
                <a:gd name="T32" fmla="*/ 132 w 416"/>
                <a:gd name="T33" fmla="*/ 86 h 282"/>
                <a:gd name="T34" fmla="*/ 153 w 416"/>
                <a:gd name="T35" fmla="*/ 116 h 282"/>
                <a:gd name="T36" fmla="*/ 160 w 416"/>
                <a:gd name="T37" fmla="*/ 114 h 282"/>
                <a:gd name="T38" fmla="*/ 159 w 416"/>
                <a:gd name="T39" fmla="*/ 104 h 282"/>
                <a:gd name="T40" fmla="*/ 143 w 416"/>
                <a:gd name="T41" fmla="*/ 81 h 282"/>
                <a:gd name="T42" fmla="*/ 163 w 416"/>
                <a:gd name="T43" fmla="*/ 71 h 282"/>
                <a:gd name="T44" fmla="*/ 184 w 416"/>
                <a:gd name="T45" fmla="*/ 60 h 282"/>
                <a:gd name="T46" fmla="*/ 185 w 416"/>
                <a:gd name="T47" fmla="*/ 49 h 282"/>
                <a:gd name="T48" fmla="*/ 165 w 416"/>
                <a:gd name="T49" fmla="*/ 57 h 282"/>
                <a:gd name="T50" fmla="*/ 139 w 416"/>
                <a:gd name="T51" fmla="*/ 57 h 282"/>
                <a:gd name="T52" fmla="*/ 119 w 416"/>
                <a:gd name="T53" fmla="*/ 40 h 282"/>
                <a:gd name="T54" fmla="*/ 81 w 416"/>
                <a:gd name="T55" fmla="*/ 25 h 282"/>
                <a:gd name="T56" fmla="*/ 59 w 416"/>
                <a:gd name="T57" fmla="*/ 14 h 282"/>
                <a:gd name="T58" fmla="*/ 41 w 416"/>
                <a:gd name="T59" fmla="*/ 17 h 282"/>
                <a:gd name="T60" fmla="*/ 34 w 416"/>
                <a:gd name="T61" fmla="*/ 23 h 282"/>
                <a:gd name="T62" fmla="*/ 25 w 416"/>
                <a:gd name="T63" fmla="*/ 7 h 282"/>
                <a:gd name="T64" fmla="*/ 0 w 416"/>
                <a:gd name="T65" fmla="*/ 1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6"/>
                <a:gd name="T100" fmla="*/ 0 h 282"/>
                <a:gd name="T101" fmla="*/ 416 w 416"/>
                <a:gd name="T102" fmla="*/ 282 h 2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14" name="Freeform 78"/>
            <p:cNvSpPr/>
            <p:nvPr/>
          </p:nvSpPr>
          <p:spPr bwMode="auto">
            <a:xfrm>
              <a:off x="3917" y="2054"/>
              <a:ext cx="46" cy="58"/>
            </a:xfrm>
            <a:custGeom>
              <a:avLst/>
              <a:gdLst>
                <a:gd name="T0" fmla="*/ 15 w 60"/>
                <a:gd name="T1" fmla="*/ 7 h 78"/>
                <a:gd name="T2" fmla="*/ 0 w 60"/>
                <a:gd name="T3" fmla="*/ 7 h 78"/>
                <a:gd name="T4" fmla="*/ 9 w 60"/>
                <a:gd name="T5" fmla="*/ 17 h 78"/>
                <a:gd name="T6" fmla="*/ 12 w 60"/>
                <a:gd name="T7" fmla="*/ 27 h 78"/>
                <a:gd name="T8" fmla="*/ 15 w 60"/>
                <a:gd name="T9" fmla="*/ 32 h 78"/>
                <a:gd name="T10" fmla="*/ 27 w 60"/>
                <a:gd name="T11" fmla="*/ 21 h 78"/>
                <a:gd name="T12" fmla="*/ 15 w 60"/>
                <a:gd name="T13" fmla="*/ 7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78"/>
                <a:gd name="T23" fmla="*/ 60 w 60"/>
                <a:gd name="T24" fmla="*/ 78 h 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15" name="Freeform 79"/>
            <p:cNvSpPr/>
            <p:nvPr/>
          </p:nvSpPr>
          <p:spPr bwMode="auto">
            <a:xfrm>
              <a:off x="4056" y="1965"/>
              <a:ext cx="168" cy="84"/>
            </a:xfrm>
            <a:custGeom>
              <a:avLst/>
              <a:gdLst>
                <a:gd name="T0" fmla="*/ 21 w 219"/>
                <a:gd name="T1" fmla="*/ 30 h 113"/>
                <a:gd name="T2" fmla="*/ 18 w 219"/>
                <a:gd name="T3" fmla="*/ 25 h 113"/>
                <a:gd name="T4" fmla="*/ 7 w 219"/>
                <a:gd name="T5" fmla="*/ 28 h 113"/>
                <a:gd name="T6" fmla="*/ 18 w 219"/>
                <a:gd name="T7" fmla="*/ 46 h 113"/>
                <a:gd name="T8" fmla="*/ 55 w 219"/>
                <a:gd name="T9" fmla="*/ 36 h 113"/>
                <a:gd name="T10" fmla="*/ 67 w 219"/>
                <a:gd name="T11" fmla="*/ 30 h 113"/>
                <a:gd name="T12" fmla="*/ 77 w 219"/>
                <a:gd name="T13" fmla="*/ 27 h 113"/>
                <a:gd name="T14" fmla="*/ 99 w 219"/>
                <a:gd name="T15" fmla="*/ 7 h 113"/>
                <a:gd name="T16" fmla="*/ 95 w 219"/>
                <a:gd name="T17" fmla="*/ 0 h 113"/>
                <a:gd name="T18" fmla="*/ 81 w 219"/>
                <a:gd name="T19" fmla="*/ 7 h 113"/>
                <a:gd name="T20" fmla="*/ 48 w 219"/>
                <a:gd name="T21" fmla="*/ 16 h 113"/>
                <a:gd name="T22" fmla="*/ 38 w 219"/>
                <a:gd name="T23" fmla="*/ 19 h 113"/>
                <a:gd name="T24" fmla="*/ 27 w 219"/>
                <a:gd name="T25" fmla="*/ 22 h 113"/>
                <a:gd name="T26" fmla="*/ 21 w 219"/>
                <a:gd name="T27" fmla="*/ 30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"/>
                <a:gd name="T43" fmla="*/ 0 h 113"/>
                <a:gd name="T44" fmla="*/ 219 w 219"/>
                <a:gd name="T45" fmla="*/ 113 h 1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16" name="Freeform 80"/>
            <p:cNvSpPr/>
            <p:nvPr/>
          </p:nvSpPr>
          <p:spPr bwMode="auto">
            <a:xfrm>
              <a:off x="4230" y="1915"/>
              <a:ext cx="107" cy="91"/>
            </a:xfrm>
            <a:custGeom>
              <a:avLst/>
              <a:gdLst>
                <a:gd name="T0" fmla="*/ 5 w 139"/>
                <a:gd name="T1" fmla="*/ 25 h 122"/>
                <a:gd name="T2" fmla="*/ 4 w 139"/>
                <a:gd name="T3" fmla="*/ 35 h 122"/>
                <a:gd name="T4" fmla="*/ 0 w 139"/>
                <a:gd name="T5" fmla="*/ 45 h 122"/>
                <a:gd name="T6" fmla="*/ 17 w 139"/>
                <a:gd name="T7" fmla="*/ 48 h 122"/>
                <a:gd name="T8" fmla="*/ 24 w 139"/>
                <a:gd name="T9" fmla="*/ 40 h 122"/>
                <a:gd name="T10" fmla="*/ 56 w 139"/>
                <a:gd name="T11" fmla="*/ 28 h 122"/>
                <a:gd name="T12" fmla="*/ 62 w 139"/>
                <a:gd name="T13" fmla="*/ 19 h 122"/>
                <a:gd name="T14" fmla="*/ 51 w 139"/>
                <a:gd name="T15" fmla="*/ 12 h 122"/>
                <a:gd name="T16" fmla="*/ 45 w 139"/>
                <a:gd name="T17" fmla="*/ 8 h 122"/>
                <a:gd name="T18" fmla="*/ 29 w 139"/>
                <a:gd name="T19" fmla="*/ 5 h 122"/>
                <a:gd name="T20" fmla="*/ 24 w 139"/>
                <a:gd name="T21" fmla="*/ 15 h 122"/>
                <a:gd name="T22" fmla="*/ 5 w 139"/>
                <a:gd name="T23" fmla="*/ 25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9"/>
                <a:gd name="T37" fmla="*/ 0 h 122"/>
                <a:gd name="T38" fmla="*/ 139 w 139"/>
                <a:gd name="T39" fmla="*/ 122 h 12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17" name="Freeform 81"/>
            <p:cNvSpPr/>
            <p:nvPr/>
          </p:nvSpPr>
          <p:spPr bwMode="auto">
            <a:xfrm>
              <a:off x="4287" y="1874"/>
              <a:ext cx="38" cy="26"/>
            </a:xfrm>
            <a:custGeom>
              <a:avLst/>
              <a:gdLst>
                <a:gd name="T0" fmla="*/ 13 w 49"/>
                <a:gd name="T1" fmla="*/ 0 h 35"/>
                <a:gd name="T2" fmla="*/ 4 w 49"/>
                <a:gd name="T3" fmla="*/ 4 h 35"/>
                <a:gd name="T4" fmla="*/ 12 w 49"/>
                <a:gd name="T5" fmla="*/ 14 h 35"/>
                <a:gd name="T6" fmla="*/ 18 w 49"/>
                <a:gd name="T7" fmla="*/ 10 h 35"/>
                <a:gd name="T8" fmla="*/ 13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35"/>
                <a:gd name="T17" fmla="*/ 49 w 4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18" name="Freeform 82"/>
            <p:cNvSpPr/>
            <p:nvPr/>
          </p:nvSpPr>
          <p:spPr bwMode="auto">
            <a:xfrm>
              <a:off x="2521" y="1390"/>
              <a:ext cx="126" cy="200"/>
            </a:xfrm>
            <a:custGeom>
              <a:avLst/>
              <a:gdLst>
                <a:gd name="T0" fmla="*/ 58 w 164"/>
                <a:gd name="T1" fmla="*/ 0 h 268"/>
                <a:gd name="T2" fmla="*/ 47 w 164"/>
                <a:gd name="T3" fmla="*/ 12 h 268"/>
                <a:gd name="T4" fmla="*/ 40 w 164"/>
                <a:gd name="T5" fmla="*/ 27 h 268"/>
                <a:gd name="T6" fmla="*/ 17 w 164"/>
                <a:gd name="T7" fmla="*/ 35 h 268"/>
                <a:gd name="T8" fmla="*/ 13 w 164"/>
                <a:gd name="T9" fmla="*/ 40 h 268"/>
                <a:gd name="T10" fmla="*/ 7 w 164"/>
                <a:gd name="T11" fmla="*/ 42 h 268"/>
                <a:gd name="T12" fmla="*/ 9 w 164"/>
                <a:gd name="T13" fmla="*/ 55 h 268"/>
                <a:gd name="T14" fmla="*/ 13 w 164"/>
                <a:gd name="T15" fmla="*/ 65 h 268"/>
                <a:gd name="T16" fmla="*/ 0 w 164"/>
                <a:gd name="T17" fmla="*/ 83 h 268"/>
                <a:gd name="T18" fmla="*/ 13 w 164"/>
                <a:gd name="T19" fmla="*/ 108 h 268"/>
                <a:gd name="T20" fmla="*/ 24 w 164"/>
                <a:gd name="T21" fmla="*/ 111 h 268"/>
                <a:gd name="T22" fmla="*/ 40 w 164"/>
                <a:gd name="T23" fmla="*/ 90 h 268"/>
                <a:gd name="T24" fmla="*/ 47 w 164"/>
                <a:gd name="T25" fmla="*/ 80 h 268"/>
                <a:gd name="T26" fmla="*/ 58 w 164"/>
                <a:gd name="T27" fmla="*/ 49 h 268"/>
                <a:gd name="T28" fmla="*/ 64 w 164"/>
                <a:gd name="T29" fmla="*/ 32 h 268"/>
                <a:gd name="T30" fmla="*/ 75 w 164"/>
                <a:gd name="T31" fmla="*/ 30 h 268"/>
                <a:gd name="T32" fmla="*/ 58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4"/>
                <a:gd name="T52" fmla="*/ 0 h 268"/>
                <a:gd name="T53" fmla="*/ 164 w 164"/>
                <a:gd name="T54" fmla="*/ 268 h 2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19" name="Freeform 83"/>
            <p:cNvSpPr/>
            <p:nvPr/>
          </p:nvSpPr>
          <p:spPr bwMode="auto">
            <a:xfrm>
              <a:off x="3066" y="1079"/>
              <a:ext cx="50" cy="61"/>
            </a:xfrm>
            <a:custGeom>
              <a:avLst/>
              <a:gdLst>
                <a:gd name="T0" fmla="*/ 13 w 66"/>
                <a:gd name="T1" fmla="*/ 0 h 81"/>
                <a:gd name="T2" fmla="*/ 11 w 66"/>
                <a:gd name="T3" fmla="*/ 26 h 81"/>
                <a:gd name="T4" fmla="*/ 13 w 66"/>
                <a:gd name="T5" fmla="*/ 32 h 81"/>
                <a:gd name="T6" fmla="*/ 17 w 66"/>
                <a:gd name="T7" fmla="*/ 34 h 81"/>
                <a:gd name="T8" fmla="*/ 25 w 66"/>
                <a:gd name="T9" fmla="*/ 32 h 81"/>
                <a:gd name="T10" fmla="*/ 13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81"/>
                <a:gd name="T20" fmla="*/ 66 w 66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20" name="Freeform 84"/>
            <p:cNvSpPr/>
            <p:nvPr/>
          </p:nvSpPr>
          <p:spPr bwMode="auto">
            <a:xfrm>
              <a:off x="3407" y="1145"/>
              <a:ext cx="114" cy="182"/>
            </a:xfrm>
            <a:custGeom>
              <a:avLst/>
              <a:gdLst>
                <a:gd name="T0" fmla="*/ 44 w 148"/>
                <a:gd name="T1" fmla="*/ 0 h 244"/>
                <a:gd name="T2" fmla="*/ 27 w 148"/>
                <a:gd name="T3" fmla="*/ 35 h 244"/>
                <a:gd name="T4" fmla="*/ 17 w 148"/>
                <a:gd name="T5" fmla="*/ 38 h 244"/>
                <a:gd name="T6" fmla="*/ 5 w 148"/>
                <a:gd name="T7" fmla="*/ 45 h 244"/>
                <a:gd name="T8" fmla="*/ 18 w 148"/>
                <a:gd name="T9" fmla="*/ 78 h 244"/>
                <a:gd name="T10" fmla="*/ 24 w 148"/>
                <a:gd name="T11" fmla="*/ 93 h 244"/>
                <a:gd name="T12" fmla="*/ 27 w 148"/>
                <a:gd name="T13" fmla="*/ 98 h 244"/>
                <a:gd name="T14" fmla="*/ 39 w 148"/>
                <a:gd name="T15" fmla="*/ 101 h 244"/>
                <a:gd name="T16" fmla="*/ 44 w 148"/>
                <a:gd name="T17" fmla="*/ 81 h 244"/>
                <a:gd name="T18" fmla="*/ 57 w 148"/>
                <a:gd name="T19" fmla="*/ 69 h 244"/>
                <a:gd name="T20" fmla="*/ 51 w 148"/>
                <a:gd name="T21" fmla="*/ 28 h 244"/>
                <a:gd name="T22" fmla="*/ 64 w 148"/>
                <a:gd name="T23" fmla="*/ 20 h 244"/>
                <a:gd name="T24" fmla="*/ 51 w 148"/>
                <a:gd name="T25" fmla="*/ 8 h 244"/>
                <a:gd name="T26" fmla="*/ 44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8"/>
                <a:gd name="T43" fmla="*/ 0 h 244"/>
                <a:gd name="T44" fmla="*/ 148 w 148"/>
                <a:gd name="T45" fmla="*/ 244 h 2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21" name="Freeform 85"/>
            <p:cNvSpPr/>
            <p:nvPr/>
          </p:nvSpPr>
          <p:spPr bwMode="auto">
            <a:xfrm>
              <a:off x="3311" y="1088"/>
              <a:ext cx="74" cy="136"/>
            </a:xfrm>
            <a:custGeom>
              <a:avLst/>
              <a:gdLst>
                <a:gd name="T0" fmla="*/ 22 w 96"/>
                <a:gd name="T1" fmla="*/ 1 h 183"/>
                <a:gd name="T2" fmla="*/ 23 w 96"/>
                <a:gd name="T3" fmla="*/ 14 h 183"/>
                <a:gd name="T4" fmla="*/ 27 w 96"/>
                <a:gd name="T5" fmla="*/ 25 h 183"/>
                <a:gd name="T6" fmla="*/ 29 w 96"/>
                <a:gd name="T7" fmla="*/ 38 h 183"/>
                <a:gd name="T8" fmla="*/ 31 w 96"/>
                <a:gd name="T9" fmla="*/ 43 h 183"/>
                <a:gd name="T10" fmla="*/ 32 w 96"/>
                <a:gd name="T11" fmla="*/ 52 h 183"/>
                <a:gd name="T12" fmla="*/ 26 w 96"/>
                <a:gd name="T13" fmla="*/ 38 h 183"/>
                <a:gd name="T14" fmla="*/ 16 w 96"/>
                <a:gd name="T15" fmla="*/ 32 h 183"/>
                <a:gd name="T16" fmla="*/ 2 w 96"/>
                <a:gd name="T17" fmla="*/ 34 h 183"/>
                <a:gd name="T18" fmla="*/ 4 w 96"/>
                <a:gd name="T19" fmla="*/ 42 h 183"/>
                <a:gd name="T20" fmla="*/ 19 w 96"/>
                <a:gd name="T21" fmla="*/ 47 h 183"/>
                <a:gd name="T22" fmla="*/ 26 w 96"/>
                <a:gd name="T23" fmla="*/ 55 h 183"/>
                <a:gd name="T24" fmla="*/ 32 w 96"/>
                <a:gd name="T25" fmla="*/ 55 h 183"/>
                <a:gd name="T26" fmla="*/ 35 w 96"/>
                <a:gd name="T27" fmla="*/ 61 h 183"/>
                <a:gd name="T28" fmla="*/ 44 w 96"/>
                <a:gd name="T29" fmla="*/ 74 h 183"/>
                <a:gd name="T30" fmla="*/ 37 w 96"/>
                <a:gd name="T31" fmla="*/ 52 h 183"/>
                <a:gd name="T32" fmla="*/ 37 w 96"/>
                <a:gd name="T33" fmla="*/ 38 h 183"/>
                <a:gd name="T34" fmla="*/ 32 w 96"/>
                <a:gd name="T35" fmla="*/ 26 h 183"/>
                <a:gd name="T36" fmla="*/ 29 w 96"/>
                <a:gd name="T37" fmla="*/ 16 h 183"/>
                <a:gd name="T38" fmla="*/ 26 w 96"/>
                <a:gd name="T39" fmla="*/ 8 h 183"/>
                <a:gd name="T40" fmla="*/ 22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83"/>
                <a:gd name="T65" fmla="*/ 96 w 96"/>
                <a:gd name="T66" fmla="*/ 183 h 18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22" name="Freeform 86"/>
            <p:cNvSpPr/>
            <p:nvPr/>
          </p:nvSpPr>
          <p:spPr bwMode="auto">
            <a:xfrm>
              <a:off x="3361" y="1197"/>
              <a:ext cx="41" cy="131"/>
            </a:xfrm>
            <a:custGeom>
              <a:avLst/>
              <a:gdLst>
                <a:gd name="T0" fmla="*/ 3 w 54"/>
                <a:gd name="T1" fmla="*/ 0 h 175"/>
                <a:gd name="T2" fmla="*/ 0 w 54"/>
                <a:gd name="T3" fmla="*/ 10 h 175"/>
                <a:gd name="T4" fmla="*/ 4 w 54"/>
                <a:gd name="T5" fmla="*/ 22 h 175"/>
                <a:gd name="T6" fmla="*/ 8 w 54"/>
                <a:gd name="T7" fmla="*/ 39 h 175"/>
                <a:gd name="T8" fmla="*/ 15 w 54"/>
                <a:gd name="T9" fmla="*/ 55 h 175"/>
                <a:gd name="T10" fmla="*/ 24 w 54"/>
                <a:gd name="T11" fmla="*/ 73 h 175"/>
                <a:gd name="T12" fmla="*/ 17 w 54"/>
                <a:gd name="T13" fmla="*/ 48 h 175"/>
                <a:gd name="T14" fmla="*/ 15 w 54"/>
                <a:gd name="T15" fmla="*/ 39 h 175"/>
                <a:gd name="T16" fmla="*/ 12 w 54"/>
                <a:gd name="T17" fmla="*/ 25 h 175"/>
                <a:gd name="T18" fmla="*/ 11 w 54"/>
                <a:gd name="T19" fmla="*/ 19 h 175"/>
                <a:gd name="T20" fmla="*/ 7 w 54"/>
                <a:gd name="T21" fmla="*/ 16 h 175"/>
                <a:gd name="T22" fmla="*/ 3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4"/>
                <a:gd name="T37" fmla="*/ 0 h 175"/>
                <a:gd name="T38" fmla="*/ 54 w 54"/>
                <a:gd name="T39" fmla="*/ 175 h 1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23" name="Freeform 87"/>
            <p:cNvSpPr/>
            <p:nvPr/>
          </p:nvSpPr>
          <p:spPr bwMode="auto">
            <a:xfrm>
              <a:off x="3407" y="1334"/>
              <a:ext cx="67" cy="54"/>
            </a:xfrm>
            <a:custGeom>
              <a:avLst/>
              <a:gdLst>
                <a:gd name="T0" fmla="*/ 2 w 86"/>
                <a:gd name="T1" fmla="*/ 0 h 73"/>
                <a:gd name="T2" fmla="*/ 4 w 86"/>
                <a:gd name="T3" fmla="*/ 13 h 73"/>
                <a:gd name="T4" fmla="*/ 11 w 86"/>
                <a:gd name="T5" fmla="*/ 18 h 73"/>
                <a:gd name="T6" fmla="*/ 23 w 86"/>
                <a:gd name="T7" fmla="*/ 20 h 73"/>
                <a:gd name="T8" fmla="*/ 29 w 86"/>
                <a:gd name="T9" fmla="*/ 23 h 73"/>
                <a:gd name="T10" fmla="*/ 35 w 86"/>
                <a:gd name="T11" fmla="*/ 27 h 73"/>
                <a:gd name="T12" fmla="*/ 41 w 86"/>
                <a:gd name="T13" fmla="*/ 28 h 73"/>
                <a:gd name="T14" fmla="*/ 34 w 86"/>
                <a:gd name="T15" fmla="*/ 16 h 73"/>
                <a:gd name="T16" fmla="*/ 30 w 86"/>
                <a:gd name="T17" fmla="*/ 9 h 73"/>
                <a:gd name="T18" fmla="*/ 17 w 86"/>
                <a:gd name="T19" fmla="*/ 10 h 73"/>
                <a:gd name="T20" fmla="*/ 12 w 86"/>
                <a:gd name="T21" fmla="*/ 7 h 73"/>
                <a:gd name="T22" fmla="*/ 3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73"/>
                <a:gd name="T41" fmla="*/ 86 w 86"/>
                <a:gd name="T42" fmla="*/ 73 h 7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24" name="Freeform 88"/>
            <p:cNvSpPr/>
            <p:nvPr/>
          </p:nvSpPr>
          <p:spPr bwMode="auto">
            <a:xfrm>
              <a:off x="3514" y="1239"/>
              <a:ext cx="85" cy="117"/>
            </a:xfrm>
            <a:custGeom>
              <a:avLst/>
              <a:gdLst>
                <a:gd name="T0" fmla="*/ 44 w 111"/>
                <a:gd name="T1" fmla="*/ 0 h 156"/>
                <a:gd name="T2" fmla="*/ 34 w 111"/>
                <a:gd name="T3" fmla="*/ 5 h 156"/>
                <a:gd name="T4" fmla="*/ 11 w 111"/>
                <a:gd name="T5" fmla="*/ 6 h 156"/>
                <a:gd name="T6" fmla="*/ 6 w 111"/>
                <a:gd name="T7" fmla="*/ 14 h 156"/>
                <a:gd name="T8" fmla="*/ 5 w 111"/>
                <a:gd name="T9" fmla="*/ 26 h 156"/>
                <a:gd name="T10" fmla="*/ 6 w 111"/>
                <a:gd name="T11" fmla="*/ 32 h 156"/>
                <a:gd name="T12" fmla="*/ 2 w 111"/>
                <a:gd name="T13" fmla="*/ 38 h 156"/>
                <a:gd name="T14" fmla="*/ 6 w 111"/>
                <a:gd name="T15" fmla="*/ 47 h 156"/>
                <a:gd name="T16" fmla="*/ 11 w 111"/>
                <a:gd name="T17" fmla="*/ 53 h 156"/>
                <a:gd name="T18" fmla="*/ 6 w 111"/>
                <a:gd name="T19" fmla="*/ 61 h 156"/>
                <a:gd name="T20" fmla="*/ 11 w 111"/>
                <a:gd name="T21" fmla="*/ 66 h 156"/>
                <a:gd name="T22" fmla="*/ 19 w 111"/>
                <a:gd name="T23" fmla="*/ 61 h 156"/>
                <a:gd name="T24" fmla="*/ 22 w 111"/>
                <a:gd name="T25" fmla="*/ 40 h 156"/>
                <a:gd name="T26" fmla="*/ 25 w 111"/>
                <a:gd name="T27" fmla="*/ 53 h 156"/>
                <a:gd name="T28" fmla="*/ 29 w 111"/>
                <a:gd name="T29" fmla="*/ 62 h 156"/>
                <a:gd name="T30" fmla="*/ 28 w 111"/>
                <a:gd name="T31" fmla="*/ 47 h 156"/>
                <a:gd name="T32" fmla="*/ 32 w 111"/>
                <a:gd name="T33" fmla="*/ 31 h 156"/>
                <a:gd name="T34" fmla="*/ 31 w 111"/>
                <a:gd name="T35" fmla="*/ 22 h 156"/>
                <a:gd name="T36" fmla="*/ 24 w 111"/>
                <a:gd name="T37" fmla="*/ 26 h 156"/>
                <a:gd name="T38" fmla="*/ 16 w 111"/>
                <a:gd name="T39" fmla="*/ 23 h 156"/>
                <a:gd name="T40" fmla="*/ 18 w 111"/>
                <a:gd name="T41" fmla="*/ 15 h 156"/>
                <a:gd name="T42" fmla="*/ 28 w 111"/>
                <a:gd name="T43" fmla="*/ 15 h 156"/>
                <a:gd name="T44" fmla="*/ 35 w 111"/>
                <a:gd name="T45" fmla="*/ 17 h 156"/>
                <a:gd name="T46" fmla="*/ 44 w 111"/>
                <a:gd name="T47" fmla="*/ 13 h 156"/>
                <a:gd name="T48" fmla="*/ 50 w 111"/>
                <a:gd name="T49" fmla="*/ 6 h 156"/>
                <a:gd name="T50" fmla="*/ 44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1"/>
                <a:gd name="T79" fmla="*/ 0 h 156"/>
                <a:gd name="T80" fmla="*/ 111 w 111"/>
                <a:gd name="T81" fmla="*/ 156 h 1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25" name="Freeform 89"/>
            <p:cNvSpPr/>
            <p:nvPr/>
          </p:nvSpPr>
          <p:spPr bwMode="auto">
            <a:xfrm>
              <a:off x="3485" y="823"/>
              <a:ext cx="23" cy="71"/>
            </a:xfrm>
            <a:custGeom>
              <a:avLst/>
              <a:gdLst>
                <a:gd name="T0" fmla="*/ 5 w 30"/>
                <a:gd name="T1" fmla="*/ 0 h 94"/>
                <a:gd name="T2" fmla="*/ 0 w 30"/>
                <a:gd name="T3" fmla="*/ 7 h 94"/>
                <a:gd name="T4" fmla="*/ 3 w 30"/>
                <a:gd name="T5" fmla="*/ 16 h 94"/>
                <a:gd name="T6" fmla="*/ 1 w 30"/>
                <a:gd name="T7" fmla="*/ 26 h 94"/>
                <a:gd name="T8" fmla="*/ 7 w 30"/>
                <a:gd name="T9" fmla="*/ 41 h 94"/>
                <a:gd name="T10" fmla="*/ 14 w 30"/>
                <a:gd name="T11" fmla="*/ 36 h 94"/>
                <a:gd name="T12" fmla="*/ 10 w 30"/>
                <a:gd name="T13" fmla="*/ 26 h 94"/>
                <a:gd name="T14" fmla="*/ 5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94"/>
                <a:gd name="T26" fmla="*/ 30 w 30"/>
                <a:gd name="T27" fmla="*/ 94 h 9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26" name="Freeform 90"/>
            <p:cNvSpPr/>
            <p:nvPr/>
          </p:nvSpPr>
          <p:spPr bwMode="auto">
            <a:xfrm>
              <a:off x="3500" y="941"/>
              <a:ext cx="62" cy="118"/>
            </a:xfrm>
            <a:custGeom>
              <a:avLst/>
              <a:gdLst>
                <a:gd name="T0" fmla="*/ 5 w 81"/>
                <a:gd name="T1" fmla="*/ 1 h 158"/>
                <a:gd name="T2" fmla="*/ 0 w 81"/>
                <a:gd name="T3" fmla="*/ 8 h 158"/>
                <a:gd name="T4" fmla="*/ 4 w 81"/>
                <a:gd name="T5" fmla="*/ 21 h 158"/>
                <a:gd name="T6" fmla="*/ 3 w 81"/>
                <a:gd name="T7" fmla="*/ 45 h 158"/>
                <a:gd name="T8" fmla="*/ 8 w 81"/>
                <a:gd name="T9" fmla="*/ 43 h 158"/>
                <a:gd name="T10" fmla="*/ 8 w 81"/>
                <a:gd name="T11" fmla="*/ 48 h 158"/>
                <a:gd name="T12" fmla="*/ 13 w 81"/>
                <a:gd name="T13" fmla="*/ 51 h 158"/>
                <a:gd name="T14" fmla="*/ 17 w 81"/>
                <a:gd name="T15" fmla="*/ 58 h 158"/>
                <a:gd name="T16" fmla="*/ 21 w 81"/>
                <a:gd name="T17" fmla="*/ 54 h 158"/>
                <a:gd name="T18" fmla="*/ 29 w 81"/>
                <a:gd name="T19" fmla="*/ 56 h 158"/>
                <a:gd name="T20" fmla="*/ 28 w 81"/>
                <a:gd name="T21" fmla="*/ 45 h 158"/>
                <a:gd name="T22" fmla="*/ 21 w 81"/>
                <a:gd name="T23" fmla="*/ 43 h 158"/>
                <a:gd name="T24" fmla="*/ 18 w 81"/>
                <a:gd name="T25" fmla="*/ 38 h 158"/>
                <a:gd name="T26" fmla="*/ 15 w 81"/>
                <a:gd name="T27" fmla="*/ 31 h 158"/>
                <a:gd name="T28" fmla="*/ 18 w 81"/>
                <a:gd name="T29" fmla="*/ 22 h 158"/>
                <a:gd name="T30" fmla="*/ 16 w 81"/>
                <a:gd name="T31" fmla="*/ 14 h 158"/>
                <a:gd name="T32" fmla="*/ 18 w 81"/>
                <a:gd name="T33" fmla="*/ 8 h 158"/>
                <a:gd name="T34" fmla="*/ 13 w 81"/>
                <a:gd name="T35" fmla="*/ 1 h 158"/>
                <a:gd name="T36" fmla="*/ 8 w 81"/>
                <a:gd name="T37" fmla="*/ 3 h 158"/>
                <a:gd name="T38" fmla="*/ 5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1"/>
                <a:gd name="T61" fmla="*/ 0 h 158"/>
                <a:gd name="T62" fmla="*/ 81 w 81"/>
                <a:gd name="T63" fmla="*/ 158 h 1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27" name="Freeform 91"/>
            <p:cNvSpPr/>
            <p:nvPr/>
          </p:nvSpPr>
          <p:spPr bwMode="auto">
            <a:xfrm>
              <a:off x="3544" y="1097"/>
              <a:ext cx="65" cy="79"/>
            </a:xfrm>
            <a:custGeom>
              <a:avLst/>
              <a:gdLst>
                <a:gd name="T0" fmla="*/ 24 w 85"/>
                <a:gd name="T1" fmla="*/ 0 h 105"/>
                <a:gd name="T2" fmla="*/ 20 w 85"/>
                <a:gd name="T3" fmla="*/ 8 h 105"/>
                <a:gd name="T4" fmla="*/ 14 w 85"/>
                <a:gd name="T5" fmla="*/ 13 h 105"/>
                <a:gd name="T6" fmla="*/ 7 w 85"/>
                <a:gd name="T7" fmla="*/ 15 h 105"/>
                <a:gd name="T8" fmla="*/ 4 w 85"/>
                <a:gd name="T9" fmla="*/ 20 h 105"/>
                <a:gd name="T10" fmla="*/ 2 w 85"/>
                <a:gd name="T11" fmla="*/ 32 h 105"/>
                <a:gd name="T12" fmla="*/ 6 w 85"/>
                <a:gd name="T13" fmla="*/ 30 h 105"/>
                <a:gd name="T14" fmla="*/ 11 w 85"/>
                <a:gd name="T15" fmla="*/ 26 h 105"/>
                <a:gd name="T16" fmla="*/ 15 w 85"/>
                <a:gd name="T17" fmla="*/ 29 h 105"/>
                <a:gd name="T18" fmla="*/ 26 w 85"/>
                <a:gd name="T19" fmla="*/ 42 h 105"/>
                <a:gd name="T20" fmla="*/ 31 w 85"/>
                <a:gd name="T21" fmla="*/ 31 h 105"/>
                <a:gd name="T22" fmla="*/ 38 w 85"/>
                <a:gd name="T23" fmla="*/ 29 h 105"/>
                <a:gd name="T24" fmla="*/ 34 w 85"/>
                <a:gd name="T25" fmla="*/ 17 h 105"/>
                <a:gd name="T26" fmla="*/ 24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5"/>
                <a:gd name="T43" fmla="*/ 0 h 105"/>
                <a:gd name="T44" fmla="*/ 85 w 85"/>
                <a:gd name="T45" fmla="*/ 105 h 10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28" name="Freeform 92"/>
            <p:cNvSpPr/>
            <p:nvPr/>
          </p:nvSpPr>
          <p:spPr bwMode="auto">
            <a:xfrm>
              <a:off x="3622" y="1237"/>
              <a:ext cx="29" cy="49"/>
            </a:xfrm>
            <a:custGeom>
              <a:avLst/>
              <a:gdLst>
                <a:gd name="T0" fmla="*/ 3 w 38"/>
                <a:gd name="T1" fmla="*/ 11 h 66"/>
                <a:gd name="T2" fmla="*/ 11 w 38"/>
                <a:gd name="T3" fmla="*/ 27 h 66"/>
                <a:gd name="T4" fmla="*/ 14 w 38"/>
                <a:gd name="T5" fmla="*/ 22 h 66"/>
                <a:gd name="T6" fmla="*/ 17 w 38"/>
                <a:gd name="T7" fmla="*/ 16 h 66"/>
                <a:gd name="T8" fmla="*/ 14 w 38"/>
                <a:gd name="T9" fmla="*/ 10 h 66"/>
                <a:gd name="T10" fmla="*/ 8 w 38"/>
                <a:gd name="T11" fmla="*/ 5 h 66"/>
                <a:gd name="T12" fmla="*/ 5 w 38"/>
                <a:gd name="T13" fmla="*/ 1 h 66"/>
                <a:gd name="T14" fmla="*/ 2 w 38"/>
                <a:gd name="T15" fmla="*/ 5 h 66"/>
                <a:gd name="T16" fmla="*/ 3 w 38"/>
                <a:gd name="T17" fmla="*/ 11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"/>
                <a:gd name="T28" fmla="*/ 0 h 66"/>
                <a:gd name="T29" fmla="*/ 38 w 38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29" name="Freeform 93"/>
            <p:cNvSpPr/>
            <p:nvPr/>
          </p:nvSpPr>
          <p:spPr bwMode="auto">
            <a:xfrm>
              <a:off x="3605" y="1319"/>
              <a:ext cx="19" cy="17"/>
            </a:xfrm>
            <a:custGeom>
              <a:avLst/>
              <a:gdLst>
                <a:gd name="T0" fmla="*/ 0 w 24"/>
                <a:gd name="T1" fmla="*/ 0 h 23"/>
                <a:gd name="T2" fmla="*/ 3 w 24"/>
                <a:gd name="T3" fmla="*/ 10 h 23"/>
                <a:gd name="T4" fmla="*/ 12 w 24"/>
                <a:gd name="T5" fmla="*/ 4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3"/>
                <a:gd name="T14" fmla="*/ 24 w 24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30" name="Freeform 94"/>
            <p:cNvSpPr/>
            <p:nvPr/>
          </p:nvSpPr>
          <p:spPr bwMode="auto">
            <a:xfrm>
              <a:off x="3633" y="1309"/>
              <a:ext cx="46" cy="37"/>
            </a:xfrm>
            <a:custGeom>
              <a:avLst/>
              <a:gdLst>
                <a:gd name="T0" fmla="*/ 4 w 60"/>
                <a:gd name="T1" fmla="*/ 0 h 49"/>
                <a:gd name="T2" fmla="*/ 0 w 60"/>
                <a:gd name="T3" fmla="*/ 8 h 49"/>
                <a:gd name="T4" fmla="*/ 12 w 60"/>
                <a:gd name="T5" fmla="*/ 14 h 49"/>
                <a:gd name="T6" fmla="*/ 19 w 60"/>
                <a:gd name="T7" fmla="*/ 20 h 49"/>
                <a:gd name="T8" fmla="*/ 27 w 60"/>
                <a:gd name="T9" fmla="*/ 18 h 49"/>
                <a:gd name="T10" fmla="*/ 22 w 60"/>
                <a:gd name="T11" fmla="*/ 11 h 49"/>
                <a:gd name="T12" fmla="*/ 12 w 60"/>
                <a:gd name="T13" fmla="*/ 2 h 49"/>
                <a:gd name="T14" fmla="*/ 9 w 60"/>
                <a:gd name="T15" fmla="*/ 7 h 49"/>
                <a:gd name="T16" fmla="*/ 4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49"/>
                <a:gd name="T29" fmla="*/ 60 w 60"/>
                <a:gd name="T30" fmla="*/ 49 h 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31" name="Freeform 95"/>
            <p:cNvSpPr/>
            <p:nvPr/>
          </p:nvSpPr>
          <p:spPr bwMode="auto">
            <a:xfrm>
              <a:off x="3704" y="1379"/>
              <a:ext cx="24" cy="33"/>
            </a:xfrm>
            <a:custGeom>
              <a:avLst/>
              <a:gdLst>
                <a:gd name="T0" fmla="*/ 12 w 32"/>
                <a:gd name="T1" fmla="*/ 0 h 44"/>
                <a:gd name="T2" fmla="*/ 5 w 32"/>
                <a:gd name="T3" fmla="*/ 5 h 44"/>
                <a:gd name="T4" fmla="*/ 5 w 32"/>
                <a:gd name="T5" fmla="*/ 14 h 44"/>
                <a:gd name="T6" fmla="*/ 11 w 32"/>
                <a:gd name="T7" fmla="*/ 15 h 44"/>
                <a:gd name="T8" fmla="*/ 12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32" name="Freeform 96"/>
            <p:cNvSpPr/>
            <p:nvPr/>
          </p:nvSpPr>
          <p:spPr bwMode="auto">
            <a:xfrm>
              <a:off x="3977" y="1337"/>
              <a:ext cx="47" cy="47"/>
            </a:xfrm>
            <a:custGeom>
              <a:avLst/>
              <a:gdLst>
                <a:gd name="T0" fmla="*/ 3 w 61"/>
                <a:gd name="T1" fmla="*/ 0 h 63"/>
                <a:gd name="T2" fmla="*/ 0 w 61"/>
                <a:gd name="T3" fmla="*/ 5 h 63"/>
                <a:gd name="T4" fmla="*/ 11 w 61"/>
                <a:gd name="T5" fmla="*/ 14 h 63"/>
                <a:gd name="T6" fmla="*/ 17 w 61"/>
                <a:gd name="T7" fmla="*/ 22 h 63"/>
                <a:gd name="T8" fmla="*/ 21 w 61"/>
                <a:gd name="T9" fmla="*/ 26 h 63"/>
                <a:gd name="T10" fmla="*/ 28 w 61"/>
                <a:gd name="T11" fmla="*/ 23 h 63"/>
                <a:gd name="T12" fmla="*/ 15 w 61"/>
                <a:gd name="T13" fmla="*/ 7 h 63"/>
                <a:gd name="T14" fmla="*/ 3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"/>
                <a:gd name="T25" fmla="*/ 0 h 63"/>
                <a:gd name="T26" fmla="*/ 61 w 61"/>
                <a:gd name="T27" fmla="*/ 63 h 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33" name="Freeform 97"/>
            <p:cNvSpPr/>
            <p:nvPr/>
          </p:nvSpPr>
          <p:spPr bwMode="auto">
            <a:xfrm>
              <a:off x="3570" y="1396"/>
              <a:ext cx="47" cy="50"/>
            </a:xfrm>
            <a:custGeom>
              <a:avLst/>
              <a:gdLst>
                <a:gd name="T0" fmla="*/ 13 w 61"/>
                <a:gd name="T1" fmla="*/ 3 h 67"/>
                <a:gd name="T2" fmla="*/ 14 w 61"/>
                <a:gd name="T3" fmla="*/ 14 h 67"/>
                <a:gd name="T4" fmla="*/ 7 w 61"/>
                <a:gd name="T5" fmla="*/ 18 h 67"/>
                <a:gd name="T6" fmla="*/ 10 w 61"/>
                <a:gd name="T7" fmla="*/ 28 h 67"/>
                <a:gd name="T8" fmla="*/ 22 w 61"/>
                <a:gd name="T9" fmla="*/ 24 h 67"/>
                <a:gd name="T10" fmla="*/ 27 w 61"/>
                <a:gd name="T11" fmla="*/ 19 h 67"/>
                <a:gd name="T12" fmla="*/ 23 w 61"/>
                <a:gd name="T13" fmla="*/ 12 h 67"/>
                <a:gd name="T14" fmla="*/ 26 w 61"/>
                <a:gd name="T15" fmla="*/ 5 h 67"/>
                <a:gd name="T16" fmla="*/ 25 w 61"/>
                <a:gd name="T17" fmla="*/ 1 h 67"/>
                <a:gd name="T18" fmla="*/ 21 w 61"/>
                <a:gd name="T19" fmla="*/ 1 h 67"/>
                <a:gd name="T20" fmla="*/ 23 w 61"/>
                <a:gd name="T21" fmla="*/ 2 h 67"/>
                <a:gd name="T22" fmla="*/ 22 w 61"/>
                <a:gd name="T23" fmla="*/ 7 h 67"/>
                <a:gd name="T24" fmla="*/ 19 w 61"/>
                <a:gd name="T25" fmla="*/ 10 h 67"/>
                <a:gd name="T26" fmla="*/ 13 w 61"/>
                <a:gd name="T27" fmla="*/ 3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"/>
                <a:gd name="T43" fmla="*/ 0 h 67"/>
                <a:gd name="T44" fmla="*/ 61 w 61"/>
                <a:gd name="T45" fmla="*/ 67 h 6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34" name="Freeform 98"/>
            <p:cNvSpPr/>
            <p:nvPr/>
          </p:nvSpPr>
          <p:spPr bwMode="auto">
            <a:xfrm>
              <a:off x="3520" y="1415"/>
              <a:ext cx="33" cy="27"/>
            </a:xfrm>
            <a:custGeom>
              <a:avLst/>
              <a:gdLst>
                <a:gd name="T0" fmla="*/ 9 w 43"/>
                <a:gd name="T1" fmla="*/ 2 h 36"/>
                <a:gd name="T2" fmla="*/ 3 w 43"/>
                <a:gd name="T3" fmla="*/ 3 h 36"/>
                <a:gd name="T4" fmla="*/ 15 w 43"/>
                <a:gd name="T5" fmla="*/ 15 h 36"/>
                <a:gd name="T6" fmla="*/ 19 w 43"/>
                <a:gd name="T7" fmla="*/ 13 h 36"/>
                <a:gd name="T8" fmla="*/ 9 w 43"/>
                <a:gd name="T9" fmla="*/ 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35" name="Freeform 99"/>
            <p:cNvSpPr/>
            <p:nvPr/>
          </p:nvSpPr>
          <p:spPr bwMode="auto">
            <a:xfrm>
              <a:off x="3499" y="1386"/>
              <a:ext cx="24" cy="31"/>
            </a:xfrm>
            <a:custGeom>
              <a:avLst/>
              <a:gdLst>
                <a:gd name="T0" fmla="*/ 9 w 32"/>
                <a:gd name="T1" fmla="*/ 0 h 41"/>
                <a:gd name="T2" fmla="*/ 0 w 32"/>
                <a:gd name="T3" fmla="*/ 11 h 41"/>
                <a:gd name="T4" fmla="*/ 7 w 32"/>
                <a:gd name="T5" fmla="*/ 11 h 41"/>
                <a:gd name="T6" fmla="*/ 8 w 32"/>
                <a:gd name="T7" fmla="*/ 13 h 41"/>
                <a:gd name="T8" fmla="*/ 7 w 32"/>
                <a:gd name="T9" fmla="*/ 15 h 41"/>
                <a:gd name="T10" fmla="*/ 13 w 32"/>
                <a:gd name="T11" fmla="*/ 9 h 41"/>
                <a:gd name="T12" fmla="*/ 11 w 32"/>
                <a:gd name="T13" fmla="*/ 4 h 41"/>
                <a:gd name="T14" fmla="*/ 9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41"/>
                <a:gd name="T26" fmla="*/ 32 w 3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36" name="Freeform 100"/>
            <p:cNvSpPr/>
            <p:nvPr/>
          </p:nvSpPr>
          <p:spPr bwMode="auto">
            <a:xfrm>
              <a:off x="3533" y="1397"/>
              <a:ext cx="35" cy="24"/>
            </a:xfrm>
            <a:custGeom>
              <a:avLst/>
              <a:gdLst>
                <a:gd name="T0" fmla="*/ 9 w 45"/>
                <a:gd name="T1" fmla="*/ 0 h 32"/>
                <a:gd name="T2" fmla="*/ 0 w 45"/>
                <a:gd name="T3" fmla="*/ 3 h 32"/>
                <a:gd name="T4" fmla="*/ 12 w 45"/>
                <a:gd name="T5" fmla="*/ 13 h 32"/>
                <a:gd name="T6" fmla="*/ 21 w 45"/>
                <a:gd name="T7" fmla="*/ 11 h 32"/>
                <a:gd name="T8" fmla="*/ 10 w 45"/>
                <a:gd name="T9" fmla="*/ 5 h 32"/>
                <a:gd name="T10" fmla="*/ 9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32"/>
                <a:gd name="T20" fmla="*/ 45 w 45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37" name="Freeform 101"/>
            <p:cNvSpPr/>
            <p:nvPr/>
          </p:nvSpPr>
          <p:spPr bwMode="auto">
            <a:xfrm>
              <a:off x="3483" y="1066"/>
              <a:ext cx="28" cy="55"/>
            </a:xfrm>
            <a:custGeom>
              <a:avLst/>
              <a:gdLst>
                <a:gd name="T0" fmla="*/ 15 w 35"/>
                <a:gd name="T1" fmla="*/ 0 h 74"/>
                <a:gd name="T2" fmla="*/ 11 w 35"/>
                <a:gd name="T3" fmla="*/ 6 h 74"/>
                <a:gd name="T4" fmla="*/ 5 w 35"/>
                <a:gd name="T5" fmla="*/ 15 h 74"/>
                <a:gd name="T6" fmla="*/ 0 w 35"/>
                <a:gd name="T7" fmla="*/ 25 h 74"/>
                <a:gd name="T8" fmla="*/ 4 w 35"/>
                <a:gd name="T9" fmla="*/ 30 h 74"/>
                <a:gd name="T10" fmla="*/ 10 w 35"/>
                <a:gd name="T11" fmla="*/ 25 h 74"/>
                <a:gd name="T12" fmla="*/ 18 w 35"/>
                <a:gd name="T13" fmla="*/ 13 h 74"/>
                <a:gd name="T14" fmla="*/ 15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5"/>
                <a:gd name="T25" fmla="*/ 0 h 74"/>
                <a:gd name="T26" fmla="*/ 35 w 35"/>
                <a:gd name="T27" fmla="*/ 74 h 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38" name="Freeform 102"/>
            <p:cNvSpPr/>
            <p:nvPr/>
          </p:nvSpPr>
          <p:spPr bwMode="auto">
            <a:xfrm>
              <a:off x="3535" y="1057"/>
              <a:ext cx="20" cy="55"/>
            </a:xfrm>
            <a:custGeom>
              <a:avLst/>
              <a:gdLst>
                <a:gd name="T0" fmla="*/ 6 w 25"/>
                <a:gd name="T1" fmla="*/ 3 h 73"/>
                <a:gd name="T2" fmla="*/ 2 w 25"/>
                <a:gd name="T3" fmla="*/ 4 h 73"/>
                <a:gd name="T4" fmla="*/ 0 w 25"/>
                <a:gd name="T5" fmla="*/ 10 h 73"/>
                <a:gd name="T6" fmla="*/ 8 w 25"/>
                <a:gd name="T7" fmla="*/ 17 h 73"/>
                <a:gd name="T8" fmla="*/ 13 w 25"/>
                <a:gd name="T9" fmla="*/ 24 h 73"/>
                <a:gd name="T10" fmla="*/ 8 w 25"/>
                <a:gd name="T11" fmla="*/ 8 h 73"/>
                <a:gd name="T12" fmla="*/ 6 w 25"/>
                <a:gd name="T13" fmla="*/ 3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73"/>
                <a:gd name="T23" fmla="*/ 25 w 25"/>
                <a:gd name="T24" fmla="*/ 73 h 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39" name="Freeform 103"/>
            <p:cNvSpPr/>
            <p:nvPr/>
          </p:nvSpPr>
          <p:spPr bwMode="auto">
            <a:xfrm>
              <a:off x="3558" y="1040"/>
              <a:ext cx="10" cy="25"/>
            </a:xfrm>
            <a:custGeom>
              <a:avLst/>
              <a:gdLst>
                <a:gd name="T0" fmla="*/ 4 w 14"/>
                <a:gd name="T1" fmla="*/ 0 h 33"/>
                <a:gd name="T2" fmla="*/ 1 w 14"/>
                <a:gd name="T3" fmla="*/ 5 h 33"/>
                <a:gd name="T4" fmla="*/ 4 w 14"/>
                <a:gd name="T5" fmla="*/ 11 h 33"/>
                <a:gd name="T6" fmla="*/ 4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33"/>
                <a:gd name="T14" fmla="*/ 14 w 14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40" name="Freeform 104"/>
            <p:cNvSpPr/>
            <p:nvPr/>
          </p:nvSpPr>
          <p:spPr bwMode="auto">
            <a:xfrm>
              <a:off x="3568" y="1052"/>
              <a:ext cx="22" cy="48"/>
            </a:xfrm>
            <a:custGeom>
              <a:avLst/>
              <a:gdLst>
                <a:gd name="T0" fmla="*/ 2 w 28"/>
                <a:gd name="T1" fmla="*/ 0 h 64"/>
                <a:gd name="T2" fmla="*/ 6 w 28"/>
                <a:gd name="T3" fmla="*/ 6 h 64"/>
                <a:gd name="T4" fmla="*/ 10 w 28"/>
                <a:gd name="T5" fmla="*/ 9 h 64"/>
                <a:gd name="T6" fmla="*/ 4 w 28"/>
                <a:gd name="T7" fmla="*/ 17 h 64"/>
                <a:gd name="T8" fmla="*/ 0 w 28"/>
                <a:gd name="T9" fmla="*/ 24 h 64"/>
                <a:gd name="T10" fmla="*/ 6 w 28"/>
                <a:gd name="T11" fmla="*/ 24 h 64"/>
                <a:gd name="T12" fmla="*/ 13 w 28"/>
                <a:gd name="T13" fmla="*/ 11 h 64"/>
                <a:gd name="T14" fmla="*/ 2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64"/>
                <a:gd name="T26" fmla="*/ 28 w 2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41" name="Freeform 105"/>
            <p:cNvSpPr/>
            <p:nvPr/>
          </p:nvSpPr>
          <p:spPr bwMode="auto">
            <a:xfrm>
              <a:off x="3293" y="1121"/>
              <a:ext cx="12" cy="27"/>
            </a:xfrm>
            <a:custGeom>
              <a:avLst/>
              <a:gdLst>
                <a:gd name="T0" fmla="*/ 6 w 16"/>
                <a:gd name="T1" fmla="*/ 2 h 36"/>
                <a:gd name="T2" fmla="*/ 0 w 16"/>
                <a:gd name="T3" fmla="*/ 3 h 36"/>
                <a:gd name="T4" fmla="*/ 4 w 16"/>
                <a:gd name="T5" fmla="*/ 10 h 36"/>
                <a:gd name="T6" fmla="*/ 6 w 16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36"/>
                <a:gd name="T14" fmla="*/ 16 w 16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42" name="Freeform 106"/>
            <p:cNvSpPr/>
            <p:nvPr/>
          </p:nvSpPr>
          <p:spPr bwMode="auto">
            <a:xfrm>
              <a:off x="3282" y="1098"/>
              <a:ext cx="11" cy="15"/>
            </a:xfrm>
            <a:custGeom>
              <a:avLst/>
              <a:gdLst>
                <a:gd name="T0" fmla="*/ 6 w 13"/>
                <a:gd name="T1" fmla="*/ 2 h 20"/>
                <a:gd name="T2" fmla="*/ 1 w 13"/>
                <a:gd name="T3" fmla="*/ 5 h 20"/>
                <a:gd name="T4" fmla="*/ 6 w 13"/>
                <a:gd name="T5" fmla="*/ 8 h 20"/>
                <a:gd name="T6" fmla="*/ 6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43" name="Freeform 107"/>
            <p:cNvSpPr/>
            <p:nvPr/>
          </p:nvSpPr>
          <p:spPr bwMode="auto">
            <a:xfrm>
              <a:off x="3278" y="1080"/>
              <a:ext cx="12" cy="14"/>
            </a:xfrm>
            <a:custGeom>
              <a:avLst/>
              <a:gdLst>
                <a:gd name="T0" fmla="*/ 5 w 16"/>
                <a:gd name="T1" fmla="*/ 2 h 19"/>
                <a:gd name="T2" fmla="*/ 0 w 16"/>
                <a:gd name="T3" fmla="*/ 4 h 19"/>
                <a:gd name="T4" fmla="*/ 5 w 16"/>
                <a:gd name="T5" fmla="*/ 7 h 19"/>
                <a:gd name="T6" fmla="*/ 5 w 16"/>
                <a:gd name="T7" fmla="*/ 2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19"/>
                <a:gd name="T14" fmla="*/ 16 w 16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44" name="Freeform 108"/>
            <p:cNvSpPr/>
            <p:nvPr/>
          </p:nvSpPr>
          <p:spPr bwMode="auto">
            <a:xfrm>
              <a:off x="3266" y="1040"/>
              <a:ext cx="11" cy="19"/>
            </a:xfrm>
            <a:custGeom>
              <a:avLst/>
              <a:gdLst>
                <a:gd name="T0" fmla="*/ 3 w 14"/>
                <a:gd name="T1" fmla="*/ 0 h 25"/>
                <a:gd name="T2" fmla="*/ 0 w 14"/>
                <a:gd name="T3" fmla="*/ 6 h 25"/>
                <a:gd name="T4" fmla="*/ 6 w 14"/>
                <a:gd name="T5" fmla="*/ 11 h 25"/>
                <a:gd name="T6" fmla="*/ 3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45" name="Freeform 109"/>
            <p:cNvSpPr/>
            <p:nvPr/>
          </p:nvSpPr>
          <p:spPr bwMode="auto">
            <a:xfrm>
              <a:off x="3268" y="1065"/>
              <a:ext cx="16" cy="13"/>
            </a:xfrm>
            <a:custGeom>
              <a:avLst/>
              <a:gdLst>
                <a:gd name="T0" fmla="*/ 5 w 22"/>
                <a:gd name="T1" fmla="*/ 0 h 18"/>
                <a:gd name="T2" fmla="*/ 7 w 22"/>
                <a:gd name="T3" fmla="*/ 7 h 18"/>
                <a:gd name="T4" fmla="*/ 5 w 22"/>
                <a:gd name="T5" fmla="*/ 2 h 18"/>
                <a:gd name="T6" fmla="*/ 5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8"/>
                <a:gd name="T14" fmla="*/ 22 w 22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46" name="Freeform 110"/>
            <p:cNvSpPr/>
            <p:nvPr/>
          </p:nvSpPr>
          <p:spPr bwMode="auto">
            <a:xfrm>
              <a:off x="4125" y="1686"/>
              <a:ext cx="46" cy="59"/>
            </a:xfrm>
            <a:custGeom>
              <a:avLst/>
              <a:gdLst>
                <a:gd name="T0" fmla="*/ 5 w 60"/>
                <a:gd name="T1" fmla="*/ 3 h 81"/>
                <a:gd name="T2" fmla="*/ 2 w 60"/>
                <a:gd name="T3" fmla="*/ 7 h 81"/>
                <a:gd name="T4" fmla="*/ 7 w 60"/>
                <a:gd name="T5" fmla="*/ 15 h 81"/>
                <a:gd name="T6" fmla="*/ 12 w 60"/>
                <a:gd name="T7" fmla="*/ 20 h 81"/>
                <a:gd name="T8" fmla="*/ 18 w 60"/>
                <a:gd name="T9" fmla="*/ 25 h 81"/>
                <a:gd name="T10" fmla="*/ 23 w 60"/>
                <a:gd name="T11" fmla="*/ 31 h 81"/>
                <a:gd name="T12" fmla="*/ 24 w 60"/>
                <a:gd name="T13" fmla="*/ 23 h 81"/>
                <a:gd name="T14" fmla="*/ 19 w 60"/>
                <a:gd name="T15" fmla="*/ 15 h 81"/>
                <a:gd name="T16" fmla="*/ 12 w 60"/>
                <a:gd name="T17" fmla="*/ 7 h 81"/>
                <a:gd name="T18" fmla="*/ 5 w 60"/>
                <a:gd name="T19" fmla="*/ 3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81"/>
                <a:gd name="T32" fmla="*/ 60 w 60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47" name="Freeform 111"/>
            <p:cNvSpPr/>
            <p:nvPr/>
          </p:nvSpPr>
          <p:spPr bwMode="auto">
            <a:xfrm>
              <a:off x="4362" y="1637"/>
              <a:ext cx="54" cy="46"/>
            </a:xfrm>
            <a:custGeom>
              <a:avLst/>
              <a:gdLst>
                <a:gd name="T0" fmla="*/ 12 w 71"/>
                <a:gd name="T1" fmla="*/ 10 h 61"/>
                <a:gd name="T2" fmla="*/ 6 w 71"/>
                <a:gd name="T3" fmla="*/ 14 h 61"/>
                <a:gd name="T4" fmla="*/ 1 w 71"/>
                <a:gd name="T5" fmla="*/ 19 h 61"/>
                <a:gd name="T6" fmla="*/ 6 w 71"/>
                <a:gd name="T7" fmla="*/ 25 h 61"/>
                <a:gd name="T8" fmla="*/ 12 w 71"/>
                <a:gd name="T9" fmla="*/ 19 h 61"/>
                <a:gd name="T10" fmla="*/ 17 w 71"/>
                <a:gd name="T11" fmla="*/ 10 h 61"/>
                <a:gd name="T12" fmla="*/ 24 w 71"/>
                <a:gd name="T13" fmla="*/ 0 h 61"/>
                <a:gd name="T14" fmla="*/ 31 w 71"/>
                <a:gd name="T15" fmla="*/ 5 h 61"/>
                <a:gd name="T16" fmla="*/ 16 w 71"/>
                <a:gd name="T17" fmla="*/ 10 h 61"/>
                <a:gd name="T18" fmla="*/ 12 w 71"/>
                <a:gd name="T19" fmla="*/ 10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"/>
                <a:gd name="T31" fmla="*/ 0 h 61"/>
                <a:gd name="T32" fmla="*/ 71 w 71"/>
                <a:gd name="T33" fmla="*/ 61 h 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48" name="Freeform 112"/>
            <p:cNvSpPr/>
            <p:nvPr/>
          </p:nvSpPr>
          <p:spPr bwMode="auto">
            <a:xfrm>
              <a:off x="4198" y="1612"/>
              <a:ext cx="17" cy="23"/>
            </a:xfrm>
            <a:custGeom>
              <a:avLst/>
              <a:gdLst>
                <a:gd name="T0" fmla="*/ 4 w 23"/>
                <a:gd name="T1" fmla="*/ 0 h 30"/>
                <a:gd name="T2" fmla="*/ 0 w 23"/>
                <a:gd name="T3" fmla="*/ 6 h 30"/>
                <a:gd name="T4" fmla="*/ 5 w 23"/>
                <a:gd name="T5" fmla="*/ 14 h 30"/>
                <a:gd name="T6" fmla="*/ 4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30"/>
                <a:gd name="T14" fmla="*/ 23 w 23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49" name="Freeform 113"/>
            <p:cNvSpPr/>
            <p:nvPr/>
          </p:nvSpPr>
          <p:spPr bwMode="auto">
            <a:xfrm>
              <a:off x="4189" y="1590"/>
              <a:ext cx="21" cy="17"/>
            </a:xfrm>
            <a:custGeom>
              <a:avLst/>
              <a:gdLst>
                <a:gd name="T0" fmla="*/ 10 w 26"/>
                <a:gd name="T1" fmla="*/ 0 h 23"/>
                <a:gd name="T2" fmla="*/ 0 w 26"/>
                <a:gd name="T3" fmla="*/ 5 h 23"/>
                <a:gd name="T4" fmla="*/ 11 w 26"/>
                <a:gd name="T5" fmla="*/ 8 h 23"/>
                <a:gd name="T6" fmla="*/ 10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3"/>
                <a:gd name="T14" fmla="*/ 26 w 26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50" name="Freeform 114"/>
            <p:cNvSpPr/>
            <p:nvPr/>
          </p:nvSpPr>
          <p:spPr bwMode="auto">
            <a:xfrm>
              <a:off x="4033" y="1397"/>
              <a:ext cx="24" cy="33"/>
            </a:xfrm>
            <a:custGeom>
              <a:avLst/>
              <a:gdLst>
                <a:gd name="T0" fmla="*/ 12 w 32"/>
                <a:gd name="T1" fmla="*/ 0 h 44"/>
                <a:gd name="T2" fmla="*/ 5 w 32"/>
                <a:gd name="T3" fmla="*/ 5 h 44"/>
                <a:gd name="T4" fmla="*/ 5 w 32"/>
                <a:gd name="T5" fmla="*/ 14 h 44"/>
                <a:gd name="T6" fmla="*/ 11 w 32"/>
                <a:gd name="T7" fmla="*/ 15 h 44"/>
                <a:gd name="T8" fmla="*/ 12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51" name="Freeform 115"/>
            <p:cNvSpPr/>
            <p:nvPr/>
          </p:nvSpPr>
          <p:spPr bwMode="auto">
            <a:xfrm>
              <a:off x="4067" y="1440"/>
              <a:ext cx="27" cy="32"/>
            </a:xfrm>
            <a:custGeom>
              <a:avLst/>
              <a:gdLst>
                <a:gd name="T0" fmla="*/ 15 w 34"/>
                <a:gd name="T1" fmla="*/ 0 h 44"/>
                <a:gd name="T2" fmla="*/ 5 w 34"/>
                <a:gd name="T3" fmla="*/ 4 h 44"/>
                <a:gd name="T4" fmla="*/ 7 w 34"/>
                <a:gd name="T5" fmla="*/ 12 h 44"/>
                <a:gd name="T6" fmla="*/ 14 w 34"/>
                <a:gd name="T7" fmla="*/ 14 h 44"/>
                <a:gd name="T8" fmla="*/ 15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4"/>
                <a:gd name="T17" fmla="*/ 34 w 3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52" name="Freeform 116"/>
            <p:cNvSpPr/>
            <p:nvPr/>
          </p:nvSpPr>
          <p:spPr bwMode="auto">
            <a:xfrm>
              <a:off x="4095" y="1502"/>
              <a:ext cx="29" cy="28"/>
            </a:xfrm>
            <a:custGeom>
              <a:avLst/>
              <a:gdLst>
                <a:gd name="T0" fmla="*/ 15 w 38"/>
                <a:gd name="T1" fmla="*/ 2 h 37"/>
                <a:gd name="T2" fmla="*/ 5 w 38"/>
                <a:gd name="T3" fmla="*/ 2 h 37"/>
                <a:gd name="T4" fmla="*/ 6 w 38"/>
                <a:gd name="T5" fmla="*/ 11 h 37"/>
                <a:gd name="T6" fmla="*/ 11 w 38"/>
                <a:gd name="T7" fmla="*/ 13 h 37"/>
                <a:gd name="T8" fmla="*/ 15 w 38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7"/>
                <a:gd name="T17" fmla="*/ 38 w 3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53" name="Freeform 117"/>
            <p:cNvSpPr/>
            <p:nvPr/>
          </p:nvSpPr>
          <p:spPr bwMode="auto">
            <a:xfrm>
              <a:off x="4130" y="1492"/>
              <a:ext cx="29" cy="26"/>
            </a:xfrm>
            <a:custGeom>
              <a:avLst/>
              <a:gdLst>
                <a:gd name="T0" fmla="*/ 15 w 38"/>
                <a:gd name="T1" fmla="*/ 2 h 34"/>
                <a:gd name="T2" fmla="*/ 5 w 38"/>
                <a:gd name="T3" fmla="*/ 2 h 34"/>
                <a:gd name="T4" fmla="*/ 7 w 38"/>
                <a:gd name="T5" fmla="*/ 10 h 34"/>
                <a:gd name="T6" fmla="*/ 12 w 38"/>
                <a:gd name="T7" fmla="*/ 10 h 34"/>
                <a:gd name="T8" fmla="*/ 15 w 3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4"/>
                <a:gd name="T17" fmla="*/ 38 w 3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54" name="Freeform 118"/>
            <p:cNvSpPr/>
            <p:nvPr/>
          </p:nvSpPr>
          <p:spPr bwMode="auto">
            <a:xfrm>
              <a:off x="4120" y="1456"/>
              <a:ext cx="26" cy="20"/>
            </a:xfrm>
            <a:custGeom>
              <a:avLst/>
              <a:gdLst>
                <a:gd name="T0" fmla="*/ 13 w 35"/>
                <a:gd name="T1" fmla="*/ 1 h 27"/>
                <a:gd name="T2" fmla="*/ 4 w 35"/>
                <a:gd name="T3" fmla="*/ 1 h 27"/>
                <a:gd name="T4" fmla="*/ 5 w 35"/>
                <a:gd name="T5" fmla="*/ 6 h 27"/>
                <a:gd name="T6" fmla="*/ 10 w 35"/>
                <a:gd name="T7" fmla="*/ 7 h 27"/>
                <a:gd name="T8" fmla="*/ 1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27"/>
                <a:gd name="T17" fmla="*/ 35 w 3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55" name="Freeform 119"/>
            <p:cNvSpPr/>
            <p:nvPr/>
          </p:nvSpPr>
          <p:spPr bwMode="auto">
            <a:xfrm>
              <a:off x="4093" y="1432"/>
              <a:ext cx="27" cy="34"/>
            </a:xfrm>
            <a:custGeom>
              <a:avLst/>
              <a:gdLst>
                <a:gd name="T0" fmla="*/ 13 w 35"/>
                <a:gd name="T1" fmla="*/ 7 h 47"/>
                <a:gd name="T2" fmla="*/ 9 w 35"/>
                <a:gd name="T3" fmla="*/ 1 h 47"/>
                <a:gd name="T4" fmla="*/ 5 w 35"/>
                <a:gd name="T5" fmla="*/ 9 h 47"/>
                <a:gd name="T6" fmla="*/ 9 w 35"/>
                <a:gd name="T7" fmla="*/ 13 h 47"/>
                <a:gd name="T8" fmla="*/ 12 w 35"/>
                <a:gd name="T9" fmla="*/ 11 h 47"/>
                <a:gd name="T10" fmla="*/ 13 w 35"/>
                <a:gd name="T11" fmla="*/ 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47"/>
                <a:gd name="T20" fmla="*/ 35 w 35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56" name="Freeform 120"/>
            <p:cNvSpPr/>
            <p:nvPr/>
          </p:nvSpPr>
          <p:spPr bwMode="auto">
            <a:xfrm>
              <a:off x="4060" y="1416"/>
              <a:ext cx="25" cy="26"/>
            </a:xfrm>
            <a:custGeom>
              <a:avLst/>
              <a:gdLst>
                <a:gd name="T0" fmla="*/ 10 w 32"/>
                <a:gd name="T1" fmla="*/ 4 h 35"/>
                <a:gd name="T2" fmla="*/ 5 w 32"/>
                <a:gd name="T3" fmla="*/ 1 h 35"/>
                <a:gd name="T4" fmla="*/ 5 w 32"/>
                <a:gd name="T5" fmla="*/ 10 h 35"/>
                <a:gd name="T6" fmla="*/ 12 w 32"/>
                <a:gd name="T7" fmla="*/ 11 h 35"/>
                <a:gd name="T8" fmla="*/ 10 w 32"/>
                <a:gd name="T9" fmla="*/ 4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57" name="Freeform 121"/>
            <p:cNvSpPr/>
            <p:nvPr/>
          </p:nvSpPr>
          <p:spPr bwMode="auto">
            <a:xfrm>
              <a:off x="4101" y="1468"/>
              <a:ext cx="25" cy="26"/>
            </a:xfrm>
            <a:custGeom>
              <a:avLst/>
              <a:gdLst>
                <a:gd name="T0" fmla="*/ 10 w 32"/>
                <a:gd name="T1" fmla="*/ 4 h 35"/>
                <a:gd name="T2" fmla="*/ 5 w 32"/>
                <a:gd name="T3" fmla="*/ 1 h 35"/>
                <a:gd name="T4" fmla="*/ 5 w 32"/>
                <a:gd name="T5" fmla="*/ 10 h 35"/>
                <a:gd name="T6" fmla="*/ 12 w 32"/>
                <a:gd name="T7" fmla="*/ 11 h 35"/>
                <a:gd name="T8" fmla="*/ 10 w 32"/>
                <a:gd name="T9" fmla="*/ 4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58" name="Freeform 122"/>
            <p:cNvSpPr/>
            <p:nvPr/>
          </p:nvSpPr>
          <p:spPr bwMode="auto">
            <a:xfrm>
              <a:off x="2451" y="100"/>
              <a:ext cx="144" cy="107"/>
            </a:xfrm>
            <a:custGeom>
              <a:avLst/>
              <a:gdLst>
                <a:gd name="T0" fmla="*/ 75 w 189"/>
                <a:gd name="T1" fmla="*/ 1 h 144"/>
                <a:gd name="T2" fmla="*/ 82 w 189"/>
                <a:gd name="T3" fmla="*/ 1 h 144"/>
                <a:gd name="T4" fmla="*/ 84 w 189"/>
                <a:gd name="T5" fmla="*/ 7 h 144"/>
                <a:gd name="T6" fmla="*/ 82 w 189"/>
                <a:gd name="T7" fmla="*/ 10 h 144"/>
                <a:gd name="T8" fmla="*/ 58 w 189"/>
                <a:gd name="T9" fmla="*/ 19 h 144"/>
                <a:gd name="T10" fmla="*/ 48 w 189"/>
                <a:gd name="T11" fmla="*/ 24 h 144"/>
                <a:gd name="T12" fmla="*/ 43 w 189"/>
                <a:gd name="T13" fmla="*/ 25 h 144"/>
                <a:gd name="T14" fmla="*/ 31 w 189"/>
                <a:gd name="T15" fmla="*/ 33 h 144"/>
                <a:gd name="T16" fmla="*/ 33 w 189"/>
                <a:gd name="T17" fmla="*/ 38 h 144"/>
                <a:gd name="T18" fmla="*/ 37 w 189"/>
                <a:gd name="T19" fmla="*/ 48 h 144"/>
                <a:gd name="T20" fmla="*/ 47 w 189"/>
                <a:gd name="T21" fmla="*/ 52 h 144"/>
                <a:gd name="T22" fmla="*/ 41 w 189"/>
                <a:gd name="T23" fmla="*/ 57 h 144"/>
                <a:gd name="T24" fmla="*/ 37 w 189"/>
                <a:gd name="T25" fmla="*/ 54 h 144"/>
                <a:gd name="T26" fmla="*/ 31 w 189"/>
                <a:gd name="T27" fmla="*/ 55 h 144"/>
                <a:gd name="T28" fmla="*/ 9 w 189"/>
                <a:gd name="T29" fmla="*/ 51 h 144"/>
                <a:gd name="T30" fmla="*/ 8 w 189"/>
                <a:gd name="T31" fmla="*/ 44 h 144"/>
                <a:gd name="T32" fmla="*/ 21 w 189"/>
                <a:gd name="T33" fmla="*/ 37 h 144"/>
                <a:gd name="T34" fmla="*/ 23 w 189"/>
                <a:gd name="T35" fmla="*/ 31 h 144"/>
                <a:gd name="T36" fmla="*/ 21 w 189"/>
                <a:gd name="T37" fmla="*/ 27 h 144"/>
                <a:gd name="T38" fmla="*/ 33 w 189"/>
                <a:gd name="T39" fmla="*/ 19 h 144"/>
                <a:gd name="T40" fmla="*/ 43 w 189"/>
                <a:gd name="T41" fmla="*/ 15 h 144"/>
                <a:gd name="T42" fmla="*/ 50 w 189"/>
                <a:gd name="T43" fmla="*/ 10 h 144"/>
                <a:gd name="T44" fmla="*/ 75 w 189"/>
                <a:gd name="T45" fmla="*/ 1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9"/>
                <a:gd name="T70" fmla="*/ 0 h 144"/>
                <a:gd name="T71" fmla="*/ 189 w 189"/>
                <a:gd name="T72" fmla="*/ 144 h 1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59" name="Freeform 123"/>
            <p:cNvSpPr/>
            <p:nvPr/>
          </p:nvSpPr>
          <p:spPr bwMode="auto">
            <a:xfrm>
              <a:off x="2537" y="203"/>
              <a:ext cx="41" cy="12"/>
            </a:xfrm>
            <a:custGeom>
              <a:avLst/>
              <a:gdLst>
                <a:gd name="T0" fmla="*/ 12 w 53"/>
                <a:gd name="T1" fmla="*/ 0 h 17"/>
                <a:gd name="T2" fmla="*/ 5 w 53"/>
                <a:gd name="T3" fmla="*/ 1 h 17"/>
                <a:gd name="T4" fmla="*/ 15 w 53"/>
                <a:gd name="T5" fmla="*/ 6 h 17"/>
                <a:gd name="T6" fmla="*/ 20 w 53"/>
                <a:gd name="T7" fmla="*/ 5 h 17"/>
                <a:gd name="T8" fmla="*/ 12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7"/>
                <a:gd name="T17" fmla="*/ 53 w 5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60" name="Freeform 124"/>
            <p:cNvSpPr/>
            <p:nvPr/>
          </p:nvSpPr>
          <p:spPr bwMode="auto">
            <a:xfrm>
              <a:off x="2747" y="48"/>
              <a:ext cx="43" cy="28"/>
            </a:xfrm>
            <a:custGeom>
              <a:avLst/>
              <a:gdLst>
                <a:gd name="T0" fmla="*/ 24 w 57"/>
                <a:gd name="T1" fmla="*/ 2 h 37"/>
                <a:gd name="T2" fmla="*/ 11 w 57"/>
                <a:gd name="T3" fmla="*/ 11 h 37"/>
                <a:gd name="T4" fmla="*/ 5 w 57"/>
                <a:gd name="T5" fmla="*/ 15 h 37"/>
                <a:gd name="T6" fmla="*/ 4 w 57"/>
                <a:gd name="T7" fmla="*/ 2 h 37"/>
                <a:gd name="T8" fmla="*/ 9 w 57"/>
                <a:gd name="T9" fmla="*/ 0 h 37"/>
                <a:gd name="T10" fmla="*/ 24 w 57"/>
                <a:gd name="T11" fmla="*/ 2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37"/>
                <a:gd name="T20" fmla="*/ 57 w 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61" name="Freeform 125"/>
            <p:cNvSpPr/>
            <p:nvPr/>
          </p:nvSpPr>
          <p:spPr bwMode="auto">
            <a:xfrm>
              <a:off x="2778" y="61"/>
              <a:ext cx="51" cy="20"/>
            </a:xfrm>
            <a:custGeom>
              <a:avLst/>
              <a:gdLst>
                <a:gd name="T0" fmla="*/ 13 w 68"/>
                <a:gd name="T1" fmla="*/ 0 h 26"/>
                <a:gd name="T2" fmla="*/ 5 w 68"/>
                <a:gd name="T3" fmla="*/ 3 h 26"/>
                <a:gd name="T4" fmla="*/ 24 w 68"/>
                <a:gd name="T5" fmla="*/ 12 h 26"/>
                <a:gd name="T6" fmla="*/ 26 w 68"/>
                <a:gd name="T7" fmla="*/ 11 h 26"/>
                <a:gd name="T8" fmla="*/ 13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26"/>
                <a:gd name="T17" fmla="*/ 68 w 6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62" name="Freeform 126"/>
            <p:cNvSpPr/>
            <p:nvPr/>
          </p:nvSpPr>
          <p:spPr bwMode="auto">
            <a:xfrm>
              <a:off x="2833" y="64"/>
              <a:ext cx="52" cy="32"/>
            </a:xfrm>
            <a:custGeom>
              <a:avLst/>
              <a:gdLst>
                <a:gd name="T0" fmla="*/ 24 w 66"/>
                <a:gd name="T1" fmla="*/ 4 h 43"/>
                <a:gd name="T2" fmla="*/ 13 w 66"/>
                <a:gd name="T3" fmla="*/ 4 h 43"/>
                <a:gd name="T4" fmla="*/ 5 w 66"/>
                <a:gd name="T5" fmla="*/ 4 h 43"/>
                <a:gd name="T6" fmla="*/ 4 w 66"/>
                <a:gd name="T7" fmla="*/ 14 h 43"/>
                <a:gd name="T8" fmla="*/ 16 w 66"/>
                <a:gd name="T9" fmla="*/ 18 h 43"/>
                <a:gd name="T10" fmla="*/ 31 w 66"/>
                <a:gd name="T11" fmla="*/ 11 h 43"/>
                <a:gd name="T12" fmla="*/ 24 w 66"/>
                <a:gd name="T13" fmla="*/ 4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43"/>
                <a:gd name="T23" fmla="*/ 66 w 66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63" name="Freeform 127"/>
            <p:cNvSpPr/>
            <p:nvPr/>
          </p:nvSpPr>
          <p:spPr bwMode="auto">
            <a:xfrm>
              <a:off x="3191" y="91"/>
              <a:ext cx="90" cy="31"/>
            </a:xfrm>
            <a:custGeom>
              <a:avLst/>
              <a:gdLst>
                <a:gd name="T0" fmla="*/ 6 w 117"/>
                <a:gd name="T1" fmla="*/ 0 h 41"/>
                <a:gd name="T2" fmla="*/ 4 w 117"/>
                <a:gd name="T3" fmla="*/ 7 h 41"/>
                <a:gd name="T4" fmla="*/ 22 w 117"/>
                <a:gd name="T5" fmla="*/ 13 h 41"/>
                <a:gd name="T6" fmla="*/ 35 w 117"/>
                <a:gd name="T7" fmla="*/ 15 h 41"/>
                <a:gd name="T8" fmla="*/ 51 w 117"/>
                <a:gd name="T9" fmla="*/ 10 h 41"/>
                <a:gd name="T10" fmla="*/ 35 w 117"/>
                <a:gd name="T11" fmla="*/ 2 h 41"/>
                <a:gd name="T12" fmla="*/ 6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7"/>
                <a:gd name="T22" fmla="*/ 0 h 41"/>
                <a:gd name="T23" fmla="*/ 117 w 117"/>
                <a:gd name="T24" fmla="*/ 41 h 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64" name="Freeform 128"/>
            <p:cNvSpPr/>
            <p:nvPr/>
          </p:nvSpPr>
          <p:spPr bwMode="auto">
            <a:xfrm>
              <a:off x="3283" y="90"/>
              <a:ext cx="47" cy="24"/>
            </a:xfrm>
            <a:custGeom>
              <a:avLst/>
              <a:gdLst>
                <a:gd name="T0" fmla="*/ 14 w 62"/>
                <a:gd name="T1" fmla="*/ 2 h 32"/>
                <a:gd name="T2" fmla="*/ 27 w 62"/>
                <a:gd name="T3" fmla="*/ 5 h 32"/>
                <a:gd name="T4" fmla="*/ 13 w 62"/>
                <a:gd name="T5" fmla="*/ 14 h 32"/>
                <a:gd name="T6" fmla="*/ 3 w 62"/>
                <a:gd name="T7" fmla="*/ 10 h 32"/>
                <a:gd name="T8" fmla="*/ 14 w 62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32"/>
                <a:gd name="T17" fmla="*/ 62 w 6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65" name="Freeform 129"/>
            <p:cNvSpPr/>
            <p:nvPr/>
          </p:nvSpPr>
          <p:spPr bwMode="auto">
            <a:xfrm>
              <a:off x="3262" y="119"/>
              <a:ext cx="38" cy="16"/>
            </a:xfrm>
            <a:custGeom>
              <a:avLst/>
              <a:gdLst>
                <a:gd name="T0" fmla="*/ 9 w 49"/>
                <a:gd name="T1" fmla="*/ 1 h 23"/>
                <a:gd name="T2" fmla="*/ 3 w 49"/>
                <a:gd name="T3" fmla="*/ 1 h 23"/>
                <a:gd name="T4" fmla="*/ 17 w 49"/>
                <a:gd name="T5" fmla="*/ 8 h 23"/>
                <a:gd name="T6" fmla="*/ 9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23"/>
                <a:gd name="T14" fmla="*/ 49 w 49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66" name="Freeform 130"/>
            <p:cNvSpPr/>
            <p:nvPr/>
          </p:nvSpPr>
          <p:spPr bwMode="auto">
            <a:xfrm>
              <a:off x="3520" y="342"/>
              <a:ext cx="78" cy="113"/>
            </a:xfrm>
            <a:custGeom>
              <a:avLst/>
              <a:gdLst>
                <a:gd name="T0" fmla="*/ 3 w 102"/>
                <a:gd name="T1" fmla="*/ 0 h 152"/>
                <a:gd name="T2" fmla="*/ 0 w 102"/>
                <a:gd name="T3" fmla="*/ 7 h 152"/>
                <a:gd name="T4" fmla="*/ 6 w 102"/>
                <a:gd name="T5" fmla="*/ 17 h 152"/>
                <a:gd name="T6" fmla="*/ 14 w 102"/>
                <a:gd name="T7" fmla="*/ 30 h 152"/>
                <a:gd name="T8" fmla="*/ 16 w 102"/>
                <a:gd name="T9" fmla="*/ 42 h 152"/>
                <a:gd name="T10" fmla="*/ 36 w 102"/>
                <a:gd name="T11" fmla="*/ 62 h 152"/>
                <a:gd name="T12" fmla="*/ 38 w 102"/>
                <a:gd name="T13" fmla="*/ 51 h 152"/>
                <a:gd name="T14" fmla="*/ 34 w 102"/>
                <a:gd name="T15" fmla="*/ 42 h 152"/>
                <a:gd name="T16" fmla="*/ 28 w 102"/>
                <a:gd name="T17" fmla="*/ 38 h 152"/>
                <a:gd name="T18" fmla="*/ 24 w 102"/>
                <a:gd name="T19" fmla="*/ 30 h 152"/>
                <a:gd name="T20" fmla="*/ 18 w 102"/>
                <a:gd name="T21" fmla="*/ 19 h 152"/>
                <a:gd name="T22" fmla="*/ 2 w 102"/>
                <a:gd name="T23" fmla="*/ 5 h 152"/>
                <a:gd name="T24" fmla="*/ 3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2"/>
                <a:gd name="T40" fmla="*/ 0 h 152"/>
                <a:gd name="T41" fmla="*/ 102 w 102"/>
                <a:gd name="T42" fmla="*/ 152 h 1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67" name="Freeform 131"/>
            <p:cNvSpPr/>
            <p:nvPr/>
          </p:nvSpPr>
          <p:spPr bwMode="auto">
            <a:xfrm>
              <a:off x="3583" y="459"/>
              <a:ext cx="56" cy="78"/>
            </a:xfrm>
            <a:custGeom>
              <a:avLst/>
              <a:gdLst>
                <a:gd name="T0" fmla="*/ 27 w 74"/>
                <a:gd name="T1" fmla="*/ 10 h 103"/>
                <a:gd name="T2" fmla="*/ 32 w 74"/>
                <a:gd name="T3" fmla="*/ 17 h 103"/>
                <a:gd name="T4" fmla="*/ 13 w 74"/>
                <a:gd name="T5" fmla="*/ 36 h 103"/>
                <a:gd name="T6" fmla="*/ 14 w 74"/>
                <a:gd name="T7" fmla="*/ 44 h 103"/>
                <a:gd name="T8" fmla="*/ 8 w 74"/>
                <a:gd name="T9" fmla="*/ 41 h 103"/>
                <a:gd name="T10" fmla="*/ 3 w 74"/>
                <a:gd name="T11" fmla="*/ 36 h 103"/>
                <a:gd name="T12" fmla="*/ 0 w 74"/>
                <a:gd name="T13" fmla="*/ 36 h 103"/>
                <a:gd name="T14" fmla="*/ 5 w 74"/>
                <a:gd name="T15" fmla="*/ 25 h 103"/>
                <a:gd name="T16" fmla="*/ 5 w 74"/>
                <a:gd name="T17" fmla="*/ 23 h 103"/>
                <a:gd name="T18" fmla="*/ 2 w 74"/>
                <a:gd name="T19" fmla="*/ 11 h 103"/>
                <a:gd name="T20" fmla="*/ 2 w 74"/>
                <a:gd name="T21" fmla="*/ 6 h 103"/>
                <a:gd name="T22" fmla="*/ 11 w 74"/>
                <a:gd name="T23" fmla="*/ 10 h 103"/>
                <a:gd name="T24" fmla="*/ 15 w 74"/>
                <a:gd name="T25" fmla="*/ 15 h 103"/>
                <a:gd name="T26" fmla="*/ 27 w 74"/>
                <a:gd name="T27" fmla="*/ 10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4"/>
                <a:gd name="T43" fmla="*/ 0 h 103"/>
                <a:gd name="T44" fmla="*/ 74 w 74"/>
                <a:gd name="T45" fmla="*/ 103 h 10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68" name="Freeform 132"/>
            <p:cNvSpPr/>
            <p:nvPr/>
          </p:nvSpPr>
          <p:spPr bwMode="auto">
            <a:xfrm>
              <a:off x="3546" y="539"/>
              <a:ext cx="111" cy="188"/>
            </a:xfrm>
            <a:custGeom>
              <a:avLst/>
              <a:gdLst>
                <a:gd name="T0" fmla="*/ 36 w 146"/>
                <a:gd name="T1" fmla="*/ 42 h 252"/>
                <a:gd name="T2" fmla="*/ 29 w 146"/>
                <a:gd name="T3" fmla="*/ 44 h 252"/>
                <a:gd name="T4" fmla="*/ 28 w 146"/>
                <a:gd name="T5" fmla="*/ 54 h 252"/>
                <a:gd name="T6" fmla="*/ 10 w 146"/>
                <a:gd name="T7" fmla="*/ 60 h 252"/>
                <a:gd name="T8" fmla="*/ 4 w 146"/>
                <a:gd name="T9" fmla="*/ 69 h 252"/>
                <a:gd name="T10" fmla="*/ 8 w 146"/>
                <a:gd name="T11" fmla="*/ 75 h 252"/>
                <a:gd name="T12" fmla="*/ 4 w 146"/>
                <a:gd name="T13" fmla="*/ 82 h 252"/>
                <a:gd name="T14" fmla="*/ 11 w 146"/>
                <a:gd name="T15" fmla="*/ 104 h 252"/>
                <a:gd name="T16" fmla="*/ 12 w 146"/>
                <a:gd name="T17" fmla="*/ 89 h 252"/>
                <a:gd name="T18" fmla="*/ 10 w 146"/>
                <a:gd name="T19" fmla="*/ 80 h 252"/>
                <a:gd name="T20" fmla="*/ 18 w 146"/>
                <a:gd name="T21" fmla="*/ 73 h 252"/>
                <a:gd name="T22" fmla="*/ 23 w 146"/>
                <a:gd name="T23" fmla="*/ 66 h 252"/>
                <a:gd name="T24" fmla="*/ 29 w 146"/>
                <a:gd name="T25" fmla="*/ 72 h 252"/>
                <a:gd name="T26" fmla="*/ 19 w 146"/>
                <a:gd name="T27" fmla="*/ 79 h 252"/>
                <a:gd name="T28" fmla="*/ 25 w 146"/>
                <a:gd name="T29" fmla="*/ 83 h 252"/>
                <a:gd name="T30" fmla="*/ 30 w 146"/>
                <a:gd name="T31" fmla="*/ 74 h 252"/>
                <a:gd name="T32" fmla="*/ 37 w 146"/>
                <a:gd name="T33" fmla="*/ 76 h 252"/>
                <a:gd name="T34" fmla="*/ 46 w 146"/>
                <a:gd name="T35" fmla="*/ 61 h 252"/>
                <a:gd name="T36" fmla="*/ 50 w 146"/>
                <a:gd name="T37" fmla="*/ 65 h 252"/>
                <a:gd name="T38" fmla="*/ 59 w 146"/>
                <a:gd name="T39" fmla="*/ 61 h 252"/>
                <a:gd name="T40" fmla="*/ 64 w 146"/>
                <a:gd name="T41" fmla="*/ 54 h 252"/>
                <a:gd name="T42" fmla="*/ 62 w 146"/>
                <a:gd name="T43" fmla="*/ 46 h 252"/>
                <a:gd name="T44" fmla="*/ 59 w 146"/>
                <a:gd name="T45" fmla="*/ 40 h 252"/>
                <a:gd name="T46" fmla="*/ 54 w 146"/>
                <a:gd name="T47" fmla="*/ 16 h 252"/>
                <a:gd name="T48" fmla="*/ 41 w 146"/>
                <a:gd name="T49" fmla="*/ 0 h 252"/>
                <a:gd name="T50" fmla="*/ 34 w 146"/>
                <a:gd name="T51" fmla="*/ 5 h 252"/>
                <a:gd name="T52" fmla="*/ 43 w 146"/>
                <a:gd name="T53" fmla="*/ 14 h 252"/>
                <a:gd name="T54" fmla="*/ 43 w 146"/>
                <a:gd name="T55" fmla="*/ 27 h 252"/>
                <a:gd name="T56" fmla="*/ 36 w 146"/>
                <a:gd name="T57" fmla="*/ 42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252"/>
                <a:gd name="T89" fmla="*/ 146 w 146"/>
                <a:gd name="T90" fmla="*/ 252 h 2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69" name="Freeform 133"/>
            <p:cNvSpPr/>
            <p:nvPr/>
          </p:nvSpPr>
          <p:spPr bwMode="auto">
            <a:xfrm>
              <a:off x="2458" y="37"/>
              <a:ext cx="53" cy="30"/>
            </a:xfrm>
            <a:custGeom>
              <a:avLst/>
              <a:gdLst>
                <a:gd name="T0" fmla="*/ 26 w 70"/>
                <a:gd name="T1" fmla="*/ 0 h 40"/>
                <a:gd name="T2" fmla="*/ 28 w 70"/>
                <a:gd name="T3" fmla="*/ 8 h 40"/>
                <a:gd name="T4" fmla="*/ 17 w 70"/>
                <a:gd name="T5" fmla="*/ 11 h 40"/>
                <a:gd name="T6" fmla="*/ 13 w 70"/>
                <a:gd name="T7" fmla="*/ 17 h 40"/>
                <a:gd name="T8" fmla="*/ 3 w 70"/>
                <a:gd name="T9" fmla="*/ 17 h 40"/>
                <a:gd name="T10" fmla="*/ 1 w 70"/>
                <a:gd name="T11" fmla="*/ 15 h 40"/>
                <a:gd name="T12" fmla="*/ 14 w 70"/>
                <a:gd name="T13" fmla="*/ 8 h 40"/>
                <a:gd name="T14" fmla="*/ 26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"/>
                <a:gd name="T25" fmla="*/ 0 h 40"/>
                <a:gd name="T26" fmla="*/ 70 w 70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70" name="Freeform 134"/>
            <p:cNvSpPr/>
            <p:nvPr/>
          </p:nvSpPr>
          <p:spPr bwMode="auto">
            <a:xfrm>
              <a:off x="2348" y="46"/>
              <a:ext cx="20" cy="22"/>
            </a:xfrm>
            <a:custGeom>
              <a:avLst/>
              <a:gdLst>
                <a:gd name="T0" fmla="*/ 8 w 26"/>
                <a:gd name="T1" fmla="*/ 0 h 29"/>
                <a:gd name="T2" fmla="*/ 0 w 26"/>
                <a:gd name="T3" fmla="*/ 8 h 29"/>
                <a:gd name="T4" fmla="*/ 8 w 26"/>
                <a:gd name="T5" fmla="*/ 11 h 29"/>
                <a:gd name="T6" fmla="*/ 8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9"/>
                <a:gd name="T14" fmla="*/ 26 w 26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71" name="Freeform 135"/>
            <p:cNvSpPr/>
            <p:nvPr/>
          </p:nvSpPr>
          <p:spPr bwMode="auto">
            <a:xfrm>
              <a:off x="2373" y="45"/>
              <a:ext cx="38" cy="27"/>
            </a:xfrm>
            <a:custGeom>
              <a:avLst/>
              <a:gdLst>
                <a:gd name="T0" fmla="*/ 7 w 49"/>
                <a:gd name="T1" fmla="*/ 3 h 36"/>
                <a:gd name="T2" fmla="*/ 0 w 49"/>
                <a:gd name="T3" fmla="*/ 8 h 36"/>
                <a:gd name="T4" fmla="*/ 3 w 49"/>
                <a:gd name="T5" fmla="*/ 14 h 36"/>
                <a:gd name="T6" fmla="*/ 9 w 49"/>
                <a:gd name="T7" fmla="*/ 15 h 36"/>
                <a:gd name="T8" fmla="*/ 19 w 49"/>
                <a:gd name="T9" fmla="*/ 11 h 36"/>
                <a:gd name="T10" fmla="*/ 7 w 49"/>
                <a:gd name="T11" fmla="*/ 3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36"/>
                <a:gd name="T20" fmla="*/ 49 w 49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72" name="Freeform 136"/>
            <p:cNvSpPr/>
            <p:nvPr/>
          </p:nvSpPr>
          <p:spPr bwMode="auto">
            <a:xfrm>
              <a:off x="2436" y="36"/>
              <a:ext cx="20" cy="16"/>
            </a:xfrm>
            <a:custGeom>
              <a:avLst/>
              <a:gdLst>
                <a:gd name="T0" fmla="*/ 4 w 27"/>
                <a:gd name="T1" fmla="*/ 0 h 22"/>
                <a:gd name="T2" fmla="*/ 1 w 27"/>
                <a:gd name="T3" fmla="*/ 5 h 22"/>
                <a:gd name="T4" fmla="*/ 7 w 27"/>
                <a:gd name="T5" fmla="*/ 9 h 22"/>
                <a:gd name="T6" fmla="*/ 4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2"/>
                <a:gd name="T14" fmla="*/ 27 w 27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73" name="Freeform 137"/>
            <p:cNvSpPr/>
            <p:nvPr/>
          </p:nvSpPr>
          <p:spPr bwMode="auto">
            <a:xfrm>
              <a:off x="2417" y="54"/>
              <a:ext cx="15" cy="13"/>
            </a:xfrm>
            <a:custGeom>
              <a:avLst/>
              <a:gdLst>
                <a:gd name="T0" fmla="*/ 5 w 20"/>
                <a:gd name="T1" fmla="*/ 0 h 18"/>
                <a:gd name="T2" fmla="*/ 4 w 20"/>
                <a:gd name="T3" fmla="*/ 7 h 18"/>
                <a:gd name="T4" fmla="*/ 5 w 20"/>
                <a:gd name="T5" fmla="*/ 0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74" name="Freeform 138"/>
            <p:cNvSpPr/>
            <p:nvPr/>
          </p:nvSpPr>
          <p:spPr bwMode="auto">
            <a:xfrm>
              <a:off x="3586" y="70"/>
              <a:ext cx="18" cy="33"/>
            </a:xfrm>
            <a:custGeom>
              <a:avLst/>
              <a:gdLst>
                <a:gd name="T0" fmla="*/ 11 w 24"/>
                <a:gd name="T1" fmla="*/ 0 h 44"/>
                <a:gd name="T2" fmla="*/ 4 w 24"/>
                <a:gd name="T3" fmla="*/ 7 h 44"/>
                <a:gd name="T4" fmla="*/ 0 w 24"/>
                <a:gd name="T5" fmla="*/ 15 h 44"/>
                <a:gd name="T6" fmla="*/ 7 w 24"/>
                <a:gd name="T7" fmla="*/ 17 h 44"/>
                <a:gd name="T8" fmla="*/ 11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44"/>
                <a:gd name="T17" fmla="*/ 24 w 2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75" name="Freeform 139"/>
            <p:cNvSpPr/>
            <p:nvPr/>
          </p:nvSpPr>
          <p:spPr bwMode="auto">
            <a:xfrm>
              <a:off x="2680" y="1516"/>
              <a:ext cx="31" cy="18"/>
            </a:xfrm>
            <a:custGeom>
              <a:avLst/>
              <a:gdLst>
                <a:gd name="T0" fmla="*/ 13 w 41"/>
                <a:gd name="T1" fmla="*/ 0 h 24"/>
                <a:gd name="T2" fmla="*/ 11 w 41"/>
                <a:gd name="T3" fmla="*/ 11 h 24"/>
                <a:gd name="T4" fmla="*/ 13 w 41"/>
                <a:gd name="T5" fmla="*/ 0 h 24"/>
                <a:gd name="T6" fmla="*/ 0 60000 65536"/>
                <a:gd name="T7" fmla="*/ 0 60000 65536"/>
                <a:gd name="T8" fmla="*/ 0 60000 65536"/>
                <a:gd name="T9" fmla="*/ 0 w 41"/>
                <a:gd name="T10" fmla="*/ 0 h 24"/>
                <a:gd name="T11" fmla="*/ 41 w 41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76" name="Freeform 140"/>
            <p:cNvSpPr/>
            <p:nvPr/>
          </p:nvSpPr>
          <p:spPr bwMode="auto">
            <a:xfrm>
              <a:off x="2721" y="1509"/>
              <a:ext cx="10" cy="15"/>
            </a:xfrm>
            <a:custGeom>
              <a:avLst/>
              <a:gdLst>
                <a:gd name="T0" fmla="*/ 5 w 13"/>
                <a:gd name="T1" fmla="*/ 2 h 20"/>
                <a:gd name="T2" fmla="*/ 1 w 13"/>
                <a:gd name="T3" fmla="*/ 5 h 20"/>
                <a:gd name="T4" fmla="*/ 4 w 13"/>
                <a:gd name="T5" fmla="*/ 8 h 20"/>
                <a:gd name="T6" fmla="*/ 5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77" name="Freeform 141"/>
            <p:cNvSpPr/>
            <p:nvPr/>
          </p:nvSpPr>
          <p:spPr bwMode="auto">
            <a:xfrm>
              <a:off x="2652" y="1356"/>
              <a:ext cx="9" cy="15"/>
            </a:xfrm>
            <a:custGeom>
              <a:avLst/>
              <a:gdLst>
                <a:gd name="T0" fmla="*/ 3 w 13"/>
                <a:gd name="T1" fmla="*/ 2 h 20"/>
                <a:gd name="T2" fmla="*/ 1 w 13"/>
                <a:gd name="T3" fmla="*/ 5 h 20"/>
                <a:gd name="T4" fmla="*/ 3 w 13"/>
                <a:gd name="T5" fmla="*/ 8 h 20"/>
                <a:gd name="T6" fmla="*/ 3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78" name="Freeform 142"/>
            <p:cNvSpPr/>
            <p:nvPr/>
          </p:nvSpPr>
          <p:spPr bwMode="auto">
            <a:xfrm>
              <a:off x="2713" y="1283"/>
              <a:ext cx="12" cy="19"/>
            </a:xfrm>
            <a:custGeom>
              <a:avLst/>
              <a:gdLst>
                <a:gd name="T0" fmla="*/ 3 w 14"/>
                <a:gd name="T1" fmla="*/ 0 h 25"/>
                <a:gd name="T2" fmla="*/ 0 w 14"/>
                <a:gd name="T3" fmla="*/ 6 h 25"/>
                <a:gd name="T4" fmla="*/ 8 w 14"/>
                <a:gd name="T5" fmla="*/ 11 h 25"/>
                <a:gd name="T6" fmla="*/ 3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79" name="Freeform 143"/>
            <p:cNvSpPr/>
            <p:nvPr/>
          </p:nvSpPr>
          <p:spPr bwMode="auto">
            <a:xfrm>
              <a:off x="2689" y="1282"/>
              <a:ext cx="11" cy="19"/>
            </a:xfrm>
            <a:custGeom>
              <a:avLst/>
              <a:gdLst>
                <a:gd name="T0" fmla="*/ 3 w 14"/>
                <a:gd name="T1" fmla="*/ 0 h 25"/>
                <a:gd name="T2" fmla="*/ 0 w 14"/>
                <a:gd name="T3" fmla="*/ 6 h 25"/>
                <a:gd name="T4" fmla="*/ 6 w 14"/>
                <a:gd name="T5" fmla="*/ 11 h 25"/>
                <a:gd name="T6" fmla="*/ 3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80" name="Freeform 144"/>
            <p:cNvSpPr/>
            <p:nvPr/>
          </p:nvSpPr>
          <p:spPr bwMode="auto">
            <a:xfrm>
              <a:off x="2677" y="1304"/>
              <a:ext cx="11" cy="15"/>
            </a:xfrm>
            <a:custGeom>
              <a:avLst/>
              <a:gdLst>
                <a:gd name="T0" fmla="*/ 6 w 13"/>
                <a:gd name="T1" fmla="*/ 2 h 20"/>
                <a:gd name="T2" fmla="*/ 1 w 13"/>
                <a:gd name="T3" fmla="*/ 5 h 20"/>
                <a:gd name="T4" fmla="*/ 6 w 13"/>
                <a:gd name="T5" fmla="*/ 8 h 20"/>
                <a:gd name="T6" fmla="*/ 6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81" name="Freeform 145"/>
            <p:cNvSpPr/>
            <p:nvPr/>
          </p:nvSpPr>
          <p:spPr bwMode="auto">
            <a:xfrm>
              <a:off x="2652" y="1338"/>
              <a:ext cx="9" cy="15"/>
            </a:xfrm>
            <a:custGeom>
              <a:avLst/>
              <a:gdLst>
                <a:gd name="T0" fmla="*/ 3 w 13"/>
                <a:gd name="T1" fmla="*/ 2 h 20"/>
                <a:gd name="T2" fmla="*/ 1 w 13"/>
                <a:gd name="T3" fmla="*/ 5 h 20"/>
                <a:gd name="T4" fmla="*/ 3 w 13"/>
                <a:gd name="T5" fmla="*/ 8 h 20"/>
                <a:gd name="T6" fmla="*/ 3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82" name="Freeform 146"/>
            <p:cNvSpPr/>
            <p:nvPr/>
          </p:nvSpPr>
          <p:spPr bwMode="auto">
            <a:xfrm>
              <a:off x="2671" y="1325"/>
              <a:ext cx="11" cy="15"/>
            </a:xfrm>
            <a:custGeom>
              <a:avLst/>
              <a:gdLst>
                <a:gd name="T0" fmla="*/ 6 w 13"/>
                <a:gd name="T1" fmla="*/ 2 h 20"/>
                <a:gd name="T2" fmla="*/ 1 w 13"/>
                <a:gd name="T3" fmla="*/ 5 h 20"/>
                <a:gd name="T4" fmla="*/ 6 w 13"/>
                <a:gd name="T5" fmla="*/ 8 h 20"/>
                <a:gd name="T6" fmla="*/ 6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83" name="Freeform 147"/>
            <p:cNvSpPr/>
            <p:nvPr/>
          </p:nvSpPr>
          <p:spPr bwMode="auto">
            <a:xfrm>
              <a:off x="1920" y="341"/>
              <a:ext cx="10" cy="15"/>
            </a:xfrm>
            <a:custGeom>
              <a:avLst/>
              <a:gdLst>
                <a:gd name="T0" fmla="*/ 5 w 13"/>
                <a:gd name="T1" fmla="*/ 2 h 20"/>
                <a:gd name="T2" fmla="*/ 1 w 13"/>
                <a:gd name="T3" fmla="*/ 5 h 20"/>
                <a:gd name="T4" fmla="*/ 4 w 13"/>
                <a:gd name="T5" fmla="*/ 8 h 20"/>
                <a:gd name="T6" fmla="*/ 5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84" name="Freeform 148"/>
            <p:cNvSpPr/>
            <p:nvPr/>
          </p:nvSpPr>
          <p:spPr bwMode="auto">
            <a:xfrm>
              <a:off x="1857" y="307"/>
              <a:ext cx="11" cy="15"/>
            </a:xfrm>
            <a:custGeom>
              <a:avLst/>
              <a:gdLst>
                <a:gd name="T0" fmla="*/ 6 w 13"/>
                <a:gd name="T1" fmla="*/ 2 h 20"/>
                <a:gd name="T2" fmla="*/ 1 w 13"/>
                <a:gd name="T3" fmla="*/ 5 h 20"/>
                <a:gd name="T4" fmla="*/ 6 w 13"/>
                <a:gd name="T5" fmla="*/ 8 h 20"/>
                <a:gd name="T6" fmla="*/ 6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85" name="Freeform 149"/>
            <p:cNvSpPr/>
            <p:nvPr/>
          </p:nvSpPr>
          <p:spPr bwMode="auto">
            <a:xfrm>
              <a:off x="1613" y="91"/>
              <a:ext cx="2112" cy="1637"/>
            </a:xfrm>
            <a:custGeom>
              <a:avLst/>
              <a:gdLst>
                <a:gd name="T0" fmla="*/ 487 w 2060"/>
                <a:gd name="T1" fmla="*/ 644 h 1644"/>
                <a:gd name="T2" fmla="*/ 359 w 2060"/>
                <a:gd name="T3" fmla="*/ 586 h 1644"/>
                <a:gd name="T4" fmla="*/ 170 w 2060"/>
                <a:gd name="T5" fmla="*/ 636 h 1644"/>
                <a:gd name="T6" fmla="*/ 49 w 2060"/>
                <a:gd name="T7" fmla="*/ 750 h 1644"/>
                <a:gd name="T8" fmla="*/ 12 w 2060"/>
                <a:gd name="T9" fmla="*/ 929 h 1644"/>
                <a:gd name="T10" fmla="*/ 158 w 2060"/>
                <a:gd name="T11" fmla="*/ 1046 h 1644"/>
                <a:gd name="T12" fmla="*/ 332 w 2060"/>
                <a:gd name="T13" fmla="*/ 1029 h 1644"/>
                <a:gd name="T14" fmla="*/ 427 w 2060"/>
                <a:gd name="T15" fmla="*/ 1123 h 1644"/>
                <a:gd name="T16" fmla="*/ 487 w 2060"/>
                <a:gd name="T17" fmla="*/ 1429 h 1644"/>
                <a:gd name="T18" fmla="*/ 536 w 2060"/>
                <a:gd name="T19" fmla="*/ 1607 h 1644"/>
                <a:gd name="T20" fmla="*/ 759 w 2060"/>
                <a:gd name="T21" fmla="*/ 1553 h 1644"/>
                <a:gd name="T22" fmla="*/ 881 w 2060"/>
                <a:gd name="T23" fmla="*/ 1362 h 1644"/>
                <a:gd name="T24" fmla="*/ 953 w 2060"/>
                <a:gd name="T25" fmla="*/ 1138 h 1644"/>
                <a:gd name="T26" fmla="*/ 1075 w 2060"/>
                <a:gd name="T27" fmla="*/ 987 h 1644"/>
                <a:gd name="T28" fmla="*/ 858 w 2060"/>
                <a:gd name="T29" fmla="*/ 844 h 1644"/>
                <a:gd name="T30" fmla="*/ 881 w 2060"/>
                <a:gd name="T31" fmla="*/ 810 h 1644"/>
                <a:gd name="T32" fmla="*/ 1081 w 2060"/>
                <a:gd name="T33" fmla="*/ 904 h 1644"/>
                <a:gd name="T34" fmla="*/ 1183 w 2060"/>
                <a:gd name="T35" fmla="*/ 783 h 1644"/>
                <a:gd name="T36" fmla="*/ 1127 w 2060"/>
                <a:gd name="T37" fmla="*/ 754 h 1644"/>
                <a:gd name="T38" fmla="*/ 1001 w 2060"/>
                <a:gd name="T39" fmla="*/ 707 h 1644"/>
                <a:gd name="T40" fmla="*/ 1230 w 2060"/>
                <a:gd name="T41" fmla="*/ 752 h 1644"/>
                <a:gd name="T42" fmla="*/ 1397 w 2060"/>
                <a:gd name="T43" fmla="*/ 840 h 1644"/>
                <a:gd name="T44" fmla="*/ 1480 w 2060"/>
                <a:gd name="T45" fmla="*/ 1021 h 1644"/>
                <a:gd name="T46" fmla="*/ 1734 w 2060"/>
                <a:gd name="T47" fmla="*/ 835 h 1644"/>
                <a:gd name="T48" fmla="*/ 1836 w 2060"/>
                <a:gd name="T49" fmla="*/ 1018 h 1644"/>
                <a:gd name="T50" fmla="*/ 1839 w 2060"/>
                <a:gd name="T51" fmla="*/ 862 h 1644"/>
                <a:gd name="T52" fmla="*/ 1896 w 2060"/>
                <a:gd name="T53" fmla="*/ 791 h 1644"/>
                <a:gd name="T54" fmla="*/ 1921 w 2060"/>
                <a:gd name="T55" fmla="*/ 538 h 1644"/>
                <a:gd name="T56" fmla="*/ 1965 w 2060"/>
                <a:gd name="T57" fmla="*/ 522 h 1644"/>
                <a:gd name="T58" fmla="*/ 1988 w 2060"/>
                <a:gd name="T59" fmla="*/ 421 h 1644"/>
                <a:gd name="T60" fmla="*/ 1946 w 2060"/>
                <a:gd name="T61" fmla="*/ 223 h 1644"/>
                <a:gd name="T62" fmla="*/ 2046 w 2060"/>
                <a:gd name="T63" fmla="*/ 108 h 1644"/>
                <a:gd name="T64" fmla="*/ 2098 w 2060"/>
                <a:gd name="T65" fmla="*/ 206 h 1644"/>
                <a:gd name="T66" fmla="*/ 2094 w 2060"/>
                <a:gd name="T67" fmla="*/ 120 h 1644"/>
                <a:gd name="T68" fmla="*/ 2128 w 2060"/>
                <a:gd name="T69" fmla="*/ 51 h 1644"/>
                <a:gd name="T70" fmla="*/ 2196 w 2060"/>
                <a:gd name="T71" fmla="*/ 0 h 1644"/>
                <a:gd name="T72" fmla="*/ 1961 w 2060"/>
                <a:gd name="T73" fmla="*/ 63 h 1644"/>
                <a:gd name="T74" fmla="*/ 1706 w 2060"/>
                <a:gd name="T75" fmla="*/ 83 h 1644"/>
                <a:gd name="T76" fmla="*/ 1454 w 2060"/>
                <a:gd name="T77" fmla="*/ 30 h 1644"/>
                <a:gd name="T78" fmla="*/ 1220 w 2060"/>
                <a:gd name="T79" fmla="*/ 65 h 1644"/>
                <a:gd name="T80" fmla="*/ 1121 w 2060"/>
                <a:gd name="T81" fmla="*/ 167 h 1644"/>
                <a:gd name="T82" fmla="*/ 998 w 2060"/>
                <a:gd name="T83" fmla="*/ 134 h 1644"/>
                <a:gd name="T84" fmla="*/ 817 w 2060"/>
                <a:gd name="T85" fmla="*/ 180 h 1644"/>
                <a:gd name="T86" fmla="*/ 719 w 2060"/>
                <a:gd name="T87" fmla="*/ 137 h 1644"/>
                <a:gd name="T88" fmla="*/ 392 w 2060"/>
                <a:gd name="T89" fmla="*/ 245 h 1644"/>
                <a:gd name="T90" fmla="*/ 577 w 2060"/>
                <a:gd name="T91" fmla="*/ 210 h 1644"/>
                <a:gd name="T92" fmla="*/ 688 w 2060"/>
                <a:gd name="T93" fmla="*/ 273 h 1644"/>
                <a:gd name="T94" fmla="*/ 477 w 2060"/>
                <a:gd name="T95" fmla="*/ 351 h 1644"/>
                <a:gd name="T96" fmla="*/ 296 w 2060"/>
                <a:gd name="T97" fmla="*/ 410 h 1644"/>
                <a:gd name="T98" fmla="*/ 179 w 2060"/>
                <a:gd name="T99" fmla="*/ 531 h 1644"/>
                <a:gd name="T100" fmla="*/ 304 w 2060"/>
                <a:gd name="T101" fmla="*/ 546 h 1644"/>
                <a:gd name="T102" fmla="*/ 411 w 2060"/>
                <a:gd name="T103" fmla="*/ 567 h 1644"/>
                <a:gd name="T104" fmla="*/ 531 w 2060"/>
                <a:gd name="T105" fmla="*/ 583 h 1644"/>
                <a:gd name="T106" fmla="*/ 525 w 2060"/>
                <a:gd name="T107" fmla="*/ 506 h 1644"/>
                <a:gd name="T108" fmla="*/ 638 w 2060"/>
                <a:gd name="T109" fmla="*/ 542 h 1644"/>
                <a:gd name="T110" fmla="*/ 739 w 2060"/>
                <a:gd name="T111" fmla="*/ 464 h 1644"/>
                <a:gd name="T112" fmla="*/ 831 w 2060"/>
                <a:gd name="T113" fmla="*/ 474 h 1644"/>
                <a:gd name="T114" fmla="*/ 689 w 2060"/>
                <a:gd name="T115" fmla="*/ 589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060"/>
                <a:gd name="T175" fmla="*/ 0 h 1644"/>
                <a:gd name="T176" fmla="*/ 2060 w 2060"/>
                <a:gd name="T177" fmla="*/ 1644 h 164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</p:grpSp>
      <p:grpSp>
        <p:nvGrpSpPr>
          <p:cNvPr id="14448" name="Group 112"/>
          <p:cNvGrpSpPr/>
          <p:nvPr/>
        </p:nvGrpSpPr>
        <p:grpSpPr bwMode="auto">
          <a:xfrm>
            <a:off x="2368819" y="4049024"/>
            <a:ext cx="4054793" cy="580073"/>
            <a:chOff x="0" y="0"/>
            <a:chExt cx="2839" cy="406"/>
          </a:xfrm>
        </p:grpSpPr>
        <p:sp>
          <p:nvSpPr>
            <p:cNvPr id="13366" name="AutoShape 47"/>
            <p:cNvSpPr>
              <a:spLocks noChangeArrowheads="1"/>
            </p:cNvSpPr>
            <p:nvPr/>
          </p:nvSpPr>
          <p:spPr bwMode="auto">
            <a:xfrm>
              <a:off x="103" y="24"/>
              <a:ext cx="2736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A0000"/>
                </a:gs>
                <a:gs pos="100000">
                  <a:srgbClr val="FF8601"/>
                </a:gs>
              </a:gsLst>
              <a:lin ang="5400000" scaled="1"/>
            </a:gradFill>
            <a:ln w="12700">
              <a:solidFill>
                <a:srgbClr val="F66900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67" name="AutoShape 47"/>
            <p:cNvSpPr>
              <a:spLocks noChangeArrowheads="1"/>
            </p:cNvSpPr>
            <p:nvPr/>
          </p:nvSpPr>
          <p:spPr bwMode="auto">
            <a:xfrm>
              <a:off x="101" y="34"/>
              <a:ext cx="2679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68" name="Text Box 49"/>
            <p:cNvSpPr txBox="1">
              <a:spLocks noChangeArrowheads="1"/>
            </p:cNvSpPr>
            <p:nvPr/>
          </p:nvSpPr>
          <p:spPr bwMode="auto">
            <a:xfrm>
              <a:off x="247" y="59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华文行楷" panose="02010800040101010101" charset="-122"/>
                  <a:ea typeface="华文行楷" panose="02010800040101010101" charset="-122"/>
                </a:rPr>
                <a:t>需求管理</a:t>
              </a:r>
              <a:endParaRPr lang="zh-CN" altLang="en-US" sz="2000" b="1" dirty="0" smtClean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pic>
          <p:nvPicPr>
            <p:cNvPr id="13369" name="Picture 67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28"/>
              <a:ext cx="27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70" name="Group 117"/>
            <p:cNvGrpSpPr/>
            <p:nvPr/>
          </p:nvGrpSpPr>
          <p:grpSpPr bwMode="auto">
            <a:xfrm>
              <a:off x="0" y="0"/>
              <a:ext cx="373" cy="406"/>
              <a:chOff x="0" y="0"/>
              <a:chExt cx="373" cy="406"/>
            </a:xfrm>
          </p:grpSpPr>
          <p:grpSp>
            <p:nvGrpSpPr>
              <p:cNvPr id="13371" name="Group 118"/>
              <p:cNvGrpSpPr/>
              <p:nvPr/>
            </p:nvGrpSpPr>
            <p:grpSpPr bwMode="auto">
              <a:xfrm>
                <a:off x="0" y="0"/>
                <a:ext cx="373" cy="406"/>
                <a:chOff x="0" y="0"/>
                <a:chExt cx="373" cy="406"/>
              </a:xfrm>
            </p:grpSpPr>
            <p:sp>
              <p:nvSpPr>
                <p:cNvPr id="13373" name="Oval 38"/>
                <p:cNvSpPr>
                  <a:spLocks noChangeArrowheads="1"/>
                </p:cNvSpPr>
                <p:nvPr/>
              </p:nvSpPr>
              <p:spPr bwMode="auto">
                <a:xfrm>
                  <a:off x="0" y="248"/>
                  <a:ext cx="373" cy="15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50998"/>
                      </a:srgbClr>
                    </a:gs>
                    <a:gs pos="100000">
                      <a:srgbClr val="00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2000" b="1">
                    <a:solidFill>
                      <a:srgbClr val="5F5F5F"/>
                    </a:solidFill>
                    <a:latin typeface="华文行楷" panose="02010800040101010101" charset="-122"/>
                    <a:ea typeface="华文行楷" panose="02010800040101010101" charset="-122"/>
                  </a:endParaRPr>
                </a:p>
              </p:txBody>
            </p:sp>
            <p:sp>
              <p:nvSpPr>
                <p:cNvPr id="13374" name="Oval 39"/>
                <p:cNvSpPr>
                  <a:spLocks noChangeArrowheads="1"/>
                </p:cNvSpPr>
                <p:nvPr/>
              </p:nvSpPr>
              <p:spPr bwMode="auto">
                <a:xfrm>
                  <a:off x="17" y="0"/>
                  <a:ext cx="339" cy="34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A0000"/>
                    </a:gs>
                    <a:gs pos="100000">
                      <a:srgbClr val="FF500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2000" b="1">
                    <a:solidFill>
                      <a:srgbClr val="5F5F5F"/>
                    </a:solidFill>
                    <a:latin typeface="华文行楷" panose="02010800040101010101" charset="-122"/>
                    <a:ea typeface="华文行楷" panose="02010800040101010101" charset="-122"/>
                  </a:endParaRPr>
                </a:p>
              </p:txBody>
            </p:sp>
            <p:sp>
              <p:nvSpPr>
                <p:cNvPr id="13375" name="Oval 40"/>
                <p:cNvSpPr>
                  <a:spLocks noChangeArrowheads="1"/>
                </p:cNvSpPr>
                <p:nvPr/>
              </p:nvSpPr>
              <p:spPr bwMode="auto">
                <a:xfrm>
                  <a:off x="21" y="2"/>
                  <a:ext cx="332" cy="33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ECE1"/>
                    </a:gs>
                    <a:gs pos="100000">
                      <a:srgbClr val="FFF2EB">
                        <a:alpha val="59998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2000" b="1">
                    <a:solidFill>
                      <a:srgbClr val="5F5F5F"/>
                    </a:solidFill>
                    <a:latin typeface="华文行楷" panose="02010800040101010101" charset="-122"/>
                    <a:ea typeface="华文行楷" panose="02010800040101010101" charset="-122"/>
                  </a:endParaRPr>
                </a:p>
              </p:txBody>
            </p:sp>
            <p:sp>
              <p:nvSpPr>
                <p:cNvPr id="13376" name="Oval 41"/>
                <p:cNvSpPr>
                  <a:spLocks noChangeArrowheads="1"/>
                </p:cNvSpPr>
                <p:nvPr/>
              </p:nvSpPr>
              <p:spPr bwMode="auto">
                <a:xfrm>
                  <a:off x="24" y="5"/>
                  <a:ext cx="316" cy="31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66900">
                        <a:alpha val="81000"/>
                      </a:srgbClr>
                    </a:gs>
                    <a:gs pos="100000">
                      <a:srgbClr val="FFAA0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2000" b="1">
                    <a:solidFill>
                      <a:srgbClr val="5F5F5F"/>
                    </a:solidFill>
                    <a:latin typeface="华文行楷" panose="02010800040101010101" charset="-122"/>
                    <a:ea typeface="华文行楷" panose="02010800040101010101" charset="-122"/>
                  </a:endParaRPr>
                </a:p>
              </p:txBody>
            </p:sp>
            <p:sp>
              <p:nvSpPr>
                <p:cNvPr id="13377" name="Oval 42"/>
                <p:cNvSpPr>
                  <a:spLocks noChangeArrowheads="1"/>
                </p:cNvSpPr>
                <p:nvPr/>
              </p:nvSpPr>
              <p:spPr bwMode="auto">
                <a:xfrm>
                  <a:off x="43" y="14"/>
                  <a:ext cx="280" cy="25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FFD47D">
                        <a:alpha val="37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2000" b="1">
                    <a:solidFill>
                      <a:srgbClr val="5F5F5F"/>
                    </a:solidFill>
                    <a:latin typeface="华文行楷" panose="02010800040101010101" charset="-122"/>
                    <a:ea typeface="华文行楷" panose="02010800040101010101" charset="-122"/>
                  </a:endParaRPr>
                </a:p>
              </p:txBody>
            </p:sp>
          </p:grpSp>
          <p:sp>
            <p:nvSpPr>
              <p:cNvPr id="13372" name="Text Box 43"/>
              <p:cNvSpPr txBox="1">
                <a:spLocks noChangeArrowheads="1"/>
              </p:cNvSpPr>
              <p:nvPr/>
            </p:nvSpPr>
            <p:spPr bwMode="auto">
              <a:xfrm>
                <a:off x="63" y="27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b="1" dirty="0" smtClean="0">
                    <a:solidFill>
                      <a:srgbClr val="102426"/>
                    </a:solidFill>
                    <a:latin typeface="华文行楷" panose="02010800040101010101" charset="-122"/>
                    <a:ea typeface="华文行楷" panose="02010800040101010101" charset="-122"/>
                    <a:cs typeface="Arial" panose="020B0604020202020204" pitchFamily="34" charset="0"/>
                    <a:sym typeface="Arial" panose="020B0604020202020204" pitchFamily="34" charset="0"/>
                  </a:rPr>
                  <a:t>4</a:t>
                </a:r>
                <a:endParaRPr lang="en-US" altLang="zh-CN" sz="2000" b="1" dirty="0" smtClean="0">
                  <a:solidFill>
                    <a:srgbClr val="102426"/>
                  </a:solidFill>
                  <a:latin typeface="华文行楷" panose="02010800040101010101" charset="-122"/>
                  <a:ea typeface="华文行楷" panose="02010800040101010101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4461" name="Group 125"/>
          <p:cNvGrpSpPr/>
          <p:nvPr/>
        </p:nvGrpSpPr>
        <p:grpSpPr bwMode="auto">
          <a:xfrm>
            <a:off x="2368868" y="1817390"/>
            <a:ext cx="4054793" cy="580073"/>
            <a:chOff x="0" y="0"/>
            <a:chExt cx="2839" cy="406"/>
          </a:xfrm>
        </p:grpSpPr>
        <p:sp>
          <p:nvSpPr>
            <p:cNvPr id="13355" name="AutoShape 47"/>
            <p:cNvSpPr>
              <a:spLocks noChangeArrowheads="1"/>
            </p:cNvSpPr>
            <p:nvPr/>
          </p:nvSpPr>
          <p:spPr bwMode="auto">
            <a:xfrm>
              <a:off x="103" y="24"/>
              <a:ext cx="2736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8E3E4"/>
                </a:gs>
                <a:gs pos="100000">
                  <a:srgbClr val="F1F5F5"/>
                </a:gs>
              </a:gsLst>
              <a:lin ang="5400000" scaled="1"/>
            </a:gradFill>
            <a:ln w="12700">
              <a:solidFill>
                <a:srgbClr val="E6E6E6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56" name="AutoShape 47"/>
            <p:cNvSpPr>
              <a:spLocks noChangeArrowheads="1"/>
            </p:cNvSpPr>
            <p:nvPr/>
          </p:nvSpPr>
          <p:spPr bwMode="auto">
            <a:xfrm>
              <a:off x="101" y="34"/>
              <a:ext cx="2679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57" name="Text Box 49"/>
            <p:cNvSpPr txBox="1">
              <a:spLocks noChangeArrowheads="1"/>
            </p:cNvSpPr>
            <p:nvPr/>
          </p:nvSpPr>
          <p:spPr bwMode="auto">
            <a:xfrm>
              <a:off x="247" y="59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 dirty="0" smtClean="0">
                  <a:latin typeface="华文行楷" panose="02010800040101010101" charset="-122"/>
                  <a:ea typeface="华文行楷" panose="02010800040101010101" charset="-122"/>
                </a:rPr>
                <a:t>需求</a:t>
              </a:r>
              <a:r>
                <a:rPr lang="zh-CN" altLang="en-US" sz="2000" b="1" dirty="0">
                  <a:latin typeface="华文行楷" panose="02010800040101010101" charset="-122"/>
                  <a:ea typeface="华文行楷" panose="02010800040101010101" charset="-122"/>
                </a:rPr>
                <a:t>获取</a:t>
              </a:r>
              <a:endParaRPr lang="zh-CN" altLang="en-US" sz="2000" b="1" dirty="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pic>
          <p:nvPicPr>
            <p:cNvPr id="13358" name="Picture 67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28"/>
              <a:ext cx="27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59" name="Group 130"/>
            <p:cNvGrpSpPr/>
            <p:nvPr/>
          </p:nvGrpSpPr>
          <p:grpSpPr bwMode="auto">
            <a:xfrm>
              <a:off x="0" y="0"/>
              <a:ext cx="373" cy="406"/>
              <a:chOff x="0" y="0"/>
              <a:chExt cx="2041" cy="2223"/>
            </a:xfrm>
          </p:grpSpPr>
          <p:sp>
            <p:nvSpPr>
              <p:cNvPr id="13361" name="Oval 51"/>
              <p:cNvSpPr>
                <a:spLocks noChangeArrowheads="1"/>
              </p:cNvSpPr>
              <p:nvPr/>
            </p:nvSpPr>
            <p:spPr bwMode="auto">
              <a:xfrm>
                <a:off x="0" y="1360"/>
                <a:ext cx="2041" cy="8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998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62" name="Oval 52"/>
              <p:cNvSpPr>
                <a:spLocks noChangeArrowheads="1"/>
              </p:cNvSpPr>
              <p:nvPr/>
            </p:nvSpPr>
            <p:spPr bwMode="auto">
              <a:xfrm>
                <a:off x="91" y="0"/>
                <a:ext cx="1859" cy="185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63" name="Oval 53"/>
              <p:cNvSpPr>
                <a:spLocks noChangeArrowheads="1"/>
              </p:cNvSpPr>
              <p:nvPr/>
            </p:nvSpPr>
            <p:spPr bwMode="auto">
              <a:xfrm>
                <a:off x="115" y="10"/>
                <a:ext cx="1814" cy="181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64" name="Oval 54"/>
              <p:cNvSpPr>
                <a:spLocks noChangeArrowheads="1"/>
              </p:cNvSpPr>
              <p:nvPr/>
            </p:nvSpPr>
            <p:spPr bwMode="auto">
              <a:xfrm>
                <a:off x="134" y="28"/>
                <a:ext cx="1726" cy="169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65" name="Oval 55"/>
              <p:cNvSpPr>
                <a:spLocks noChangeArrowheads="1"/>
              </p:cNvSpPr>
              <p:nvPr/>
            </p:nvSpPr>
            <p:spPr bwMode="auto">
              <a:xfrm>
                <a:off x="234" y="76"/>
                <a:ext cx="1535" cy="137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  <p:sp>
          <p:nvSpPr>
            <p:cNvPr id="13360" name="Text Box 56"/>
            <p:cNvSpPr txBox="1">
              <a:spLocks noChangeArrowheads="1"/>
            </p:cNvSpPr>
            <p:nvPr/>
          </p:nvSpPr>
          <p:spPr bwMode="auto">
            <a:xfrm>
              <a:off x="63" y="1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 dirty="0" smtClean="0">
                  <a:solidFill>
                    <a:srgbClr val="102426"/>
                  </a:solidFill>
                  <a:latin typeface="华文行楷" panose="02010800040101010101" charset="-122"/>
                  <a:ea typeface="华文行楷" panose="02010800040101010101" charset="-122"/>
                  <a:cs typeface="Arial" panose="020B0604020202020204" pitchFamily="34" charset="0"/>
                  <a:sym typeface="Arial" panose="020B0604020202020204" pitchFamily="34" charset="0"/>
                </a:rPr>
                <a:t>2</a:t>
              </a:r>
              <a:endParaRPr lang="en-US" altLang="zh-CN" sz="2000" b="1" dirty="0" smtClean="0">
                <a:solidFill>
                  <a:srgbClr val="102426"/>
                </a:solidFill>
                <a:latin typeface="华文行楷" panose="02010800040101010101" charset="-122"/>
                <a:ea typeface="华文行楷" panose="02010800040101010101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4473" name="Group 137"/>
          <p:cNvGrpSpPr/>
          <p:nvPr/>
        </p:nvGrpSpPr>
        <p:grpSpPr bwMode="auto">
          <a:xfrm>
            <a:off x="2368868" y="2538875"/>
            <a:ext cx="4054793" cy="581501"/>
            <a:chOff x="0" y="0"/>
            <a:chExt cx="2839" cy="406"/>
          </a:xfrm>
        </p:grpSpPr>
        <p:sp>
          <p:nvSpPr>
            <p:cNvPr id="13344" name="AutoShape 47"/>
            <p:cNvSpPr>
              <a:spLocks noChangeArrowheads="1"/>
            </p:cNvSpPr>
            <p:nvPr/>
          </p:nvSpPr>
          <p:spPr bwMode="auto">
            <a:xfrm>
              <a:off x="103" y="24"/>
              <a:ext cx="2736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8E3E4"/>
                </a:gs>
                <a:gs pos="100000">
                  <a:srgbClr val="F1F5F5"/>
                </a:gs>
              </a:gsLst>
              <a:lin ang="5400000" scaled="1"/>
            </a:gradFill>
            <a:ln w="12700">
              <a:solidFill>
                <a:srgbClr val="E6E6E6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45" name="AutoShape 47"/>
            <p:cNvSpPr>
              <a:spLocks noChangeArrowheads="1"/>
            </p:cNvSpPr>
            <p:nvPr/>
          </p:nvSpPr>
          <p:spPr bwMode="auto">
            <a:xfrm>
              <a:off x="101" y="34"/>
              <a:ext cx="2679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46" name="Text Box 49"/>
            <p:cNvSpPr txBox="1">
              <a:spLocks noChangeArrowheads="1"/>
            </p:cNvSpPr>
            <p:nvPr/>
          </p:nvSpPr>
          <p:spPr bwMode="auto">
            <a:xfrm>
              <a:off x="247" y="59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 dirty="0" smtClean="0">
                  <a:latin typeface="华文行楷" panose="02010800040101010101" charset="-122"/>
                  <a:ea typeface="华文行楷" panose="02010800040101010101" charset="-122"/>
                </a:rPr>
                <a:t>需求分析</a:t>
              </a:r>
              <a:endParaRPr lang="zh-CN" altLang="en-US" sz="2000" b="1" dirty="0" smtClean="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pic>
          <p:nvPicPr>
            <p:cNvPr id="13347" name="Picture 67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28"/>
              <a:ext cx="27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48" name="Group 142"/>
            <p:cNvGrpSpPr/>
            <p:nvPr/>
          </p:nvGrpSpPr>
          <p:grpSpPr bwMode="auto">
            <a:xfrm>
              <a:off x="0" y="0"/>
              <a:ext cx="373" cy="406"/>
              <a:chOff x="0" y="0"/>
              <a:chExt cx="2041" cy="2223"/>
            </a:xfrm>
          </p:grpSpPr>
          <p:sp>
            <p:nvSpPr>
              <p:cNvPr id="13350" name="Oval 63"/>
              <p:cNvSpPr>
                <a:spLocks noChangeArrowheads="1"/>
              </p:cNvSpPr>
              <p:nvPr/>
            </p:nvSpPr>
            <p:spPr bwMode="auto">
              <a:xfrm>
                <a:off x="0" y="1360"/>
                <a:ext cx="2041" cy="8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998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51" name="Oval 64"/>
              <p:cNvSpPr>
                <a:spLocks noChangeArrowheads="1"/>
              </p:cNvSpPr>
              <p:nvPr/>
            </p:nvSpPr>
            <p:spPr bwMode="auto">
              <a:xfrm>
                <a:off x="91" y="0"/>
                <a:ext cx="1859" cy="185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52" name="Oval 65"/>
              <p:cNvSpPr>
                <a:spLocks noChangeArrowheads="1"/>
              </p:cNvSpPr>
              <p:nvPr/>
            </p:nvSpPr>
            <p:spPr bwMode="auto">
              <a:xfrm>
                <a:off x="115" y="10"/>
                <a:ext cx="1814" cy="181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53" name="Oval 66"/>
              <p:cNvSpPr>
                <a:spLocks noChangeArrowheads="1"/>
              </p:cNvSpPr>
              <p:nvPr/>
            </p:nvSpPr>
            <p:spPr bwMode="auto">
              <a:xfrm>
                <a:off x="134" y="28"/>
                <a:ext cx="1726" cy="169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54" name="Oval 67"/>
              <p:cNvSpPr>
                <a:spLocks noChangeArrowheads="1"/>
              </p:cNvSpPr>
              <p:nvPr/>
            </p:nvSpPr>
            <p:spPr bwMode="auto">
              <a:xfrm>
                <a:off x="234" y="76"/>
                <a:ext cx="1535" cy="137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  <p:sp>
          <p:nvSpPr>
            <p:cNvPr id="13349" name="Text Box 68"/>
            <p:cNvSpPr txBox="1">
              <a:spLocks noChangeArrowheads="1"/>
            </p:cNvSpPr>
            <p:nvPr/>
          </p:nvSpPr>
          <p:spPr bwMode="auto">
            <a:xfrm>
              <a:off x="63" y="1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 dirty="0" smtClean="0">
                  <a:solidFill>
                    <a:srgbClr val="102426"/>
                  </a:solidFill>
                  <a:latin typeface="华文行楷" panose="02010800040101010101" charset="-122"/>
                  <a:ea typeface="华文行楷" panose="02010800040101010101" charset="-122"/>
                  <a:cs typeface="Arial" panose="020B0604020202020204" pitchFamily="34" charset="0"/>
                  <a:sym typeface="Arial" panose="020B0604020202020204" pitchFamily="34" charset="0"/>
                </a:rPr>
                <a:t>3</a:t>
              </a:r>
              <a:endParaRPr lang="en-US" altLang="zh-CN" sz="2000" b="1" dirty="0" smtClean="0">
                <a:solidFill>
                  <a:srgbClr val="102426"/>
                </a:solidFill>
                <a:latin typeface="华文行楷" panose="02010800040101010101" charset="-122"/>
                <a:ea typeface="华文行楷" panose="02010800040101010101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50" name="Group 137"/>
          <p:cNvGrpSpPr/>
          <p:nvPr/>
        </p:nvGrpSpPr>
        <p:grpSpPr bwMode="auto">
          <a:xfrm>
            <a:off x="2377440" y="3293234"/>
            <a:ext cx="4054793" cy="581502"/>
            <a:chOff x="0" y="0"/>
            <a:chExt cx="2839" cy="406"/>
          </a:xfrm>
        </p:grpSpPr>
        <p:sp>
          <p:nvSpPr>
            <p:cNvPr id="13333" name="AutoShape 47"/>
            <p:cNvSpPr>
              <a:spLocks noChangeArrowheads="1"/>
            </p:cNvSpPr>
            <p:nvPr/>
          </p:nvSpPr>
          <p:spPr bwMode="auto">
            <a:xfrm>
              <a:off x="103" y="24"/>
              <a:ext cx="2736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8E3E4"/>
                </a:gs>
                <a:gs pos="100000">
                  <a:srgbClr val="F1F5F5"/>
                </a:gs>
              </a:gsLst>
              <a:lin ang="5400000" scaled="1"/>
            </a:gradFill>
            <a:ln w="12700">
              <a:solidFill>
                <a:srgbClr val="E6E6E6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34" name="AutoShape 47"/>
            <p:cNvSpPr>
              <a:spLocks noChangeArrowheads="1"/>
            </p:cNvSpPr>
            <p:nvPr/>
          </p:nvSpPr>
          <p:spPr bwMode="auto">
            <a:xfrm>
              <a:off x="101" y="34"/>
              <a:ext cx="2679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35" name="Text Box 49"/>
            <p:cNvSpPr txBox="1">
              <a:spLocks noChangeArrowheads="1"/>
            </p:cNvSpPr>
            <p:nvPr/>
          </p:nvSpPr>
          <p:spPr bwMode="auto">
            <a:xfrm>
              <a:off x="247" y="59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 dirty="0" smtClean="0">
                  <a:latin typeface="华文行楷" panose="02010800040101010101" charset="-122"/>
                  <a:ea typeface="华文行楷" panose="02010800040101010101" charset="-122"/>
                </a:rPr>
                <a:t>需求</a:t>
              </a:r>
              <a:r>
                <a:rPr lang="zh-CN" altLang="en-US" sz="2000" b="1" dirty="0">
                  <a:latin typeface="华文行楷" panose="02010800040101010101" charset="-122"/>
                  <a:ea typeface="华文行楷" panose="02010800040101010101" charset="-122"/>
                </a:rPr>
                <a:t>定义</a:t>
              </a:r>
              <a:endParaRPr lang="zh-CN" altLang="en-US" sz="2000" b="1" dirty="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pic>
          <p:nvPicPr>
            <p:cNvPr id="13336" name="Picture 67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28"/>
              <a:ext cx="27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37" name="Group 142"/>
            <p:cNvGrpSpPr/>
            <p:nvPr/>
          </p:nvGrpSpPr>
          <p:grpSpPr bwMode="auto">
            <a:xfrm>
              <a:off x="0" y="0"/>
              <a:ext cx="373" cy="406"/>
              <a:chOff x="0" y="0"/>
              <a:chExt cx="2041" cy="2223"/>
            </a:xfrm>
          </p:grpSpPr>
          <p:sp>
            <p:nvSpPr>
              <p:cNvPr id="13339" name="Oval 63"/>
              <p:cNvSpPr>
                <a:spLocks noChangeArrowheads="1"/>
              </p:cNvSpPr>
              <p:nvPr/>
            </p:nvSpPr>
            <p:spPr bwMode="auto">
              <a:xfrm>
                <a:off x="0" y="1360"/>
                <a:ext cx="2041" cy="8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998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40" name="Oval 64"/>
              <p:cNvSpPr>
                <a:spLocks noChangeArrowheads="1"/>
              </p:cNvSpPr>
              <p:nvPr/>
            </p:nvSpPr>
            <p:spPr bwMode="auto">
              <a:xfrm>
                <a:off x="91" y="0"/>
                <a:ext cx="1859" cy="185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41" name="Oval 65"/>
              <p:cNvSpPr>
                <a:spLocks noChangeArrowheads="1"/>
              </p:cNvSpPr>
              <p:nvPr/>
            </p:nvSpPr>
            <p:spPr bwMode="auto">
              <a:xfrm>
                <a:off x="115" y="10"/>
                <a:ext cx="1814" cy="181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42" name="Oval 66"/>
              <p:cNvSpPr>
                <a:spLocks noChangeArrowheads="1"/>
              </p:cNvSpPr>
              <p:nvPr/>
            </p:nvSpPr>
            <p:spPr bwMode="auto">
              <a:xfrm>
                <a:off x="134" y="28"/>
                <a:ext cx="1726" cy="169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43" name="Oval 67"/>
              <p:cNvSpPr>
                <a:spLocks noChangeArrowheads="1"/>
              </p:cNvSpPr>
              <p:nvPr/>
            </p:nvSpPr>
            <p:spPr bwMode="auto">
              <a:xfrm>
                <a:off x="234" y="76"/>
                <a:ext cx="1535" cy="137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  <p:sp>
          <p:nvSpPr>
            <p:cNvPr id="13338" name="Text Box 68"/>
            <p:cNvSpPr txBox="1">
              <a:spLocks noChangeArrowheads="1"/>
            </p:cNvSpPr>
            <p:nvPr/>
          </p:nvSpPr>
          <p:spPr bwMode="auto">
            <a:xfrm>
              <a:off x="63" y="1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102426"/>
                  </a:solidFill>
                  <a:latin typeface="华文行楷" panose="02010800040101010101" charset="-122"/>
                  <a:ea typeface="华文行楷" panose="02010800040101010101" charset="-122"/>
                  <a:cs typeface="Arial" panose="020B0604020202020204" pitchFamily="34" charset="0"/>
                  <a:sym typeface="Arial" panose="020B0604020202020204" pitchFamily="34" charset="0"/>
                </a:rPr>
                <a:t>5</a:t>
              </a:r>
              <a:endParaRPr lang="en-US" altLang="zh-CN" sz="2000" b="1">
                <a:solidFill>
                  <a:srgbClr val="102426"/>
                </a:solidFill>
                <a:latin typeface="华文行楷" panose="02010800040101010101" charset="-122"/>
                <a:ea typeface="华文行楷" panose="02010800040101010101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62" name="Group 125"/>
          <p:cNvGrpSpPr/>
          <p:nvPr/>
        </p:nvGrpSpPr>
        <p:grpSpPr bwMode="auto">
          <a:xfrm>
            <a:off x="2361724" y="1063030"/>
            <a:ext cx="4054793" cy="580073"/>
            <a:chOff x="0" y="0"/>
            <a:chExt cx="2839" cy="406"/>
          </a:xfrm>
        </p:grpSpPr>
        <p:sp>
          <p:nvSpPr>
            <p:cNvPr id="13322" name="AutoShape 47"/>
            <p:cNvSpPr>
              <a:spLocks noChangeArrowheads="1"/>
            </p:cNvSpPr>
            <p:nvPr/>
          </p:nvSpPr>
          <p:spPr bwMode="auto">
            <a:xfrm>
              <a:off x="103" y="24"/>
              <a:ext cx="2736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8E3E4"/>
                </a:gs>
                <a:gs pos="100000">
                  <a:srgbClr val="F1F5F5"/>
                </a:gs>
              </a:gsLst>
              <a:lin ang="5400000" scaled="1"/>
            </a:gradFill>
            <a:ln w="12700">
              <a:solidFill>
                <a:srgbClr val="E6E6E6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23" name="AutoShape 47"/>
            <p:cNvSpPr>
              <a:spLocks noChangeArrowheads="1"/>
            </p:cNvSpPr>
            <p:nvPr/>
          </p:nvSpPr>
          <p:spPr bwMode="auto">
            <a:xfrm>
              <a:off x="101" y="34"/>
              <a:ext cx="2679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24" name="Text Box 49"/>
            <p:cNvSpPr txBox="1">
              <a:spLocks noChangeArrowheads="1"/>
            </p:cNvSpPr>
            <p:nvPr/>
          </p:nvSpPr>
          <p:spPr bwMode="auto">
            <a:xfrm>
              <a:off x="247" y="59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 dirty="0" smtClean="0">
                  <a:latin typeface="华文行楷" panose="02010800040101010101" charset="-122"/>
                  <a:ea typeface="华文行楷" panose="02010800040101010101" charset="-122"/>
                </a:rPr>
                <a:t>需求概述</a:t>
              </a:r>
              <a:endParaRPr lang="zh-CN" altLang="en-US" sz="2000" b="1" dirty="0" smtClean="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pic>
          <p:nvPicPr>
            <p:cNvPr id="13325" name="Picture 67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28"/>
              <a:ext cx="27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26" name="Group 130"/>
            <p:cNvGrpSpPr/>
            <p:nvPr/>
          </p:nvGrpSpPr>
          <p:grpSpPr bwMode="auto">
            <a:xfrm>
              <a:off x="0" y="0"/>
              <a:ext cx="373" cy="406"/>
              <a:chOff x="0" y="0"/>
              <a:chExt cx="2041" cy="2223"/>
            </a:xfrm>
          </p:grpSpPr>
          <p:sp>
            <p:nvSpPr>
              <p:cNvPr id="13328" name="Oval 51"/>
              <p:cNvSpPr>
                <a:spLocks noChangeArrowheads="1"/>
              </p:cNvSpPr>
              <p:nvPr/>
            </p:nvSpPr>
            <p:spPr bwMode="auto">
              <a:xfrm>
                <a:off x="0" y="1360"/>
                <a:ext cx="2041" cy="8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998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29" name="Oval 52"/>
              <p:cNvSpPr>
                <a:spLocks noChangeArrowheads="1"/>
              </p:cNvSpPr>
              <p:nvPr/>
            </p:nvSpPr>
            <p:spPr bwMode="auto">
              <a:xfrm>
                <a:off x="91" y="0"/>
                <a:ext cx="1859" cy="185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30" name="Oval 53"/>
              <p:cNvSpPr>
                <a:spLocks noChangeArrowheads="1"/>
              </p:cNvSpPr>
              <p:nvPr/>
            </p:nvSpPr>
            <p:spPr bwMode="auto">
              <a:xfrm>
                <a:off x="115" y="10"/>
                <a:ext cx="1814" cy="181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31" name="Oval 54"/>
              <p:cNvSpPr>
                <a:spLocks noChangeArrowheads="1"/>
              </p:cNvSpPr>
              <p:nvPr/>
            </p:nvSpPr>
            <p:spPr bwMode="auto">
              <a:xfrm>
                <a:off x="134" y="28"/>
                <a:ext cx="1726" cy="169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32" name="Oval 55"/>
              <p:cNvSpPr>
                <a:spLocks noChangeArrowheads="1"/>
              </p:cNvSpPr>
              <p:nvPr/>
            </p:nvSpPr>
            <p:spPr bwMode="auto">
              <a:xfrm>
                <a:off x="234" y="76"/>
                <a:ext cx="1535" cy="137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  <p:sp>
          <p:nvSpPr>
            <p:cNvPr id="13327" name="Text Box 56"/>
            <p:cNvSpPr txBox="1">
              <a:spLocks noChangeArrowheads="1"/>
            </p:cNvSpPr>
            <p:nvPr/>
          </p:nvSpPr>
          <p:spPr bwMode="auto">
            <a:xfrm>
              <a:off x="63" y="1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 dirty="0" smtClean="0">
                  <a:solidFill>
                    <a:srgbClr val="102426"/>
                  </a:solidFill>
                  <a:latin typeface="华文行楷" panose="02010800040101010101" charset="-122"/>
                  <a:ea typeface="华文行楷" panose="02010800040101010101" charset="-122"/>
                  <a:cs typeface="Arial" panose="020B0604020202020204" pitchFamily="34" charset="0"/>
                  <a:sym typeface="Arial" panose="020B0604020202020204" pitchFamily="34" charset="0"/>
                </a:rPr>
                <a:t>1</a:t>
              </a:r>
              <a:endParaRPr lang="en-US" altLang="zh-CN" sz="2000" b="1" dirty="0" smtClean="0">
                <a:solidFill>
                  <a:srgbClr val="102426"/>
                </a:solidFill>
                <a:latin typeface="华文行楷" panose="02010800040101010101" charset="-122"/>
                <a:ea typeface="华文行楷" panose="02010800040101010101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85592" y="128351"/>
            <a:ext cx="3140549" cy="422910"/>
          </a:xfr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800" b="1" dirty="0" smtClean="0">
                <a:solidFill>
                  <a:schemeClr val="bg1"/>
                </a:solidFill>
                <a:effectLst/>
                <a:latin typeface="华文行楷" panose="02010800040101010101" charset="-122"/>
                <a:ea typeface="华文行楷" panose="02010800040101010101" charset="-122"/>
                <a:cs typeface="+mj-cs"/>
              </a:rPr>
              <a:t>需求</a:t>
            </a:r>
            <a:r>
              <a:rPr lang="zh-CN" altLang="en-US" sz="2800" b="1" dirty="0" smtClean="0">
                <a:solidFill>
                  <a:schemeClr val="bg1"/>
                </a:solidFill>
                <a:effectLst/>
                <a:latin typeface="华文行楷" panose="02010800040101010101" charset="-122"/>
                <a:ea typeface="华文行楷" panose="02010800040101010101" charset="-122"/>
                <a:cs typeface="+mj-cs"/>
              </a:rPr>
              <a:t>管理</a:t>
            </a:r>
            <a:endParaRPr lang="zh-CN" altLang="zh-CN" sz="2800" dirty="0" smtClean="0">
              <a:effectLst/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0577E-6 L 4.16667E-6 -0.3432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17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" dur="500"/>
                                        <p:tgtEl>
                                          <p:spTgt spid="14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4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25425" y="1179195"/>
            <a:ext cx="8657590" cy="425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555" tIns="40553" rIns="82555" bIns="40553" numCol="1" anchor="t" anchorCtr="0" compatLnSpc="1"/>
          <a:lstStyle>
            <a:lvl1pPr algn="l" defTabSz="927100" rtl="0" eaLnBrk="0" fontAlgn="base" hangingPunct="0">
              <a:lnSpc>
                <a:spcPts val="1825"/>
              </a:lnSpc>
              <a:spcBef>
                <a:spcPts val="1215"/>
              </a:spcBef>
              <a:spcAft>
                <a:spcPts val="400"/>
              </a:spcAft>
              <a:buClr>
                <a:srgbClr val="FFCC66"/>
              </a:buClr>
              <a:defRPr sz="16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282575" algn="l" defTabSz="927100" rtl="0" eaLnBrk="0" fontAlgn="base" hangingPunct="0">
              <a:lnSpc>
                <a:spcPts val="1825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SzPct val="80000"/>
              <a:buFont typeface="Monotype Sorts" pitchFamily="2" charset="2"/>
              <a:buChar char="u"/>
              <a:defRPr sz="1400">
                <a:solidFill>
                  <a:schemeClr val="tx1"/>
                </a:solidFill>
                <a:latin typeface="+mn-lt"/>
              </a:defRPr>
            </a:lvl2pPr>
            <a:lvl3pPr marL="1043305" indent="-290830" algn="l" defTabSz="927100" rtl="0" eaLnBrk="0" fontAlgn="base" hangingPunct="0">
              <a:lnSpc>
                <a:spcPts val="1825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3pPr>
            <a:lvl4pPr marL="1390650" indent="-231775" algn="l" defTabSz="927100" rtl="0" eaLnBrk="0" fontAlgn="base" hangingPunct="0">
              <a:lnSpc>
                <a:spcPts val="1825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7386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5pPr>
            <a:lvl6pPr marL="21958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6pPr>
            <a:lvl7pPr marL="26530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7pPr>
            <a:lvl8pPr marL="31102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8pPr>
            <a:lvl9pPr marL="35674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9pPr>
          </a:lstStyle>
          <a:p>
            <a:pPr>
              <a:buFontTx/>
            </a:pPr>
            <a:r>
              <a:rPr lang="zh-CN" altLang="en-US" sz="1620" kern="0" dirty="0" smtClean="0">
                <a:solidFill>
                  <a:schemeClr val="accent4"/>
                </a:solidFill>
                <a:ea typeface="宋体" panose="02010600030101010101" pitchFamily="2" charset="-122"/>
              </a:rPr>
              <a:t>1 </a:t>
            </a:r>
            <a:r>
              <a:rPr lang="zh-CN" altLang="en-US" sz="162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</a:t>
            </a:r>
            <a:r>
              <a:rPr lang="zh-CN" altLang="en-US" sz="1620" kern="0" dirty="0" smtClean="0">
                <a:solidFill>
                  <a:schemeClr val="accent4"/>
                </a:solidFill>
                <a:ea typeface="宋体" panose="02010600030101010101" pitchFamily="2" charset="-122"/>
              </a:rPr>
              <a:t>确认（评审和承诺） </a:t>
            </a:r>
            <a:endParaRPr lang="zh-CN" altLang="en-US" sz="1620" kern="0" dirty="0" smtClean="0">
              <a:solidFill>
                <a:schemeClr val="accent4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需求确认是指开发方和客户方共同对《产品需求规格说明书》进行评审，双方对需求达成共识后作出承诺。需求确认包含两个重要工作：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需求评审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需求承诺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144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1440" kern="0" dirty="0" smtClean="0">
              <a:solidFill>
                <a:schemeClr val="accent4"/>
              </a:solidFill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FontTx/>
            </a:pPr>
            <a:r>
              <a:rPr lang="zh-CN" altLang="en-US" sz="1620" kern="0" dirty="0" smtClean="0">
                <a:solidFill>
                  <a:schemeClr val="accent4"/>
                </a:solidFill>
                <a:ea typeface="宋体" panose="02010600030101010101" pitchFamily="2" charset="-122"/>
              </a:rPr>
              <a:t>2 </a:t>
            </a:r>
            <a:r>
              <a:rPr lang="zh-CN" altLang="en-US" sz="162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需求评审面临的困难</a:t>
            </a:r>
            <a:endParaRPr lang="zh-CN" altLang="en-US" sz="1620" kern="0" dirty="0" smtClean="0">
              <a:solidFill>
                <a:schemeClr val="accent4"/>
              </a:solidFill>
              <a:ea typeface="宋体" panose="02010600030101010101" pitchFamily="2" charset="-122"/>
            </a:endParaRPr>
          </a:p>
          <a:p>
            <a:pPr lvl="1" algn="just">
              <a:lnSpc>
                <a:spcPct val="100000"/>
              </a:lnSpc>
            </a:pP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需求评审的一个通病是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虎头蛇尾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。需求评审的确乏味，也比较费脑子。刚开始评审时，大家都比较认真，越到后头越马虎。</a:t>
            </a: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1260" kern="0" dirty="0" smtClean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26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需求评审涉及的人员可能比较多，有些时</a:t>
            </a:r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候让这么多人聚在一起花费比较长的时间开会并不容易（例如有些人可能出差在外，有些人可能事务缠身）。没有必要把所有事情挤在一块做，需求开发是循序渐进的过程，需求评审也可以分段进行。这样每次评审的时间比较短，参加评审的人员也少一些，组织会议就比较容易。 </a:t>
            </a:r>
            <a:endParaRPr lang="zh-CN" altLang="en-US" sz="126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开评审会议时经常会</a:t>
            </a:r>
            <a:r>
              <a:rPr lang="zh-CN" altLang="en-US" sz="1260" kern="0" dirty="0" smtClean="0"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跑题</a:t>
            </a:r>
            <a:r>
              <a:rPr lang="zh-CN" altLang="en-US" sz="1260" kern="0" dirty="0" smtClean="0"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，导致评审效率很低。有时话匣子一打开后关不上，大家越扯越远，结果评审会议变成了聊天会议。主持人应当控制话题，避免大家讨论与主题无关的东西。</a:t>
            </a:r>
            <a:r>
              <a:rPr lang="zh-CN" altLang="en-US" sz="126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126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开评审会议时经常会发生争议。适当的争议有利于澄清问题，比什么东西都一致赞成要好。然而当争议变为争吵时就坏事了，</a:t>
            </a:r>
            <a:r>
              <a:rPr lang="zh-CN" altLang="en-US" sz="126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争吵不仅对评审工作没有好处，而且会无意中伤害同事们的感情。</a:t>
            </a:r>
            <a:endParaRPr lang="zh-CN" altLang="en-US" sz="1260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人们在很多时候分不清楚自己究竟是</a:t>
            </a:r>
            <a:r>
              <a:rPr lang="zh-CN" altLang="en-US" sz="1260" kern="0" dirty="0" smtClean="0"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坚持真理</a:t>
            </a:r>
            <a:r>
              <a:rPr lang="zh-CN" altLang="en-US" sz="1260" kern="0" dirty="0" smtClean="0"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还是</a:t>
            </a:r>
            <a:r>
              <a:rPr lang="zh-CN" altLang="en-US" sz="1260" kern="0" dirty="0" smtClean="0"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固执己见</a:t>
            </a:r>
            <a:r>
              <a:rPr lang="zh-CN" altLang="en-US" sz="1260" kern="0" dirty="0" smtClean="0"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。毫不妥协或者轻易妥协都不是好办法。我们应当养成良好的习惯：不要一棍子打死异己的观点，尝试着让自己站在他人的立场思考问题，这样你会找到比较满意的答案。</a:t>
            </a:r>
            <a:r>
              <a:rPr lang="zh-CN" altLang="en-US" sz="126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26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26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</a:pPr>
            <a:endParaRPr lang="zh-CN" altLang="en-US" sz="1620" kern="0" dirty="0" smtClean="0"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330450" y="107315"/>
            <a:ext cx="5144135" cy="549910"/>
          </a:xfrm>
        </p:spPr>
        <p:txBody>
          <a:bodyPr/>
          <a:lstStyle/>
          <a:p>
            <a:r>
              <a:rPr lang="zh-CN" altLang="en-US" sz="2800" dirty="0" smtClean="0">
                <a:latin typeface="华文行楷" panose="02010800040101010101" charset="-122"/>
                <a:ea typeface="华文行楷" panose="02010800040101010101" charset="-122"/>
              </a:rPr>
              <a:t>需求确认与评审</a:t>
            </a:r>
            <a:endParaRPr lang="zh-CN" altLang="en-US" sz="2800" dirty="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850742" y="1397000"/>
            <a:ext cx="7442358" cy="2777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555" tIns="40553" rIns="82555" bIns="40553" numCol="1" anchor="t" anchorCtr="0" compatLnSpc="1"/>
          <a:lstStyle>
            <a:lvl1pPr algn="l" defTabSz="927100" rtl="0" eaLnBrk="0" fontAlgn="base" hangingPunct="0">
              <a:lnSpc>
                <a:spcPts val="1825"/>
              </a:lnSpc>
              <a:spcBef>
                <a:spcPts val="1215"/>
              </a:spcBef>
              <a:spcAft>
                <a:spcPts val="400"/>
              </a:spcAft>
              <a:buClr>
                <a:srgbClr val="FFCC66"/>
              </a:buClr>
              <a:defRPr sz="16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282575" algn="l" defTabSz="927100" rtl="0" eaLnBrk="0" fontAlgn="base" hangingPunct="0">
              <a:lnSpc>
                <a:spcPts val="1825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SzPct val="80000"/>
              <a:buFont typeface="Monotype Sorts" pitchFamily="2" charset="2"/>
              <a:buChar char="u"/>
              <a:defRPr sz="1400">
                <a:solidFill>
                  <a:schemeClr val="tx1"/>
                </a:solidFill>
                <a:latin typeface="+mn-lt"/>
              </a:defRPr>
            </a:lvl2pPr>
            <a:lvl3pPr marL="1043305" indent="-290830" algn="l" defTabSz="927100" rtl="0" eaLnBrk="0" fontAlgn="base" hangingPunct="0">
              <a:lnSpc>
                <a:spcPts val="1825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3pPr>
            <a:lvl4pPr marL="1390650" indent="-231775" algn="l" defTabSz="927100" rtl="0" eaLnBrk="0" fontAlgn="base" hangingPunct="0">
              <a:lnSpc>
                <a:spcPts val="1825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7386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5pPr>
            <a:lvl6pPr marL="21958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6pPr>
            <a:lvl7pPr marL="26530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7pPr>
            <a:lvl8pPr marL="31102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8pPr>
            <a:lvl9pPr marL="35674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9pPr>
          </a:lstStyle>
          <a:p>
            <a:pPr>
              <a:buFontTx/>
            </a:pPr>
            <a:r>
              <a:rPr lang="zh-CN" altLang="en-US" sz="1440" kern="0" dirty="0" smtClean="0">
                <a:solidFill>
                  <a:schemeClr val="accent4"/>
                </a:solidFill>
                <a:ea typeface="宋体" panose="02010600030101010101" pitchFamily="2" charset="-122"/>
              </a:rPr>
              <a:t>3 </a:t>
            </a:r>
            <a:r>
              <a:rPr lang="zh-CN" altLang="en-US" sz="144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</a:t>
            </a:r>
            <a:r>
              <a:rPr lang="zh-CN" altLang="en-US" sz="1440" kern="0" dirty="0" smtClean="0">
                <a:solidFill>
                  <a:schemeClr val="accent4"/>
                </a:solidFill>
                <a:ea typeface="宋体" panose="02010600030101010101" pitchFamily="2" charset="-122"/>
              </a:rPr>
              <a:t>承诺 </a:t>
            </a:r>
            <a:endParaRPr lang="zh-CN" altLang="en-US" sz="1440" kern="0" dirty="0" smtClean="0">
              <a:solidFill>
                <a:schemeClr val="accent4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需求承诺是指开发方和客户方的责任人对通过了正式技术评审的《产品需求规格说明书》作出承诺，该承诺具有商业合同的效果。 </a:t>
            </a:r>
            <a:endParaRPr lang="zh-CN" altLang="en-US" sz="126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需求承诺的</a:t>
            </a:r>
            <a:r>
              <a:rPr lang="zh-CN" altLang="en-US" sz="1260" kern="0" dirty="0" smtClean="0"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八股文</a:t>
            </a:r>
            <a:r>
              <a:rPr lang="zh-CN" altLang="en-US" sz="1260" kern="0" dirty="0" smtClean="0"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如下： </a:t>
            </a:r>
            <a:endParaRPr lang="zh-CN" altLang="en-US" sz="126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just">
              <a:buFontTx/>
            </a:pPr>
            <a:r>
              <a:rPr lang="zh-CN" altLang="en-US" sz="1260" kern="0" dirty="0" smtClean="0">
                <a:latin typeface="Times New Roman" panose="02020603050405020304" pitchFamily="18" charset="0"/>
                <a:ea typeface="楷体_GB2312" pitchFamily="49" charset="-122"/>
              </a:rPr>
              <a:t>本《产品需求规格说明书》建立在双方对需求的共同理解基础之上，我同意后续的开发工作根据该《产品需求规格说明书》开展。如果需求发生变化，我们将按照“变更控制规程”执行。我明白需求的变更将导致双方重新协商成本、资源和进度等。</a:t>
            </a:r>
            <a:endParaRPr lang="zh-CN" altLang="en-US" sz="1260" kern="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algn="just">
              <a:buFontTx/>
            </a:pPr>
            <a:r>
              <a:rPr lang="zh-CN" altLang="en-US" sz="1260" kern="0" dirty="0" smtClean="0">
                <a:latin typeface="Times New Roman" panose="02020603050405020304" pitchFamily="18" charset="0"/>
                <a:ea typeface="楷体_GB2312" pitchFamily="49" charset="-122"/>
              </a:rPr>
              <a:t>甲方签字</a:t>
            </a:r>
            <a:r>
              <a:rPr lang="zh-CN" altLang="en-US" sz="1260" kern="0" dirty="0" smtClean="0">
                <a:latin typeface="宋体" panose="02010600030101010101" pitchFamily="2" charset="-122"/>
                <a:ea typeface="楷体_GB2312" pitchFamily="49" charset="-122"/>
              </a:rPr>
              <a:t>       </a:t>
            </a:r>
            <a:r>
              <a:rPr lang="zh-CN" altLang="en-US" sz="1260" kern="0" dirty="0" smtClean="0">
                <a:latin typeface="Times New Roman" panose="02020603050405020304" pitchFamily="18" charset="0"/>
                <a:ea typeface="楷体_GB2312" pitchFamily="49" charset="-122"/>
              </a:rPr>
              <a:t>乙方签字</a:t>
            </a:r>
            <a:endParaRPr lang="zh-CN" altLang="en-US" sz="1260" kern="0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algn="just"/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人们在作出承诺之前务必要认真阅读文档，一定要明白签字意味着什么。</a:t>
            </a:r>
            <a:r>
              <a:rPr lang="zh-CN" altLang="en-US" sz="1080" kern="0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1080" kern="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405380" y="107950"/>
            <a:ext cx="5352415" cy="575310"/>
          </a:xfrm>
        </p:spPr>
        <p:txBody>
          <a:bodyPr/>
          <a:lstStyle/>
          <a:p>
            <a:r>
              <a:rPr lang="zh-CN" altLang="en-US" sz="2800" dirty="0" smtClean="0">
                <a:latin typeface="华文行楷" panose="02010800040101010101" charset="-122"/>
                <a:ea typeface="华文行楷" panose="02010800040101010101" charset="-122"/>
              </a:rPr>
              <a:t>需求承诺</a:t>
            </a:r>
            <a:endParaRPr lang="zh-CN" altLang="en-US" sz="2800" dirty="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/>
          <p:cNvSpPr txBox="1">
            <a:spLocks noChangeArrowheads="1"/>
          </p:cNvSpPr>
          <p:nvPr/>
        </p:nvSpPr>
        <p:spPr bwMode="auto">
          <a:xfrm>
            <a:off x="155575" y="1176655"/>
            <a:ext cx="842391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555" tIns="40553" rIns="82555" bIns="40553" numCol="1" anchor="t" anchorCtr="0" compatLnSpc="1"/>
          <a:lstStyle>
            <a:lvl1pPr algn="l" defTabSz="927100" rtl="0" eaLnBrk="0" fontAlgn="base" hangingPunct="0">
              <a:lnSpc>
                <a:spcPts val="1825"/>
              </a:lnSpc>
              <a:spcBef>
                <a:spcPts val="1215"/>
              </a:spcBef>
              <a:spcAft>
                <a:spcPts val="400"/>
              </a:spcAft>
              <a:buClr>
                <a:srgbClr val="FFCC66"/>
              </a:buClr>
              <a:defRPr sz="16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282575" algn="l" defTabSz="927100" rtl="0" eaLnBrk="0" fontAlgn="base" hangingPunct="0">
              <a:lnSpc>
                <a:spcPts val="1825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SzPct val="80000"/>
              <a:buFont typeface="Monotype Sorts" pitchFamily="2" charset="2"/>
              <a:buChar char="u"/>
              <a:defRPr sz="1400">
                <a:solidFill>
                  <a:schemeClr val="tx1"/>
                </a:solidFill>
                <a:latin typeface="+mn-lt"/>
              </a:defRPr>
            </a:lvl2pPr>
            <a:lvl3pPr marL="1043305" indent="-290830" algn="l" defTabSz="927100" rtl="0" eaLnBrk="0" fontAlgn="base" hangingPunct="0">
              <a:lnSpc>
                <a:spcPts val="1825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3pPr>
            <a:lvl4pPr marL="1390650" indent="-231775" algn="l" defTabSz="927100" rtl="0" eaLnBrk="0" fontAlgn="base" hangingPunct="0">
              <a:lnSpc>
                <a:spcPts val="1825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7386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5pPr>
            <a:lvl6pPr marL="21958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6pPr>
            <a:lvl7pPr marL="26530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7pPr>
            <a:lvl8pPr marL="31102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8pPr>
            <a:lvl9pPr marL="35674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9pPr>
          </a:lstStyle>
          <a:p>
            <a:pPr>
              <a:buFontTx/>
            </a:pPr>
            <a:r>
              <a:rPr lang="en-US" altLang="zh-CN" sz="1620" kern="0" dirty="0">
                <a:solidFill>
                  <a:schemeClr val="accent4"/>
                </a:solidFill>
                <a:ea typeface="宋体" panose="02010600030101010101" pitchFamily="2" charset="-122"/>
              </a:rPr>
              <a:t>4</a:t>
            </a:r>
            <a:r>
              <a:rPr lang="zh-CN" altLang="en-US" sz="1620" kern="0" dirty="0" smtClean="0">
                <a:solidFill>
                  <a:schemeClr val="accent4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620" kern="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需求变更控制</a:t>
            </a:r>
            <a:r>
              <a:rPr lang="zh-CN" altLang="en-US" sz="1620" kern="0" dirty="0" smtClean="0">
                <a:solidFill>
                  <a:schemeClr val="accent4"/>
                </a:solidFill>
                <a:ea typeface="宋体" panose="02010600030101010101" pitchFamily="2" charset="-122"/>
              </a:rPr>
              <a:t> </a:t>
            </a:r>
            <a:endParaRPr lang="zh-CN" altLang="en-US" sz="1620" kern="0" dirty="0" smtClean="0">
              <a:solidFill>
                <a:schemeClr val="accent4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260" kern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需求发生变更的起因主要有： </a:t>
            </a:r>
            <a:endParaRPr lang="zh-CN" altLang="en-US" sz="1260" kern="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>
              <a:buFontTx/>
            </a:pPr>
            <a:r>
              <a:rPr lang="zh-CN" altLang="en-US" sz="1260" kern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随着项目的进展，人们（包括开发方和客户方）对需求的了解越来越深入。原先的需求文档可能存在这样那样的错误或不足，因此要变更需求。 </a:t>
            </a:r>
            <a:endParaRPr lang="zh-CN" altLang="en-US" sz="1260" kern="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>
              <a:buFontTx/>
            </a:pPr>
            <a:r>
              <a:rPr lang="zh-CN" altLang="en-US" sz="1260" kern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市场发生了变化，原先的需求文档可能跟不上当前的市场需求，因此要变更需求。 </a:t>
            </a:r>
            <a:endParaRPr lang="zh-CN" altLang="en-US" sz="126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60" kern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提出需求变更的动机是好的，目的是希望产品更加符合用户的需求。对项目开发小组而言，</a:t>
            </a:r>
            <a:r>
              <a:rPr lang="zh-CN" altLang="en-US" sz="126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变更需求意味着要调整资源、重新分配任务、修改前期工作成果等，开发小组要为此付出较重的代价</a:t>
            </a:r>
            <a:r>
              <a:rPr lang="zh-CN" altLang="en-US" sz="1260" kern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。如果每次需求变更请求都被采纳的话，这个项目也许永远不能按时完成。 </a:t>
            </a:r>
            <a:endParaRPr lang="zh-CN" altLang="en-US" sz="126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60" kern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需求变更控制的目的： 如果需求变更带来的好处大于坏处，那么允许变更，但必须按照已定义的变更规程执行，以免变更失去控制。 如果需求变更带来的坏处大于好处，那么拒绝变更。 </a:t>
            </a:r>
            <a:endParaRPr lang="zh-CN" altLang="en-US" sz="1260" kern="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zh-CN" altLang="en-US" sz="1260" kern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需求变更控制过程中最难办的事情是莫过于“拒绝客户提出的需求变更请求”。通常情况下开发方是不敢得罪客户的，但是无原则地退让将使开发小组陷入困境。解决这个问题最好的办法是事先建立“游戏规则” </a:t>
            </a:r>
            <a:r>
              <a:rPr lang="zh-CN" altLang="en-US" sz="1260" kern="0" dirty="0" smtClean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1260" kern="0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/>
            <a:r>
              <a:rPr lang="zh-CN" altLang="en-US" sz="1260" kern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如果事先没有“游戏规则”的话，开发方需要一些社交技巧来减缓矛盾。例如建议在开发该产品新版本时修改需求。</a:t>
            </a:r>
            <a:endParaRPr lang="zh-CN" altLang="en-US" sz="1260" kern="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155825" y="138430"/>
            <a:ext cx="5227320" cy="650240"/>
          </a:xfrm>
        </p:spPr>
        <p:txBody>
          <a:bodyPr/>
          <a:lstStyle/>
          <a:p>
            <a:r>
              <a:rPr lang="zh-CN" altLang="en-US" sz="2800" dirty="0" smtClean="0">
                <a:latin typeface="华文行楷" panose="02010800040101010101" charset="-122"/>
                <a:ea typeface="华文行楷" panose="02010800040101010101" charset="-122"/>
              </a:rPr>
              <a:t>需求变更控制</a:t>
            </a:r>
            <a:endParaRPr lang="zh-CN" altLang="en-US" sz="2800" dirty="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13610" y="107315"/>
            <a:ext cx="5343525" cy="675005"/>
          </a:xfrm>
        </p:spPr>
        <p:txBody>
          <a:bodyPr/>
          <a:lstStyle/>
          <a:p>
            <a:r>
              <a:rPr lang="zh-CN" altLang="en-US" sz="2800" dirty="0" smtClean="0">
                <a:latin typeface="华文行楷" panose="02010800040101010101" charset="-122"/>
                <a:ea typeface="华文行楷" panose="02010800040101010101" charset="-122"/>
              </a:rPr>
              <a:t>需求变更单的内容</a:t>
            </a:r>
            <a:endParaRPr lang="zh-CN" altLang="en-US" sz="2800" dirty="0" smtClean="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24" name="直线 3"/>
          <p:cNvSpPr>
            <a:spLocks noChangeShapeType="1"/>
          </p:cNvSpPr>
          <p:nvPr/>
        </p:nvSpPr>
        <p:spPr bwMode="auto">
          <a:xfrm flipV="1">
            <a:off x="2941955" y="2195830"/>
            <a:ext cx="641350" cy="1905"/>
          </a:xfrm>
          <a:prstGeom prst="line">
            <a:avLst/>
          </a:prstGeom>
          <a:noFill/>
          <a:ln w="12700">
            <a:solidFill>
              <a:srgbClr val="1734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0" cap="none" spc="0" normalizeH="0" baseline="0" noProof="0">
              <a:ln>
                <a:noFill/>
              </a:ln>
              <a:solidFill>
                <a:srgbClr val="17347D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25" name="直线 4"/>
          <p:cNvSpPr>
            <a:spLocks noChangeShapeType="1"/>
          </p:cNvSpPr>
          <p:nvPr/>
        </p:nvSpPr>
        <p:spPr bwMode="auto">
          <a:xfrm>
            <a:off x="3096192" y="2806096"/>
            <a:ext cx="487203" cy="0"/>
          </a:xfrm>
          <a:prstGeom prst="line">
            <a:avLst/>
          </a:prstGeom>
          <a:noFill/>
          <a:ln w="12700">
            <a:solidFill>
              <a:srgbClr val="1734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0" cap="none" spc="0" normalizeH="0" baseline="0" noProof="0">
              <a:ln>
                <a:noFill/>
              </a:ln>
              <a:solidFill>
                <a:srgbClr val="17347D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26" name="直线 5"/>
          <p:cNvSpPr>
            <a:spLocks noChangeShapeType="1"/>
          </p:cNvSpPr>
          <p:nvPr/>
        </p:nvSpPr>
        <p:spPr bwMode="auto">
          <a:xfrm flipV="1">
            <a:off x="2941955" y="3352800"/>
            <a:ext cx="641350" cy="3175"/>
          </a:xfrm>
          <a:prstGeom prst="line">
            <a:avLst/>
          </a:prstGeom>
          <a:noFill/>
          <a:ln w="12700">
            <a:solidFill>
              <a:srgbClr val="1734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0" cap="none" spc="0" normalizeH="0" baseline="0" noProof="0">
              <a:ln>
                <a:noFill/>
              </a:ln>
              <a:solidFill>
                <a:srgbClr val="17347D"/>
              </a:solidFill>
              <a:effectLst/>
              <a:uLnTx/>
              <a:uFillTx/>
              <a:ea typeface="+mn-ea"/>
            </a:endParaRPr>
          </a:p>
        </p:txBody>
      </p:sp>
      <p:grpSp>
        <p:nvGrpSpPr>
          <p:cNvPr id="127" name="组合 6"/>
          <p:cNvGrpSpPr/>
          <p:nvPr/>
        </p:nvGrpSpPr>
        <p:grpSpPr bwMode="auto">
          <a:xfrm>
            <a:off x="2698750" y="1588770"/>
            <a:ext cx="885190" cy="422910"/>
            <a:chOff x="1492" y="1538"/>
            <a:chExt cx="624" cy="240"/>
          </a:xfrm>
        </p:grpSpPr>
        <p:sp>
          <p:nvSpPr>
            <p:cNvPr id="128" name="直线 7"/>
            <p:cNvSpPr>
              <a:spLocks noChangeShapeType="1"/>
            </p:cNvSpPr>
            <p:nvPr/>
          </p:nvSpPr>
          <p:spPr bwMode="auto">
            <a:xfrm>
              <a:off x="1732" y="1538"/>
              <a:ext cx="384" cy="0"/>
            </a:xfrm>
            <a:prstGeom prst="line">
              <a:avLst/>
            </a:prstGeom>
            <a:noFill/>
            <a:ln w="12700">
              <a:solidFill>
                <a:srgbClr val="1734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29" name="直线 8"/>
            <p:cNvSpPr>
              <a:spLocks noChangeShapeType="1"/>
            </p:cNvSpPr>
            <p:nvPr/>
          </p:nvSpPr>
          <p:spPr bwMode="auto">
            <a:xfrm flipV="1">
              <a:off x="1492" y="1538"/>
              <a:ext cx="240" cy="240"/>
            </a:xfrm>
            <a:prstGeom prst="line">
              <a:avLst/>
            </a:prstGeom>
            <a:noFill/>
            <a:ln w="12700">
              <a:solidFill>
                <a:srgbClr val="1734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130" name="组合 9"/>
          <p:cNvGrpSpPr/>
          <p:nvPr/>
        </p:nvGrpSpPr>
        <p:grpSpPr bwMode="auto">
          <a:xfrm>
            <a:off x="2640330" y="3611880"/>
            <a:ext cx="942975" cy="350520"/>
            <a:chOff x="1444" y="3218"/>
            <a:chExt cx="672" cy="192"/>
          </a:xfrm>
        </p:grpSpPr>
        <p:sp>
          <p:nvSpPr>
            <p:cNvPr id="131" name="直线 10"/>
            <p:cNvSpPr>
              <a:spLocks noChangeShapeType="1"/>
            </p:cNvSpPr>
            <p:nvPr/>
          </p:nvSpPr>
          <p:spPr bwMode="auto">
            <a:xfrm>
              <a:off x="1732" y="3410"/>
              <a:ext cx="384" cy="0"/>
            </a:xfrm>
            <a:prstGeom prst="line">
              <a:avLst/>
            </a:prstGeom>
            <a:noFill/>
            <a:ln w="12700">
              <a:solidFill>
                <a:srgbClr val="1734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32" name="直线 11"/>
            <p:cNvSpPr>
              <a:spLocks noChangeShapeType="1"/>
            </p:cNvSpPr>
            <p:nvPr/>
          </p:nvSpPr>
          <p:spPr bwMode="auto">
            <a:xfrm>
              <a:off x="1444" y="3218"/>
              <a:ext cx="288" cy="192"/>
            </a:xfrm>
            <a:prstGeom prst="line">
              <a:avLst/>
            </a:prstGeom>
            <a:noFill/>
            <a:ln w="12700">
              <a:solidFill>
                <a:srgbClr val="1734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</p:grpSp>
      <p:sp>
        <p:nvSpPr>
          <p:cNvPr id="133" name="自选图形 12"/>
          <p:cNvSpPr>
            <a:spLocks noChangeArrowheads="1"/>
          </p:cNvSpPr>
          <p:nvPr/>
        </p:nvSpPr>
        <p:spPr bwMode="gray">
          <a:xfrm>
            <a:off x="3579109" y="1405921"/>
            <a:ext cx="4079081" cy="39004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7347D"/>
              </a:solidFill>
              <a:effectLst/>
              <a:uLnTx/>
              <a:uFillTx/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34" name="矩形 13"/>
          <p:cNvSpPr>
            <a:spLocks noChangeArrowheads="1"/>
          </p:cNvSpPr>
          <p:nvPr/>
        </p:nvSpPr>
        <p:spPr bwMode="auto">
          <a:xfrm>
            <a:off x="4700678" y="1467356"/>
            <a:ext cx="109982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华文行楷" panose="02010800040101010101" charset="-122"/>
                <a:ea typeface="华文行楷" panose="02010800040101010101" charset="-122"/>
                <a:cs typeface="Arial" panose="020B0604020202020204" pitchFamily="34" charset="0"/>
              </a:rPr>
              <a:t>变更来源</a:t>
            </a:r>
            <a:endParaRPr lang="zh-CN" altLang="en-US" sz="1800" b="1" dirty="0">
              <a:solidFill>
                <a:srgbClr val="000000"/>
              </a:solidFill>
              <a:latin typeface="华文行楷" panose="02010800040101010101" charset="-122"/>
              <a:ea typeface="华文行楷" panose="02010800040101010101" charset="-122"/>
              <a:cs typeface="Arial" panose="020B0604020202020204" pitchFamily="34" charset="0"/>
            </a:endParaRPr>
          </a:p>
        </p:txBody>
      </p:sp>
      <p:sp>
        <p:nvSpPr>
          <p:cNvPr id="135" name="自选图形 14"/>
          <p:cNvSpPr>
            <a:spLocks noChangeArrowheads="1"/>
          </p:cNvSpPr>
          <p:nvPr/>
        </p:nvSpPr>
        <p:spPr bwMode="gray">
          <a:xfrm>
            <a:off x="3579109" y="2004566"/>
            <a:ext cx="4079081" cy="390049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7347D"/>
              </a:solidFill>
              <a:effectLst/>
              <a:uLnTx/>
              <a:uFillTx/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36" name="矩形 15"/>
          <p:cNvSpPr>
            <a:spLocks noChangeArrowheads="1"/>
          </p:cNvSpPr>
          <p:nvPr/>
        </p:nvSpPr>
        <p:spPr bwMode="auto">
          <a:xfrm>
            <a:off x="4700678" y="2066003"/>
            <a:ext cx="216598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zh-CN" sz="1800" b="1" dirty="0">
                <a:solidFill>
                  <a:srgbClr val="000000"/>
                </a:solidFill>
                <a:latin typeface="华文行楷" panose="02010800040101010101" charset="-122"/>
                <a:ea typeface="华文行楷" panose="02010800040101010101" charset="-122"/>
                <a:cs typeface="Arial" panose="020B0604020202020204" pitchFamily="34" charset="0"/>
              </a:rPr>
              <a:t>变更内容及其理由</a:t>
            </a:r>
            <a:endParaRPr lang="zh-CN" altLang="zh-CN" sz="1800" b="1" dirty="0">
              <a:solidFill>
                <a:srgbClr val="000000"/>
              </a:solidFill>
              <a:latin typeface="华文行楷" panose="02010800040101010101" charset="-122"/>
              <a:ea typeface="华文行楷" panose="02010800040101010101" charset="-122"/>
              <a:cs typeface="Arial" panose="020B0604020202020204" pitchFamily="34" charset="0"/>
            </a:endParaRPr>
          </a:p>
        </p:txBody>
      </p:sp>
      <p:sp>
        <p:nvSpPr>
          <p:cNvPr id="137" name="自选图形 16"/>
          <p:cNvSpPr>
            <a:spLocks noChangeArrowheads="1"/>
          </p:cNvSpPr>
          <p:nvPr/>
        </p:nvSpPr>
        <p:spPr bwMode="gray">
          <a:xfrm>
            <a:off x="3576252" y="2597498"/>
            <a:ext cx="4079081" cy="39147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7347D"/>
              </a:solidFill>
              <a:effectLst/>
              <a:uLnTx/>
              <a:uFillTx/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38" name="矩形 17"/>
          <p:cNvSpPr>
            <a:spLocks noChangeArrowheads="1"/>
          </p:cNvSpPr>
          <p:nvPr/>
        </p:nvSpPr>
        <p:spPr bwMode="auto">
          <a:xfrm>
            <a:off x="4697820" y="2658934"/>
            <a:ext cx="132905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华文行楷" panose="02010800040101010101" charset="-122"/>
                <a:ea typeface="华文行楷" panose="02010800040101010101" charset="-122"/>
                <a:cs typeface="Arial" panose="020B0604020202020204" pitchFamily="34" charset="0"/>
              </a:rPr>
              <a:t>变更的影响</a:t>
            </a:r>
            <a:endParaRPr lang="zh-CN" altLang="en-US" sz="1800" b="1" dirty="0">
              <a:solidFill>
                <a:srgbClr val="000000"/>
              </a:solidFill>
              <a:latin typeface="华文行楷" panose="02010800040101010101" charset="-122"/>
              <a:ea typeface="华文行楷" panose="02010800040101010101" charset="-122"/>
              <a:cs typeface="Arial" panose="020B0604020202020204" pitchFamily="34" charset="0"/>
            </a:endParaRPr>
          </a:p>
        </p:txBody>
      </p:sp>
      <p:sp>
        <p:nvSpPr>
          <p:cNvPr id="139" name="椭圆 18"/>
          <p:cNvSpPr>
            <a:spLocks noChangeArrowheads="1"/>
          </p:cNvSpPr>
          <p:nvPr/>
        </p:nvSpPr>
        <p:spPr bwMode="gray">
          <a:xfrm>
            <a:off x="3507672" y="1500218"/>
            <a:ext cx="182880" cy="181451"/>
          </a:xfrm>
          <a:prstGeom prst="ellipse">
            <a:avLst/>
          </a:prstGeom>
          <a:gradFill rotWithShape="1">
            <a:gsLst>
              <a:gs pos="0">
                <a:srgbClr val="77B7E7"/>
              </a:gs>
              <a:gs pos="100000">
                <a:srgbClr val="77B7E7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7347D"/>
              </a:solidFill>
              <a:effectLst/>
              <a:uLnTx/>
              <a:uFillTx/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40" name="椭圆 19"/>
          <p:cNvSpPr>
            <a:spLocks noChangeArrowheads="1"/>
          </p:cNvSpPr>
          <p:nvPr/>
        </p:nvSpPr>
        <p:spPr bwMode="gray">
          <a:xfrm>
            <a:off x="3517673" y="2110294"/>
            <a:ext cx="182880" cy="182880"/>
          </a:xfrm>
          <a:prstGeom prst="ellipse">
            <a:avLst/>
          </a:prstGeom>
          <a:gradFill rotWithShape="1">
            <a:gsLst>
              <a:gs pos="0">
                <a:srgbClr val="45AB7D"/>
              </a:gs>
              <a:gs pos="100000">
                <a:srgbClr val="45AB7D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7347D"/>
              </a:solidFill>
              <a:effectLst/>
              <a:uLnTx/>
              <a:uFillTx/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41" name="椭圆 20"/>
          <p:cNvSpPr>
            <a:spLocks noChangeArrowheads="1"/>
          </p:cNvSpPr>
          <p:nvPr/>
        </p:nvSpPr>
        <p:spPr bwMode="gray">
          <a:xfrm>
            <a:off x="3517673" y="2714656"/>
            <a:ext cx="182880" cy="182880"/>
          </a:xfrm>
          <a:prstGeom prst="ellipse">
            <a:avLst/>
          </a:prstGeom>
          <a:gradFill rotWithShape="1">
            <a:gsLst>
              <a:gs pos="0">
                <a:srgbClr val="77B7E7"/>
              </a:gs>
              <a:gs pos="100000">
                <a:srgbClr val="77B7E7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7347D"/>
              </a:solidFill>
              <a:effectLst/>
              <a:uLnTx/>
              <a:uFillTx/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42" name="自选图形 21"/>
          <p:cNvSpPr>
            <a:spLocks noChangeArrowheads="1"/>
          </p:cNvSpPr>
          <p:nvPr/>
        </p:nvSpPr>
        <p:spPr bwMode="gray">
          <a:xfrm>
            <a:off x="3579109" y="3181856"/>
            <a:ext cx="4079081" cy="39147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7347D"/>
              </a:solidFill>
              <a:effectLst/>
              <a:uLnTx/>
              <a:uFillTx/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43" name="矩形 22"/>
          <p:cNvSpPr>
            <a:spLocks noChangeArrowheads="1"/>
          </p:cNvSpPr>
          <p:nvPr/>
        </p:nvSpPr>
        <p:spPr bwMode="auto">
          <a:xfrm>
            <a:off x="4700678" y="3243293"/>
            <a:ext cx="109982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华文行楷" panose="02010800040101010101" charset="-122"/>
                <a:ea typeface="华文行楷" panose="02010800040101010101" charset="-122"/>
                <a:cs typeface="Arial" panose="020B0604020202020204" pitchFamily="34" charset="0"/>
              </a:rPr>
              <a:t>客户意见</a:t>
            </a:r>
            <a:endParaRPr lang="zh-CN" altLang="en-US" sz="1800" b="1" dirty="0">
              <a:solidFill>
                <a:srgbClr val="000000"/>
              </a:solidFill>
              <a:latin typeface="华文行楷" panose="02010800040101010101" charset="-122"/>
              <a:ea typeface="华文行楷" panose="02010800040101010101" charset="-122"/>
              <a:cs typeface="Arial" panose="020B0604020202020204" pitchFamily="34" charset="0"/>
            </a:endParaRPr>
          </a:p>
        </p:txBody>
      </p:sp>
      <p:sp>
        <p:nvSpPr>
          <p:cNvPr id="144" name="椭圆 23"/>
          <p:cNvSpPr>
            <a:spLocks noChangeArrowheads="1"/>
          </p:cNvSpPr>
          <p:nvPr/>
        </p:nvSpPr>
        <p:spPr bwMode="gray">
          <a:xfrm>
            <a:off x="3507672" y="3293299"/>
            <a:ext cx="182880" cy="182880"/>
          </a:xfrm>
          <a:prstGeom prst="ellipse">
            <a:avLst/>
          </a:prstGeom>
          <a:gradFill rotWithShape="1">
            <a:gsLst>
              <a:gs pos="0">
                <a:srgbClr val="45AB7D"/>
              </a:gs>
              <a:gs pos="100000">
                <a:srgbClr val="45AB7D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7347D"/>
              </a:solidFill>
              <a:effectLst/>
              <a:uLnTx/>
              <a:uFillTx/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45" name="自选图形 24"/>
          <p:cNvSpPr>
            <a:spLocks noChangeArrowheads="1"/>
          </p:cNvSpPr>
          <p:nvPr/>
        </p:nvSpPr>
        <p:spPr bwMode="gray">
          <a:xfrm>
            <a:off x="3579109" y="3813364"/>
            <a:ext cx="4079081" cy="390049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7347D"/>
              </a:solidFill>
              <a:effectLst/>
              <a:uLnTx/>
              <a:uFillTx/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46" name="矩形 25"/>
          <p:cNvSpPr>
            <a:spLocks noChangeArrowheads="1"/>
          </p:cNvSpPr>
          <p:nvPr/>
        </p:nvSpPr>
        <p:spPr bwMode="auto">
          <a:xfrm>
            <a:off x="4700678" y="3873371"/>
            <a:ext cx="155829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800" b="1" dirty="0">
                <a:solidFill>
                  <a:srgbClr val="000000"/>
                </a:solidFill>
                <a:latin typeface="华文行楷" panose="02010800040101010101" charset="-122"/>
                <a:ea typeface="华文行楷" panose="02010800040101010101" charset="-122"/>
                <a:cs typeface="Arial" panose="020B0604020202020204" pitchFamily="34" charset="0"/>
              </a:rPr>
              <a:t>需求变更评审</a:t>
            </a:r>
            <a:endParaRPr lang="zh-CN" altLang="en-US" sz="1800" b="1" dirty="0">
              <a:solidFill>
                <a:srgbClr val="000000"/>
              </a:solidFill>
              <a:latin typeface="华文行楷" panose="02010800040101010101" charset="-122"/>
              <a:ea typeface="华文行楷" panose="02010800040101010101" charset="-122"/>
              <a:cs typeface="Arial" panose="020B0604020202020204" pitchFamily="34" charset="0"/>
            </a:endParaRPr>
          </a:p>
        </p:txBody>
      </p:sp>
      <p:sp>
        <p:nvSpPr>
          <p:cNvPr id="147" name="椭圆 26"/>
          <p:cNvSpPr>
            <a:spLocks noChangeArrowheads="1"/>
          </p:cNvSpPr>
          <p:nvPr/>
        </p:nvSpPr>
        <p:spPr bwMode="gray">
          <a:xfrm>
            <a:off x="3517673" y="3919091"/>
            <a:ext cx="182880" cy="182880"/>
          </a:xfrm>
          <a:prstGeom prst="ellipse">
            <a:avLst/>
          </a:prstGeom>
          <a:gradFill rotWithShape="1">
            <a:gsLst>
              <a:gs pos="0">
                <a:srgbClr val="77B7E7"/>
              </a:gs>
              <a:gs pos="100000">
                <a:srgbClr val="77B7E7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7347D"/>
              </a:solidFill>
              <a:effectLst/>
              <a:uLnTx/>
              <a:uFillTx/>
              <a:latin typeface="华文行楷" panose="02010800040101010101" charset="-122"/>
              <a:ea typeface="华文行楷" panose="02010800040101010101" charset="-122"/>
            </a:endParaRPr>
          </a:p>
        </p:txBody>
      </p:sp>
      <p:grpSp>
        <p:nvGrpSpPr>
          <p:cNvPr id="148" name="组合 27"/>
          <p:cNvGrpSpPr/>
          <p:nvPr/>
        </p:nvGrpSpPr>
        <p:grpSpPr bwMode="auto">
          <a:xfrm>
            <a:off x="1143090" y="1964693"/>
            <a:ext cx="1993921" cy="1619623"/>
            <a:chOff x="192" y="1835"/>
            <a:chExt cx="1572" cy="1277"/>
          </a:xfrm>
        </p:grpSpPr>
        <p:sp>
          <p:nvSpPr>
            <p:cNvPr id="149" name="椭圆 28"/>
            <p:cNvSpPr>
              <a:spLocks noChangeArrowheads="1"/>
            </p:cNvSpPr>
            <p:nvPr/>
          </p:nvSpPr>
          <p:spPr bwMode="gray">
            <a:xfrm>
              <a:off x="192" y="2092"/>
              <a:ext cx="738" cy="761"/>
            </a:xfrm>
            <a:prstGeom prst="ellipse">
              <a:avLst/>
            </a:prstGeom>
            <a:gradFill rotWithShape="1">
              <a:gsLst>
                <a:gs pos="0">
                  <a:srgbClr val="9999FF">
                    <a:gamma/>
                    <a:tint val="0"/>
                    <a:invGamma/>
                  </a:srgbClr>
                </a:gs>
                <a:gs pos="50000">
                  <a:srgbClr val="9999FF"/>
                </a:gs>
                <a:gs pos="100000">
                  <a:srgbClr val="9999FF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50" name="椭圆 29"/>
            <p:cNvSpPr>
              <a:spLocks noChangeArrowheads="1"/>
            </p:cNvSpPr>
            <p:nvPr/>
          </p:nvSpPr>
          <p:spPr bwMode="gray">
            <a:xfrm>
              <a:off x="303" y="2123"/>
              <a:ext cx="1461" cy="696"/>
            </a:xfrm>
            <a:prstGeom prst="ellipse">
              <a:avLst/>
            </a:prstGeom>
            <a:gradFill rotWithShape="1">
              <a:gsLst>
                <a:gs pos="0">
                  <a:srgbClr val="9999FF">
                    <a:gamma/>
                    <a:shade val="54118"/>
                    <a:invGamma/>
                  </a:srgbClr>
                </a:gs>
                <a:gs pos="50000">
                  <a:srgbClr val="9999FF"/>
                </a:gs>
                <a:gs pos="100000">
                  <a:srgbClr val="9999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51" name="椭圆 30"/>
            <p:cNvSpPr>
              <a:spLocks noChangeArrowheads="1"/>
            </p:cNvSpPr>
            <p:nvPr/>
          </p:nvSpPr>
          <p:spPr bwMode="gray">
            <a:xfrm>
              <a:off x="288" y="2137"/>
              <a:ext cx="1461" cy="696"/>
            </a:xfrm>
            <a:prstGeom prst="ellipse">
              <a:avLst/>
            </a:prstGeom>
            <a:gradFill rotWithShape="1">
              <a:gsLst>
                <a:gs pos="0">
                  <a:srgbClr val="9999FF">
                    <a:gamma/>
                    <a:shade val="63529"/>
                    <a:invGamma/>
                  </a:srgbClr>
                </a:gs>
                <a:gs pos="100000">
                  <a:srgbClr val="9999FF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52" name="椭圆 31"/>
            <p:cNvSpPr>
              <a:spLocks noChangeArrowheads="1"/>
            </p:cNvSpPr>
            <p:nvPr/>
          </p:nvSpPr>
          <p:spPr bwMode="gray">
            <a:xfrm>
              <a:off x="375" y="2145"/>
              <a:ext cx="1317" cy="65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53" name="椭圆 32"/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54" name="椭圆 33"/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55" name="椭圆 34"/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56" name="椭圆 35"/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57" name="文本框 36"/>
            <p:cNvSpPr txBox="1">
              <a:spLocks noChangeArrowheads="1"/>
            </p:cNvSpPr>
            <p:nvPr/>
          </p:nvSpPr>
          <p:spPr bwMode="gray">
            <a:xfrm>
              <a:off x="383" y="2160"/>
              <a:ext cx="1297" cy="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250" b="1" i="1" kern="0" dirty="0" smtClean="0">
                  <a:solidFill>
                    <a:srgbClr val="000000"/>
                  </a:solidFill>
                  <a:latin typeface="华文行楷" panose="02010800040101010101" charset="-122"/>
                  <a:ea typeface="华文行楷" panose="02010800040101010101" charset="-122"/>
                  <a:cs typeface="Arial" panose="020B0604020202020204" pitchFamily="34" charset="0"/>
                </a:rPr>
                <a:t>需求</a:t>
              </a:r>
              <a:endParaRPr lang="en-US" altLang="zh-CN" sz="2250" b="1" i="1" kern="0" dirty="0" smtClean="0">
                <a:solidFill>
                  <a:srgbClr val="000000"/>
                </a:solidFill>
                <a:latin typeface="华文行楷" panose="02010800040101010101" charset="-122"/>
                <a:ea typeface="华文行楷" panose="02010800040101010101" charset="-122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250" b="1" i="1" kern="0" dirty="0" smtClean="0">
                  <a:solidFill>
                    <a:srgbClr val="000000"/>
                  </a:solidFill>
                  <a:latin typeface="华文行楷" panose="02010800040101010101" charset="-122"/>
                  <a:ea typeface="华文行楷" panose="02010800040101010101" charset="-122"/>
                  <a:cs typeface="Arial" panose="020B0604020202020204" pitchFamily="34" charset="0"/>
                </a:rPr>
                <a:t>变更单</a:t>
              </a:r>
              <a:endParaRPr kumimoji="0" lang="en-US" altLang="zh-CN" sz="22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行楷" panose="02010800040101010101" charset="-122"/>
                <a:ea typeface="华文行楷" panose="02010800040101010101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80670" y="1110615"/>
            <a:ext cx="8581390" cy="2205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555" tIns="40553" rIns="82555" bIns="40553" numCol="1" anchor="t" anchorCtr="0" compatLnSpc="1"/>
          <a:lstStyle>
            <a:lvl1pPr algn="l" defTabSz="927100" rtl="0" eaLnBrk="0" fontAlgn="base" hangingPunct="0">
              <a:lnSpc>
                <a:spcPts val="1825"/>
              </a:lnSpc>
              <a:spcBef>
                <a:spcPts val="1215"/>
              </a:spcBef>
              <a:spcAft>
                <a:spcPts val="400"/>
              </a:spcAft>
              <a:buClr>
                <a:srgbClr val="FFCC66"/>
              </a:buClr>
              <a:defRPr sz="16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282575" algn="l" defTabSz="927100" rtl="0" eaLnBrk="0" fontAlgn="base" hangingPunct="0">
              <a:lnSpc>
                <a:spcPts val="1825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SzPct val="80000"/>
              <a:buFont typeface="Monotype Sorts" pitchFamily="2" charset="2"/>
              <a:buChar char="u"/>
              <a:defRPr sz="1400">
                <a:solidFill>
                  <a:schemeClr val="tx1"/>
                </a:solidFill>
                <a:latin typeface="+mn-lt"/>
              </a:defRPr>
            </a:lvl2pPr>
            <a:lvl3pPr marL="1043305" indent="-290830" algn="l" defTabSz="927100" rtl="0" eaLnBrk="0" fontAlgn="base" hangingPunct="0">
              <a:lnSpc>
                <a:spcPts val="1825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3pPr>
            <a:lvl4pPr marL="1390650" indent="-231775" algn="l" defTabSz="927100" rtl="0" eaLnBrk="0" fontAlgn="base" hangingPunct="0">
              <a:lnSpc>
                <a:spcPts val="1825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7386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5pPr>
            <a:lvl6pPr marL="21958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6pPr>
            <a:lvl7pPr marL="26530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7pPr>
            <a:lvl8pPr marL="31102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8pPr>
            <a:lvl9pPr marL="3567430" indent="-231775" algn="l" defTabSz="927100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</a:defRPr>
            </a:lvl9pPr>
          </a:lstStyle>
          <a:p>
            <a:pPr>
              <a:buFontTx/>
            </a:pPr>
            <a:r>
              <a:rPr lang="en-US" altLang="zh-CN" sz="1440" kern="0" dirty="0">
                <a:solidFill>
                  <a:schemeClr val="accent4"/>
                </a:solidFill>
                <a:ea typeface="宋体" panose="02010600030101010101" pitchFamily="2" charset="-122"/>
              </a:rPr>
              <a:t>5</a:t>
            </a:r>
            <a:r>
              <a:rPr lang="zh-CN" altLang="en-US" sz="1440" kern="0" dirty="0" smtClean="0">
                <a:solidFill>
                  <a:schemeClr val="accent4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440" kern="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</a:t>
            </a:r>
            <a:r>
              <a:rPr lang="zh-CN" altLang="en-US" sz="1440" kern="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跟踪</a:t>
            </a:r>
            <a:endParaRPr lang="zh-CN" altLang="en-US" sz="1440" kern="0" dirty="0" smtClean="0">
              <a:solidFill>
                <a:schemeClr val="accent4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260" kern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需求跟踪的目的是建立与维护“需求－设计－编程－测试”之间的一致性，确保所有的工作成果符合用户需求。</a:t>
            </a:r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126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60" kern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需求跟踪有两种方式：</a:t>
            </a:r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126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buFontTx/>
            </a:pPr>
            <a:r>
              <a:rPr lang="zh-CN" altLang="en-US" sz="1260" kern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正向跟踪。检查《产品需求规格说明书》中的每个需求是否都能在后继工作成果中找到对应点。</a:t>
            </a:r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126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buFontTx/>
            </a:pPr>
            <a:r>
              <a:rPr lang="zh-CN" altLang="en-US" sz="1260" kern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逆向跟踪。检查设计文档、代码、测试用例等工作成果是否都能在《产品需求规格说明书》中找到出处。</a:t>
            </a:r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126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260" kern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正向跟踪和逆向跟踪合称为“双向跟踪”。不论采用何种跟踪方式，都要建立与维护需求跟踪矩阵（即表格）。需求跟踪矩阵保存了需求与后继工作成果的对应关系。</a:t>
            </a:r>
            <a:r>
              <a:rPr lang="zh-CN" altLang="en-US" sz="126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126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211580" y="3388930"/>
          <a:ext cx="6926580" cy="149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位图图像" r:id="rId1" imgW="5638800" imgH="1219200" progId="PBrush">
                  <p:embed/>
                </p:oleObj>
              </mc:Choice>
              <mc:Fallback>
                <p:oleObj name="位图图像" r:id="rId1" imgW="5638800" imgH="1219200" progId="PBrush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1580" y="3388930"/>
                        <a:ext cx="6926580" cy="1497330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2136140" y="132080"/>
            <a:ext cx="5077460" cy="840740"/>
          </a:xfrm>
        </p:spPr>
        <p:txBody>
          <a:bodyPr/>
          <a:lstStyle/>
          <a:p>
            <a:r>
              <a:rPr lang="zh-CN" altLang="en-US" sz="2800" dirty="0" smtClean="0">
                <a:latin typeface="华文行楷" panose="02010800040101010101" charset="-122"/>
                <a:ea typeface="华文行楷" panose="02010800040101010101" charset="-122"/>
              </a:rPr>
              <a:t>需求跟踪</a:t>
            </a:r>
            <a:endParaRPr lang="zh-CN" altLang="en-US" sz="2800" dirty="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891" y="644505"/>
            <a:ext cx="3669030" cy="448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868777" y="1676712"/>
            <a:ext cx="4277678" cy="1918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FontTx/>
              <a:buNone/>
            </a:pPr>
            <a:r>
              <a:rPr lang="zh-CN" altLang="en-US" sz="3960" b="1" dirty="0" smtClean="0">
                <a:solidFill>
                  <a:srgbClr val="FF0000"/>
                </a:solidFill>
                <a:latin typeface="Tahoma" panose="020B0604030504040204" pitchFamily="34" charset="0"/>
                <a:ea typeface="华文彩云" panose="02010800040101010101" pitchFamily="2" charset="-122"/>
              </a:rPr>
              <a:t>让我们为项目成功努力，享受成功带来的幸福！</a:t>
            </a:r>
            <a:endParaRPr lang="zh-CN" altLang="en-US" sz="3960" b="1" dirty="0" smtClean="0">
              <a:solidFill>
                <a:srgbClr val="FF0000"/>
              </a:solidFill>
              <a:latin typeface="Tahoma" panose="020B0604030504040204" pitchFamily="34" charset="0"/>
              <a:ea typeface="华文彩云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800199" y="925873"/>
            <a:ext cx="7543602" cy="1790818"/>
            <a:chOff x="1260475" y="1457325"/>
            <a:chExt cx="6653213" cy="1989798"/>
          </a:xfrm>
        </p:grpSpPr>
        <p:sp>
          <p:nvSpPr>
            <p:cNvPr id="2" name="自选图形 3"/>
            <p:cNvSpPr>
              <a:spLocks noChangeArrowheads="1"/>
            </p:cNvSpPr>
            <p:nvPr/>
          </p:nvSpPr>
          <p:spPr bwMode="gray">
            <a:xfrm>
              <a:off x="1260475" y="1827214"/>
              <a:ext cx="6653213" cy="1611259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45AB7D"/>
                </a:gs>
                <a:gs pos="100000">
                  <a:srgbClr val="45AB7D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 smtClean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6" name="自选图形 7"/>
            <p:cNvSpPr>
              <a:spLocks noChangeArrowheads="1"/>
            </p:cNvSpPr>
            <p:nvPr/>
          </p:nvSpPr>
          <p:spPr bwMode="gray">
            <a:xfrm flipV="1">
              <a:off x="1338263" y="1457325"/>
              <a:ext cx="6502400" cy="363538"/>
            </a:xfrm>
            <a:custGeom>
              <a:avLst/>
              <a:gdLst>
                <a:gd name="G0" fmla="+- 3813 0 0"/>
                <a:gd name="G1" fmla="+- 21600 0 3813"/>
                <a:gd name="G2" fmla="*/ 3813 1 2"/>
                <a:gd name="G3" fmla="+- 21600 0 G2"/>
                <a:gd name="G4" fmla="+/ 3813 21600 2"/>
                <a:gd name="G5" fmla="+/ G1 0 2"/>
                <a:gd name="G6" fmla="*/ 21600 21600 3813"/>
                <a:gd name="G7" fmla="*/ G6 1 2"/>
                <a:gd name="G8" fmla="+- 21600 0 G7"/>
                <a:gd name="G9" fmla="*/ 21600 1 2"/>
                <a:gd name="G10" fmla="+- 3813 0 G9"/>
                <a:gd name="G11" fmla="?: G10 G8 0"/>
                <a:gd name="G12" fmla="?: G10 G7 21600"/>
                <a:gd name="T0" fmla="*/ 19693 w 21600"/>
                <a:gd name="T1" fmla="*/ 10800 h 21600"/>
                <a:gd name="T2" fmla="*/ 10800 w 21600"/>
                <a:gd name="T3" fmla="*/ 21600 h 21600"/>
                <a:gd name="T4" fmla="*/ 1907 w 21600"/>
                <a:gd name="T5" fmla="*/ 10800 h 21600"/>
                <a:gd name="T6" fmla="*/ 10800 w 21600"/>
                <a:gd name="T7" fmla="*/ 0 h 21600"/>
                <a:gd name="T8" fmla="*/ 3707 w 21600"/>
                <a:gd name="T9" fmla="*/ 3707 h 21600"/>
                <a:gd name="T10" fmla="*/ 17893 w 21600"/>
                <a:gd name="T11" fmla="*/ 1789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813" y="21600"/>
                  </a:lnTo>
                  <a:lnTo>
                    <a:pt x="17787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45AB7D">
                    <a:alpha val="39999"/>
                  </a:srgbClr>
                </a:gs>
                <a:gs pos="100000">
                  <a:srgbClr val="45AB7D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 smtClean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  <p:pic>
          <p:nvPicPr>
            <p:cNvPr id="8" name="图片 9" descr="Picture4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7625" y="1870075"/>
              <a:ext cx="674688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自选图形 12"/>
            <p:cNvSpPr>
              <a:spLocks noChangeArrowheads="1"/>
            </p:cNvSpPr>
            <p:nvPr/>
          </p:nvSpPr>
          <p:spPr bwMode="gray">
            <a:xfrm>
              <a:off x="2534125" y="1600200"/>
              <a:ext cx="4316152" cy="457200"/>
            </a:xfrm>
            <a:prstGeom prst="roundRect">
              <a:avLst>
                <a:gd name="adj" fmla="val 16667"/>
              </a:avLst>
            </a:prstGeom>
            <a:solidFill>
              <a:srgbClr val="FEFFFF"/>
            </a:solidFill>
            <a:ln w="28575">
              <a:solidFill>
                <a:srgbClr val="45AB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 smtClean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4" name="文本框 15"/>
            <p:cNvSpPr txBox="1">
              <a:spLocks noChangeArrowheads="1"/>
            </p:cNvSpPr>
            <p:nvPr/>
          </p:nvSpPr>
          <p:spPr bwMode="gray">
            <a:xfrm>
              <a:off x="1671638" y="2115034"/>
              <a:ext cx="6019800" cy="13320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 b="1" dirty="0" smtClean="0">
                  <a:solidFill>
                    <a:srgbClr val="FEFFFF"/>
                  </a:solidFill>
                  <a:cs typeface="Arial" panose="020B0604020202020204" pitchFamily="34" charset="0"/>
                </a:rPr>
                <a:t>IEEE</a:t>
              </a:r>
              <a:r>
                <a:rPr lang="zh-CN" altLang="en-US" sz="1800" b="1" dirty="0">
                  <a:solidFill>
                    <a:srgbClr val="FEFFFF"/>
                  </a:solidFill>
                  <a:cs typeface="Arial" panose="020B0604020202020204" pitchFamily="34" charset="0"/>
                </a:rPr>
                <a:t>对需求的定义为：</a:t>
              </a:r>
              <a:endParaRPr lang="zh-CN" altLang="en-US" sz="1800" b="1" dirty="0">
                <a:solidFill>
                  <a:srgbClr val="FEFFFF"/>
                </a:solidFill>
                <a:cs typeface="Arial" panose="020B0604020202020204" pitchFamily="34" charset="0"/>
              </a:endParaRPr>
            </a:p>
            <a:p>
              <a:pPr eaLnBrk="0" hangingPunct="0"/>
              <a:r>
                <a:rPr lang="zh-CN" altLang="en-US" sz="1800" b="1" dirty="0">
                  <a:solidFill>
                    <a:srgbClr val="FEFFFF"/>
                  </a:solidFill>
                  <a:cs typeface="Arial" panose="020B0604020202020204" pitchFamily="34" charset="0"/>
                </a:rPr>
                <a:t>（</a:t>
              </a:r>
              <a:r>
                <a:rPr lang="en-US" altLang="zh-CN" sz="1800" b="1" dirty="0">
                  <a:solidFill>
                    <a:srgbClr val="FEFFFF"/>
                  </a:solidFill>
                  <a:cs typeface="Arial" panose="020B0604020202020204" pitchFamily="34" charset="0"/>
                </a:rPr>
                <a:t>1</a:t>
              </a:r>
              <a:r>
                <a:rPr lang="zh-CN" altLang="en-US" sz="1800" b="1" dirty="0">
                  <a:solidFill>
                    <a:srgbClr val="FEFFFF"/>
                  </a:solidFill>
                  <a:cs typeface="Arial" panose="020B0604020202020204" pitchFamily="34" charset="0"/>
                </a:rPr>
                <a:t>）用户解决问题或达到目标所需的条件或能力。</a:t>
              </a:r>
              <a:r>
                <a:rPr lang="en-US" altLang="zh-CN" sz="1800" b="1" dirty="0">
                  <a:solidFill>
                    <a:srgbClr val="FEFFFF"/>
                  </a:solidFill>
                  <a:cs typeface="Arial" panose="020B0604020202020204" pitchFamily="34" charset="0"/>
                </a:rPr>
                <a:t>-- </a:t>
              </a:r>
              <a:r>
                <a:rPr lang="zh-CN" altLang="en-US" sz="18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针对用户</a:t>
              </a:r>
              <a:endParaRPr lang="zh-CN" altLang="en-US" sz="1800" b="1" dirty="0">
                <a:solidFill>
                  <a:srgbClr val="FF0000"/>
                </a:solidFill>
                <a:cs typeface="Arial" panose="020B0604020202020204" pitchFamily="34" charset="0"/>
              </a:endParaRPr>
            </a:p>
            <a:p>
              <a:pPr eaLnBrk="0" hangingPunct="0"/>
              <a:r>
                <a:rPr lang="zh-CN" altLang="en-US" sz="1800" b="1" dirty="0">
                  <a:solidFill>
                    <a:srgbClr val="FEFFFF"/>
                  </a:solidFill>
                  <a:cs typeface="Arial" panose="020B0604020202020204" pitchFamily="34" charset="0"/>
                </a:rPr>
                <a:t>（</a:t>
              </a:r>
              <a:r>
                <a:rPr lang="en-US" altLang="zh-CN" sz="1800" b="1" dirty="0">
                  <a:solidFill>
                    <a:srgbClr val="FEFFFF"/>
                  </a:solidFill>
                  <a:cs typeface="Arial" panose="020B0604020202020204" pitchFamily="34" charset="0"/>
                </a:rPr>
                <a:t>2</a:t>
              </a:r>
              <a:r>
                <a:rPr lang="zh-CN" altLang="en-US" sz="1800" b="1" dirty="0">
                  <a:solidFill>
                    <a:srgbClr val="FEFFFF"/>
                  </a:solidFill>
                  <a:cs typeface="Arial" panose="020B0604020202020204" pitchFamily="34" charset="0"/>
                </a:rPr>
                <a:t>）系统或系统部件要满足合同、标准、规范或其他正式规定</a:t>
              </a:r>
              <a:r>
                <a:rPr lang="zh-CN" altLang="en-US" sz="1800" b="1" dirty="0" smtClean="0">
                  <a:solidFill>
                    <a:srgbClr val="FEFFFF"/>
                  </a:solidFill>
                  <a:cs typeface="Arial" panose="020B0604020202020204" pitchFamily="34" charset="0"/>
                </a:rPr>
                <a:t>文件文档</a:t>
              </a:r>
              <a:r>
                <a:rPr lang="zh-CN" altLang="en-US" sz="1800" b="1" dirty="0">
                  <a:solidFill>
                    <a:srgbClr val="FEFFFF"/>
                  </a:solidFill>
                  <a:cs typeface="Arial" panose="020B0604020202020204" pitchFamily="34" charset="0"/>
                </a:rPr>
                <a:t>所需具有的条件或能力。</a:t>
              </a:r>
              <a:r>
                <a:rPr lang="en-US" altLang="zh-CN" sz="1800" b="1" dirty="0">
                  <a:solidFill>
                    <a:srgbClr val="FEFFFF"/>
                  </a:solidFill>
                  <a:cs typeface="Arial" panose="020B0604020202020204" pitchFamily="34" charset="0"/>
                </a:rPr>
                <a:t>-- </a:t>
              </a:r>
              <a:r>
                <a:rPr lang="zh-CN" altLang="en-US" sz="18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针对开发</a:t>
              </a:r>
              <a:r>
                <a:rPr lang="zh-CN" altLang="en-US" sz="1800" b="1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者</a:t>
              </a:r>
              <a:endParaRPr lang="en-US" altLang="zh-CN" sz="1800" dirty="0">
                <a:solidFill>
                  <a:srgbClr val="FE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18"/>
            <p:cNvSpPr>
              <a:spLocks noChangeArrowheads="1"/>
            </p:cNvSpPr>
            <p:nvPr/>
          </p:nvSpPr>
          <p:spPr bwMode="black">
            <a:xfrm>
              <a:off x="2128838" y="1600200"/>
              <a:ext cx="5029200" cy="351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buFontTx/>
                <a:buNone/>
              </a:pPr>
              <a:r>
                <a:rPr lang="zh-CN" altLang="en-US" sz="1215" b="1" dirty="0">
                  <a:solidFill>
                    <a:srgbClr val="45AB7D"/>
                  </a:solidFill>
                  <a:cs typeface="Arial" panose="020B0604020202020204" pitchFamily="34" charset="0"/>
                </a:rPr>
                <a:t>需求的基本</a:t>
              </a:r>
              <a:r>
                <a:rPr lang="zh-CN" altLang="en-US" sz="1215" b="1" dirty="0" smtClean="0">
                  <a:solidFill>
                    <a:srgbClr val="45AB7D"/>
                  </a:solidFill>
                  <a:cs typeface="Arial" panose="020B0604020202020204" pitchFamily="34" charset="0"/>
                </a:rPr>
                <a:t>概念</a:t>
              </a:r>
              <a:endParaRPr lang="en-US" altLang="zh-CN" sz="1215" b="1" dirty="0">
                <a:solidFill>
                  <a:srgbClr val="45AB7D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78612" y="3051797"/>
            <a:ext cx="7565189" cy="2271722"/>
            <a:chOff x="357124" y="3408338"/>
            <a:chExt cx="8405766" cy="2524136"/>
          </a:xfrm>
        </p:grpSpPr>
        <p:sp>
          <p:nvSpPr>
            <p:cNvPr id="4" name="自选图形 5"/>
            <p:cNvSpPr>
              <a:spLocks noChangeArrowheads="1"/>
            </p:cNvSpPr>
            <p:nvPr/>
          </p:nvSpPr>
          <p:spPr bwMode="gray">
            <a:xfrm>
              <a:off x="357124" y="3756011"/>
              <a:ext cx="8405766" cy="1692221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9999FF"/>
                </a:gs>
                <a:gs pos="100000">
                  <a:srgbClr val="9999FF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 smtClean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7" name="自选图形 8"/>
            <p:cNvSpPr>
              <a:spLocks noChangeArrowheads="1"/>
            </p:cNvSpPr>
            <p:nvPr/>
          </p:nvSpPr>
          <p:spPr bwMode="gray">
            <a:xfrm flipV="1">
              <a:off x="507549" y="3408338"/>
              <a:ext cx="8181132" cy="363538"/>
            </a:xfrm>
            <a:custGeom>
              <a:avLst/>
              <a:gdLst>
                <a:gd name="G0" fmla="+- 3813 0 0"/>
                <a:gd name="G1" fmla="+- 21600 0 3813"/>
                <a:gd name="G2" fmla="*/ 3813 1 2"/>
                <a:gd name="G3" fmla="+- 21600 0 G2"/>
                <a:gd name="G4" fmla="+/ 3813 21600 2"/>
                <a:gd name="G5" fmla="+/ G1 0 2"/>
                <a:gd name="G6" fmla="*/ 21600 21600 3813"/>
                <a:gd name="G7" fmla="*/ G6 1 2"/>
                <a:gd name="G8" fmla="+- 21600 0 G7"/>
                <a:gd name="G9" fmla="*/ 21600 1 2"/>
                <a:gd name="G10" fmla="+- 3813 0 G9"/>
                <a:gd name="G11" fmla="?: G10 G8 0"/>
                <a:gd name="G12" fmla="?: G10 G7 21600"/>
                <a:gd name="T0" fmla="*/ 19693 w 21600"/>
                <a:gd name="T1" fmla="*/ 10800 h 21600"/>
                <a:gd name="T2" fmla="*/ 10800 w 21600"/>
                <a:gd name="T3" fmla="*/ 21600 h 21600"/>
                <a:gd name="T4" fmla="*/ 1907 w 21600"/>
                <a:gd name="T5" fmla="*/ 10800 h 21600"/>
                <a:gd name="T6" fmla="*/ 10800 w 21600"/>
                <a:gd name="T7" fmla="*/ 0 h 21600"/>
                <a:gd name="T8" fmla="*/ 3707 w 21600"/>
                <a:gd name="T9" fmla="*/ 3707 h 21600"/>
                <a:gd name="T10" fmla="*/ 17893 w 21600"/>
                <a:gd name="T11" fmla="*/ 1789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813" y="21600"/>
                  </a:lnTo>
                  <a:lnTo>
                    <a:pt x="17787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9999FF">
                    <a:alpha val="39999"/>
                  </a:srgbClr>
                </a:gs>
                <a:gs pos="100000">
                  <a:srgbClr val="9999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 smtClean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  <p:pic>
          <p:nvPicPr>
            <p:cNvPr id="10" name="图片 11" descr="Picture4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294" y="3797286"/>
              <a:ext cx="852409" cy="573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自选图形 14"/>
            <p:cNvSpPr>
              <a:spLocks noChangeArrowheads="1"/>
            </p:cNvSpPr>
            <p:nvPr/>
          </p:nvSpPr>
          <p:spPr bwMode="gray">
            <a:xfrm>
              <a:off x="2133665" y="3533761"/>
              <a:ext cx="5289531" cy="457200"/>
            </a:xfrm>
            <a:prstGeom prst="roundRect">
              <a:avLst>
                <a:gd name="adj" fmla="val 16667"/>
              </a:avLst>
            </a:prstGeom>
            <a:solidFill>
              <a:srgbClr val="FEFFFF"/>
            </a:solidFill>
            <a:ln w="28575">
              <a:solidFill>
                <a:srgbClr val="9999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 smtClean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6" name="文本框 17"/>
            <p:cNvSpPr txBox="1">
              <a:spLocks noChangeArrowheads="1"/>
            </p:cNvSpPr>
            <p:nvPr/>
          </p:nvSpPr>
          <p:spPr bwMode="gray">
            <a:xfrm>
              <a:off x="609705" y="4046524"/>
              <a:ext cx="8061187" cy="1885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285750" indent="-285750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zh-CN" altLang="en-US" sz="1800" b="1" kern="0" dirty="0" smtClean="0">
                  <a:solidFill>
                    <a:srgbClr val="00206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需求</a:t>
              </a:r>
              <a:r>
                <a:rPr lang="zh-CN" altLang="en-US" sz="1800" b="1" kern="0" dirty="0">
                  <a:solidFill>
                    <a:srgbClr val="00206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是产品的</a:t>
              </a:r>
              <a:r>
                <a:rPr lang="zh-CN" altLang="en-US" sz="1800" b="1" kern="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根源</a:t>
              </a:r>
              <a:r>
                <a:rPr lang="zh-CN" altLang="en-US" sz="1800" b="1" kern="0" dirty="0">
                  <a:solidFill>
                    <a:srgbClr val="00206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，需求工作的优劣对产品影响最大。就像一条河流，如果源头被污染了，那么整条河流也就被污染了。 </a:t>
              </a:r>
              <a:endParaRPr lang="en-US" altLang="zh-CN" sz="1800" b="1" kern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285750" lvl="1" indent="-285750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zh-CN" altLang="en-US" sz="1800" b="1" kern="0" dirty="0">
                  <a:solidFill>
                    <a:srgbClr val="00206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国内软件业的</a:t>
              </a:r>
              <a:r>
                <a:rPr lang="zh-CN" altLang="en-US" sz="1800" b="1" kern="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通病</a:t>
              </a:r>
              <a:r>
                <a:rPr lang="zh-CN" altLang="en-US" sz="1800" b="1" kern="0" dirty="0">
                  <a:solidFill>
                    <a:srgbClr val="00206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：人们</a:t>
              </a:r>
              <a:r>
                <a:rPr lang="zh-CN" altLang="en-US" sz="1800" b="1" kern="0" dirty="0" smtClean="0">
                  <a:solidFill>
                    <a:srgbClr val="00206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并不真正清楚</a:t>
              </a:r>
              <a:r>
                <a:rPr lang="zh-CN" altLang="en-US" sz="1800" b="1" kern="0" dirty="0">
                  <a:solidFill>
                    <a:srgbClr val="00206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究竟该做什么，但却一直忙碌不停地开发。  </a:t>
              </a:r>
              <a:endParaRPr lang="zh-CN" altLang="en-US" sz="1800" b="1" kern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285750" indent="-285750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endParaRPr lang="en-US" altLang="zh-CN" sz="18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285750" indent="-285750" eaLnBrk="0" hangingPunct="0">
                <a:buFontTx/>
                <a:buChar char="-"/>
              </a:pPr>
              <a:endParaRPr lang="en-US" altLang="zh-CN" sz="1440" dirty="0">
                <a:solidFill>
                  <a:srgbClr val="FE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" name="矩形 20"/>
            <p:cNvSpPr>
              <a:spLocks noChangeArrowheads="1"/>
            </p:cNvSpPr>
            <p:nvPr/>
          </p:nvSpPr>
          <p:spPr bwMode="black">
            <a:xfrm>
              <a:off x="1440186" y="3544874"/>
              <a:ext cx="6353965" cy="351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15" b="1" kern="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需求的</a:t>
              </a:r>
              <a:r>
                <a:rPr lang="zh-CN" altLang="en-US" sz="1215" b="1" kern="0" dirty="0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重要性</a:t>
              </a:r>
              <a:endParaRPr lang="en-US" altLang="zh-CN" sz="1215" b="1" dirty="0">
                <a:solidFill>
                  <a:srgbClr val="9999FF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2" name="标题 21"/>
          <p:cNvSpPr>
            <a:spLocks noGrp="1"/>
          </p:cNvSpPr>
          <p:nvPr>
            <p:ph type="title" idx="4294967295"/>
          </p:nvPr>
        </p:nvSpPr>
        <p:spPr>
          <a:xfrm>
            <a:off x="2377440" y="140335"/>
            <a:ext cx="2720340" cy="826770"/>
          </a:xfrm>
        </p:spPr>
        <p:txBody>
          <a:bodyPr/>
          <a:lstStyle/>
          <a:p>
            <a:r>
              <a:rPr lang="zh-CN" altLang="zh-CN" sz="2800" b="1" kern="1200" dirty="0" smtClean="0">
                <a:solidFill>
                  <a:srgbClr val="FFFFFF"/>
                </a:solidFill>
                <a:effectLst/>
                <a:latin typeface="华文行楷" panose="02010800040101010101" charset="-122"/>
                <a:ea typeface="华文行楷" panose="02010800040101010101" charset="-122"/>
                <a:cs typeface="Arial" panose="020B0604020202020204"/>
              </a:rPr>
              <a:t>什么是需求</a:t>
            </a:r>
            <a:endParaRPr lang="zh-CN" altLang="en-US" sz="2800" dirty="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2204348" y="788717"/>
            <a:ext cx="6082502" cy="1302986"/>
          </a:xfrm>
          <a:prstGeom prst="roundRect">
            <a:avLst>
              <a:gd name="adj" fmla="val 11505"/>
            </a:avLst>
          </a:prstGeom>
          <a:solidFill>
            <a:srgbClr val="45AB7D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sysDot"/>
                <a:rou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0" cap="none" spc="0" normalizeH="0" baseline="0" noProof="0" smtClean="0">
              <a:ln>
                <a:noFill/>
              </a:ln>
              <a:solidFill>
                <a:srgbClr val="17347D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7" name="Group 12"/>
          <p:cNvGrpSpPr/>
          <p:nvPr/>
        </p:nvGrpSpPr>
        <p:grpSpPr bwMode="auto">
          <a:xfrm>
            <a:off x="820263" y="1131608"/>
            <a:ext cx="1726976" cy="618649"/>
            <a:chOff x="378" y="1161"/>
            <a:chExt cx="1314" cy="433"/>
          </a:xfrm>
        </p:grpSpPr>
        <p:sp>
          <p:nvSpPr>
            <p:cNvPr id="8" name="AutoShape 13"/>
            <p:cNvSpPr>
              <a:spLocks noChangeArrowheads="1"/>
            </p:cNvSpPr>
            <p:nvPr/>
          </p:nvSpPr>
          <p:spPr bwMode="gray">
            <a:xfrm>
              <a:off x="1450" y="1258"/>
              <a:ext cx="242" cy="240"/>
            </a:xfrm>
            <a:prstGeom prst="rightArrow">
              <a:avLst>
                <a:gd name="adj1" fmla="val 50000"/>
                <a:gd name="adj2" fmla="val 59422"/>
              </a:avLst>
            </a:prstGeom>
            <a:solidFill>
              <a:srgbClr val="F8F8F8"/>
            </a:solidFill>
            <a:ln w="9525">
              <a:noFill/>
              <a:miter lim="800000"/>
            </a:ln>
            <a:effectLst>
              <a:outerShdw dist="71842" dir="2700000" algn="ctr" rotWithShape="0">
                <a:srgbClr val="01010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 smtClean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9" name="Freeform 14"/>
            <p:cNvSpPr/>
            <p:nvPr/>
          </p:nvSpPr>
          <p:spPr bwMode="gray">
            <a:xfrm>
              <a:off x="378" y="1161"/>
              <a:ext cx="1020" cy="433"/>
            </a:xfrm>
            <a:custGeom>
              <a:avLst/>
              <a:gdLst>
                <a:gd name="T0" fmla="*/ 83 w 1071"/>
                <a:gd name="T1" fmla="*/ 0 h 307"/>
                <a:gd name="T2" fmla="*/ 1069 w 1071"/>
                <a:gd name="T3" fmla="*/ 0 h 307"/>
                <a:gd name="T4" fmla="*/ 1069 w 1071"/>
                <a:gd name="T5" fmla="*/ 198 h 307"/>
                <a:gd name="T6" fmla="*/ 1055 w 1071"/>
                <a:gd name="T7" fmla="*/ 270 h 307"/>
                <a:gd name="T8" fmla="*/ 987 w 1071"/>
                <a:gd name="T9" fmla="*/ 302 h 307"/>
                <a:gd name="T10" fmla="*/ 0 w 1071"/>
                <a:gd name="T11" fmla="*/ 307 h 307"/>
                <a:gd name="T12" fmla="*/ 0 w 1071"/>
                <a:gd name="T13" fmla="*/ 89 h 307"/>
                <a:gd name="T14" fmla="*/ 21 w 1071"/>
                <a:gd name="T15" fmla="*/ 18 h 307"/>
                <a:gd name="T16" fmla="*/ 83 w 1071"/>
                <a:gd name="T17" fmla="*/ 0 h 3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1"/>
                <a:gd name="T28" fmla="*/ 0 h 307"/>
                <a:gd name="T29" fmla="*/ 1071 w 1071"/>
                <a:gd name="T30" fmla="*/ 307 h 3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5AB7D">
                    <a:gamma/>
                    <a:shade val="66275"/>
                    <a:invGamma/>
                  </a:srgbClr>
                </a:gs>
                <a:gs pos="50000">
                  <a:srgbClr val="45AB7D"/>
                </a:gs>
                <a:gs pos="100000">
                  <a:srgbClr val="45AB7D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28575">
              <a:solidFill>
                <a:srgbClr val="FFFFFF"/>
              </a:solidFill>
              <a:rou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 smtClean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4" name="Rectangle 26"/>
          <p:cNvSpPr>
            <a:spLocks noChangeArrowheads="1"/>
          </p:cNvSpPr>
          <p:nvPr/>
        </p:nvSpPr>
        <p:spPr bwMode="gray">
          <a:xfrm>
            <a:off x="1038518" y="1268764"/>
            <a:ext cx="960095" cy="3683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kern="0" noProof="0" dirty="0" smtClean="0">
                <a:solidFill>
                  <a:srgbClr val="FEFEF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被动型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EFEF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+mn-ea"/>
            </a:endParaRP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2604189" y="832029"/>
            <a:ext cx="5602456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buFontTx/>
              <a:buNone/>
            </a:pPr>
            <a:r>
              <a:rPr lang="zh-CN" altLang="en-US" sz="1800" dirty="0" smtClean="0">
                <a:solidFill>
                  <a:srgbClr val="000000"/>
                </a:solidFill>
                <a:cs typeface="Arial" panose="020B0604020202020204" pitchFamily="34" charset="0"/>
              </a:rPr>
              <a:t>被动</a:t>
            </a:r>
            <a:r>
              <a:rPr lang="zh-CN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地对待需求工程中的各项活动，能少干则少干，能偷懒则偷懒。他们认为需求是用户的事情而不是自己的事情。开发过程中经常发生需求变更，导致产品迷失方向，不是半途而废就是陷入半死不活的状态。</a:t>
            </a:r>
            <a:endParaRPr lang="en-US" altLang="zh-CN" sz="18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00199" y="2160281"/>
            <a:ext cx="7486653" cy="1522758"/>
            <a:chOff x="381110" y="2400312"/>
            <a:chExt cx="8318503" cy="1691953"/>
          </a:xfrm>
        </p:grpSpPr>
        <p:sp>
          <p:nvSpPr>
            <p:cNvPr id="10" name="AutoShape 19"/>
            <p:cNvSpPr>
              <a:spLocks noChangeArrowheads="1"/>
            </p:cNvSpPr>
            <p:nvPr/>
          </p:nvSpPr>
          <p:spPr bwMode="gray">
            <a:xfrm>
              <a:off x="1941275" y="2400312"/>
              <a:ext cx="6758338" cy="1682752"/>
            </a:xfrm>
            <a:prstGeom prst="roundRect">
              <a:avLst>
                <a:gd name="adj" fmla="val 11505"/>
              </a:avLst>
            </a:prstGeom>
            <a:solidFill>
              <a:srgbClr val="CC33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ctr">
                <a:buFontTx/>
                <a:buNone/>
              </a:pPr>
              <a:endParaRPr lang="zh-CN" altLang="en-US" sz="1215">
                <a:solidFill>
                  <a:srgbClr val="17347D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11" name="Group 20"/>
            <p:cNvGrpSpPr/>
            <p:nvPr/>
          </p:nvGrpSpPr>
          <p:grpSpPr bwMode="auto">
            <a:xfrm>
              <a:off x="381110" y="2787698"/>
              <a:ext cx="1976557" cy="687388"/>
              <a:chOff x="370" y="2169"/>
              <a:chExt cx="1354" cy="433"/>
            </a:xfrm>
          </p:grpSpPr>
          <p:sp>
            <p:nvSpPr>
              <p:cNvPr id="12" name="AutoShape 21"/>
              <p:cNvSpPr>
                <a:spLocks noChangeArrowheads="1"/>
              </p:cNvSpPr>
              <p:nvPr/>
            </p:nvSpPr>
            <p:spPr bwMode="gray">
              <a:xfrm>
                <a:off x="1481" y="2249"/>
                <a:ext cx="243" cy="240"/>
              </a:xfrm>
              <a:prstGeom prst="rightArrow">
                <a:avLst>
                  <a:gd name="adj1" fmla="val 50000"/>
                  <a:gd name="adj2" fmla="val 59422"/>
                </a:avLst>
              </a:prstGeom>
              <a:solidFill>
                <a:srgbClr val="F8F8F8"/>
              </a:solidFill>
              <a:ln w="9525">
                <a:noFill/>
                <a:miter lim="800000"/>
              </a:ln>
              <a:effectLst>
                <a:outerShdw dist="71842" dir="2700000" algn="ctr" rotWithShape="0">
                  <a:srgbClr val="010101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>
                  <a:buFontTx/>
                  <a:buNone/>
                </a:pPr>
                <a:endParaRPr lang="zh-CN" altLang="en-US" sz="1215">
                  <a:solidFill>
                    <a:srgbClr val="17347D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3" name="Freeform 22"/>
              <p:cNvSpPr/>
              <p:nvPr/>
            </p:nvSpPr>
            <p:spPr bwMode="gray">
              <a:xfrm>
                <a:off x="370" y="2169"/>
                <a:ext cx="1072" cy="433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1069" y="0"/>
                  </a:cxn>
                  <a:cxn ang="0">
                    <a:pos x="1069" y="198"/>
                  </a:cxn>
                  <a:cxn ang="0">
                    <a:pos x="1055" y="270"/>
                  </a:cxn>
                  <a:cxn ang="0">
                    <a:pos x="987" y="302"/>
                  </a:cxn>
                  <a:cxn ang="0">
                    <a:pos x="0" y="307"/>
                  </a:cxn>
                  <a:cxn ang="0">
                    <a:pos x="0" y="89"/>
                  </a:cxn>
                  <a:cxn ang="0">
                    <a:pos x="21" y="18"/>
                  </a:cxn>
                  <a:cxn ang="0">
                    <a:pos x="83" y="0"/>
                  </a:cxn>
                </a:cxnLst>
                <a:rect l="0" t="0" r="r" b="b"/>
                <a:pathLst>
                  <a:path w="1071" h="307">
                    <a:moveTo>
                      <a:pt x="83" y="0"/>
                    </a:moveTo>
                    <a:lnTo>
                      <a:pt x="1069" y="0"/>
                    </a:lnTo>
                    <a:cubicBezTo>
                      <a:pt x="1069" y="0"/>
                      <a:pt x="1069" y="99"/>
                      <a:pt x="1069" y="198"/>
                    </a:cubicBezTo>
                    <a:cubicBezTo>
                      <a:pt x="1069" y="198"/>
                      <a:pt x="1071" y="248"/>
                      <a:pt x="1055" y="270"/>
                    </a:cubicBezTo>
                    <a:cubicBezTo>
                      <a:pt x="1043" y="288"/>
                      <a:pt x="1019" y="302"/>
                      <a:pt x="987" y="302"/>
                    </a:cubicBezTo>
                    <a:cubicBezTo>
                      <a:pt x="488" y="303"/>
                      <a:pt x="0" y="307"/>
                      <a:pt x="0" y="307"/>
                    </a:cubicBezTo>
                    <a:lnTo>
                      <a:pt x="0" y="89"/>
                    </a:lnTo>
                    <a:cubicBezTo>
                      <a:pt x="3" y="41"/>
                      <a:pt x="7" y="33"/>
                      <a:pt x="21" y="18"/>
                    </a:cubicBezTo>
                    <a:cubicBezTo>
                      <a:pt x="35" y="3"/>
                      <a:pt x="66" y="1"/>
                      <a:pt x="83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C3399">
                      <a:gamma/>
                      <a:shade val="63529"/>
                      <a:invGamma/>
                    </a:srgbClr>
                  </a:gs>
                  <a:gs pos="50000">
                    <a:srgbClr val="CC3399"/>
                  </a:gs>
                  <a:gs pos="100000">
                    <a:srgbClr val="CC3399">
                      <a:gamma/>
                      <a:shade val="63529"/>
                      <a:invGamma/>
                    </a:srgbClr>
                  </a:gs>
                </a:gsLst>
                <a:lin ang="5400000" scaled="1"/>
              </a:gradFill>
              <a:ln w="28575" cap="flat" cmpd="sng">
                <a:solidFill>
                  <a:srgbClr val="FFFFFF"/>
                </a:solidFill>
                <a:prstDash val="solid"/>
                <a:round/>
              </a:ln>
              <a:effectLst>
                <a:outerShdw dist="7184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>
                  <a:buFontTx/>
                  <a:buNone/>
                </a:pPr>
                <a:endParaRPr lang="zh-CN" altLang="en-US" sz="1215">
                  <a:solidFill>
                    <a:srgbClr val="17347D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Rectangle 27"/>
            <p:cNvSpPr>
              <a:spLocks noChangeArrowheads="1"/>
            </p:cNvSpPr>
            <p:nvPr/>
          </p:nvSpPr>
          <p:spPr bwMode="gray">
            <a:xfrm>
              <a:off x="632003" y="2924209"/>
              <a:ext cx="1080678" cy="40922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kern="0" dirty="0" smtClean="0">
                  <a:solidFill>
                    <a:srgbClr val="FEFEFE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</a:rPr>
                <a:t>主动型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</a:endParaRPr>
            </a:p>
          </p:txBody>
        </p:sp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2385543" y="2451848"/>
              <a:ext cx="6223959" cy="1640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zh-CN" altLang="en-US" sz="1800" b="1" kern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积极</a:t>
              </a:r>
              <a:r>
                <a:rPr lang="zh-CN" altLang="en-US" sz="1800" b="1" kern="0" dirty="0">
                  <a:latin typeface="宋体" panose="02010600030101010101" pitchFamily="2" charset="-122"/>
                  <a:ea typeface="宋体" panose="02010600030101010101" pitchFamily="2" charset="-122"/>
                </a:rPr>
                <a:t>地开展需求工程中的各项活动。他们把获取准确的需求当作自己的职责，会想尽一切办法克服需求开发和需求管理过程中的困难，而不是找借口推卸责任。俗话说</a:t>
              </a:r>
              <a:r>
                <a:rPr lang="zh-CN" altLang="en-US" sz="1800" b="1" kern="0" dirty="0">
                  <a:latin typeface="Times New Roman" panose="02020603050405020304"/>
                  <a:ea typeface="宋体" panose="02010600030101010101" pitchFamily="2" charset="-122"/>
                </a:rPr>
                <a:t>“</a:t>
              </a:r>
              <a:r>
                <a:rPr lang="zh-CN" altLang="en-US" sz="1800" b="1" kern="0" dirty="0">
                  <a:latin typeface="宋体" panose="02010600030101010101" pitchFamily="2" charset="-122"/>
                  <a:ea typeface="宋体" panose="02010600030101010101" pitchFamily="2" charset="-122"/>
                </a:rPr>
                <a:t>良好的开端是成功的一半</a:t>
              </a:r>
              <a:r>
                <a:rPr lang="zh-CN" altLang="en-US" sz="1800" b="1" kern="0" dirty="0">
                  <a:latin typeface="Times New Roman" panose="02020603050405020304"/>
                  <a:ea typeface="宋体" panose="02010600030101010101" pitchFamily="2" charset="-122"/>
                </a:rPr>
                <a:t>”</a:t>
              </a:r>
              <a:r>
                <a:rPr lang="zh-CN" altLang="en-US" sz="1800" b="1" kern="0" dirty="0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lang="zh-CN" altLang="en-US" sz="1800" b="1" kern="0" dirty="0">
                  <a:latin typeface="Times New Roman" panose="02020603050405020304"/>
                  <a:ea typeface="宋体" panose="02010600030101010101" pitchFamily="2" charset="-122"/>
                </a:rPr>
                <a:t>“</a:t>
              </a:r>
              <a:r>
                <a:rPr lang="zh-CN" altLang="en-US" sz="1800" b="1" kern="0" dirty="0">
                  <a:latin typeface="宋体" panose="02010600030101010101" pitchFamily="2" charset="-122"/>
                  <a:ea typeface="宋体" panose="02010600030101010101" pitchFamily="2" charset="-122"/>
                </a:rPr>
                <a:t>主动型</a:t>
              </a:r>
              <a:r>
                <a:rPr lang="zh-CN" altLang="en-US" sz="1800" b="1" kern="0" dirty="0">
                  <a:latin typeface="Times New Roman" panose="02020603050405020304"/>
                  <a:ea typeface="宋体" panose="02010600030101010101" pitchFamily="2" charset="-122"/>
                </a:rPr>
                <a:t>”</a:t>
              </a:r>
              <a:r>
                <a:rPr lang="zh-CN" altLang="en-US" sz="1800" b="1" kern="0" dirty="0">
                  <a:latin typeface="宋体" panose="02010600030101010101" pitchFamily="2" charset="-122"/>
                  <a:ea typeface="宋体" panose="02010600030101010101" pitchFamily="2" charset="-122"/>
                </a:rPr>
                <a:t>需求工程是开发成功产品的必备条件。</a:t>
              </a:r>
              <a:endParaRPr lang="en-US" altLang="zh-CN" sz="1800" b="1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28835" y="3779479"/>
            <a:ext cx="7466451" cy="1261086"/>
            <a:chOff x="412928" y="4199421"/>
            <a:chExt cx="8296057" cy="1401207"/>
          </a:xfrm>
        </p:grpSpPr>
        <p:sp>
          <p:nvSpPr>
            <p:cNvPr id="2" name="AutoShape 3"/>
            <p:cNvSpPr>
              <a:spLocks noChangeArrowheads="1"/>
            </p:cNvSpPr>
            <p:nvPr/>
          </p:nvSpPr>
          <p:spPr bwMode="gray">
            <a:xfrm>
              <a:off x="2004100" y="4199421"/>
              <a:ext cx="6704885" cy="1401207"/>
            </a:xfrm>
            <a:prstGeom prst="roundRect">
              <a:avLst>
                <a:gd name="adj" fmla="val 11505"/>
              </a:avLst>
            </a:prstGeom>
            <a:solidFill>
              <a:srgbClr val="0099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ctr">
                <a:buFontTx/>
                <a:buNone/>
              </a:pPr>
              <a:endParaRPr lang="zh-CN" altLang="en-US" sz="1215">
                <a:solidFill>
                  <a:srgbClr val="17347D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3" name="Group 4"/>
            <p:cNvGrpSpPr/>
            <p:nvPr/>
          </p:nvGrpSpPr>
          <p:grpSpPr bwMode="auto">
            <a:xfrm>
              <a:off x="412928" y="4501002"/>
              <a:ext cx="1945901" cy="687388"/>
              <a:chOff x="370" y="2169"/>
              <a:chExt cx="1333" cy="433"/>
            </a:xfrm>
          </p:grpSpPr>
          <p:sp>
            <p:nvSpPr>
              <p:cNvPr id="4" name="AutoShape 5"/>
              <p:cNvSpPr>
                <a:spLocks noChangeArrowheads="1"/>
              </p:cNvSpPr>
              <p:nvPr/>
            </p:nvSpPr>
            <p:spPr bwMode="gray">
              <a:xfrm>
                <a:off x="1460" y="2249"/>
                <a:ext cx="243" cy="240"/>
              </a:xfrm>
              <a:prstGeom prst="rightArrow">
                <a:avLst>
                  <a:gd name="adj1" fmla="val 50000"/>
                  <a:gd name="adj2" fmla="val 59422"/>
                </a:avLst>
              </a:prstGeom>
              <a:solidFill>
                <a:srgbClr val="F8F8F8"/>
              </a:solidFill>
              <a:ln w="9525">
                <a:noFill/>
                <a:miter lim="800000"/>
              </a:ln>
              <a:effectLst>
                <a:outerShdw dist="71842" dir="2700000" algn="ctr" rotWithShape="0">
                  <a:srgbClr val="010101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>
                  <a:buFontTx/>
                  <a:buNone/>
                </a:pPr>
                <a:endParaRPr lang="zh-CN" altLang="en-US" sz="1215">
                  <a:solidFill>
                    <a:srgbClr val="17347D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5" name="Freeform 6"/>
              <p:cNvSpPr/>
              <p:nvPr/>
            </p:nvSpPr>
            <p:spPr bwMode="gray">
              <a:xfrm>
                <a:off x="370" y="2169"/>
                <a:ext cx="1050" cy="433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1069" y="0"/>
                  </a:cxn>
                  <a:cxn ang="0">
                    <a:pos x="1069" y="198"/>
                  </a:cxn>
                  <a:cxn ang="0">
                    <a:pos x="1055" y="270"/>
                  </a:cxn>
                  <a:cxn ang="0">
                    <a:pos x="987" y="302"/>
                  </a:cxn>
                  <a:cxn ang="0">
                    <a:pos x="0" y="307"/>
                  </a:cxn>
                  <a:cxn ang="0">
                    <a:pos x="0" y="89"/>
                  </a:cxn>
                  <a:cxn ang="0">
                    <a:pos x="21" y="18"/>
                  </a:cxn>
                  <a:cxn ang="0">
                    <a:pos x="83" y="0"/>
                  </a:cxn>
                </a:cxnLst>
                <a:rect l="0" t="0" r="r" b="b"/>
                <a:pathLst>
                  <a:path w="1071" h="307">
                    <a:moveTo>
                      <a:pt x="83" y="0"/>
                    </a:moveTo>
                    <a:lnTo>
                      <a:pt x="1069" y="0"/>
                    </a:lnTo>
                    <a:cubicBezTo>
                      <a:pt x="1069" y="0"/>
                      <a:pt x="1069" y="99"/>
                      <a:pt x="1069" y="198"/>
                    </a:cubicBezTo>
                    <a:cubicBezTo>
                      <a:pt x="1069" y="198"/>
                      <a:pt x="1071" y="248"/>
                      <a:pt x="1055" y="270"/>
                    </a:cubicBezTo>
                    <a:cubicBezTo>
                      <a:pt x="1043" y="288"/>
                      <a:pt x="1019" y="302"/>
                      <a:pt x="987" y="302"/>
                    </a:cubicBezTo>
                    <a:cubicBezTo>
                      <a:pt x="488" y="303"/>
                      <a:pt x="0" y="307"/>
                      <a:pt x="0" y="307"/>
                    </a:cubicBezTo>
                    <a:lnTo>
                      <a:pt x="0" y="89"/>
                    </a:lnTo>
                    <a:cubicBezTo>
                      <a:pt x="3" y="41"/>
                      <a:pt x="7" y="33"/>
                      <a:pt x="21" y="18"/>
                    </a:cubicBezTo>
                    <a:cubicBezTo>
                      <a:pt x="35" y="3"/>
                      <a:pt x="66" y="1"/>
                      <a:pt x="83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9999">
                      <a:gamma/>
                      <a:shade val="63529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shade val="63529"/>
                      <a:invGamma/>
                    </a:srgbClr>
                  </a:gs>
                </a:gsLst>
                <a:lin ang="5400000" scaled="1"/>
              </a:gradFill>
              <a:ln w="28575" cap="flat" cmpd="sng">
                <a:solidFill>
                  <a:srgbClr val="FFFFFF"/>
                </a:solidFill>
                <a:prstDash val="solid"/>
                <a:round/>
              </a:ln>
              <a:effectLst>
                <a:outerShdw dist="7184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>
                  <a:buFontTx/>
                  <a:buNone/>
                </a:pPr>
                <a:endParaRPr lang="zh-CN" altLang="en-US" sz="1215">
                  <a:solidFill>
                    <a:srgbClr val="17347D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Rectangle 29"/>
            <p:cNvSpPr>
              <a:spLocks noChangeArrowheads="1"/>
            </p:cNvSpPr>
            <p:nvPr/>
          </p:nvSpPr>
          <p:spPr bwMode="gray">
            <a:xfrm>
              <a:off x="645908" y="4639119"/>
              <a:ext cx="1066773" cy="40922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kern="0" dirty="0">
                  <a:solidFill>
                    <a:srgbClr val="FEFEFE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</a:rPr>
                <a:t>领先</a:t>
              </a:r>
              <a:r>
                <a:rPr lang="zh-CN" altLang="en-US" sz="1800" kern="0" dirty="0" smtClean="0">
                  <a:solidFill>
                    <a:srgbClr val="FEFEFE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</a:rPr>
                <a:t>型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</a:endParaRPr>
            </a:p>
          </p:txBody>
        </p:sp>
        <p:sp>
          <p:nvSpPr>
            <p:cNvPr id="19" name="Text Box 34"/>
            <p:cNvSpPr txBox="1">
              <a:spLocks noChangeArrowheads="1"/>
            </p:cNvSpPr>
            <p:nvPr/>
          </p:nvSpPr>
          <p:spPr bwMode="auto">
            <a:xfrm>
              <a:off x="2385543" y="4200991"/>
              <a:ext cx="6223959" cy="133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zh-CN" altLang="en-US" sz="1800" b="1" kern="0" dirty="0">
                  <a:latin typeface="宋体" panose="02010600030101010101" pitchFamily="2" charset="-122"/>
                  <a:ea typeface="宋体" panose="02010600030101010101" pitchFamily="2" charset="-122"/>
                </a:rPr>
                <a:t>是需求工程的最高境界。开发者发掘了连用户自己都没有意识到的需求，导致用户跟着新产品跑而不是新产品围着用户转，这叫引导消费。需求工程做到这个份上，才能使产品立于不败之地，长盛不衰。</a:t>
              </a:r>
              <a:endParaRPr lang="en-US" altLang="zh-CN" sz="1800" b="1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0" name="标题 19"/>
          <p:cNvSpPr>
            <a:spLocks noGrp="1"/>
          </p:cNvSpPr>
          <p:nvPr>
            <p:ph type="title" idx="4294967295"/>
          </p:nvPr>
        </p:nvSpPr>
        <p:spPr>
          <a:xfrm>
            <a:off x="2260600" y="133985"/>
            <a:ext cx="4510405" cy="654685"/>
          </a:xfrm>
        </p:spPr>
        <p:txBody>
          <a:bodyPr/>
          <a:lstStyle/>
          <a:p>
            <a:r>
              <a:rPr lang="zh-CN" altLang="zh-CN" sz="2400" dirty="0" smtClean="0">
                <a:solidFill>
                  <a:srgbClr val="FFFFFF"/>
                </a:solidFill>
                <a:effectLst/>
                <a:latin typeface="华文行楷" panose="02010800040101010101" charset="-122"/>
                <a:ea typeface="华文行楷" panose="02010800040101010101" charset="-122"/>
                <a:cs typeface="+mj-cs"/>
              </a:rPr>
              <a:t>对待需求工程的三种态度</a:t>
            </a:r>
            <a:endParaRPr lang="zh-CN" altLang="en-US" sz="2400" dirty="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>
          <a:xfrm>
            <a:off x="2476500" y="0"/>
            <a:ext cx="4497070" cy="716915"/>
          </a:xfrm>
        </p:spPr>
        <p:txBody>
          <a:bodyPr/>
          <a:lstStyle/>
          <a:p>
            <a:r>
              <a:rPr lang="zh-CN" altLang="en-US" sz="2000" dirty="0" smtClean="0">
                <a:latin typeface="华文行楷" panose="02010800040101010101" charset="-122"/>
                <a:ea typeface="华文行楷" panose="02010800040101010101" charset="-122"/>
              </a:rPr>
              <a:t>花时间了解用户需求是</a:t>
            </a:r>
            <a:br>
              <a:rPr lang="zh-CN" altLang="en-US" sz="2000" dirty="0" smtClean="0">
                <a:latin typeface="华文行楷" panose="02010800040101010101" charset="-122"/>
                <a:ea typeface="华文行楷" panose="02010800040101010101" charset="-122"/>
              </a:rPr>
            </a:br>
            <a:r>
              <a:rPr lang="zh-CN" altLang="en-US" sz="2000" dirty="0" smtClean="0">
                <a:latin typeface="华文行楷" panose="02010800040101010101" charset="-122"/>
                <a:ea typeface="华文行楷" panose="02010800040101010101" charset="-122"/>
              </a:rPr>
              <a:t>确保项目成功的必要投入</a:t>
            </a:r>
            <a:endParaRPr lang="zh-CN" altLang="en-US" sz="2000" dirty="0" smtClean="0">
              <a:latin typeface="华文行楷" panose="02010800040101010101" charset="-122"/>
              <a:ea typeface="华文行楷" panose="02010800040101010101" charset="-122"/>
            </a:endParaRPr>
          </a:p>
        </p:txBody>
      </p:sp>
      <p:grpSp>
        <p:nvGrpSpPr>
          <p:cNvPr id="30" name="组合 27"/>
          <p:cNvGrpSpPr/>
          <p:nvPr/>
        </p:nvGrpSpPr>
        <p:grpSpPr bwMode="auto">
          <a:xfrm>
            <a:off x="751361" y="1141657"/>
            <a:ext cx="3614905" cy="3264694"/>
            <a:chOff x="1702" y="1253"/>
            <a:chExt cx="3855" cy="2825"/>
          </a:xfrm>
        </p:grpSpPr>
        <p:sp>
          <p:nvSpPr>
            <p:cNvPr id="31" name="任意多边形 28"/>
            <p:cNvSpPr/>
            <p:nvPr/>
          </p:nvSpPr>
          <p:spPr bwMode="gray">
            <a:xfrm>
              <a:off x="4877" y="3211"/>
              <a:ext cx="680" cy="866"/>
            </a:xfrm>
            <a:custGeom>
              <a:avLst/>
              <a:gdLst>
                <a:gd name="T0" fmla="*/ 399 w 847"/>
                <a:gd name="T1" fmla="*/ 1078 h 1079"/>
                <a:gd name="T2" fmla="*/ 0 w 847"/>
                <a:gd name="T3" fmla="*/ 459 h 1079"/>
                <a:gd name="T4" fmla="*/ 374 w 847"/>
                <a:gd name="T5" fmla="*/ 0 h 1079"/>
                <a:gd name="T6" fmla="*/ 846 w 847"/>
                <a:gd name="T7" fmla="*/ 536 h 1079"/>
                <a:gd name="T8" fmla="*/ 399 w 847"/>
                <a:gd name="T9" fmla="*/ 1078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7" h="1079">
                  <a:moveTo>
                    <a:pt x="399" y="1078"/>
                  </a:moveTo>
                  <a:lnTo>
                    <a:pt x="0" y="459"/>
                  </a:lnTo>
                  <a:lnTo>
                    <a:pt x="374" y="0"/>
                  </a:lnTo>
                  <a:lnTo>
                    <a:pt x="846" y="536"/>
                  </a:lnTo>
                  <a:lnTo>
                    <a:pt x="399" y="1078"/>
                  </a:lnTo>
                </a:path>
              </a:pathLst>
            </a:custGeom>
            <a:gradFill rotWithShape="0">
              <a:gsLst>
                <a:gs pos="0">
                  <a:srgbClr val="9999FF">
                    <a:gamma/>
                    <a:shade val="69804"/>
                    <a:invGamma/>
                  </a:srgbClr>
                </a:gs>
                <a:gs pos="100000">
                  <a:srgbClr val="9999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2" name="任意多边形 29"/>
            <p:cNvSpPr/>
            <p:nvPr/>
          </p:nvSpPr>
          <p:spPr bwMode="gray">
            <a:xfrm>
              <a:off x="2010" y="3211"/>
              <a:ext cx="3168" cy="369"/>
            </a:xfrm>
            <a:custGeom>
              <a:avLst/>
              <a:gdLst>
                <a:gd name="T0" fmla="*/ 0 w 3947"/>
                <a:gd name="T1" fmla="*/ 459 h 460"/>
                <a:gd name="T2" fmla="*/ 3573 w 3947"/>
                <a:gd name="T3" fmla="*/ 459 h 460"/>
                <a:gd name="T4" fmla="*/ 3946 w 3947"/>
                <a:gd name="T5" fmla="*/ 0 h 460"/>
                <a:gd name="T6" fmla="*/ 505 w 3947"/>
                <a:gd name="T7" fmla="*/ 0 h 460"/>
                <a:gd name="T8" fmla="*/ 0 w 3947"/>
                <a:gd name="T9" fmla="*/ 459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7" h="460">
                  <a:moveTo>
                    <a:pt x="0" y="459"/>
                  </a:moveTo>
                  <a:lnTo>
                    <a:pt x="3573" y="459"/>
                  </a:lnTo>
                  <a:lnTo>
                    <a:pt x="3946" y="0"/>
                  </a:lnTo>
                  <a:lnTo>
                    <a:pt x="505" y="0"/>
                  </a:lnTo>
                  <a:lnTo>
                    <a:pt x="0" y="459"/>
                  </a:lnTo>
                </a:path>
              </a:pathLst>
            </a:custGeom>
            <a:gradFill rotWithShape="0">
              <a:gsLst>
                <a:gs pos="0">
                  <a:srgbClr val="9999FF"/>
                </a:gs>
                <a:gs pos="100000">
                  <a:srgbClr val="9999FF">
                    <a:gamma/>
                    <a:shade val="6352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3" name="任意多边形 30"/>
            <p:cNvSpPr/>
            <p:nvPr/>
          </p:nvSpPr>
          <p:spPr bwMode="gray">
            <a:xfrm>
              <a:off x="1702" y="3578"/>
              <a:ext cx="3497" cy="500"/>
            </a:xfrm>
            <a:custGeom>
              <a:avLst/>
              <a:gdLst>
                <a:gd name="T0" fmla="*/ 383 w 4357"/>
                <a:gd name="T1" fmla="*/ 0 h 623"/>
                <a:gd name="T2" fmla="*/ 3954 w 4357"/>
                <a:gd name="T3" fmla="*/ 0 h 623"/>
                <a:gd name="T4" fmla="*/ 4356 w 4357"/>
                <a:gd name="T5" fmla="*/ 622 h 623"/>
                <a:gd name="T6" fmla="*/ 0 w 4357"/>
                <a:gd name="T7" fmla="*/ 622 h 623"/>
                <a:gd name="T8" fmla="*/ 383 w 4357"/>
                <a:gd name="T9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7" h="623">
                  <a:moveTo>
                    <a:pt x="383" y="0"/>
                  </a:moveTo>
                  <a:lnTo>
                    <a:pt x="3954" y="0"/>
                  </a:lnTo>
                  <a:lnTo>
                    <a:pt x="4356" y="622"/>
                  </a:lnTo>
                  <a:lnTo>
                    <a:pt x="0" y="622"/>
                  </a:lnTo>
                  <a:lnTo>
                    <a:pt x="383" y="0"/>
                  </a:lnTo>
                </a:path>
              </a:pathLst>
            </a:custGeom>
            <a:solidFill>
              <a:srgbClr val="99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4" name="任意多边形 31"/>
            <p:cNvSpPr/>
            <p:nvPr/>
          </p:nvSpPr>
          <p:spPr bwMode="gray">
            <a:xfrm>
              <a:off x="4522" y="2721"/>
              <a:ext cx="601" cy="784"/>
            </a:xfrm>
            <a:custGeom>
              <a:avLst/>
              <a:gdLst>
                <a:gd name="T0" fmla="*/ 382 w 749"/>
                <a:gd name="T1" fmla="*/ 976 h 977"/>
                <a:gd name="T2" fmla="*/ 0 w 749"/>
                <a:gd name="T3" fmla="*/ 342 h 977"/>
                <a:gd name="T4" fmla="*/ 280 w 749"/>
                <a:gd name="T5" fmla="*/ 0 h 977"/>
                <a:gd name="T6" fmla="*/ 748 w 749"/>
                <a:gd name="T7" fmla="*/ 538 h 977"/>
                <a:gd name="T8" fmla="*/ 382 w 749"/>
                <a:gd name="T9" fmla="*/ 976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9" h="977">
                  <a:moveTo>
                    <a:pt x="382" y="976"/>
                  </a:moveTo>
                  <a:lnTo>
                    <a:pt x="0" y="342"/>
                  </a:lnTo>
                  <a:lnTo>
                    <a:pt x="280" y="0"/>
                  </a:lnTo>
                  <a:lnTo>
                    <a:pt x="748" y="538"/>
                  </a:lnTo>
                  <a:lnTo>
                    <a:pt x="382" y="976"/>
                  </a:lnTo>
                </a:path>
              </a:pathLst>
            </a:custGeom>
            <a:gradFill rotWithShape="0">
              <a:gsLst>
                <a:gs pos="0">
                  <a:srgbClr val="45AB7D">
                    <a:gamma/>
                    <a:shade val="72941"/>
                    <a:invGamma/>
                  </a:srgbClr>
                </a:gs>
                <a:gs pos="100000">
                  <a:srgbClr val="45AB7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5" name="任意多边形 32"/>
            <p:cNvSpPr/>
            <p:nvPr/>
          </p:nvSpPr>
          <p:spPr bwMode="gray">
            <a:xfrm>
              <a:off x="2370" y="2721"/>
              <a:ext cx="2380" cy="276"/>
            </a:xfrm>
            <a:custGeom>
              <a:avLst/>
              <a:gdLst>
                <a:gd name="T0" fmla="*/ 0 w 2964"/>
                <a:gd name="T1" fmla="*/ 343 h 344"/>
                <a:gd name="T2" fmla="*/ 2684 w 2964"/>
                <a:gd name="T3" fmla="*/ 343 h 344"/>
                <a:gd name="T4" fmla="*/ 2963 w 2964"/>
                <a:gd name="T5" fmla="*/ 0 h 344"/>
                <a:gd name="T6" fmla="*/ 531 w 2964"/>
                <a:gd name="T7" fmla="*/ 1 h 344"/>
                <a:gd name="T8" fmla="*/ 0 w 2964"/>
                <a:gd name="T9" fmla="*/ 34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4" h="344">
                  <a:moveTo>
                    <a:pt x="0" y="343"/>
                  </a:moveTo>
                  <a:lnTo>
                    <a:pt x="2684" y="343"/>
                  </a:lnTo>
                  <a:lnTo>
                    <a:pt x="2963" y="0"/>
                  </a:lnTo>
                  <a:lnTo>
                    <a:pt x="531" y="1"/>
                  </a:lnTo>
                  <a:lnTo>
                    <a:pt x="0" y="343"/>
                  </a:lnTo>
                </a:path>
              </a:pathLst>
            </a:custGeom>
            <a:gradFill rotWithShape="1">
              <a:gsLst>
                <a:gs pos="0">
                  <a:srgbClr val="45AB7D"/>
                </a:gs>
                <a:gs pos="100000">
                  <a:srgbClr val="45AB7D">
                    <a:gamma/>
                    <a:shade val="44314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6" name="任意多边形 33"/>
            <p:cNvSpPr/>
            <p:nvPr/>
          </p:nvSpPr>
          <p:spPr bwMode="gray">
            <a:xfrm>
              <a:off x="2069" y="2996"/>
              <a:ext cx="2763" cy="509"/>
            </a:xfrm>
            <a:custGeom>
              <a:avLst/>
              <a:gdLst>
                <a:gd name="T0" fmla="*/ 0 w 3443"/>
                <a:gd name="T1" fmla="*/ 633 h 634"/>
                <a:gd name="T2" fmla="*/ 3442 w 3443"/>
                <a:gd name="T3" fmla="*/ 633 h 634"/>
                <a:gd name="T4" fmla="*/ 3060 w 3443"/>
                <a:gd name="T5" fmla="*/ 0 h 634"/>
                <a:gd name="T6" fmla="*/ 377 w 3443"/>
                <a:gd name="T7" fmla="*/ 0 h 634"/>
                <a:gd name="T8" fmla="*/ 0 w 3443"/>
                <a:gd name="T9" fmla="*/ 633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3" h="634">
                  <a:moveTo>
                    <a:pt x="0" y="633"/>
                  </a:moveTo>
                  <a:lnTo>
                    <a:pt x="3442" y="633"/>
                  </a:lnTo>
                  <a:lnTo>
                    <a:pt x="3060" y="0"/>
                  </a:lnTo>
                  <a:lnTo>
                    <a:pt x="377" y="0"/>
                  </a:lnTo>
                  <a:lnTo>
                    <a:pt x="0" y="633"/>
                  </a:lnTo>
                </a:path>
              </a:pathLst>
            </a:custGeom>
            <a:solidFill>
              <a:srgbClr val="45AB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7" name="任意多边形 34"/>
            <p:cNvSpPr/>
            <p:nvPr/>
          </p:nvSpPr>
          <p:spPr bwMode="gray">
            <a:xfrm>
              <a:off x="4167" y="2236"/>
              <a:ext cx="526" cy="681"/>
            </a:xfrm>
            <a:custGeom>
              <a:avLst/>
              <a:gdLst>
                <a:gd name="T0" fmla="*/ 0 w 655"/>
                <a:gd name="T1" fmla="*/ 230 h 849"/>
                <a:gd name="T2" fmla="*/ 387 w 655"/>
                <a:gd name="T3" fmla="*/ 848 h 849"/>
                <a:gd name="T4" fmla="*/ 654 w 655"/>
                <a:gd name="T5" fmla="*/ 531 h 849"/>
                <a:gd name="T6" fmla="*/ 188 w 655"/>
                <a:gd name="T7" fmla="*/ 0 h 849"/>
                <a:gd name="T8" fmla="*/ 0 w 655"/>
                <a:gd name="T9" fmla="*/ 23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5" h="849">
                  <a:moveTo>
                    <a:pt x="0" y="230"/>
                  </a:moveTo>
                  <a:lnTo>
                    <a:pt x="387" y="848"/>
                  </a:lnTo>
                  <a:lnTo>
                    <a:pt x="654" y="531"/>
                  </a:lnTo>
                  <a:lnTo>
                    <a:pt x="188" y="0"/>
                  </a:lnTo>
                  <a:lnTo>
                    <a:pt x="0" y="230"/>
                  </a:lnTo>
                </a:path>
              </a:pathLst>
            </a:custGeom>
            <a:gradFill rotWithShape="1">
              <a:gsLst>
                <a:gs pos="0">
                  <a:srgbClr val="9999FF">
                    <a:gamma/>
                    <a:shade val="72941"/>
                    <a:invGamma/>
                  </a:srgbClr>
                </a:gs>
                <a:gs pos="100000">
                  <a:srgbClr val="9999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8" name="任意多边形 35"/>
            <p:cNvSpPr/>
            <p:nvPr/>
          </p:nvSpPr>
          <p:spPr bwMode="gray">
            <a:xfrm>
              <a:off x="2728" y="2236"/>
              <a:ext cx="1589" cy="184"/>
            </a:xfrm>
            <a:custGeom>
              <a:avLst/>
              <a:gdLst>
                <a:gd name="T0" fmla="*/ 0 w 1980"/>
                <a:gd name="T1" fmla="*/ 228 h 229"/>
                <a:gd name="T2" fmla="*/ 1791 w 1980"/>
                <a:gd name="T3" fmla="*/ 228 h 229"/>
                <a:gd name="T4" fmla="*/ 1979 w 1980"/>
                <a:gd name="T5" fmla="*/ 0 h 229"/>
                <a:gd name="T6" fmla="*/ 500 w 1980"/>
                <a:gd name="T7" fmla="*/ 0 h 229"/>
                <a:gd name="T8" fmla="*/ 0 w 1980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0" h="229">
                  <a:moveTo>
                    <a:pt x="0" y="228"/>
                  </a:moveTo>
                  <a:lnTo>
                    <a:pt x="1791" y="228"/>
                  </a:lnTo>
                  <a:lnTo>
                    <a:pt x="1979" y="0"/>
                  </a:lnTo>
                  <a:lnTo>
                    <a:pt x="500" y="0"/>
                  </a:lnTo>
                  <a:lnTo>
                    <a:pt x="0" y="228"/>
                  </a:lnTo>
                </a:path>
              </a:pathLst>
            </a:custGeom>
            <a:gradFill rotWithShape="0">
              <a:gsLst>
                <a:gs pos="0">
                  <a:srgbClr val="9999FF"/>
                </a:gs>
                <a:gs pos="100000">
                  <a:srgbClr val="9999FF">
                    <a:gamma/>
                    <a:shade val="47451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9" name="任意多边形 36"/>
            <p:cNvSpPr/>
            <p:nvPr/>
          </p:nvSpPr>
          <p:spPr bwMode="gray">
            <a:xfrm>
              <a:off x="2422" y="2419"/>
              <a:ext cx="2056" cy="498"/>
            </a:xfrm>
            <a:custGeom>
              <a:avLst/>
              <a:gdLst>
                <a:gd name="T0" fmla="*/ 0 w 2561"/>
                <a:gd name="T1" fmla="*/ 620 h 621"/>
                <a:gd name="T2" fmla="*/ 2560 w 2561"/>
                <a:gd name="T3" fmla="*/ 620 h 621"/>
                <a:gd name="T4" fmla="*/ 2172 w 2561"/>
                <a:gd name="T5" fmla="*/ 0 h 621"/>
                <a:gd name="T6" fmla="*/ 382 w 2561"/>
                <a:gd name="T7" fmla="*/ 0 h 621"/>
                <a:gd name="T8" fmla="*/ 0 w 2561"/>
                <a:gd name="T9" fmla="*/ 62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1" h="621">
                  <a:moveTo>
                    <a:pt x="0" y="620"/>
                  </a:moveTo>
                  <a:lnTo>
                    <a:pt x="2560" y="620"/>
                  </a:lnTo>
                  <a:lnTo>
                    <a:pt x="2172" y="0"/>
                  </a:lnTo>
                  <a:lnTo>
                    <a:pt x="382" y="0"/>
                  </a:lnTo>
                  <a:lnTo>
                    <a:pt x="0" y="620"/>
                  </a:lnTo>
                </a:path>
              </a:pathLst>
            </a:custGeom>
            <a:solidFill>
              <a:srgbClr val="99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40" name="任意多边形 37"/>
            <p:cNvSpPr/>
            <p:nvPr/>
          </p:nvSpPr>
          <p:spPr bwMode="gray">
            <a:xfrm>
              <a:off x="3808" y="1744"/>
              <a:ext cx="453" cy="593"/>
            </a:xfrm>
            <a:custGeom>
              <a:avLst/>
              <a:gdLst>
                <a:gd name="T0" fmla="*/ 385 w 564"/>
                <a:gd name="T1" fmla="*/ 737 h 738"/>
                <a:gd name="T2" fmla="*/ 563 w 564"/>
                <a:gd name="T3" fmla="*/ 527 h 738"/>
                <a:gd name="T4" fmla="*/ 97 w 564"/>
                <a:gd name="T5" fmla="*/ 0 h 738"/>
                <a:gd name="T6" fmla="*/ 0 w 564"/>
                <a:gd name="T7" fmla="*/ 111 h 738"/>
                <a:gd name="T8" fmla="*/ 385 w 564"/>
                <a:gd name="T9" fmla="*/ 73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4" h="738">
                  <a:moveTo>
                    <a:pt x="385" y="737"/>
                  </a:moveTo>
                  <a:lnTo>
                    <a:pt x="563" y="527"/>
                  </a:lnTo>
                  <a:lnTo>
                    <a:pt x="97" y="0"/>
                  </a:lnTo>
                  <a:lnTo>
                    <a:pt x="0" y="111"/>
                  </a:lnTo>
                  <a:lnTo>
                    <a:pt x="385" y="737"/>
                  </a:lnTo>
                </a:path>
              </a:pathLst>
            </a:custGeom>
            <a:gradFill rotWithShape="0">
              <a:gsLst>
                <a:gs pos="0">
                  <a:srgbClr val="45AB7D">
                    <a:gamma/>
                    <a:shade val="79216"/>
                    <a:invGamma/>
                  </a:srgbClr>
                </a:gs>
                <a:gs pos="100000">
                  <a:srgbClr val="45AB7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41" name="任意多边形 38"/>
            <p:cNvSpPr/>
            <p:nvPr/>
          </p:nvSpPr>
          <p:spPr bwMode="gray">
            <a:xfrm>
              <a:off x="3092" y="1744"/>
              <a:ext cx="793" cy="89"/>
            </a:xfrm>
            <a:custGeom>
              <a:avLst/>
              <a:gdLst>
                <a:gd name="T0" fmla="*/ 0 w 987"/>
                <a:gd name="T1" fmla="*/ 109 h 110"/>
                <a:gd name="T2" fmla="*/ 889 w 987"/>
                <a:gd name="T3" fmla="*/ 109 h 110"/>
                <a:gd name="T4" fmla="*/ 986 w 987"/>
                <a:gd name="T5" fmla="*/ 0 h 110"/>
                <a:gd name="T6" fmla="*/ 308 w 987"/>
                <a:gd name="T7" fmla="*/ 0 h 110"/>
                <a:gd name="T8" fmla="*/ 0 w 987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7" h="110">
                  <a:moveTo>
                    <a:pt x="0" y="109"/>
                  </a:moveTo>
                  <a:lnTo>
                    <a:pt x="889" y="109"/>
                  </a:lnTo>
                  <a:lnTo>
                    <a:pt x="986" y="0"/>
                  </a:lnTo>
                  <a:lnTo>
                    <a:pt x="308" y="0"/>
                  </a:lnTo>
                  <a:lnTo>
                    <a:pt x="0" y="109"/>
                  </a:lnTo>
                </a:path>
              </a:pathLst>
            </a:custGeom>
            <a:gradFill rotWithShape="0">
              <a:gsLst>
                <a:gs pos="0">
                  <a:srgbClr val="45AB7D"/>
                </a:gs>
                <a:gs pos="100000">
                  <a:srgbClr val="45AB7D">
                    <a:gamma/>
                    <a:shade val="5098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42" name="任意多边形 39"/>
            <p:cNvSpPr/>
            <p:nvPr/>
          </p:nvSpPr>
          <p:spPr bwMode="gray">
            <a:xfrm>
              <a:off x="2780" y="1832"/>
              <a:ext cx="1339" cy="505"/>
            </a:xfrm>
            <a:custGeom>
              <a:avLst/>
              <a:gdLst>
                <a:gd name="T0" fmla="*/ 0 w 1669"/>
                <a:gd name="T1" fmla="*/ 628 h 629"/>
                <a:gd name="T2" fmla="*/ 1668 w 1669"/>
                <a:gd name="T3" fmla="*/ 628 h 629"/>
                <a:gd name="T4" fmla="*/ 1281 w 1669"/>
                <a:gd name="T5" fmla="*/ 0 h 629"/>
                <a:gd name="T6" fmla="*/ 388 w 1669"/>
                <a:gd name="T7" fmla="*/ 0 h 629"/>
                <a:gd name="T8" fmla="*/ 0 w 1669"/>
                <a:gd name="T9" fmla="*/ 628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9" h="629">
                  <a:moveTo>
                    <a:pt x="0" y="628"/>
                  </a:moveTo>
                  <a:lnTo>
                    <a:pt x="1668" y="628"/>
                  </a:lnTo>
                  <a:lnTo>
                    <a:pt x="1281" y="0"/>
                  </a:lnTo>
                  <a:lnTo>
                    <a:pt x="388" y="0"/>
                  </a:lnTo>
                  <a:lnTo>
                    <a:pt x="0" y="628"/>
                  </a:lnTo>
                </a:path>
              </a:pathLst>
            </a:custGeom>
            <a:solidFill>
              <a:srgbClr val="45AB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43" name="任意多边形 40"/>
            <p:cNvSpPr/>
            <p:nvPr/>
          </p:nvSpPr>
          <p:spPr bwMode="gray">
            <a:xfrm>
              <a:off x="3446" y="1253"/>
              <a:ext cx="383" cy="502"/>
            </a:xfrm>
            <a:custGeom>
              <a:avLst/>
              <a:gdLst>
                <a:gd name="T0" fmla="*/ 387 w 477"/>
                <a:gd name="T1" fmla="*/ 624 h 625"/>
                <a:gd name="T2" fmla="*/ 476 w 477"/>
                <a:gd name="T3" fmla="*/ 527 h 625"/>
                <a:gd name="T4" fmla="*/ 0 w 477"/>
                <a:gd name="T5" fmla="*/ 0 h 625"/>
                <a:gd name="T6" fmla="*/ 387 w 477"/>
                <a:gd name="T7" fmla="*/ 62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7" h="625">
                  <a:moveTo>
                    <a:pt x="387" y="624"/>
                  </a:moveTo>
                  <a:lnTo>
                    <a:pt x="476" y="527"/>
                  </a:lnTo>
                  <a:lnTo>
                    <a:pt x="0" y="0"/>
                  </a:lnTo>
                  <a:lnTo>
                    <a:pt x="387" y="624"/>
                  </a:lnTo>
                </a:path>
              </a:pathLst>
            </a:custGeom>
            <a:gradFill rotWithShape="0">
              <a:gsLst>
                <a:gs pos="0">
                  <a:srgbClr val="9999FF">
                    <a:gamma/>
                    <a:shade val="79216"/>
                    <a:invGamma/>
                  </a:srgbClr>
                </a:gs>
                <a:gs pos="100000">
                  <a:srgbClr val="9999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44" name="任意多边形 41"/>
            <p:cNvSpPr/>
            <p:nvPr/>
          </p:nvSpPr>
          <p:spPr bwMode="gray">
            <a:xfrm>
              <a:off x="3136" y="1253"/>
              <a:ext cx="621" cy="502"/>
            </a:xfrm>
            <a:custGeom>
              <a:avLst/>
              <a:gdLst>
                <a:gd name="T0" fmla="*/ 0 w 773"/>
                <a:gd name="T1" fmla="*/ 624 h 625"/>
                <a:gd name="T2" fmla="*/ 772 w 773"/>
                <a:gd name="T3" fmla="*/ 624 h 625"/>
                <a:gd name="T4" fmla="*/ 387 w 773"/>
                <a:gd name="T5" fmla="*/ 0 h 625"/>
                <a:gd name="T6" fmla="*/ 0 w 773"/>
                <a:gd name="T7" fmla="*/ 62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3" h="625">
                  <a:moveTo>
                    <a:pt x="0" y="624"/>
                  </a:moveTo>
                  <a:lnTo>
                    <a:pt x="772" y="624"/>
                  </a:lnTo>
                  <a:lnTo>
                    <a:pt x="387" y="0"/>
                  </a:lnTo>
                  <a:lnTo>
                    <a:pt x="0" y="624"/>
                  </a:lnTo>
                </a:path>
              </a:pathLst>
            </a:custGeom>
            <a:solidFill>
              <a:srgbClr val="99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45" name="文本框 42"/>
            <p:cNvSpPr txBox="1">
              <a:spLocks noChangeArrowheads="1"/>
            </p:cNvSpPr>
            <p:nvPr/>
          </p:nvSpPr>
          <p:spPr bwMode="gray">
            <a:xfrm>
              <a:off x="3302" y="1501"/>
              <a:ext cx="294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4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panose="020B0604020202020204" pitchFamily="34" charset="0"/>
                </a:rPr>
                <a:t>1</a:t>
              </a:r>
              <a:endParaRPr kumimoji="0" lang="en-US" altLang="zh-CN" sz="144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46" name="文本框 43"/>
            <p:cNvSpPr txBox="1">
              <a:spLocks noChangeArrowheads="1"/>
            </p:cNvSpPr>
            <p:nvPr/>
          </p:nvSpPr>
          <p:spPr bwMode="gray">
            <a:xfrm>
              <a:off x="3301" y="2030"/>
              <a:ext cx="294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40" b="1" kern="0" dirty="0">
                  <a:solidFill>
                    <a:srgbClr val="FFFFFF"/>
                  </a:solidFill>
                  <a:cs typeface="Arial" panose="020B0604020202020204" pitchFamily="34" charset="0"/>
                </a:rPr>
                <a:t>5</a:t>
              </a:r>
              <a:endParaRPr kumimoji="0" lang="en-US" altLang="zh-CN" sz="144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47" name="文本框 44"/>
            <p:cNvSpPr txBox="1">
              <a:spLocks noChangeArrowheads="1"/>
            </p:cNvSpPr>
            <p:nvPr/>
          </p:nvSpPr>
          <p:spPr bwMode="gray">
            <a:xfrm>
              <a:off x="3265" y="2588"/>
              <a:ext cx="36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15" b="1" kern="0" dirty="0" smtClean="0">
                  <a:solidFill>
                    <a:srgbClr val="FFFFFF"/>
                  </a:solidFill>
                  <a:cs typeface="Arial" panose="020B0604020202020204" pitchFamily="34" charset="0"/>
                </a:rPr>
                <a:t>20</a:t>
              </a:r>
              <a:endParaRPr kumimoji="0" lang="en-US" altLang="zh-CN" sz="162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48" name="文本框 45"/>
            <p:cNvSpPr txBox="1">
              <a:spLocks noChangeArrowheads="1"/>
            </p:cNvSpPr>
            <p:nvPr/>
          </p:nvSpPr>
          <p:spPr bwMode="gray">
            <a:xfrm>
              <a:off x="3224" y="3147"/>
              <a:ext cx="442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800" b="1" kern="0" dirty="0">
                  <a:solidFill>
                    <a:srgbClr val="FFFFFF"/>
                  </a:solidFill>
                  <a:cs typeface="Arial" panose="020B0604020202020204" pitchFamily="34" charset="0"/>
                </a:rPr>
                <a:t>5</a:t>
              </a:r>
              <a:r>
                <a:rPr lang="en-US" altLang="zh-CN" sz="1800" b="1" kern="0" dirty="0" smtClean="0">
                  <a:solidFill>
                    <a:srgbClr val="FFFFFF"/>
                  </a:solidFill>
                  <a:cs typeface="Arial" panose="020B0604020202020204" pitchFamily="34" charset="0"/>
                </a:rPr>
                <a:t>0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49" name="文本框 46"/>
            <p:cNvSpPr txBox="1">
              <a:spLocks noChangeArrowheads="1"/>
            </p:cNvSpPr>
            <p:nvPr/>
          </p:nvSpPr>
          <p:spPr bwMode="gray">
            <a:xfrm>
              <a:off x="3130" y="3690"/>
              <a:ext cx="638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160" b="1" kern="0" dirty="0">
                  <a:solidFill>
                    <a:srgbClr val="FFFFFF"/>
                  </a:solidFill>
                  <a:cs typeface="Arial" panose="020B0604020202020204" pitchFamily="34" charset="0"/>
                </a:rPr>
                <a:t>1</a:t>
              </a:r>
              <a:r>
                <a:rPr lang="en-US" altLang="zh-CN" sz="2160" b="1" kern="0" dirty="0" smtClean="0">
                  <a:solidFill>
                    <a:srgbClr val="FFFFFF"/>
                  </a:solidFill>
                  <a:cs typeface="Arial" panose="020B0604020202020204" pitchFamily="34" charset="0"/>
                </a:rPr>
                <a:t>00</a:t>
              </a:r>
              <a:endParaRPr kumimoji="0" lang="en-US" altLang="zh-CN" sz="216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 bwMode="auto">
          <a:xfrm>
            <a:off x="2596791" y="1428257"/>
            <a:ext cx="253121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</p:cxnSp>
      <p:sp>
        <p:nvSpPr>
          <p:cNvPr id="52" name="矩形 8"/>
          <p:cNvSpPr>
            <a:spLocks noChangeArrowheads="1"/>
          </p:cNvSpPr>
          <p:nvPr/>
        </p:nvSpPr>
        <p:spPr bwMode="gray">
          <a:xfrm>
            <a:off x="5104904" y="1237492"/>
            <a:ext cx="854384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r>
              <a:rPr lang="zh-CN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需求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直接连接符 52"/>
          <p:cNvCxnSpPr/>
          <p:nvPr/>
        </p:nvCxnSpPr>
        <p:spPr bwMode="auto">
          <a:xfrm>
            <a:off x="2938588" y="1939577"/>
            <a:ext cx="218941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</p:cxnSp>
      <p:sp>
        <p:nvSpPr>
          <p:cNvPr id="54" name="矩形 8"/>
          <p:cNvSpPr>
            <a:spLocks noChangeArrowheads="1"/>
          </p:cNvSpPr>
          <p:nvPr/>
        </p:nvSpPr>
        <p:spPr bwMode="gray">
          <a:xfrm>
            <a:off x="5104904" y="1748812"/>
            <a:ext cx="854384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r>
              <a:rPr lang="zh-CN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设计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直接连接符 54"/>
          <p:cNvCxnSpPr/>
          <p:nvPr/>
        </p:nvCxnSpPr>
        <p:spPr bwMode="auto">
          <a:xfrm>
            <a:off x="3354467" y="2572141"/>
            <a:ext cx="177353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</p:cxnSp>
      <p:sp>
        <p:nvSpPr>
          <p:cNvPr id="56" name="矩形 8"/>
          <p:cNvSpPr>
            <a:spLocks noChangeArrowheads="1"/>
          </p:cNvSpPr>
          <p:nvPr/>
        </p:nvSpPr>
        <p:spPr bwMode="gray">
          <a:xfrm>
            <a:off x="5104904" y="2381376"/>
            <a:ext cx="854384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编码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直接连接符 56"/>
          <p:cNvCxnSpPr/>
          <p:nvPr/>
        </p:nvCxnSpPr>
        <p:spPr bwMode="auto">
          <a:xfrm>
            <a:off x="3728617" y="3120766"/>
            <a:ext cx="139938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</p:cxnSp>
      <p:sp>
        <p:nvSpPr>
          <p:cNvPr id="58" name="矩形 8"/>
          <p:cNvSpPr>
            <a:spLocks noChangeArrowheads="1"/>
          </p:cNvSpPr>
          <p:nvPr/>
        </p:nvSpPr>
        <p:spPr bwMode="gray">
          <a:xfrm>
            <a:off x="5189204" y="2930001"/>
            <a:ext cx="68578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r>
              <a:rPr lang="zh-CN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测试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>
            <a:off x="4091953" y="3802691"/>
            <a:ext cx="103605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</p:cxnSp>
      <p:sp>
        <p:nvSpPr>
          <p:cNvPr id="60" name="矩形 8"/>
          <p:cNvSpPr>
            <a:spLocks noChangeArrowheads="1"/>
          </p:cNvSpPr>
          <p:nvPr/>
        </p:nvSpPr>
        <p:spPr bwMode="gray">
          <a:xfrm>
            <a:off x="5104904" y="3651793"/>
            <a:ext cx="854384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维护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092" y="1543077"/>
            <a:ext cx="2348865" cy="236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>
          <a:xfrm>
            <a:off x="2079625" y="94615"/>
            <a:ext cx="4434840" cy="737235"/>
          </a:xfrm>
        </p:spPr>
        <p:txBody>
          <a:bodyPr/>
          <a:lstStyle/>
          <a:p>
            <a:r>
              <a:rPr lang="zh-CN" altLang="en-US" sz="2800" dirty="0" smtClean="0">
                <a:latin typeface="华文行楷" panose="02010800040101010101" charset="-122"/>
                <a:ea typeface="华文行楷" panose="02010800040101010101" charset="-122"/>
              </a:rPr>
              <a:t>需求分析员需要的技能</a:t>
            </a:r>
            <a:endParaRPr lang="zh-CN" altLang="en-US" sz="2800" dirty="0" smtClean="0">
              <a:latin typeface="华文行楷" panose="02010800040101010101" charset="-122"/>
              <a:ea typeface="华文行楷" panose="02010800040101010101" charset="-122"/>
            </a:endParaRPr>
          </a:p>
        </p:txBody>
      </p:sp>
      <p:pic>
        <p:nvPicPr>
          <p:cNvPr id="17411" name="Picture 132" descr="H:\x1\plate.ti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060" y="1405890"/>
            <a:ext cx="3154680" cy="359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18"/>
          <p:cNvSpPr>
            <a:spLocks noChangeArrowheads="1"/>
          </p:cNvSpPr>
          <p:nvPr/>
        </p:nvSpPr>
        <p:spPr bwMode="gray">
          <a:xfrm>
            <a:off x="5516245" y="1371759"/>
            <a:ext cx="2225993" cy="34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、倾听的技巧</a:t>
            </a:r>
            <a:endParaRPr lang="en-US" altLang="zh-CN" sz="1215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ct val="18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、交谈和提问的技巧</a:t>
            </a:r>
            <a:endParaRPr lang="en-US" altLang="zh-CN" sz="1215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ct val="18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、分析能力</a:t>
            </a:r>
            <a:endParaRPr lang="en-US" altLang="zh-CN" sz="1215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ct val="18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、协调能力</a:t>
            </a:r>
            <a:endParaRPr lang="en-US" altLang="zh-CN" sz="1215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ct val="18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、观察能力</a:t>
            </a:r>
            <a:endParaRPr lang="en-US" altLang="zh-CN" sz="1215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ct val="18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、写作能力</a:t>
            </a:r>
            <a:endParaRPr lang="en-US" altLang="zh-CN" sz="1215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ct val="18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zh-CN" altLang="en-US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、组织能力</a:t>
            </a:r>
            <a:endParaRPr lang="en-US" altLang="zh-CN" sz="1215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ct val="18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zh-CN" altLang="en-US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、建模能力</a:t>
            </a:r>
            <a:endParaRPr lang="en-US" altLang="zh-CN" sz="1215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ct val="18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zh-CN" altLang="en-US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、人际交往能力</a:t>
            </a:r>
            <a:endParaRPr lang="en-US" altLang="zh-CN" sz="1215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ct val="18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、创造力</a:t>
            </a:r>
            <a:endParaRPr lang="en-US" altLang="zh-CN" sz="1215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18" y="4540568"/>
            <a:ext cx="205740" cy="20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Rectangle 18"/>
          <p:cNvSpPr>
            <a:spLocks noChangeArrowheads="1"/>
          </p:cNvSpPr>
          <p:nvPr/>
        </p:nvSpPr>
        <p:spPr bwMode="auto">
          <a:xfrm>
            <a:off x="5052060" y="788670"/>
            <a:ext cx="2948940" cy="548640"/>
          </a:xfrm>
          <a:prstGeom prst="rect">
            <a:avLst/>
          </a:prstGeom>
          <a:gradFill rotWithShape="0">
            <a:gsLst>
              <a:gs pos="0">
                <a:srgbClr val="412900"/>
              </a:gs>
              <a:gs pos="50000">
                <a:srgbClr val="C27C00"/>
              </a:gs>
              <a:gs pos="100000">
                <a:srgbClr val="412900"/>
              </a:gs>
            </a:gsLst>
            <a:lin ang="2700000" scaled="1"/>
          </a:gradFill>
          <a:ln w="28575">
            <a:solidFill>
              <a:srgbClr val="FFB735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16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gray">
          <a:xfrm>
            <a:off x="5394960" y="811530"/>
            <a:ext cx="2331720" cy="37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15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需求分析员必备的技能</a:t>
            </a:r>
            <a:endParaRPr lang="en-US" altLang="zh-CN" sz="1215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6" name="Picture 132" descr="H:\x1\plate.ti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1405890"/>
            <a:ext cx="3154680" cy="359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18"/>
          <p:cNvSpPr>
            <a:spLocks noChangeArrowheads="1"/>
          </p:cNvSpPr>
          <p:nvPr/>
        </p:nvSpPr>
        <p:spPr bwMode="gray">
          <a:xfrm>
            <a:off x="1520190" y="1324610"/>
            <a:ext cx="260604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、定义业务需求</a:t>
            </a:r>
            <a:endParaRPr lang="en-US" altLang="zh-CN" sz="1215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、确定项目涉众</a:t>
            </a:r>
            <a:endParaRPr lang="en-US" altLang="zh-CN" sz="1215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、获取需求</a:t>
            </a:r>
            <a:endParaRPr lang="en-US" altLang="zh-CN" sz="1215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、分析需求</a:t>
            </a:r>
            <a:endParaRPr lang="en-US" altLang="zh-CN" sz="1215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、编写需求规格说明书</a:t>
            </a:r>
            <a:endParaRPr lang="en-US" altLang="zh-CN" sz="1215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、为需求建模</a:t>
            </a:r>
            <a:endParaRPr lang="en-US" altLang="zh-CN" sz="1215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zh-CN" altLang="en-US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、需求验证</a:t>
            </a:r>
            <a:endParaRPr lang="en-US" altLang="zh-CN" sz="1215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zh-CN" altLang="en-US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、优先级划分</a:t>
            </a:r>
            <a:endParaRPr lang="en-US" altLang="zh-CN" sz="1215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zh-CN" altLang="en-US" sz="121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、管理需求</a:t>
            </a:r>
            <a:endParaRPr lang="en-US" altLang="zh-CN" sz="1215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8" name="Rectangle 18"/>
          <p:cNvSpPr>
            <a:spLocks noChangeArrowheads="1"/>
          </p:cNvSpPr>
          <p:nvPr/>
        </p:nvSpPr>
        <p:spPr bwMode="auto">
          <a:xfrm>
            <a:off x="1348740" y="788670"/>
            <a:ext cx="2948940" cy="548640"/>
          </a:xfrm>
          <a:prstGeom prst="rect">
            <a:avLst/>
          </a:prstGeom>
          <a:gradFill rotWithShape="0">
            <a:gsLst>
              <a:gs pos="0">
                <a:srgbClr val="412900"/>
              </a:gs>
              <a:gs pos="50000">
                <a:srgbClr val="C27C00"/>
              </a:gs>
              <a:gs pos="100000">
                <a:srgbClr val="412900"/>
              </a:gs>
            </a:gsLst>
            <a:lin ang="2700000" scaled="1"/>
          </a:gradFill>
          <a:ln w="28575">
            <a:solidFill>
              <a:srgbClr val="FFB735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16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gray">
          <a:xfrm>
            <a:off x="1623060" y="811530"/>
            <a:ext cx="2331720" cy="37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15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需求分析员的工作</a:t>
            </a:r>
            <a:endParaRPr lang="en-US" altLang="zh-CN" sz="1215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Group 3"/>
          <p:cNvGrpSpPr/>
          <p:nvPr/>
        </p:nvGrpSpPr>
        <p:grpSpPr bwMode="auto">
          <a:xfrm>
            <a:off x="2171700" y="1474470"/>
            <a:ext cx="5074920" cy="2400300"/>
            <a:chOff x="0" y="0"/>
            <a:chExt cx="4416" cy="2112"/>
          </a:xfrm>
        </p:grpSpPr>
        <p:sp>
          <p:nvSpPr>
            <p:cNvPr id="13378" name="Freeform 42"/>
            <p:cNvSpPr/>
            <p:nvPr/>
          </p:nvSpPr>
          <p:spPr bwMode="auto">
            <a:xfrm>
              <a:off x="81" y="94"/>
              <a:ext cx="1299" cy="1930"/>
            </a:xfrm>
            <a:custGeom>
              <a:avLst/>
              <a:gdLst>
                <a:gd name="T0" fmla="*/ 52 w 1692"/>
                <a:gd name="T1" fmla="*/ 107 h 2586"/>
                <a:gd name="T2" fmla="*/ 145 w 1692"/>
                <a:gd name="T3" fmla="*/ 87 h 2586"/>
                <a:gd name="T4" fmla="*/ 197 w 1692"/>
                <a:gd name="T5" fmla="*/ 100 h 2586"/>
                <a:gd name="T6" fmla="*/ 188 w 1692"/>
                <a:gd name="T7" fmla="*/ 184 h 2586"/>
                <a:gd name="T8" fmla="*/ 123 w 1692"/>
                <a:gd name="T9" fmla="*/ 242 h 2586"/>
                <a:gd name="T10" fmla="*/ 98 w 1692"/>
                <a:gd name="T11" fmla="*/ 297 h 2586"/>
                <a:gd name="T12" fmla="*/ 128 w 1692"/>
                <a:gd name="T13" fmla="*/ 401 h 2586"/>
                <a:gd name="T14" fmla="*/ 144 w 1692"/>
                <a:gd name="T15" fmla="*/ 399 h 2586"/>
                <a:gd name="T16" fmla="*/ 148 w 1692"/>
                <a:gd name="T17" fmla="*/ 377 h 2586"/>
                <a:gd name="T18" fmla="*/ 217 w 1692"/>
                <a:gd name="T19" fmla="*/ 480 h 2586"/>
                <a:gd name="T20" fmla="*/ 294 w 1692"/>
                <a:gd name="T21" fmla="*/ 499 h 2586"/>
                <a:gd name="T22" fmla="*/ 359 w 1692"/>
                <a:gd name="T23" fmla="*/ 561 h 2586"/>
                <a:gd name="T24" fmla="*/ 387 w 1692"/>
                <a:gd name="T25" fmla="*/ 591 h 2586"/>
                <a:gd name="T26" fmla="*/ 349 w 1692"/>
                <a:gd name="T27" fmla="*/ 669 h 2586"/>
                <a:gd name="T28" fmla="*/ 415 w 1692"/>
                <a:gd name="T29" fmla="*/ 741 h 2586"/>
                <a:gd name="T30" fmla="*/ 468 w 1692"/>
                <a:gd name="T31" fmla="*/ 840 h 2586"/>
                <a:gd name="T32" fmla="*/ 495 w 1692"/>
                <a:gd name="T33" fmla="*/ 961 h 2586"/>
                <a:gd name="T34" fmla="*/ 540 w 1692"/>
                <a:gd name="T35" fmla="*/ 1056 h 2586"/>
                <a:gd name="T36" fmla="*/ 580 w 1692"/>
                <a:gd name="T37" fmla="*/ 1048 h 2586"/>
                <a:gd name="T38" fmla="*/ 563 w 1692"/>
                <a:gd name="T39" fmla="*/ 996 h 2586"/>
                <a:gd name="T40" fmla="*/ 583 w 1692"/>
                <a:gd name="T41" fmla="*/ 958 h 2586"/>
                <a:gd name="T42" fmla="*/ 619 w 1692"/>
                <a:gd name="T43" fmla="*/ 926 h 2586"/>
                <a:gd name="T44" fmla="*/ 656 w 1692"/>
                <a:gd name="T45" fmla="*/ 863 h 2586"/>
                <a:gd name="T46" fmla="*/ 709 w 1692"/>
                <a:gd name="T47" fmla="*/ 811 h 2586"/>
                <a:gd name="T48" fmla="*/ 734 w 1692"/>
                <a:gd name="T49" fmla="*/ 725 h 2586"/>
                <a:gd name="T50" fmla="*/ 702 w 1692"/>
                <a:gd name="T51" fmla="*/ 640 h 2586"/>
                <a:gd name="T52" fmla="*/ 623 w 1692"/>
                <a:gd name="T53" fmla="*/ 586 h 2586"/>
                <a:gd name="T54" fmla="*/ 500 w 1692"/>
                <a:gd name="T55" fmla="*/ 532 h 2586"/>
                <a:gd name="T56" fmla="*/ 441 w 1692"/>
                <a:gd name="T57" fmla="*/ 524 h 2586"/>
                <a:gd name="T58" fmla="*/ 409 w 1692"/>
                <a:gd name="T59" fmla="*/ 527 h 2586"/>
                <a:gd name="T60" fmla="*/ 359 w 1692"/>
                <a:gd name="T61" fmla="*/ 543 h 2586"/>
                <a:gd name="T62" fmla="*/ 343 w 1692"/>
                <a:gd name="T63" fmla="*/ 488 h 2586"/>
                <a:gd name="T64" fmla="*/ 333 w 1692"/>
                <a:gd name="T65" fmla="*/ 442 h 2586"/>
                <a:gd name="T66" fmla="*/ 286 w 1692"/>
                <a:gd name="T67" fmla="*/ 459 h 2586"/>
                <a:gd name="T68" fmla="*/ 257 w 1692"/>
                <a:gd name="T69" fmla="*/ 395 h 2586"/>
                <a:gd name="T70" fmla="*/ 335 w 1692"/>
                <a:gd name="T71" fmla="*/ 379 h 2586"/>
                <a:gd name="T72" fmla="*/ 381 w 1692"/>
                <a:gd name="T73" fmla="*/ 377 h 2586"/>
                <a:gd name="T74" fmla="*/ 405 w 1692"/>
                <a:gd name="T75" fmla="*/ 375 h 2586"/>
                <a:gd name="T76" fmla="*/ 478 w 1692"/>
                <a:gd name="T77" fmla="*/ 312 h 2586"/>
                <a:gd name="T78" fmla="*/ 536 w 1692"/>
                <a:gd name="T79" fmla="*/ 282 h 2586"/>
                <a:gd name="T80" fmla="*/ 578 w 1692"/>
                <a:gd name="T81" fmla="*/ 265 h 2586"/>
                <a:gd name="T82" fmla="*/ 607 w 1692"/>
                <a:gd name="T83" fmla="*/ 224 h 2586"/>
                <a:gd name="T84" fmla="*/ 583 w 1692"/>
                <a:gd name="T85" fmla="*/ 213 h 2586"/>
                <a:gd name="T86" fmla="*/ 691 w 1692"/>
                <a:gd name="T87" fmla="*/ 190 h 2586"/>
                <a:gd name="T88" fmla="*/ 636 w 1692"/>
                <a:gd name="T89" fmla="*/ 142 h 2586"/>
                <a:gd name="T90" fmla="*/ 601 w 1692"/>
                <a:gd name="T91" fmla="*/ 110 h 2586"/>
                <a:gd name="T92" fmla="*/ 553 w 1692"/>
                <a:gd name="T93" fmla="*/ 152 h 2586"/>
                <a:gd name="T94" fmla="*/ 502 w 1692"/>
                <a:gd name="T95" fmla="*/ 184 h 2586"/>
                <a:gd name="T96" fmla="*/ 463 w 1692"/>
                <a:gd name="T97" fmla="*/ 126 h 2586"/>
                <a:gd name="T98" fmla="*/ 548 w 1692"/>
                <a:gd name="T99" fmla="*/ 100 h 2586"/>
                <a:gd name="T100" fmla="*/ 573 w 1692"/>
                <a:gd name="T101" fmla="*/ 82 h 2586"/>
                <a:gd name="T102" fmla="*/ 601 w 1692"/>
                <a:gd name="T103" fmla="*/ 72 h 2586"/>
                <a:gd name="T104" fmla="*/ 582 w 1692"/>
                <a:gd name="T105" fmla="*/ 60 h 2586"/>
                <a:gd name="T106" fmla="*/ 571 w 1692"/>
                <a:gd name="T107" fmla="*/ 50 h 2586"/>
                <a:gd name="T108" fmla="*/ 544 w 1692"/>
                <a:gd name="T109" fmla="*/ 43 h 2586"/>
                <a:gd name="T110" fmla="*/ 501 w 1692"/>
                <a:gd name="T111" fmla="*/ 57 h 2586"/>
                <a:gd name="T112" fmla="*/ 430 w 1692"/>
                <a:gd name="T113" fmla="*/ 50 h 2586"/>
                <a:gd name="T114" fmla="*/ 249 w 1692"/>
                <a:gd name="T115" fmla="*/ 0 h 2586"/>
                <a:gd name="T116" fmla="*/ 156 w 1692"/>
                <a:gd name="T117" fmla="*/ 13 h 2586"/>
                <a:gd name="T118" fmla="*/ 131 w 1692"/>
                <a:gd name="T119" fmla="*/ 43 h 2586"/>
                <a:gd name="T120" fmla="*/ 58 w 1692"/>
                <a:gd name="T121" fmla="*/ 72 h 2586"/>
                <a:gd name="T122" fmla="*/ 58 w 1692"/>
                <a:gd name="T123" fmla="*/ 90 h 2586"/>
                <a:gd name="T124" fmla="*/ 2 w 1692"/>
                <a:gd name="T125" fmla="*/ 104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92"/>
                <a:gd name="T190" fmla="*/ 0 h 2586"/>
                <a:gd name="T191" fmla="*/ 1692 w 1692"/>
                <a:gd name="T192" fmla="*/ 2586 h 25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79" name="Freeform 43"/>
            <p:cNvSpPr/>
            <p:nvPr/>
          </p:nvSpPr>
          <p:spPr bwMode="auto">
            <a:xfrm>
              <a:off x="40" y="278"/>
              <a:ext cx="35" cy="28"/>
            </a:xfrm>
            <a:custGeom>
              <a:avLst/>
              <a:gdLst>
                <a:gd name="T0" fmla="*/ 7 w 46"/>
                <a:gd name="T1" fmla="*/ 1 h 38"/>
                <a:gd name="T2" fmla="*/ 0 w 46"/>
                <a:gd name="T3" fmla="*/ 9 h 38"/>
                <a:gd name="T4" fmla="*/ 10 w 46"/>
                <a:gd name="T5" fmla="*/ 15 h 38"/>
                <a:gd name="T6" fmla="*/ 21 w 46"/>
                <a:gd name="T7" fmla="*/ 10 h 38"/>
                <a:gd name="T8" fmla="*/ 14 w 46"/>
                <a:gd name="T9" fmla="*/ 0 h 38"/>
                <a:gd name="T10" fmla="*/ 7 w 46"/>
                <a:gd name="T11" fmla="*/ 1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38"/>
                <a:gd name="T20" fmla="*/ 46 w 46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80" name="Freeform 44"/>
            <p:cNvSpPr/>
            <p:nvPr/>
          </p:nvSpPr>
          <p:spPr bwMode="auto">
            <a:xfrm>
              <a:off x="355" y="400"/>
              <a:ext cx="40" cy="32"/>
            </a:xfrm>
            <a:custGeom>
              <a:avLst/>
              <a:gdLst>
                <a:gd name="T0" fmla="*/ 5 w 52"/>
                <a:gd name="T1" fmla="*/ 0 h 44"/>
                <a:gd name="T2" fmla="*/ 12 w 52"/>
                <a:gd name="T3" fmla="*/ 17 h 44"/>
                <a:gd name="T4" fmla="*/ 19 w 52"/>
                <a:gd name="T5" fmla="*/ 17 h 44"/>
                <a:gd name="T6" fmla="*/ 17 w 52"/>
                <a:gd name="T7" fmla="*/ 7 h 44"/>
                <a:gd name="T8" fmla="*/ 12 w 52"/>
                <a:gd name="T9" fmla="*/ 1 h 44"/>
                <a:gd name="T10" fmla="*/ 5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44"/>
                <a:gd name="T20" fmla="*/ 52 w 52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81" name="Freeform 45"/>
            <p:cNvSpPr/>
            <p:nvPr/>
          </p:nvSpPr>
          <p:spPr bwMode="auto">
            <a:xfrm>
              <a:off x="1156" y="456"/>
              <a:ext cx="101" cy="74"/>
            </a:xfrm>
            <a:custGeom>
              <a:avLst/>
              <a:gdLst>
                <a:gd name="T0" fmla="*/ 45 w 131"/>
                <a:gd name="T1" fmla="*/ 0 h 98"/>
                <a:gd name="T2" fmla="*/ 36 w 131"/>
                <a:gd name="T3" fmla="*/ 4 h 98"/>
                <a:gd name="T4" fmla="*/ 25 w 131"/>
                <a:gd name="T5" fmla="*/ 11 h 98"/>
                <a:gd name="T6" fmla="*/ 18 w 131"/>
                <a:gd name="T7" fmla="*/ 17 h 98"/>
                <a:gd name="T8" fmla="*/ 9 w 131"/>
                <a:gd name="T9" fmla="*/ 22 h 98"/>
                <a:gd name="T10" fmla="*/ 29 w 131"/>
                <a:gd name="T11" fmla="*/ 35 h 98"/>
                <a:gd name="T12" fmla="*/ 36 w 131"/>
                <a:gd name="T13" fmla="*/ 41 h 98"/>
                <a:gd name="T14" fmla="*/ 39 w 131"/>
                <a:gd name="T15" fmla="*/ 39 h 98"/>
                <a:gd name="T16" fmla="*/ 41 w 131"/>
                <a:gd name="T17" fmla="*/ 37 h 98"/>
                <a:gd name="T18" fmla="*/ 45 w 131"/>
                <a:gd name="T19" fmla="*/ 42 h 98"/>
                <a:gd name="T20" fmla="*/ 56 w 131"/>
                <a:gd name="T21" fmla="*/ 37 h 98"/>
                <a:gd name="T22" fmla="*/ 59 w 131"/>
                <a:gd name="T23" fmla="*/ 32 h 98"/>
                <a:gd name="T24" fmla="*/ 46 w 131"/>
                <a:gd name="T25" fmla="*/ 17 h 98"/>
                <a:gd name="T26" fmla="*/ 53 w 131"/>
                <a:gd name="T27" fmla="*/ 11 h 98"/>
                <a:gd name="T28" fmla="*/ 51 w 131"/>
                <a:gd name="T29" fmla="*/ 2 h 98"/>
                <a:gd name="T30" fmla="*/ 45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1"/>
                <a:gd name="T49" fmla="*/ 0 h 98"/>
                <a:gd name="T50" fmla="*/ 131 w 131"/>
                <a:gd name="T51" fmla="*/ 98 h 9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82" name="Freeform 46"/>
            <p:cNvSpPr/>
            <p:nvPr/>
          </p:nvSpPr>
          <p:spPr bwMode="auto">
            <a:xfrm>
              <a:off x="670" y="839"/>
              <a:ext cx="162" cy="84"/>
            </a:xfrm>
            <a:custGeom>
              <a:avLst/>
              <a:gdLst>
                <a:gd name="T0" fmla="*/ 21 w 212"/>
                <a:gd name="T1" fmla="*/ 5 h 112"/>
                <a:gd name="T2" fmla="*/ 8 w 212"/>
                <a:gd name="T3" fmla="*/ 5 h 112"/>
                <a:gd name="T4" fmla="*/ 2 w 212"/>
                <a:gd name="T5" fmla="*/ 7 h 112"/>
                <a:gd name="T6" fmla="*/ 11 w 212"/>
                <a:gd name="T7" fmla="*/ 22 h 112"/>
                <a:gd name="T8" fmla="*/ 23 w 212"/>
                <a:gd name="T9" fmla="*/ 19 h 112"/>
                <a:gd name="T10" fmla="*/ 41 w 212"/>
                <a:gd name="T11" fmla="*/ 23 h 112"/>
                <a:gd name="T12" fmla="*/ 50 w 212"/>
                <a:gd name="T13" fmla="*/ 26 h 112"/>
                <a:gd name="T14" fmla="*/ 60 w 212"/>
                <a:gd name="T15" fmla="*/ 38 h 112"/>
                <a:gd name="T16" fmla="*/ 63 w 212"/>
                <a:gd name="T17" fmla="*/ 47 h 112"/>
                <a:gd name="T18" fmla="*/ 70 w 212"/>
                <a:gd name="T19" fmla="*/ 42 h 112"/>
                <a:gd name="T20" fmla="*/ 76 w 212"/>
                <a:gd name="T21" fmla="*/ 41 h 112"/>
                <a:gd name="T22" fmla="*/ 83 w 212"/>
                <a:gd name="T23" fmla="*/ 44 h 112"/>
                <a:gd name="T24" fmla="*/ 87 w 212"/>
                <a:gd name="T25" fmla="*/ 34 h 112"/>
                <a:gd name="T26" fmla="*/ 68 w 212"/>
                <a:gd name="T27" fmla="*/ 23 h 112"/>
                <a:gd name="T28" fmla="*/ 47 w 212"/>
                <a:gd name="T29" fmla="*/ 8 h 112"/>
                <a:gd name="T30" fmla="*/ 24 w 212"/>
                <a:gd name="T31" fmla="*/ 11 h 112"/>
                <a:gd name="T32" fmla="*/ 21 w 212"/>
                <a:gd name="T33" fmla="*/ 5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2"/>
                <a:gd name="T52" fmla="*/ 0 h 112"/>
                <a:gd name="T53" fmla="*/ 212 w 212"/>
                <a:gd name="T54" fmla="*/ 112 h 1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83" name="Freeform 47"/>
            <p:cNvSpPr/>
            <p:nvPr/>
          </p:nvSpPr>
          <p:spPr bwMode="auto">
            <a:xfrm>
              <a:off x="804" y="903"/>
              <a:ext cx="101" cy="40"/>
            </a:xfrm>
            <a:custGeom>
              <a:avLst/>
              <a:gdLst>
                <a:gd name="T0" fmla="*/ 25 w 133"/>
                <a:gd name="T1" fmla="*/ 0 h 54"/>
                <a:gd name="T2" fmla="*/ 19 w 133"/>
                <a:gd name="T3" fmla="*/ 2 h 54"/>
                <a:gd name="T4" fmla="*/ 14 w 133"/>
                <a:gd name="T5" fmla="*/ 12 h 54"/>
                <a:gd name="T6" fmla="*/ 6 w 133"/>
                <a:gd name="T7" fmla="*/ 14 h 54"/>
                <a:gd name="T8" fmla="*/ 2 w 133"/>
                <a:gd name="T9" fmla="*/ 17 h 54"/>
                <a:gd name="T10" fmla="*/ 6 w 133"/>
                <a:gd name="T11" fmla="*/ 22 h 54"/>
                <a:gd name="T12" fmla="*/ 58 w 133"/>
                <a:gd name="T13" fmla="*/ 14 h 54"/>
                <a:gd name="T14" fmla="*/ 54 w 133"/>
                <a:gd name="T15" fmla="*/ 7 h 54"/>
                <a:gd name="T16" fmla="*/ 46 w 133"/>
                <a:gd name="T17" fmla="*/ 3 h 54"/>
                <a:gd name="T18" fmla="*/ 44 w 133"/>
                <a:gd name="T19" fmla="*/ 10 h 54"/>
                <a:gd name="T20" fmla="*/ 39 w 133"/>
                <a:gd name="T21" fmla="*/ 7 h 54"/>
                <a:gd name="T22" fmla="*/ 30 w 133"/>
                <a:gd name="T23" fmla="*/ 5 h 54"/>
                <a:gd name="T24" fmla="*/ 25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3"/>
                <a:gd name="T40" fmla="*/ 0 h 54"/>
                <a:gd name="T41" fmla="*/ 133 w 133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84" name="Freeform 48"/>
            <p:cNvSpPr/>
            <p:nvPr/>
          </p:nvSpPr>
          <p:spPr bwMode="auto">
            <a:xfrm>
              <a:off x="911" y="928"/>
              <a:ext cx="39" cy="18"/>
            </a:xfrm>
            <a:custGeom>
              <a:avLst/>
              <a:gdLst>
                <a:gd name="T0" fmla="*/ 6 w 51"/>
                <a:gd name="T1" fmla="*/ 0 h 24"/>
                <a:gd name="T2" fmla="*/ 3 w 51"/>
                <a:gd name="T3" fmla="*/ 8 h 24"/>
                <a:gd name="T4" fmla="*/ 12 w 51"/>
                <a:gd name="T5" fmla="*/ 11 h 24"/>
                <a:gd name="T6" fmla="*/ 15 w 51"/>
                <a:gd name="T7" fmla="*/ 2 h 24"/>
                <a:gd name="T8" fmla="*/ 6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85" name="Freeform 49"/>
            <p:cNvSpPr/>
            <p:nvPr/>
          </p:nvSpPr>
          <p:spPr bwMode="auto">
            <a:xfrm>
              <a:off x="969" y="931"/>
              <a:ext cx="12" cy="25"/>
            </a:xfrm>
            <a:custGeom>
              <a:avLst/>
              <a:gdLst>
                <a:gd name="T0" fmla="*/ 6 w 16"/>
                <a:gd name="T1" fmla="*/ 0 h 34"/>
                <a:gd name="T2" fmla="*/ 0 w 16"/>
                <a:gd name="T3" fmla="*/ 5 h 34"/>
                <a:gd name="T4" fmla="*/ 7 w 16"/>
                <a:gd name="T5" fmla="*/ 13 h 34"/>
                <a:gd name="T6" fmla="*/ 5 w 16"/>
                <a:gd name="T7" fmla="*/ 7 h 34"/>
                <a:gd name="T8" fmla="*/ 7 w 16"/>
                <a:gd name="T9" fmla="*/ 2 h 34"/>
                <a:gd name="T10" fmla="*/ 6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4"/>
                <a:gd name="T20" fmla="*/ 16 w 16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86" name="Freeform 50"/>
            <p:cNvSpPr/>
            <p:nvPr/>
          </p:nvSpPr>
          <p:spPr bwMode="auto">
            <a:xfrm>
              <a:off x="781" y="89"/>
              <a:ext cx="185" cy="87"/>
            </a:xfrm>
            <a:custGeom>
              <a:avLst/>
              <a:gdLst>
                <a:gd name="T0" fmla="*/ 29 w 240"/>
                <a:gd name="T1" fmla="*/ 1 h 117"/>
                <a:gd name="T2" fmla="*/ 12 w 240"/>
                <a:gd name="T3" fmla="*/ 13 h 117"/>
                <a:gd name="T4" fmla="*/ 3 w 240"/>
                <a:gd name="T5" fmla="*/ 16 h 117"/>
                <a:gd name="T6" fmla="*/ 0 w 240"/>
                <a:gd name="T7" fmla="*/ 16 h 117"/>
                <a:gd name="T8" fmla="*/ 12 w 240"/>
                <a:gd name="T9" fmla="*/ 25 h 117"/>
                <a:gd name="T10" fmla="*/ 17 w 240"/>
                <a:gd name="T11" fmla="*/ 26 h 117"/>
                <a:gd name="T12" fmla="*/ 31 w 240"/>
                <a:gd name="T13" fmla="*/ 19 h 117"/>
                <a:gd name="T14" fmla="*/ 37 w 240"/>
                <a:gd name="T15" fmla="*/ 18 h 117"/>
                <a:gd name="T16" fmla="*/ 38 w 240"/>
                <a:gd name="T17" fmla="*/ 22 h 117"/>
                <a:gd name="T18" fmla="*/ 29 w 240"/>
                <a:gd name="T19" fmla="*/ 25 h 117"/>
                <a:gd name="T20" fmla="*/ 33 w 240"/>
                <a:gd name="T21" fmla="*/ 30 h 117"/>
                <a:gd name="T22" fmla="*/ 19 w 240"/>
                <a:gd name="T23" fmla="*/ 36 h 117"/>
                <a:gd name="T24" fmla="*/ 32 w 240"/>
                <a:gd name="T25" fmla="*/ 45 h 117"/>
                <a:gd name="T26" fmla="*/ 38 w 240"/>
                <a:gd name="T27" fmla="*/ 46 h 117"/>
                <a:gd name="T28" fmla="*/ 54 w 240"/>
                <a:gd name="T29" fmla="*/ 42 h 117"/>
                <a:gd name="T30" fmla="*/ 69 w 240"/>
                <a:gd name="T31" fmla="*/ 43 h 117"/>
                <a:gd name="T32" fmla="*/ 77 w 240"/>
                <a:gd name="T33" fmla="*/ 48 h 117"/>
                <a:gd name="T34" fmla="*/ 93 w 240"/>
                <a:gd name="T35" fmla="*/ 45 h 117"/>
                <a:gd name="T36" fmla="*/ 103 w 240"/>
                <a:gd name="T37" fmla="*/ 42 h 117"/>
                <a:gd name="T38" fmla="*/ 102 w 240"/>
                <a:gd name="T39" fmla="*/ 31 h 117"/>
                <a:gd name="T40" fmla="*/ 107 w 240"/>
                <a:gd name="T41" fmla="*/ 28 h 117"/>
                <a:gd name="T42" fmla="*/ 109 w 240"/>
                <a:gd name="T43" fmla="*/ 19 h 117"/>
                <a:gd name="T44" fmla="*/ 96 w 240"/>
                <a:gd name="T45" fmla="*/ 23 h 117"/>
                <a:gd name="T46" fmla="*/ 92 w 240"/>
                <a:gd name="T47" fmla="*/ 18 h 117"/>
                <a:gd name="T48" fmla="*/ 79 w 240"/>
                <a:gd name="T49" fmla="*/ 19 h 117"/>
                <a:gd name="T50" fmla="*/ 61 w 240"/>
                <a:gd name="T51" fmla="*/ 4 h 117"/>
                <a:gd name="T52" fmla="*/ 43 w 240"/>
                <a:gd name="T53" fmla="*/ 4 h 117"/>
                <a:gd name="T54" fmla="*/ 38 w 240"/>
                <a:gd name="T55" fmla="*/ 1 h 117"/>
                <a:gd name="T56" fmla="*/ 29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40"/>
                <a:gd name="T88" fmla="*/ 0 h 117"/>
                <a:gd name="T89" fmla="*/ 240 w 240"/>
                <a:gd name="T90" fmla="*/ 117 h 11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87" name="Freeform 51"/>
            <p:cNvSpPr/>
            <p:nvPr/>
          </p:nvSpPr>
          <p:spPr bwMode="auto">
            <a:xfrm>
              <a:off x="863" y="48"/>
              <a:ext cx="150" cy="60"/>
            </a:xfrm>
            <a:custGeom>
              <a:avLst/>
              <a:gdLst>
                <a:gd name="T0" fmla="*/ 45 w 194"/>
                <a:gd name="T1" fmla="*/ 5 h 80"/>
                <a:gd name="T2" fmla="*/ 6 w 194"/>
                <a:gd name="T3" fmla="*/ 11 h 80"/>
                <a:gd name="T4" fmla="*/ 4 w 194"/>
                <a:gd name="T5" fmla="*/ 15 h 80"/>
                <a:gd name="T6" fmla="*/ 26 w 194"/>
                <a:gd name="T7" fmla="*/ 22 h 80"/>
                <a:gd name="T8" fmla="*/ 62 w 194"/>
                <a:gd name="T9" fmla="*/ 32 h 80"/>
                <a:gd name="T10" fmla="*/ 80 w 194"/>
                <a:gd name="T11" fmla="*/ 29 h 80"/>
                <a:gd name="T12" fmla="*/ 87 w 194"/>
                <a:gd name="T13" fmla="*/ 27 h 80"/>
                <a:gd name="T14" fmla="*/ 80 w 194"/>
                <a:gd name="T15" fmla="*/ 19 h 80"/>
                <a:gd name="T16" fmla="*/ 75 w 194"/>
                <a:gd name="T17" fmla="*/ 15 h 80"/>
                <a:gd name="T18" fmla="*/ 60 w 194"/>
                <a:gd name="T19" fmla="*/ 11 h 80"/>
                <a:gd name="T20" fmla="*/ 45 w 194"/>
                <a:gd name="T21" fmla="*/ 5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4"/>
                <a:gd name="T34" fmla="*/ 0 h 80"/>
                <a:gd name="T35" fmla="*/ 194 w 194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88" name="Freeform 52"/>
            <p:cNvSpPr/>
            <p:nvPr/>
          </p:nvSpPr>
          <p:spPr bwMode="auto">
            <a:xfrm>
              <a:off x="1073" y="118"/>
              <a:ext cx="239" cy="189"/>
            </a:xfrm>
            <a:custGeom>
              <a:avLst/>
              <a:gdLst>
                <a:gd name="T0" fmla="*/ 31 w 310"/>
                <a:gd name="T1" fmla="*/ 4 h 254"/>
                <a:gd name="T2" fmla="*/ 23 w 310"/>
                <a:gd name="T3" fmla="*/ 10 h 254"/>
                <a:gd name="T4" fmla="*/ 9 w 310"/>
                <a:gd name="T5" fmla="*/ 16 h 254"/>
                <a:gd name="T6" fmla="*/ 25 w 310"/>
                <a:gd name="T7" fmla="*/ 31 h 254"/>
                <a:gd name="T8" fmla="*/ 36 w 310"/>
                <a:gd name="T9" fmla="*/ 35 h 254"/>
                <a:gd name="T10" fmla="*/ 47 w 310"/>
                <a:gd name="T11" fmla="*/ 41 h 254"/>
                <a:gd name="T12" fmla="*/ 59 w 310"/>
                <a:gd name="T13" fmla="*/ 35 h 254"/>
                <a:gd name="T14" fmla="*/ 66 w 310"/>
                <a:gd name="T15" fmla="*/ 42 h 254"/>
                <a:gd name="T16" fmla="*/ 69 w 310"/>
                <a:gd name="T17" fmla="*/ 53 h 254"/>
                <a:gd name="T18" fmla="*/ 53 w 310"/>
                <a:gd name="T19" fmla="*/ 62 h 254"/>
                <a:gd name="T20" fmla="*/ 41 w 310"/>
                <a:gd name="T21" fmla="*/ 71 h 254"/>
                <a:gd name="T22" fmla="*/ 32 w 310"/>
                <a:gd name="T23" fmla="*/ 70 h 254"/>
                <a:gd name="T24" fmla="*/ 26 w 310"/>
                <a:gd name="T25" fmla="*/ 68 h 254"/>
                <a:gd name="T26" fmla="*/ 19 w 310"/>
                <a:gd name="T27" fmla="*/ 77 h 254"/>
                <a:gd name="T28" fmla="*/ 18 w 310"/>
                <a:gd name="T29" fmla="*/ 82 h 254"/>
                <a:gd name="T30" fmla="*/ 33 w 310"/>
                <a:gd name="T31" fmla="*/ 85 h 254"/>
                <a:gd name="T32" fmla="*/ 43 w 310"/>
                <a:gd name="T33" fmla="*/ 83 h 254"/>
                <a:gd name="T34" fmla="*/ 53 w 310"/>
                <a:gd name="T35" fmla="*/ 95 h 254"/>
                <a:gd name="T36" fmla="*/ 59 w 310"/>
                <a:gd name="T37" fmla="*/ 97 h 254"/>
                <a:gd name="T38" fmla="*/ 63 w 310"/>
                <a:gd name="T39" fmla="*/ 98 h 254"/>
                <a:gd name="T40" fmla="*/ 72 w 310"/>
                <a:gd name="T41" fmla="*/ 103 h 254"/>
                <a:gd name="T42" fmla="*/ 83 w 310"/>
                <a:gd name="T43" fmla="*/ 97 h 254"/>
                <a:gd name="T44" fmla="*/ 93 w 310"/>
                <a:gd name="T45" fmla="*/ 97 h 254"/>
                <a:gd name="T46" fmla="*/ 105 w 310"/>
                <a:gd name="T47" fmla="*/ 88 h 254"/>
                <a:gd name="T48" fmla="*/ 103 w 310"/>
                <a:gd name="T49" fmla="*/ 77 h 254"/>
                <a:gd name="T50" fmla="*/ 99 w 310"/>
                <a:gd name="T51" fmla="*/ 71 h 254"/>
                <a:gd name="T52" fmla="*/ 107 w 310"/>
                <a:gd name="T53" fmla="*/ 68 h 254"/>
                <a:gd name="T54" fmla="*/ 113 w 310"/>
                <a:gd name="T55" fmla="*/ 75 h 254"/>
                <a:gd name="T56" fmla="*/ 113 w 310"/>
                <a:gd name="T57" fmla="*/ 81 h 254"/>
                <a:gd name="T58" fmla="*/ 120 w 310"/>
                <a:gd name="T59" fmla="*/ 80 h 254"/>
                <a:gd name="T60" fmla="*/ 139 w 310"/>
                <a:gd name="T61" fmla="*/ 70 h 254"/>
                <a:gd name="T62" fmla="*/ 134 w 310"/>
                <a:gd name="T63" fmla="*/ 60 h 254"/>
                <a:gd name="T64" fmla="*/ 119 w 310"/>
                <a:gd name="T65" fmla="*/ 51 h 254"/>
                <a:gd name="T66" fmla="*/ 121 w 310"/>
                <a:gd name="T67" fmla="*/ 45 h 254"/>
                <a:gd name="T68" fmla="*/ 127 w 310"/>
                <a:gd name="T69" fmla="*/ 42 h 254"/>
                <a:gd name="T70" fmla="*/ 116 w 310"/>
                <a:gd name="T71" fmla="*/ 26 h 254"/>
                <a:gd name="T72" fmla="*/ 107 w 310"/>
                <a:gd name="T73" fmla="*/ 25 h 254"/>
                <a:gd name="T74" fmla="*/ 101 w 310"/>
                <a:gd name="T75" fmla="*/ 23 h 254"/>
                <a:gd name="T76" fmla="*/ 93 w 310"/>
                <a:gd name="T77" fmla="*/ 14 h 254"/>
                <a:gd name="T78" fmla="*/ 72 w 310"/>
                <a:gd name="T79" fmla="*/ 19 h 254"/>
                <a:gd name="T80" fmla="*/ 76 w 310"/>
                <a:gd name="T81" fmla="*/ 10 h 254"/>
                <a:gd name="T82" fmla="*/ 63 w 310"/>
                <a:gd name="T83" fmla="*/ 7 h 254"/>
                <a:gd name="T84" fmla="*/ 55 w 310"/>
                <a:gd name="T85" fmla="*/ 7 h 254"/>
                <a:gd name="T86" fmla="*/ 31 w 310"/>
                <a:gd name="T87" fmla="*/ 4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10"/>
                <a:gd name="T133" fmla="*/ 0 h 254"/>
                <a:gd name="T134" fmla="*/ 310 w 310"/>
                <a:gd name="T135" fmla="*/ 254 h 25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89" name="Freeform 53"/>
            <p:cNvSpPr/>
            <p:nvPr/>
          </p:nvSpPr>
          <p:spPr bwMode="auto">
            <a:xfrm>
              <a:off x="1071" y="36"/>
              <a:ext cx="45" cy="37"/>
            </a:xfrm>
            <a:custGeom>
              <a:avLst/>
              <a:gdLst>
                <a:gd name="T0" fmla="*/ 11 w 59"/>
                <a:gd name="T1" fmla="*/ 0 h 50"/>
                <a:gd name="T2" fmla="*/ 0 w 59"/>
                <a:gd name="T3" fmla="*/ 4 h 50"/>
                <a:gd name="T4" fmla="*/ 14 w 59"/>
                <a:gd name="T5" fmla="*/ 16 h 50"/>
                <a:gd name="T6" fmla="*/ 21 w 59"/>
                <a:gd name="T7" fmla="*/ 20 h 50"/>
                <a:gd name="T8" fmla="*/ 26 w 59"/>
                <a:gd name="T9" fmla="*/ 12 h 50"/>
                <a:gd name="T10" fmla="*/ 20 w 59"/>
                <a:gd name="T11" fmla="*/ 3 h 50"/>
                <a:gd name="T12" fmla="*/ 11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50"/>
                <a:gd name="T23" fmla="*/ 59 w 59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90" name="Freeform 54"/>
            <p:cNvSpPr/>
            <p:nvPr/>
          </p:nvSpPr>
          <p:spPr bwMode="auto">
            <a:xfrm>
              <a:off x="985" y="106"/>
              <a:ext cx="67" cy="41"/>
            </a:xfrm>
            <a:custGeom>
              <a:avLst/>
              <a:gdLst>
                <a:gd name="T0" fmla="*/ 20 w 86"/>
                <a:gd name="T1" fmla="*/ 3 h 57"/>
                <a:gd name="T2" fmla="*/ 12 w 86"/>
                <a:gd name="T3" fmla="*/ 9 h 57"/>
                <a:gd name="T4" fmla="*/ 2 w 86"/>
                <a:gd name="T5" fmla="*/ 10 h 57"/>
                <a:gd name="T6" fmla="*/ 7 w 86"/>
                <a:gd name="T7" fmla="*/ 21 h 57"/>
                <a:gd name="T8" fmla="*/ 35 w 86"/>
                <a:gd name="T9" fmla="*/ 13 h 57"/>
                <a:gd name="T10" fmla="*/ 41 w 86"/>
                <a:gd name="T11" fmla="*/ 6 h 57"/>
                <a:gd name="T12" fmla="*/ 26 w 86"/>
                <a:gd name="T13" fmla="*/ 3 h 57"/>
                <a:gd name="T14" fmla="*/ 20 w 86"/>
                <a:gd name="T15" fmla="*/ 3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6"/>
                <a:gd name="T25" fmla="*/ 0 h 57"/>
                <a:gd name="T26" fmla="*/ 86 w 86"/>
                <a:gd name="T27" fmla="*/ 57 h 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91" name="Freeform 55"/>
            <p:cNvSpPr/>
            <p:nvPr/>
          </p:nvSpPr>
          <p:spPr bwMode="auto">
            <a:xfrm>
              <a:off x="1055" y="114"/>
              <a:ext cx="55" cy="24"/>
            </a:xfrm>
            <a:custGeom>
              <a:avLst/>
              <a:gdLst>
                <a:gd name="T0" fmla="*/ 17 w 73"/>
                <a:gd name="T1" fmla="*/ 0 h 34"/>
                <a:gd name="T2" fmla="*/ 5 w 73"/>
                <a:gd name="T3" fmla="*/ 6 h 34"/>
                <a:gd name="T4" fmla="*/ 11 w 73"/>
                <a:gd name="T5" fmla="*/ 12 h 34"/>
                <a:gd name="T6" fmla="*/ 22 w 73"/>
                <a:gd name="T7" fmla="*/ 10 h 34"/>
                <a:gd name="T8" fmla="*/ 27 w 73"/>
                <a:gd name="T9" fmla="*/ 7 h 34"/>
                <a:gd name="T10" fmla="*/ 17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34"/>
                <a:gd name="T20" fmla="*/ 73 w 73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92" name="Freeform 56"/>
            <p:cNvSpPr/>
            <p:nvPr/>
          </p:nvSpPr>
          <p:spPr bwMode="auto">
            <a:xfrm>
              <a:off x="1025" y="78"/>
              <a:ext cx="66" cy="34"/>
            </a:xfrm>
            <a:custGeom>
              <a:avLst/>
              <a:gdLst>
                <a:gd name="T0" fmla="*/ 27 w 85"/>
                <a:gd name="T1" fmla="*/ 5 h 45"/>
                <a:gd name="T2" fmla="*/ 13 w 85"/>
                <a:gd name="T3" fmla="*/ 2 h 45"/>
                <a:gd name="T4" fmla="*/ 0 w 85"/>
                <a:gd name="T5" fmla="*/ 8 h 45"/>
                <a:gd name="T6" fmla="*/ 19 w 85"/>
                <a:gd name="T7" fmla="*/ 14 h 45"/>
                <a:gd name="T8" fmla="*/ 30 w 85"/>
                <a:gd name="T9" fmla="*/ 17 h 45"/>
                <a:gd name="T10" fmla="*/ 39 w 85"/>
                <a:gd name="T11" fmla="*/ 8 h 45"/>
                <a:gd name="T12" fmla="*/ 39 w 85"/>
                <a:gd name="T13" fmla="*/ 3 h 45"/>
                <a:gd name="T14" fmla="*/ 30 w 85"/>
                <a:gd name="T15" fmla="*/ 0 h 45"/>
                <a:gd name="T16" fmla="*/ 27 w 85"/>
                <a:gd name="T17" fmla="*/ 5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5"/>
                <a:gd name="T28" fmla="*/ 0 h 45"/>
                <a:gd name="T29" fmla="*/ 85 w 85"/>
                <a:gd name="T30" fmla="*/ 45 h 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93" name="Freeform 57"/>
            <p:cNvSpPr/>
            <p:nvPr/>
          </p:nvSpPr>
          <p:spPr bwMode="auto">
            <a:xfrm>
              <a:off x="997" y="46"/>
              <a:ext cx="45" cy="24"/>
            </a:xfrm>
            <a:custGeom>
              <a:avLst/>
              <a:gdLst>
                <a:gd name="T0" fmla="*/ 7 w 58"/>
                <a:gd name="T1" fmla="*/ 2 h 31"/>
                <a:gd name="T2" fmla="*/ 0 w 58"/>
                <a:gd name="T3" fmla="*/ 9 h 31"/>
                <a:gd name="T4" fmla="*/ 9 w 58"/>
                <a:gd name="T5" fmla="*/ 13 h 31"/>
                <a:gd name="T6" fmla="*/ 13 w 58"/>
                <a:gd name="T7" fmla="*/ 9 h 31"/>
                <a:gd name="T8" fmla="*/ 24 w 58"/>
                <a:gd name="T9" fmla="*/ 5 h 31"/>
                <a:gd name="T10" fmla="*/ 20 w 58"/>
                <a:gd name="T11" fmla="*/ 0 h 31"/>
                <a:gd name="T12" fmla="*/ 7 w 58"/>
                <a:gd name="T13" fmla="*/ 2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"/>
                <a:gd name="T22" fmla="*/ 0 h 31"/>
                <a:gd name="T23" fmla="*/ 58 w 58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94" name="Freeform 58"/>
            <p:cNvSpPr/>
            <p:nvPr/>
          </p:nvSpPr>
          <p:spPr bwMode="auto">
            <a:xfrm>
              <a:off x="1114" y="49"/>
              <a:ext cx="117" cy="77"/>
            </a:xfrm>
            <a:custGeom>
              <a:avLst/>
              <a:gdLst>
                <a:gd name="T0" fmla="*/ 17 w 152"/>
                <a:gd name="T1" fmla="*/ 0 h 102"/>
                <a:gd name="T2" fmla="*/ 6 w 152"/>
                <a:gd name="T3" fmla="*/ 3 h 102"/>
                <a:gd name="T4" fmla="*/ 2 w 152"/>
                <a:gd name="T5" fmla="*/ 17 h 102"/>
                <a:gd name="T6" fmla="*/ 5 w 152"/>
                <a:gd name="T7" fmla="*/ 24 h 102"/>
                <a:gd name="T8" fmla="*/ 0 w 152"/>
                <a:gd name="T9" fmla="*/ 31 h 102"/>
                <a:gd name="T10" fmla="*/ 25 w 152"/>
                <a:gd name="T11" fmla="*/ 37 h 102"/>
                <a:gd name="T12" fmla="*/ 37 w 152"/>
                <a:gd name="T13" fmla="*/ 39 h 102"/>
                <a:gd name="T14" fmla="*/ 69 w 152"/>
                <a:gd name="T15" fmla="*/ 37 h 102"/>
                <a:gd name="T16" fmla="*/ 35 w 152"/>
                <a:gd name="T17" fmla="*/ 30 h 102"/>
                <a:gd name="T18" fmla="*/ 25 w 152"/>
                <a:gd name="T19" fmla="*/ 26 h 102"/>
                <a:gd name="T20" fmla="*/ 20 w 152"/>
                <a:gd name="T21" fmla="*/ 22 h 102"/>
                <a:gd name="T22" fmla="*/ 22 w 152"/>
                <a:gd name="T23" fmla="*/ 15 h 102"/>
                <a:gd name="T24" fmla="*/ 17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"/>
                <a:gd name="T40" fmla="*/ 0 h 102"/>
                <a:gd name="T41" fmla="*/ 152 w 152"/>
                <a:gd name="T42" fmla="*/ 102 h 1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95" name="Freeform 59"/>
            <p:cNvSpPr/>
            <p:nvPr/>
          </p:nvSpPr>
          <p:spPr bwMode="auto">
            <a:xfrm>
              <a:off x="0" y="293"/>
              <a:ext cx="26" cy="15"/>
            </a:xfrm>
            <a:custGeom>
              <a:avLst/>
              <a:gdLst>
                <a:gd name="T0" fmla="*/ 15 w 34"/>
                <a:gd name="T1" fmla="*/ 0 h 20"/>
                <a:gd name="T2" fmla="*/ 11 w 34"/>
                <a:gd name="T3" fmla="*/ 8 h 20"/>
                <a:gd name="T4" fmla="*/ 2 w 34"/>
                <a:gd name="T5" fmla="*/ 8 h 20"/>
                <a:gd name="T6" fmla="*/ 2 w 34"/>
                <a:gd name="T7" fmla="*/ 3 h 20"/>
                <a:gd name="T8" fmla="*/ 1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20"/>
                <a:gd name="T17" fmla="*/ 34 w 34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96" name="Freeform 60"/>
            <p:cNvSpPr/>
            <p:nvPr/>
          </p:nvSpPr>
          <p:spPr bwMode="auto">
            <a:xfrm>
              <a:off x="776" y="802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6 w 21"/>
                <a:gd name="T3" fmla="*/ 7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97" name="Freeform 61"/>
            <p:cNvSpPr/>
            <p:nvPr/>
          </p:nvSpPr>
          <p:spPr bwMode="auto">
            <a:xfrm>
              <a:off x="779" y="827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6 w 21"/>
                <a:gd name="T3" fmla="*/ 7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98" name="Freeform 62"/>
            <p:cNvSpPr/>
            <p:nvPr/>
          </p:nvSpPr>
          <p:spPr bwMode="auto">
            <a:xfrm>
              <a:off x="988" y="958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6 w 21"/>
                <a:gd name="T3" fmla="*/ 7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399" name="Freeform 63"/>
            <p:cNvSpPr/>
            <p:nvPr/>
          </p:nvSpPr>
          <p:spPr bwMode="auto">
            <a:xfrm>
              <a:off x="1115" y="476"/>
              <a:ext cx="39" cy="18"/>
            </a:xfrm>
            <a:custGeom>
              <a:avLst/>
              <a:gdLst>
                <a:gd name="T0" fmla="*/ 6 w 51"/>
                <a:gd name="T1" fmla="*/ 0 h 24"/>
                <a:gd name="T2" fmla="*/ 3 w 51"/>
                <a:gd name="T3" fmla="*/ 8 h 24"/>
                <a:gd name="T4" fmla="*/ 12 w 51"/>
                <a:gd name="T5" fmla="*/ 11 h 24"/>
                <a:gd name="T6" fmla="*/ 15 w 51"/>
                <a:gd name="T7" fmla="*/ 2 h 24"/>
                <a:gd name="T8" fmla="*/ 6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00" name="Freeform 64"/>
            <p:cNvSpPr/>
            <p:nvPr/>
          </p:nvSpPr>
          <p:spPr bwMode="auto">
            <a:xfrm>
              <a:off x="1013" y="272"/>
              <a:ext cx="39" cy="18"/>
            </a:xfrm>
            <a:custGeom>
              <a:avLst/>
              <a:gdLst>
                <a:gd name="T0" fmla="*/ 6 w 51"/>
                <a:gd name="T1" fmla="*/ 0 h 24"/>
                <a:gd name="T2" fmla="*/ 3 w 51"/>
                <a:gd name="T3" fmla="*/ 8 h 24"/>
                <a:gd name="T4" fmla="*/ 12 w 51"/>
                <a:gd name="T5" fmla="*/ 11 h 24"/>
                <a:gd name="T6" fmla="*/ 15 w 51"/>
                <a:gd name="T7" fmla="*/ 2 h 24"/>
                <a:gd name="T8" fmla="*/ 6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01" name="Freeform 65"/>
            <p:cNvSpPr/>
            <p:nvPr/>
          </p:nvSpPr>
          <p:spPr bwMode="auto">
            <a:xfrm>
              <a:off x="1079" y="94"/>
              <a:ext cx="40" cy="18"/>
            </a:xfrm>
            <a:custGeom>
              <a:avLst/>
              <a:gdLst>
                <a:gd name="T0" fmla="*/ 6 w 51"/>
                <a:gd name="T1" fmla="*/ 0 h 24"/>
                <a:gd name="T2" fmla="*/ 3 w 51"/>
                <a:gd name="T3" fmla="*/ 8 h 24"/>
                <a:gd name="T4" fmla="*/ 13 w 51"/>
                <a:gd name="T5" fmla="*/ 11 h 24"/>
                <a:gd name="T6" fmla="*/ 16 w 51"/>
                <a:gd name="T7" fmla="*/ 2 h 24"/>
                <a:gd name="T8" fmla="*/ 6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02" name="Freeform 66"/>
            <p:cNvSpPr/>
            <p:nvPr/>
          </p:nvSpPr>
          <p:spPr bwMode="auto">
            <a:xfrm>
              <a:off x="1144" y="201"/>
              <a:ext cx="39" cy="18"/>
            </a:xfrm>
            <a:custGeom>
              <a:avLst/>
              <a:gdLst>
                <a:gd name="T0" fmla="*/ 6 w 51"/>
                <a:gd name="T1" fmla="*/ 0 h 24"/>
                <a:gd name="T2" fmla="*/ 3 w 51"/>
                <a:gd name="T3" fmla="*/ 8 h 24"/>
                <a:gd name="T4" fmla="*/ 12 w 51"/>
                <a:gd name="T5" fmla="*/ 11 h 24"/>
                <a:gd name="T6" fmla="*/ 15 w 51"/>
                <a:gd name="T7" fmla="*/ 2 h 24"/>
                <a:gd name="T8" fmla="*/ 6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03" name="Freeform 67"/>
            <p:cNvSpPr/>
            <p:nvPr/>
          </p:nvSpPr>
          <p:spPr bwMode="auto">
            <a:xfrm>
              <a:off x="1160" y="0"/>
              <a:ext cx="714" cy="345"/>
            </a:xfrm>
            <a:custGeom>
              <a:avLst/>
              <a:gdLst>
                <a:gd name="T0" fmla="*/ 13 w 929"/>
                <a:gd name="T1" fmla="*/ 23 h 462"/>
                <a:gd name="T2" fmla="*/ 3 w 929"/>
                <a:gd name="T3" fmla="*/ 39 h 462"/>
                <a:gd name="T4" fmla="*/ 17 w 929"/>
                <a:gd name="T5" fmla="*/ 42 h 462"/>
                <a:gd name="T6" fmla="*/ 7 w 929"/>
                <a:gd name="T7" fmla="*/ 49 h 462"/>
                <a:gd name="T8" fmla="*/ 47 w 929"/>
                <a:gd name="T9" fmla="*/ 57 h 462"/>
                <a:gd name="T10" fmla="*/ 65 w 929"/>
                <a:gd name="T11" fmla="*/ 54 h 462"/>
                <a:gd name="T12" fmla="*/ 114 w 929"/>
                <a:gd name="T13" fmla="*/ 32 h 462"/>
                <a:gd name="T14" fmla="*/ 137 w 929"/>
                <a:gd name="T15" fmla="*/ 28 h 462"/>
                <a:gd name="T16" fmla="*/ 147 w 929"/>
                <a:gd name="T17" fmla="*/ 34 h 462"/>
                <a:gd name="T18" fmla="*/ 124 w 929"/>
                <a:gd name="T19" fmla="*/ 37 h 462"/>
                <a:gd name="T20" fmla="*/ 110 w 929"/>
                <a:gd name="T21" fmla="*/ 47 h 462"/>
                <a:gd name="T22" fmla="*/ 115 w 929"/>
                <a:gd name="T23" fmla="*/ 50 h 462"/>
                <a:gd name="T24" fmla="*/ 118 w 929"/>
                <a:gd name="T25" fmla="*/ 66 h 462"/>
                <a:gd name="T26" fmla="*/ 159 w 929"/>
                <a:gd name="T27" fmla="*/ 80 h 462"/>
                <a:gd name="T28" fmla="*/ 152 w 929"/>
                <a:gd name="T29" fmla="*/ 87 h 462"/>
                <a:gd name="T30" fmla="*/ 168 w 929"/>
                <a:gd name="T31" fmla="*/ 102 h 462"/>
                <a:gd name="T32" fmla="*/ 158 w 929"/>
                <a:gd name="T33" fmla="*/ 111 h 462"/>
                <a:gd name="T34" fmla="*/ 147 w 929"/>
                <a:gd name="T35" fmla="*/ 122 h 462"/>
                <a:gd name="T36" fmla="*/ 134 w 929"/>
                <a:gd name="T37" fmla="*/ 135 h 462"/>
                <a:gd name="T38" fmla="*/ 132 w 929"/>
                <a:gd name="T39" fmla="*/ 175 h 462"/>
                <a:gd name="T40" fmla="*/ 151 w 929"/>
                <a:gd name="T41" fmla="*/ 186 h 462"/>
                <a:gd name="T42" fmla="*/ 176 w 929"/>
                <a:gd name="T43" fmla="*/ 187 h 462"/>
                <a:gd name="T44" fmla="*/ 188 w 929"/>
                <a:gd name="T45" fmla="*/ 175 h 462"/>
                <a:gd name="T46" fmla="*/ 230 w 929"/>
                <a:gd name="T47" fmla="*/ 149 h 462"/>
                <a:gd name="T48" fmla="*/ 260 w 929"/>
                <a:gd name="T49" fmla="*/ 139 h 462"/>
                <a:gd name="T50" fmla="*/ 293 w 929"/>
                <a:gd name="T51" fmla="*/ 128 h 462"/>
                <a:gd name="T52" fmla="*/ 327 w 929"/>
                <a:gd name="T53" fmla="*/ 121 h 462"/>
                <a:gd name="T54" fmla="*/ 346 w 929"/>
                <a:gd name="T55" fmla="*/ 108 h 462"/>
                <a:gd name="T56" fmla="*/ 364 w 929"/>
                <a:gd name="T57" fmla="*/ 83 h 462"/>
                <a:gd name="T58" fmla="*/ 364 w 929"/>
                <a:gd name="T59" fmla="*/ 64 h 462"/>
                <a:gd name="T60" fmla="*/ 364 w 929"/>
                <a:gd name="T61" fmla="*/ 52 h 462"/>
                <a:gd name="T62" fmla="*/ 377 w 929"/>
                <a:gd name="T63" fmla="*/ 37 h 462"/>
                <a:gd name="T64" fmla="*/ 397 w 929"/>
                <a:gd name="T65" fmla="*/ 39 h 462"/>
                <a:gd name="T66" fmla="*/ 419 w 929"/>
                <a:gd name="T67" fmla="*/ 22 h 462"/>
                <a:gd name="T68" fmla="*/ 403 w 929"/>
                <a:gd name="T69" fmla="*/ 23 h 462"/>
                <a:gd name="T70" fmla="*/ 385 w 929"/>
                <a:gd name="T71" fmla="*/ 19 h 462"/>
                <a:gd name="T72" fmla="*/ 360 w 929"/>
                <a:gd name="T73" fmla="*/ 9 h 462"/>
                <a:gd name="T74" fmla="*/ 291 w 929"/>
                <a:gd name="T75" fmla="*/ 10 h 462"/>
                <a:gd name="T76" fmla="*/ 265 w 929"/>
                <a:gd name="T77" fmla="*/ 16 h 462"/>
                <a:gd name="T78" fmla="*/ 252 w 929"/>
                <a:gd name="T79" fmla="*/ 16 h 462"/>
                <a:gd name="T80" fmla="*/ 234 w 929"/>
                <a:gd name="T81" fmla="*/ 22 h 462"/>
                <a:gd name="T82" fmla="*/ 217 w 929"/>
                <a:gd name="T83" fmla="*/ 12 h 462"/>
                <a:gd name="T84" fmla="*/ 196 w 929"/>
                <a:gd name="T85" fmla="*/ 16 h 462"/>
                <a:gd name="T86" fmla="*/ 166 w 929"/>
                <a:gd name="T87" fmla="*/ 22 h 462"/>
                <a:gd name="T88" fmla="*/ 186 w 929"/>
                <a:gd name="T89" fmla="*/ 16 h 462"/>
                <a:gd name="T90" fmla="*/ 160 w 929"/>
                <a:gd name="T91" fmla="*/ 3 h 462"/>
                <a:gd name="T92" fmla="*/ 152 w 929"/>
                <a:gd name="T93" fmla="*/ 1 h 462"/>
                <a:gd name="T94" fmla="*/ 142 w 929"/>
                <a:gd name="T95" fmla="*/ 3 h 462"/>
                <a:gd name="T96" fmla="*/ 108 w 929"/>
                <a:gd name="T97" fmla="*/ 7 h 462"/>
                <a:gd name="T98" fmla="*/ 73 w 929"/>
                <a:gd name="T99" fmla="*/ 12 h 462"/>
                <a:gd name="T100" fmla="*/ 49 w 929"/>
                <a:gd name="T101" fmla="*/ 10 h 462"/>
                <a:gd name="T102" fmla="*/ 52 w 929"/>
                <a:gd name="T103" fmla="*/ 28 h 462"/>
                <a:gd name="T104" fmla="*/ 47 w 929"/>
                <a:gd name="T105" fmla="*/ 22 h 462"/>
                <a:gd name="T106" fmla="*/ 27 w 929"/>
                <a:gd name="T107" fmla="*/ 17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9"/>
                <a:gd name="T163" fmla="*/ 0 h 462"/>
                <a:gd name="T164" fmla="*/ 929 w 929"/>
                <a:gd name="T165" fmla="*/ 462 h 4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04" name="Freeform 68"/>
            <p:cNvSpPr/>
            <p:nvPr/>
          </p:nvSpPr>
          <p:spPr bwMode="auto">
            <a:xfrm>
              <a:off x="1379" y="183"/>
              <a:ext cx="40" cy="24"/>
            </a:xfrm>
            <a:custGeom>
              <a:avLst/>
              <a:gdLst>
                <a:gd name="T0" fmla="*/ 15 w 52"/>
                <a:gd name="T1" fmla="*/ 0 h 32"/>
                <a:gd name="T2" fmla="*/ 4 w 52"/>
                <a:gd name="T3" fmla="*/ 8 h 32"/>
                <a:gd name="T4" fmla="*/ 11 w 52"/>
                <a:gd name="T5" fmla="*/ 14 h 32"/>
                <a:gd name="T6" fmla="*/ 19 w 52"/>
                <a:gd name="T7" fmla="*/ 13 h 32"/>
                <a:gd name="T8" fmla="*/ 1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05" name="Freeform 69"/>
            <p:cNvSpPr/>
            <p:nvPr/>
          </p:nvSpPr>
          <p:spPr bwMode="auto">
            <a:xfrm>
              <a:off x="1669" y="249"/>
              <a:ext cx="131" cy="54"/>
            </a:xfrm>
            <a:custGeom>
              <a:avLst/>
              <a:gdLst>
                <a:gd name="T0" fmla="*/ 45 w 172"/>
                <a:gd name="T1" fmla="*/ 4 h 72"/>
                <a:gd name="T2" fmla="*/ 29 w 172"/>
                <a:gd name="T3" fmla="*/ 2 h 72"/>
                <a:gd name="T4" fmla="*/ 24 w 172"/>
                <a:gd name="T5" fmla="*/ 0 h 72"/>
                <a:gd name="T6" fmla="*/ 0 w 172"/>
                <a:gd name="T7" fmla="*/ 12 h 72"/>
                <a:gd name="T8" fmla="*/ 12 w 172"/>
                <a:gd name="T9" fmla="*/ 17 h 72"/>
                <a:gd name="T10" fmla="*/ 18 w 172"/>
                <a:gd name="T11" fmla="*/ 26 h 72"/>
                <a:gd name="T12" fmla="*/ 29 w 172"/>
                <a:gd name="T13" fmla="*/ 29 h 72"/>
                <a:gd name="T14" fmla="*/ 34 w 172"/>
                <a:gd name="T15" fmla="*/ 31 h 72"/>
                <a:gd name="T16" fmla="*/ 57 w 172"/>
                <a:gd name="T17" fmla="*/ 26 h 72"/>
                <a:gd name="T18" fmla="*/ 76 w 172"/>
                <a:gd name="T19" fmla="*/ 19 h 72"/>
                <a:gd name="T20" fmla="*/ 66 w 172"/>
                <a:gd name="T21" fmla="*/ 8 h 72"/>
                <a:gd name="T22" fmla="*/ 60 w 172"/>
                <a:gd name="T23" fmla="*/ 2 h 72"/>
                <a:gd name="T24" fmla="*/ 45 w 172"/>
                <a:gd name="T25" fmla="*/ 4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2"/>
                <a:gd name="T40" fmla="*/ 0 h 72"/>
                <a:gd name="T41" fmla="*/ 172 w 172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06" name="Freeform 70"/>
            <p:cNvSpPr/>
            <p:nvPr/>
          </p:nvSpPr>
          <p:spPr bwMode="auto">
            <a:xfrm>
              <a:off x="1772" y="87"/>
              <a:ext cx="40" cy="24"/>
            </a:xfrm>
            <a:custGeom>
              <a:avLst/>
              <a:gdLst>
                <a:gd name="T0" fmla="*/ 15 w 52"/>
                <a:gd name="T1" fmla="*/ 0 h 32"/>
                <a:gd name="T2" fmla="*/ 4 w 52"/>
                <a:gd name="T3" fmla="*/ 8 h 32"/>
                <a:gd name="T4" fmla="*/ 11 w 52"/>
                <a:gd name="T5" fmla="*/ 14 h 32"/>
                <a:gd name="T6" fmla="*/ 19 w 52"/>
                <a:gd name="T7" fmla="*/ 13 h 32"/>
                <a:gd name="T8" fmla="*/ 1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07" name="Freeform 71"/>
            <p:cNvSpPr/>
            <p:nvPr/>
          </p:nvSpPr>
          <p:spPr bwMode="auto">
            <a:xfrm>
              <a:off x="2048" y="55"/>
              <a:ext cx="159" cy="63"/>
            </a:xfrm>
            <a:custGeom>
              <a:avLst/>
              <a:gdLst>
                <a:gd name="T0" fmla="*/ 87 w 206"/>
                <a:gd name="T1" fmla="*/ 3 h 85"/>
                <a:gd name="T2" fmla="*/ 48 w 206"/>
                <a:gd name="T3" fmla="*/ 4 h 85"/>
                <a:gd name="T4" fmla="*/ 50 w 206"/>
                <a:gd name="T5" fmla="*/ 10 h 85"/>
                <a:gd name="T6" fmla="*/ 49 w 206"/>
                <a:gd name="T7" fmla="*/ 13 h 85"/>
                <a:gd name="T8" fmla="*/ 41 w 206"/>
                <a:gd name="T9" fmla="*/ 11 h 85"/>
                <a:gd name="T10" fmla="*/ 36 w 206"/>
                <a:gd name="T11" fmla="*/ 7 h 85"/>
                <a:gd name="T12" fmla="*/ 11 w 206"/>
                <a:gd name="T13" fmla="*/ 11 h 85"/>
                <a:gd name="T14" fmla="*/ 15 w 206"/>
                <a:gd name="T15" fmla="*/ 20 h 85"/>
                <a:gd name="T16" fmla="*/ 25 w 206"/>
                <a:gd name="T17" fmla="*/ 21 h 85"/>
                <a:gd name="T18" fmla="*/ 35 w 206"/>
                <a:gd name="T19" fmla="*/ 30 h 85"/>
                <a:gd name="T20" fmla="*/ 41 w 206"/>
                <a:gd name="T21" fmla="*/ 35 h 85"/>
                <a:gd name="T22" fmla="*/ 50 w 206"/>
                <a:gd name="T23" fmla="*/ 27 h 85"/>
                <a:gd name="T24" fmla="*/ 56 w 206"/>
                <a:gd name="T25" fmla="*/ 24 h 85"/>
                <a:gd name="T26" fmla="*/ 59 w 206"/>
                <a:gd name="T27" fmla="*/ 19 h 85"/>
                <a:gd name="T28" fmla="*/ 77 w 206"/>
                <a:gd name="T29" fmla="*/ 14 h 85"/>
                <a:gd name="T30" fmla="*/ 86 w 206"/>
                <a:gd name="T31" fmla="*/ 13 h 85"/>
                <a:gd name="T32" fmla="*/ 92 w 206"/>
                <a:gd name="T33" fmla="*/ 11 h 85"/>
                <a:gd name="T34" fmla="*/ 87 w 206"/>
                <a:gd name="T35" fmla="*/ 3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6"/>
                <a:gd name="T55" fmla="*/ 0 h 85"/>
                <a:gd name="T56" fmla="*/ 206 w 206"/>
                <a:gd name="T57" fmla="*/ 85 h 8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08" name="Freeform 72"/>
            <p:cNvSpPr/>
            <p:nvPr/>
          </p:nvSpPr>
          <p:spPr bwMode="auto">
            <a:xfrm>
              <a:off x="2148" y="88"/>
              <a:ext cx="49" cy="21"/>
            </a:xfrm>
            <a:custGeom>
              <a:avLst/>
              <a:gdLst>
                <a:gd name="T0" fmla="*/ 16 w 64"/>
                <a:gd name="T1" fmla="*/ 3 h 28"/>
                <a:gd name="T2" fmla="*/ 4 w 64"/>
                <a:gd name="T3" fmla="*/ 2 h 28"/>
                <a:gd name="T4" fmla="*/ 11 w 64"/>
                <a:gd name="T5" fmla="*/ 12 h 28"/>
                <a:gd name="T6" fmla="*/ 24 w 64"/>
                <a:gd name="T7" fmla="*/ 6 h 28"/>
                <a:gd name="T8" fmla="*/ 16 w 64"/>
                <a:gd name="T9" fmla="*/ 3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28"/>
                <a:gd name="T17" fmla="*/ 64 w 64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09" name="Freeform 73"/>
            <p:cNvSpPr/>
            <p:nvPr/>
          </p:nvSpPr>
          <p:spPr bwMode="auto">
            <a:xfrm>
              <a:off x="1848" y="359"/>
              <a:ext cx="112" cy="131"/>
            </a:xfrm>
            <a:custGeom>
              <a:avLst/>
              <a:gdLst>
                <a:gd name="T0" fmla="*/ 11 w 146"/>
                <a:gd name="T1" fmla="*/ 7 h 176"/>
                <a:gd name="T2" fmla="*/ 0 w 146"/>
                <a:gd name="T3" fmla="*/ 10 h 176"/>
                <a:gd name="T4" fmla="*/ 6 w 146"/>
                <a:gd name="T5" fmla="*/ 18 h 176"/>
                <a:gd name="T6" fmla="*/ 15 w 146"/>
                <a:gd name="T7" fmla="*/ 36 h 176"/>
                <a:gd name="T8" fmla="*/ 24 w 146"/>
                <a:gd name="T9" fmla="*/ 38 h 176"/>
                <a:gd name="T10" fmla="*/ 22 w 146"/>
                <a:gd name="T11" fmla="*/ 45 h 176"/>
                <a:gd name="T12" fmla="*/ 12 w 146"/>
                <a:gd name="T13" fmla="*/ 47 h 176"/>
                <a:gd name="T14" fmla="*/ 7 w 146"/>
                <a:gd name="T15" fmla="*/ 54 h 176"/>
                <a:gd name="T16" fmla="*/ 8 w 146"/>
                <a:gd name="T17" fmla="*/ 57 h 176"/>
                <a:gd name="T18" fmla="*/ 14 w 146"/>
                <a:gd name="T19" fmla="*/ 58 h 176"/>
                <a:gd name="T20" fmla="*/ 8 w 146"/>
                <a:gd name="T21" fmla="*/ 70 h 176"/>
                <a:gd name="T22" fmla="*/ 9 w 146"/>
                <a:gd name="T23" fmla="*/ 72 h 176"/>
                <a:gd name="T24" fmla="*/ 15 w 146"/>
                <a:gd name="T25" fmla="*/ 71 h 176"/>
                <a:gd name="T26" fmla="*/ 26 w 146"/>
                <a:gd name="T27" fmla="*/ 70 h 176"/>
                <a:gd name="T28" fmla="*/ 41 w 146"/>
                <a:gd name="T29" fmla="*/ 71 h 176"/>
                <a:gd name="T30" fmla="*/ 49 w 146"/>
                <a:gd name="T31" fmla="*/ 70 h 176"/>
                <a:gd name="T32" fmla="*/ 55 w 146"/>
                <a:gd name="T33" fmla="*/ 68 h 176"/>
                <a:gd name="T34" fmla="*/ 58 w 146"/>
                <a:gd name="T35" fmla="*/ 58 h 176"/>
                <a:gd name="T36" fmla="*/ 66 w 146"/>
                <a:gd name="T37" fmla="*/ 55 h 176"/>
                <a:gd name="T38" fmla="*/ 49 w 146"/>
                <a:gd name="T39" fmla="*/ 45 h 176"/>
                <a:gd name="T40" fmla="*/ 40 w 146"/>
                <a:gd name="T41" fmla="*/ 34 h 176"/>
                <a:gd name="T42" fmla="*/ 37 w 146"/>
                <a:gd name="T43" fmla="*/ 28 h 176"/>
                <a:gd name="T44" fmla="*/ 29 w 146"/>
                <a:gd name="T45" fmla="*/ 25 h 176"/>
                <a:gd name="T46" fmla="*/ 39 w 146"/>
                <a:gd name="T47" fmla="*/ 19 h 176"/>
                <a:gd name="T48" fmla="*/ 29 w 146"/>
                <a:gd name="T49" fmla="*/ 13 h 176"/>
                <a:gd name="T50" fmla="*/ 31 w 146"/>
                <a:gd name="T51" fmla="*/ 5 h 176"/>
                <a:gd name="T52" fmla="*/ 21 w 146"/>
                <a:gd name="T53" fmla="*/ 1 h 176"/>
                <a:gd name="T54" fmla="*/ 14 w 146"/>
                <a:gd name="T55" fmla="*/ 4 h 176"/>
                <a:gd name="T56" fmla="*/ 11 w 146"/>
                <a:gd name="T57" fmla="*/ 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176"/>
                <a:gd name="T89" fmla="*/ 146 w 146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10" name="Freeform 74"/>
            <p:cNvSpPr/>
            <p:nvPr/>
          </p:nvSpPr>
          <p:spPr bwMode="auto">
            <a:xfrm>
              <a:off x="1793" y="406"/>
              <a:ext cx="71" cy="68"/>
            </a:xfrm>
            <a:custGeom>
              <a:avLst/>
              <a:gdLst>
                <a:gd name="T0" fmla="*/ 27 w 92"/>
                <a:gd name="T1" fmla="*/ 2 h 92"/>
                <a:gd name="T2" fmla="*/ 38 w 92"/>
                <a:gd name="T3" fmla="*/ 3 h 92"/>
                <a:gd name="T4" fmla="*/ 42 w 92"/>
                <a:gd name="T5" fmla="*/ 10 h 92"/>
                <a:gd name="T6" fmla="*/ 36 w 92"/>
                <a:gd name="T7" fmla="*/ 19 h 92"/>
                <a:gd name="T8" fmla="*/ 22 w 92"/>
                <a:gd name="T9" fmla="*/ 30 h 92"/>
                <a:gd name="T10" fmla="*/ 8 w 92"/>
                <a:gd name="T11" fmla="*/ 37 h 92"/>
                <a:gd name="T12" fmla="*/ 4 w 92"/>
                <a:gd name="T13" fmla="*/ 29 h 92"/>
                <a:gd name="T14" fmla="*/ 9 w 92"/>
                <a:gd name="T15" fmla="*/ 26 h 92"/>
                <a:gd name="T16" fmla="*/ 6 w 92"/>
                <a:gd name="T17" fmla="*/ 18 h 92"/>
                <a:gd name="T18" fmla="*/ 19 w 92"/>
                <a:gd name="T19" fmla="*/ 12 h 92"/>
                <a:gd name="T20" fmla="*/ 27 w 92"/>
                <a:gd name="T21" fmla="*/ 2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2"/>
                <a:gd name="T34" fmla="*/ 0 h 92"/>
                <a:gd name="T35" fmla="*/ 92 w 92"/>
                <a:gd name="T36" fmla="*/ 92 h 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11" name="Freeform 75"/>
            <p:cNvSpPr/>
            <p:nvPr/>
          </p:nvSpPr>
          <p:spPr bwMode="auto">
            <a:xfrm>
              <a:off x="3521" y="1545"/>
              <a:ext cx="486" cy="493"/>
            </a:xfrm>
            <a:custGeom>
              <a:avLst/>
              <a:gdLst>
                <a:gd name="T0" fmla="*/ 96 w 633"/>
                <a:gd name="T1" fmla="*/ 4 h 660"/>
                <a:gd name="T2" fmla="*/ 80 w 633"/>
                <a:gd name="T3" fmla="*/ 7 h 660"/>
                <a:gd name="T4" fmla="*/ 65 w 633"/>
                <a:gd name="T5" fmla="*/ 21 h 660"/>
                <a:gd name="T6" fmla="*/ 47 w 633"/>
                <a:gd name="T7" fmla="*/ 25 h 660"/>
                <a:gd name="T8" fmla="*/ 38 w 633"/>
                <a:gd name="T9" fmla="*/ 31 h 660"/>
                <a:gd name="T10" fmla="*/ 31 w 633"/>
                <a:gd name="T11" fmla="*/ 48 h 660"/>
                <a:gd name="T12" fmla="*/ 16 w 633"/>
                <a:gd name="T13" fmla="*/ 69 h 660"/>
                <a:gd name="T14" fmla="*/ 0 w 633"/>
                <a:gd name="T15" fmla="*/ 75 h 660"/>
                <a:gd name="T16" fmla="*/ 32 w 633"/>
                <a:gd name="T17" fmla="*/ 134 h 660"/>
                <a:gd name="T18" fmla="*/ 55 w 633"/>
                <a:gd name="T19" fmla="*/ 178 h 660"/>
                <a:gd name="T20" fmla="*/ 65 w 633"/>
                <a:gd name="T21" fmla="*/ 185 h 660"/>
                <a:gd name="T22" fmla="*/ 76 w 633"/>
                <a:gd name="T23" fmla="*/ 188 h 660"/>
                <a:gd name="T24" fmla="*/ 103 w 633"/>
                <a:gd name="T25" fmla="*/ 180 h 660"/>
                <a:gd name="T26" fmla="*/ 114 w 633"/>
                <a:gd name="T27" fmla="*/ 176 h 660"/>
                <a:gd name="T28" fmla="*/ 136 w 633"/>
                <a:gd name="T29" fmla="*/ 188 h 660"/>
                <a:gd name="T30" fmla="*/ 147 w 633"/>
                <a:gd name="T31" fmla="*/ 220 h 660"/>
                <a:gd name="T32" fmla="*/ 152 w 633"/>
                <a:gd name="T33" fmla="*/ 218 h 660"/>
                <a:gd name="T34" fmla="*/ 156 w 633"/>
                <a:gd name="T35" fmla="*/ 213 h 660"/>
                <a:gd name="T36" fmla="*/ 167 w 633"/>
                <a:gd name="T37" fmla="*/ 229 h 660"/>
                <a:gd name="T38" fmla="*/ 183 w 633"/>
                <a:gd name="T39" fmla="*/ 238 h 660"/>
                <a:gd name="T40" fmla="*/ 197 w 633"/>
                <a:gd name="T41" fmla="*/ 251 h 660"/>
                <a:gd name="T42" fmla="*/ 201 w 633"/>
                <a:gd name="T43" fmla="*/ 256 h 660"/>
                <a:gd name="T44" fmla="*/ 207 w 633"/>
                <a:gd name="T45" fmla="*/ 259 h 660"/>
                <a:gd name="T46" fmla="*/ 220 w 633"/>
                <a:gd name="T47" fmla="*/ 273 h 660"/>
                <a:gd name="T48" fmla="*/ 223 w 633"/>
                <a:gd name="T49" fmla="*/ 263 h 660"/>
                <a:gd name="T50" fmla="*/ 245 w 633"/>
                <a:gd name="T51" fmla="*/ 275 h 660"/>
                <a:gd name="T52" fmla="*/ 266 w 633"/>
                <a:gd name="T53" fmla="*/ 273 h 660"/>
                <a:gd name="T54" fmla="*/ 279 w 633"/>
                <a:gd name="T55" fmla="*/ 222 h 660"/>
                <a:gd name="T56" fmla="*/ 286 w 633"/>
                <a:gd name="T57" fmla="*/ 193 h 660"/>
                <a:gd name="T58" fmla="*/ 280 w 633"/>
                <a:gd name="T59" fmla="*/ 153 h 660"/>
                <a:gd name="T60" fmla="*/ 243 w 633"/>
                <a:gd name="T61" fmla="*/ 113 h 660"/>
                <a:gd name="T62" fmla="*/ 239 w 633"/>
                <a:gd name="T63" fmla="*/ 98 h 660"/>
                <a:gd name="T64" fmla="*/ 208 w 633"/>
                <a:gd name="T65" fmla="*/ 75 h 660"/>
                <a:gd name="T66" fmla="*/ 213 w 633"/>
                <a:gd name="T67" fmla="*/ 65 h 660"/>
                <a:gd name="T68" fmla="*/ 207 w 633"/>
                <a:gd name="T69" fmla="*/ 55 h 660"/>
                <a:gd name="T70" fmla="*/ 188 w 633"/>
                <a:gd name="T71" fmla="*/ 33 h 660"/>
                <a:gd name="T72" fmla="*/ 177 w 633"/>
                <a:gd name="T73" fmla="*/ 13 h 660"/>
                <a:gd name="T74" fmla="*/ 176 w 633"/>
                <a:gd name="T75" fmla="*/ 7 h 660"/>
                <a:gd name="T76" fmla="*/ 164 w 633"/>
                <a:gd name="T77" fmla="*/ 63 h 660"/>
                <a:gd name="T78" fmla="*/ 147 w 633"/>
                <a:gd name="T79" fmla="*/ 48 h 660"/>
                <a:gd name="T80" fmla="*/ 132 w 633"/>
                <a:gd name="T81" fmla="*/ 46 h 660"/>
                <a:gd name="T82" fmla="*/ 123 w 633"/>
                <a:gd name="T83" fmla="*/ 37 h 660"/>
                <a:gd name="T84" fmla="*/ 120 w 633"/>
                <a:gd name="T85" fmla="*/ 26 h 660"/>
                <a:gd name="T86" fmla="*/ 125 w 633"/>
                <a:gd name="T87" fmla="*/ 23 h 660"/>
                <a:gd name="T88" fmla="*/ 108 w 633"/>
                <a:gd name="T89" fmla="*/ 7 h 660"/>
                <a:gd name="T90" fmla="*/ 98 w 633"/>
                <a:gd name="T91" fmla="*/ 4 h 660"/>
                <a:gd name="T92" fmla="*/ 93 w 633"/>
                <a:gd name="T93" fmla="*/ 3 h 660"/>
                <a:gd name="T94" fmla="*/ 96 w 633"/>
                <a:gd name="T95" fmla="*/ 4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33"/>
                <a:gd name="T145" fmla="*/ 0 h 660"/>
                <a:gd name="T146" fmla="*/ 633 w 633"/>
                <a:gd name="T147" fmla="*/ 660 h 66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12" name="Freeform 76"/>
            <p:cNvSpPr/>
            <p:nvPr/>
          </p:nvSpPr>
          <p:spPr bwMode="auto">
            <a:xfrm>
              <a:off x="3672" y="1285"/>
              <a:ext cx="327" cy="209"/>
            </a:xfrm>
            <a:custGeom>
              <a:avLst/>
              <a:gdLst>
                <a:gd name="T0" fmla="*/ 38 w 426"/>
                <a:gd name="T1" fmla="*/ 25 h 280"/>
                <a:gd name="T2" fmla="*/ 31 w 426"/>
                <a:gd name="T3" fmla="*/ 15 h 280"/>
                <a:gd name="T4" fmla="*/ 29 w 426"/>
                <a:gd name="T5" fmla="*/ 7 h 280"/>
                <a:gd name="T6" fmla="*/ 24 w 426"/>
                <a:gd name="T7" fmla="*/ 5 h 280"/>
                <a:gd name="T8" fmla="*/ 7 w 426"/>
                <a:gd name="T9" fmla="*/ 7 h 280"/>
                <a:gd name="T10" fmla="*/ 20 w 426"/>
                <a:gd name="T11" fmla="*/ 16 h 280"/>
                <a:gd name="T12" fmla="*/ 21 w 426"/>
                <a:gd name="T13" fmla="*/ 22 h 280"/>
                <a:gd name="T14" fmla="*/ 11 w 426"/>
                <a:gd name="T15" fmla="*/ 28 h 280"/>
                <a:gd name="T16" fmla="*/ 40 w 426"/>
                <a:gd name="T17" fmla="*/ 39 h 280"/>
                <a:gd name="T18" fmla="*/ 56 w 426"/>
                <a:gd name="T19" fmla="*/ 47 h 280"/>
                <a:gd name="T20" fmla="*/ 58 w 426"/>
                <a:gd name="T21" fmla="*/ 52 h 280"/>
                <a:gd name="T22" fmla="*/ 63 w 426"/>
                <a:gd name="T23" fmla="*/ 55 h 280"/>
                <a:gd name="T24" fmla="*/ 68 w 426"/>
                <a:gd name="T25" fmla="*/ 65 h 280"/>
                <a:gd name="T26" fmla="*/ 60 w 426"/>
                <a:gd name="T27" fmla="*/ 81 h 280"/>
                <a:gd name="T28" fmla="*/ 81 w 426"/>
                <a:gd name="T29" fmla="*/ 78 h 280"/>
                <a:gd name="T30" fmla="*/ 87 w 426"/>
                <a:gd name="T31" fmla="*/ 90 h 280"/>
                <a:gd name="T32" fmla="*/ 97 w 426"/>
                <a:gd name="T33" fmla="*/ 93 h 280"/>
                <a:gd name="T34" fmla="*/ 103 w 426"/>
                <a:gd name="T35" fmla="*/ 95 h 280"/>
                <a:gd name="T36" fmla="*/ 114 w 426"/>
                <a:gd name="T37" fmla="*/ 93 h 280"/>
                <a:gd name="T38" fmla="*/ 125 w 426"/>
                <a:gd name="T39" fmla="*/ 81 h 280"/>
                <a:gd name="T40" fmla="*/ 152 w 426"/>
                <a:gd name="T41" fmla="*/ 105 h 280"/>
                <a:gd name="T42" fmla="*/ 164 w 426"/>
                <a:gd name="T43" fmla="*/ 116 h 280"/>
                <a:gd name="T44" fmla="*/ 163 w 426"/>
                <a:gd name="T45" fmla="*/ 93 h 280"/>
                <a:gd name="T46" fmla="*/ 152 w 426"/>
                <a:gd name="T47" fmla="*/ 83 h 280"/>
                <a:gd name="T48" fmla="*/ 169 w 426"/>
                <a:gd name="T49" fmla="*/ 69 h 280"/>
                <a:gd name="T50" fmla="*/ 184 w 426"/>
                <a:gd name="T51" fmla="*/ 65 h 280"/>
                <a:gd name="T52" fmla="*/ 190 w 426"/>
                <a:gd name="T53" fmla="*/ 63 h 280"/>
                <a:gd name="T54" fmla="*/ 191 w 426"/>
                <a:gd name="T55" fmla="*/ 58 h 280"/>
                <a:gd name="T56" fmla="*/ 161 w 426"/>
                <a:gd name="T57" fmla="*/ 61 h 280"/>
                <a:gd name="T58" fmla="*/ 137 w 426"/>
                <a:gd name="T59" fmla="*/ 58 h 280"/>
                <a:gd name="T60" fmla="*/ 136 w 426"/>
                <a:gd name="T61" fmla="*/ 54 h 280"/>
                <a:gd name="T62" fmla="*/ 132 w 426"/>
                <a:gd name="T63" fmla="*/ 49 h 280"/>
                <a:gd name="T64" fmla="*/ 100 w 426"/>
                <a:gd name="T65" fmla="*/ 34 h 280"/>
                <a:gd name="T66" fmla="*/ 72 w 426"/>
                <a:gd name="T67" fmla="*/ 25 h 280"/>
                <a:gd name="T68" fmla="*/ 61 w 426"/>
                <a:gd name="T69" fmla="*/ 22 h 280"/>
                <a:gd name="T70" fmla="*/ 36 w 426"/>
                <a:gd name="T71" fmla="*/ 22 h 280"/>
                <a:gd name="T72" fmla="*/ 31 w 426"/>
                <a:gd name="T73" fmla="*/ 13 h 280"/>
                <a:gd name="T74" fmla="*/ 3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6"/>
                <a:gd name="T115" fmla="*/ 0 h 280"/>
                <a:gd name="T116" fmla="*/ 426 w 426"/>
                <a:gd name="T117" fmla="*/ 280 h 2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13" name="Freeform 77"/>
            <p:cNvSpPr/>
            <p:nvPr/>
          </p:nvSpPr>
          <p:spPr bwMode="auto">
            <a:xfrm>
              <a:off x="3681" y="1287"/>
              <a:ext cx="319" cy="210"/>
            </a:xfrm>
            <a:custGeom>
              <a:avLst/>
              <a:gdLst>
                <a:gd name="T0" fmla="*/ 0 w 416"/>
                <a:gd name="T1" fmla="*/ 1 h 282"/>
                <a:gd name="T2" fmla="*/ 9 w 416"/>
                <a:gd name="T3" fmla="*/ 16 h 282"/>
                <a:gd name="T4" fmla="*/ 12 w 416"/>
                <a:gd name="T5" fmla="*/ 20 h 282"/>
                <a:gd name="T6" fmla="*/ 38 w 416"/>
                <a:gd name="T7" fmla="*/ 36 h 282"/>
                <a:gd name="T8" fmla="*/ 54 w 416"/>
                <a:gd name="T9" fmla="*/ 47 h 282"/>
                <a:gd name="T10" fmla="*/ 59 w 416"/>
                <a:gd name="T11" fmla="*/ 50 h 282"/>
                <a:gd name="T12" fmla="*/ 61 w 416"/>
                <a:gd name="T13" fmla="*/ 70 h 282"/>
                <a:gd name="T14" fmla="*/ 52 w 416"/>
                <a:gd name="T15" fmla="*/ 83 h 282"/>
                <a:gd name="T16" fmla="*/ 61 w 416"/>
                <a:gd name="T17" fmla="*/ 81 h 282"/>
                <a:gd name="T18" fmla="*/ 67 w 416"/>
                <a:gd name="T19" fmla="*/ 78 h 282"/>
                <a:gd name="T20" fmla="*/ 72 w 416"/>
                <a:gd name="T21" fmla="*/ 83 h 282"/>
                <a:gd name="T22" fmla="*/ 83 w 416"/>
                <a:gd name="T23" fmla="*/ 90 h 282"/>
                <a:gd name="T24" fmla="*/ 94 w 416"/>
                <a:gd name="T25" fmla="*/ 97 h 282"/>
                <a:gd name="T26" fmla="*/ 108 w 416"/>
                <a:gd name="T27" fmla="*/ 92 h 282"/>
                <a:gd name="T28" fmla="*/ 112 w 416"/>
                <a:gd name="T29" fmla="*/ 81 h 282"/>
                <a:gd name="T30" fmla="*/ 121 w 416"/>
                <a:gd name="T31" fmla="*/ 83 h 282"/>
                <a:gd name="T32" fmla="*/ 132 w 416"/>
                <a:gd name="T33" fmla="*/ 86 h 282"/>
                <a:gd name="T34" fmla="*/ 153 w 416"/>
                <a:gd name="T35" fmla="*/ 116 h 282"/>
                <a:gd name="T36" fmla="*/ 160 w 416"/>
                <a:gd name="T37" fmla="*/ 114 h 282"/>
                <a:gd name="T38" fmla="*/ 159 w 416"/>
                <a:gd name="T39" fmla="*/ 104 h 282"/>
                <a:gd name="T40" fmla="*/ 143 w 416"/>
                <a:gd name="T41" fmla="*/ 81 h 282"/>
                <a:gd name="T42" fmla="*/ 163 w 416"/>
                <a:gd name="T43" fmla="*/ 71 h 282"/>
                <a:gd name="T44" fmla="*/ 184 w 416"/>
                <a:gd name="T45" fmla="*/ 60 h 282"/>
                <a:gd name="T46" fmla="*/ 185 w 416"/>
                <a:gd name="T47" fmla="*/ 49 h 282"/>
                <a:gd name="T48" fmla="*/ 165 w 416"/>
                <a:gd name="T49" fmla="*/ 57 h 282"/>
                <a:gd name="T50" fmla="*/ 139 w 416"/>
                <a:gd name="T51" fmla="*/ 57 h 282"/>
                <a:gd name="T52" fmla="*/ 119 w 416"/>
                <a:gd name="T53" fmla="*/ 40 h 282"/>
                <a:gd name="T54" fmla="*/ 81 w 416"/>
                <a:gd name="T55" fmla="*/ 25 h 282"/>
                <a:gd name="T56" fmla="*/ 59 w 416"/>
                <a:gd name="T57" fmla="*/ 14 h 282"/>
                <a:gd name="T58" fmla="*/ 41 w 416"/>
                <a:gd name="T59" fmla="*/ 17 h 282"/>
                <a:gd name="T60" fmla="*/ 34 w 416"/>
                <a:gd name="T61" fmla="*/ 23 h 282"/>
                <a:gd name="T62" fmla="*/ 25 w 416"/>
                <a:gd name="T63" fmla="*/ 7 h 282"/>
                <a:gd name="T64" fmla="*/ 0 w 416"/>
                <a:gd name="T65" fmla="*/ 1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6"/>
                <a:gd name="T100" fmla="*/ 0 h 282"/>
                <a:gd name="T101" fmla="*/ 416 w 416"/>
                <a:gd name="T102" fmla="*/ 282 h 2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14" name="Freeform 78"/>
            <p:cNvSpPr/>
            <p:nvPr/>
          </p:nvSpPr>
          <p:spPr bwMode="auto">
            <a:xfrm>
              <a:off x="3917" y="2054"/>
              <a:ext cx="46" cy="58"/>
            </a:xfrm>
            <a:custGeom>
              <a:avLst/>
              <a:gdLst>
                <a:gd name="T0" fmla="*/ 15 w 60"/>
                <a:gd name="T1" fmla="*/ 7 h 78"/>
                <a:gd name="T2" fmla="*/ 0 w 60"/>
                <a:gd name="T3" fmla="*/ 7 h 78"/>
                <a:gd name="T4" fmla="*/ 9 w 60"/>
                <a:gd name="T5" fmla="*/ 17 h 78"/>
                <a:gd name="T6" fmla="*/ 12 w 60"/>
                <a:gd name="T7" fmla="*/ 27 h 78"/>
                <a:gd name="T8" fmla="*/ 15 w 60"/>
                <a:gd name="T9" fmla="*/ 32 h 78"/>
                <a:gd name="T10" fmla="*/ 27 w 60"/>
                <a:gd name="T11" fmla="*/ 21 h 78"/>
                <a:gd name="T12" fmla="*/ 15 w 60"/>
                <a:gd name="T13" fmla="*/ 7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78"/>
                <a:gd name="T23" fmla="*/ 60 w 60"/>
                <a:gd name="T24" fmla="*/ 78 h 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15" name="Freeform 79"/>
            <p:cNvSpPr/>
            <p:nvPr/>
          </p:nvSpPr>
          <p:spPr bwMode="auto">
            <a:xfrm>
              <a:off x="4056" y="1965"/>
              <a:ext cx="168" cy="84"/>
            </a:xfrm>
            <a:custGeom>
              <a:avLst/>
              <a:gdLst>
                <a:gd name="T0" fmla="*/ 21 w 219"/>
                <a:gd name="T1" fmla="*/ 30 h 113"/>
                <a:gd name="T2" fmla="*/ 18 w 219"/>
                <a:gd name="T3" fmla="*/ 25 h 113"/>
                <a:gd name="T4" fmla="*/ 7 w 219"/>
                <a:gd name="T5" fmla="*/ 28 h 113"/>
                <a:gd name="T6" fmla="*/ 18 w 219"/>
                <a:gd name="T7" fmla="*/ 46 h 113"/>
                <a:gd name="T8" fmla="*/ 55 w 219"/>
                <a:gd name="T9" fmla="*/ 36 h 113"/>
                <a:gd name="T10" fmla="*/ 67 w 219"/>
                <a:gd name="T11" fmla="*/ 30 h 113"/>
                <a:gd name="T12" fmla="*/ 77 w 219"/>
                <a:gd name="T13" fmla="*/ 27 h 113"/>
                <a:gd name="T14" fmla="*/ 99 w 219"/>
                <a:gd name="T15" fmla="*/ 7 h 113"/>
                <a:gd name="T16" fmla="*/ 95 w 219"/>
                <a:gd name="T17" fmla="*/ 0 h 113"/>
                <a:gd name="T18" fmla="*/ 81 w 219"/>
                <a:gd name="T19" fmla="*/ 7 h 113"/>
                <a:gd name="T20" fmla="*/ 48 w 219"/>
                <a:gd name="T21" fmla="*/ 16 h 113"/>
                <a:gd name="T22" fmla="*/ 38 w 219"/>
                <a:gd name="T23" fmla="*/ 19 h 113"/>
                <a:gd name="T24" fmla="*/ 27 w 219"/>
                <a:gd name="T25" fmla="*/ 22 h 113"/>
                <a:gd name="T26" fmla="*/ 21 w 219"/>
                <a:gd name="T27" fmla="*/ 30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"/>
                <a:gd name="T43" fmla="*/ 0 h 113"/>
                <a:gd name="T44" fmla="*/ 219 w 219"/>
                <a:gd name="T45" fmla="*/ 113 h 1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16" name="Freeform 80"/>
            <p:cNvSpPr/>
            <p:nvPr/>
          </p:nvSpPr>
          <p:spPr bwMode="auto">
            <a:xfrm>
              <a:off x="4230" y="1915"/>
              <a:ext cx="107" cy="91"/>
            </a:xfrm>
            <a:custGeom>
              <a:avLst/>
              <a:gdLst>
                <a:gd name="T0" fmla="*/ 5 w 139"/>
                <a:gd name="T1" fmla="*/ 25 h 122"/>
                <a:gd name="T2" fmla="*/ 4 w 139"/>
                <a:gd name="T3" fmla="*/ 35 h 122"/>
                <a:gd name="T4" fmla="*/ 0 w 139"/>
                <a:gd name="T5" fmla="*/ 45 h 122"/>
                <a:gd name="T6" fmla="*/ 17 w 139"/>
                <a:gd name="T7" fmla="*/ 48 h 122"/>
                <a:gd name="T8" fmla="*/ 24 w 139"/>
                <a:gd name="T9" fmla="*/ 40 h 122"/>
                <a:gd name="T10" fmla="*/ 56 w 139"/>
                <a:gd name="T11" fmla="*/ 28 h 122"/>
                <a:gd name="T12" fmla="*/ 62 w 139"/>
                <a:gd name="T13" fmla="*/ 19 h 122"/>
                <a:gd name="T14" fmla="*/ 51 w 139"/>
                <a:gd name="T15" fmla="*/ 12 h 122"/>
                <a:gd name="T16" fmla="*/ 45 w 139"/>
                <a:gd name="T17" fmla="*/ 8 h 122"/>
                <a:gd name="T18" fmla="*/ 29 w 139"/>
                <a:gd name="T19" fmla="*/ 5 h 122"/>
                <a:gd name="T20" fmla="*/ 24 w 139"/>
                <a:gd name="T21" fmla="*/ 15 h 122"/>
                <a:gd name="T22" fmla="*/ 5 w 139"/>
                <a:gd name="T23" fmla="*/ 25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9"/>
                <a:gd name="T37" fmla="*/ 0 h 122"/>
                <a:gd name="T38" fmla="*/ 139 w 139"/>
                <a:gd name="T39" fmla="*/ 122 h 12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17" name="Freeform 81"/>
            <p:cNvSpPr/>
            <p:nvPr/>
          </p:nvSpPr>
          <p:spPr bwMode="auto">
            <a:xfrm>
              <a:off x="4287" y="1874"/>
              <a:ext cx="38" cy="26"/>
            </a:xfrm>
            <a:custGeom>
              <a:avLst/>
              <a:gdLst>
                <a:gd name="T0" fmla="*/ 13 w 49"/>
                <a:gd name="T1" fmla="*/ 0 h 35"/>
                <a:gd name="T2" fmla="*/ 4 w 49"/>
                <a:gd name="T3" fmla="*/ 4 h 35"/>
                <a:gd name="T4" fmla="*/ 12 w 49"/>
                <a:gd name="T5" fmla="*/ 14 h 35"/>
                <a:gd name="T6" fmla="*/ 18 w 49"/>
                <a:gd name="T7" fmla="*/ 10 h 35"/>
                <a:gd name="T8" fmla="*/ 13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35"/>
                <a:gd name="T17" fmla="*/ 49 w 4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18" name="Freeform 82"/>
            <p:cNvSpPr/>
            <p:nvPr/>
          </p:nvSpPr>
          <p:spPr bwMode="auto">
            <a:xfrm>
              <a:off x="2521" y="1390"/>
              <a:ext cx="126" cy="200"/>
            </a:xfrm>
            <a:custGeom>
              <a:avLst/>
              <a:gdLst>
                <a:gd name="T0" fmla="*/ 58 w 164"/>
                <a:gd name="T1" fmla="*/ 0 h 268"/>
                <a:gd name="T2" fmla="*/ 47 w 164"/>
                <a:gd name="T3" fmla="*/ 12 h 268"/>
                <a:gd name="T4" fmla="*/ 40 w 164"/>
                <a:gd name="T5" fmla="*/ 27 h 268"/>
                <a:gd name="T6" fmla="*/ 17 w 164"/>
                <a:gd name="T7" fmla="*/ 35 h 268"/>
                <a:gd name="T8" fmla="*/ 13 w 164"/>
                <a:gd name="T9" fmla="*/ 40 h 268"/>
                <a:gd name="T10" fmla="*/ 7 w 164"/>
                <a:gd name="T11" fmla="*/ 42 h 268"/>
                <a:gd name="T12" fmla="*/ 9 w 164"/>
                <a:gd name="T13" fmla="*/ 55 h 268"/>
                <a:gd name="T14" fmla="*/ 13 w 164"/>
                <a:gd name="T15" fmla="*/ 65 h 268"/>
                <a:gd name="T16" fmla="*/ 0 w 164"/>
                <a:gd name="T17" fmla="*/ 83 h 268"/>
                <a:gd name="T18" fmla="*/ 13 w 164"/>
                <a:gd name="T19" fmla="*/ 108 h 268"/>
                <a:gd name="T20" fmla="*/ 24 w 164"/>
                <a:gd name="T21" fmla="*/ 111 h 268"/>
                <a:gd name="T22" fmla="*/ 40 w 164"/>
                <a:gd name="T23" fmla="*/ 90 h 268"/>
                <a:gd name="T24" fmla="*/ 47 w 164"/>
                <a:gd name="T25" fmla="*/ 80 h 268"/>
                <a:gd name="T26" fmla="*/ 58 w 164"/>
                <a:gd name="T27" fmla="*/ 49 h 268"/>
                <a:gd name="T28" fmla="*/ 64 w 164"/>
                <a:gd name="T29" fmla="*/ 32 h 268"/>
                <a:gd name="T30" fmla="*/ 75 w 164"/>
                <a:gd name="T31" fmla="*/ 30 h 268"/>
                <a:gd name="T32" fmla="*/ 58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4"/>
                <a:gd name="T52" fmla="*/ 0 h 268"/>
                <a:gd name="T53" fmla="*/ 164 w 164"/>
                <a:gd name="T54" fmla="*/ 268 h 2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19" name="Freeform 83"/>
            <p:cNvSpPr/>
            <p:nvPr/>
          </p:nvSpPr>
          <p:spPr bwMode="auto">
            <a:xfrm>
              <a:off x="3066" y="1079"/>
              <a:ext cx="50" cy="61"/>
            </a:xfrm>
            <a:custGeom>
              <a:avLst/>
              <a:gdLst>
                <a:gd name="T0" fmla="*/ 13 w 66"/>
                <a:gd name="T1" fmla="*/ 0 h 81"/>
                <a:gd name="T2" fmla="*/ 11 w 66"/>
                <a:gd name="T3" fmla="*/ 26 h 81"/>
                <a:gd name="T4" fmla="*/ 13 w 66"/>
                <a:gd name="T5" fmla="*/ 32 h 81"/>
                <a:gd name="T6" fmla="*/ 17 w 66"/>
                <a:gd name="T7" fmla="*/ 34 h 81"/>
                <a:gd name="T8" fmla="*/ 25 w 66"/>
                <a:gd name="T9" fmla="*/ 32 h 81"/>
                <a:gd name="T10" fmla="*/ 13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81"/>
                <a:gd name="T20" fmla="*/ 66 w 66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20" name="Freeform 84"/>
            <p:cNvSpPr/>
            <p:nvPr/>
          </p:nvSpPr>
          <p:spPr bwMode="auto">
            <a:xfrm>
              <a:off x="3407" y="1145"/>
              <a:ext cx="114" cy="182"/>
            </a:xfrm>
            <a:custGeom>
              <a:avLst/>
              <a:gdLst>
                <a:gd name="T0" fmla="*/ 44 w 148"/>
                <a:gd name="T1" fmla="*/ 0 h 244"/>
                <a:gd name="T2" fmla="*/ 27 w 148"/>
                <a:gd name="T3" fmla="*/ 35 h 244"/>
                <a:gd name="T4" fmla="*/ 17 w 148"/>
                <a:gd name="T5" fmla="*/ 38 h 244"/>
                <a:gd name="T6" fmla="*/ 5 w 148"/>
                <a:gd name="T7" fmla="*/ 45 h 244"/>
                <a:gd name="T8" fmla="*/ 18 w 148"/>
                <a:gd name="T9" fmla="*/ 78 h 244"/>
                <a:gd name="T10" fmla="*/ 24 w 148"/>
                <a:gd name="T11" fmla="*/ 93 h 244"/>
                <a:gd name="T12" fmla="*/ 27 w 148"/>
                <a:gd name="T13" fmla="*/ 98 h 244"/>
                <a:gd name="T14" fmla="*/ 39 w 148"/>
                <a:gd name="T15" fmla="*/ 101 h 244"/>
                <a:gd name="T16" fmla="*/ 44 w 148"/>
                <a:gd name="T17" fmla="*/ 81 h 244"/>
                <a:gd name="T18" fmla="*/ 57 w 148"/>
                <a:gd name="T19" fmla="*/ 69 h 244"/>
                <a:gd name="T20" fmla="*/ 51 w 148"/>
                <a:gd name="T21" fmla="*/ 28 h 244"/>
                <a:gd name="T22" fmla="*/ 64 w 148"/>
                <a:gd name="T23" fmla="*/ 20 h 244"/>
                <a:gd name="T24" fmla="*/ 51 w 148"/>
                <a:gd name="T25" fmla="*/ 8 h 244"/>
                <a:gd name="T26" fmla="*/ 44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8"/>
                <a:gd name="T43" fmla="*/ 0 h 244"/>
                <a:gd name="T44" fmla="*/ 148 w 148"/>
                <a:gd name="T45" fmla="*/ 244 h 2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21" name="Freeform 85"/>
            <p:cNvSpPr/>
            <p:nvPr/>
          </p:nvSpPr>
          <p:spPr bwMode="auto">
            <a:xfrm>
              <a:off x="3311" y="1088"/>
              <a:ext cx="74" cy="136"/>
            </a:xfrm>
            <a:custGeom>
              <a:avLst/>
              <a:gdLst>
                <a:gd name="T0" fmla="*/ 22 w 96"/>
                <a:gd name="T1" fmla="*/ 1 h 183"/>
                <a:gd name="T2" fmla="*/ 23 w 96"/>
                <a:gd name="T3" fmla="*/ 14 h 183"/>
                <a:gd name="T4" fmla="*/ 27 w 96"/>
                <a:gd name="T5" fmla="*/ 25 h 183"/>
                <a:gd name="T6" fmla="*/ 29 w 96"/>
                <a:gd name="T7" fmla="*/ 38 h 183"/>
                <a:gd name="T8" fmla="*/ 31 w 96"/>
                <a:gd name="T9" fmla="*/ 43 h 183"/>
                <a:gd name="T10" fmla="*/ 32 w 96"/>
                <a:gd name="T11" fmla="*/ 52 h 183"/>
                <a:gd name="T12" fmla="*/ 26 w 96"/>
                <a:gd name="T13" fmla="*/ 38 h 183"/>
                <a:gd name="T14" fmla="*/ 16 w 96"/>
                <a:gd name="T15" fmla="*/ 32 h 183"/>
                <a:gd name="T16" fmla="*/ 2 w 96"/>
                <a:gd name="T17" fmla="*/ 34 h 183"/>
                <a:gd name="T18" fmla="*/ 4 w 96"/>
                <a:gd name="T19" fmla="*/ 42 h 183"/>
                <a:gd name="T20" fmla="*/ 19 w 96"/>
                <a:gd name="T21" fmla="*/ 47 h 183"/>
                <a:gd name="T22" fmla="*/ 26 w 96"/>
                <a:gd name="T23" fmla="*/ 55 h 183"/>
                <a:gd name="T24" fmla="*/ 32 w 96"/>
                <a:gd name="T25" fmla="*/ 55 h 183"/>
                <a:gd name="T26" fmla="*/ 35 w 96"/>
                <a:gd name="T27" fmla="*/ 61 h 183"/>
                <a:gd name="T28" fmla="*/ 44 w 96"/>
                <a:gd name="T29" fmla="*/ 74 h 183"/>
                <a:gd name="T30" fmla="*/ 37 w 96"/>
                <a:gd name="T31" fmla="*/ 52 h 183"/>
                <a:gd name="T32" fmla="*/ 37 w 96"/>
                <a:gd name="T33" fmla="*/ 38 h 183"/>
                <a:gd name="T34" fmla="*/ 32 w 96"/>
                <a:gd name="T35" fmla="*/ 26 h 183"/>
                <a:gd name="T36" fmla="*/ 29 w 96"/>
                <a:gd name="T37" fmla="*/ 16 h 183"/>
                <a:gd name="T38" fmla="*/ 26 w 96"/>
                <a:gd name="T39" fmla="*/ 8 h 183"/>
                <a:gd name="T40" fmla="*/ 22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83"/>
                <a:gd name="T65" fmla="*/ 96 w 96"/>
                <a:gd name="T66" fmla="*/ 183 h 18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22" name="Freeform 86"/>
            <p:cNvSpPr/>
            <p:nvPr/>
          </p:nvSpPr>
          <p:spPr bwMode="auto">
            <a:xfrm>
              <a:off x="3361" y="1197"/>
              <a:ext cx="41" cy="131"/>
            </a:xfrm>
            <a:custGeom>
              <a:avLst/>
              <a:gdLst>
                <a:gd name="T0" fmla="*/ 3 w 54"/>
                <a:gd name="T1" fmla="*/ 0 h 175"/>
                <a:gd name="T2" fmla="*/ 0 w 54"/>
                <a:gd name="T3" fmla="*/ 10 h 175"/>
                <a:gd name="T4" fmla="*/ 4 w 54"/>
                <a:gd name="T5" fmla="*/ 22 h 175"/>
                <a:gd name="T6" fmla="*/ 8 w 54"/>
                <a:gd name="T7" fmla="*/ 39 h 175"/>
                <a:gd name="T8" fmla="*/ 15 w 54"/>
                <a:gd name="T9" fmla="*/ 55 h 175"/>
                <a:gd name="T10" fmla="*/ 24 w 54"/>
                <a:gd name="T11" fmla="*/ 73 h 175"/>
                <a:gd name="T12" fmla="*/ 17 w 54"/>
                <a:gd name="T13" fmla="*/ 48 h 175"/>
                <a:gd name="T14" fmla="*/ 15 w 54"/>
                <a:gd name="T15" fmla="*/ 39 h 175"/>
                <a:gd name="T16" fmla="*/ 12 w 54"/>
                <a:gd name="T17" fmla="*/ 25 h 175"/>
                <a:gd name="T18" fmla="*/ 11 w 54"/>
                <a:gd name="T19" fmla="*/ 19 h 175"/>
                <a:gd name="T20" fmla="*/ 7 w 54"/>
                <a:gd name="T21" fmla="*/ 16 h 175"/>
                <a:gd name="T22" fmla="*/ 3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4"/>
                <a:gd name="T37" fmla="*/ 0 h 175"/>
                <a:gd name="T38" fmla="*/ 54 w 54"/>
                <a:gd name="T39" fmla="*/ 175 h 1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23" name="Freeform 87"/>
            <p:cNvSpPr/>
            <p:nvPr/>
          </p:nvSpPr>
          <p:spPr bwMode="auto">
            <a:xfrm>
              <a:off x="3407" y="1334"/>
              <a:ext cx="67" cy="54"/>
            </a:xfrm>
            <a:custGeom>
              <a:avLst/>
              <a:gdLst>
                <a:gd name="T0" fmla="*/ 2 w 86"/>
                <a:gd name="T1" fmla="*/ 0 h 73"/>
                <a:gd name="T2" fmla="*/ 4 w 86"/>
                <a:gd name="T3" fmla="*/ 13 h 73"/>
                <a:gd name="T4" fmla="*/ 11 w 86"/>
                <a:gd name="T5" fmla="*/ 18 h 73"/>
                <a:gd name="T6" fmla="*/ 23 w 86"/>
                <a:gd name="T7" fmla="*/ 20 h 73"/>
                <a:gd name="T8" fmla="*/ 29 w 86"/>
                <a:gd name="T9" fmla="*/ 23 h 73"/>
                <a:gd name="T10" fmla="*/ 35 w 86"/>
                <a:gd name="T11" fmla="*/ 27 h 73"/>
                <a:gd name="T12" fmla="*/ 41 w 86"/>
                <a:gd name="T13" fmla="*/ 28 h 73"/>
                <a:gd name="T14" fmla="*/ 34 w 86"/>
                <a:gd name="T15" fmla="*/ 16 h 73"/>
                <a:gd name="T16" fmla="*/ 30 w 86"/>
                <a:gd name="T17" fmla="*/ 9 h 73"/>
                <a:gd name="T18" fmla="*/ 17 w 86"/>
                <a:gd name="T19" fmla="*/ 10 h 73"/>
                <a:gd name="T20" fmla="*/ 12 w 86"/>
                <a:gd name="T21" fmla="*/ 7 h 73"/>
                <a:gd name="T22" fmla="*/ 3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73"/>
                <a:gd name="T41" fmla="*/ 86 w 86"/>
                <a:gd name="T42" fmla="*/ 73 h 7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24" name="Freeform 88"/>
            <p:cNvSpPr/>
            <p:nvPr/>
          </p:nvSpPr>
          <p:spPr bwMode="auto">
            <a:xfrm>
              <a:off x="3514" y="1239"/>
              <a:ext cx="85" cy="117"/>
            </a:xfrm>
            <a:custGeom>
              <a:avLst/>
              <a:gdLst>
                <a:gd name="T0" fmla="*/ 44 w 111"/>
                <a:gd name="T1" fmla="*/ 0 h 156"/>
                <a:gd name="T2" fmla="*/ 34 w 111"/>
                <a:gd name="T3" fmla="*/ 5 h 156"/>
                <a:gd name="T4" fmla="*/ 11 w 111"/>
                <a:gd name="T5" fmla="*/ 6 h 156"/>
                <a:gd name="T6" fmla="*/ 6 w 111"/>
                <a:gd name="T7" fmla="*/ 14 h 156"/>
                <a:gd name="T8" fmla="*/ 5 w 111"/>
                <a:gd name="T9" fmla="*/ 26 h 156"/>
                <a:gd name="T10" fmla="*/ 6 w 111"/>
                <a:gd name="T11" fmla="*/ 32 h 156"/>
                <a:gd name="T12" fmla="*/ 2 w 111"/>
                <a:gd name="T13" fmla="*/ 38 h 156"/>
                <a:gd name="T14" fmla="*/ 6 w 111"/>
                <a:gd name="T15" fmla="*/ 47 h 156"/>
                <a:gd name="T16" fmla="*/ 11 w 111"/>
                <a:gd name="T17" fmla="*/ 53 h 156"/>
                <a:gd name="T18" fmla="*/ 6 w 111"/>
                <a:gd name="T19" fmla="*/ 61 h 156"/>
                <a:gd name="T20" fmla="*/ 11 w 111"/>
                <a:gd name="T21" fmla="*/ 66 h 156"/>
                <a:gd name="T22" fmla="*/ 19 w 111"/>
                <a:gd name="T23" fmla="*/ 61 h 156"/>
                <a:gd name="T24" fmla="*/ 22 w 111"/>
                <a:gd name="T25" fmla="*/ 40 h 156"/>
                <a:gd name="T26" fmla="*/ 25 w 111"/>
                <a:gd name="T27" fmla="*/ 53 h 156"/>
                <a:gd name="T28" fmla="*/ 29 w 111"/>
                <a:gd name="T29" fmla="*/ 62 h 156"/>
                <a:gd name="T30" fmla="*/ 28 w 111"/>
                <a:gd name="T31" fmla="*/ 47 h 156"/>
                <a:gd name="T32" fmla="*/ 32 w 111"/>
                <a:gd name="T33" fmla="*/ 31 h 156"/>
                <a:gd name="T34" fmla="*/ 31 w 111"/>
                <a:gd name="T35" fmla="*/ 22 h 156"/>
                <a:gd name="T36" fmla="*/ 24 w 111"/>
                <a:gd name="T37" fmla="*/ 26 h 156"/>
                <a:gd name="T38" fmla="*/ 16 w 111"/>
                <a:gd name="T39" fmla="*/ 23 h 156"/>
                <a:gd name="T40" fmla="*/ 18 w 111"/>
                <a:gd name="T41" fmla="*/ 15 h 156"/>
                <a:gd name="T42" fmla="*/ 28 w 111"/>
                <a:gd name="T43" fmla="*/ 15 h 156"/>
                <a:gd name="T44" fmla="*/ 35 w 111"/>
                <a:gd name="T45" fmla="*/ 17 h 156"/>
                <a:gd name="T46" fmla="*/ 44 w 111"/>
                <a:gd name="T47" fmla="*/ 13 h 156"/>
                <a:gd name="T48" fmla="*/ 50 w 111"/>
                <a:gd name="T49" fmla="*/ 6 h 156"/>
                <a:gd name="T50" fmla="*/ 44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1"/>
                <a:gd name="T79" fmla="*/ 0 h 156"/>
                <a:gd name="T80" fmla="*/ 111 w 111"/>
                <a:gd name="T81" fmla="*/ 156 h 1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25" name="Freeform 89"/>
            <p:cNvSpPr/>
            <p:nvPr/>
          </p:nvSpPr>
          <p:spPr bwMode="auto">
            <a:xfrm>
              <a:off x="3485" y="823"/>
              <a:ext cx="23" cy="71"/>
            </a:xfrm>
            <a:custGeom>
              <a:avLst/>
              <a:gdLst>
                <a:gd name="T0" fmla="*/ 5 w 30"/>
                <a:gd name="T1" fmla="*/ 0 h 94"/>
                <a:gd name="T2" fmla="*/ 0 w 30"/>
                <a:gd name="T3" fmla="*/ 7 h 94"/>
                <a:gd name="T4" fmla="*/ 3 w 30"/>
                <a:gd name="T5" fmla="*/ 16 h 94"/>
                <a:gd name="T6" fmla="*/ 1 w 30"/>
                <a:gd name="T7" fmla="*/ 26 h 94"/>
                <a:gd name="T8" fmla="*/ 7 w 30"/>
                <a:gd name="T9" fmla="*/ 41 h 94"/>
                <a:gd name="T10" fmla="*/ 14 w 30"/>
                <a:gd name="T11" fmla="*/ 36 h 94"/>
                <a:gd name="T12" fmla="*/ 10 w 30"/>
                <a:gd name="T13" fmla="*/ 26 h 94"/>
                <a:gd name="T14" fmla="*/ 5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94"/>
                <a:gd name="T26" fmla="*/ 30 w 30"/>
                <a:gd name="T27" fmla="*/ 94 h 9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26" name="Freeform 90"/>
            <p:cNvSpPr/>
            <p:nvPr/>
          </p:nvSpPr>
          <p:spPr bwMode="auto">
            <a:xfrm>
              <a:off x="3500" y="941"/>
              <a:ext cx="62" cy="118"/>
            </a:xfrm>
            <a:custGeom>
              <a:avLst/>
              <a:gdLst>
                <a:gd name="T0" fmla="*/ 5 w 81"/>
                <a:gd name="T1" fmla="*/ 1 h 158"/>
                <a:gd name="T2" fmla="*/ 0 w 81"/>
                <a:gd name="T3" fmla="*/ 8 h 158"/>
                <a:gd name="T4" fmla="*/ 4 w 81"/>
                <a:gd name="T5" fmla="*/ 21 h 158"/>
                <a:gd name="T6" fmla="*/ 3 w 81"/>
                <a:gd name="T7" fmla="*/ 45 h 158"/>
                <a:gd name="T8" fmla="*/ 8 w 81"/>
                <a:gd name="T9" fmla="*/ 43 h 158"/>
                <a:gd name="T10" fmla="*/ 8 w 81"/>
                <a:gd name="T11" fmla="*/ 48 h 158"/>
                <a:gd name="T12" fmla="*/ 13 w 81"/>
                <a:gd name="T13" fmla="*/ 51 h 158"/>
                <a:gd name="T14" fmla="*/ 17 w 81"/>
                <a:gd name="T15" fmla="*/ 58 h 158"/>
                <a:gd name="T16" fmla="*/ 21 w 81"/>
                <a:gd name="T17" fmla="*/ 54 h 158"/>
                <a:gd name="T18" fmla="*/ 29 w 81"/>
                <a:gd name="T19" fmla="*/ 56 h 158"/>
                <a:gd name="T20" fmla="*/ 28 w 81"/>
                <a:gd name="T21" fmla="*/ 45 h 158"/>
                <a:gd name="T22" fmla="*/ 21 w 81"/>
                <a:gd name="T23" fmla="*/ 43 h 158"/>
                <a:gd name="T24" fmla="*/ 18 w 81"/>
                <a:gd name="T25" fmla="*/ 38 h 158"/>
                <a:gd name="T26" fmla="*/ 15 w 81"/>
                <a:gd name="T27" fmla="*/ 31 h 158"/>
                <a:gd name="T28" fmla="*/ 18 w 81"/>
                <a:gd name="T29" fmla="*/ 22 h 158"/>
                <a:gd name="T30" fmla="*/ 16 w 81"/>
                <a:gd name="T31" fmla="*/ 14 h 158"/>
                <a:gd name="T32" fmla="*/ 18 w 81"/>
                <a:gd name="T33" fmla="*/ 8 h 158"/>
                <a:gd name="T34" fmla="*/ 13 w 81"/>
                <a:gd name="T35" fmla="*/ 1 h 158"/>
                <a:gd name="T36" fmla="*/ 8 w 81"/>
                <a:gd name="T37" fmla="*/ 3 h 158"/>
                <a:gd name="T38" fmla="*/ 5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1"/>
                <a:gd name="T61" fmla="*/ 0 h 158"/>
                <a:gd name="T62" fmla="*/ 81 w 81"/>
                <a:gd name="T63" fmla="*/ 158 h 1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27" name="Freeform 91"/>
            <p:cNvSpPr/>
            <p:nvPr/>
          </p:nvSpPr>
          <p:spPr bwMode="auto">
            <a:xfrm>
              <a:off x="3544" y="1097"/>
              <a:ext cx="65" cy="79"/>
            </a:xfrm>
            <a:custGeom>
              <a:avLst/>
              <a:gdLst>
                <a:gd name="T0" fmla="*/ 24 w 85"/>
                <a:gd name="T1" fmla="*/ 0 h 105"/>
                <a:gd name="T2" fmla="*/ 20 w 85"/>
                <a:gd name="T3" fmla="*/ 8 h 105"/>
                <a:gd name="T4" fmla="*/ 14 w 85"/>
                <a:gd name="T5" fmla="*/ 13 h 105"/>
                <a:gd name="T6" fmla="*/ 7 w 85"/>
                <a:gd name="T7" fmla="*/ 15 h 105"/>
                <a:gd name="T8" fmla="*/ 4 w 85"/>
                <a:gd name="T9" fmla="*/ 20 h 105"/>
                <a:gd name="T10" fmla="*/ 2 w 85"/>
                <a:gd name="T11" fmla="*/ 32 h 105"/>
                <a:gd name="T12" fmla="*/ 6 w 85"/>
                <a:gd name="T13" fmla="*/ 30 h 105"/>
                <a:gd name="T14" fmla="*/ 11 w 85"/>
                <a:gd name="T15" fmla="*/ 26 h 105"/>
                <a:gd name="T16" fmla="*/ 15 w 85"/>
                <a:gd name="T17" fmla="*/ 29 h 105"/>
                <a:gd name="T18" fmla="*/ 26 w 85"/>
                <a:gd name="T19" fmla="*/ 42 h 105"/>
                <a:gd name="T20" fmla="*/ 31 w 85"/>
                <a:gd name="T21" fmla="*/ 31 h 105"/>
                <a:gd name="T22" fmla="*/ 38 w 85"/>
                <a:gd name="T23" fmla="*/ 29 h 105"/>
                <a:gd name="T24" fmla="*/ 34 w 85"/>
                <a:gd name="T25" fmla="*/ 17 h 105"/>
                <a:gd name="T26" fmla="*/ 24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5"/>
                <a:gd name="T43" fmla="*/ 0 h 105"/>
                <a:gd name="T44" fmla="*/ 85 w 85"/>
                <a:gd name="T45" fmla="*/ 105 h 10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28" name="Freeform 92"/>
            <p:cNvSpPr/>
            <p:nvPr/>
          </p:nvSpPr>
          <p:spPr bwMode="auto">
            <a:xfrm>
              <a:off x="3622" y="1237"/>
              <a:ext cx="29" cy="49"/>
            </a:xfrm>
            <a:custGeom>
              <a:avLst/>
              <a:gdLst>
                <a:gd name="T0" fmla="*/ 3 w 38"/>
                <a:gd name="T1" fmla="*/ 11 h 66"/>
                <a:gd name="T2" fmla="*/ 11 w 38"/>
                <a:gd name="T3" fmla="*/ 27 h 66"/>
                <a:gd name="T4" fmla="*/ 14 w 38"/>
                <a:gd name="T5" fmla="*/ 22 h 66"/>
                <a:gd name="T6" fmla="*/ 17 w 38"/>
                <a:gd name="T7" fmla="*/ 16 h 66"/>
                <a:gd name="T8" fmla="*/ 14 w 38"/>
                <a:gd name="T9" fmla="*/ 10 h 66"/>
                <a:gd name="T10" fmla="*/ 8 w 38"/>
                <a:gd name="T11" fmla="*/ 5 h 66"/>
                <a:gd name="T12" fmla="*/ 5 w 38"/>
                <a:gd name="T13" fmla="*/ 1 h 66"/>
                <a:gd name="T14" fmla="*/ 2 w 38"/>
                <a:gd name="T15" fmla="*/ 5 h 66"/>
                <a:gd name="T16" fmla="*/ 3 w 38"/>
                <a:gd name="T17" fmla="*/ 11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"/>
                <a:gd name="T28" fmla="*/ 0 h 66"/>
                <a:gd name="T29" fmla="*/ 38 w 38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29" name="Freeform 93"/>
            <p:cNvSpPr/>
            <p:nvPr/>
          </p:nvSpPr>
          <p:spPr bwMode="auto">
            <a:xfrm>
              <a:off x="3605" y="1319"/>
              <a:ext cx="19" cy="17"/>
            </a:xfrm>
            <a:custGeom>
              <a:avLst/>
              <a:gdLst>
                <a:gd name="T0" fmla="*/ 0 w 24"/>
                <a:gd name="T1" fmla="*/ 0 h 23"/>
                <a:gd name="T2" fmla="*/ 3 w 24"/>
                <a:gd name="T3" fmla="*/ 10 h 23"/>
                <a:gd name="T4" fmla="*/ 12 w 24"/>
                <a:gd name="T5" fmla="*/ 4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3"/>
                <a:gd name="T14" fmla="*/ 24 w 24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30" name="Freeform 94"/>
            <p:cNvSpPr/>
            <p:nvPr/>
          </p:nvSpPr>
          <p:spPr bwMode="auto">
            <a:xfrm>
              <a:off x="3633" y="1309"/>
              <a:ext cx="46" cy="37"/>
            </a:xfrm>
            <a:custGeom>
              <a:avLst/>
              <a:gdLst>
                <a:gd name="T0" fmla="*/ 4 w 60"/>
                <a:gd name="T1" fmla="*/ 0 h 49"/>
                <a:gd name="T2" fmla="*/ 0 w 60"/>
                <a:gd name="T3" fmla="*/ 8 h 49"/>
                <a:gd name="T4" fmla="*/ 12 w 60"/>
                <a:gd name="T5" fmla="*/ 14 h 49"/>
                <a:gd name="T6" fmla="*/ 19 w 60"/>
                <a:gd name="T7" fmla="*/ 20 h 49"/>
                <a:gd name="T8" fmla="*/ 27 w 60"/>
                <a:gd name="T9" fmla="*/ 18 h 49"/>
                <a:gd name="T10" fmla="*/ 22 w 60"/>
                <a:gd name="T11" fmla="*/ 11 h 49"/>
                <a:gd name="T12" fmla="*/ 12 w 60"/>
                <a:gd name="T13" fmla="*/ 2 h 49"/>
                <a:gd name="T14" fmla="*/ 9 w 60"/>
                <a:gd name="T15" fmla="*/ 7 h 49"/>
                <a:gd name="T16" fmla="*/ 4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49"/>
                <a:gd name="T29" fmla="*/ 60 w 60"/>
                <a:gd name="T30" fmla="*/ 49 h 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31" name="Freeform 95"/>
            <p:cNvSpPr/>
            <p:nvPr/>
          </p:nvSpPr>
          <p:spPr bwMode="auto">
            <a:xfrm>
              <a:off x="3704" y="1379"/>
              <a:ext cx="24" cy="33"/>
            </a:xfrm>
            <a:custGeom>
              <a:avLst/>
              <a:gdLst>
                <a:gd name="T0" fmla="*/ 12 w 32"/>
                <a:gd name="T1" fmla="*/ 0 h 44"/>
                <a:gd name="T2" fmla="*/ 5 w 32"/>
                <a:gd name="T3" fmla="*/ 5 h 44"/>
                <a:gd name="T4" fmla="*/ 5 w 32"/>
                <a:gd name="T5" fmla="*/ 14 h 44"/>
                <a:gd name="T6" fmla="*/ 11 w 32"/>
                <a:gd name="T7" fmla="*/ 15 h 44"/>
                <a:gd name="T8" fmla="*/ 12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32" name="Freeform 96"/>
            <p:cNvSpPr/>
            <p:nvPr/>
          </p:nvSpPr>
          <p:spPr bwMode="auto">
            <a:xfrm>
              <a:off x="3977" y="1337"/>
              <a:ext cx="47" cy="47"/>
            </a:xfrm>
            <a:custGeom>
              <a:avLst/>
              <a:gdLst>
                <a:gd name="T0" fmla="*/ 3 w 61"/>
                <a:gd name="T1" fmla="*/ 0 h 63"/>
                <a:gd name="T2" fmla="*/ 0 w 61"/>
                <a:gd name="T3" fmla="*/ 5 h 63"/>
                <a:gd name="T4" fmla="*/ 11 w 61"/>
                <a:gd name="T5" fmla="*/ 14 h 63"/>
                <a:gd name="T6" fmla="*/ 17 w 61"/>
                <a:gd name="T7" fmla="*/ 22 h 63"/>
                <a:gd name="T8" fmla="*/ 21 w 61"/>
                <a:gd name="T9" fmla="*/ 26 h 63"/>
                <a:gd name="T10" fmla="*/ 28 w 61"/>
                <a:gd name="T11" fmla="*/ 23 h 63"/>
                <a:gd name="T12" fmla="*/ 15 w 61"/>
                <a:gd name="T13" fmla="*/ 7 h 63"/>
                <a:gd name="T14" fmla="*/ 3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"/>
                <a:gd name="T25" fmla="*/ 0 h 63"/>
                <a:gd name="T26" fmla="*/ 61 w 61"/>
                <a:gd name="T27" fmla="*/ 63 h 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33" name="Freeform 97"/>
            <p:cNvSpPr/>
            <p:nvPr/>
          </p:nvSpPr>
          <p:spPr bwMode="auto">
            <a:xfrm>
              <a:off x="3570" y="1396"/>
              <a:ext cx="47" cy="50"/>
            </a:xfrm>
            <a:custGeom>
              <a:avLst/>
              <a:gdLst>
                <a:gd name="T0" fmla="*/ 13 w 61"/>
                <a:gd name="T1" fmla="*/ 3 h 67"/>
                <a:gd name="T2" fmla="*/ 14 w 61"/>
                <a:gd name="T3" fmla="*/ 14 h 67"/>
                <a:gd name="T4" fmla="*/ 7 w 61"/>
                <a:gd name="T5" fmla="*/ 18 h 67"/>
                <a:gd name="T6" fmla="*/ 10 w 61"/>
                <a:gd name="T7" fmla="*/ 28 h 67"/>
                <a:gd name="T8" fmla="*/ 22 w 61"/>
                <a:gd name="T9" fmla="*/ 24 h 67"/>
                <a:gd name="T10" fmla="*/ 27 w 61"/>
                <a:gd name="T11" fmla="*/ 19 h 67"/>
                <a:gd name="T12" fmla="*/ 23 w 61"/>
                <a:gd name="T13" fmla="*/ 12 h 67"/>
                <a:gd name="T14" fmla="*/ 26 w 61"/>
                <a:gd name="T15" fmla="*/ 5 h 67"/>
                <a:gd name="T16" fmla="*/ 25 w 61"/>
                <a:gd name="T17" fmla="*/ 1 h 67"/>
                <a:gd name="T18" fmla="*/ 21 w 61"/>
                <a:gd name="T19" fmla="*/ 1 h 67"/>
                <a:gd name="T20" fmla="*/ 23 w 61"/>
                <a:gd name="T21" fmla="*/ 2 h 67"/>
                <a:gd name="T22" fmla="*/ 22 w 61"/>
                <a:gd name="T23" fmla="*/ 7 h 67"/>
                <a:gd name="T24" fmla="*/ 19 w 61"/>
                <a:gd name="T25" fmla="*/ 10 h 67"/>
                <a:gd name="T26" fmla="*/ 13 w 61"/>
                <a:gd name="T27" fmla="*/ 3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"/>
                <a:gd name="T43" fmla="*/ 0 h 67"/>
                <a:gd name="T44" fmla="*/ 61 w 61"/>
                <a:gd name="T45" fmla="*/ 67 h 6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34" name="Freeform 98"/>
            <p:cNvSpPr/>
            <p:nvPr/>
          </p:nvSpPr>
          <p:spPr bwMode="auto">
            <a:xfrm>
              <a:off x="3520" y="1415"/>
              <a:ext cx="33" cy="27"/>
            </a:xfrm>
            <a:custGeom>
              <a:avLst/>
              <a:gdLst>
                <a:gd name="T0" fmla="*/ 9 w 43"/>
                <a:gd name="T1" fmla="*/ 2 h 36"/>
                <a:gd name="T2" fmla="*/ 3 w 43"/>
                <a:gd name="T3" fmla="*/ 3 h 36"/>
                <a:gd name="T4" fmla="*/ 15 w 43"/>
                <a:gd name="T5" fmla="*/ 15 h 36"/>
                <a:gd name="T6" fmla="*/ 19 w 43"/>
                <a:gd name="T7" fmla="*/ 13 h 36"/>
                <a:gd name="T8" fmla="*/ 9 w 43"/>
                <a:gd name="T9" fmla="*/ 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35" name="Freeform 99"/>
            <p:cNvSpPr/>
            <p:nvPr/>
          </p:nvSpPr>
          <p:spPr bwMode="auto">
            <a:xfrm>
              <a:off x="3499" y="1386"/>
              <a:ext cx="24" cy="31"/>
            </a:xfrm>
            <a:custGeom>
              <a:avLst/>
              <a:gdLst>
                <a:gd name="T0" fmla="*/ 9 w 32"/>
                <a:gd name="T1" fmla="*/ 0 h 41"/>
                <a:gd name="T2" fmla="*/ 0 w 32"/>
                <a:gd name="T3" fmla="*/ 11 h 41"/>
                <a:gd name="T4" fmla="*/ 7 w 32"/>
                <a:gd name="T5" fmla="*/ 11 h 41"/>
                <a:gd name="T6" fmla="*/ 8 w 32"/>
                <a:gd name="T7" fmla="*/ 13 h 41"/>
                <a:gd name="T8" fmla="*/ 7 w 32"/>
                <a:gd name="T9" fmla="*/ 15 h 41"/>
                <a:gd name="T10" fmla="*/ 13 w 32"/>
                <a:gd name="T11" fmla="*/ 9 h 41"/>
                <a:gd name="T12" fmla="*/ 11 w 32"/>
                <a:gd name="T13" fmla="*/ 4 h 41"/>
                <a:gd name="T14" fmla="*/ 9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41"/>
                <a:gd name="T26" fmla="*/ 32 w 3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36" name="Freeform 100"/>
            <p:cNvSpPr/>
            <p:nvPr/>
          </p:nvSpPr>
          <p:spPr bwMode="auto">
            <a:xfrm>
              <a:off x="3533" y="1397"/>
              <a:ext cx="35" cy="24"/>
            </a:xfrm>
            <a:custGeom>
              <a:avLst/>
              <a:gdLst>
                <a:gd name="T0" fmla="*/ 9 w 45"/>
                <a:gd name="T1" fmla="*/ 0 h 32"/>
                <a:gd name="T2" fmla="*/ 0 w 45"/>
                <a:gd name="T3" fmla="*/ 3 h 32"/>
                <a:gd name="T4" fmla="*/ 12 w 45"/>
                <a:gd name="T5" fmla="*/ 13 h 32"/>
                <a:gd name="T6" fmla="*/ 21 w 45"/>
                <a:gd name="T7" fmla="*/ 11 h 32"/>
                <a:gd name="T8" fmla="*/ 10 w 45"/>
                <a:gd name="T9" fmla="*/ 5 h 32"/>
                <a:gd name="T10" fmla="*/ 9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32"/>
                <a:gd name="T20" fmla="*/ 45 w 45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37" name="Freeform 101"/>
            <p:cNvSpPr/>
            <p:nvPr/>
          </p:nvSpPr>
          <p:spPr bwMode="auto">
            <a:xfrm>
              <a:off x="3483" y="1066"/>
              <a:ext cx="28" cy="55"/>
            </a:xfrm>
            <a:custGeom>
              <a:avLst/>
              <a:gdLst>
                <a:gd name="T0" fmla="*/ 15 w 35"/>
                <a:gd name="T1" fmla="*/ 0 h 74"/>
                <a:gd name="T2" fmla="*/ 11 w 35"/>
                <a:gd name="T3" fmla="*/ 6 h 74"/>
                <a:gd name="T4" fmla="*/ 5 w 35"/>
                <a:gd name="T5" fmla="*/ 15 h 74"/>
                <a:gd name="T6" fmla="*/ 0 w 35"/>
                <a:gd name="T7" fmla="*/ 25 h 74"/>
                <a:gd name="T8" fmla="*/ 4 w 35"/>
                <a:gd name="T9" fmla="*/ 30 h 74"/>
                <a:gd name="T10" fmla="*/ 10 w 35"/>
                <a:gd name="T11" fmla="*/ 25 h 74"/>
                <a:gd name="T12" fmla="*/ 18 w 35"/>
                <a:gd name="T13" fmla="*/ 13 h 74"/>
                <a:gd name="T14" fmla="*/ 15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5"/>
                <a:gd name="T25" fmla="*/ 0 h 74"/>
                <a:gd name="T26" fmla="*/ 35 w 35"/>
                <a:gd name="T27" fmla="*/ 74 h 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38" name="Freeform 102"/>
            <p:cNvSpPr/>
            <p:nvPr/>
          </p:nvSpPr>
          <p:spPr bwMode="auto">
            <a:xfrm>
              <a:off x="3535" y="1057"/>
              <a:ext cx="20" cy="55"/>
            </a:xfrm>
            <a:custGeom>
              <a:avLst/>
              <a:gdLst>
                <a:gd name="T0" fmla="*/ 6 w 25"/>
                <a:gd name="T1" fmla="*/ 3 h 73"/>
                <a:gd name="T2" fmla="*/ 2 w 25"/>
                <a:gd name="T3" fmla="*/ 4 h 73"/>
                <a:gd name="T4" fmla="*/ 0 w 25"/>
                <a:gd name="T5" fmla="*/ 10 h 73"/>
                <a:gd name="T6" fmla="*/ 8 w 25"/>
                <a:gd name="T7" fmla="*/ 17 h 73"/>
                <a:gd name="T8" fmla="*/ 13 w 25"/>
                <a:gd name="T9" fmla="*/ 24 h 73"/>
                <a:gd name="T10" fmla="*/ 8 w 25"/>
                <a:gd name="T11" fmla="*/ 8 h 73"/>
                <a:gd name="T12" fmla="*/ 6 w 25"/>
                <a:gd name="T13" fmla="*/ 3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73"/>
                <a:gd name="T23" fmla="*/ 25 w 25"/>
                <a:gd name="T24" fmla="*/ 73 h 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39" name="Freeform 103"/>
            <p:cNvSpPr/>
            <p:nvPr/>
          </p:nvSpPr>
          <p:spPr bwMode="auto">
            <a:xfrm>
              <a:off x="3558" y="1040"/>
              <a:ext cx="10" cy="25"/>
            </a:xfrm>
            <a:custGeom>
              <a:avLst/>
              <a:gdLst>
                <a:gd name="T0" fmla="*/ 4 w 14"/>
                <a:gd name="T1" fmla="*/ 0 h 33"/>
                <a:gd name="T2" fmla="*/ 1 w 14"/>
                <a:gd name="T3" fmla="*/ 5 h 33"/>
                <a:gd name="T4" fmla="*/ 4 w 14"/>
                <a:gd name="T5" fmla="*/ 11 h 33"/>
                <a:gd name="T6" fmla="*/ 4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33"/>
                <a:gd name="T14" fmla="*/ 14 w 14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40" name="Freeform 104"/>
            <p:cNvSpPr/>
            <p:nvPr/>
          </p:nvSpPr>
          <p:spPr bwMode="auto">
            <a:xfrm>
              <a:off x="3568" y="1052"/>
              <a:ext cx="22" cy="48"/>
            </a:xfrm>
            <a:custGeom>
              <a:avLst/>
              <a:gdLst>
                <a:gd name="T0" fmla="*/ 2 w 28"/>
                <a:gd name="T1" fmla="*/ 0 h 64"/>
                <a:gd name="T2" fmla="*/ 6 w 28"/>
                <a:gd name="T3" fmla="*/ 6 h 64"/>
                <a:gd name="T4" fmla="*/ 10 w 28"/>
                <a:gd name="T5" fmla="*/ 9 h 64"/>
                <a:gd name="T6" fmla="*/ 4 w 28"/>
                <a:gd name="T7" fmla="*/ 17 h 64"/>
                <a:gd name="T8" fmla="*/ 0 w 28"/>
                <a:gd name="T9" fmla="*/ 24 h 64"/>
                <a:gd name="T10" fmla="*/ 6 w 28"/>
                <a:gd name="T11" fmla="*/ 24 h 64"/>
                <a:gd name="T12" fmla="*/ 13 w 28"/>
                <a:gd name="T13" fmla="*/ 11 h 64"/>
                <a:gd name="T14" fmla="*/ 2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64"/>
                <a:gd name="T26" fmla="*/ 28 w 2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41" name="Freeform 105"/>
            <p:cNvSpPr/>
            <p:nvPr/>
          </p:nvSpPr>
          <p:spPr bwMode="auto">
            <a:xfrm>
              <a:off x="3293" y="1121"/>
              <a:ext cx="12" cy="27"/>
            </a:xfrm>
            <a:custGeom>
              <a:avLst/>
              <a:gdLst>
                <a:gd name="T0" fmla="*/ 6 w 16"/>
                <a:gd name="T1" fmla="*/ 2 h 36"/>
                <a:gd name="T2" fmla="*/ 0 w 16"/>
                <a:gd name="T3" fmla="*/ 3 h 36"/>
                <a:gd name="T4" fmla="*/ 4 w 16"/>
                <a:gd name="T5" fmla="*/ 10 h 36"/>
                <a:gd name="T6" fmla="*/ 6 w 16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36"/>
                <a:gd name="T14" fmla="*/ 16 w 16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42" name="Freeform 106"/>
            <p:cNvSpPr/>
            <p:nvPr/>
          </p:nvSpPr>
          <p:spPr bwMode="auto">
            <a:xfrm>
              <a:off x="3282" y="1098"/>
              <a:ext cx="11" cy="15"/>
            </a:xfrm>
            <a:custGeom>
              <a:avLst/>
              <a:gdLst>
                <a:gd name="T0" fmla="*/ 6 w 13"/>
                <a:gd name="T1" fmla="*/ 2 h 20"/>
                <a:gd name="T2" fmla="*/ 1 w 13"/>
                <a:gd name="T3" fmla="*/ 5 h 20"/>
                <a:gd name="T4" fmla="*/ 6 w 13"/>
                <a:gd name="T5" fmla="*/ 8 h 20"/>
                <a:gd name="T6" fmla="*/ 6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43" name="Freeform 107"/>
            <p:cNvSpPr/>
            <p:nvPr/>
          </p:nvSpPr>
          <p:spPr bwMode="auto">
            <a:xfrm>
              <a:off x="3278" y="1080"/>
              <a:ext cx="12" cy="14"/>
            </a:xfrm>
            <a:custGeom>
              <a:avLst/>
              <a:gdLst>
                <a:gd name="T0" fmla="*/ 5 w 16"/>
                <a:gd name="T1" fmla="*/ 2 h 19"/>
                <a:gd name="T2" fmla="*/ 0 w 16"/>
                <a:gd name="T3" fmla="*/ 4 h 19"/>
                <a:gd name="T4" fmla="*/ 5 w 16"/>
                <a:gd name="T5" fmla="*/ 7 h 19"/>
                <a:gd name="T6" fmla="*/ 5 w 16"/>
                <a:gd name="T7" fmla="*/ 2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19"/>
                <a:gd name="T14" fmla="*/ 16 w 16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44" name="Freeform 108"/>
            <p:cNvSpPr/>
            <p:nvPr/>
          </p:nvSpPr>
          <p:spPr bwMode="auto">
            <a:xfrm>
              <a:off x="3266" y="1040"/>
              <a:ext cx="11" cy="19"/>
            </a:xfrm>
            <a:custGeom>
              <a:avLst/>
              <a:gdLst>
                <a:gd name="T0" fmla="*/ 3 w 14"/>
                <a:gd name="T1" fmla="*/ 0 h 25"/>
                <a:gd name="T2" fmla="*/ 0 w 14"/>
                <a:gd name="T3" fmla="*/ 6 h 25"/>
                <a:gd name="T4" fmla="*/ 6 w 14"/>
                <a:gd name="T5" fmla="*/ 11 h 25"/>
                <a:gd name="T6" fmla="*/ 3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45" name="Freeform 109"/>
            <p:cNvSpPr/>
            <p:nvPr/>
          </p:nvSpPr>
          <p:spPr bwMode="auto">
            <a:xfrm>
              <a:off x="3268" y="1065"/>
              <a:ext cx="16" cy="13"/>
            </a:xfrm>
            <a:custGeom>
              <a:avLst/>
              <a:gdLst>
                <a:gd name="T0" fmla="*/ 5 w 22"/>
                <a:gd name="T1" fmla="*/ 0 h 18"/>
                <a:gd name="T2" fmla="*/ 7 w 22"/>
                <a:gd name="T3" fmla="*/ 7 h 18"/>
                <a:gd name="T4" fmla="*/ 5 w 22"/>
                <a:gd name="T5" fmla="*/ 2 h 18"/>
                <a:gd name="T6" fmla="*/ 5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8"/>
                <a:gd name="T14" fmla="*/ 22 w 22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46" name="Freeform 110"/>
            <p:cNvSpPr/>
            <p:nvPr/>
          </p:nvSpPr>
          <p:spPr bwMode="auto">
            <a:xfrm>
              <a:off x="4125" y="1686"/>
              <a:ext cx="46" cy="59"/>
            </a:xfrm>
            <a:custGeom>
              <a:avLst/>
              <a:gdLst>
                <a:gd name="T0" fmla="*/ 5 w 60"/>
                <a:gd name="T1" fmla="*/ 3 h 81"/>
                <a:gd name="T2" fmla="*/ 2 w 60"/>
                <a:gd name="T3" fmla="*/ 7 h 81"/>
                <a:gd name="T4" fmla="*/ 7 w 60"/>
                <a:gd name="T5" fmla="*/ 15 h 81"/>
                <a:gd name="T6" fmla="*/ 12 w 60"/>
                <a:gd name="T7" fmla="*/ 20 h 81"/>
                <a:gd name="T8" fmla="*/ 18 w 60"/>
                <a:gd name="T9" fmla="*/ 25 h 81"/>
                <a:gd name="T10" fmla="*/ 23 w 60"/>
                <a:gd name="T11" fmla="*/ 31 h 81"/>
                <a:gd name="T12" fmla="*/ 24 w 60"/>
                <a:gd name="T13" fmla="*/ 23 h 81"/>
                <a:gd name="T14" fmla="*/ 19 w 60"/>
                <a:gd name="T15" fmla="*/ 15 h 81"/>
                <a:gd name="T16" fmla="*/ 12 w 60"/>
                <a:gd name="T17" fmla="*/ 7 h 81"/>
                <a:gd name="T18" fmla="*/ 5 w 60"/>
                <a:gd name="T19" fmla="*/ 3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81"/>
                <a:gd name="T32" fmla="*/ 60 w 60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47" name="Freeform 111"/>
            <p:cNvSpPr/>
            <p:nvPr/>
          </p:nvSpPr>
          <p:spPr bwMode="auto">
            <a:xfrm>
              <a:off x="4362" y="1637"/>
              <a:ext cx="54" cy="46"/>
            </a:xfrm>
            <a:custGeom>
              <a:avLst/>
              <a:gdLst>
                <a:gd name="T0" fmla="*/ 12 w 71"/>
                <a:gd name="T1" fmla="*/ 10 h 61"/>
                <a:gd name="T2" fmla="*/ 6 w 71"/>
                <a:gd name="T3" fmla="*/ 14 h 61"/>
                <a:gd name="T4" fmla="*/ 1 w 71"/>
                <a:gd name="T5" fmla="*/ 19 h 61"/>
                <a:gd name="T6" fmla="*/ 6 w 71"/>
                <a:gd name="T7" fmla="*/ 25 h 61"/>
                <a:gd name="T8" fmla="*/ 12 w 71"/>
                <a:gd name="T9" fmla="*/ 19 h 61"/>
                <a:gd name="T10" fmla="*/ 17 w 71"/>
                <a:gd name="T11" fmla="*/ 10 h 61"/>
                <a:gd name="T12" fmla="*/ 24 w 71"/>
                <a:gd name="T13" fmla="*/ 0 h 61"/>
                <a:gd name="T14" fmla="*/ 31 w 71"/>
                <a:gd name="T15" fmla="*/ 5 h 61"/>
                <a:gd name="T16" fmla="*/ 16 w 71"/>
                <a:gd name="T17" fmla="*/ 10 h 61"/>
                <a:gd name="T18" fmla="*/ 12 w 71"/>
                <a:gd name="T19" fmla="*/ 10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"/>
                <a:gd name="T31" fmla="*/ 0 h 61"/>
                <a:gd name="T32" fmla="*/ 71 w 71"/>
                <a:gd name="T33" fmla="*/ 61 h 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48" name="Freeform 112"/>
            <p:cNvSpPr/>
            <p:nvPr/>
          </p:nvSpPr>
          <p:spPr bwMode="auto">
            <a:xfrm>
              <a:off x="4198" y="1612"/>
              <a:ext cx="17" cy="23"/>
            </a:xfrm>
            <a:custGeom>
              <a:avLst/>
              <a:gdLst>
                <a:gd name="T0" fmla="*/ 4 w 23"/>
                <a:gd name="T1" fmla="*/ 0 h 30"/>
                <a:gd name="T2" fmla="*/ 0 w 23"/>
                <a:gd name="T3" fmla="*/ 6 h 30"/>
                <a:gd name="T4" fmla="*/ 5 w 23"/>
                <a:gd name="T5" fmla="*/ 14 h 30"/>
                <a:gd name="T6" fmla="*/ 4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30"/>
                <a:gd name="T14" fmla="*/ 23 w 23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49" name="Freeform 113"/>
            <p:cNvSpPr/>
            <p:nvPr/>
          </p:nvSpPr>
          <p:spPr bwMode="auto">
            <a:xfrm>
              <a:off x="4189" y="1590"/>
              <a:ext cx="21" cy="17"/>
            </a:xfrm>
            <a:custGeom>
              <a:avLst/>
              <a:gdLst>
                <a:gd name="T0" fmla="*/ 10 w 26"/>
                <a:gd name="T1" fmla="*/ 0 h 23"/>
                <a:gd name="T2" fmla="*/ 0 w 26"/>
                <a:gd name="T3" fmla="*/ 5 h 23"/>
                <a:gd name="T4" fmla="*/ 11 w 26"/>
                <a:gd name="T5" fmla="*/ 8 h 23"/>
                <a:gd name="T6" fmla="*/ 10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3"/>
                <a:gd name="T14" fmla="*/ 26 w 26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50" name="Freeform 114"/>
            <p:cNvSpPr/>
            <p:nvPr/>
          </p:nvSpPr>
          <p:spPr bwMode="auto">
            <a:xfrm>
              <a:off x="4033" y="1397"/>
              <a:ext cx="24" cy="33"/>
            </a:xfrm>
            <a:custGeom>
              <a:avLst/>
              <a:gdLst>
                <a:gd name="T0" fmla="*/ 12 w 32"/>
                <a:gd name="T1" fmla="*/ 0 h 44"/>
                <a:gd name="T2" fmla="*/ 5 w 32"/>
                <a:gd name="T3" fmla="*/ 5 h 44"/>
                <a:gd name="T4" fmla="*/ 5 w 32"/>
                <a:gd name="T5" fmla="*/ 14 h 44"/>
                <a:gd name="T6" fmla="*/ 11 w 32"/>
                <a:gd name="T7" fmla="*/ 15 h 44"/>
                <a:gd name="T8" fmla="*/ 12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51" name="Freeform 115"/>
            <p:cNvSpPr/>
            <p:nvPr/>
          </p:nvSpPr>
          <p:spPr bwMode="auto">
            <a:xfrm>
              <a:off x="4067" y="1440"/>
              <a:ext cx="27" cy="32"/>
            </a:xfrm>
            <a:custGeom>
              <a:avLst/>
              <a:gdLst>
                <a:gd name="T0" fmla="*/ 15 w 34"/>
                <a:gd name="T1" fmla="*/ 0 h 44"/>
                <a:gd name="T2" fmla="*/ 5 w 34"/>
                <a:gd name="T3" fmla="*/ 4 h 44"/>
                <a:gd name="T4" fmla="*/ 7 w 34"/>
                <a:gd name="T5" fmla="*/ 12 h 44"/>
                <a:gd name="T6" fmla="*/ 14 w 34"/>
                <a:gd name="T7" fmla="*/ 14 h 44"/>
                <a:gd name="T8" fmla="*/ 15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4"/>
                <a:gd name="T17" fmla="*/ 34 w 3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52" name="Freeform 116"/>
            <p:cNvSpPr/>
            <p:nvPr/>
          </p:nvSpPr>
          <p:spPr bwMode="auto">
            <a:xfrm>
              <a:off x="4095" y="1502"/>
              <a:ext cx="29" cy="28"/>
            </a:xfrm>
            <a:custGeom>
              <a:avLst/>
              <a:gdLst>
                <a:gd name="T0" fmla="*/ 15 w 38"/>
                <a:gd name="T1" fmla="*/ 2 h 37"/>
                <a:gd name="T2" fmla="*/ 5 w 38"/>
                <a:gd name="T3" fmla="*/ 2 h 37"/>
                <a:gd name="T4" fmla="*/ 6 w 38"/>
                <a:gd name="T5" fmla="*/ 11 h 37"/>
                <a:gd name="T6" fmla="*/ 11 w 38"/>
                <a:gd name="T7" fmla="*/ 13 h 37"/>
                <a:gd name="T8" fmla="*/ 15 w 38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7"/>
                <a:gd name="T17" fmla="*/ 38 w 3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53" name="Freeform 117"/>
            <p:cNvSpPr/>
            <p:nvPr/>
          </p:nvSpPr>
          <p:spPr bwMode="auto">
            <a:xfrm>
              <a:off x="4130" y="1492"/>
              <a:ext cx="29" cy="26"/>
            </a:xfrm>
            <a:custGeom>
              <a:avLst/>
              <a:gdLst>
                <a:gd name="T0" fmla="*/ 15 w 38"/>
                <a:gd name="T1" fmla="*/ 2 h 34"/>
                <a:gd name="T2" fmla="*/ 5 w 38"/>
                <a:gd name="T3" fmla="*/ 2 h 34"/>
                <a:gd name="T4" fmla="*/ 7 w 38"/>
                <a:gd name="T5" fmla="*/ 10 h 34"/>
                <a:gd name="T6" fmla="*/ 12 w 38"/>
                <a:gd name="T7" fmla="*/ 10 h 34"/>
                <a:gd name="T8" fmla="*/ 15 w 3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4"/>
                <a:gd name="T17" fmla="*/ 38 w 3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54" name="Freeform 118"/>
            <p:cNvSpPr/>
            <p:nvPr/>
          </p:nvSpPr>
          <p:spPr bwMode="auto">
            <a:xfrm>
              <a:off x="4120" y="1456"/>
              <a:ext cx="26" cy="20"/>
            </a:xfrm>
            <a:custGeom>
              <a:avLst/>
              <a:gdLst>
                <a:gd name="T0" fmla="*/ 13 w 35"/>
                <a:gd name="T1" fmla="*/ 1 h 27"/>
                <a:gd name="T2" fmla="*/ 4 w 35"/>
                <a:gd name="T3" fmla="*/ 1 h 27"/>
                <a:gd name="T4" fmla="*/ 5 w 35"/>
                <a:gd name="T5" fmla="*/ 6 h 27"/>
                <a:gd name="T6" fmla="*/ 10 w 35"/>
                <a:gd name="T7" fmla="*/ 7 h 27"/>
                <a:gd name="T8" fmla="*/ 1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27"/>
                <a:gd name="T17" fmla="*/ 35 w 3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55" name="Freeform 119"/>
            <p:cNvSpPr/>
            <p:nvPr/>
          </p:nvSpPr>
          <p:spPr bwMode="auto">
            <a:xfrm>
              <a:off x="4093" y="1432"/>
              <a:ext cx="27" cy="34"/>
            </a:xfrm>
            <a:custGeom>
              <a:avLst/>
              <a:gdLst>
                <a:gd name="T0" fmla="*/ 13 w 35"/>
                <a:gd name="T1" fmla="*/ 7 h 47"/>
                <a:gd name="T2" fmla="*/ 9 w 35"/>
                <a:gd name="T3" fmla="*/ 1 h 47"/>
                <a:gd name="T4" fmla="*/ 5 w 35"/>
                <a:gd name="T5" fmla="*/ 9 h 47"/>
                <a:gd name="T6" fmla="*/ 9 w 35"/>
                <a:gd name="T7" fmla="*/ 13 h 47"/>
                <a:gd name="T8" fmla="*/ 12 w 35"/>
                <a:gd name="T9" fmla="*/ 11 h 47"/>
                <a:gd name="T10" fmla="*/ 13 w 35"/>
                <a:gd name="T11" fmla="*/ 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47"/>
                <a:gd name="T20" fmla="*/ 35 w 35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56" name="Freeform 120"/>
            <p:cNvSpPr/>
            <p:nvPr/>
          </p:nvSpPr>
          <p:spPr bwMode="auto">
            <a:xfrm>
              <a:off x="4060" y="1416"/>
              <a:ext cx="25" cy="26"/>
            </a:xfrm>
            <a:custGeom>
              <a:avLst/>
              <a:gdLst>
                <a:gd name="T0" fmla="*/ 10 w 32"/>
                <a:gd name="T1" fmla="*/ 4 h 35"/>
                <a:gd name="T2" fmla="*/ 5 w 32"/>
                <a:gd name="T3" fmla="*/ 1 h 35"/>
                <a:gd name="T4" fmla="*/ 5 w 32"/>
                <a:gd name="T5" fmla="*/ 10 h 35"/>
                <a:gd name="T6" fmla="*/ 12 w 32"/>
                <a:gd name="T7" fmla="*/ 11 h 35"/>
                <a:gd name="T8" fmla="*/ 10 w 32"/>
                <a:gd name="T9" fmla="*/ 4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57" name="Freeform 121"/>
            <p:cNvSpPr/>
            <p:nvPr/>
          </p:nvSpPr>
          <p:spPr bwMode="auto">
            <a:xfrm>
              <a:off x="4101" y="1468"/>
              <a:ext cx="25" cy="26"/>
            </a:xfrm>
            <a:custGeom>
              <a:avLst/>
              <a:gdLst>
                <a:gd name="T0" fmla="*/ 10 w 32"/>
                <a:gd name="T1" fmla="*/ 4 h 35"/>
                <a:gd name="T2" fmla="*/ 5 w 32"/>
                <a:gd name="T3" fmla="*/ 1 h 35"/>
                <a:gd name="T4" fmla="*/ 5 w 32"/>
                <a:gd name="T5" fmla="*/ 10 h 35"/>
                <a:gd name="T6" fmla="*/ 12 w 32"/>
                <a:gd name="T7" fmla="*/ 11 h 35"/>
                <a:gd name="T8" fmla="*/ 10 w 32"/>
                <a:gd name="T9" fmla="*/ 4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58" name="Freeform 122"/>
            <p:cNvSpPr/>
            <p:nvPr/>
          </p:nvSpPr>
          <p:spPr bwMode="auto">
            <a:xfrm>
              <a:off x="2451" y="100"/>
              <a:ext cx="144" cy="107"/>
            </a:xfrm>
            <a:custGeom>
              <a:avLst/>
              <a:gdLst>
                <a:gd name="T0" fmla="*/ 75 w 189"/>
                <a:gd name="T1" fmla="*/ 1 h 144"/>
                <a:gd name="T2" fmla="*/ 82 w 189"/>
                <a:gd name="T3" fmla="*/ 1 h 144"/>
                <a:gd name="T4" fmla="*/ 84 w 189"/>
                <a:gd name="T5" fmla="*/ 7 h 144"/>
                <a:gd name="T6" fmla="*/ 82 w 189"/>
                <a:gd name="T7" fmla="*/ 10 h 144"/>
                <a:gd name="T8" fmla="*/ 58 w 189"/>
                <a:gd name="T9" fmla="*/ 19 h 144"/>
                <a:gd name="T10" fmla="*/ 48 w 189"/>
                <a:gd name="T11" fmla="*/ 24 h 144"/>
                <a:gd name="T12" fmla="*/ 43 w 189"/>
                <a:gd name="T13" fmla="*/ 25 h 144"/>
                <a:gd name="T14" fmla="*/ 31 w 189"/>
                <a:gd name="T15" fmla="*/ 33 h 144"/>
                <a:gd name="T16" fmla="*/ 33 w 189"/>
                <a:gd name="T17" fmla="*/ 38 h 144"/>
                <a:gd name="T18" fmla="*/ 37 w 189"/>
                <a:gd name="T19" fmla="*/ 48 h 144"/>
                <a:gd name="T20" fmla="*/ 47 w 189"/>
                <a:gd name="T21" fmla="*/ 52 h 144"/>
                <a:gd name="T22" fmla="*/ 41 w 189"/>
                <a:gd name="T23" fmla="*/ 57 h 144"/>
                <a:gd name="T24" fmla="*/ 37 w 189"/>
                <a:gd name="T25" fmla="*/ 54 h 144"/>
                <a:gd name="T26" fmla="*/ 31 w 189"/>
                <a:gd name="T27" fmla="*/ 55 h 144"/>
                <a:gd name="T28" fmla="*/ 9 w 189"/>
                <a:gd name="T29" fmla="*/ 51 h 144"/>
                <a:gd name="T30" fmla="*/ 8 w 189"/>
                <a:gd name="T31" fmla="*/ 44 h 144"/>
                <a:gd name="T32" fmla="*/ 21 w 189"/>
                <a:gd name="T33" fmla="*/ 37 h 144"/>
                <a:gd name="T34" fmla="*/ 23 w 189"/>
                <a:gd name="T35" fmla="*/ 31 h 144"/>
                <a:gd name="T36" fmla="*/ 21 w 189"/>
                <a:gd name="T37" fmla="*/ 27 h 144"/>
                <a:gd name="T38" fmla="*/ 33 w 189"/>
                <a:gd name="T39" fmla="*/ 19 h 144"/>
                <a:gd name="T40" fmla="*/ 43 w 189"/>
                <a:gd name="T41" fmla="*/ 15 h 144"/>
                <a:gd name="T42" fmla="*/ 50 w 189"/>
                <a:gd name="T43" fmla="*/ 10 h 144"/>
                <a:gd name="T44" fmla="*/ 75 w 189"/>
                <a:gd name="T45" fmla="*/ 1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9"/>
                <a:gd name="T70" fmla="*/ 0 h 144"/>
                <a:gd name="T71" fmla="*/ 189 w 189"/>
                <a:gd name="T72" fmla="*/ 144 h 1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59" name="Freeform 123"/>
            <p:cNvSpPr/>
            <p:nvPr/>
          </p:nvSpPr>
          <p:spPr bwMode="auto">
            <a:xfrm>
              <a:off x="2537" y="203"/>
              <a:ext cx="41" cy="12"/>
            </a:xfrm>
            <a:custGeom>
              <a:avLst/>
              <a:gdLst>
                <a:gd name="T0" fmla="*/ 12 w 53"/>
                <a:gd name="T1" fmla="*/ 0 h 17"/>
                <a:gd name="T2" fmla="*/ 5 w 53"/>
                <a:gd name="T3" fmla="*/ 1 h 17"/>
                <a:gd name="T4" fmla="*/ 15 w 53"/>
                <a:gd name="T5" fmla="*/ 6 h 17"/>
                <a:gd name="T6" fmla="*/ 20 w 53"/>
                <a:gd name="T7" fmla="*/ 5 h 17"/>
                <a:gd name="T8" fmla="*/ 12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7"/>
                <a:gd name="T17" fmla="*/ 53 w 5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60" name="Freeform 124"/>
            <p:cNvSpPr/>
            <p:nvPr/>
          </p:nvSpPr>
          <p:spPr bwMode="auto">
            <a:xfrm>
              <a:off x="2747" y="48"/>
              <a:ext cx="43" cy="28"/>
            </a:xfrm>
            <a:custGeom>
              <a:avLst/>
              <a:gdLst>
                <a:gd name="T0" fmla="*/ 24 w 57"/>
                <a:gd name="T1" fmla="*/ 2 h 37"/>
                <a:gd name="T2" fmla="*/ 11 w 57"/>
                <a:gd name="T3" fmla="*/ 11 h 37"/>
                <a:gd name="T4" fmla="*/ 5 w 57"/>
                <a:gd name="T5" fmla="*/ 15 h 37"/>
                <a:gd name="T6" fmla="*/ 4 w 57"/>
                <a:gd name="T7" fmla="*/ 2 h 37"/>
                <a:gd name="T8" fmla="*/ 9 w 57"/>
                <a:gd name="T9" fmla="*/ 0 h 37"/>
                <a:gd name="T10" fmla="*/ 24 w 57"/>
                <a:gd name="T11" fmla="*/ 2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37"/>
                <a:gd name="T20" fmla="*/ 57 w 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61" name="Freeform 125"/>
            <p:cNvSpPr/>
            <p:nvPr/>
          </p:nvSpPr>
          <p:spPr bwMode="auto">
            <a:xfrm>
              <a:off x="2778" y="61"/>
              <a:ext cx="51" cy="20"/>
            </a:xfrm>
            <a:custGeom>
              <a:avLst/>
              <a:gdLst>
                <a:gd name="T0" fmla="*/ 13 w 68"/>
                <a:gd name="T1" fmla="*/ 0 h 26"/>
                <a:gd name="T2" fmla="*/ 5 w 68"/>
                <a:gd name="T3" fmla="*/ 3 h 26"/>
                <a:gd name="T4" fmla="*/ 24 w 68"/>
                <a:gd name="T5" fmla="*/ 12 h 26"/>
                <a:gd name="T6" fmla="*/ 26 w 68"/>
                <a:gd name="T7" fmla="*/ 11 h 26"/>
                <a:gd name="T8" fmla="*/ 13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26"/>
                <a:gd name="T17" fmla="*/ 68 w 6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62" name="Freeform 126"/>
            <p:cNvSpPr/>
            <p:nvPr/>
          </p:nvSpPr>
          <p:spPr bwMode="auto">
            <a:xfrm>
              <a:off x="2833" y="64"/>
              <a:ext cx="52" cy="32"/>
            </a:xfrm>
            <a:custGeom>
              <a:avLst/>
              <a:gdLst>
                <a:gd name="T0" fmla="*/ 24 w 66"/>
                <a:gd name="T1" fmla="*/ 4 h 43"/>
                <a:gd name="T2" fmla="*/ 13 w 66"/>
                <a:gd name="T3" fmla="*/ 4 h 43"/>
                <a:gd name="T4" fmla="*/ 5 w 66"/>
                <a:gd name="T5" fmla="*/ 4 h 43"/>
                <a:gd name="T6" fmla="*/ 4 w 66"/>
                <a:gd name="T7" fmla="*/ 14 h 43"/>
                <a:gd name="T8" fmla="*/ 16 w 66"/>
                <a:gd name="T9" fmla="*/ 18 h 43"/>
                <a:gd name="T10" fmla="*/ 31 w 66"/>
                <a:gd name="T11" fmla="*/ 11 h 43"/>
                <a:gd name="T12" fmla="*/ 24 w 66"/>
                <a:gd name="T13" fmla="*/ 4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43"/>
                <a:gd name="T23" fmla="*/ 66 w 66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63" name="Freeform 127"/>
            <p:cNvSpPr/>
            <p:nvPr/>
          </p:nvSpPr>
          <p:spPr bwMode="auto">
            <a:xfrm>
              <a:off x="3191" y="91"/>
              <a:ext cx="90" cy="31"/>
            </a:xfrm>
            <a:custGeom>
              <a:avLst/>
              <a:gdLst>
                <a:gd name="T0" fmla="*/ 6 w 117"/>
                <a:gd name="T1" fmla="*/ 0 h 41"/>
                <a:gd name="T2" fmla="*/ 4 w 117"/>
                <a:gd name="T3" fmla="*/ 7 h 41"/>
                <a:gd name="T4" fmla="*/ 22 w 117"/>
                <a:gd name="T5" fmla="*/ 13 h 41"/>
                <a:gd name="T6" fmla="*/ 35 w 117"/>
                <a:gd name="T7" fmla="*/ 15 h 41"/>
                <a:gd name="T8" fmla="*/ 51 w 117"/>
                <a:gd name="T9" fmla="*/ 10 h 41"/>
                <a:gd name="T10" fmla="*/ 35 w 117"/>
                <a:gd name="T11" fmla="*/ 2 h 41"/>
                <a:gd name="T12" fmla="*/ 6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7"/>
                <a:gd name="T22" fmla="*/ 0 h 41"/>
                <a:gd name="T23" fmla="*/ 117 w 117"/>
                <a:gd name="T24" fmla="*/ 41 h 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64" name="Freeform 128"/>
            <p:cNvSpPr/>
            <p:nvPr/>
          </p:nvSpPr>
          <p:spPr bwMode="auto">
            <a:xfrm>
              <a:off x="3283" y="90"/>
              <a:ext cx="47" cy="24"/>
            </a:xfrm>
            <a:custGeom>
              <a:avLst/>
              <a:gdLst>
                <a:gd name="T0" fmla="*/ 14 w 62"/>
                <a:gd name="T1" fmla="*/ 2 h 32"/>
                <a:gd name="T2" fmla="*/ 27 w 62"/>
                <a:gd name="T3" fmla="*/ 5 h 32"/>
                <a:gd name="T4" fmla="*/ 13 w 62"/>
                <a:gd name="T5" fmla="*/ 14 h 32"/>
                <a:gd name="T6" fmla="*/ 3 w 62"/>
                <a:gd name="T7" fmla="*/ 10 h 32"/>
                <a:gd name="T8" fmla="*/ 14 w 62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32"/>
                <a:gd name="T17" fmla="*/ 62 w 6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65" name="Freeform 129"/>
            <p:cNvSpPr/>
            <p:nvPr/>
          </p:nvSpPr>
          <p:spPr bwMode="auto">
            <a:xfrm>
              <a:off x="3262" y="119"/>
              <a:ext cx="38" cy="16"/>
            </a:xfrm>
            <a:custGeom>
              <a:avLst/>
              <a:gdLst>
                <a:gd name="T0" fmla="*/ 9 w 49"/>
                <a:gd name="T1" fmla="*/ 1 h 23"/>
                <a:gd name="T2" fmla="*/ 3 w 49"/>
                <a:gd name="T3" fmla="*/ 1 h 23"/>
                <a:gd name="T4" fmla="*/ 17 w 49"/>
                <a:gd name="T5" fmla="*/ 8 h 23"/>
                <a:gd name="T6" fmla="*/ 9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23"/>
                <a:gd name="T14" fmla="*/ 49 w 49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66" name="Freeform 130"/>
            <p:cNvSpPr/>
            <p:nvPr/>
          </p:nvSpPr>
          <p:spPr bwMode="auto">
            <a:xfrm>
              <a:off x="3520" y="342"/>
              <a:ext cx="78" cy="113"/>
            </a:xfrm>
            <a:custGeom>
              <a:avLst/>
              <a:gdLst>
                <a:gd name="T0" fmla="*/ 3 w 102"/>
                <a:gd name="T1" fmla="*/ 0 h 152"/>
                <a:gd name="T2" fmla="*/ 0 w 102"/>
                <a:gd name="T3" fmla="*/ 7 h 152"/>
                <a:gd name="T4" fmla="*/ 6 w 102"/>
                <a:gd name="T5" fmla="*/ 17 h 152"/>
                <a:gd name="T6" fmla="*/ 14 w 102"/>
                <a:gd name="T7" fmla="*/ 30 h 152"/>
                <a:gd name="T8" fmla="*/ 16 w 102"/>
                <a:gd name="T9" fmla="*/ 42 h 152"/>
                <a:gd name="T10" fmla="*/ 36 w 102"/>
                <a:gd name="T11" fmla="*/ 62 h 152"/>
                <a:gd name="T12" fmla="*/ 38 w 102"/>
                <a:gd name="T13" fmla="*/ 51 h 152"/>
                <a:gd name="T14" fmla="*/ 34 w 102"/>
                <a:gd name="T15" fmla="*/ 42 h 152"/>
                <a:gd name="T16" fmla="*/ 28 w 102"/>
                <a:gd name="T17" fmla="*/ 38 h 152"/>
                <a:gd name="T18" fmla="*/ 24 w 102"/>
                <a:gd name="T19" fmla="*/ 30 h 152"/>
                <a:gd name="T20" fmla="*/ 18 w 102"/>
                <a:gd name="T21" fmla="*/ 19 h 152"/>
                <a:gd name="T22" fmla="*/ 2 w 102"/>
                <a:gd name="T23" fmla="*/ 5 h 152"/>
                <a:gd name="T24" fmla="*/ 3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2"/>
                <a:gd name="T40" fmla="*/ 0 h 152"/>
                <a:gd name="T41" fmla="*/ 102 w 102"/>
                <a:gd name="T42" fmla="*/ 152 h 1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67" name="Freeform 131"/>
            <p:cNvSpPr/>
            <p:nvPr/>
          </p:nvSpPr>
          <p:spPr bwMode="auto">
            <a:xfrm>
              <a:off x="3583" y="459"/>
              <a:ext cx="56" cy="78"/>
            </a:xfrm>
            <a:custGeom>
              <a:avLst/>
              <a:gdLst>
                <a:gd name="T0" fmla="*/ 27 w 74"/>
                <a:gd name="T1" fmla="*/ 10 h 103"/>
                <a:gd name="T2" fmla="*/ 32 w 74"/>
                <a:gd name="T3" fmla="*/ 17 h 103"/>
                <a:gd name="T4" fmla="*/ 13 w 74"/>
                <a:gd name="T5" fmla="*/ 36 h 103"/>
                <a:gd name="T6" fmla="*/ 14 w 74"/>
                <a:gd name="T7" fmla="*/ 44 h 103"/>
                <a:gd name="T8" fmla="*/ 8 w 74"/>
                <a:gd name="T9" fmla="*/ 41 h 103"/>
                <a:gd name="T10" fmla="*/ 3 w 74"/>
                <a:gd name="T11" fmla="*/ 36 h 103"/>
                <a:gd name="T12" fmla="*/ 0 w 74"/>
                <a:gd name="T13" fmla="*/ 36 h 103"/>
                <a:gd name="T14" fmla="*/ 5 w 74"/>
                <a:gd name="T15" fmla="*/ 25 h 103"/>
                <a:gd name="T16" fmla="*/ 5 w 74"/>
                <a:gd name="T17" fmla="*/ 23 h 103"/>
                <a:gd name="T18" fmla="*/ 2 w 74"/>
                <a:gd name="T19" fmla="*/ 11 h 103"/>
                <a:gd name="T20" fmla="*/ 2 w 74"/>
                <a:gd name="T21" fmla="*/ 6 h 103"/>
                <a:gd name="T22" fmla="*/ 11 w 74"/>
                <a:gd name="T23" fmla="*/ 10 h 103"/>
                <a:gd name="T24" fmla="*/ 15 w 74"/>
                <a:gd name="T25" fmla="*/ 15 h 103"/>
                <a:gd name="T26" fmla="*/ 27 w 74"/>
                <a:gd name="T27" fmla="*/ 10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4"/>
                <a:gd name="T43" fmla="*/ 0 h 103"/>
                <a:gd name="T44" fmla="*/ 74 w 74"/>
                <a:gd name="T45" fmla="*/ 103 h 10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68" name="Freeform 132"/>
            <p:cNvSpPr/>
            <p:nvPr/>
          </p:nvSpPr>
          <p:spPr bwMode="auto">
            <a:xfrm>
              <a:off x="3546" y="539"/>
              <a:ext cx="111" cy="188"/>
            </a:xfrm>
            <a:custGeom>
              <a:avLst/>
              <a:gdLst>
                <a:gd name="T0" fmla="*/ 36 w 146"/>
                <a:gd name="T1" fmla="*/ 42 h 252"/>
                <a:gd name="T2" fmla="*/ 29 w 146"/>
                <a:gd name="T3" fmla="*/ 44 h 252"/>
                <a:gd name="T4" fmla="*/ 28 w 146"/>
                <a:gd name="T5" fmla="*/ 54 h 252"/>
                <a:gd name="T6" fmla="*/ 10 w 146"/>
                <a:gd name="T7" fmla="*/ 60 h 252"/>
                <a:gd name="T8" fmla="*/ 4 w 146"/>
                <a:gd name="T9" fmla="*/ 69 h 252"/>
                <a:gd name="T10" fmla="*/ 8 w 146"/>
                <a:gd name="T11" fmla="*/ 75 h 252"/>
                <a:gd name="T12" fmla="*/ 4 w 146"/>
                <a:gd name="T13" fmla="*/ 82 h 252"/>
                <a:gd name="T14" fmla="*/ 11 w 146"/>
                <a:gd name="T15" fmla="*/ 104 h 252"/>
                <a:gd name="T16" fmla="*/ 12 w 146"/>
                <a:gd name="T17" fmla="*/ 89 h 252"/>
                <a:gd name="T18" fmla="*/ 10 w 146"/>
                <a:gd name="T19" fmla="*/ 80 h 252"/>
                <a:gd name="T20" fmla="*/ 18 w 146"/>
                <a:gd name="T21" fmla="*/ 73 h 252"/>
                <a:gd name="T22" fmla="*/ 23 w 146"/>
                <a:gd name="T23" fmla="*/ 66 h 252"/>
                <a:gd name="T24" fmla="*/ 29 w 146"/>
                <a:gd name="T25" fmla="*/ 72 h 252"/>
                <a:gd name="T26" fmla="*/ 19 w 146"/>
                <a:gd name="T27" fmla="*/ 79 h 252"/>
                <a:gd name="T28" fmla="*/ 25 w 146"/>
                <a:gd name="T29" fmla="*/ 83 h 252"/>
                <a:gd name="T30" fmla="*/ 30 w 146"/>
                <a:gd name="T31" fmla="*/ 74 h 252"/>
                <a:gd name="T32" fmla="*/ 37 w 146"/>
                <a:gd name="T33" fmla="*/ 76 h 252"/>
                <a:gd name="T34" fmla="*/ 46 w 146"/>
                <a:gd name="T35" fmla="*/ 61 h 252"/>
                <a:gd name="T36" fmla="*/ 50 w 146"/>
                <a:gd name="T37" fmla="*/ 65 h 252"/>
                <a:gd name="T38" fmla="*/ 59 w 146"/>
                <a:gd name="T39" fmla="*/ 61 h 252"/>
                <a:gd name="T40" fmla="*/ 64 w 146"/>
                <a:gd name="T41" fmla="*/ 54 h 252"/>
                <a:gd name="T42" fmla="*/ 62 w 146"/>
                <a:gd name="T43" fmla="*/ 46 h 252"/>
                <a:gd name="T44" fmla="*/ 59 w 146"/>
                <a:gd name="T45" fmla="*/ 40 h 252"/>
                <a:gd name="T46" fmla="*/ 54 w 146"/>
                <a:gd name="T47" fmla="*/ 16 h 252"/>
                <a:gd name="T48" fmla="*/ 41 w 146"/>
                <a:gd name="T49" fmla="*/ 0 h 252"/>
                <a:gd name="T50" fmla="*/ 34 w 146"/>
                <a:gd name="T51" fmla="*/ 5 h 252"/>
                <a:gd name="T52" fmla="*/ 43 w 146"/>
                <a:gd name="T53" fmla="*/ 14 h 252"/>
                <a:gd name="T54" fmla="*/ 43 w 146"/>
                <a:gd name="T55" fmla="*/ 27 h 252"/>
                <a:gd name="T56" fmla="*/ 36 w 146"/>
                <a:gd name="T57" fmla="*/ 42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252"/>
                <a:gd name="T89" fmla="*/ 146 w 146"/>
                <a:gd name="T90" fmla="*/ 252 h 2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69" name="Freeform 133"/>
            <p:cNvSpPr/>
            <p:nvPr/>
          </p:nvSpPr>
          <p:spPr bwMode="auto">
            <a:xfrm>
              <a:off x="2458" y="37"/>
              <a:ext cx="53" cy="30"/>
            </a:xfrm>
            <a:custGeom>
              <a:avLst/>
              <a:gdLst>
                <a:gd name="T0" fmla="*/ 26 w 70"/>
                <a:gd name="T1" fmla="*/ 0 h 40"/>
                <a:gd name="T2" fmla="*/ 28 w 70"/>
                <a:gd name="T3" fmla="*/ 8 h 40"/>
                <a:gd name="T4" fmla="*/ 17 w 70"/>
                <a:gd name="T5" fmla="*/ 11 h 40"/>
                <a:gd name="T6" fmla="*/ 13 w 70"/>
                <a:gd name="T7" fmla="*/ 17 h 40"/>
                <a:gd name="T8" fmla="*/ 3 w 70"/>
                <a:gd name="T9" fmla="*/ 17 h 40"/>
                <a:gd name="T10" fmla="*/ 1 w 70"/>
                <a:gd name="T11" fmla="*/ 15 h 40"/>
                <a:gd name="T12" fmla="*/ 14 w 70"/>
                <a:gd name="T13" fmla="*/ 8 h 40"/>
                <a:gd name="T14" fmla="*/ 26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"/>
                <a:gd name="T25" fmla="*/ 0 h 40"/>
                <a:gd name="T26" fmla="*/ 70 w 70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70" name="Freeform 134"/>
            <p:cNvSpPr/>
            <p:nvPr/>
          </p:nvSpPr>
          <p:spPr bwMode="auto">
            <a:xfrm>
              <a:off x="2348" y="46"/>
              <a:ext cx="20" cy="22"/>
            </a:xfrm>
            <a:custGeom>
              <a:avLst/>
              <a:gdLst>
                <a:gd name="T0" fmla="*/ 8 w 26"/>
                <a:gd name="T1" fmla="*/ 0 h 29"/>
                <a:gd name="T2" fmla="*/ 0 w 26"/>
                <a:gd name="T3" fmla="*/ 8 h 29"/>
                <a:gd name="T4" fmla="*/ 8 w 26"/>
                <a:gd name="T5" fmla="*/ 11 h 29"/>
                <a:gd name="T6" fmla="*/ 8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9"/>
                <a:gd name="T14" fmla="*/ 26 w 26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71" name="Freeform 135"/>
            <p:cNvSpPr/>
            <p:nvPr/>
          </p:nvSpPr>
          <p:spPr bwMode="auto">
            <a:xfrm>
              <a:off x="2373" y="45"/>
              <a:ext cx="38" cy="27"/>
            </a:xfrm>
            <a:custGeom>
              <a:avLst/>
              <a:gdLst>
                <a:gd name="T0" fmla="*/ 7 w 49"/>
                <a:gd name="T1" fmla="*/ 3 h 36"/>
                <a:gd name="T2" fmla="*/ 0 w 49"/>
                <a:gd name="T3" fmla="*/ 8 h 36"/>
                <a:gd name="T4" fmla="*/ 3 w 49"/>
                <a:gd name="T5" fmla="*/ 14 h 36"/>
                <a:gd name="T6" fmla="*/ 9 w 49"/>
                <a:gd name="T7" fmla="*/ 15 h 36"/>
                <a:gd name="T8" fmla="*/ 19 w 49"/>
                <a:gd name="T9" fmla="*/ 11 h 36"/>
                <a:gd name="T10" fmla="*/ 7 w 49"/>
                <a:gd name="T11" fmla="*/ 3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36"/>
                <a:gd name="T20" fmla="*/ 49 w 49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72" name="Freeform 136"/>
            <p:cNvSpPr/>
            <p:nvPr/>
          </p:nvSpPr>
          <p:spPr bwMode="auto">
            <a:xfrm>
              <a:off x="2436" y="36"/>
              <a:ext cx="20" cy="16"/>
            </a:xfrm>
            <a:custGeom>
              <a:avLst/>
              <a:gdLst>
                <a:gd name="T0" fmla="*/ 4 w 27"/>
                <a:gd name="T1" fmla="*/ 0 h 22"/>
                <a:gd name="T2" fmla="*/ 1 w 27"/>
                <a:gd name="T3" fmla="*/ 5 h 22"/>
                <a:gd name="T4" fmla="*/ 7 w 27"/>
                <a:gd name="T5" fmla="*/ 9 h 22"/>
                <a:gd name="T6" fmla="*/ 4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2"/>
                <a:gd name="T14" fmla="*/ 27 w 27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73" name="Freeform 137"/>
            <p:cNvSpPr/>
            <p:nvPr/>
          </p:nvSpPr>
          <p:spPr bwMode="auto">
            <a:xfrm>
              <a:off x="2417" y="54"/>
              <a:ext cx="15" cy="13"/>
            </a:xfrm>
            <a:custGeom>
              <a:avLst/>
              <a:gdLst>
                <a:gd name="T0" fmla="*/ 5 w 20"/>
                <a:gd name="T1" fmla="*/ 0 h 18"/>
                <a:gd name="T2" fmla="*/ 4 w 20"/>
                <a:gd name="T3" fmla="*/ 7 h 18"/>
                <a:gd name="T4" fmla="*/ 5 w 20"/>
                <a:gd name="T5" fmla="*/ 0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74" name="Freeform 138"/>
            <p:cNvSpPr/>
            <p:nvPr/>
          </p:nvSpPr>
          <p:spPr bwMode="auto">
            <a:xfrm>
              <a:off x="3586" y="70"/>
              <a:ext cx="18" cy="33"/>
            </a:xfrm>
            <a:custGeom>
              <a:avLst/>
              <a:gdLst>
                <a:gd name="T0" fmla="*/ 11 w 24"/>
                <a:gd name="T1" fmla="*/ 0 h 44"/>
                <a:gd name="T2" fmla="*/ 4 w 24"/>
                <a:gd name="T3" fmla="*/ 7 h 44"/>
                <a:gd name="T4" fmla="*/ 0 w 24"/>
                <a:gd name="T5" fmla="*/ 15 h 44"/>
                <a:gd name="T6" fmla="*/ 7 w 24"/>
                <a:gd name="T7" fmla="*/ 17 h 44"/>
                <a:gd name="T8" fmla="*/ 11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44"/>
                <a:gd name="T17" fmla="*/ 24 w 2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75" name="Freeform 139"/>
            <p:cNvSpPr/>
            <p:nvPr/>
          </p:nvSpPr>
          <p:spPr bwMode="auto">
            <a:xfrm>
              <a:off x="2680" y="1516"/>
              <a:ext cx="31" cy="18"/>
            </a:xfrm>
            <a:custGeom>
              <a:avLst/>
              <a:gdLst>
                <a:gd name="T0" fmla="*/ 13 w 41"/>
                <a:gd name="T1" fmla="*/ 0 h 24"/>
                <a:gd name="T2" fmla="*/ 11 w 41"/>
                <a:gd name="T3" fmla="*/ 11 h 24"/>
                <a:gd name="T4" fmla="*/ 13 w 41"/>
                <a:gd name="T5" fmla="*/ 0 h 24"/>
                <a:gd name="T6" fmla="*/ 0 60000 65536"/>
                <a:gd name="T7" fmla="*/ 0 60000 65536"/>
                <a:gd name="T8" fmla="*/ 0 60000 65536"/>
                <a:gd name="T9" fmla="*/ 0 w 41"/>
                <a:gd name="T10" fmla="*/ 0 h 24"/>
                <a:gd name="T11" fmla="*/ 41 w 41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76" name="Freeform 140"/>
            <p:cNvSpPr/>
            <p:nvPr/>
          </p:nvSpPr>
          <p:spPr bwMode="auto">
            <a:xfrm>
              <a:off x="2721" y="1509"/>
              <a:ext cx="10" cy="15"/>
            </a:xfrm>
            <a:custGeom>
              <a:avLst/>
              <a:gdLst>
                <a:gd name="T0" fmla="*/ 5 w 13"/>
                <a:gd name="T1" fmla="*/ 2 h 20"/>
                <a:gd name="T2" fmla="*/ 1 w 13"/>
                <a:gd name="T3" fmla="*/ 5 h 20"/>
                <a:gd name="T4" fmla="*/ 4 w 13"/>
                <a:gd name="T5" fmla="*/ 8 h 20"/>
                <a:gd name="T6" fmla="*/ 5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77" name="Freeform 141"/>
            <p:cNvSpPr/>
            <p:nvPr/>
          </p:nvSpPr>
          <p:spPr bwMode="auto">
            <a:xfrm>
              <a:off x="2652" y="1356"/>
              <a:ext cx="9" cy="15"/>
            </a:xfrm>
            <a:custGeom>
              <a:avLst/>
              <a:gdLst>
                <a:gd name="T0" fmla="*/ 3 w 13"/>
                <a:gd name="T1" fmla="*/ 2 h 20"/>
                <a:gd name="T2" fmla="*/ 1 w 13"/>
                <a:gd name="T3" fmla="*/ 5 h 20"/>
                <a:gd name="T4" fmla="*/ 3 w 13"/>
                <a:gd name="T5" fmla="*/ 8 h 20"/>
                <a:gd name="T6" fmla="*/ 3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78" name="Freeform 142"/>
            <p:cNvSpPr/>
            <p:nvPr/>
          </p:nvSpPr>
          <p:spPr bwMode="auto">
            <a:xfrm>
              <a:off x="2713" y="1283"/>
              <a:ext cx="12" cy="19"/>
            </a:xfrm>
            <a:custGeom>
              <a:avLst/>
              <a:gdLst>
                <a:gd name="T0" fmla="*/ 3 w 14"/>
                <a:gd name="T1" fmla="*/ 0 h 25"/>
                <a:gd name="T2" fmla="*/ 0 w 14"/>
                <a:gd name="T3" fmla="*/ 6 h 25"/>
                <a:gd name="T4" fmla="*/ 8 w 14"/>
                <a:gd name="T5" fmla="*/ 11 h 25"/>
                <a:gd name="T6" fmla="*/ 3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79" name="Freeform 143"/>
            <p:cNvSpPr/>
            <p:nvPr/>
          </p:nvSpPr>
          <p:spPr bwMode="auto">
            <a:xfrm>
              <a:off x="2689" y="1282"/>
              <a:ext cx="11" cy="19"/>
            </a:xfrm>
            <a:custGeom>
              <a:avLst/>
              <a:gdLst>
                <a:gd name="T0" fmla="*/ 3 w 14"/>
                <a:gd name="T1" fmla="*/ 0 h 25"/>
                <a:gd name="T2" fmla="*/ 0 w 14"/>
                <a:gd name="T3" fmla="*/ 6 h 25"/>
                <a:gd name="T4" fmla="*/ 6 w 14"/>
                <a:gd name="T5" fmla="*/ 11 h 25"/>
                <a:gd name="T6" fmla="*/ 3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80" name="Freeform 144"/>
            <p:cNvSpPr/>
            <p:nvPr/>
          </p:nvSpPr>
          <p:spPr bwMode="auto">
            <a:xfrm>
              <a:off x="2677" y="1304"/>
              <a:ext cx="11" cy="15"/>
            </a:xfrm>
            <a:custGeom>
              <a:avLst/>
              <a:gdLst>
                <a:gd name="T0" fmla="*/ 6 w 13"/>
                <a:gd name="T1" fmla="*/ 2 h 20"/>
                <a:gd name="T2" fmla="*/ 1 w 13"/>
                <a:gd name="T3" fmla="*/ 5 h 20"/>
                <a:gd name="T4" fmla="*/ 6 w 13"/>
                <a:gd name="T5" fmla="*/ 8 h 20"/>
                <a:gd name="T6" fmla="*/ 6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81" name="Freeform 145"/>
            <p:cNvSpPr/>
            <p:nvPr/>
          </p:nvSpPr>
          <p:spPr bwMode="auto">
            <a:xfrm>
              <a:off x="2652" y="1338"/>
              <a:ext cx="9" cy="15"/>
            </a:xfrm>
            <a:custGeom>
              <a:avLst/>
              <a:gdLst>
                <a:gd name="T0" fmla="*/ 3 w 13"/>
                <a:gd name="T1" fmla="*/ 2 h 20"/>
                <a:gd name="T2" fmla="*/ 1 w 13"/>
                <a:gd name="T3" fmla="*/ 5 h 20"/>
                <a:gd name="T4" fmla="*/ 3 w 13"/>
                <a:gd name="T5" fmla="*/ 8 h 20"/>
                <a:gd name="T6" fmla="*/ 3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82" name="Freeform 146"/>
            <p:cNvSpPr/>
            <p:nvPr/>
          </p:nvSpPr>
          <p:spPr bwMode="auto">
            <a:xfrm>
              <a:off x="2671" y="1325"/>
              <a:ext cx="11" cy="15"/>
            </a:xfrm>
            <a:custGeom>
              <a:avLst/>
              <a:gdLst>
                <a:gd name="T0" fmla="*/ 6 w 13"/>
                <a:gd name="T1" fmla="*/ 2 h 20"/>
                <a:gd name="T2" fmla="*/ 1 w 13"/>
                <a:gd name="T3" fmla="*/ 5 h 20"/>
                <a:gd name="T4" fmla="*/ 6 w 13"/>
                <a:gd name="T5" fmla="*/ 8 h 20"/>
                <a:gd name="T6" fmla="*/ 6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83" name="Freeform 147"/>
            <p:cNvSpPr/>
            <p:nvPr/>
          </p:nvSpPr>
          <p:spPr bwMode="auto">
            <a:xfrm>
              <a:off x="1920" y="341"/>
              <a:ext cx="10" cy="15"/>
            </a:xfrm>
            <a:custGeom>
              <a:avLst/>
              <a:gdLst>
                <a:gd name="T0" fmla="*/ 5 w 13"/>
                <a:gd name="T1" fmla="*/ 2 h 20"/>
                <a:gd name="T2" fmla="*/ 1 w 13"/>
                <a:gd name="T3" fmla="*/ 5 h 20"/>
                <a:gd name="T4" fmla="*/ 4 w 13"/>
                <a:gd name="T5" fmla="*/ 8 h 20"/>
                <a:gd name="T6" fmla="*/ 5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84" name="Freeform 148"/>
            <p:cNvSpPr/>
            <p:nvPr/>
          </p:nvSpPr>
          <p:spPr bwMode="auto">
            <a:xfrm>
              <a:off x="1857" y="307"/>
              <a:ext cx="11" cy="15"/>
            </a:xfrm>
            <a:custGeom>
              <a:avLst/>
              <a:gdLst>
                <a:gd name="T0" fmla="*/ 6 w 13"/>
                <a:gd name="T1" fmla="*/ 2 h 20"/>
                <a:gd name="T2" fmla="*/ 1 w 13"/>
                <a:gd name="T3" fmla="*/ 5 h 20"/>
                <a:gd name="T4" fmla="*/ 6 w 13"/>
                <a:gd name="T5" fmla="*/ 8 h 20"/>
                <a:gd name="T6" fmla="*/ 6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  <p:sp>
          <p:nvSpPr>
            <p:cNvPr id="13485" name="Freeform 149"/>
            <p:cNvSpPr/>
            <p:nvPr/>
          </p:nvSpPr>
          <p:spPr bwMode="auto">
            <a:xfrm>
              <a:off x="1613" y="91"/>
              <a:ext cx="2112" cy="1637"/>
            </a:xfrm>
            <a:custGeom>
              <a:avLst/>
              <a:gdLst>
                <a:gd name="T0" fmla="*/ 487 w 2060"/>
                <a:gd name="T1" fmla="*/ 644 h 1644"/>
                <a:gd name="T2" fmla="*/ 359 w 2060"/>
                <a:gd name="T3" fmla="*/ 586 h 1644"/>
                <a:gd name="T4" fmla="*/ 170 w 2060"/>
                <a:gd name="T5" fmla="*/ 636 h 1644"/>
                <a:gd name="T6" fmla="*/ 49 w 2060"/>
                <a:gd name="T7" fmla="*/ 750 h 1644"/>
                <a:gd name="T8" fmla="*/ 12 w 2060"/>
                <a:gd name="T9" fmla="*/ 929 h 1644"/>
                <a:gd name="T10" fmla="*/ 158 w 2060"/>
                <a:gd name="T11" fmla="*/ 1046 h 1644"/>
                <a:gd name="T12" fmla="*/ 332 w 2060"/>
                <a:gd name="T13" fmla="*/ 1029 h 1644"/>
                <a:gd name="T14" fmla="*/ 427 w 2060"/>
                <a:gd name="T15" fmla="*/ 1123 h 1644"/>
                <a:gd name="T16" fmla="*/ 487 w 2060"/>
                <a:gd name="T17" fmla="*/ 1429 h 1644"/>
                <a:gd name="T18" fmla="*/ 536 w 2060"/>
                <a:gd name="T19" fmla="*/ 1607 h 1644"/>
                <a:gd name="T20" fmla="*/ 759 w 2060"/>
                <a:gd name="T21" fmla="*/ 1553 h 1644"/>
                <a:gd name="T22" fmla="*/ 881 w 2060"/>
                <a:gd name="T23" fmla="*/ 1362 h 1644"/>
                <a:gd name="T24" fmla="*/ 953 w 2060"/>
                <a:gd name="T25" fmla="*/ 1138 h 1644"/>
                <a:gd name="T26" fmla="*/ 1075 w 2060"/>
                <a:gd name="T27" fmla="*/ 987 h 1644"/>
                <a:gd name="T28" fmla="*/ 858 w 2060"/>
                <a:gd name="T29" fmla="*/ 844 h 1644"/>
                <a:gd name="T30" fmla="*/ 881 w 2060"/>
                <a:gd name="T31" fmla="*/ 810 h 1644"/>
                <a:gd name="T32" fmla="*/ 1081 w 2060"/>
                <a:gd name="T33" fmla="*/ 904 h 1644"/>
                <a:gd name="T34" fmla="*/ 1183 w 2060"/>
                <a:gd name="T35" fmla="*/ 783 h 1644"/>
                <a:gd name="T36" fmla="*/ 1127 w 2060"/>
                <a:gd name="T37" fmla="*/ 754 h 1644"/>
                <a:gd name="T38" fmla="*/ 1001 w 2060"/>
                <a:gd name="T39" fmla="*/ 707 h 1644"/>
                <a:gd name="T40" fmla="*/ 1230 w 2060"/>
                <a:gd name="T41" fmla="*/ 752 h 1644"/>
                <a:gd name="T42" fmla="*/ 1397 w 2060"/>
                <a:gd name="T43" fmla="*/ 840 h 1644"/>
                <a:gd name="T44" fmla="*/ 1480 w 2060"/>
                <a:gd name="T45" fmla="*/ 1021 h 1644"/>
                <a:gd name="T46" fmla="*/ 1734 w 2060"/>
                <a:gd name="T47" fmla="*/ 835 h 1644"/>
                <a:gd name="T48" fmla="*/ 1836 w 2060"/>
                <a:gd name="T49" fmla="*/ 1018 h 1644"/>
                <a:gd name="T50" fmla="*/ 1839 w 2060"/>
                <a:gd name="T51" fmla="*/ 862 h 1644"/>
                <a:gd name="T52" fmla="*/ 1896 w 2060"/>
                <a:gd name="T53" fmla="*/ 791 h 1644"/>
                <a:gd name="T54" fmla="*/ 1921 w 2060"/>
                <a:gd name="T55" fmla="*/ 538 h 1644"/>
                <a:gd name="T56" fmla="*/ 1965 w 2060"/>
                <a:gd name="T57" fmla="*/ 522 h 1644"/>
                <a:gd name="T58" fmla="*/ 1988 w 2060"/>
                <a:gd name="T59" fmla="*/ 421 h 1644"/>
                <a:gd name="T60" fmla="*/ 1946 w 2060"/>
                <a:gd name="T61" fmla="*/ 223 h 1644"/>
                <a:gd name="T62" fmla="*/ 2046 w 2060"/>
                <a:gd name="T63" fmla="*/ 108 h 1644"/>
                <a:gd name="T64" fmla="*/ 2098 w 2060"/>
                <a:gd name="T65" fmla="*/ 206 h 1644"/>
                <a:gd name="T66" fmla="*/ 2094 w 2060"/>
                <a:gd name="T67" fmla="*/ 120 h 1644"/>
                <a:gd name="T68" fmla="*/ 2128 w 2060"/>
                <a:gd name="T69" fmla="*/ 51 h 1644"/>
                <a:gd name="T70" fmla="*/ 2196 w 2060"/>
                <a:gd name="T71" fmla="*/ 0 h 1644"/>
                <a:gd name="T72" fmla="*/ 1961 w 2060"/>
                <a:gd name="T73" fmla="*/ 63 h 1644"/>
                <a:gd name="T74" fmla="*/ 1706 w 2060"/>
                <a:gd name="T75" fmla="*/ 83 h 1644"/>
                <a:gd name="T76" fmla="*/ 1454 w 2060"/>
                <a:gd name="T77" fmla="*/ 30 h 1644"/>
                <a:gd name="T78" fmla="*/ 1220 w 2060"/>
                <a:gd name="T79" fmla="*/ 65 h 1644"/>
                <a:gd name="T80" fmla="*/ 1121 w 2060"/>
                <a:gd name="T81" fmla="*/ 167 h 1644"/>
                <a:gd name="T82" fmla="*/ 998 w 2060"/>
                <a:gd name="T83" fmla="*/ 134 h 1644"/>
                <a:gd name="T84" fmla="*/ 817 w 2060"/>
                <a:gd name="T85" fmla="*/ 180 h 1644"/>
                <a:gd name="T86" fmla="*/ 719 w 2060"/>
                <a:gd name="T87" fmla="*/ 137 h 1644"/>
                <a:gd name="T88" fmla="*/ 392 w 2060"/>
                <a:gd name="T89" fmla="*/ 245 h 1644"/>
                <a:gd name="T90" fmla="*/ 577 w 2060"/>
                <a:gd name="T91" fmla="*/ 210 h 1644"/>
                <a:gd name="T92" fmla="*/ 688 w 2060"/>
                <a:gd name="T93" fmla="*/ 273 h 1644"/>
                <a:gd name="T94" fmla="*/ 477 w 2060"/>
                <a:gd name="T95" fmla="*/ 351 h 1644"/>
                <a:gd name="T96" fmla="*/ 296 w 2060"/>
                <a:gd name="T97" fmla="*/ 410 h 1644"/>
                <a:gd name="T98" fmla="*/ 179 w 2060"/>
                <a:gd name="T99" fmla="*/ 531 h 1644"/>
                <a:gd name="T100" fmla="*/ 304 w 2060"/>
                <a:gd name="T101" fmla="*/ 546 h 1644"/>
                <a:gd name="T102" fmla="*/ 411 w 2060"/>
                <a:gd name="T103" fmla="*/ 567 h 1644"/>
                <a:gd name="T104" fmla="*/ 531 w 2060"/>
                <a:gd name="T105" fmla="*/ 583 h 1644"/>
                <a:gd name="T106" fmla="*/ 525 w 2060"/>
                <a:gd name="T107" fmla="*/ 506 h 1644"/>
                <a:gd name="T108" fmla="*/ 638 w 2060"/>
                <a:gd name="T109" fmla="*/ 542 h 1644"/>
                <a:gd name="T110" fmla="*/ 739 w 2060"/>
                <a:gd name="T111" fmla="*/ 464 h 1644"/>
                <a:gd name="T112" fmla="*/ 831 w 2060"/>
                <a:gd name="T113" fmla="*/ 474 h 1644"/>
                <a:gd name="T114" fmla="*/ 689 w 2060"/>
                <a:gd name="T115" fmla="*/ 589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060"/>
                <a:gd name="T175" fmla="*/ 0 h 1644"/>
                <a:gd name="T176" fmla="*/ 2060 w 2060"/>
                <a:gd name="T177" fmla="*/ 1644 h 164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EAEAEA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15"/>
            </a:p>
          </p:txBody>
        </p:sp>
      </p:grpSp>
      <p:grpSp>
        <p:nvGrpSpPr>
          <p:cNvPr id="14448" name="Group 112"/>
          <p:cNvGrpSpPr/>
          <p:nvPr/>
        </p:nvGrpSpPr>
        <p:grpSpPr bwMode="auto">
          <a:xfrm>
            <a:off x="2368868" y="1785943"/>
            <a:ext cx="4054793" cy="580073"/>
            <a:chOff x="0" y="0"/>
            <a:chExt cx="2839" cy="406"/>
          </a:xfrm>
        </p:grpSpPr>
        <p:sp>
          <p:nvSpPr>
            <p:cNvPr id="13366" name="AutoShape 47"/>
            <p:cNvSpPr>
              <a:spLocks noChangeArrowheads="1"/>
            </p:cNvSpPr>
            <p:nvPr/>
          </p:nvSpPr>
          <p:spPr bwMode="auto">
            <a:xfrm>
              <a:off x="103" y="24"/>
              <a:ext cx="2736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A0000"/>
                </a:gs>
                <a:gs pos="100000">
                  <a:srgbClr val="FF8601"/>
                </a:gs>
              </a:gsLst>
              <a:lin ang="5400000" scaled="1"/>
            </a:gradFill>
            <a:ln w="12700">
              <a:solidFill>
                <a:srgbClr val="F66900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67" name="AutoShape 47"/>
            <p:cNvSpPr>
              <a:spLocks noChangeArrowheads="1"/>
            </p:cNvSpPr>
            <p:nvPr/>
          </p:nvSpPr>
          <p:spPr bwMode="auto">
            <a:xfrm>
              <a:off x="101" y="34"/>
              <a:ext cx="2679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68" name="Text Box 49"/>
            <p:cNvSpPr txBox="1">
              <a:spLocks noChangeArrowheads="1"/>
            </p:cNvSpPr>
            <p:nvPr/>
          </p:nvSpPr>
          <p:spPr bwMode="auto">
            <a:xfrm>
              <a:off x="247" y="59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华文行楷" panose="02010800040101010101" charset="-122"/>
                  <a:ea typeface="华文行楷" panose="02010800040101010101" charset="-122"/>
                </a:rPr>
                <a:t>需求获取</a:t>
              </a:r>
              <a:endParaRPr lang="zh-CN" altLang="en-US" sz="2000" b="1" dirty="0" smtClean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pic>
          <p:nvPicPr>
            <p:cNvPr id="13369" name="Picture 67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28"/>
              <a:ext cx="27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70" name="Group 117"/>
            <p:cNvGrpSpPr/>
            <p:nvPr/>
          </p:nvGrpSpPr>
          <p:grpSpPr bwMode="auto">
            <a:xfrm>
              <a:off x="0" y="0"/>
              <a:ext cx="373" cy="406"/>
              <a:chOff x="0" y="0"/>
              <a:chExt cx="373" cy="406"/>
            </a:xfrm>
          </p:grpSpPr>
          <p:grpSp>
            <p:nvGrpSpPr>
              <p:cNvPr id="13371" name="Group 118"/>
              <p:cNvGrpSpPr/>
              <p:nvPr/>
            </p:nvGrpSpPr>
            <p:grpSpPr bwMode="auto">
              <a:xfrm>
                <a:off x="0" y="0"/>
                <a:ext cx="373" cy="406"/>
                <a:chOff x="0" y="0"/>
                <a:chExt cx="373" cy="406"/>
              </a:xfrm>
            </p:grpSpPr>
            <p:sp>
              <p:nvSpPr>
                <p:cNvPr id="13373" name="Oval 38"/>
                <p:cNvSpPr>
                  <a:spLocks noChangeArrowheads="1"/>
                </p:cNvSpPr>
                <p:nvPr/>
              </p:nvSpPr>
              <p:spPr bwMode="auto">
                <a:xfrm>
                  <a:off x="0" y="248"/>
                  <a:ext cx="373" cy="15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50998"/>
                      </a:srgbClr>
                    </a:gs>
                    <a:gs pos="100000">
                      <a:srgbClr val="00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2000" b="1">
                    <a:solidFill>
                      <a:srgbClr val="5F5F5F"/>
                    </a:solidFill>
                    <a:latin typeface="华文行楷" panose="02010800040101010101" charset="-122"/>
                    <a:ea typeface="华文行楷" panose="02010800040101010101" charset="-122"/>
                  </a:endParaRPr>
                </a:p>
              </p:txBody>
            </p:sp>
            <p:sp>
              <p:nvSpPr>
                <p:cNvPr id="13374" name="Oval 39"/>
                <p:cNvSpPr>
                  <a:spLocks noChangeArrowheads="1"/>
                </p:cNvSpPr>
                <p:nvPr/>
              </p:nvSpPr>
              <p:spPr bwMode="auto">
                <a:xfrm>
                  <a:off x="17" y="0"/>
                  <a:ext cx="339" cy="34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A0000"/>
                    </a:gs>
                    <a:gs pos="100000">
                      <a:srgbClr val="FF500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2000" b="1">
                    <a:solidFill>
                      <a:srgbClr val="5F5F5F"/>
                    </a:solidFill>
                    <a:latin typeface="华文行楷" panose="02010800040101010101" charset="-122"/>
                    <a:ea typeface="华文行楷" panose="02010800040101010101" charset="-122"/>
                  </a:endParaRPr>
                </a:p>
              </p:txBody>
            </p:sp>
            <p:sp>
              <p:nvSpPr>
                <p:cNvPr id="13375" name="Oval 40"/>
                <p:cNvSpPr>
                  <a:spLocks noChangeArrowheads="1"/>
                </p:cNvSpPr>
                <p:nvPr/>
              </p:nvSpPr>
              <p:spPr bwMode="auto">
                <a:xfrm>
                  <a:off x="21" y="2"/>
                  <a:ext cx="332" cy="33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ECE1"/>
                    </a:gs>
                    <a:gs pos="100000">
                      <a:srgbClr val="FFF2EB">
                        <a:alpha val="59998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2000" b="1">
                    <a:solidFill>
                      <a:srgbClr val="5F5F5F"/>
                    </a:solidFill>
                    <a:latin typeface="华文行楷" panose="02010800040101010101" charset="-122"/>
                    <a:ea typeface="华文行楷" panose="02010800040101010101" charset="-122"/>
                  </a:endParaRPr>
                </a:p>
              </p:txBody>
            </p:sp>
            <p:sp>
              <p:nvSpPr>
                <p:cNvPr id="13376" name="Oval 41"/>
                <p:cNvSpPr>
                  <a:spLocks noChangeArrowheads="1"/>
                </p:cNvSpPr>
                <p:nvPr/>
              </p:nvSpPr>
              <p:spPr bwMode="auto">
                <a:xfrm>
                  <a:off x="24" y="5"/>
                  <a:ext cx="316" cy="31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66900">
                        <a:alpha val="81000"/>
                      </a:srgbClr>
                    </a:gs>
                    <a:gs pos="100000">
                      <a:srgbClr val="FFAA0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2000" b="1">
                    <a:solidFill>
                      <a:srgbClr val="5F5F5F"/>
                    </a:solidFill>
                    <a:latin typeface="华文行楷" panose="02010800040101010101" charset="-122"/>
                    <a:ea typeface="华文行楷" panose="02010800040101010101" charset="-122"/>
                  </a:endParaRPr>
                </a:p>
              </p:txBody>
            </p:sp>
            <p:sp>
              <p:nvSpPr>
                <p:cNvPr id="13377" name="Oval 42"/>
                <p:cNvSpPr>
                  <a:spLocks noChangeArrowheads="1"/>
                </p:cNvSpPr>
                <p:nvPr/>
              </p:nvSpPr>
              <p:spPr bwMode="auto">
                <a:xfrm>
                  <a:off x="43" y="14"/>
                  <a:ext cx="280" cy="25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FFD47D">
                        <a:alpha val="37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2000" b="1">
                    <a:solidFill>
                      <a:srgbClr val="5F5F5F"/>
                    </a:solidFill>
                    <a:latin typeface="华文行楷" panose="02010800040101010101" charset="-122"/>
                    <a:ea typeface="华文行楷" panose="02010800040101010101" charset="-122"/>
                  </a:endParaRPr>
                </a:p>
              </p:txBody>
            </p:sp>
          </p:grpSp>
          <p:sp>
            <p:nvSpPr>
              <p:cNvPr id="13372" name="Text Box 43"/>
              <p:cNvSpPr txBox="1">
                <a:spLocks noChangeArrowheads="1"/>
              </p:cNvSpPr>
              <p:nvPr/>
            </p:nvSpPr>
            <p:spPr bwMode="auto">
              <a:xfrm>
                <a:off x="63" y="27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b="1" dirty="0" smtClean="0">
                    <a:solidFill>
                      <a:srgbClr val="102426"/>
                    </a:solidFill>
                    <a:latin typeface="华文行楷" panose="02010800040101010101" charset="-122"/>
                    <a:ea typeface="华文行楷" panose="02010800040101010101" charset="-122"/>
                    <a:cs typeface="Arial" panose="020B0604020202020204" pitchFamily="34" charset="0"/>
                    <a:sym typeface="Arial" panose="020B0604020202020204" pitchFamily="34" charset="0"/>
                  </a:rPr>
                  <a:t>2</a:t>
                </a:r>
                <a:endParaRPr lang="en-US" altLang="zh-CN" sz="2000" b="1" dirty="0" smtClean="0">
                  <a:solidFill>
                    <a:srgbClr val="102426"/>
                  </a:solidFill>
                  <a:latin typeface="华文行楷" panose="02010800040101010101" charset="-122"/>
                  <a:ea typeface="华文行楷" panose="02010800040101010101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4461" name="Group 125"/>
          <p:cNvGrpSpPr/>
          <p:nvPr/>
        </p:nvGrpSpPr>
        <p:grpSpPr bwMode="auto">
          <a:xfrm>
            <a:off x="2368868" y="2571750"/>
            <a:ext cx="4054793" cy="580073"/>
            <a:chOff x="0" y="0"/>
            <a:chExt cx="2839" cy="406"/>
          </a:xfrm>
        </p:grpSpPr>
        <p:sp>
          <p:nvSpPr>
            <p:cNvPr id="13355" name="AutoShape 47"/>
            <p:cNvSpPr>
              <a:spLocks noChangeArrowheads="1"/>
            </p:cNvSpPr>
            <p:nvPr/>
          </p:nvSpPr>
          <p:spPr bwMode="auto">
            <a:xfrm>
              <a:off x="103" y="24"/>
              <a:ext cx="2736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8E3E4"/>
                </a:gs>
                <a:gs pos="100000">
                  <a:srgbClr val="F1F5F5"/>
                </a:gs>
              </a:gsLst>
              <a:lin ang="5400000" scaled="1"/>
            </a:gradFill>
            <a:ln w="12700">
              <a:solidFill>
                <a:srgbClr val="E6E6E6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56" name="AutoShape 47"/>
            <p:cNvSpPr>
              <a:spLocks noChangeArrowheads="1"/>
            </p:cNvSpPr>
            <p:nvPr/>
          </p:nvSpPr>
          <p:spPr bwMode="auto">
            <a:xfrm>
              <a:off x="101" y="34"/>
              <a:ext cx="2679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57" name="Text Box 49"/>
            <p:cNvSpPr txBox="1">
              <a:spLocks noChangeArrowheads="1"/>
            </p:cNvSpPr>
            <p:nvPr/>
          </p:nvSpPr>
          <p:spPr bwMode="auto">
            <a:xfrm>
              <a:off x="247" y="59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latin typeface="华文行楷" panose="02010800040101010101" charset="-122"/>
                  <a:ea typeface="华文行楷" panose="02010800040101010101" charset="-122"/>
                </a:rPr>
                <a:t>需求分析</a:t>
              </a:r>
              <a:endParaRPr lang="zh-CN" altLang="en-US" sz="2000" b="1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pic>
          <p:nvPicPr>
            <p:cNvPr id="13358" name="Picture 67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28"/>
              <a:ext cx="27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59" name="Group 130"/>
            <p:cNvGrpSpPr/>
            <p:nvPr/>
          </p:nvGrpSpPr>
          <p:grpSpPr bwMode="auto">
            <a:xfrm>
              <a:off x="0" y="0"/>
              <a:ext cx="373" cy="406"/>
              <a:chOff x="0" y="0"/>
              <a:chExt cx="2041" cy="2223"/>
            </a:xfrm>
          </p:grpSpPr>
          <p:sp>
            <p:nvSpPr>
              <p:cNvPr id="13361" name="Oval 51"/>
              <p:cNvSpPr>
                <a:spLocks noChangeArrowheads="1"/>
              </p:cNvSpPr>
              <p:nvPr/>
            </p:nvSpPr>
            <p:spPr bwMode="auto">
              <a:xfrm>
                <a:off x="0" y="1360"/>
                <a:ext cx="2041" cy="8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998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62" name="Oval 52"/>
              <p:cNvSpPr>
                <a:spLocks noChangeArrowheads="1"/>
              </p:cNvSpPr>
              <p:nvPr/>
            </p:nvSpPr>
            <p:spPr bwMode="auto">
              <a:xfrm>
                <a:off x="91" y="0"/>
                <a:ext cx="1859" cy="185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63" name="Oval 53"/>
              <p:cNvSpPr>
                <a:spLocks noChangeArrowheads="1"/>
              </p:cNvSpPr>
              <p:nvPr/>
            </p:nvSpPr>
            <p:spPr bwMode="auto">
              <a:xfrm>
                <a:off x="115" y="10"/>
                <a:ext cx="1814" cy="181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64" name="Oval 54"/>
              <p:cNvSpPr>
                <a:spLocks noChangeArrowheads="1"/>
              </p:cNvSpPr>
              <p:nvPr/>
            </p:nvSpPr>
            <p:spPr bwMode="auto">
              <a:xfrm>
                <a:off x="134" y="28"/>
                <a:ext cx="1726" cy="169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65" name="Oval 55"/>
              <p:cNvSpPr>
                <a:spLocks noChangeArrowheads="1"/>
              </p:cNvSpPr>
              <p:nvPr/>
            </p:nvSpPr>
            <p:spPr bwMode="auto">
              <a:xfrm>
                <a:off x="234" y="76"/>
                <a:ext cx="1535" cy="137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  <p:sp>
          <p:nvSpPr>
            <p:cNvPr id="13360" name="Text Box 56"/>
            <p:cNvSpPr txBox="1">
              <a:spLocks noChangeArrowheads="1"/>
            </p:cNvSpPr>
            <p:nvPr/>
          </p:nvSpPr>
          <p:spPr bwMode="auto">
            <a:xfrm>
              <a:off x="63" y="1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102426"/>
                  </a:solidFill>
                  <a:latin typeface="华文行楷" panose="02010800040101010101" charset="-122"/>
                  <a:ea typeface="华文行楷" panose="02010800040101010101" charset="-122"/>
                  <a:cs typeface="Arial" panose="020B0604020202020204" pitchFamily="34" charset="0"/>
                  <a:sym typeface="Arial" panose="020B0604020202020204" pitchFamily="34" charset="0"/>
                </a:rPr>
                <a:t>3</a:t>
              </a:r>
              <a:endParaRPr lang="en-US" altLang="zh-CN" sz="2000" b="1">
                <a:solidFill>
                  <a:srgbClr val="102426"/>
                </a:solidFill>
                <a:latin typeface="华文行楷" panose="02010800040101010101" charset="-122"/>
                <a:ea typeface="华文行楷" panose="02010800040101010101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4473" name="Group 137"/>
          <p:cNvGrpSpPr/>
          <p:nvPr/>
        </p:nvGrpSpPr>
        <p:grpSpPr bwMode="auto">
          <a:xfrm>
            <a:off x="2368868" y="3361849"/>
            <a:ext cx="4054793" cy="581501"/>
            <a:chOff x="0" y="0"/>
            <a:chExt cx="2839" cy="406"/>
          </a:xfrm>
        </p:grpSpPr>
        <p:sp>
          <p:nvSpPr>
            <p:cNvPr id="13344" name="AutoShape 47"/>
            <p:cNvSpPr>
              <a:spLocks noChangeArrowheads="1"/>
            </p:cNvSpPr>
            <p:nvPr/>
          </p:nvSpPr>
          <p:spPr bwMode="auto">
            <a:xfrm>
              <a:off x="103" y="24"/>
              <a:ext cx="2736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8E3E4"/>
                </a:gs>
                <a:gs pos="100000">
                  <a:srgbClr val="F1F5F5"/>
                </a:gs>
              </a:gsLst>
              <a:lin ang="5400000" scaled="1"/>
            </a:gradFill>
            <a:ln w="12700">
              <a:solidFill>
                <a:srgbClr val="E6E6E6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45" name="AutoShape 47"/>
            <p:cNvSpPr>
              <a:spLocks noChangeArrowheads="1"/>
            </p:cNvSpPr>
            <p:nvPr/>
          </p:nvSpPr>
          <p:spPr bwMode="auto">
            <a:xfrm>
              <a:off x="101" y="34"/>
              <a:ext cx="2679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46" name="Text Box 49"/>
            <p:cNvSpPr txBox="1">
              <a:spLocks noChangeArrowheads="1"/>
            </p:cNvSpPr>
            <p:nvPr/>
          </p:nvSpPr>
          <p:spPr bwMode="auto">
            <a:xfrm>
              <a:off x="247" y="59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latin typeface="华文行楷" panose="02010800040101010101" charset="-122"/>
                  <a:ea typeface="华文行楷" panose="02010800040101010101" charset="-122"/>
                </a:rPr>
                <a:t>需求定义</a:t>
              </a:r>
              <a:endParaRPr lang="zh-CN" altLang="en-US" sz="2000" b="1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pic>
          <p:nvPicPr>
            <p:cNvPr id="13347" name="Picture 67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28"/>
              <a:ext cx="27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48" name="Group 142"/>
            <p:cNvGrpSpPr/>
            <p:nvPr/>
          </p:nvGrpSpPr>
          <p:grpSpPr bwMode="auto">
            <a:xfrm>
              <a:off x="0" y="0"/>
              <a:ext cx="373" cy="406"/>
              <a:chOff x="0" y="0"/>
              <a:chExt cx="2041" cy="2223"/>
            </a:xfrm>
          </p:grpSpPr>
          <p:sp>
            <p:nvSpPr>
              <p:cNvPr id="13350" name="Oval 63"/>
              <p:cNvSpPr>
                <a:spLocks noChangeArrowheads="1"/>
              </p:cNvSpPr>
              <p:nvPr/>
            </p:nvSpPr>
            <p:spPr bwMode="auto">
              <a:xfrm>
                <a:off x="0" y="1360"/>
                <a:ext cx="2041" cy="8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998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51" name="Oval 64"/>
              <p:cNvSpPr>
                <a:spLocks noChangeArrowheads="1"/>
              </p:cNvSpPr>
              <p:nvPr/>
            </p:nvSpPr>
            <p:spPr bwMode="auto">
              <a:xfrm>
                <a:off x="91" y="0"/>
                <a:ext cx="1859" cy="185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52" name="Oval 65"/>
              <p:cNvSpPr>
                <a:spLocks noChangeArrowheads="1"/>
              </p:cNvSpPr>
              <p:nvPr/>
            </p:nvSpPr>
            <p:spPr bwMode="auto">
              <a:xfrm>
                <a:off x="115" y="10"/>
                <a:ext cx="1814" cy="181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53" name="Oval 66"/>
              <p:cNvSpPr>
                <a:spLocks noChangeArrowheads="1"/>
              </p:cNvSpPr>
              <p:nvPr/>
            </p:nvSpPr>
            <p:spPr bwMode="auto">
              <a:xfrm>
                <a:off x="134" y="28"/>
                <a:ext cx="1726" cy="169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54" name="Oval 67"/>
              <p:cNvSpPr>
                <a:spLocks noChangeArrowheads="1"/>
              </p:cNvSpPr>
              <p:nvPr/>
            </p:nvSpPr>
            <p:spPr bwMode="auto">
              <a:xfrm>
                <a:off x="234" y="76"/>
                <a:ext cx="1535" cy="137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  <p:sp>
          <p:nvSpPr>
            <p:cNvPr id="13349" name="Text Box 68"/>
            <p:cNvSpPr txBox="1">
              <a:spLocks noChangeArrowheads="1"/>
            </p:cNvSpPr>
            <p:nvPr/>
          </p:nvSpPr>
          <p:spPr bwMode="auto">
            <a:xfrm>
              <a:off x="63" y="1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102426"/>
                  </a:solidFill>
                  <a:latin typeface="华文行楷" panose="02010800040101010101" charset="-122"/>
                  <a:ea typeface="华文行楷" panose="02010800040101010101" charset="-122"/>
                  <a:cs typeface="Arial" panose="020B0604020202020204" pitchFamily="34" charset="0"/>
                  <a:sym typeface="Arial" panose="020B0604020202020204" pitchFamily="34" charset="0"/>
                </a:rPr>
                <a:t>4</a:t>
              </a:r>
              <a:endParaRPr lang="en-US" altLang="zh-CN" sz="2000" b="1">
                <a:solidFill>
                  <a:srgbClr val="102426"/>
                </a:solidFill>
                <a:latin typeface="华文行楷" panose="02010800040101010101" charset="-122"/>
                <a:ea typeface="华文行楷" panose="02010800040101010101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50" name="Group 137"/>
          <p:cNvGrpSpPr/>
          <p:nvPr/>
        </p:nvGrpSpPr>
        <p:grpSpPr bwMode="auto">
          <a:xfrm>
            <a:off x="2377440" y="4080510"/>
            <a:ext cx="4054793" cy="581502"/>
            <a:chOff x="0" y="0"/>
            <a:chExt cx="2839" cy="406"/>
          </a:xfrm>
        </p:grpSpPr>
        <p:sp>
          <p:nvSpPr>
            <p:cNvPr id="13333" name="AutoShape 47"/>
            <p:cNvSpPr>
              <a:spLocks noChangeArrowheads="1"/>
            </p:cNvSpPr>
            <p:nvPr/>
          </p:nvSpPr>
          <p:spPr bwMode="auto">
            <a:xfrm>
              <a:off x="103" y="24"/>
              <a:ext cx="2736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8E3E4"/>
                </a:gs>
                <a:gs pos="100000">
                  <a:srgbClr val="F1F5F5"/>
                </a:gs>
              </a:gsLst>
              <a:lin ang="5400000" scaled="1"/>
            </a:gradFill>
            <a:ln w="12700">
              <a:solidFill>
                <a:srgbClr val="E6E6E6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34" name="AutoShape 47"/>
            <p:cNvSpPr>
              <a:spLocks noChangeArrowheads="1"/>
            </p:cNvSpPr>
            <p:nvPr/>
          </p:nvSpPr>
          <p:spPr bwMode="auto">
            <a:xfrm>
              <a:off x="101" y="34"/>
              <a:ext cx="2679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35" name="Text Box 49"/>
            <p:cNvSpPr txBox="1">
              <a:spLocks noChangeArrowheads="1"/>
            </p:cNvSpPr>
            <p:nvPr/>
          </p:nvSpPr>
          <p:spPr bwMode="auto">
            <a:xfrm>
              <a:off x="247" y="59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 dirty="0" smtClean="0">
                  <a:latin typeface="华文行楷" panose="02010800040101010101" charset="-122"/>
                  <a:ea typeface="华文行楷" panose="02010800040101010101" charset="-122"/>
                </a:rPr>
                <a:t>需求管理</a:t>
              </a:r>
              <a:endParaRPr lang="zh-CN" altLang="en-US" sz="2000" b="1" dirty="0" smtClean="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pic>
          <p:nvPicPr>
            <p:cNvPr id="13336" name="Picture 67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28"/>
              <a:ext cx="27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37" name="Group 142"/>
            <p:cNvGrpSpPr/>
            <p:nvPr/>
          </p:nvGrpSpPr>
          <p:grpSpPr bwMode="auto">
            <a:xfrm>
              <a:off x="0" y="0"/>
              <a:ext cx="373" cy="406"/>
              <a:chOff x="0" y="0"/>
              <a:chExt cx="2041" cy="2223"/>
            </a:xfrm>
          </p:grpSpPr>
          <p:sp>
            <p:nvSpPr>
              <p:cNvPr id="13339" name="Oval 63"/>
              <p:cNvSpPr>
                <a:spLocks noChangeArrowheads="1"/>
              </p:cNvSpPr>
              <p:nvPr/>
            </p:nvSpPr>
            <p:spPr bwMode="auto">
              <a:xfrm>
                <a:off x="0" y="1360"/>
                <a:ext cx="2041" cy="8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998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40" name="Oval 64"/>
              <p:cNvSpPr>
                <a:spLocks noChangeArrowheads="1"/>
              </p:cNvSpPr>
              <p:nvPr/>
            </p:nvSpPr>
            <p:spPr bwMode="auto">
              <a:xfrm>
                <a:off x="91" y="0"/>
                <a:ext cx="1859" cy="185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41" name="Oval 65"/>
              <p:cNvSpPr>
                <a:spLocks noChangeArrowheads="1"/>
              </p:cNvSpPr>
              <p:nvPr/>
            </p:nvSpPr>
            <p:spPr bwMode="auto">
              <a:xfrm>
                <a:off x="115" y="10"/>
                <a:ext cx="1814" cy="181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42" name="Oval 66"/>
              <p:cNvSpPr>
                <a:spLocks noChangeArrowheads="1"/>
              </p:cNvSpPr>
              <p:nvPr/>
            </p:nvSpPr>
            <p:spPr bwMode="auto">
              <a:xfrm>
                <a:off x="134" y="28"/>
                <a:ext cx="1726" cy="169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43" name="Oval 67"/>
              <p:cNvSpPr>
                <a:spLocks noChangeArrowheads="1"/>
              </p:cNvSpPr>
              <p:nvPr/>
            </p:nvSpPr>
            <p:spPr bwMode="auto">
              <a:xfrm>
                <a:off x="234" y="76"/>
                <a:ext cx="1535" cy="137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  <p:sp>
          <p:nvSpPr>
            <p:cNvPr id="13338" name="Text Box 68"/>
            <p:cNvSpPr txBox="1">
              <a:spLocks noChangeArrowheads="1"/>
            </p:cNvSpPr>
            <p:nvPr/>
          </p:nvSpPr>
          <p:spPr bwMode="auto">
            <a:xfrm>
              <a:off x="63" y="1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102426"/>
                  </a:solidFill>
                  <a:latin typeface="华文行楷" panose="02010800040101010101" charset="-122"/>
                  <a:ea typeface="华文行楷" panose="02010800040101010101" charset="-122"/>
                  <a:cs typeface="Arial" panose="020B0604020202020204" pitchFamily="34" charset="0"/>
                  <a:sym typeface="Arial" panose="020B0604020202020204" pitchFamily="34" charset="0"/>
                </a:rPr>
                <a:t>5</a:t>
              </a:r>
              <a:endParaRPr lang="en-US" altLang="zh-CN" sz="2000" b="1">
                <a:solidFill>
                  <a:srgbClr val="102426"/>
                </a:solidFill>
                <a:latin typeface="华文行楷" panose="02010800040101010101" charset="-122"/>
                <a:ea typeface="华文行楷" panose="02010800040101010101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62" name="Group 125"/>
          <p:cNvGrpSpPr/>
          <p:nvPr/>
        </p:nvGrpSpPr>
        <p:grpSpPr bwMode="auto">
          <a:xfrm>
            <a:off x="2361724" y="1063030"/>
            <a:ext cx="4054793" cy="580073"/>
            <a:chOff x="0" y="0"/>
            <a:chExt cx="2839" cy="406"/>
          </a:xfrm>
        </p:grpSpPr>
        <p:sp>
          <p:nvSpPr>
            <p:cNvPr id="13322" name="AutoShape 47"/>
            <p:cNvSpPr>
              <a:spLocks noChangeArrowheads="1"/>
            </p:cNvSpPr>
            <p:nvPr/>
          </p:nvSpPr>
          <p:spPr bwMode="auto">
            <a:xfrm>
              <a:off x="103" y="24"/>
              <a:ext cx="2736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8E3E4"/>
                </a:gs>
                <a:gs pos="100000">
                  <a:srgbClr val="F1F5F5"/>
                </a:gs>
              </a:gsLst>
              <a:lin ang="5400000" scaled="1"/>
            </a:gradFill>
            <a:ln w="12700">
              <a:solidFill>
                <a:srgbClr val="E6E6E6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23" name="AutoShape 47"/>
            <p:cNvSpPr>
              <a:spLocks noChangeArrowheads="1"/>
            </p:cNvSpPr>
            <p:nvPr/>
          </p:nvSpPr>
          <p:spPr bwMode="auto">
            <a:xfrm>
              <a:off x="101" y="34"/>
              <a:ext cx="2679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000" b="1">
                <a:solidFill>
                  <a:srgbClr val="5F5F5F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3324" name="Text Box 49"/>
            <p:cNvSpPr txBox="1">
              <a:spLocks noChangeArrowheads="1"/>
            </p:cNvSpPr>
            <p:nvPr/>
          </p:nvSpPr>
          <p:spPr bwMode="auto">
            <a:xfrm>
              <a:off x="247" y="59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 dirty="0" smtClean="0">
                  <a:latin typeface="华文行楷" panose="02010800040101010101" charset="-122"/>
                  <a:ea typeface="华文行楷" panose="02010800040101010101" charset="-122"/>
                </a:rPr>
                <a:t>需求概述</a:t>
              </a:r>
              <a:endParaRPr lang="zh-CN" altLang="en-US" sz="2000" b="1" dirty="0" smtClean="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pic>
          <p:nvPicPr>
            <p:cNvPr id="13325" name="Picture 67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28"/>
              <a:ext cx="27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26" name="Group 130"/>
            <p:cNvGrpSpPr/>
            <p:nvPr/>
          </p:nvGrpSpPr>
          <p:grpSpPr bwMode="auto">
            <a:xfrm>
              <a:off x="0" y="0"/>
              <a:ext cx="373" cy="406"/>
              <a:chOff x="0" y="0"/>
              <a:chExt cx="2041" cy="2223"/>
            </a:xfrm>
          </p:grpSpPr>
          <p:sp>
            <p:nvSpPr>
              <p:cNvPr id="13328" name="Oval 51"/>
              <p:cNvSpPr>
                <a:spLocks noChangeArrowheads="1"/>
              </p:cNvSpPr>
              <p:nvPr/>
            </p:nvSpPr>
            <p:spPr bwMode="auto">
              <a:xfrm>
                <a:off x="0" y="1360"/>
                <a:ext cx="2041" cy="8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998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29" name="Oval 52"/>
              <p:cNvSpPr>
                <a:spLocks noChangeArrowheads="1"/>
              </p:cNvSpPr>
              <p:nvPr/>
            </p:nvSpPr>
            <p:spPr bwMode="auto">
              <a:xfrm>
                <a:off x="91" y="0"/>
                <a:ext cx="1859" cy="185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30" name="Oval 53"/>
              <p:cNvSpPr>
                <a:spLocks noChangeArrowheads="1"/>
              </p:cNvSpPr>
              <p:nvPr/>
            </p:nvSpPr>
            <p:spPr bwMode="auto">
              <a:xfrm>
                <a:off x="115" y="10"/>
                <a:ext cx="1814" cy="181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31" name="Oval 54"/>
              <p:cNvSpPr>
                <a:spLocks noChangeArrowheads="1"/>
              </p:cNvSpPr>
              <p:nvPr/>
            </p:nvSpPr>
            <p:spPr bwMode="auto">
              <a:xfrm>
                <a:off x="134" y="28"/>
                <a:ext cx="1726" cy="169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sp>
            <p:nvSpPr>
              <p:cNvPr id="13332" name="Oval 55"/>
              <p:cNvSpPr>
                <a:spLocks noChangeArrowheads="1"/>
              </p:cNvSpPr>
              <p:nvPr/>
            </p:nvSpPr>
            <p:spPr bwMode="auto">
              <a:xfrm>
                <a:off x="234" y="76"/>
                <a:ext cx="1535" cy="137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2000" b="1">
                  <a:solidFill>
                    <a:srgbClr val="5F5F5F"/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</p:grpSp>
        <p:sp>
          <p:nvSpPr>
            <p:cNvPr id="13327" name="Text Box 56"/>
            <p:cNvSpPr txBox="1">
              <a:spLocks noChangeArrowheads="1"/>
            </p:cNvSpPr>
            <p:nvPr/>
          </p:nvSpPr>
          <p:spPr bwMode="auto">
            <a:xfrm>
              <a:off x="63" y="1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 dirty="0" smtClean="0">
                  <a:solidFill>
                    <a:srgbClr val="102426"/>
                  </a:solidFill>
                  <a:latin typeface="华文行楷" panose="02010800040101010101" charset="-122"/>
                  <a:ea typeface="华文行楷" panose="02010800040101010101" charset="-122"/>
                  <a:cs typeface="Arial" panose="020B0604020202020204" pitchFamily="34" charset="0"/>
                  <a:sym typeface="Arial" panose="020B0604020202020204" pitchFamily="34" charset="0"/>
                </a:rPr>
                <a:t>1</a:t>
              </a:r>
              <a:endParaRPr lang="en-US" altLang="zh-CN" sz="2000" b="1" dirty="0" smtClean="0">
                <a:solidFill>
                  <a:srgbClr val="102426"/>
                </a:solidFill>
                <a:latin typeface="华文行楷" panose="02010800040101010101" charset="-122"/>
                <a:ea typeface="华文行楷" panose="02010800040101010101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579370" y="132715"/>
            <a:ext cx="3096260" cy="422910"/>
          </a:xfr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800" b="1" dirty="0" smtClean="0">
                <a:solidFill>
                  <a:schemeClr val="bg1"/>
                </a:solidFill>
                <a:effectLst/>
                <a:latin typeface="华文行楷" panose="02010800040101010101" charset="-122"/>
                <a:ea typeface="华文行楷" panose="02010800040101010101" charset="-122"/>
                <a:cs typeface="+mj-cs"/>
              </a:rPr>
              <a:t>需求</a:t>
            </a:r>
            <a:r>
              <a:rPr lang="zh-CN" altLang="en-US" sz="2800" b="1" dirty="0" smtClean="0">
                <a:solidFill>
                  <a:schemeClr val="bg1"/>
                </a:solidFill>
                <a:effectLst/>
                <a:latin typeface="华文行楷" panose="02010800040101010101" charset="-122"/>
                <a:ea typeface="华文行楷" panose="02010800040101010101" charset="-122"/>
                <a:cs typeface="+mj-cs"/>
              </a:rPr>
              <a:t>获取</a:t>
            </a:r>
            <a:endParaRPr lang="zh-CN" altLang="zh-CN" sz="2800" dirty="0" smtClean="0">
              <a:effectLst/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13013 L 4.16667E-6 0.119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" dur="500"/>
                                        <p:tgtEl>
                                          <p:spTgt spid="14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4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d2f124d5-4df9-47b6-bc2f-ae58faac103d}"/>
</p:tagLst>
</file>

<file path=ppt/theme/theme1.xml><?xml version="1.0" encoding="utf-8"?>
<a:theme xmlns:a="http://schemas.openxmlformats.org/drawingml/2006/main" name="4_企业5">
  <a:themeElements>
    <a:clrScheme name="4_企业5 2">
      <a:dk1>
        <a:srgbClr val="5F5F5F"/>
      </a:dk1>
      <a:lt1>
        <a:srgbClr val="FFFFFF"/>
      </a:lt1>
      <a:dk2>
        <a:srgbClr val="8D8D8D"/>
      </a:dk2>
      <a:lt2>
        <a:srgbClr val="C0C0C0"/>
      </a:lt2>
      <a:accent1>
        <a:srgbClr val="8EC072"/>
      </a:accent1>
      <a:accent2>
        <a:srgbClr val="5DB8CD"/>
      </a:accent2>
      <a:accent3>
        <a:srgbClr val="FFFFFF"/>
      </a:accent3>
      <a:accent4>
        <a:srgbClr val="505050"/>
      </a:accent4>
      <a:accent5>
        <a:srgbClr val="C6DCBC"/>
      </a:accent5>
      <a:accent6>
        <a:srgbClr val="53A6BA"/>
      </a:accent6>
      <a:hlink>
        <a:srgbClr val="D68B40"/>
      </a:hlink>
      <a:folHlink>
        <a:srgbClr val="D5D179"/>
      </a:folHlink>
    </a:clrScheme>
    <a:fontScheme name="4_企业5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企业5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企业5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企业5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8025</Words>
  <Application>WPS 演示</Application>
  <PresentationFormat>全屏显示(16:9)</PresentationFormat>
  <Paragraphs>599</Paragraphs>
  <Slides>47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47</vt:i4>
      </vt:variant>
    </vt:vector>
  </HeadingPairs>
  <TitlesOfParts>
    <vt:vector size="73" baseType="lpstr">
      <vt:lpstr>Arial</vt:lpstr>
      <vt:lpstr>宋体</vt:lpstr>
      <vt:lpstr>Wingdings</vt:lpstr>
      <vt:lpstr>黑体</vt:lpstr>
      <vt:lpstr>Calibri</vt:lpstr>
      <vt:lpstr>Arial</vt:lpstr>
      <vt:lpstr>微软雅黑</vt:lpstr>
      <vt:lpstr>华文行楷</vt:lpstr>
      <vt:lpstr>Times New Roman</vt:lpstr>
      <vt:lpstr>Verdana</vt:lpstr>
      <vt:lpstr>楷体_GB2312</vt:lpstr>
      <vt:lpstr>新宋体</vt:lpstr>
      <vt:lpstr>Times New Roman</vt:lpstr>
      <vt:lpstr>Arial Unicode MS</vt:lpstr>
      <vt:lpstr>Monotype Sorts</vt:lpstr>
      <vt:lpstr>Calibri</vt:lpstr>
      <vt:lpstr>Tahoma</vt:lpstr>
      <vt:lpstr>华文彩云</vt:lpstr>
      <vt:lpstr>Wingdings</vt:lpstr>
      <vt:lpstr>4_企业5</vt:lpstr>
      <vt:lpstr>1_自定义设计方案</vt:lpstr>
      <vt:lpstr>Visio.Drawing.11</vt:lpstr>
      <vt:lpstr>Visio.Drawing.11</vt:lpstr>
      <vt:lpstr>Visio.Drawing.11</vt:lpstr>
      <vt:lpstr>Visio.Drawing.11</vt:lpstr>
      <vt:lpstr>PBrush</vt:lpstr>
      <vt:lpstr>企业项目需求开发与需求管理 —— 消除软件开发百病之源</vt:lpstr>
      <vt:lpstr>PowerPoint 演示文稿</vt:lpstr>
      <vt:lpstr>PowerPoint 演示文稿</vt:lpstr>
      <vt:lpstr>需求的层次</vt:lpstr>
      <vt:lpstr>什么是需求</vt:lpstr>
      <vt:lpstr>对待需求工程的三种态度</vt:lpstr>
      <vt:lpstr>花时间了解用户需求是 确保项目成功的必要投入</vt:lpstr>
      <vt:lpstr>需求分析员需要的技能</vt:lpstr>
      <vt:lpstr>需求获取</vt:lpstr>
      <vt:lpstr>需求调研的内容和目的</vt:lpstr>
      <vt:lpstr>关于需求的漫画</vt:lpstr>
      <vt:lpstr>冰山理论</vt:lpstr>
      <vt:lpstr>需求获取 – 聆听需求</vt:lpstr>
      <vt:lpstr>准备调查 </vt:lpstr>
      <vt:lpstr>执行调查</vt:lpstr>
      <vt:lpstr>需求分析</vt:lpstr>
      <vt:lpstr>需求分析的基本概念</vt:lpstr>
      <vt:lpstr>问题分析方法</vt:lpstr>
      <vt:lpstr>建模分析法</vt:lpstr>
      <vt:lpstr>需求分析常用元素和工具</vt:lpstr>
      <vt:lpstr>总统功能框图</vt:lpstr>
      <vt:lpstr>总统功能框图</vt:lpstr>
      <vt:lpstr>功能框图</vt:lpstr>
      <vt:lpstr>审批流程图</vt:lpstr>
      <vt:lpstr>业务流程图</vt:lpstr>
      <vt:lpstr>用例图</vt:lpstr>
      <vt:lpstr>状态转换图</vt:lpstr>
      <vt:lpstr>原型界面（一）</vt:lpstr>
      <vt:lpstr>PowerPoint 演示文稿</vt:lpstr>
      <vt:lpstr>需求定义</vt:lpstr>
      <vt:lpstr>需求规格说明书常见问题</vt:lpstr>
      <vt:lpstr>需求阶段的文档种类</vt:lpstr>
      <vt:lpstr>需求规格说明书的格式</vt:lpstr>
      <vt:lpstr>软件需求要达到的目的</vt:lpstr>
      <vt:lpstr>什么是好的需求规格说明书</vt:lpstr>
      <vt:lpstr>什么是好的需求规格说明书</vt:lpstr>
      <vt:lpstr>什么是好的需求规格说明书</vt:lpstr>
      <vt:lpstr>PowerPoint 演示文稿</vt:lpstr>
      <vt:lpstr>需求规格书缺陷检查清单</vt:lpstr>
      <vt:lpstr>怎样看到签字</vt:lpstr>
      <vt:lpstr>需求管理</vt:lpstr>
      <vt:lpstr>需求确认与评审</vt:lpstr>
      <vt:lpstr>需求承诺</vt:lpstr>
      <vt:lpstr>需求变更控制</vt:lpstr>
      <vt:lpstr>需求变更单的内容</vt:lpstr>
      <vt:lpstr>需求跟踪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404</cp:revision>
  <dcterms:created xsi:type="dcterms:W3CDTF">2020-10-09T01:44:00Z</dcterms:created>
  <dcterms:modified xsi:type="dcterms:W3CDTF">2021-02-28T08:50:22Z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