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3"/>
  </p:notesMasterIdLst>
  <p:sldIdLst>
    <p:sldId id="261" r:id="rId3"/>
    <p:sldId id="282" r:id="rId4"/>
    <p:sldId id="262" r:id="rId5"/>
    <p:sldId id="266" r:id="rId6"/>
    <p:sldId id="281" r:id="rId7"/>
    <p:sldId id="265" r:id="rId8"/>
    <p:sldId id="277" r:id="rId9"/>
    <p:sldId id="270" r:id="rId10"/>
    <p:sldId id="273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斌" initials="吴" lastIdx="4" clrIdx="0">
    <p:extLst>
      <p:ext uri="{19B8F6BF-5375-455C-9EA6-DF929625EA0E}">
        <p15:presenceInfo xmlns:p15="http://schemas.microsoft.com/office/powerpoint/2012/main" userId="6ea6deeed751d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16"/>
  </p:normalViewPr>
  <p:slideViewPr>
    <p:cSldViewPr snapToGrid="0" snapToObjects="1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21/12/13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881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86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2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58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35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76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6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30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18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" y="1891430"/>
            <a:ext cx="9156527" cy="307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40304" y="2369615"/>
            <a:ext cx="8470255" cy="11728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3" y="3548993"/>
            <a:ext cx="8470255" cy="59737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40302" y="4223294"/>
            <a:ext cx="8470255" cy="31545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>
                <a:solidFill>
                  <a:schemeClr val="accent5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2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9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90872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31558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40300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54254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7896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12954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223075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316611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410146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503682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-5824"/>
            <a:ext cx="6165880" cy="686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229255" y="2344909"/>
            <a:ext cx="2505140" cy="12050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9229255" y="3555848"/>
            <a:ext cx="2505140" cy="5511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CONTENTS</a:t>
            </a:r>
            <a:endParaRPr kumimoji="1" lang="zh-CN" altLang="en-US" dirty="0"/>
          </a:p>
        </p:txBody>
      </p:sp>
      <p:sp>
        <p:nvSpPr>
          <p:cNvPr id="3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13262" y="81900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13262" y="175436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913262" y="26897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913262" y="362507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1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3262" y="456042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913262" y="549578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3545305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481987" y="896554"/>
            <a:ext cx="3228027" cy="26487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99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219525" y="3841312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324648" y="786062"/>
            <a:ext cx="11542704" cy="575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770021"/>
            <a:ext cx="12192001" cy="6087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>
            <a:off x="1" y="0"/>
            <a:ext cx="2486683" cy="4106992"/>
          </a:xfrm>
          <a:custGeom>
            <a:avLst/>
            <a:gdLst>
              <a:gd name="connsiteX0" fmla="*/ 0 w 2486683"/>
              <a:gd name="connsiteY0" fmla="*/ 0 h 4106992"/>
              <a:gd name="connsiteX1" fmla="*/ 300639 w 2486683"/>
              <a:gd name="connsiteY1" fmla="*/ 0 h 4106992"/>
              <a:gd name="connsiteX2" fmla="*/ 351924 w 2486683"/>
              <a:gd name="connsiteY2" fmla="*/ 75072 h 4106992"/>
              <a:gd name="connsiteX3" fmla="*/ 1780674 w 2486683"/>
              <a:gd name="connsiteY3" fmla="*/ 2133600 h 4106992"/>
              <a:gd name="connsiteX4" fmla="*/ 2486526 w 2486683"/>
              <a:gd name="connsiteY4" fmla="*/ 2791326 h 4106992"/>
              <a:gd name="connsiteX5" fmla="*/ 1732547 w 2486683"/>
              <a:gd name="connsiteY5" fmla="*/ 3689684 h 4106992"/>
              <a:gd name="connsiteX6" fmla="*/ 208547 w 2486683"/>
              <a:gd name="connsiteY6" fmla="*/ 4010526 h 4106992"/>
              <a:gd name="connsiteX7" fmla="*/ 8397 w 2486683"/>
              <a:gd name="connsiteY7" fmla="*/ 4099760 h 4106992"/>
              <a:gd name="connsiteX8" fmla="*/ 0 w 2486683"/>
              <a:gd name="connsiteY8" fmla="*/ 4106992 h 410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6683" h="4106992">
                <a:moveTo>
                  <a:pt x="0" y="0"/>
                </a:moveTo>
                <a:lnTo>
                  <a:pt x="300639" y="0"/>
                </a:lnTo>
                <a:lnTo>
                  <a:pt x="351924" y="75072"/>
                </a:lnTo>
                <a:cubicBezTo>
                  <a:pt x="799599" y="731921"/>
                  <a:pt x="1469858" y="1730543"/>
                  <a:pt x="1780674" y="2133600"/>
                </a:cubicBezTo>
                <a:cubicBezTo>
                  <a:pt x="2195095" y="2671010"/>
                  <a:pt x="2494547" y="2531979"/>
                  <a:pt x="2486526" y="2791326"/>
                </a:cubicBezTo>
                <a:cubicBezTo>
                  <a:pt x="2478505" y="3050673"/>
                  <a:pt x="2112210" y="3486484"/>
                  <a:pt x="1732547" y="3689684"/>
                </a:cubicBezTo>
                <a:cubicBezTo>
                  <a:pt x="1352884" y="3892884"/>
                  <a:pt x="540084" y="3959726"/>
                  <a:pt x="208547" y="4010526"/>
                </a:cubicBezTo>
                <a:cubicBezTo>
                  <a:pt x="125663" y="4023226"/>
                  <a:pt x="60659" y="4059822"/>
                  <a:pt x="8397" y="4099760"/>
                </a:cubicBezTo>
                <a:lnTo>
                  <a:pt x="0" y="410699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任意形状 14"/>
          <p:cNvSpPr/>
          <p:nvPr userDrawn="1"/>
        </p:nvSpPr>
        <p:spPr>
          <a:xfrm>
            <a:off x="0" y="3249297"/>
            <a:ext cx="2929358" cy="3608703"/>
          </a:xfrm>
          <a:custGeom>
            <a:avLst/>
            <a:gdLst>
              <a:gd name="connsiteX0" fmla="*/ 2879629 w 2929358"/>
              <a:gd name="connsiteY0" fmla="*/ 175 h 3608703"/>
              <a:gd name="connsiteX1" fmla="*/ 2903621 w 2929358"/>
              <a:gd name="connsiteY1" fmla="*/ 7250 h 3608703"/>
              <a:gd name="connsiteX2" fmla="*/ 2486526 w 2929358"/>
              <a:gd name="connsiteY2" fmla="*/ 1531250 h 3608703"/>
              <a:gd name="connsiteX3" fmla="*/ 1219200 w 2929358"/>
              <a:gd name="connsiteY3" fmla="*/ 3199629 h 3608703"/>
              <a:gd name="connsiteX4" fmla="*/ 856498 w 2929358"/>
              <a:gd name="connsiteY4" fmla="*/ 3545788 h 3608703"/>
              <a:gd name="connsiteX5" fmla="*/ 783857 w 2929358"/>
              <a:gd name="connsiteY5" fmla="*/ 3608703 h 3608703"/>
              <a:gd name="connsiteX6" fmla="*/ 0 w 2929358"/>
              <a:gd name="connsiteY6" fmla="*/ 3608703 h 3608703"/>
              <a:gd name="connsiteX7" fmla="*/ 0 w 2929358"/>
              <a:gd name="connsiteY7" fmla="*/ 1591065 h 3608703"/>
              <a:gd name="connsiteX8" fmla="*/ 68633 w 2929358"/>
              <a:gd name="connsiteY8" fmla="*/ 1543893 h 3608703"/>
              <a:gd name="connsiteX9" fmla="*/ 1844842 w 2929358"/>
              <a:gd name="connsiteY9" fmla="*/ 985819 h 3608703"/>
              <a:gd name="connsiteX10" fmla="*/ 2879629 w 2929358"/>
              <a:gd name="connsiteY10" fmla="*/ 175 h 360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9358" h="3608703">
                <a:moveTo>
                  <a:pt x="2879629" y="175"/>
                </a:moveTo>
                <a:cubicBezTo>
                  <a:pt x="2888916" y="-677"/>
                  <a:pt x="2896937" y="1569"/>
                  <a:pt x="2903621" y="7250"/>
                </a:cubicBezTo>
                <a:cubicBezTo>
                  <a:pt x="3010568" y="98155"/>
                  <a:pt x="2767263" y="999187"/>
                  <a:pt x="2486526" y="1531250"/>
                </a:cubicBezTo>
                <a:cubicBezTo>
                  <a:pt x="2205789" y="2063313"/>
                  <a:pt x="1657684" y="2750450"/>
                  <a:pt x="1219200" y="3199629"/>
                </a:cubicBezTo>
                <a:cubicBezTo>
                  <a:pt x="1109579" y="3311924"/>
                  <a:pt x="985253" y="3430569"/>
                  <a:pt x="856498" y="3545788"/>
                </a:cubicBezTo>
                <a:lnTo>
                  <a:pt x="783857" y="3608703"/>
                </a:lnTo>
                <a:lnTo>
                  <a:pt x="0" y="3608703"/>
                </a:lnTo>
                <a:lnTo>
                  <a:pt x="0" y="1591065"/>
                </a:lnTo>
                <a:lnTo>
                  <a:pt x="68633" y="1543893"/>
                </a:lnTo>
                <a:cubicBezTo>
                  <a:pt x="520992" y="1272405"/>
                  <a:pt x="1405021" y="1231464"/>
                  <a:pt x="1844842" y="985819"/>
                </a:cubicBezTo>
                <a:cubicBezTo>
                  <a:pt x="2316079" y="722628"/>
                  <a:pt x="2740318" y="12953"/>
                  <a:pt x="2879629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>
            <a:off x="1573641" y="3545305"/>
            <a:ext cx="2199207" cy="3312695"/>
          </a:xfrm>
          <a:custGeom>
            <a:avLst/>
            <a:gdLst>
              <a:gd name="connsiteX0" fmla="*/ 1634780 w 2199207"/>
              <a:gd name="connsiteY0" fmla="*/ 0 h 3312695"/>
              <a:gd name="connsiteX1" fmla="*/ 2035833 w 2199207"/>
              <a:gd name="connsiteY1" fmla="*/ 1138990 h 3312695"/>
              <a:gd name="connsiteX2" fmla="*/ 2051875 w 2199207"/>
              <a:gd name="connsiteY2" fmla="*/ 2951748 h 3312695"/>
              <a:gd name="connsiteX3" fmla="*/ 2186980 w 2199207"/>
              <a:gd name="connsiteY3" fmla="*/ 3293896 h 3312695"/>
              <a:gd name="connsiteX4" fmla="*/ 2199207 w 2199207"/>
              <a:gd name="connsiteY4" fmla="*/ 3312695 h 3312695"/>
              <a:gd name="connsiteX5" fmla="*/ 0 w 2199207"/>
              <a:gd name="connsiteY5" fmla="*/ 3312695 h 3312695"/>
              <a:gd name="connsiteX6" fmla="*/ 76565 w 2199207"/>
              <a:gd name="connsiteY6" fmla="*/ 3178468 h 3312695"/>
              <a:gd name="connsiteX7" fmla="*/ 1410189 w 2199207"/>
              <a:gd name="connsiteY7" fmla="*/ 1219201 h 331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207" h="3312695">
                <a:moveTo>
                  <a:pt x="1634780" y="0"/>
                </a:moveTo>
                <a:cubicBezTo>
                  <a:pt x="1835306" y="569495"/>
                  <a:pt x="1966317" y="647032"/>
                  <a:pt x="2035833" y="1138990"/>
                </a:cubicBezTo>
                <a:cubicBezTo>
                  <a:pt x="2105349" y="1630948"/>
                  <a:pt x="1963644" y="2457117"/>
                  <a:pt x="2051875" y="2951748"/>
                </a:cubicBezTo>
                <a:cubicBezTo>
                  <a:pt x="2073933" y="3075406"/>
                  <a:pt x="2124900" y="3188536"/>
                  <a:pt x="2186980" y="3293896"/>
                </a:cubicBezTo>
                <a:lnTo>
                  <a:pt x="2199207" y="3312695"/>
                </a:lnTo>
                <a:lnTo>
                  <a:pt x="0" y="3312695"/>
                </a:lnTo>
                <a:lnTo>
                  <a:pt x="76565" y="3178468"/>
                </a:lnTo>
                <a:cubicBezTo>
                  <a:pt x="523362" y="2438902"/>
                  <a:pt x="1366073" y="1495928"/>
                  <a:pt x="1410189" y="12192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>
            <a:off x="1042737" y="-5822"/>
            <a:ext cx="7728913" cy="6863822"/>
          </a:xfrm>
          <a:custGeom>
            <a:avLst/>
            <a:gdLst>
              <a:gd name="connsiteX0" fmla="*/ 0 w 7728913"/>
              <a:gd name="connsiteY0" fmla="*/ 0 h 6863822"/>
              <a:gd name="connsiteX1" fmla="*/ 1502592 w 7728913"/>
              <a:gd name="connsiteY1" fmla="*/ 0 h 6863822"/>
              <a:gd name="connsiteX2" fmla="*/ 1559030 w 7728913"/>
              <a:gd name="connsiteY2" fmla="*/ 104926 h 6863822"/>
              <a:gd name="connsiteX3" fmla="*/ 2630905 w 7728913"/>
              <a:gd name="connsiteY3" fmla="*/ 1593990 h 6863822"/>
              <a:gd name="connsiteX4" fmla="*/ 5710989 w 7728913"/>
              <a:gd name="connsiteY4" fmla="*/ 3631338 h 6863822"/>
              <a:gd name="connsiteX5" fmla="*/ 6849979 w 7728913"/>
              <a:gd name="connsiteY5" fmla="*/ 5588475 h 6863822"/>
              <a:gd name="connsiteX6" fmla="*/ 7660105 w 7728913"/>
              <a:gd name="connsiteY6" fmla="*/ 6761554 h 6863822"/>
              <a:gd name="connsiteX7" fmla="*/ 7728913 w 7728913"/>
              <a:gd name="connsiteY7" fmla="*/ 6863822 h 6863822"/>
              <a:gd name="connsiteX8" fmla="*/ 3768459 w 7728913"/>
              <a:gd name="connsiteY8" fmla="*/ 6863822 h 6863822"/>
              <a:gd name="connsiteX9" fmla="*/ 3676446 w 7728913"/>
              <a:gd name="connsiteY9" fmla="*/ 6778834 h 6863822"/>
              <a:gd name="connsiteX10" fmla="*/ 3416968 w 7728913"/>
              <a:gd name="connsiteY10" fmla="*/ 6486833 h 6863822"/>
              <a:gd name="connsiteX11" fmla="*/ 2775284 w 7728913"/>
              <a:gd name="connsiteY11" fmla="*/ 3583211 h 6863822"/>
              <a:gd name="connsiteX12" fmla="*/ 577516 w 7728913"/>
              <a:gd name="connsiteY12" fmla="*/ 872096 h 6863822"/>
              <a:gd name="connsiteX13" fmla="*/ 11029 w 7728913"/>
              <a:gd name="connsiteY13" fmla="*/ 20862 h 686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28913" h="6863822">
                <a:moveTo>
                  <a:pt x="0" y="0"/>
                </a:moveTo>
                <a:lnTo>
                  <a:pt x="1502592" y="0"/>
                </a:lnTo>
                <a:lnTo>
                  <a:pt x="1559030" y="104926"/>
                </a:lnTo>
                <a:cubicBezTo>
                  <a:pt x="1811881" y="570470"/>
                  <a:pt x="2161340" y="1159516"/>
                  <a:pt x="2630905" y="1593990"/>
                </a:cubicBezTo>
                <a:cubicBezTo>
                  <a:pt x="3382210" y="2289148"/>
                  <a:pt x="5007810" y="2965591"/>
                  <a:pt x="5710989" y="3631338"/>
                </a:cubicBezTo>
                <a:cubicBezTo>
                  <a:pt x="6414168" y="4297085"/>
                  <a:pt x="6849979" y="5588475"/>
                  <a:pt x="6849979" y="5588475"/>
                </a:cubicBezTo>
                <a:cubicBezTo>
                  <a:pt x="7049169" y="5932044"/>
                  <a:pt x="7385384" y="6361838"/>
                  <a:pt x="7660105" y="6761554"/>
                </a:cubicBezTo>
                <a:lnTo>
                  <a:pt x="7728913" y="6863822"/>
                </a:lnTo>
                <a:lnTo>
                  <a:pt x="3768459" y="6863822"/>
                </a:lnTo>
                <a:lnTo>
                  <a:pt x="3676446" y="6778834"/>
                </a:lnTo>
                <a:cubicBezTo>
                  <a:pt x="3577724" y="6682138"/>
                  <a:pt x="3490160" y="6584423"/>
                  <a:pt x="3416968" y="6486833"/>
                </a:cubicBezTo>
                <a:cubicBezTo>
                  <a:pt x="2831431" y="5706117"/>
                  <a:pt x="3248526" y="4519000"/>
                  <a:pt x="2775284" y="3583211"/>
                </a:cubicBezTo>
                <a:cubicBezTo>
                  <a:pt x="2302042" y="2647422"/>
                  <a:pt x="1058779" y="1551212"/>
                  <a:pt x="577516" y="872096"/>
                </a:cubicBezTo>
                <a:cubicBezTo>
                  <a:pt x="336885" y="532538"/>
                  <a:pt x="137027" y="248459"/>
                  <a:pt x="11029" y="2086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>
            <a:off x="3371919" y="0"/>
            <a:ext cx="3718692" cy="2791326"/>
          </a:xfrm>
          <a:custGeom>
            <a:avLst/>
            <a:gdLst>
              <a:gd name="connsiteX0" fmla="*/ 0 w 3718692"/>
              <a:gd name="connsiteY0" fmla="*/ 0 h 2791326"/>
              <a:gd name="connsiteX1" fmla="*/ 3226728 w 3718692"/>
              <a:gd name="connsiteY1" fmla="*/ 0 h 2791326"/>
              <a:gd name="connsiteX2" fmla="*/ 3226401 w 3718692"/>
              <a:gd name="connsiteY2" fmla="*/ 5013 h 2791326"/>
              <a:gd name="connsiteX3" fmla="*/ 3173261 w 3718692"/>
              <a:gd name="connsiteY3" fmla="*/ 1219200 h 2791326"/>
              <a:gd name="connsiteX4" fmla="*/ 3718692 w 3718692"/>
              <a:gd name="connsiteY4" fmla="*/ 2791326 h 2791326"/>
              <a:gd name="connsiteX5" fmla="*/ 1777597 w 3718692"/>
              <a:gd name="connsiteY5" fmla="*/ 2037347 h 2791326"/>
              <a:gd name="connsiteX6" fmla="*/ 47432 w 3718692"/>
              <a:gd name="connsiteY6" fmla="*/ 70252 h 27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692" h="2791326">
                <a:moveTo>
                  <a:pt x="0" y="0"/>
                </a:moveTo>
                <a:lnTo>
                  <a:pt x="3226728" y="0"/>
                </a:lnTo>
                <a:lnTo>
                  <a:pt x="3226401" y="5013"/>
                </a:lnTo>
                <a:cubicBezTo>
                  <a:pt x="3188635" y="438484"/>
                  <a:pt x="3122461" y="899695"/>
                  <a:pt x="3173261" y="1219200"/>
                </a:cubicBezTo>
                <a:cubicBezTo>
                  <a:pt x="3274861" y="1858211"/>
                  <a:pt x="3614419" y="2446421"/>
                  <a:pt x="3718692" y="2791326"/>
                </a:cubicBezTo>
                <a:cubicBezTo>
                  <a:pt x="3357744" y="2783305"/>
                  <a:pt x="2462060" y="2622884"/>
                  <a:pt x="1777597" y="2037347"/>
                </a:cubicBezTo>
                <a:cubicBezTo>
                  <a:pt x="1307029" y="1634790"/>
                  <a:pt x="535692" y="769707"/>
                  <a:pt x="47432" y="7025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7118577" y="-1"/>
            <a:ext cx="700375" cy="2534652"/>
          </a:xfrm>
          <a:custGeom>
            <a:avLst/>
            <a:gdLst>
              <a:gd name="connsiteX0" fmla="*/ 199 w 700375"/>
              <a:gd name="connsiteY0" fmla="*/ 0 h 2534652"/>
              <a:gd name="connsiteX1" fmla="*/ 700375 w 700375"/>
              <a:gd name="connsiteY1" fmla="*/ 0 h 2534652"/>
              <a:gd name="connsiteX2" fmla="*/ 680364 w 700375"/>
              <a:gd name="connsiteY2" fmla="*/ 62300 h 2534652"/>
              <a:gd name="connsiteX3" fmla="*/ 485603 w 700375"/>
              <a:gd name="connsiteY3" fmla="*/ 813522 h 2534652"/>
              <a:gd name="connsiteX4" fmla="*/ 437476 w 700375"/>
              <a:gd name="connsiteY4" fmla="*/ 2530028 h 2534652"/>
              <a:gd name="connsiteX5" fmla="*/ 36424 w 700375"/>
              <a:gd name="connsiteY5" fmla="*/ 1214575 h 2534652"/>
              <a:gd name="connsiteX6" fmla="*/ 0 w 700375"/>
              <a:gd name="connsiteY6" fmla="*/ 67721 h 25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375" h="2534652">
                <a:moveTo>
                  <a:pt x="199" y="0"/>
                </a:moveTo>
                <a:lnTo>
                  <a:pt x="700375" y="0"/>
                </a:lnTo>
                <a:lnTo>
                  <a:pt x="680364" y="62300"/>
                </a:lnTo>
                <a:cubicBezTo>
                  <a:pt x="596269" y="325115"/>
                  <a:pt x="516685" y="587930"/>
                  <a:pt x="485603" y="813522"/>
                </a:cubicBezTo>
                <a:cubicBezTo>
                  <a:pt x="402719" y="1415101"/>
                  <a:pt x="512339" y="2463186"/>
                  <a:pt x="437476" y="2530028"/>
                </a:cubicBezTo>
                <a:cubicBezTo>
                  <a:pt x="362613" y="2596870"/>
                  <a:pt x="87224" y="1928449"/>
                  <a:pt x="36424" y="1214575"/>
                </a:cubicBezTo>
                <a:cubicBezTo>
                  <a:pt x="17374" y="946872"/>
                  <a:pt x="2836" y="518623"/>
                  <a:pt x="0" y="677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7985085" y="1"/>
            <a:ext cx="4206917" cy="2534651"/>
          </a:xfrm>
          <a:custGeom>
            <a:avLst/>
            <a:gdLst>
              <a:gd name="connsiteX0" fmla="*/ 416581 w 4206917"/>
              <a:gd name="connsiteY0" fmla="*/ 0 h 2534651"/>
              <a:gd name="connsiteX1" fmla="*/ 4206917 w 4206917"/>
              <a:gd name="connsiteY1" fmla="*/ 0 h 2534651"/>
              <a:gd name="connsiteX2" fmla="*/ 4206917 w 4206917"/>
              <a:gd name="connsiteY2" fmla="*/ 2014007 h 2534651"/>
              <a:gd name="connsiteX3" fmla="*/ 3947233 w 4206917"/>
              <a:gd name="connsiteY3" fmla="*/ 2071436 h 2534651"/>
              <a:gd name="connsiteX4" fmla="*/ 2634788 w 4206917"/>
              <a:gd name="connsiteY4" fmla="*/ 2261936 h 2534651"/>
              <a:gd name="connsiteX5" fmla="*/ 3883 w 4206917"/>
              <a:gd name="connsiteY5" fmla="*/ 2534651 h 2534651"/>
              <a:gd name="connsiteX6" fmla="*/ 385364 w 4206917"/>
              <a:gd name="connsiteY6" fmla="*/ 69608 h 253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6917" h="2534651">
                <a:moveTo>
                  <a:pt x="416581" y="0"/>
                </a:moveTo>
                <a:lnTo>
                  <a:pt x="4206917" y="0"/>
                </a:lnTo>
                <a:lnTo>
                  <a:pt x="4206917" y="2014007"/>
                </a:lnTo>
                <a:lnTo>
                  <a:pt x="3947233" y="2071436"/>
                </a:lnTo>
                <a:cubicBezTo>
                  <a:pt x="3523788" y="2149642"/>
                  <a:pt x="3045199" y="2187073"/>
                  <a:pt x="2634788" y="2261936"/>
                </a:cubicBezTo>
                <a:cubicBezTo>
                  <a:pt x="1813967" y="2411662"/>
                  <a:pt x="741819" y="2294019"/>
                  <a:pt x="3883" y="2534651"/>
                </a:cubicBezTo>
                <a:cubicBezTo>
                  <a:pt x="-22185" y="1987214"/>
                  <a:pt x="80596" y="818480"/>
                  <a:pt x="385364" y="6960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7" name="任意形状 26"/>
          <p:cNvSpPr/>
          <p:nvPr userDrawn="1"/>
        </p:nvSpPr>
        <p:spPr>
          <a:xfrm>
            <a:off x="8037095" y="2565911"/>
            <a:ext cx="4154905" cy="2044209"/>
          </a:xfrm>
          <a:custGeom>
            <a:avLst/>
            <a:gdLst>
              <a:gd name="connsiteX0" fmla="*/ 4026568 w 4154905"/>
              <a:gd name="connsiteY0" fmla="*/ 827 h 2044209"/>
              <a:gd name="connsiteX1" fmla="*/ 4154905 w 4154905"/>
              <a:gd name="connsiteY1" fmla="*/ 7296 h 2044209"/>
              <a:gd name="connsiteX2" fmla="*/ 4154905 w 4154905"/>
              <a:gd name="connsiteY2" fmla="*/ 1783390 h 2044209"/>
              <a:gd name="connsiteX3" fmla="*/ 4090737 w 4154905"/>
              <a:gd name="connsiteY3" fmla="*/ 1813585 h 2044209"/>
              <a:gd name="connsiteX4" fmla="*/ 2197768 w 4154905"/>
              <a:gd name="connsiteY4" fmla="*/ 1909837 h 2044209"/>
              <a:gd name="connsiteX5" fmla="*/ 0 w 4154905"/>
              <a:gd name="connsiteY5" fmla="*/ 417922 h 2044209"/>
              <a:gd name="connsiteX6" fmla="*/ 2005263 w 4154905"/>
              <a:gd name="connsiteY6" fmla="*/ 273543 h 2044209"/>
              <a:gd name="connsiteX7" fmla="*/ 4026568 w 4154905"/>
              <a:gd name="connsiteY7" fmla="*/ 827 h 20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54905" h="2044209">
                <a:moveTo>
                  <a:pt x="4026568" y="827"/>
                </a:moveTo>
                <a:lnTo>
                  <a:pt x="4154905" y="7296"/>
                </a:lnTo>
                <a:lnTo>
                  <a:pt x="4154905" y="1783390"/>
                </a:lnTo>
                <a:lnTo>
                  <a:pt x="4090737" y="1813585"/>
                </a:lnTo>
                <a:cubicBezTo>
                  <a:pt x="3539958" y="2048869"/>
                  <a:pt x="2879557" y="2142447"/>
                  <a:pt x="2197768" y="1909837"/>
                </a:cubicBezTo>
                <a:cubicBezTo>
                  <a:pt x="1515979" y="1677227"/>
                  <a:pt x="176463" y="722723"/>
                  <a:pt x="0" y="417922"/>
                </a:cubicBezTo>
                <a:cubicBezTo>
                  <a:pt x="481263" y="417921"/>
                  <a:pt x="1334168" y="343059"/>
                  <a:pt x="2005263" y="273543"/>
                </a:cubicBezTo>
                <a:cubicBezTo>
                  <a:pt x="2486526" y="206701"/>
                  <a:pt x="3307347" y="-15215"/>
                  <a:pt x="4026568" y="82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" name="任意形状 28"/>
          <p:cNvSpPr/>
          <p:nvPr userDrawn="1"/>
        </p:nvSpPr>
        <p:spPr>
          <a:xfrm>
            <a:off x="7766064" y="3276796"/>
            <a:ext cx="4425936" cy="3581205"/>
          </a:xfrm>
          <a:custGeom>
            <a:avLst/>
            <a:gdLst>
              <a:gd name="connsiteX0" fmla="*/ 0 w 4425936"/>
              <a:gd name="connsiteY0" fmla="*/ 0 h 3581205"/>
              <a:gd name="connsiteX1" fmla="*/ 2565040 w 4425936"/>
              <a:gd name="connsiteY1" fmla="*/ 1853042 h 3581205"/>
              <a:gd name="connsiteX2" fmla="*/ 4085264 w 4425936"/>
              <a:gd name="connsiteY2" fmla="*/ 1693713 h 3581205"/>
              <a:gd name="connsiteX3" fmla="*/ 4425936 w 4425936"/>
              <a:gd name="connsiteY3" fmla="*/ 1602364 h 3581205"/>
              <a:gd name="connsiteX4" fmla="*/ 4425936 w 4425936"/>
              <a:gd name="connsiteY4" fmla="*/ 3581205 h 3581205"/>
              <a:gd name="connsiteX5" fmla="*/ 1627818 w 4425936"/>
              <a:gd name="connsiteY5" fmla="*/ 3581205 h 3581205"/>
              <a:gd name="connsiteX6" fmla="*/ 1593563 w 4425936"/>
              <a:gd name="connsiteY6" fmla="*/ 3520244 h 3581205"/>
              <a:gd name="connsiteX7" fmla="*/ 0 w 4425936"/>
              <a:gd name="connsiteY7" fmla="*/ 0 h 35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5936" h="3581205">
                <a:moveTo>
                  <a:pt x="0" y="0"/>
                </a:moveTo>
                <a:cubicBezTo>
                  <a:pt x="589739" y="494430"/>
                  <a:pt x="1659571" y="1594929"/>
                  <a:pt x="2565040" y="1853042"/>
                </a:cubicBezTo>
                <a:cubicBezTo>
                  <a:pt x="3017774" y="1982099"/>
                  <a:pt x="3565909" y="1836715"/>
                  <a:pt x="4085264" y="1693713"/>
                </a:cubicBezTo>
                <a:lnTo>
                  <a:pt x="4425936" y="1602364"/>
                </a:lnTo>
                <a:lnTo>
                  <a:pt x="4425936" y="3581205"/>
                </a:lnTo>
                <a:lnTo>
                  <a:pt x="1627818" y="3581205"/>
                </a:lnTo>
                <a:lnTo>
                  <a:pt x="1593563" y="3520244"/>
                </a:lnTo>
                <a:cubicBezTo>
                  <a:pt x="860194" y="2190067"/>
                  <a:pt x="203813" y="509386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-1" y="0"/>
            <a:ext cx="12192001" cy="3312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84148" y="97757"/>
            <a:ext cx="775294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3" r:id="rId3"/>
    <p:sldLayoutId id="2147483692" r:id="rId4"/>
    <p:sldLayoutId id="2147483686" r:id="rId5"/>
    <p:sldLayoutId id="2147483689" r:id="rId6"/>
    <p:sldLayoutId id="2147483687" r:id="rId7"/>
    <p:sldLayoutId id="2147483688" r:id="rId8"/>
    <p:sldLayoutId id="214748369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0304" y="2369616"/>
            <a:ext cx="8470255" cy="675426"/>
          </a:xfrm>
        </p:spPr>
        <p:txBody>
          <a:bodyPr/>
          <a:lstStyle/>
          <a:p>
            <a:r>
              <a:rPr kumimoji="1" lang="zh-CN" altLang="en-US" sz="4400" b="0">
                <a:latin typeface="宋体" panose="02010600030101010101" pitchFamily="2" charset="-122"/>
                <a:ea typeface="宋体" panose="02010600030101010101" pitchFamily="2" charset="-122"/>
              </a:rPr>
              <a:t>第六章：</a:t>
            </a:r>
            <a:r>
              <a:rPr kumimoji="1" lang="en-US" altLang="zh-CN" sz="4400" b="0">
                <a:latin typeface="宋体" panose="02010600030101010101" pitchFamily="2" charset="-122"/>
                <a:ea typeface="宋体" panose="02010600030101010101" pitchFamily="2" charset="-122"/>
              </a:rPr>
              <a:t>SDN</a:t>
            </a:r>
            <a:r>
              <a:rPr kumimoji="1" lang="zh-CN" altLang="en-US" sz="4400" b="0">
                <a:latin typeface="宋体" panose="02010600030101010101" pitchFamily="2" charset="-122"/>
                <a:ea typeface="宋体" panose="02010600030101010101" pitchFamily="2" charset="-122"/>
              </a:rPr>
              <a:t>北向接口</a:t>
            </a:r>
            <a:endParaRPr kumimoji="1" lang="zh-CN" altLang="en-US" sz="4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33769" y="3522937"/>
            <a:ext cx="8470255" cy="397276"/>
          </a:xfrm>
        </p:spPr>
        <p:txBody>
          <a:bodyPr/>
          <a:lstStyle/>
          <a:p>
            <a:r>
              <a:rPr kumimoji="1" lang="en-US" altLang="zh-CN" sz="2400" b="0">
                <a:latin typeface="宋体" panose="02010600030101010101" pitchFamily="2" charset="-122"/>
                <a:ea typeface="宋体" panose="02010600030101010101" pitchFamily="2" charset="-122"/>
              </a:rPr>
              <a:t>6.1 </a:t>
            </a:r>
            <a:r>
              <a:rPr kumimoji="1" lang="zh-CN" altLang="en-US" sz="2400" b="0">
                <a:latin typeface="宋体" panose="02010600030101010101" pitchFamily="2" charset="-122"/>
                <a:ea typeface="宋体" panose="02010600030101010101" pitchFamily="2" charset="-122"/>
              </a:rPr>
              <a:t>北向接口概述 </a:t>
            </a:r>
            <a:endParaRPr kumimoji="1" lang="zh-CN" altLang="en-US" sz="2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7339" y="4567636"/>
            <a:ext cx="8470255" cy="315452"/>
          </a:xfrm>
        </p:spPr>
        <p:txBody>
          <a:bodyPr/>
          <a:lstStyle/>
          <a:p>
            <a:pPr algn="l"/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汇报人：吴斌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谢谢你们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40304" y="3795492"/>
            <a:ext cx="8470255" cy="597374"/>
          </a:xfrm>
        </p:spPr>
        <p:txBody>
          <a:bodyPr/>
          <a:lstStyle/>
          <a:p>
            <a:r>
              <a:rPr kumimoji="1" lang="en-US" altLang="zh-CN"/>
              <a:t>SPLASH YOU MANY GOODS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38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结构草图</a:t>
            </a:r>
            <a:endParaRPr kumimoji="1" lang="zh-CN" altLang="en-US" dirty="0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694D1E3D-B19E-4920-8D42-E1B9A38043E9}"/>
              </a:ext>
            </a:extLst>
          </p:cNvPr>
          <p:cNvSpPr/>
          <p:nvPr/>
        </p:nvSpPr>
        <p:spPr>
          <a:xfrm>
            <a:off x="861129" y="1170010"/>
            <a:ext cx="2689939" cy="514905"/>
          </a:xfrm>
          <a:prstGeom prst="cube">
            <a:avLst/>
          </a:prstGeom>
          <a:solidFill>
            <a:srgbClr val="FFFF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30B5271-0A41-47CB-B5BE-13829E9A4A0A}"/>
              </a:ext>
            </a:extLst>
          </p:cNvPr>
          <p:cNvSpPr/>
          <p:nvPr/>
        </p:nvSpPr>
        <p:spPr>
          <a:xfrm>
            <a:off x="861131" y="2474031"/>
            <a:ext cx="2675087" cy="514905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69FF621-642F-409E-A298-E83183C54F99}"/>
              </a:ext>
            </a:extLst>
          </p:cNvPr>
          <p:cNvSpPr/>
          <p:nvPr/>
        </p:nvSpPr>
        <p:spPr>
          <a:xfrm>
            <a:off x="861129" y="3778052"/>
            <a:ext cx="2675088" cy="514905"/>
          </a:xfrm>
          <a:prstGeom prst="cube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66E5B27-57DF-4D49-8E9F-7F7959233A70}"/>
              </a:ext>
            </a:extLst>
          </p:cNvPr>
          <p:cNvSpPr/>
          <p:nvPr/>
        </p:nvSpPr>
        <p:spPr>
          <a:xfrm>
            <a:off x="776793" y="5188120"/>
            <a:ext cx="745724" cy="37286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2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B96F305B-8091-4C4D-AC40-4655D51DE58F}"/>
              </a:ext>
            </a:extLst>
          </p:cNvPr>
          <p:cNvSpPr/>
          <p:nvPr/>
        </p:nvSpPr>
        <p:spPr>
          <a:xfrm>
            <a:off x="1833237" y="5220674"/>
            <a:ext cx="745724" cy="37286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2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74684CEB-EA73-425D-9E3A-8030C90D3E1F}"/>
              </a:ext>
            </a:extLst>
          </p:cNvPr>
          <p:cNvSpPr/>
          <p:nvPr/>
        </p:nvSpPr>
        <p:spPr>
          <a:xfrm>
            <a:off x="2889683" y="5215815"/>
            <a:ext cx="745724" cy="372862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bg2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2BFFAC-7FAB-4B95-B9B0-CC0143509390}"/>
              </a:ext>
            </a:extLst>
          </p:cNvPr>
          <p:cNvSpPr txBox="1"/>
          <p:nvPr/>
        </p:nvSpPr>
        <p:spPr>
          <a:xfrm>
            <a:off x="5416849" y="5233259"/>
            <a:ext cx="1142415" cy="36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网络设备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CE70AAE-9BFE-444C-8DBD-1FAEA8F76199}"/>
              </a:ext>
            </a:extLst>
          </p:cNvPr>
          <p:cNvSpPr/>
          <p:nvPr/>
        </p:nvSpPr>
        <p:spPr>
          <a:xfrm>
            <a:off x="4030465" y="5232884"/>
            <a:ext cx="1278385" cy="3684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687E56D5-727A-4387-A93D-94A274ABACEE}"/>
              </a:ext>
            </a:extLst>
          </p:cNvPr>
          <p:cNvSpPr/>
          <p:nvPr/>
        </p:nvSpPr>
        <p:spPr>
          <a:xfrm>
            <a:off x="1887231" y="1917214"/>
            <a:ext cx="506027" cy="426128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3FA5102-808F-4347-BBDE-6D49DD76890C}"/>
              </a:ext>
            </a:extLst>
          </p:cNvPr>
          <p:cNvSpPr/>
          <p:nvPr/>
        </p:nvSpPr>
        <p:spPr>
          <a:xfrm>
            <a:off x="1887231" y="3121024"/>
            <a:ext cx="528220" cy="45276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675EBBC-489F-4D33-98EF-FFE5E1D33C75}"/>
              </a:ext>
            </a:extLst>
          </p:cNvPr>
          <p:cNvSpPr/>
          <p:nvPr/>
        </p:nvSpPr>
        <p:spPr>
          <a:xfrm>
            <a:off x="4030465" y="1283577"/>
            <a:ext cx="1278385" cy="3684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2EC15799-4DB7-4B76-AD41-B21F150C0969}"/>
              </a:ext>
            </a:extLst>
          </p:cNvPr>
          <p:cNvSpPr/>
          <p:nvPr/>
        </p:nvSpPr>
        <p:spPr>
          <a:xfrm>
            <a:off x="4030465" y="3891619"/>
            <a:ext cx="1278385" cy="3684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909B22C-5294-4494-B4DC-BD62BC648AC5}"/>
              </a:ext>
            </a:extLst>
          </p:cNvPr>
          <p:cNvSpPr/>
          <p:nvPr/>
        </p:nvSpPr>
        <p:spPr>
          <a:xfrm>
            <a:off x="4030464" y="2589699"/>
            <a:ext cx="1278385" cy="36842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C06D1A-AD51-4191-A044-5B919722A725}"/>
              </a:ext>
            </a:extLst>
          </p:cNvPr>
          <p:cNvSpPr txBox="1"/>
          <p:nvPr/>
        </p:nvSpPr>
        <p:spPr>
          <a:xfrm>
            <a:off x="5446519" y="1283952"/>
            <a:ext cx="114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应用平面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27E0BF-91A4-478C-B546-9F503D1535FC}"/>
              </a:ext>
            </a:extLst>
          </p:cNvPr>
          <p:cNvSpPr txBox="1"/>
          <p:nvPr/>
        </p:nvSpPr>
        <p:spPr>
          <a:xfrm>
            <a:off x="5443547" y="2589699"/>
            <a:ext cx="114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控制平面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BB630A-03A9-40E6-B9CA-6EB0ADD01F9F}"/>
              </a:ext>
            </a:extLst>
          </p:cNvPr>
          <p:cNvSpPr txBox="1"/>
          <p:nvPr/>
        </p:nvSpPr>
        <p:spPr>
          <a:xfrm>
            <a:off x="5446521" y="3960789"/>
            <a:ext cx="13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数据平面</a:t>
            </a:r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6ABA5867-44CF-4C7E-975F-088D3B90D858}"/>
              </a:ext>
            </a:extLst>
          </p:cNvPr>
          <p:cNvSpPr/>
          <p:nvPr/>
        </p:nvSpPr>
        <p:spPr>
          <a:xfrm>
            <a:off x="1034242" y="4517859"/>
            <a:ext cx="168676" cy="514905"/>
          </a:xfrm>
          <a:prstGeom prst="upArrow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E2EF2780-E30C-45BE-8068-53136B4D5D93}"/>
              </a:ext>
            </a:extLst>
          </p:cNvPr>
          <p:cNvSpPr/>
          <p:nvPr/>
        </p:nvSpPr>
        <p:spPr>
          <a:xfrm>
            <a:off x="2121760" y="4517858"/>
            <a:ext cx="168676" cy="514905"/>
          </a:xfrm>
          <a:prstGeom prst="upArrow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箭头: 上 34">
            <a:extLst>
              <a:ext uri="{FF2B5EF4-FFF2-40B4-BE49-F238E27FC236}">
                <a16:creationId xmlns:a16="http://schemas.microsoft.com/office/drawing/2014/main" id="{F9366A33-0F89-47A6-A0A9-1B3C24DA2017}"/>
              </a:ext>
            </a:extLst>
          </p:cNvPr>
          <p:cNvSpPr/>
          <p:nvPr/>
        </p:nvSpPr>
        <p:spPr>
          <a:xfrm>
            <a:off x="3178207" y="4512999"/>
            <a:ext cx="168676" cy="514905"/>
          </a:xfrm>
          <a:prstGeom prst="upArrow">
            <a:avLst/>
          </a:prstGeom>
          <a:ln/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5A6E3-46CD-469E-9D5F-9A9F946FCBE1}"/>
              </a:ext>
            </a:extLst>
          </p:cNvPr>
          <p:cNvSpPr txBox="1"/>
          <p:nvPr/>
        </p:nvSpPr>
        <p:spPr>
          <a:xfrm>
            <a:off x="519373" y="1902606"/>
            <a:ext cx="837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  北向接口              我们把控制平面向上提供给应用平面的控制接口称为北向接口。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89FCCD-EF43-4719-8A78-DE458E88EF7B}"/>
              </a:ext>
            </a:extLst>
          </p:cNvPr>
          <p:cNvSpPr txBox="1"/>
          <p:nvPr/>
        </p:nvSpPr>
        <p:spPr>
          <a:xfrm>
            <a:off x="838928" y="3172288"/>
            <a:ext cx="116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南向接口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1A4DE-95F4-4F9C-A494-874A9564CF4A}"/>
              </a:ext>
            </a:extLst>
          </p:cNvPr>
          <p:cNvSpPr txBox="1"/>
          <p:nvPr/>
        </p:nvSpPr>
        <p:spPr>
          <a:xfrm>
            <a:off x="3053918" y="6036954"/>
            <a:ext cx="871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遗憾的是，在北向接口应“如何提供”的头部问题上，业内目前仍没有“统一口径”。</a:t>
            </a:r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9FE20E03-ED7E-43AB-839B-1BE28A915700}"/>
              </a:ext>
            </a:extLst>
          </p:cNvPr>
          <p:cNvSpPr/>
          <p:nvPr/>
        </p:nvSpPr>
        <p:spPr>
          <a:xfrm>
            <a:off x="7216178" y="2669190"/>
            <a:ext cx="4200505" cy="1927048"/>
          </a:xfrm>
          <a:prstGeom prst="wedgeRectCallout">
            <a:avLst>
              <a:gd name="adj1" fmla="val -29900"/>
              <a:gd name="adj2" fmla="val -68025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numCol="1" rtlCol="0" anchor="t"/>
          <a:lstStyle/>
          <a:p>
            <a:endParaRPr kumimoji="1" lang="en-US" altLang="zh-CN"/>
          </a:p>
          <a:p>
            <a:r>
              <a:rPr kumimoji="1" lang="zh-CN" altLang="en-US"/>
              <a:t>北向接口都提供了什么？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1.  </a:t>
            </a:r>
            <a:r>
              <a:rPr kumimoji="1" lang="zh-CN" altLang="en-US"/>
              <a:t>提供了网络资源和基础功能的抽象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  2.  </a:t>
            </a:r>
            <a:r>
              <a:rPr kumimoji="1" lang="zh-CN" altLang="en-US"/>
              <a:t>提供可编程的开发接口（业务定制）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756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0602" y="395601"/>
            <a:ext cx="4208707" cy="590549"/>
          </a:xfrm>
        </p:spPr>
        <p:txBody>
          <a:bodyPr/>
          <a:lstStyle/>
          <a:p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6.1.1 </a:t>
            </a:r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北向接口功能与类型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80601" y="2174817"/>
            <a:ext cx="4208707" cy="590549"/>
          </a:xfrm>
        </p:spPr>
        <p:txBody>
          <a:bodyPr/>
          <a:lstStyle/>
          <a:p>
            <a:r>
              <a:rPr kumimoji="1"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6.1.2 </a:t>
            </a:r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北向接口的标准化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92B602-C5FE-499F-A232-8B3C6F5AC168}"/>
              </a:ext>
            </a:extLst>
          </p:cNvPr>
          <p:cNvSpPr txBox="1"/>
          <p:nvPr/>
        </p:nvSpPr>
        <p:spPr>
          <a:xfrm>
            <a:off x="664688" y="1054528"/>
            <a:ext cx="323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）功能型北向接口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D641FC-CD53-4B19-BD35-4F44A7766EB8}"/>
              </a:ext>
            </a:extLst>
          </p:cNvPr>
          <p:cNvSpPr txBox="1"/>
          <p:nvPr/>
        </p:nvSpPr>
        <p:spPr>
          <a:xfrm>
            <a:off x="664688" y="1537216"/>
            <a:ext cx="323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）基于意图的北向接口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9EEF4-A1E8-419E-9D59-6363D2F9F4ED}"/>
              </a:ext>
            </a:extLst>
          </p:cNvPr>
          <p:cNvSpPr txBox="1"/>
          <p:nvPr/>
        </p:nvSpPr>
        <p:spPr>
          <a:xfrm>
            <a:off x="664688" y="3316268"/>
            <a:ext cx="323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IRTF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的相关工作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3A60BD-5B39-4271-A373-75D79B3490DF}"/>
              </a:ext>
            </a:extLst>
          </p:cNvPr>
          <p:cNvSpPr txBox="1"/>
          <p:nvPr/>
        </p:nvSpPr>
        <p:spPr>
          <a:xfrm>
            <a:off x="664688" y="2895136"/>
            <a:ext cx="323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ONF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的相关工作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02E3B5-0BB6-45AC-9B5C-056ABB509ACC}"/>
              </a:ext>
            </a:extLst>
          </p:cNvPr>
          <p:cNvSpPr txBox="1"/>
          <p:nvPr/>
        </p:nvSpPr>
        <p:spPr>
          <a:xfrm>
            <a:off x="664688" y="3784756"/>
            <a:ext cx="323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IETF</a:t>
            </a:r>
            <a:r>
              <a:rPr kumimoji="1" lang="zh-CN" altLang="en-US" sz="16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的工作</a:t>
            </a:r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" y="3661040"/>
            <a:ext cx="3604334" cy="458199"/>
          </a:xfrm>
        </p:spPr>
        <p:txBody>
          <a:bodyPr/>
          <a:lstStyle/>
          <a:p>
            <a:pPr algn="l"/>
            <a:r>
              <a:rPr kumimoji="1" lang="zh-CN" altLang="en-US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）功能型北向接口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B9BAE-0E03-47A5-A372-5756B8E0FE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3593" y="1677881"/>
            <a:ext cx="8629095" cy="852256"/>
          </a:xfrm>
        </p:spPr>
        <p:txBody>
          <a:bodyPr/>
          <a:lstStyle/>
          <a:p>
            <a:r>
              <a:rPr kumimoji="1"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6.1.1 </a:t>
            </a:r>
            <a:r>
              <a:rPr kumimoji="1"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北向接口功能与类型</a:t>
            </a:r>
            <a:endParaRPr kumimoji="1"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DD58C-B689-4267-9D9A-DE0586DB55C2}"/>
              </a:ext>
            </a:extLst>
          </p:cNvPr>
          <p:cNvSpPr txBox="1"/>
          <p:nvPr/>
        </p:nvSpPr>
        <p:spPr>
          <a:xfrm>
            <a:off x="878889" y="4190260"/>
            <a:ext cx="10724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此类接口基于自下而上的网络视角和方法，重点在网络资源抽象及控制能力的开放，关注的是“网络能提供什么”。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功能性北向接口主要面向具体的网络功能，与具体的网络实现技术方案相关。它主要对网络功能模型与网络管理模型进行抽象。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网络功能模型主要在控制器上实现，侧重于业务下发与流量统计等功能；网络管理模型主要在运行支撑系统上实现，侧重于告警、性能监测和日志统计等功能。</a:t>
            </a:r>
          </a:p>
        </p:txBody>
      </p:sp>
      <p:pic>
        <p:nvPicPr>
          <p:cNvPr id="5" name="图形 4" descr="前引号">
            <a:extLst>
              <a:ext uri="{FF2B5EF4-FFF2-40B4-BE49-F238E27FC236}">
                <a16:creationId xmlns:a16="http://schemas.microsoft.com/office/drawing/2014/main" id="{A74A5029-F048-4630-8B16-E47A4674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523" y="68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2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0" y="3661040"/>
            <a:ext cx="4367813" cy="458199"/>
          </a:xfrm>
        </p:spPr>
        <p:txBody>
          <a:bodyPr/>
          <a:lstStyle/>
          <a:p>
            <a:pPr algn="l"/>
            <a:r>
              <a:rPr kumimoji="1" lang="zh-CN" altLang="en-US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基于意图的</a:t>
            </a:r>
            <a:r>
              <a:rPr kumimoji="1" lang="zh-CN" altLang="en-US" sz="2800" b="1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北向接口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B9BAE-0E03-47A5-A372-5756B8E0FE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53593" y="1677881"/>
            <a:ext cx="8629095" cy="852256"/>
          </a:xfrm>
        </p:spPr>
        <p:txBody>
          <a:bodyPr/>
          <a:lstStyle/>
          <a:p>
            <a:r>
              <a:rPr kumimoji="1"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6.1.1 </a:t>
            </a:r>
            <a:r>
              <a:rPr kumimoji="1"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北向接口功能与类型</a:t>
            </a:r>
            <a:endParaRPr kumimoji="1" lang="zh-CN" altLang="en-US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5DD58C-B689-4267-9D9A-DE0586DB55C2}"/>
              </a:ext>
            </a:extLst>
          </p:cNvPr>
          <p:cNvSpPr txBox="1"/>
          <p:nvPr/>
        </p:nvSpPr>
        <p:spPr>
          <a:xfrm>
            <a:off x="878889" y="4190260"/>
            <a:ext cx="10724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此类接口基于自上而下的网络视角和方法，重点在满足上层应用于与业务实现逻辑和服务质量的需求。关注的是“应用需要什么”。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侧重于定义与抽象其所需要的连接服务、资源需求、访问控制、流处理和策略逻辑等内容。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 基于意向的北向接口提出了一种与网络实现技术无关的北向接口，这是一种新的设计思想，它自顶向下地从需求视角对网络对象与能力进行抽象。</a:t>
            </a:r>
          </a:p>
        </p:txBody>
      </p:sp>
      <p:pic>
        <p:nvPicPr>
          <p:cNvPr id="5" name="图形 4" descr="后引号">
            <a:extLst>
              <a:ext uri="{FF2B5EF4-FFF2-40B4-BE49-F238E27FC236}">
                <a16:creationId xmlns:a16="http://schemas.microsoft.com/office/drawing/2014/main" id="{47FA8C49-D36C-4972-8584-813583C0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5915" y="86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76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基于意图的表述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17108" y="1011484"/>
            <a:ext cx="11003762" cy="78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对象</a:t>
            </a:r>
            <a:r>
              <a:rPr lang="zh-CN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endParaRPr lang="en-US" altLang="zh-CN" sz="1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用于描述网络业务模型的主体，主要包括面向用户的节点（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CFN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）、连接（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connection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）和业务流（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Service Flow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17110" y="1950567"/>
            <a:ext cx="11003760" cy="99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操作：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用于描述用户期望的行为，可以用“在某个条件下，做某个动作，同时遵守某种约束”的模式来表述。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r" defTabSz="1219170">
              <a:lnSpc>
                <a:spcPct val="130000"/>
              </a:lnSpc>
              <a:defRPr/>
            </a:pP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319118-773F-44CD-88B2-25D0DFCC27F3}"/>
              </a:ext>
            </a:extLst>
          </p:cNvPr>
          <p:cNvSpPr txBox="1"/>
          <p:nvPr/>
        </p:nvSpPr>
        <p:spPr>
          <a:xfrm>
            <a:off x="617110" y="2885577"/>
            <a:ext cx="10852840" cy="78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3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结果：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用于描述用户希望达到的状态，包括期待结果和避免结果俩类。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838418A-1A6D-4293-A536-E81B9BE6DE90}"/>
              </a:ext>
            </a:extLst>
          </p:cNvPr>
          <p:cNvCxnSpPr>
            <a:cxnSpLocks/>
          </p:cNvCxnSpPr>
          <p:nvPr/>
        </p:nvCxnSpPr>
        <p:spPr>
          <a:xfrm>
            <a:off x="339657" y="4094467"/>
            <a:ext cx="11558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4254E3-9789-46B7-81D9-767D6CC2C9BA}"/>
              </a:ext>
            </a:extLst>
          </p:cNvPr>
          <p:cNvSpPr txBox="1"/>
          <p:nvPr/>
        </p:nvSpPr>
        <p:spPr>
          <a:xfrm>
            <a:off x="617110" y="4376691"/>
            <a:ext cx="110037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意图：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意图由对象和操作，或者对象和结果组成。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1219170">
              <a:lnSpc>
                <a:spcPct val="130000"/>
              </a:lnSpc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6.1.2 </a:t>
            </a:r>
            <a:r>
              <a:rPr kumimoji="1" lang="zh-CN" altLang="en-US"/>
              <a:t>北向接口的标准化</a:t>
            </a:r>
            <a:endParaRPr kumimoji="1"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499457" y="2964159"/>
            <a:ext cx="1372958" cy="1372958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/>
              <a:t>01</a:t>
            </a:r>
            <a:endParaRPr kumimoji="1" lang="zh-CN" altLang="en-US" sz="4000" b="1" dirty="0"/>
          </a:p>
        </p:txBody>
      </p:sp>
      <p:sp>
        <p:nvSpPr>
          <p:cNvPr id="30" name="矩形 29"/>
          <p:cNvSpPr/>
          <p:nvPr/>
        </p:nvSpPr>
        <p:spPr>
          <a:xfrm>
            <a:off x="636782" y="1790656"/>
            <a:ext cx="3098307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开放网络基金会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ONF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一直是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SDN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的重要促成者，在北向接口的标准化方面也不例外。它当前有多个相关工作组在涉及此项工作。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8711" y="1013265"/>
            <a:ext cx="1994457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ONF</a:t>
            </a:r>
            <a:r>
              <a:rPr lang="zh-CN" altLang="en-US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的相关工作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329002" y="2964159"/>
            <a:ext cx="1372958" cy="1372958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02</a:t>
            </a:r>
            <a:endParaRPr kumimoji="1" lang="zh-CN" altLang="en-US" sz="4000" b="1" dirty="0"/>
          </a:p>
        </p:txBody>
      </p:sp>
      <p:sp>
        <p:nvSpPr>
          <p:cNvPr id="34" name="矩形 33"/>
          <p:cNvSpPr/>
          <p:nvPr/>
        </p:nvSpPr>
        <p:spPr>
          <a:xfrm>
            <a:off x="4096869" y="1790656"/>
            <a:ext cx="3835154" cy="95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因特网研究任务部专门成立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SDNRG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研究组，主要研究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SDN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模型的分离、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SDN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模型的可扩展性和适用性等，同时为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SDN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领域中出现的一些有趣和关键的问题提供了讨论平台。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29002" y="1013265"/>
            <a:ext cx="1370888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IRIF</a:t>
            </a:r>
            <a:r>
              <a:rPr lang="zh-CN" altLang="en-US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的工作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158547" y="2964159"/>
            <a:ext cx="1372958" cy="1372958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/>
              <a:t>03</a:t>
            </a:r>
            <a:endParaRPr kumimoji="1" lang="zh-CN" altLang="en-US" sz="4000" b="1" dirty="0"/>
          </a:p>
        </p:txBody>
      </p:sp>
      <p:sp>
        <p:nvSpPr>
          <p:cNvPr id="38" name="矩形 37"/>
          <p:cNvSpPr/>
          <p:nvPr/>
        </p:nvSpPr>
        <p:spPr>
          <a:xfrm>
            <a:off x="8293803" y="1768728"/>
            <a:ext cx="3098306" cy="73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因特网工程任务部并没有独立的北向接口工作组，但是也成立了</a:t>
            </a:r>
            <a:r>
              <a:rPr lang="en-US" altLang="zh-CN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SFC</a:t>
            </a:r>
            <a:r>
              <a:rPr lang="zh-CN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工作组。该工作组关注现有协议和架构的重用。</a:t>
            </a:r>
            <a:endParaRPr lang="zh-CN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49964" y="1013265"/>
            <a:ext cx="1390124" cy="4524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IETF</a:t>
            </a:r>
            <a:r>
              <a:rPr lang="zh-CN" altLang="en-US" sz="2000" b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的工作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01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ONF</a:t>
            </a:r>
            <a:r>
              <a:rPr kumimoji="1" lang="zh-CN" altLang="en-US"/>
              <a:t>中</a:t>
            </a:r>
            <a:r>
              <a:rPr kumimoji="1" lang="en-US" altLang="zh-CN"/>
              <a:t>CIM</a:t>
            </a:r>
            <a:r>
              <a:rPr kumimoji="1" lang="zh-CN" altLang="en-US"/>
              <a:t>工作组介绍：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4007555"/>
            <a:ext cx="3333103" cy="1873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63525" y="872700"/>
            <a:ext cx="11176924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/>
              <a:t>    CIM</a:t>
            </a:r>
            <a:r>
              <a:rPr lang="zh-CN" altLang="en-US" sz="2000" b="1" kern="0"/>
              <a:t>工作组致力于定义一个对于各种网络技术公共的信息模型。信息模型是对物理资源的抽象表示，它包含了一组对象、对象之间的关系、对象属性和对象可以执行的操作。</a:t>
            </a:r>
            <a:endParaRPr lang="en-US" altLang="zh-CN" sz="2000" b="1" kern="0"/>
          </a:p>
          <a:p>
            <a:pPr defTabSz="1219170">
              <a:lnSpc>
                <a:spcPct val="130000"/>
              </a:lnSpc>
              <a:defRPr/>
            </a:pPr>
            <a:endParaRPr lang="en-US" altLang="zh-CN" sz="2000" b="1" kern="0"/>
          </a:p>
          <a:p>
            <a:pPr defTabSz="1219170">
              <a:lnSpc>
                <a:spcPct val="130000"/>
              </a:lnSpc>
              <a:defRPr/>
            </a:pPr>
            <a:r>
              <a:rPr lang="en-US" altLang="zh-CN" sz="2000" b="1" kern="0"/>
              <a:t>    CIM</a:t>
            </a:r>
            <a:r>
              <a:rPr lang="zh-CN" altLang="en-US" sz="2000" b="1" kern="0"/>
              <a:t>继承了</a:t>
            </a:r>
            <a:r>
              <a:rPr lang="en-US" altLang="zh-CN" sz="2000" b="1" kern="0"/>
              <a:t>ITU-T</a:t>
            </a:r>
            <a:r>
              <a:rPr lang="zh-CN" altLang="en-US" sz="2000" b="1" kern="0"/>
              <a:t>、</a:t>
            </a:r>
            <a:r>
              <a:rPr lang="en-US" altLang="zh-CN" sz="2000" b="1" kern="0"/>
              <a:t>TMF</a:t>
            </a:r>
            <a:r>
              <a:rPr lang="zh-CN" altLang="en-US" sz="2000" b="1" kern="0"/>
              <a:t>等标准组织对于电信网络的建模方法。</a:t>
            </a:r>
            <a:endParaRPr lang="en-US" altLang="zh-CN" sz="2000" b="1" kern="0"/>
          </a:p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/>
              <a:t>该模型中核心模型、转发技术模型、计算模型、存储模型等所有分片都使用统一建模语言进行定义。</a:t>
            </a:r>
            <a:endParaRPr lang="en-US" altLang="zh-CN" sz="2000" b="1" ker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36" y="4007555"/>
            <a:ext cx="3333103" cy="1873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5" y="4007555"/>
            <a:ext cx="3333103" cy="1873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8695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ONF</a:t>
            </a:r>
            <a:r>
              <a:rPr kumimoji="1" lang="zh-CN" altLang="en-US"/>
              <a:t>中</a:t>
            </a:r>
            <a:r>
              <a:rPr kumimoji="1" lang="en-US" altLang="zh-CN"/>
              <a:t>NBI</a:t>
            </a:r>
            <a:r>
              <a:rPr kumimoji="1" lang="zh-CN" altLang="en-US"/>
              <a:t>工作组介绍：</a:t>
            </a:r>
            <a:endParaRPr kumimoji="1"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0299"/>
          <a:stretch/>
        </p:blipFill>
        <p:spPr>
          <a:xfrm>
            <a:off x="0" y="1399822"/>
            <a:ext cx="10795247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422669-F28C-40E9-8E65-91BF18ED18EB}"/>
              </a:ext>
            </a:extLst>
          </p:cNvPr>
          <p:cNvSpPr txBox="1"/>
          <p:nvPr/>
        </p:nvSpPr>
        <p:spPr>
          <a:xfrm>
            <a:off x="470517" y="4524544"/>
            <a:ext cx="11265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    NBI</a:t>
            </a:r>
            <a:r>
              <a:rPr lang="zh-CN" altLang="en-US" b="1"/>
              <a:t>工作组是</a:t>
            </a:r>
            <a:r>
              <a:rPr lang="en-US" altLang="zh-CN" b="1"/>
              <a:t>ONF</a:t>
            </a:r>
            <a:r>
              <a:rPr lang="zh-CN" altLang="en-US" b="1"/>
              <a:t>最早定义北向接口的工作组，主要研究功能性北向接口，重点是网络资源抽象以及控制能力的开放。在</a:t>
            </a:r>
            <a:r>
              <a:rPr lang="en-US" altLang="zh-CN" b="1"/>
              <a:t>NBI</a:t>
            </a:r>
            <a:r>
              <a:rPr lang="zh-CN" altLang="en-US" b="1"/>
              <a:t>中引入了“维度”的概念。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    底层抽象接口主要面向网络资源以及功能，包括</a:t>
            </a:r>
            <a:r>
              <a:rPr lang="en-US" altLang="zh-CN" b="1"/>
              <a:t>OpenFlow</a:t>
            </a:r>
            <a:r>
              <a:rPr lang="zh-CN" altLang="en-US" b="1"/>
              <a:t>接口，编程语言、网络设备抽象层、网络分片、网络功能等；上层抽象接口主要面向应用，如应用于虚拟网络管理或</a:t>
            </a:r>
            <a:r>
              <a:rPr lang="en-US" altLang="zh-CN" b="1"/>
              <a:t>QoS</a:t>
            </a:r>
            <a:r>
              <a:rPr lang="zh-CN" altLang="en-US" b="1"/>
              <a:t>等的特定应用程序接口。</a:t>
            </a:r>
            <a:endParaRPr lang="en-US" altLang="zh-CN" b="1"/>
          </a:p>
          <a:p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048526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C9C0"/>
      </a:accent1>
      <a:accent2>
        <a:srgbClr val="2DB9DA"/>
      </a:accent2>
      <a:accent3>
        <a:srgbClr val="3D798A"/>
      </a:accent3>
      <a:accent4>
        <a:srgbClr val="F2AEAE"/>
      </a:accent4>
      <a:accent5>
        <a:srgbClr val="357AA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工作总结-简约商务-红蓝-PPT模板</Template>
  <TotalTime>1859</TotalTime>
  <Words>838</Words>
  <Application>Microsoft Office PowerPoint</Application>
  <PresentationFormat>宽屏</PresentationFormat>
  <Paragraphs>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吴 斌</dc:creator>
  <cp:keywords/>
  <dc:description/>
  <cp:lastModifiedBy>吴 斌</cp:lastModifiedBy>
  <cp:revision>10</cp:revision>
  <dcterms:created xsi:type="dcterms:W3CDTF">2021-12-03T01:18:26Z</dcterms:created>
  <dcterms:modified xsi:type="dcterms:W3CDTF">2021-12-13T12:13:11Z</dcterms:modified>
  <cp:category/>
</cp:coreProperties>
</file>