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p:cViewPr varScale="1">
        <p:scale>
          <a:sx n="23" d="100"/>
          <a:sy n="23" d="100"/>
        </p:scale>
        <p:origin x="4488" y="368"/>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60326" y="-762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5181600" y="777875"/>
            <a:ext cx="21869400" cy="3768725"/>
          </a:xfrm>
        </p:spPr>
        <p:txBody>
          <a:bodyPr/>
          <a:lstStyle/>
          <a:p>
            <a:r>
              <a:rPr lang="en-US" altLang="en-US" sz="11800" dirty="0">
                <a:latin typeface="+mn-lt"/>
                <a:ea typeface="ＭＳ Ｐゴシック"/>
              </a:rPr>
              <a:t>Trading Price Forecasting for the CDX  Market</a:t>
            </a:r>
            <a:br>
              <a:rPr lang="en-US" altLang="en-US" sz="11900" dirty="0">
                <a:latin typeface="+mn-lt"/>
                <a:ea typeface="ＭＳ Ｐゴシック" panose="020B0600070205080204" pitchFamily="34" charset="-128"/>
              </a:rPr>
            </a:br>
            <a:r>
              <a:rPr lang="en-US" altLang="en-US" sz="6000" dirty="0">
                <a:latin typeface="+mn-lt"/>
                <a:ea typeface="ＭＳ Ｐゴシック" panose="020B0600070205080204" pitchFamily="34" charset="-128"/>
              </a:rPr>
              <a:t>Adrian Adduci</a:t>
            </a:r>
            <a:r>
              <a:rPr lang="en-US" altLang="en-US" sz="6000" dirty="0">
                <a:latin typeface="+mn-lt"/>
                <a:ea typeface="ＭＳ Ｐゴシック"/>
              </a:rPr>
              <a:t>, Clement Chin, Adam Kravitz, </a:t>
            </a:r>
            <a:r>
              <a:rPr lang="en-US" altLang="en-US" sz="6000" dirty="0" err="1">
                <a:latin typeface="+mn-lt"/>
                <a:ea typeface="ＭＳ Ｐゴシック"/>
              </a:rPr>
              <a:t>Yuhao</a:t>
            </a:r>
            <a:r>
              <a:rPr lang="en-US" altLang="en-US" sz="6000" dirty="0">
                <a:latin typeface="+mn-lt"/>
                <a:ea typeface="ＭＳ Ｐゴシック"/>
              </a:rPr>
              <a:t> Zhang</a:t>
            </a:r>
            <a:endParaRPr lang="en-US" dirty="0">
              <a:latin typeface="+mn-lt"/>
              <a:ea typeface="ＭＳ Ｐゴシック"/>
            </a:endParaRPr>
          </a:p>
        </p:txBody>
      </p:sp>
      <p:sp>
        <p:nvSpPr>
          <p:cNvPr id="15364" name="Content Placeholder 12"/>
          <p:cNvSpPr>
            <a:spLocks noGrp="1"/>
          </p:cNvSpPr>
          <p:nvPr>
            <p:ph sz="half" idx="2"/>
          </p:nvPr>
        </p:nvSpPr>
        <p:spPr>
          <a:xfrm>
            <a:off x="16138525" y="5867401"/>
            <a:ext cx="13731875" cy="152399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eaLnBrk="1" hangingPunct="1">
              <a:buFont typeface="Arial" panose="020B0604020202020204" pitchFamily="34" charset="0"/>
              <a:buNone/>
            </a:pPr>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eaLnBrk="1" hangingPunct="1">
              <a:buFont typeface="Arial" panose="020B0604020202020204" pitchFamily="34" charset="0"/>
              <a:buNone/>
            </a:pPr>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51% to 59%, as well as also getting an AUC score of 0.6. The ROC curve that is created also matches what a good predictive classifier's ROC curves graph should look like.</a:t>
            </a:r>
          </a:p>
          <a:p>
            <a:pPr eaLnBrk="1" hangingPunct="1">
              <a:buNone/>
            </a:pPr>
            <a:r>
              <a:rPr lang="en-US" altLang="en-US" sz="3600" dirty="0">
                <a:ea typeface="ＭＳ Ｐゴシック" panose="020B0600070205080204" pitchFamily="34" charset="-128"/>
                <a:cs typeface="Arial" panose="020B0604020202020204" pitchFamily="34" charset="0"/>
              </a:rPr>
              <a:t>The results for the 7-day prediction results  in an accuracy anywhere from 70% to 77%, as well as also getting an AUC score of 0.86. </a:t>
            </a:r>
          </a:p>
          <a:p>
            <a:pPr eaLnBrk="1" hangingPunct="1">
              <a:buNone/>
            </a:pPr>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88% to 91%, as well as also getting an AUC score of 0.97. </a:t>
            </a:r>
          </a:p>
          <a:p>
            <a:pPr eaLnBrk="1" hangingPunct="1">
              <a:buNone/>
            </a:pPr>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89% to 93%, as well as also getting an AUC score of 0.98. </a:t>
            </a:r>
          </a:p>
          <a:p>
            <a:pPr eaLnBrk="1" hangingPunct="1">
              <a:buNone/>
            </a:pPr>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325600" cy="7791449"/>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ct val="20000"/>
              </a:spcBef>
            </a:pPr>
            <a:r>
              <a:rPr lang="en-US" altLang="en-US" sz="3600" dirty="0">
                <a:latin typeface="+mn-lt"/>
                <a:ea typeface="ＭＳ Ｐゴシック"/>
                <a:cs typeface="Arial"/>
              </a:rPr>
              <a:t>For investment professionals focused on fixed income instruments within the U.S. corporate credit market, there is a dearth of machine learning applied strategies currently available for investment professionals. 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As such, we will look to emply ML techniques to forecast trading probabilities for 2 credit instruments.</a:t>
            </a:r>
            <a:endParaRPr lang="en-US" altLang="en-US" sz="3600" dirty="0">
              <a:solidFill>
                <a:srgbClr val="000000"/>
              </a:solidFill>
              <a:latin typeface="+mn-lt"/>
              <a:cs typeface="Arial" panose="020B0604020202020204" pitchFamily="34" charset="0"/>
            </a:endParaRP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447800" y="29337000"/>
            <a:ext cx="14036674" cy="12954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eaLnBrk="1" hangingPunct="1">
              <a:buFont typeface="Arial" panose="020B0604020202020204" pitchFamily="34" charset="0"/>
              <a:buNone/>
            </a:pPr>
            <a:r>
              <a:rPr lang="en-US" altLang="en-US" sz="3600" dirty="0">
                <a:latin typeface="+mn-lt"/>
                <a:cs typeface="Arial" panose="020B0604020202020204" pitchFamily="34" charset="0"/>
              </a:rPr>
              <a:t>We collect and separate our target variables from the rest of the data, and create train and test sets.</a:t>
            </a:r>
          </a:p>
          <a:p>
            <a:pPr eaLnBrk="1" hangingPunct="1"/>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a:t>
            </a:r>
            <a:r>
              <a:rPr lang="en-US" altLang="en-US" sz="3600" dirty="0">
                <a:latin typeface="+mn-lt"/>
                <a:ea typeface="ＭＳ Ｐゴシック"/>
                <a:cs typeface="Arial"/>
              </a:rPr>
              <a:t> investment grade (CDX.IG) or high yield (CDX.HY). The two feature importance graphs are then added together and the top 20 features are kept for the next model. The filter to only keeping the top 20 features are used for the purpose to speed up predictions.</a:t>
            </a:r>
          </a:p>
          <a:p>
            <a:pPr eaLnBrk="1" hangingPunct="1"/>
            <a:r>
              <a:rPr lang="en-US" altLang="en-US" sz="3600" dirty="0">
                <a:latin typeface="+mn-lt"/>
                <a:ea typeface="ＭＳ Ｐゴシック"/>
                <a:cs typeface="Arial"/>
              </a:rPr>
              <a:t>Random Forest with parameters of </a:t>
            </a:r>
            <a:r>
              <a:rPr lang="en-US" altLang="en-US" sz="3600" dirty="0" err="1">
                <a:latin typeface="+mn-lt"/>
                <a:ea typeface="ＭＳ Ｐゴシック"/>
                <a:cs typeface="Arial"/>
              </a:rPr>
              <a:t>n_estimators</a:t>
            </a:r>
            <a:r>
              <a:rPr lang="en-US" altLang="en-US" sz="3600" dirty="0">
                <a:latin typeface="+mn-lt"/>
                <a:ea typeface="ＭＳ Ｐゴシック"/>
                <a:cs typeface="Arial"/>
              </a:rPr>
              <a:t> equal to 100 and a criterion equal to ‘</a:t>
            </a:r>
            <a:r>
              <a:rPr lang="en-US" altLang="en-US" sz="3600" dirty="0" err="1">
                <a:latin typeface="+mn-lt"/>
                <a:ea typeface="ＭＳ Ｐゴシック"/>
                <a:cs typeface="Arial"/>
              </a:rPr>
              <a:t>gini</a:t>
            </a:r>
            <a:r>
              <a:rPr lang="en-US" altLang="en-US" sz="3600" dirty="0">
                <a:latin typeface="+mn-lt"/>
                <a:ea typeface="ＭＳ Ｐゴシック"/>
                <a:cs typeface="Arial"/>
              </a:rPr>
              <a:t>’ were used as models for predicting the CDX.IG and the CDX.HY. Random Forest was used since it less likely to be influenced by outliers, and can also handle non-linear relationships.</a:t>
            </a:r>
          </a:p>
          <a:p>
            <a:pPr eaLnBrk="1" hangingPunct="1"/>
            <a:r>
              <a:rPr lang="en-US" altLang="en-US" sz="3600" dirty="0">
                <a:latin typeface="+mn-lt"/>
                <a:cs typeface="Arial" panose="020B0604020202020204" pitchFamily="34" charset="0"/>
              </a:rPr>
              <a:t>Other models test were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with parameters using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50 and learning rate equal to 1.</a:t>
            </a:r>
          </a:p>
          <a:p>
            <a:pPr eaLnBrk="1" hangingPunct="1"/>
            <a:r>
              <a:rPr lang="en-US" altLang="en-US" sz="3600" dirty="0">
                <a:latin typeface="+mn-lt"/>
                <a:cs typeface="Arial" panose="020B0604020202020204" pitchFamily="34" charset="0"/>
              </a:rPr>
              <a:t>The prediction created by these models are binary outputs predicting if we predict and increase in price or a decrease. A simpler binary prediction was chosen over regression to try to increase prediction accuracy</a:t>
            </a:r>
          </a:p>
          <a:p>
            <a:pPr eaLnBrk="1" hangingPunct="1">
              <a:buFont typeface="Arial" panose="020B0604020202020204" pitchFamily="34" charset="0"/>
              <a:buNone/>
            </a:pPr>
            <a:endParaRPr lang="en-US" altLang="en-US" sz="3600" dirty="0">
              <a:latin typeface="+mn-lt"/>
              <a:cs typeface="Arial" panose="020B0604020202020204" pitchFamily="34" charset="0"/>
            </a:endParaRPr>
          </a:p>
        </p:txBody>
      </p:sp>
      <p:sp>
        <p:nvSpPr>
          <p:cNvPr id="15367" name="Content Placeholder 12"/>
          <p:cNvSpPr txBox="1">
            <a:spLocks/>
          </p:cNvSpPr>
          <p:nvPr/>
        </p:nvSpPr>
        <p:spPr bwMode="auto">
          <a:xfrm>
            <a:off x="16138525" y="21564600"/>
            <a:ext cx="13731875" cy="2065019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eaLnBrk="1" hangingPunct="1">
              <a:spcBef>
                <a:spcPct val="20000"/>
              </a:spcBef>
            </a:pPr>
            <a:r>
              <a:rPr lang="en-US" altLang="en-US" sz="3600" dirty="0">
                <a:latin typeface="+mn-lt"/>
                <a:cs typeface="Arial" panose="020B0604020202020204" pitchFamily="34" charset="0"/>
              </a:rPr>
              <a:t>Our predictions are decently accurate on a binary scale that means we don’t have the most efficient predictions. The model is just predicting if it expects an increase or decrease in value, that could mean that we can long for 30 days but have a peak on day 10. Thus, the model will lose information especially on peaks. Binary outputs however, increases the model accuracy even though information is lost. The predictions made can be used to suggest safe investments, but not the most efficient.</a:t>
            </a:r>
            <a:endParaRPr lang="en-US" altLang="en-US" sz="5400" b="1" dirty="0">
              <a:latin typeface="+mn-lt"/>
              <a:cs typeface="Arial" panose="020B0604020202020204" pitchFamily="34" charset="0"/>
            </a:endParaRP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ct val="20000"/>
              </a:spcBef>
            </a:pPr>
            <a:r>
              <a:rPr lang="en-US" altLang="en-US" sz="3600" dirty="0">
                <a:latin typeface="+mn-lt"/>
                <a:cs typeface="Arial" panose="020B0604020202020204" pitchFamily="34" charset="0"/>
              </a:rPr>
              <a:t>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ct val="20000"/>
              </a:spcBef>
            </a:pPr>
            <a:r>
              <a:rPr lang="en-US" altLang="en-US" sz="3600" dirty="0">
                <a:latin typeface="+mn-lt"/>
                <a:cs typeface="Arial" panose="020B0604020202020204" pitchFamily="34" charset="0"/>
              </a:rPr>
              <a:t>To simulate how the system will function, we have developed a web application prototype (as seen in the image above), loading in data extracted from Bloomberg system.</a:t>
            </a:r>
          </a:p>
          <a:p>
            <a:pPr marL="0" indent="0" eaLnBrk="1" hangingPunct="1">
              <a:spcBef>
                <a:spcPct val="20000"/>
              </a:spcBef>
            </a:pPr>
            <a:r>
              <a:rPr lang="en-US" altLang="en-US" sz="3600" dirty="0">
                <a:latin typeface="+mn-lt"/>
                <a:cs typeface="Arial" panose="020B0604020202020204" pitchFamily="34" charset="0"/>
              </a:rPr>
              <a:t>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3914438"/>
            <a:ext cx="14325600" cy="76501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eaLnBrk="1" hangingPunct="1"/>
            <a:r>
              <a:rPr lang="en-US" altLang="en-US" sz="3600" dirty="0">
                <a:latin typeface="+mn-lt"/>
                <a:ea typeface="ＭＳ Ｐゴシック"/>
                <a:cs typeface="Arial"/>
              </a:rPr>
              <a:t>Our target securities are two different inidices which comprise a basket of Credit Default Swaps, the CDX.IG and the CDX.HY. Each securitiy is defined by an underlying correlation to the most liquid CDS traded for companies with credit ratings which are investment grade (CDX.IG) or high yield (CDX.HY)</a:t>
            </a:r>
            <a:endParaRPr lang="en-US" altLang="en-US" sz="3600" dirty="0">
              <a:latin typeface="+mn-lt"/>
              <a:cs typeface="Arial" panose="020B0604020202020204" pitchFamily="34" charset="0"/>
            </a:endParaRPr>
          </a:p>
          <a:p>
            <a:r>
              <a:rPr lang="en-US" altLang="en-US" sz="3600" dirty="0">
                <a:latin typeface="+mn-lt"/>
                <a:ea typeface="ＭＳ Ｐゴシック"/>
                <a:cs typeface="Arial"/>
              </a:rPr>
              <a:t>We will incoporate a number of fundmental, technical, relative value and socio- and macroeconomic features to help our forecast, including the underlying rate enviroment, comparable credit indicies, analyst forecasts, and commodity prices.</a:t>
            </a:r>
            <a:endParaRPr lang="en-US" altLang="en-US" sz="3600" dirty="0">
              <a:latin typeface="+mn-lt"/>
              <a:cs typeface="Arial" panose="020B0604020202020204" pitchFamily="34" charset="0"/>
            </a:endParaRPr>
          </a:p>
          <a:p>
            <a:r>
              <a:rPr lang="en-US" altLang="en-US" sz="3600" dirty="0">
                <a:latin typeface="+mn-lt"/>
                <a:ea typeface="ＭＳ Ｐゴシック"/>
                <a:cs typeface="Arial"/>
              </a:rPr>
              <a:t>We will use real trading data supplied by Bloomberg for analysis</a:t>
            </a:r>
          </a:p>
        </p:txBody>
      </p:sp>
      <p:sp>
        <p:nvSpPr>
          <p:cNvPr id="18" name="Content Placeholder 12"/>
          <p:cNvSpPr txBox="1">
            <a:spLocks/>
          </p:cNvSpPr>
          <p:nvPr/>
        </p:nvSpPr>
        <p:spPr bwMode="auto">
          <a:xfrm>
            <a:off x="1485653" y="21861462"/>
            <a:ext cx="14059394" cy="7239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eaLnBrk="1" hangingPunct="1">
              <a:buFont typeface="Arial" panose="020B0604020202020204" pitchFamily="34" charset="0"/>
              <a:buNone/>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eaLnBrk="1" hangingPunct="1">
              <a:buFont typeface="Arial" panose="020B0604020202020204" pitchFamily="34" charset="0"/>
              <a:buNone/>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2"/>
          <a:stretch>
            <a:fillRect/>
          </a:stretch>
        </p:blipFill>
        <p:spPr>
          <a:xfrm>
            <a:off x="17737930" y="28793754"/>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953</TotalTime>
  <Words>1043</Words>
  <Application>Microsoft Macintosh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Kah Hin Chin</cp:lastModifiedBy>
  <cp:revision>214</cp:revision>
  <cp:lastPrinted>2015-02-10T22:06:34Z</cp:lastPrinted>
  <dcterms:created xsi:type="dcterms:W3CDTF">2008-04-07T13:20:48Z</dcterms:created>
  <dcterms:modified xsi:type="dcterms:W3CDTF">2020-08-10T00:41:13Z</dcterms:modified>
  <cp:category/>
</cp:coreProperties>
</file>