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46"/>
    <p:restoredTop sz="94719"/>
  </p:normalViewPr>
  <p:slideViewPr>
    <p:cSldViewPr>
      <p:cViewPr varScale="1">
        <p:scale>
          <a:sx n="23" d="100"/>
          <a:sy n="23" d="100"/>
        </p:scale>
        <p:origin x="4856" y="368"/>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8/11/20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8/11/20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61558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8/11/20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8/11/20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8/11/20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8/11/20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088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4876800" y="879475"/>
            <a:ext cx="21869400" cy="3768725"/>
          </a:xfrm>
        </p:spPr>
        <p:txBody>
          <a:bodyPr/>
          <a:lstStyle/>
          <a:p>
            <a:r>
              <a:rPr lang="en-US" altLang="en-US" sz="9800" dirty="0">
                <a:latin typeface="+mn-lt"/>
                <a:ea typeface="ＭＳ Ｐゴシック"/>
              </a:rPr>
              <a:t>Trading Price Forecasting for the CDX  Market</a:t>
            </a:r>
            <a:br>
              <a:rPr lang="en-US" altLang="en-US" sz="9900" dirty="0">
                <a:latin typeface="+mn-lt"/>
                <a:ea typeface="ＭＳ Ｐゴシック" panose="020B0600070205080204" pitchFamily="34" charset="-128"/>
              </a:rPr>
            </a:br>
            <a:r>
              <a:rPr lang="en-US" altLang="en-US" sz="5400" dirty="0">
                <a:latin typeface="+mn-lt"/>
                <a:ea typeface="ＭＳ Ｐゴシック" panose="020B0600070205080204" pitchFamily="34" charset="-128"/>
              </a:rPr>
              <a:t>Adrian Adduci</a:t>
            </a:r>
            <a:r>
              <a:rPr lang="en-US" altLang="en-US" sz="5400" dirty="0">
                <a:latin typeface="+mn-lt"/>
                <a:ea typeface="ＭＳ Ｐゴシック"/>
              </a:rPr>
              <a:t>, Clement Chin, Adam Kravitz, </a:t>
            </a:r>
            <a:r>
              <a:rPr lang="en-US" altLang="en-US" sz="5400" dirty="0" err="1">
                <a:latin typeface="+mn-lt"/>
                <a:ea typeface="ＭＳ Ｐゴシック"/>
              </a:rPr>
              <a:t>Yuhao</a:t>
            </a:r>
            <a:r>
              <a:rPr lang="en-US" altLang="en-US" sz="5400" dirty="0">
                <a:latin typeface="+mn-lt"/>
                <a:ea typeface="ＭＳ Ｐゴシック"/>
              </a:rPr>
              <a:t> Zhang</a:t>
            </a:r>
            <a:endParaRPr lang="en-US" sz="17200" dirty="0">
              <a:latin typeface="+mn-lt"/>
              <a:ea typeface="ＭＳ Ｐゴシック"/>
            </a:endParaRPr>
          </a:p>
        </p:txBody>
      </p:sp>
      <p:sp>
        <p:nvSpPr>
          <p:cNvPr id="15364" name="Content Placeholder 12"/>
          <p:cNvSpPr>
            <a:spLocks noGrp="1"/>
          </p:cNvSpPr>
          <p:nvPr>
            <p:ph sz="half" idx="2"/>
          </p:nvPr>
        </p:nvSpPr>
        <p:spPr>
          <a:xfrm>
            <a:off x="15952789" y="5867401"/>
            <a:ext cx="13917611" cy="134111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0" indent="0" eaLnBrk="1" hangingPunct="1">
              <a:spcBef>
                <a:spcPts val="600"/>
              </a:spcBef>
              <a:spcAft>
                <a:spcPts val="600"/>
              </a:spcAft>
              <a:buNone/>
            </a:pPr>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457200" indent="-457200"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52%, as well as also getting an AUC score of 0.6. The ROC curve that is created also matches what a good predictive classifier's ROC curves graph should look like.</a:t>
            </a:r>
          </a:p>
          <a:p>
            <a:pPr marL="457200" indent="-457200"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55% to 57%, getting an AUC score of 0.55. </a:t>
            </a:r>
          </a:p>
          <a:p>
            <a:pPr marL="457200" indent="-457200"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67% to 70%, getting an AUC score of 0.74. </a:t>
            </a:r>
          </a:p>
          <a:p>
            <a:pPr marL="457200" indent="-457200"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62% to 65%, getting an AUC score of 0.76. </a:t>
            </a:r>
          </a:p>
          <a:p>
            <a:pPr marL="0" indent="0" eaLnBrk="1" hangingPunct="1">
              <a:spcBef>
                <a:spcPts val="1200"/>
              </a:spcBef>
              <a:spcAft>
                <a:spcPts val="600"/>
              </a:spcAft>
              <a:buNone/>
            </a:pPr>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231938" cy="881742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ts val="600"/>
              </a:spcBef>
              <a:spcAft>
                <a:spcPts val="600"/>
              </a:spcAft>
            </a:pPr>
            <a:r>
              <a:rPr lang="en-US" altLang="en-US" sz="3600" dirty="0">
                <a:latin typeface="+mn-lt"/>
                <a:cs typeface="Arial" panose="020B0604020202020204" pitchFamily="34" charset="0"/>
              </a:rPr>
              <a:t>For investment professionals focused on fixed income instruments within the U.S. corporate credit market, there is a dearth of machine learning applied strategies currently available for investment professionals. </a:t>
            </a:r>
          </a:p>
          <a:p>
            <a:pPr marL="0" indent="0" eaLnBrk="1" hangingPunct="1">
              <a:spcBef>
                <a:spcPts val="600"/>
              </a:spcBef>
              <a:spcAft>
                <a:spcPts val="600"/>
              </a:spcAft>
            </a:pPr>
            <a:r>
              <a:rPr lang="en-US" altLang="en-US" sz="3600" dirty="0">
                <a:latin typeface="+mn-lt"/>
                <a:cs typeface="Arial" panose="020B0604020202020204" pitchFamily="34" charset="0"/>
              </a:rPr>
              <a:t>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t>
            </a:r>
          </a:p>
          <a:p>
            <a:pPr marL="0" indent="0" eaLnBrk="1" hangingPunct="1">
              <a:spcBef>
                <a:spcPts val="600"/>
              </a:spcBef>
              <a:spcAft>
                <a:spcPts val="600"/>
              </a:spcAft>
            </a:pPr>
            <a:r>
              <a:rPr lang="en-US" altLang="en-US" sz="3600" dirty="0">
                <a:latin typeface="+mn-lt"/>
                <a:cs typeface="Arial" panose="020B0604020202020204" pitchFamily="34" charset="0"/>
              </a:rPr>
              <a:t>As such, we will look to emply ML techniques to forecast trading probabilities for 2 credit instruments.</a:t>
            </a: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219200" y="28643262"/>
            <a:ext cx="14292510" cy="1341913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0" indent="0" eaLnBrk="1" hangingPunct="1">
              <a:spcBef>
                <a:spcPts val="600"/>
              </a:spcBef>
              <a:spcAft>
                <a:spcPts val="600"/>
              </a:spcAft>
            </a:pPr>
            <a:r>
              <a:rPr lang="en-US" altLang="en-US" sz="3600" dirty="0">
                <a:latin typeface="+mn-lt"/>
                <a:cs typeface="Arial" panose="020B0604020202020204" pitchFamily="34" charset="0"/>
              </a:rPr>
              <a:t>We collect and separate our target variables from the rest of the data, and create train and test </a:t>
            </a:r>
            <a:r>
              <a:rPr lang="en-US" altLang="en-US" sz="3600" dirty="0" err="1">
                <a:latin typeface="+mn-lt"/>
                <a:cs typeface="Arial" panose="020B0604020202020204" pitchFamily="34" charset="0"/>
              </a:rPr>
              <a:t>sets.We</a:t>
            </a:r>
            <a:r>
              <a:rPr lang="en-US" altLang="en-US" sz="3600" dirty="0">
                <a:latin typeface="+mn-lt"/>
                <a:cs typeface="Arial" panose="020B0604020202020204" pitchFamily="34" charset="0"/>
              </a:rPr>
              <a:t> train on data from September of 2012 to August of 2018, and we test on data from August of 2018 to July of 2020.</a:t>
            </a:r>
          </a:p>
          <a:p>
            <a:pPr marL="0" indent="0" eaLnBrk="1" hangingPunct="1">
              <a:spcBef>
                <a:spcPts val="600"/>
              </a:spcBef>
              <a:spcAft>
                <a:spcPts val="600"/>
              </a:spcAft>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 investment grade (CDX.IG) or high yield (CDX.HY). The two feature importance graphs are then added together, and the top 20 features are kept for the next model. The filter to only keeping the top 20 features are used for the purpose to speed up predictions.</a:t>
            </a:r>
          </a:p>
          <a:p>
            <a:pPr marL="0" indent="0" eaLnBrk="1" hangingPunct="1">
              <a:spcBef>
                <a:spcPts val="600"/>
              </a:spcBef>
              <a:spcAft>
                <a:spcPts val="600"/>
              </a:spcAft>
            </a:pPr>
            <a:r>
              <a:rPr lang="en-US" altLang="en-US" sz="3600" dirty="0">
                <a:latin typeface="+mn-lt"/>
                <a:cs typeface="Arial" panose="020B0604020202020204" pitchFamily="34" charset="0"/>
              </a:rPr>
              <a:t>Random Forest with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100 and a criterion equal to ‘</a:t>
            </a:r>
            <a:r>
              <a:rPr lang="en-US" altLang="en-US" sz="3600" dirty="0" err="1">
                <a:latin typeface="+mn-lt"/>
                <a:cs typeface="Arial" panose="020B0604020202020204" pitchFamily="34" charset="0"/>
              </a:rPr>
              <a:t>gini</a:t>
            </a:r>
            <a:r>
              <a:rPr lang="en-US" altLang="en-US" sz="3600" dirty="0">
                <a:latin typeface="+mn-lt"/>
                <a:cs typeface="Arial" panose="020B0604020202020204" pitchFamily="34" charset="0"/>
              </a:rPr>
              <a:t>’ was tested, since the Random Forest algorithm is less likely to be influenced by outliers, and can also handle non-linear relationships.</a:t>
            </a:r>
          </a:p>
          <a:p>
            <a:pPr marL="0" indent="0" eaLnBrk="1" hangingPunct="1">
              <a:spcBef>
                <a:spcPts val="600"/>
              </a:spcBef>
              <a:spcAft>
                <a:spcPts val="600"/>
              </a:spcAft>
            </a:pP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was picked as the final ML algorithm to reduce both bias and variance in the data, where Random Forest only reduced variance. We used the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30 and learning rate equal to 0.5, parameters which were acquired using cross validation. </a:t>
            </a:r>
          </a:p>
          <a:p>
            <a:pPr marL="0" indent="0" eaLnBrk="1" hangingPunct="1">
              <a:spcBef>
                <a:spcPts val="600"/>
              </a:spcBef>
              <a:spcAft>
                <a:spcPts val="600"/>
              </a:spcAft>
            </a:pPr>
            <a:r>
              <a:rPr lang="en-US" altLang="en-US" sz="3600" dirty="0">
                <a:latin typeface="+mn-lt"/>
                <a:cs typeface="Arial" panose="020B0604020202020204" pitchFamily="34" charset="0"/>
              </a:rPr>
              <a:t>The prediction created by these models are binary outputs predicting increase in price or a decrease. A simpler binary prediction was chosen over regression to try to increase prediction accuracy.</a:t>
            </a:r>
          </a:p>
        </p:txBody>
      </p:sp>
      <p:sp>
        <p:nvSpPr>
          <p:cNvPr id="15367" name="Content Placeholder 12"/>
          <p:cNvSpPr txBox="1">
            <a:spLocks/>
          </p:cNvSpPr>
          <p:nvPr/>
        </p:nvSpPr>
        <p:spPr bwMode="auto">
          <a:xfrm>
            <a:off x="15952789" y="19872325"/>
            <a:ext cx="13917611" cy="2234247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ts val="600"/>
              </a:spcBef>
              <a:spcAft>
                <a:spcPts val="600"/>
              </a:spcAft>
            </a:pPr>
            <a:r>
              <a:rPr lang="en-US" altLang="en-US" sz="3600" dirty="0">
                <a:latin typeface="+mn-lt"/>
                <a:cs typeface="Arial" panose="020B0604020202020204" pitchFamily="34" charset="0"/>
              </a:rPr>
              <a:t>We find that our predictions are decently accurate, which means there is potential of applying this algorithm to trade CDX.  </a:t>
            </a:r>
          </a:p>
          <a:p>
            <a:pPr marL="0" indent="0" eaLnBrk="1" hangingPunct="1">
              <a:spcBef>
                <a:spcPts val="600"/>
              </a:spcBef>
              <a:spcAft>
                <a:spcPts val="600"/>
              </a:spcAft>
            </a:pPr>
            <a:r>
              <a:rPr lang="en-US" altLang="en-US" sz="3600" dirty="0">
                <a:latin typeface="+mn-lt"/>
                <a:cs typeface="Arial" panose="020B0604020202020204" pitchFamily="34" charset="0"/>
              </a:rPr>
              <a:t>We thought we got </a:t>
            </a:r>
            <a:r>
              <a:rPr lang="en-US" altLang="en-US" sz="3600">
                <a:latin typeface="+mn-lt"/>
                <a:cs typeface="Arial" panose="020B0604020202020204" pitchFamily="34" charset="0"/>
              </a:rPr>
              <a:t>quite a good </a:t>
            </a:r>
            <a:r>
              <a:rPr lang="en-US" altLang="en-US" sz="3600" dirty="0">
                <a:latin typeface="+mn-lt"/>
                <a:cs typeface="Arial" panose="020B0604020202020204" pitchFamily="34" charset="0"/>
              </a:rPr>
              <a:t>accuracy because the CDX market is quite niche with lower volume traded, that retail investors tend to shy away from, and this offers a unique opportunity to develop ML models in a less competitive environment, hence a greater return. </a:t>
            </a:r>
          </a:p>
          <a:p>
            <a:pPr marL="0" indent="0" eaLnBrk="1" hangingPunct="1">
              <a:spcBef>
                <a:spcPts val="600"/>
              </a:spcBef>
              <a:spcAft>
                <a:spcPts val="600"/>
              </a:spcAft>
            </a:pPr>
            <a:r>
              <a:rPr lang="en-US" altLang="en-US" sz="3600" dirty="0">
                <a:latin typeface="+mn-lt"/>
                <a:cs typeface="Arial" panose="020B0604020202020204" pitchFamily="34" charset="0"/>
              </a:rPr>
              <a:t>For now, the model we built is just predicting if it expects an increase or decrease in value, which suggest a long or short position, providing greater confidence and safer investment. As an extension in future, we could enhance the model to predict a real value, i.e. “regression” instead of “classification”, this will further increase the value and potential of this system in supporting CDX trading decisions.</a:t>
            </a: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ts val="600"/>
              </a:spcBef>
              <a:spcAft>
                <a:spcPts val="600"/>
              </a:spcAft>
            </a:pPr>
            <a:r>
              <a:rPr lang="en-US" altLang="en-US" sz="3600" dirty="0">
                <a:latin typeface="+mn-lt"/>
                <a:cs typeface="Arial" panose="020B0604020202020204" pitchFamily="34" charset="0"/>
              </a:rPr>
              <a:t>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ts val="600"/>
              </a:spcBef>
              <a:spcAft>
                <a:spcPts val="600"/>
              </a:spcAft>
            </a:pPr>
            <a:r>
              <a:rPr lang="en-US" altLang="en-US" sz="3600" dirty="0">
                <a:latin typeface="+mn-lt"/>
                <a:cs typeface="Arial" panose="020B0604020202020204" pitchFamily="34" charset="0"/>
              </a:rPr>
              <a:t>To simulate how the system will function, we have developed a web application prototype (as seen in the image above), loading in data extracted from Bloomberg system.</a:t>
            </a:r>
          </a:p>
          <a:p>
            <a:pPr marL="0" indent="0" eaLnBrk="1" hangingPunct="1">
              <a:spcBef>
                <a:spcPts val="600"/>
              </a:spcBef>
              <a:spcAft>
                <a:spcPts val="600"/>
              </a:spcAft>
            </a:pPr>
            <a:r>
              <a:rPr lang="en-US" altLang="en-US" sz="3600" dirty="0">
                <a:latin typeface="+mn-lt"/>
                <a:cs typeface="Arial" panose="020B0604020202020204" pitchFamily="34" charset="0"/>
              </a:rPr>
              <a:t>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4935200"/>
            <a:ext cx="14231938" cy="719568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0" indent="0" eaLnBrk="1" hangingPunct="1">
              <a:spcBef>
                <a:spcPts val="600"/>
              </a:spcBef>
              <a:spcAft>
                <a:spcPts val="600"/>
              </a:spcAft>
            </a:pPr>
            <a:r>
              <a:rPr lang="en-US" altLang="en-US" sz="3600" dirty="0">
                <a:latin typeface="+mn-lt"/>
                <a:cs typeface="Arial" panose="020B0604020202020204" pitchFamily="34" charset="0"/>
              </a:rPr>
              <a:t>Our target securities are two different inidices which comprise a basket of Credit Default Swaps, the CDX.IG and the CDX.HY. Each </a:t>
            </a:r>
            <a:r>
              <a:rPr lang="en-US" altLang="en-US" sz="3600" dirty="0" err="1">
                <a:latin typeface="+mn-lt"/>
                <a:cs typeface="Arial" panose="020B0604020202020204" pitchFamily="34" charset="0"/>
              </a:rPr>
              <a:t>securitiy</a:t>
            </a:r>
            <a:r>
              <a:rPr lang="en-US" altLang="en-US" sz="3600" dirty="0">
                <a:latin typeface="+mn-lt"/>
                <a:cs typeface="Arial" panose="020B0604020202020204" pitchFamily="34" charset="0"/>
              </a:rPr>
              <a:t> is defined by an underlying correlation to the most liquid CDS traded for companies with credit ratings which are investment grade (CDX.IG) or high yield (CDX.HY)</a:t>
            </a:r>
          </a:p>
          <a:p>
            <a:pPr marL="0" indent="0" eaLnBrk="1" hangingPunct="1">
              <a:spcBef>
                <a:spcPts val="600"/>
              </a:spcBef>
              <a:spcAft>
                <a:spcPts val="600"/>
              </a:spcAft>
            </a:pPr>
            <a:r>
              <a:rPr lang="en-US" altLang="en-US" sz="3600" dirty="0">
                <a:latin typeface="+mn-lt"/>
                <a:cs typeface="Arial" panose="020B0604020202020204" pitchFamily="34" charset="0"/>
              </a:rPr>
              <a:t>We will incorporate a number of fundamental, technical, relative value and socio- and macroeconomic features to help our forecast, including the underlying rate </a:t>
            </a:r>
            <a:r>
              <a:rPr lang="en-US" altLang="en-US" sz="3600" dirty="0" err="1">
                <a:latin typeface="+mn-lt"/>
                <a:cs typeface="Arial" panose="020B0604020202020204" pitchFamily="34" charset="0"/>
              </a:rPr>
              <a:t>enviroment</a:t>
            </a:r>
            <a:r>
              <a:rPr lang="en-US" altLang="en-US" sz="3600" dirty="0">
                <a:latin typeface="+mn-lt"/>
                <a:cs typeface="Arial" panose="020B0604020202020204" pitchFamily="34" charset="0"/>
              </a:rPr>
              <a:t>, comparable credit </a:t>
            </a:r>
            <a:r>
              <a:rPr lang="en-US" altLang="en-US" sz="3600" dirty="0" err="1">
                <a:latin typeface="+mn-lt"/>
                <a:cs typeface="Arial" panose="020B0604020202020204" pitchFamily="34" charset="0"/>
              </a:rPr>
              <a:t>indicies</a:t>
            </a:r>
            <a:r>
              <a:rPr lang="en-US" altLang="en-US" sz="3600" dirty="0">
                <a:latin typeface="+mn-lt"/>
                <a:cs typeface="Arial" panose="020B0604020202020204" pitchFamily="34" charset="0"/>
              </a:rPr>
              <a:t>, analyst forecasts, and commodity prices.</a:t>
            </a:r>
          </a:p>
          <a:p>
            <a:pPr marL="0" indent="0" eaLnBrk="1" hangingPunct="1">
              <a:spcBef>
                <a:spcPts val="600"/>
              </a:spcBef>
              <a:spcAft>
                <a:spcPts val="600"/>
              </a:spcAft>
            </a:pPr>
            <a:r>
              <a:rPr lang="en-US" altLang="en-US" sz="3600" dirty="0">
                <a:latin typeface="+mn-lt"/>
                <a:cs typeface="Arial" panose="020B0604020202020204" pitchFamily="34" charset="0"/>
              </a:rPr>
              <a:t>We used real trading data supplied by Bloomberg Terminal for analysis</a:t>
            </a:r>
          </a:p>
        </p:txBody>
      </p:sp>
      <p:sp>
        <p:nvSpPr>
          <p:cNvPr id="18" name="Content Placeholder 12"/>
          <p:cNvSpPr txBox="1">
            <a:spLocks/>
          </p:cNvSpPr>
          <p:nvPr/>
        </p:nvSpPr>
        <p:spPr bwMode="auto">
          <a:xfrm>
            <a:off x="1219200" y="22410738"/>
            <a:ext cx="14231938" cy="60118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0" indent="0" eaLnBrk="1" hangingPunct="1">
              <a:spcBef>
                <a:spcPts val="600"/>
              </a:spcBef>
              <a:spcAft>
                <a:spcPts val="600"/>
              </a:spcAft>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0" indent="0" eaLnBrk="1" hangingPunct="1">
              <a:spcBef>
                <a:spcPts val="600"/>
              </a:spcBef>
              <a:spcAft>
                <a:spcPts val="600"/>
              </a:spcAft>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3"/>
          <a:stretch>
            <a:fillRect/>
          </a:stretch>
        </p:blipFill>
        <p:spPr>
          <a:xfrm>
            <a:off x="17740312" y="29089576"/>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1132</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Kah Hin Chin</cp:lastModifiedBy>
  <cp:revision>225</cp:revision>
  <cp:lastPrinted>2015-02-10T22:06:34Z</cp:lastPrinted>
  <dcterms:created xsi:type="dcterms:W3CDTF">2008-04-07T13:20:48Z</dcterms:created>
  <dcterms:modified xsi:type="dcterms:W3CDTF">2020-08-11T00:45:27Z</dcterms:modified>
  <cp:category/>
</cp:coreProperties>
</file>