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C0C0C0"/>
    <a:srgbClr val="80000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60AD2E-A96A-4720-8A40-A8FE11D810C5}" v="741" dt="2020-08-06T19:52:01.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4" d="100"/>
          <a:sy n="24" d="100"/>
        </p:scale>
        <p:origin x="838" y="16"/>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DAC6055-BED3-441F-92AC-38E57413D38A}" type="datetime1">
              <a:rPr lang="en-US" altLang="en-US"/>
              <a:pPr/>
              <a:t>8/8/2020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D212813-4D2C-4304-B632-E381897A00E6}" type="slidenum">
              <a:rPr lang="en-US" altLang="en-US"/>
              <a:pPr/>
              <a:t>‹#›</a:t>
            </a:fld>
            <a:endParaRPr lang="en-US" altLang="en-US"/>
          </a:p>
        </p:txBody>
      </p:sp>
    </p:spTree>
    <p:extLst>
      <p:ext uri="{BB962C8B-B14F-4D97-AF65-F5344CB8AC3E}">
        <p14:creationId xmlns:p14="http://schemas.microsoft.com/office/powerpoint/2010/main" val="1602546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4751E58-F098-4B7F-81BC-F51406B70D95}" type="datetime1">
              <a:rPr lang="en-US" altLang="en-US"/>
              <a:pPr/>
              <a:t>8/8/2020</a:t>
            </a:fld>
            <a:endParaRPr lang="en-US" altLang="en-US"/>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B0FF67-A9B4-4059-8354-4C13D880E8D6}" type="slidenum">
              <a:rPr lang="en-US" altLang="en-US"/>
              <a:pPr/>
              <a:t>‹#›</a:t>
            </a:fld>
            <a:endParaRPr lang="en-US" altLang="en-US"/>
          </a:p>
        </p:txBody>
      </p:sp>
    </p:spTree>
    <p:extLst>
      <p:ext uri="{BB962C8B-B14F-4D97-AF65-F5344CB8AC3E}">
        <p14:creationId xmlns:p14="http://schemas.microsoft.com/office/powerpoint/2010/main" val="2814394890"/>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45BB259-A352-4EB3-8ABF-134E29B1E5F0}" type="datetime1">
              <a:rPr lang="en-US" altLang="en-US"/>
              <a:pPr/>
              <a:t>8/8/2020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2CB18A-6215-42ED-A7FE-5DA8FD989134}" type="slidenum">
              <a:rPr lang="en-US" altLang="en-US"/>
              <a:pPr/>
              <a:t>‹#›</a:t>
            </a:fld>
            <a:endParaRPr lang="en-US" altLang="en-US"/>
          </a:p>
        </p:txBody>
      </p:sp>
    </p:spTree>
    <p:extLst>
      <p:ext uri="{BB962C8B-B14F-4D97-AF65-F5344CB8AC3E}">
        <p14:creationId xmlns:p14="http://schemas.microsoft.com/office/powerpoint/2010/main" val="45277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8E00C68-3E00-4B4A-BA1B-53F232C24194}" type="datetime1">
              <a:rPr lang="en-US" altLang="en-US"/>
              <a:pPr/>
              <a:t>8/8/2020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E79339-7917-4FB0-8D37-95B264CFEF35}" type="slidenum">
              <a:rPr lang="en-US" altLang="en-US"/>
              <a:pPr/>
              <a:t>‹#›</a:t>
            </a:fld>
            <a:endParaRPr lang="en-US" altLang="en-US"/>
          </a:p>
        </p:txBody>
      </p:sp>
    </p:spTree>
    <p:extLst>
      <p:ext uri="{BB962C8B-B14F-4D97-AF65-F5344CB8AC3E}">
        <p14:creationId xmlns:p14="http://schemas.microsoft.com/office/powerpoint/2010/main" val="190577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21D94DF-45C0-4A2C-AB74-4DB596A15330}" type="datetime1">
              <a:rPr lang="en-US" altLang="en-US"/>
              <a:pPr/>
              <a:t>8/8/2020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DD5CE7-82CC-41A6-AE7B-D0798A301FAE}" type="slidenum">
              <a:rPr lang="en-US" altLang="en-US"/>
              <a:pPr/>
              <a:t>‹#›</a:t>
            </a:fld>
            <a:endParaRPr lang="en-US" altLang="en-US"/>
          </a:p>
        </p:txBody>
      </p:sp>
    </p:spTree>
    <p:extLst>
      <p:ext uri="{BB962C8B-B14F-4D97-AF65-F5344CB8AC3E}">
        <p14:creationId xmlns:p14="http://schemas.microsoft.com/office/powerpoint/2010/main" val="332619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8C3835-CEE0-4505-9665-5573C790ED16}" type="datetime1">
              <a:rPr lang="en-US" altLang="en-US"/>
              <a:pPr/>
              <a:t>8/8/2020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031E98A-5D60-40D6-BF00-4DF54A5FF6FD}" type="slidenum">
              <a:rPr lang="en-US" altLang="en-US"/>
              <a:pPr/>
              <a:t>‹#›</a:t>
            </a:fld>
            <a:endParaRPr lang="en-US" altLang="en-US"/>
          </a:p>
        </p:txBody>
      </p:sp>
    </p:spTree>
    <p:extLst>
      <p:ext uri="{BB962C8B-B14F-4D97-AF65-F5344CB8AC3E}">
        <p14:creationId xmlns:p14="http://schemas.microsoft.com/office/powerpoint/2010/main" val="313215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5EC548E-AB30-45E3-9EFD-4ABD517D5FFB}" type="datetime1">
              <a:rPr lang="en-US" altLang="en-US"/>
              <a:pPr/>
              <a:t>8/8/2020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8B7857C-95ED-4269-88F6-BCF7AA1AD79D}" type="slidenum">
              <a:rPr lang="en-US" altLang="en-US"/>
              <a:pPr/>
              <a:t>‹#›</a:t>
            </a:fld>
            <a:endParaRPr lang="en-US" altLang="en-US"/>
          </a:p>
        </p:txBody>
      </p:sp>
    </p:spTree>
    <p:extLst>
      <p:ext uri="{BB962C8B-B14F-4D97-AF65-F5344CB8AC3E}">
        <p14:creationId xmlns:p14="http://schemas.microsoft.com/office/powerpoint/2010/main" val="26813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C9EA653-160A-48A7-96FE-D81DDD2A6265}" type="datetime1">
              <a:rPr lang="en-US" altLang="en-US"/>
              <a:pPr/>
              <a:t>8/8/2020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1AE7984-147F-49C9-BD08-BE497C1013EA}" type="slidenum">
              <a:rPr lang="en-US" altLang="en-US"/>
              <a:pPr/>
              <a:t>‹#›</a:t>
            </a:fld>
            <a:endParaRPr lang="en-US" altLang="en-US"/>
          </a:p>
        </p:txBody>
      </p:sp>
    </p:spTree>
    <p:extLst>
      <p:ext uri="{BB962C8B-B14F-4D97-AF65-F5344CB8AC3E}">
        <p14:creationId xmlns:p14="http://schemas.microsoft.com/office/powerpoint/2010/main" val="13526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9FB84D-DD03-420E-8CB9-41B71FB842D0}" type="datetime1">
              <a:rPr lang="en-US" altLang="en-US"/>
              <a:pPr/>
              <a:t>8/8/2020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6E33126-1F96-423D-BF98-E9824842C2BD}" type="slidenum">
              <a:rPr lang="en-US" altLang="en-US"/>
              <a:pPr/>
              <a:t>‹#›</a:t>
            </a:fld>
            <a:endParaRPr lang="en-US" altLang="en-US"/>
          </a:p>
        </p:txBody>
      </p:sp>
    </p:spTree>
    <p:extLst>
      <p:ext uri="{BB962C8B-B14F-4D97-AF65-F5344CB8AC3E}">
        <p14:creationId xmlns:p14="http://schemas.microsoft.com/office/powerpoint/2010/main" val="272290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1E4B5-FC98-4F60-98B5-0E1785FC4AC2}" type="datetime1">
              <a:rPr lang="en-US" altLang="en-US"/>
              <a:pPr/>
              <a:t>8/8/2020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2E8E915-8297-443A-953B-35155E6AB314}" type="slidenum">
              <a:rPr lang="en-US" altLang="en-US"/>
              <a:pPr/>
              <a:t>‹#›</a:t>
            </a:fld>
            <a:endParaRPr lang="en-US" altLang="en-US"/>
          </a:p>
        </p:txBody>
      </p:sp>
    </p:spTree>
    <p:extLst>
      <p:ext uri="{BB962C8B-B14F-4D97-AF65-F5344CB8AC3E}">
        <p14:creationId xmlns:p14="http://schemas.microsoft.com/office/powerpoint/2010/main" val="278434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70B8E-EA66-4125-B228-E7659303DF53}" type="datetime1">
              <a:rPr lang="en-US" altLang="en-US"/>
              <a:pPr/>
              <a:t>8/8/2020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374597E-C535-4E8F-80AD-4D354F086D78}" type="slidenum">
              <a:rPr lang="en-US" altLang="en-US"/>
              <a:pPr/>
              <a:t>‹#›</a:t>
            </a:fld>
            <a:endParaRPr lang="en-US" altLang="en-US"/>
          </a:p>
        </p:txBody>
      </p:sp>
    </p:spTree>
    <p:extLst>
      <p:ext uri="{BB962C8B-B14F-4D97-AF65-F5344CB8AC3E}">
        <p14:creationId xmlns:p14="http://schemas.microsoft.com/office/powerpoint/2010/main" val="119906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6E4866A-E706-4541-8880-33314C2B233F}" type="datetime1">
              <a:rPr lang="en-US" altLang="en-US"/>
              <a:pPr/>
              <a:t>8/8/2020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D89845-A231-4EFA-9396-68124E941964}" type="slidenum">
              <a:rPr lang="en-US" altLang="en-US"/>
              <a:pPr/>
              <a:t>‹#›</a:t>
            </a:fld>
            <a:endParaRPr lang="en-US" altLang="en-US"/>
          </a:p>
        </p:txBody>
      </p:sp>
    </p:spTree>
    <p:extLst>
      <p:ext uri="{BB962C8B-B14F-4D97-AF65-F5344CB8AC3E}">
        <p14:creationId xmlns:p14="http://schemas.microsoft.com/office/powerpoint/2010/main" val="347508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B3EE76A-02DB-42FA-91C2-3E760E39DD17}" type="datetime1">
              <a:rPr lang="en-US" altLang="en-US"/>
              <a:pPr/>
              <a:t>8/8/2020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7061C2-CB17-4CD5-8C6C-23DA029CADED}" type="slidenum">
              <a:rPr lang="en-US" altLang="en-US"/>
              <a:pPr/>
              <a:t>‹#›</a:t>
            </a:fld>
            <a:endParaRPr lang="en-US" altLang="en-US"/>
          </a:p>
        </p:txBody>
      </p:sp>
    </p:spTree>
    <p:extLst>
      <p:ext uri="{BB962C8B-B14F-4D97-AF65-F5344CB8AC3E}">
        <p14:creationId xmlns:p14="http://schemas.microsoft.com/office/powerpoint/2010/main" val="121856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defRPr sz="5600">
                <a:solidFill>
                  <a:srgbClr val="898989"/>
                </a:solidFill>
              </a:defRPr>
            </a:lvl1pPr>
          </a:lstStyle>
          <a:p>
            <a:fld id="{FEA6808C-36B9-4536-83CF-D3C352952614}" type="datetime1">
              <a:rPr lang="en-US" altLang="en-US"/>
              <a:pPr/>
              <a:t>8/8/2020</a:t>
            </a:fld>
            <a:endParaRPr lang="en-US" altLang="en-US"/>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a:defRPr sz="5600">
                <a:solidFill>
                  <a:srgbClr val="898989"/>
                </a:solidFill>
              </a:defRPr>
            </a:lvl1pPr>
          </a:lstStyle>
          <a:p>
            <a:fld id="{A68FA986-9025-422E-95D2-95CF4553E5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6"/>
          <p:cNvGrpSpPr>
            <a:grpSpLocks/>
          </p:cNvGrpSpPr>
          <p:nvPr/>
        </p:nvGrpSpPr>
        <p:grpSpPr bwMode="auto">
          <a:xfrm>
            <a:off x="13447" y="0"/>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8" name="Rectangle 7"/>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grpSp>
      <p:sp>
        <p:nvSpPr>
          <p:cNvPr id="15363" name="Title 10"/>
          <p:cNvSpPr>
            <a:spLocks noGrp="1"/>
          </p:cNvSpPr>
          <p:nvPr>
            <p:ph type="title"/>
          </p:nvPr>
        </p:nvSpPr>
        <p:spPr>
          <a:xfrm>
            <a:off x="5181600" y="777875"/>
            <a:ext cx="21869400" cy="3768725"/>
          </a:xfrm>
        </p:spPr>
        <p:txBody>
          <a:bodyPr/>
          <a:lstStyle/>
          <a:p>
            <a:r>
              <a:rPr lang="en-US" altLang="en-US" sz="11900" dirty="0">
                <a:ea typeface="ＭＳ Ｐゴシック"/>
              </a:rPr>
              <a:t>Trading Price Forecasting for the CDX  Market</a:t>
            </a:r>
            <a:br>
              <a:rPr lang="en-US" altLang="en-US" sz="11900" dirty="0">
                <a:ea typeface="ＭＳ Ｐゴシック" panose="020B0600070205080204" pitchFamily="34" charset="-128"/>
              </a:rPr>
            </a:br>
            <a:r>
              <a:rPr lang="en-US" altLang="en-US" sz="6000" dirty="0">
                <a:ea typeface="ＭＳ Ｐゴシック" panose="020B0600070205080204" pitchFamily="34" charset="-128"/>
              </a:rPr>
              <a:t>Adrian Adduci</a:t>
            </a:r>
            <a:r>
              <a:rPr lang="en-US" altLang="en-US" sz="6000" dirty="0">
                <a:ea typeface="ＭＳ Ｐゴシック"/>
              </a:rPr>
              <a:t>, Clement Chin, Adam Kravitz, </a:t>
            </a:r>
            <a:r>
              <a:rPr lang="en-US" altLang="en-US" sz="6000" dirty="0" err="1">
                <a:ea typeface="ＭＳ Ｐゴシック"/>
              </a:rPr>
              <a:t>Yuhao</a:t>
            </a:r>
            <a:r>
              <a:rPr lang="en-US" altLang="en-US" sz="6000" dirty="0">
                <a:ea typeface="ＭＳ Ｐゴシック"/>
              </a:rPr>
              <a:t> Zhang</a:t>
            </a:r>
            <a:endParaRPr lang="en-US" dirty="0">
              <a:ea typeface="ＭＳ Ｐゴシック"/>
            </a:endParaRPr>
          </a:p>
        </p:txBody>
      </p:sp>
      <p:sp>
        <p:nvSpPr>
          <p:cNvPr id="15364" name="Content Placeholder 12"/>
          <p:cNvSpPr>
            <a:spLocks noGrp="1"/>
          </p:cNvSpPr>
          <p:nvPr>
            <p:ph sz="half" idx="2"/>
          </p:nvPr>
        </p:nvSpPr>
        <p:spPr>
          <a:xfrm>
            <a:off x="16138525" y="5867400"/>
            <a:ext cx="13731875" cy="25222200"/>
          </a:xfrm>
          <a:ln>
            <a:solidFill>
              <a:srgbClr val="ADAFAA"/>
            </a:solidFill>
            <a:miter lim="800000"/>
            <a:headEnd/>
            <a:tailEnd/>
          </a:ln>
        </p:spPr>
        <p:txBody>
          <a:bodyPr/>
          <a:lstStyle/>
          <a:p>
            <a:pPr eaLnBrk="1" hangingPunct="1">
              <a:buFont typeface="Arial" panose="020B0604020202020204" pitchFamily="34" charset="0"/>
              <a:buNone/>
            </a:pPr>
            <a:r>
              <a:rPr lang="en-US" altLang="en-US" sz="5400" b="1" dirty="0">
                <a:latin typeface="Arial" panose="020B0604020202020204" pitchFamily="34" charset="0"/>
                <a:ea typeface="ＭＳ Ｐゴシック" panose="020B0600070205080204" pitchFamily="34" charset="-128"/>
                <a:cs typeface="Arial" panose="020B0604020202020204" pitchFamily="34" charset="0"/>
              </a:rPr>
              <a:t>Results &amp; Evaluation</a:t>
            </a:r>
          </a:p>
          <a:p>
            <a:pPr eaLnBrk="1" hangingPunct="1">
              <a:buFont typeface="Arial" panose="020B0604020202020204" pitchFamily="34" charset="0"/>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For evaluation, multiple predictions were created, predicting 1 day ahead, 5 days ahead, 10 days ahead, 15 days ahead, 20 days ahead, 30 days ahead, and 60 days ahead. </a:t>
            </a:r>
          </a:p>
          <a:p>
            <a:pPr eaLnBrk="1" hangingPunct="1">
              <a:buFont typeface="Arial" panose="020B0604020202020204" pitchFamily="34" charset="0"/>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The results for the 1 day prediction results  in an accuracy anywhere from 51% to 59%, as well as also getting an AUC score of 0.6. The ROC curve that is created also matches what a good predictive classifier's ROC curves graph should look like.</a:t>
            </a:r>
          </a:p>
          <a:p>
            <a:pPr eaLnBrk="1" hangingPunct="1">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The results for the 5 day prediction results  in an accuracy anywhere from 70% to 77%, as well as also getting an AUC score of 0.86. </a:t>
            </a:r>
          </a:p>
          <a:p>
            <a:pPr eaLnBrk="1" hangingPunct="1">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The results for the 10 day prediction results  in an accuracy anywhere from 80% to 89%, as well as also getting an AUC score of 0.96. The ROC curve looking close to being ideal for a perfect classifier.</a:t>
            </a:r>
          </a:p>
          <a:p>
            <a:pPr eaLnBrk="1" hangingPunct="1">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The results for the 15 day prediction results  in an accuracy anywhere from 85% to 89%, as well as also getting an AUC score of 0.94. </a:t>
            </a:r>
          </a:p>
          <a:p>
            <a:pPr eaLnBrk="1" hangingPunct="1">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The results for the 20 day prediction results  in an accuracy anywhere from 84% to 88%, as well as also getting an AUC score of 0.96. </a:t>
            </a:r>
          </a:p>
          <a:p>
            <a:pPr eaLnBrk="1" hangingPunct="1">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The results for the 30 day prediction results  in an accuracy anywhere from 88% to 91%, as well as also getting an AUC score of 0.97. </a:t>
            </a:r>
          </a:p>
          <a:p>
            <a:pPr eaLnBrk="1" hangingPunct="1">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The results for the 60 day prediction results  in an accuracy anywhere from 89% to 93%, as well as also getting an AUC score of 0.98. </a:t>
            </a:r>
          </a:p>
          <a:p>
            <a:pPr eaLnBrk="1" hangingPunct="1">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Using this model , we can use our predictions to recommend longing or shorting. Ideally, it would be best to predict on a day to day basis. However, since the accuracy is low compared to later predictions, we can predict safety to long and short based on different the predictions across different length projections. From this change we can get and calculate our ROI by running our predictions and predicting if we recommend too short or long. The specific returns gained will then tell us how well our algorithm did.</a:t>
            </a:r>
          </a:p>
          <a:p>
            <a:pPr eaLnBrk="1" hangingPunct="1"/>
            <a:endParaRPr lang="en-US" altLang="en-US" dirty="0">
              <a:ea typeface="ＭＳ Ｐゴシック" panose="020B0600070205080204" pitchFamily="34" charset="-128"/>
            </a:endParaRPr>
          </a:p>
        </p:txBody>
      </p:sp>
      <p:sp>
        <p:nvSpPr>
          <p:cNvPr id="15365" name="Content Placeholder 12"/>
          <p:cNvSpPr txBox="1">
            <a:spLocks/>
          </p:cNvSpPr>
          <p:nvPr/>
        </p:nvSpPr>
        <p:spPr bwMode="auto">
          <a:xfrm>
            <a:off x="1508126" y="5848351"/>
            <a:ext cx="14036674" cy="7791449"/>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nchor="t"/>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Introduction: Problem</a:t>
            </a:r>
          </a:p>
          <a:p>
            <a:pPr marL="0" indent="0" eaLnBrk="1" hangingPunct="1">
              <a:spcBef>
                <a:spcPct val="20000"/>
              </a:spcBef>
            </a:pPr>
            <a:r>
              <a:rPr lang="en-US" altLang="en-US" sz="3600" dirty="0">
                <a:latin typeface="Arial"/>
                <a:ea typeface="ＭＳ Ｐゴシック"/>
                <a:cs typeface="Arial"/>
              </a:rPr>
              <a:t>For investment professionals focused on fixed income instruments within the U.S. corporate credit market, there is a dearth of machine learning applied strategies currently available for investment professionals. Many current forecasting models are provided by research analysts utilzing sproadic macroeconomic indicators to predict valuations for fixed income instruments.  This is partially a result of lagging technological infrastructure in the credit markets, lower relative trading volumes when compared to more liquid asset classes such as equities, and slower release of primary and secondary market trading information.  As such, we will look to emply ML </a:t>
            </a:r>
            <a:r>
              <a:rPr lang="en-US" altLang="en-US" sz="3600">
                <a:latin typeface="Arial"/>
                <a:ea typeface="ＭＳ Ｐゴシック"/>
                <a:cs typeface="Arial"/>
              </a:rPr>
              <a:t>techniques to forecasst trading probabilites for 2 credit instruments.</a:t>
            </a:r>
            <a:endParaRPr lang="en-US" altLang="en-US" sz="3600" dirty="0">
              <a:solidFill>
                <a:srgbClr val="000000"/>
              </a:solidFill>
              <a:cs typeface="Arial" panose="020B0604020202020204" pitchFamily="34" charset="0"/>
            </a:endParaRPr>
          </a:p>
          <a:p>
            <a:pPr marL="0" indent="0" eaLnBrk="1" hangingPunct="1">
              <a:spcBef>
                <a:spcPct val="20000"/>
              </a:spcBef>
            </a:pPr>
            <a:r>
              <a:rPr lang="en-US" altLang="en-US" sz="3600" dirty="0">
                <a:solidFill>
                  <a:srgbClr val="800000"/>
                </a:solidFill>
                <a:cs typeface="Arial" panose="020B0604020202020204" pitchFamily="34" charset="0"/>
              </a:rPr>
              <a:t>	</a:t>
            </a:r>
          </a:p>
        </p:txBody>
      </p:sp>
      <p:sp>
        <p:nvSpPr>
          <p:cNvPr id="15366" name="Content Placeholder 12"/>
          <p:cNvSpPr txBox="1">
            <a:spLocks/>
          </p:cNvSpPr>
          <p:nvPr/>
        </p:nvSpPr>
        <p:spPr bwMode="auto">
          <a:xfrm>
            <a:off x="1447800" y="29337000"/>
            <a:ext cx="14036674" cy="12954000"/>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Modeling</a:t>
            </a:r>
          </a:p>
          <a:p>
            <a:pPr eaLnBrk="1" hangingPunct="1">
              <a:buFont typeface="Arial" panose="020B0604020202020204" pitchFamily="34" charset="0"/>
              <a:buNone/>
            </a:pPr>
            <a:r>
              <a:rPr lang="en-US" altLang="en-US" sz="3600" dirty="0">
                <a:cs typeface="Arial" panose="020B0604020202020204" pitchFamily="34" charset="0"/>
              </a:rPr>
              <a:t>We collect and separate our target variables from the rest of the data, and create train and test sets.</a:t>
            </a:r>
          </a:p>
          <a:p>
            <a:pPr eaLnBrk="1" hangingPunct="1"/>
            <a:r>
              <a:rPr lang="en-US" altLang="en-US" sz="3600" dirty="0">
                <a:cs typeface="Arial" panose="020B0604020202020204" pitchFamily="34" charset="0"/>
              </a:rPr>
              <a:t>Feature importance graph are generated using an </a:t>
            </a:r>
            <a:r>
              <a:rPr lang="en-US" altLang="en-US" sz="3600" dirty="0" err="1">
                <a:cs typeface="Arial" panose="020B0604020202020204" pitchFamily="34" charset="0"/>
              </a:rPr>
              <a:t>Adaboost</a:t>
            </a:r>
            <a:r>
              <a:rPr lang="en-US" altLang="en-US" sz="3600" dirty="0">
                <a:cs typeface="Arial" panose="020B0604020202020204" pitchFamily="34" charset="0"/>
              </a:rPr>
              <a:t> classifier to fit to the training data. Two feature importance graphs are made for the two target variables,</a:t>
            </a:r>
            <a:r>
              <a:rPr lang="en-US" altLang="en-US" sz="3600" dirty="0">
                <a:latin typeface="Arial"/>
                <a:ea typeface="ＭＳ Ｐゴシック"/>
                <a:cs typeface="Arial"/>
              </a:rPr>
              <a:t> investment grade (CDX.IG) or high yield (CDX.HY). The two feature importance graphs are then added together and the top 20 features are kept for the next model. The filter to only keeping the top 20 features are used for the purpose to speed up predictions.</a:t>
            </a:r>
          </a:p>
          <a:p>
            <a:pPr eaLnBrk="1" hangingPunct="1"/>
            <a:r>
              <a:rPr lang="en-US" altLang="en-US" sz="3600" dirty="0">
                <a:latin typeface="Arial"/>
                <a:ea typeface="ＭＳ Ｐゴシック"/>
                <a:cs typeface="Arial"/>
              </a:rPr>
              <a:t>Random Forest with parameters of </a:t>
            </a:r>
            <a:r>
              <a:rPr lang="en-US" altLang="en-US" sz="3600" dirty="0" err="1">
                <a:latin typeface="Arial"/>
                <a:ea typeface="ＭＳ Ｐゴシック"/>
                <a:cs typeface="Arial"/>
              </a:rPr>
              <a:t>n_estimators</a:t>
            </a:r>
            <a:r>
              <a:rPr lang="en-US" altLang="en-US" sz="3600" dirty="0">
                <a:latin typeface="Arial"/>
                <a:ea typeface="ＭＳ Ｐゴシック"/>
                <a:cs typeface="Arial"/>
              </a:rPr>
              <a:t> equal to 100 and a criterion equal to ‘</a:t>
            </a:r>
            <a:r>
              <a:rPr lang="en-US" altLang="en-US" sz="3600" dirty="0" err="1">
                <a:latin typeface="Arial"/>
                <a:ea typeface="ＭＳ Ｐゴシック"/>
                <a:cs typeface="Arial"/>
              </a:rPr>
              <a:t>gini</a:t>
            </a:r>
            <a:r>
              <a:rPr lang="en-US" altLang="en-US" sz="3600" dirty="0">
                <a:latin typeface="Arial"/>
                <a:ea typeface="ＭＳ Ｐゴシック"/>
                <a:cs typeface="Arial"/>
              </a:rPr>
              <a:t>’ were used as models for predicting the CDX.IG and the CDX.HY. Random Forest was used since it less likely to be influenced by outliers, and can also handle non-linear relationships.</a:t>
            </a:r>
          </a:p>
          <a:p>
            <a:pPr eaLnBrk="1" hangingPunct="1"/>
            <a:r>
              <a:rPr lang="en-US" altLang="en-US" sz="3600" dirty="0">
                <a:cs typeface="Arial" panose="020B0604020202020204" pitchFamily="34" charset="0"/>
              </a:rPr>
              <a:t>Other models test were </a:t>
            </a:r>
            <a:r>
              <a:rPr lang="en-US" altLang="en-US" sz="3600" dirty="0" err="1">
                <a:cs typeface="Arial" panose="020B0604020202020204" pitchFamily="34" charset="0"/>
              </a:rPr>
              <a:t>Adaboost</a:t>
            </a:r>
            <a:r>
              <a:rPr lang="en-US" altLang="en-US" sz="3600" dirty="0">
                <a:cs typeface="Arial" panose="020B0604020202020204" pitchFamily="34" charset="0"/>
              </a:rPr>
              <a:t>, with parameters using </a:t>
            </a:r>
            <a:r>
              <a:rPr lang="en-US" altLang="en-US" sz="3600" dirty="0" err="1">
                <a:cs typeface="Arial" panose="020B0604020202020204" pitchFamily="34" charset="0"/>
              </a:rPr>
              <a:t>n_estimators</a:t>
            </a:r>
            <a:r>
              <a:rPr lang="en-US" altLang="en-US" sz="3600" dirty="0">
                <a:cs typeface="Arial" panose="020B0604020202020204" pitchFamily="34" charset="0"/>
              </a:rPr>
              <a:t> equal to 50 and learning rate equal to 1.</a:t>
            </a:r>
          </a:p>
          <a:p>
            <a:pPr eaLnBrk="1" hangingPunct="1"/>
            <a:r>
              <a:rPr lang="en-US" altLang="en-US" sz="3600" dirty="0">
                <a:cs typeface="Arial" panose="020B0604020202020204" pitchFamily="34" charset="0"/>
              </a:rPr>
              <a:t>The prediction created by these models are binary outputs predicting if we predict and increase in price or a decrease. A simpler binary prediction was chosen over regression to try to increase prediction accuracy</a:t>
            </a:r>
          </a:p>
          <a:p>
            <a:pPr eaLnBrk="1" hangingPunct="1">
              <a:buFont typeface="Arial" panose="020B0604020202020204" pitchFamily="34" charset="0"/>
              <a:buNone/>
            </a:pPr>
            <a:endParaRPr lang="en-US" altLang="en-US" sz="3600" dirty="0">
              <a:cs typeface="Arial" panose="020B0604020202020204" pitchFamily="34" charset="0"/>
            </a:endParaRPr>
          </a:p>
        </p:txBody>
      </p:sp>
      <p:sp>
        <p:nvSpPr>
          <p:cNvPr id="15367" name="Content Placeholder 12"/>
          <p:cNvSpPr txBox="1">
            <a:spLocks/>
          </p:cNvSpPr>
          <p:nvPr/>
        </p:nvSpPr>
        <p:spPr bwMode="auto">
          <a:xfrm>
            <a:off x="16138525" y="31154688"/>
            <a:ext cx="13731875" cy="11136312"/>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Conclusion</a:t>
            </a:r>
          </a:p>
          <a:p>
            <a:pPr eaLnBrk="1" hangingPunct="1">
              <a:spcBef>
                <a:spcPct val="20000"/>
              </a:spcBef>
            </a:pPr>
            <a:r>
              <a:rPr lang="en-US" altLang="en-US" sz="3600" dirty="0">
                <a:cs typeface="Arial" panose="020B0604020202020204" pitchFamily="34" charset="0"/>
              </a:rPr>
              <a:t>It seems that the predictions are very accurate, but since we have a high accuracy on a binary scale that means we don’t have the most efficient predictions. The model is just predicting if it expects an increase or decrease in value, that could mean that we can long for 30 days but have a peak on day 10. Thus, the model will lose information especially on peaks. Binary outputs however, increases the model accuracy even though information is lost. </a:t>
            </a:r>
            <a:r>
              <a:rPr lang="en-US" altLang="en-US" sz="3600">
                <a:cs typeface="Arial" panose="020B0604020202020204" pitchFamily="34" charset="0"/>
              </a:rPr>
              <a:t>The </a:t>
            </a:r>
            <a:r>
              <a:rPr lang="en-US" altLang="en-US" sz="3600" dirty="0">
                <a:cs typeface="Arial" panose="020B0604020202020204" pitchFamily="34" charset="0"/>
              </a:rPr>
              <a:t>predictions made can be used to suggest safe investments, but not the most efficient.</a:t>
            </a:r>
            <a:endParaRPr lang="en-US" altLang="en-US" sz="5400" b="1" dirty="0">
              <a:cs typeface="Arial" panose="020B0604020202020204" pitchFamily="34" charset="0"/>
            </a:endParaRPr>
          </a:p>
          <a:p>
            <a:pPr marL="0" indent="0" eaLnBrk="1" hangingPunct="1">
              <a:spcBef>
                <a:spcPct val="20000"/>
              </a:spcBef>
            </a:pPr>
            <a:r>
              <a:rPr lang="en-US" altLang="en-US" sz="5400" dirty="0">
                <a:cs typeface="Arial" panose="020B0604020202020204" pitchFamily="34" charset="0"/>
              </a:rPr>
              <a:t>Deployment</a:t>
            </a:r>
            <a:endParaRPr lang="en-US" altLang="en-US" sz="13100" dirty="0">
              <a:latin typeface="Calibri" panose="020F0502020204030204" pitchFamily="34" charset="0"/>
            </a:endParaRPr>
          </a:p>
          <a:p>
            <a:pPr marL="0" indent="0" eaLnBrk="1" hangingPunct="1">
              <a:spcBef>
                <a:spcPct val="20000"/>
              </a:spcBef>
            </a:pPr>
            <a:r>
              <a:rPr lang="en-US" altLang="en-US" sz="3600" dirty="0">
                <a:cs typeface="Arial" panose="020B0604020202020204" pitchFamily="34" charset="0"/>
              </a:rPr>
              <a:t>Text</a:t>
            </a:r>
          </a:p>
        </p:txBody>
      </p:sp>
      <p:sp>
        <p:nvSpPr>
          <p:cNvPr id="15" name="Content Placeholder 12"/>
          <p:cNvSpPr txBox="1">
            <a:spLocks/>
          </p:cNvSpPr>
          <p:nvPr/>
        </p:nvSpPr>
        <p:spPr bwMode="auto">
          <a:xfrm>
            <a:off x="1219200" y="13914438"/>
            <a:ext cx="14036674" cy="7650162"/>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nchor="t"/>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Data Understanding</a:t>
            </a:r>
          </a:p>
          <a:p>
            <a:pPr eaLnBrk="1" hangingPunct="1"/>
            <a:r>
              <a:rPr lang="en-US" altLang="en-US" sz="3600" dirty="0">
                <a:latin typeface="Arial"/>
                <a:ea typeface="ＭＳ Ｐゴシック"/>
                <a:cs typeface="Arial"/>
              </a:rPr>
              <a:t>Our target securities are two different inidices which comprise a basket of Credit Default Swaps, the CDX.IG and the CDX.HY. Each securitiy is defined by an underlying correlation to the most liquid CDS traded for companies with credit ratings which are investment grade (CDX.IG) or high yield (CDX.HY)</a:t>
            </a:r>
            <a:endParaRPr lang="en-US" altLang="en-US" sz="3600" dirty="0">
              <a:cs typeface="Arial" panose="020B0604020202020204" pitchFamily="34" charset="0"/>
            </a:endParaRPr>
          </a:p>
          <a:p>
            <a:r>
              <a:rPr lang="en-US" altLang="en-US" sz="3600" dirty="0">
                <a:latin typeface="Arial"/>
                <a:ea typeface="ＭＳ Ｐゴシック"/>
                <a:cs typeface="Arial"/>
              </a:rPr>
              <a:t>We will incoporate a number of fundmental, technical, relative value and socio- and macroeconomic features to help our forecast, including the underlying rate enviroment, comparable credit indicies, analyst forecasts, and </a:t>
            </a:r>
            <a:r>
              <a:rPr lang="en-US" altLang="en-US" sz="3600" dirty="0" err="1">
                <a:latin typeface="Arial"/>
                <a:ea typeface="ＭＳ Ｐゴシック"/>
                <a:cs typeface="Arial"/>
              </a:rPr>
              <a:t>commondity</a:t>
            </a:r>
            <a:r>
              <a:rPr lang="en-US" altLang="en-US" sz="3600" dirty="0">
                <a:latin typeface="Arial"/>
                <a:ea typeface="ＭＳ Ｐゴシック"/>
                <a:cs typeface="Arial"/>
              </a:rPr>
              <a:t> </a:t>
            </a:r>
            <a:r>
              <a:rPr lang="en-US" altLang="en-US" sz="3600" dirty="0" err="1">
                <a:latin typeface="Arial"/>
                <a:ea typeface="ＭＳ Ｐゴシック"/>
                <a:cs typeface="Arial"/>
              </a:rPr>
              <a:t>pricines</a:t>
            </a:r>
            <a:r>
              <a:rPr lang="en-US" altLang="en-US" sz="3600" dirty="0">
                <a:latin typeface="Arial"/>
                <a:ea typeface="ＭＳ Ｐゴシック"/>
                <a:cs typeface="Arial"/>
              </a:rPr>
              <a:t>.</a:t>
            </a:r>
            <a:endParaRPr lang="en-US" altLang="en-US" sz="3600" dirty="0">
              <a:cs typeface="Arial" panose="020B0604020202020204" pitchFamily="34" charset="0"/>
            </a:endParaRPr>
          </a:p>
          <a:p>
            <a:r>
              <a:rPr lang="en-US" altLang="en-US" sz="3600" dirty="0">
                <a:latin typeface="Arial"/>
                <a:ea typeface="ＭＳ Ｐゴシック"/>
                <a:cs typeface="Arial"/>
              </a:rPr>
              <a:t>We will use real trading data supplied by Bloomberg for </a:t>
            </a:r>
            <a:r>
              <a:rPr lang="en-US" altLang="en-US" sz="3600" dirty="0" err="1">
                <a:latin typeface="Arial"/>
                <a:ea typeface="ＭＳ Ｐゴシック"/>
                <a:cs typeface="Arial"/>
              </a:rPr>
              <a:t>anbalysis</a:t>
            </a:r>
            <a:endParaRPr lang="en-US" altLang="en-US" sz="3600" dirty="0">
              <a:latin typeface="Arial"/>
              <a:ea typeface="ＭＳ Ｐゴシック"/>
              <a:cs typeface="Arial"/>
            </a:endParaRPr>
          </a:p>
        </p:txBody>
      </p:sp>
      <p:sp>
        <p:nvSpPr>
          <p:cNvPr id="18" name="Content Placeholder 12"/>
          <p:cNvSpPr txBox="1">
            <a:spLocks/>
          </p:cNvSpPr>
          <p:nvPr/>
        </p:nvSpPr>
        <p:spPr bwMode="auto">
          <a:xfrm>
            <a:off x="1485653" y="21861462"/>
            <a:ext cx="14059394" cy="7239000"/>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Data Preparation</a:t>
            </a:r>
          </a:p>
          <a:p>
            <a:pPr eaLnBrk="1" hangingPunct="1">
              <a:buFont typeface="Arial" panose="020B0604020202020204" pitchFamily="34" charset="0"/>
              <a:buNone/>
            </a:pPr>
            <a:r>
              <a:rPr lang="en-US" altLang="en-US" sz="3600" dirty="0">
                <a:cs typeface="Arial" panose="020B0604020202020204" pitchFamily="34" charset="0"/>
              </a:rPr>
              <a:t>We preprocess our data, by eliminating rows containing no information (NA). We convert dates to be a pandas datetime type. From this point any NA information we still is removed by filling in the NA values using a forward fill method. Lastly, the data is sorted and Dates is set to be the new index.</a:t>
            </a:r>
          </a:p>
          <a:p>
            <a:pPr eaLnBrk="1" hangingPunct="1">
              <a:buFont typeface="Arial" panose="020B0604020202020204" pitchFamily="34" charset="0"/>
              <a:buNone/>
            </a:pPr>
            <a:r>
              <a:rPr lang="en-US" altLang="en-US" sz="3600" dirty="0">
                <a:cs typeface="Arial" panose="020B0604020202020204" pitchFamily="34" charset="0"/>
              </a:rPr>
              <a:t>From cleaned data, new indicators are made using the existing data that was sourced. Calculating simple moving averages, and momentum, of different columns that were thought to be strong indicators.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909</TotalTime>
  <Words>1050</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Trading Price Forecasting for the CDX  Market Adrian Adduci, Clement Chin, Adam Kravitz, Yuhao Zhang</vt:lpstr>
    </vt:vector>
  </TitlesOfParts>
  <Manager/>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Adam Kravitz</cp:lastModifiedBy>
  <cp:revision>209</cp:revision>
  <cp:lastPrinted>2015-02-10T22:06:34Z</cp:lastPrinted>
  <dcterms:created xsi:type="dcterms:W3CDTF">2008-04-07T13:20:48Z</dcterms:created>
  <dcterms:modified xsi:type="dcterms:W3CDTF">2020-08-09T05:13:20Z</dcterms:modified>
  <cp:category/>
</cp:coreProperties>
</file>