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Predicting the stock market"/>
          <p:cNvSpPr txBox="1"/>
          <p:nvPr>
            <p:ph type="ctrTitle"/>
          </p:nvPr>
        </p:nvSpPr>
        <p:spPr>
          <a:prstGeom prst="rect">
            <a:avLst/>
          </a:prstGeom>
        </p:spPr>
        <p:txBody>
          <a:bodyPr/>
          <a:lstStyle>
            <a:lvl1pPr defTabSz="495300">
              <a:defRPr sz="18180"/>
            </a:lvl1pPr>
          </a:lstStyle>
          <a:p>
            <a:pPr/>
            <a:r>
              <a:t>Predicting the stock market</a:t>
            </a:r>
          </a:p>
        </p:txBody>
      </p:sp>
      <p:sp>
        <p:nvSpPr>
          <p:cNvPr id="167" name="Dillon Farber…"/>
          <p:cNvSpPr txBox="1"/>
          <p:nvPr>
            <p:ph type="subTitle" sz="quarter" idx="1"/>
          </p:nvPr>
        </p:nvSpPr>
        <p:spPr>
          <a:prstGeom prst="rect">
            <a:avLst/>
          </a:prstGeom>
        </p:spPr>
        <p:txBody>
          <a:bodyPr/>
          <a:lstStyle/>
          <a:p>
            <a:pPr defTabSz="528319">
              <a:spcBef>
                <a:spcPts val="2000"/>
              </a:spcBef>
              <a:defRPr sz="4928"/>
            </a:pPr>
            <a:r>
              <a:t>Dillon Farber</a:t>
            </a:r>
          </a:p>
          <a:p>
            <a:pPr defTabSz="528319">
              <a:spcBef>
                <a:spcPts val="2000"/>
              </a:spcBef>
              <a:defRPr sz="4928"/>
            </a:pPr>
            <a:r>
              <a:t>Christian Davis</a:t>
            </a:r>
          </a:p>
          <a:p>
            <a:pPr defTabSz="528319">
              <a:spcBef>
                <a:spcPts val="2000"/>
              </a:spcBef>
              <a:defRPr sz="4928"/>
            </a:pPr>
            <a:r>
              <a:t>Quinn Templeton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ata Processing"/>
          <p:cNvSpPr txBox="1"/>
          <p:nvPr>
            <p:ph type="body" idx="21"/>
          </p:nvPr>
        </p:nvSpPr>
        <p:spPr>
          <a:prstGeom prst="rect">
            <a:avLst/>
          </a:prstGeom>
        </p:spPr>
        <p:txBody>
          <a:bodyPr/>
          <a:lstStyle/>
          <a:p>
            <a:pPr/>
            <a:r>
              <a:t>Data Processing</a:t>
            </a:r>
          </a:p>
        </p:txBody>
      </p:sp>
      <p:sp>
        <p:nvSpPr>
          <p:cNvPr id="210" name="TSNE-PCA"/>
          <p:cNvSpPr txBox="1"/>
          <p:nvPr>
            <p:ph type="title"/>
          </p:nvPr>
        </p:nvSpPr>
        <p:spPr>
          <a:prstGeom prst="rect">
            <a:avLst/>
          </a:prstGeom>
        </p:spPr>
        <p:txBody>
          <a:bodyPr/>
          <a:lstStyle>
            <a:lvl1pPr defTabSz="685165">
              <a:spcBef>
                <a:spcPts val="3200"/>
              </a:spcBef>
              <a:defRPr sz="7221"/>
            </a:lvl1pPr>
          </a:lstStyle>
          <a:p>
            <a:pPr/>
            <a:r>
              <a:t>TSNE-PCA</a:t>
            </a:r>
          </a:p>
        </p:txBody>
      </p:sp>
      <p:sp>
        <p:nvSpPr>
          <p:cNvPr id="211" name="PCA- used for high dimensionality, not has good as TSNE and used for linear dimensionality."/>
          <p:cNvSpPr txBox="1"/>
          <p:nvPr>
            <p:ph type="body" sz="quarter" idx="1"/>
          </p:nvPr>
        </p:nvSpPr>
        <p:spPr>
          <a:xfrm>
            <a:off x="677820" y="11647899"/>
            <a:ext cx="9835834" cy="1800305"/>
          </a:xfrm>
          <a:prstGeom prst="rect">
            <a:avLst/>
          </a:prstGeom>
        </p:spPr>
        <p:txBody>
          <a:bodyPr/>
          <a:lstStyle>
            <a:lvl1pPr marL="514350" indent="-514350" defTabSz="668655">
              <a:spcBef>
                <a:spcPts val="3100"/>
              </a:spcBef>
              <a:defRPr sz="3240"/>
            </a:lvl1pPr>
          </a:lstStyle>
          <a:p>
            <a:pPr/>
            <a:r>
              <a:t>PCA- used for high dimensionality, not has good as TSNE and used for linear dimensionality.</a:t>
            </a:r>
          </a:p>
        </p:txBody>
      </p:sp>
      <p:pic>
        <p:nvPicPr>
          <p:cNvPr id="212" name="PCA.png" descr="PCA.png"/>
          <p:cNvPicPr>
            <a:picLocks noChangeAspect="1"/>
          </p:cNvPicPr>
          <p:nvPr/>
        </p:nvPicPr>
        <p:blipFill>
          <a:blip r:embed="rId2">
            <a:extLst/>
          </a:blip>
          <a:stretch>
            <a:fillRect/>
          </a:stretch>
        </p:blipFill>
        <p:spPr>
          <a:xfrm>
            <a:off x="512033" y="2898565"/>
            <a:ext cx="8877657" cy="8636001"/>
          </a:xfrm>
          <a:prstGeom prst="rect">
            <a:avLst/>
          </a:prstGeom>
          <a:ln w="12700">
            <a:miter lim="400000"/>
          </a:ln>
        </p:spPr>
      </p:pic>
      <p:pic>
        <p:nvPicPr>
          <p:cNvPr id="213" name="TSNE.png" descr="TSNE.png"/>
          <p:cNvPicPr>
            <a:picLocks noChangeAspect="1"/>
          </p:cNvPicPr>
          <p:nvPr/>
        </p:nvPicPr>
        <p:blipFill>
          <a:blip r:embed="rId3">
            <a:extLst/>
          </a:blip>
          <a:stretch>
            <a:fillRect/>
          </a:stretch>
        </p:blipFill>
        <p:spPr>
          <a:xfrm>
            <a:off x="13981481" y="1714458"/>
            <a:ext cx="9835834" cy="6259167"/>
          </a:xfrm>
          <a:prstGeom prst="rect">
            <a:avLst/>
          </a:prstGeom>
          <a:ln w="12700">
            <a:miter lim="400000"/>
          </a:ln>
        </p:spPr>
      </p:pic>
      <p:sp>
        <p:nvSpPr>
          <p:cNvPr id="214" name="TSNE- used for high dimensionality in data, we received the best results from the set of data points. This reduction used gaussian when trying to reduce the distance between two points."/>
          <p:cNvSpPr txBox="1"/>
          <p:nvPr/>
        </p:nvSpPr>
        <p:spPr>
          <a:xfrm>
            <a:off x="13981481" y="8418083"/>
            <a:ext cx="10203790" cy="47293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635000" indent="-635000">
              <a:spcBef>
                <a:spcPts val="3900"/>
              </a:spcBef>
              <a:buClr>
                <a:schemeClr val="accent1"/>
              </a:buClr>
              <a:buSzPct val="104999"/>
              <a:buFont typeface="Avenir Next Regular"/>
              <a:buChar char="▸"/>
              <a:defRPr sz="4000"/>
            </a:lvl1pPr>
          </a:lstStyle>
          <a:p>
            <a:pPr/>
            <a:r>
              <a:t>TSNE- used for high dimensionality in data, we received the best results from the set of data points. This reduction used gaussian when trying to reduce the distance between two points.</a:t>
            </a:r>
          </a:p>
        </p:txBody>
      </p:sp>
      <p:sp>
        <p:nvSpPr>
          <p:cNvPr id="215" name="We chose to use a dimensionality reduction tool and used both the TSNE and PCA to try and give our results the best chance."/>
          <p:cNvSpPr txBox="1"/>
          <p:nvPr/>
        </p:nvSpPr>
        <p:spPr>
          <a:xfrm>
            <a:off x="9481394" y="2091320"/>
            <a:ext cx="4408383" cy="80784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635000" indent="-635000">
              <a:spcBef>
                <a:spcPts val="3900"/>
              </a:spcBef>
              <a:buClr>
                <a:schemeClr val="accent1"/>
              </a:buClr>
              <a:buSzPct val="104999"/>
              <a:buFont typeface="Avenir Next Regular"/>
              <a:buChar char="▸"/>
              <a:defRPr sz="4000"/>
            </a:lvl1pPr>
          </a:lstStyle>
          <a:p>
            <a:pPr/>
            <a:r>
              <a:t>We chose to use a dimensionality reduction tool and used both the TSNE and PCA to try and give our results the best chance.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ata Processing"/>
          <p:cNvSpPr txBox="1"/>
          <p:nvPr>
            <p:ph type="body" idx="21"/>
          </p:nvPr>
        </p:nvSpPr>
        <p:spPr>
          <a:prstGeom prst="rect">
            <a:avLst/>
          </a:prstGeom>
        </p:spPr>
        <p:txBody>
          <a:bodyPr/>
          <a:lstStyle/>
          <a:p>
            <a:pPr/>
            <a:r>
              <a:t>Data Processing</a:t>
            </a:r>
          </a:p>
        </p:txBody>
      </p:sp>
      <p:sp>
        <p:nvSpPr>
          <p:cNvPr id="218" name="Feature Selection"/>
          <p:cNvSpPr txBox="1"/>
          <p:nvPr>
            <p:ph type="title"/>
          </p:nvPr>
        </p:nvSpPr>
        <p:spPr>
          <a:prstGeom prst="rect">
            <a:avLst/>
          </a:prstGeom>
        </p:spPr>
        <p:txBody>
          <a:bodyPr/>
          <a:lstStyle>
            <a:lvl1pPr defTabSz="685165">
              <a:spcBef>
                <a:spcPts val="3200"/>
              </a:spcBef>
              <a:defRPr sz="7221"/>
            </a:lvl1pPr>
          </a:lstStyle>
          <a:p>
            <a:pPr/>
            <a:r>
              <a:t>Feature Selection</a:t>
            </a:r>
          </a:p>
        </p:txBody>
      </p:sp>
      <p:sp>
        <p:nvSpPr>
          <p:cNvPr id="219" name="Several methods were used for feature selection.…"/>
          <p:cNvSpPr txBox="1"/>
          <p:nvPr>
            <p:ph type="body" idx="1"/>
          </p:nvPr>
        </p:nvSpPr>
        <p:spPr>
          <a:prstGeom prst="rect">
            <a:avLst/>
          </a:prstGeom>
        </p:spPr>
        <p:txBody>
          <a:bodyPr/>
          <a:lstStyle/>
          <a:p>
            <a:pPr marL="514350" indent="-514350" defTabSz="668655">
              <a:spcBef>
                <a:spcPts val="3100"/>
              </a:spcBef>
              <a:defRPr sz="3888"/>
            </a:pPr>
            <a:r>
              <a:t>Several methods were used for feature selection. </a:t>
            </a:r>
          </a:p>
          <a:p>
            <a:pPr lvl="1" marL="1028700" indent="-514350" defTabSz="668655">
              <a:spcBef>
                <a:spcPts val="3100"/>
              </a:spcBef>
              <a:defRPr sz="3888"/>
            </a:pPr>
            <a:r>
              <a:t>Highest correlated columns</a:t>
            </a:r>
          </a:p>
          <a:p>
            <a:pPr lvl="2" marL="1543050" indent="-514350" defTabSz="668655">
              <a:spcBef>
                <a:spcPts val="3100"/>
              </a:spcBef>
              <a:defRPr sz="3888"/>
            </a:pPr>
            <a:r>
              <a:t>Took the 15 highest correlated features and used them as our data points. </a:t>
            </a:r>
          </a:p>
          <a:p>
            <a:pPr lvl="1" marL="1028700" indent="-514350" defTabSz="668655">
              <a:spcBef>
                <a:spcPts val="3100"/>
              </a:spcBef>
              <a:defRPr sz="3888"/>
            </a:pPr>
            <a:r>
              <a:t>Select K Best</a:t>
            </a:r>
          </a:p>
          <a:p>
            <a:pPr lvl="2" marL="1543050" indent="-514350" defTabSz="668655">
              <a:spcBef>
                <a:spcPts val="3100"/>
              </a:spcBef>
              <a:defRPr sz="3888"/>
            </a:pPr>
            <a:r>
              <a:t>Takes the best K value and then determines which column has the best score and then picks between them and returns those columns back as our x. </a:t>
            </a:r>
          </a:p>
          <a:p>
            <a:pPr lvl="1" marL="1028700" indent="-514350" defTabSz="668655">
              <a:spcBef>
                <a:spcPts val="3100"/>
              </a:spcBef>
              <a:defRPr sz="3888"/>
            </a:pPr>
            <a:r>
              <a:t>Select Percentile</a:t>
            </a:r>
          </a:p>
          <a:p>
            <a:pPr lvl="2" marL="1543050" indent="-514350" defTabSz="668655">
              <a:spcBef>
                <a:spcPts val="3100"/>
              </a:spcBef>
              <a:defRPr sz="3888"/>
            </a:pPr>
            <a:r>
              <a:t>This takes in a function for scoring each column, Mutual info classifier, then it selects the top percentile that you chose.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Models"/>
          <p:cNvSpPr txBox="1"/>
          <p:nvPr>
            <p:ph type="body" idx="21"/>
          </p:nvPr>
        </p:nvSpPr>
        <p:spPr>
          <a:prstGeom prst="rect">
            <a:avLst/>
          </a:prstGeom>
        </p:spPr>
        <p:txBody>
          <a:bodyPr/>
          <a:lstStyle/>
          <a:p>
            <a:pPr/>
            <a:r>
              <a:t>Models</a:t>
            </a:r>
          </a:p>
        </p:txBody>
      </p:sp>
      <p:sp>
        <p:nvSpPr>
          <p:cNvPr id="222" name="Gradient Boosting"/>
          <p:cNvSpPr txBox="1"/>
          <p:nvPr>
            <p:ph type="title"/>
          </p:nvPr>
        </p:nvSpPr>
        <p:spPr>
          <a:prstGeom prst="rect">
            <a:avLst/>
          </a:prstGeom>
        </p:spPr>
        <p:txBody>
          <a:bodyPr/>
          <a:lstStyle>
            <a:lvl1pPr defTabSz="685165">
              <a:spcBef>
                <a:spcPts val="3200"/>
              </a:spcBef>
              <a:defRPr sz="7221"/>
            </a:lvl1pPr>
          </a:lstStyle>
          <a:p>
            <a:pPr/>
            <a:r>
              <a:t>Gradient Boosting </a:t>
            </a:r>
          </a:p>
        </p:txBody>
      </p:sp>
      <p:sp>
        <p:nvSpPr>
          <p:cNvPr id="223" name="Takes a data set and puts it through training on a tree.…"/>
          <p:cNvSpPr txBox="1"/>
          <p:nvPr>
            <p:ph type="body" idx="1"/>
          </p:nvPr>
        </p:nvSpPr>
        <p:spPr>
          <a:prstGeom prst="rect">
            <a:avLst/>
          </a:prstGeom>
        </p:spPr>
        <p:txBody>
          <a:bodyPr/>
          <a:lstStyle/>
          <a:p>
            <a:pPr/>
            <a:r>
              <a:t>Takes a data set and puts it through training on a tree. </a:t>
            </a:r>
          </a:p>
          <a:p>
            <a:pPr/>
            <a:r>
              <a:t>Then it takes the predictions and uses the residual errors and then trains the dataset. </a:t>
            </a:r>
          </a:p>
          <a:p>
            <a:pPr/>
            <a:r>
              <a:t>The model keeps doing this till it each tree is trained. </a:t>
            </a:r>
          </a:p>
          <a:p>
            <a:pPr/>
            <a:r>
              <a:t>The model is then ready for prediction testing.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Models"/>
          <p:cNvSpPr txBox="1"/>
          <p:nvPr>
            <p:ph type="body" idx="21"/>
          </p:nvPr>
        </p:nvSpPr>
        <p:spPr>
          <a:prstGeom prst="rect">
            <a:avLst/>
          </a:prstGeom>
        </p:spPr>
        <p:txBody>
          <a:bodyPr/>
          <a:lstStyle/>
          <a:p>
            <a:pPr/>
            <a:r>
              <a:t>Models</a:t>
            </a:r>
          </a:p>
        </p:txBody>
      </p:sp>
      <p:sp>
        <p:nvSpPr>
          <p:cNvPr id="226" name="K Nearest Neighbor"/>
          <p:cNvSpPr txBox="1"/>
          <p:nvPr>
            <p:ph type="title"/>
          </p:nvPr>
        </p:nvSpPr>
        <p:spPr>
          <a:prstGeom prst="rect">
            <a:avLst/>
          </a:prstGeom>
        </p:spPr>
        <p:txBody>
          <a:bodyPr/>
          <a:lstStyle>
            <a:lvl1pPr defTabSz="685165">
              <a:spcBef>
                <a:spcPts val="3200"/>
              </a:spcBef>
              <a:defRPr sz="7221"/>
            </a:lvl1pPr>
          </a:lstStyle>
          <a:p>
            <a:pPr/>
            <a:r>
              <a:t>K Nearest Neighbor</a:t>
            </a:r>
          </a:p>
        </p:txBody>
      </p:sp>
      <p:sp>
        <p:nvSpPr>
          <p:cNvPr id="227" name="Supervised learning technique.…"/>
          <p:cNvSpPr txBox="1"/>
          <p:nvPr>
            <p:ph type="body" idx="1"/>
          </p:nvPr>
        </p:nvSpPr>
        <p:spPr>
          <a:prstGeom prst="rect">
            <a:avLst/>
          </a:prstGeom>
        </p:spPr>
        <p:txBody>
          <a:bodyPr/>
          <a:lstStyle/>
          <a:p>
            <a:pPr/>
            <a:r>
              <a:t>Supervised learning technique.</a:t>
            </a:r>
          </a:p>
          <a:p>
            <a:pPr/>
            <a:r>
              <a:t>The model is trained by taking the n-nearest neighbors and predicts what the outcome might be.</a:t>
            </a:r>
          </a:p>
          <a:p>
            <a:pPr/>
            <a:r>
              <a:t>The model groups data and then uses these groups to determine the nearest neighbors to the dataset to be predicted.</a:t>
            </a:r>
          </a:p>
          <a:p>
            <a:pPr/>
            <a:r>
              <a:t>The algorithm returns the classification of the group of n-nearest neighbors.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odels"/>
          <p:cNvSpPr txBox="1"/>
          <p:nvPr>
            <p:ph type="body" idx="21"/>
          </p:nvPr>
        </p:nvSpPr>
        <p:spPr>
          <a:prstGeom prst="rect">
            <a:avLst/>
          </a:prstGeom>
        </p:spPr>
        <p:txBody>
          <a:bodyPr/>
          <a:lstStyle/>
          <a:p>
            <a:pPr/>
            <a:r>
              <a:t>Models</a:t>
            </a:r>
          </a:p>
        </p:txBody>
      </p:sp>
      <p:sp>
        <p:nvSpPr>
          <p:cNvPr id="230" name="Logistic Regression"/>
          <p:cNvSpPr txBox="1"/>
          <p:nvPr>
            <p:ph type="title"/>
          </p:nvPr>
        </p:nvSpPr>
        <p:spPr>
          <a:prstGeom prst="rect">
            <a:avLst/>
          </a:prstGeom>
        </p:spPr>
        <p:txBody>
          <a:bodyPr/>
          <a:lstStyle>
            <a:lvl1pPr defTabSz="685165">
              <a:spcBef>
                <a:spcPts val="3200"/>
              </a:spcBef>
              <a:defRPr sz="7221"/>
            </a:lvl1pPr>
          </a:lstStyle>
          <a:p>
            <a:pPr/>
            <a:r>
              <a:t>Logistic Regression</a:t>
            </a:r>
          </a:p>
        </p:txBody>
      </p:sp>
      <p:sp>
        <p:nvSpPr>
          <p:cNvPr id="231" name="Takes multiple labels in and the predictor is a binary operation…"/>
          <p:cNvSpPr txBox="1"/>
          <p:nvPr>
            <p:ph type="body" idx="1"/>
          </p:nvPr>
        </p:nvSpPr>
        <p:spPr>
          <a:prstGeom prst="rect">
            <a:avLst/>
          </a:prstGeom>
        </p:spPr>
        <p:txBody>
          <a:bodyPr/>
          <a:lstStyle/>
          <a:p>
            <a:pPr/>
            <a:r>
              <a:t>Takes multiple labels in and the predictor is a binary operation</a:t>
            </a:r>
          </a:p>
          <a:p>
            <a:pPr/>
            <a:r>
              <a:t>The model makes a threshold based on one or multiple labels give as x. </a:t>
            </a:r>
          </a:p>
          <a:p>
            <a:pPr/>
            <a:r>
              <a:t>Once the threshold is in place, it takes that and predicts the outcome.</a:t>
            </a:r>
          </a:p>
          <a:p>
            <a:pPr/>
            <a:r>
              <a:t>If below its 0 and if above it is 1.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Models"/>
          <p:cNvSpPr txBox="1"/>
          <p:nvPr>
            <p:ph type="body" idx="21"/>
          </p:nvPr>
        </p:nvSpPr>
        <p:spPr>
          <a:prstGeom prst="rect">
            <a:avLst/>
          </a:prstGeom>
        </p:spPr>
        <p:txBody>
          <a:bodyPr/>
          <a:lstStyle/>
          <a:p>
            <a:pPr/>
            <a:r>
              <a:t>Models</a:t>
            </a:r>
          </a:p>
        </p:txBody>
      </p:sp>
      <p:sp>
        <p:nvSpPr>
          <p:cNvPr id="234" name="SVM"/>
          <p:cNvSpPr txBox="1"/>
          <p:nvPr>
            <p:ph type="title"/>
          </p:nvPr>
        </p:nvSpPr>
        <p:spPr>
          <a:prstGeom prst="rect">
            <a:avLst/>
          </a:prstGeom>
        </p:spPr>
        <p:txBody>
          <a:bodyPr/>
          <a:lstStyle>
            <a:lvl1pPr defTabSz="685165">
              <a:spcBef>
                <a:spcPts val="3200"/>
              </a:spcBef>
              <a:defRPr sz="7221"/>
            </a:lvl1pPr>
          </a:lstStyle>
          <a:p>
            <a:pPr/>
            <a:r>
              <a:t>SVM</a:t>
            </a:r>
          </a:p>
        </p:txBody>
      </p:sp>
      <p:sp>
        <p:nvSpPr>
          <p:cNvPr id="235" name="Using the SVM in sklearn with the SVC(Support Vector Clustering) model.…"/>
          <p:cNvSpPr txBox="1"/>
          <p:nvPr>
            <p:ph type="body" idx="1"/>
          </p:nvPr>
        </p:nvSpPr>
        <p:spPr>
          <a:prstGeom prst="rect">
            <a:avLst/>
          </a:prstGeom>
        </p:spPr>
        <p:txBody>
          <a:bodyPr/>
          <a:lstStyle/>
          <a:p>
            <a:pPr/>
            <a:r>
              <a:t>Using the SVM in sklearn with the SVC(Support Vector Clustering) model. </a:t>
            </a:r>
          </a:p>
          <a:p>
            <a:pPr/>
            <a:r>
              <a:t>It makes a line that then gives a support vectors to the nearest x to the decision line. </a:t>
            </a:r>
          </a:p>
          <a:p>
            <a:pPr/>
            <a:r>
              <a:t>If above and below the line and outside the margin of error we classify as one or the other, but in side the the margins or support vectors the model uses the decision line to make the determination.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Outcome/Conclusion"/>
          <p:cNvSpPr txBox="1"/>
          <p:nvPr>
            <p:ph type="body" idx="21"/>
          </p:nvPr>
        </p:nvSpPr>
        <p:spPr>
          <a:prstGeom prst="rect">
            <a:avLst/>
          </a:prstGeom>
        </p:spPr>
        <p:txBody>
          <a:bodyPr/>
          <a:lstStyle/>
          <a:p>
            <a:pPr/>
            <a:r>
              <a:t>Outcome/Conclusion</a:t>
            </a:r>
          </a:p>
        </p:txBody>
      </p:sp>
      <p:sp>
        <p:nvSpPr>
          <p:cNvPr id="238" name="Conclusion/Results"/>
          <p:cNvSpPr txBox="1"/>
          <p:nvPr>
            <p:ph type="title"/>
          </p:nvPr>
        </p:nvSpPr>
        <p:spPr>
          <a:prstGeom prst="rect">
            <a:avLst/>
          </a:prstGeom>
        </p:spPr>
        <p:txBody>
          <a:bodyPr/>
          <a:lstStyle>
            <a:lvl1pPr defTabSz="685165">
              <a:spcBef>
                <a:spcPts val="3200"/>
              </a:spcBef>
              <a:defRPr sz="7221"/>
            </a:lvl1pPr>
          </a:lstStyle>
          <a:p>
            <a:pPr/>
            <a:r>
              <a:t>Conclusion/Results</a:t>
            </a:r>
          </a:p>
        </p:txBody>
      </p:sp>
      <p:sp>
        <p:nvSpPr>
          <p:cNvPr id="239" name="The outcome, we see that KNN was our best model, closely followed by Gradient boosting. The SVC model was our worst model for our data . We were able to get a 78% accuracy rate on our data with KNN with the TSNE technique. This is a pretty good score for"/>
          <p:cNvSpPr txBox="1"/>
          <p:nvPr>
            <p:ph type="body" sz="half" idx="1"/>
          </p:nvPr>
        </p:nvSpPr>
        <p:spPr>
          <a:xfrm>
            <a:off x="762000" y="3860800"/>
            <a:ext cx="13368651" cy="8585200"/>
          </a:xfrm>
          <a:prstGeom prst="rect">
            <a:avLst/>
          </a:prstGeom>
        </p:spPr>
        <p:txBody>
          <a:bodyPr/>
          <a:lstStyle/>
          <a:p>
            <a:pPr/>
            <a:r>
              <a:t>The outcome, we see that KNN was our best model, closely followed by Gradient boosting. The SVC model was our worst model for our data . We were able to get a 78% accuracy rate on our data with KNN with the TSNE technique. This is a pretty good score for predicting the buy or sell of a stock.</a:t>
            </a:r>
          </a:p>
        </p:txBody>
      </p:sp>
      <p:pic>
        <p:nvPicPr>
          <p:cNvPr id="240" name="predictions map.png" descr="predictions map.png"/>
          <p:cNvPicPr>
            <a:picLocks noChangeAspect="1"/>
          </p:cNvPicPr>
          <p:nvPr/>
        </p:nvPicPr>
        <p:blipFill>
          <a:blip r:embed="rId2">
            <a:extLst/>
          </a:blip>
          <a:stretch>
            <a:fillRect/>
          </a:stretch>
        </p:blipFill>
        <p:spPr>
          <a:xfrm>
            <a:off x="14517541" y="3924299"/>
            <a:ext cx="8880156" cy="636719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Overview"/>
          <p:cNvSpPr txBox="1"/>
          <p:nvPr>
            <p:ph type="body" idx="21"/>
          </p:nvPr>
        </p:nvSpPr>
        <p:spPr>
          <a:prstGeom prst="rect">
            <a:avLst/>
          </a:prstGeom>
        </p:spPr>
        <p:txBody>
          <a:bodyPr/>
          <a:lstStyle/>
          <a:p>
            <a:pPr/>
            <a:r>
              <a:t>Overview</a:t>
            </a:r>
          </a:p>
        </p:txBody>
      </p:sp>
      <p:sp>
        <p:nvSpPr>
          <p:cNvPr id="170" name="Table of contents"/>
          <p:cNvSpPr txBox="1"/>
          <p:nvPr>
            <p:ph type="title"/>
          </p:nvPr>
        </p:nvSpPr>
        <p:spPr>
          <a:prstGeom prst="rect">
            <a:avLst/>
          </a:prstGeom>
        </p:spPr>
        <p:txBody>
          <a:bodyPr/>
          <a:lstStyle>
            <a:lvl1pPr defTabSz="685165">
              <a:spcBef>
                <a:spcPts val="3200"/>
              </a:spcBef>
              <a:defRPr sz="7221"/>
            </a:lvl1pPr>
          </a:lstStyle>
          <a:p>
            <a:pPr/>
            <a:r>
              <a:t>Table of contents</a:t>
            </a:r>
          </a:p>
        </p:txBody>
      </p:sp>
      <p:sp>
        <p:nvSpPr>
          <p:cNvPr id="171" name="Data…"/>
          <p:cNvSpPr txBox="1"/>
          <p:nvPr>
            <p:ph type="body" idx="1"/>
          </p:nvPr>
        </p:nvSpPr>
        <p:spPr>
          <a:prstGeom prst="rect">
            <a:avLst/>
          </a:prstGeom>
        </p:spPr>
        <p:txBody>
          <a:bodyPr/>
          <a:lstStyle/>
          <a:p>
            <a:pPr/>
            <a:r>
              <a:t>Data</a:t>
            </a:r>
          </a:p>
          <a:p>
            <a:pPr/>
            <a:r>
              <a:t>Exploratory Data Analysis</a:t>
            </a:r>
          </a:p>
          <a:p>
            <a:pPr/>
            <a:r>
              <a:t>Data Processing</a:t>
            </a:r>
          </a:p>
          <a:p>
            <a:pPr/>
            <a:r>
              <a:t>Models </a:t>
            </a:r>
          </a:p>
          <a:p>
            <a:pPr/>
            <a:r>
              <a:t>Outcome/Conclusion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ata"/>
          <p:cNvSpPr txBox="1"/>
          <p:nvPr>
            <p:ph type="body" idx="21"/>
          </p:nvPr>
        </p:nvSpPr>
        <p:spPr>
          <a:prstGeom prst="rect">
            <a:avLst/>
          </a:prstGeom>
        </p:spPr>
        <p:txBody>
          <a:bodyPr/>
          <a:lstStyle/>
          <a:p>
            <a:pPr/>
            <a:r>
              <a:t>Data</a:t>
            </a:r>
          </a:p>
        </p:txBody>
      </p:sp>
      <p:sp>
        <p:nvSpPr>
          <p:cNvPr id="174" name="Dataset Information"/>
          <p:cNvSpPr txBox="1"/>
          <p:nvPr>
            <p:ph type="title"/>
          </p:nvPr>
        </p:nvSpPr>
        <p:spPr>
          <a:prstGeom prst="rect">
            <a:avLst/>
          </a:prstGeom>
        </p:spPr>
        <p:txBody>
          <a:bodyPr/>
          <a:lstStyle>
            <a:lvl1pPr defTabSz="685165">
              <a:spcBef>
                <a:spcPts val="3200"/>
              </a:spcBef>
              <a:defRPr sz="7221"/>
            </a:lvl1pPr>
          </a:lstStyle>
          <a:p>
            <a:pPr/>
            <a:r>
              <a:t>Dataset Information</a:t>
            </a:r>
          </a:p>
        </p:txBody>
      </p:sp>
      <p:sp>
        <p:nvSpPr>
          <p:cNvPr id="175" name="The data was taken from the Kaggle datasets catalog.…"/>
          <p:cNvSpPr txBox="1"/>
          <p:nvPr>
            <p:ph type="body" idx="1"/>
          </p:nvPr>
        </p:nvSpPr>
        <p:spPr>
          <a:prstGeom prst="rect">
            <a:avLst/>
          </a:prstGeom>
        </p:spPr>
        <p:txBody>
          <a:bodyPr/>
          <a:lstStyle/>
          <a:p>
            <a:pPr/>
            <a:r>
              <a:t>The data was taken from the Kaggle datasets catalog. </a:t>
            </a:r>
          </a:p>
          <a:p>
            <a:pPr/>
            <a:r>
              <a:t>The dataset was comprised of multiple years of past stock information. 2014-2018.</a:t>
            </a:r>
          </a:p>
          <a:p>
            <a:pPr/>
            <a:r>
              <a:t>The intent of the dataset is to determine if the user should buy or sell the current stock they may be looking at.</a:t>
            </a:r>
          </a:p>
          <a:p>
            <a:pPr/>
            <a:r>
              <a:t>The dataset has over 20k rows with 225 columns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ata"/>
          <p:cNvSpPr txBox="1"/>
          <p:nvPr>
            <p:ph type="body" idx="21"/>
          </p:nvPr>
        </p:nvSpPr>
        <p:spPr>
          <a:prstGeom prst="rect">
            <a:avLst/>
          </a:prstGeom>
        </p:spPr>
        <p:txBody>
          <a:bodyPr/>
          <a:lstStyle/>
          <a:p>
            <a:pPr/>
            <a:r>
              <a:t>Data</a:t>
            </a:r>
          </a:p>
        </p:txBody>
      </p:sp>
      <p:sp>
        <p:nvSpPr>
          <p:cNvPr id="178" name="Summary of experiment/question"/>
          <p:cNvSpPr txBox="1"/>
          <p:nvPr>
            <p:ph type="title"/>
          </p:nvPr>
        </p:nvSpPr>
        <p:spPr>
          <a:prstGeom prst="rect">
            <a:avLst/>
          </a:prstGeom>
        </p:spPr>
        <p:txBody>
          <a:bodyPr/>
          <a:lstStyle>
            <a:lvl1pPr defTabSz="685165">
              <a:spcBef>
                <a:spcPts val="3200"/>
              </a:spcBef>
              <a:defRPr sz="7221"/>
            </a:lvl1pPr>
          </a:lstStyle>
          <a:p>
            <a:pPr/>
            <a:r>
              <a:t>Summary of experiment/question</a:t>
            </a:r>
          </a:p>
        </p:txBody>
      </p:sp>
      <p:sp>
        <p:nvSpPr>
          <p:cNvPr id="179" name="The objective of this notebook is to take the stock information about a single stock and its information to find out whether the stock should be sold or bought. We take the information and use binary classification techniques to determine what the stock "/>
          <p:cNvSpPr txBox="1"/>
          <p:nvPr>
            <p:ph type="body" idx="1"/>
          </p:nvPr>
        </p:nvSpPr>
        <p:spPr>
          <a:prstGeom prst="rect">
            <a:avLst/>
          </a:prstGeom>
        </p:spPr>
        <p:txBody>
          <a:bodyPr/>
          <a:lstStyle>
            <a:lvl1pPr marL="0" indent="0" defTabSz="457200">
              <a:spcBef>
                <a:spcPts val="0"/>
              </a:spcBef>
              <a:buClrTx/>
              <a:buSzTx/>
              <a:buFontTx/>
              <a:buNone/>
              <a:defRPr b="1">
                <a:solidFill>
                  <a:srgbClr val="969A98"/>
                </a:solidFill>
                <a:latin typeface="Avenir Next Regular"/>
                <a:ea typeface="Avenir Next Regular"/>
                <a:cs typeface="Avenir Next Regular"/>
                <a:sym typeface="Avenir Next Regular"/>
              </a:defRPr>
            </a:lvl1pPr>
          </a:lstStyle>
          <a:p>
            <a:pPr/>
            <a:r>
              <a:t>The objective of this notebook is to take the stock information about a single stock and its information to find out whether the stock should be sold or bought. We take the information and use binary classification techniques to determine what the stock might be classified as to better determine the decision of someone to buy or sell that stock in its current state. We are using collected stock information from the years 2014-2018 years to train and test our models. The data has 20 thousand rows and 225 columns, giving us around 4 billion float and integer datapoints of data for us to use in creating models and feature selection. </a:t>
            </a:r>
            <a:endParaRPr>
              <a:solidFill>
                <a:srgbClr val="000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ext"/>
          <p:cNvSpPr txBox="1"/>
          <p:nvPr>
            <p:ph type="body" idx="21"/>
          </p:nvPr>
        </p:nvSpPr>
        <p:spPr>
          <a:prstGeom prst="rect">
            <a:avLst/>
          </a:prstGeom>
        </p:spPr>
        <p:txBody>
          <a:bodyPr/>
          <a:lstStyle/>
          <a:p>
            <a:pPr/>
            <a:r>
              <a:t>Text</a:t>
            </a:r>
          </a:p>
        </p:txBody>
      </p:sp>
      <p:sp>
        <p:nvSpPr>
          <p:cNvPr id="182" name="Columns"/>
          <p:cNvSpPr txBox="1"/>
          <p:nvPr>
            <p:ph type="title"/>
          </p:nvPr>
        </p:nvSpPr>
        <p:spPr>
          <a:xfrm>
            <a:off x="6286500" y="2146300"/>
            <a:ext cx="11811000" cy="1016000"/>
          </a:xfrm>
          <a:prstGeom prst="rect">
            <a:avLst/>
          </a:prstGeom>
        </p:spPr>
        <p:txBody>
          <a:bodyPr/>
          <a:lstStyle>
            <a:lvl1pPr algn="ctr" defTabSz="685165">
              <a:spcBef>
                <a:spcPts val="3200"/>
              </a:spcBef>
              <a:defRPr sz="7221"/>
            </a:lvl1pPr>
          </a:lstStyle>
          <a:p>
            <a:pPr/>
            <a:r>
              <a:t>Columns </a:t>
            </a:r>
          </a:p>
        </p:txBody>
      </p:sp>
      <p:pic>
        <p:nvPicPr>
          <p:cNvPr id="183" name="Screenshot 2022-11-30 at 12.57.56 PM.png" descr="Screenshot 2022-11-30 at 12.57.56 PM.png"/>
          <p:cNvPicPr>
            <a:picLocks noChangeAspect="1"/>
          </p:cNvPicPr>
          <p:nvPr/>
        </p:nvPicPr>
        <p:blipFill>
          <a:blip r:embed="rId2">
            <a:extLst/>
          </a:blip>
          <a:stretch>
            <a:fillRect/>
          </a:stretch>
        </p:blipFill>
        <p:spPr>
          <a:xfrm>
            <a:off x="79137" y="3244850"/>
            <a:ext cx="4191001" cy="8623300"/>
          </a:xfrm>
          <a:prstGeom prst="rect">
            <a:avLst/>
          </a:prstGeom>
          <a:ln w="12700">
            <a:miter lim="400000"/>
          </a:ln>
        </p:spPr>
      </p:pic>
      <p:pic>
        <p:nvPicPr>
          <p:cNvPr id="184" name="Screenshot 2022-11-30 at 12.58.11 PM.png" descr="Screenshot 2022-11-30 at 12.58.11 PM.png"/>
          <p:cNvPicPr>
            <a:picLocks noChangeAspect="1"/>
          </p:cNvPicPr>
          <p:nvPr/>
        </p:nvPicPr>
        <p:blipFill>
          <a:blip r:embed="rId3">
            <a:extLst/>
          </a:blip>
          <a:stretch>
            <a:fillRect/>
          </a:stretch>
        </p:blipFill>
        <p:spPr>
          <a:xfrm>
            <a:off x="8128286" y="3238500"/>
            <a:ext cx="4203701" cy="8636000"/>
          </a:xfrm>
          <a:prstGeom prst="rect">
            <a:avLst/>
          </a:prstGeom>
          <a:ln w="12700">
            <a:miter lim="400000"/>
          </a:ln>
        </p:spPr>
      </p:pic>
      <p:pic>
        <p:nvPicPr>
          <p:cNvPr id="185" name="Screenshot 2022-11-30 at 12.58.24 PM.png" descr="Screenshot 2022-11-30 at 12.58.24 PM.png"/>
          <p:cNvPicPr>
            <a:picLocks noChangeAspect="1"/>
          </p:cNvPicPr>
          <p:nvPr/>
        </p:nvPicPr>
        <p:blipFill>
          <a:blip r:embed="rId4">
            <a:extLst/>
          </a:blip>
          <a:stretch>
            <a:fillRect/>
          </a:stretch>
        </p:blipFill>
        <p:spPr>
          <a:xfrm>
            <a:off x="12368779" y="3175000"/>
            <a:ext cx="4203701" cy="8763000"/>
          </a:xfrm>
          <a:prstGeom prst="rect">
            <a:avLst/>
          </a:prstGeom>
          <a:ln w="12700">
            <a:miter lim="400000"/>
          </a:ln>
        </p:spPr>
      </p:pic>
      <p:pic>
        <p:nvPicPr>
          <p:cNvPr id="186" name="Screenshot 2022-11-30 at 12.58.36 PM.png" descr="Screenshot 2022-11-30 at 12.58.36 PM.png"/>
          <p:cNvPicPr>
            <a:picLocks noChangeAspect="1"/>
          </p:cNvPicPr>
          <p:nvPr/>
        </p:nvPicPr>
        <p:blipFill>
          <a:blip r:embed="rId5">
            <a:extLst/>
          </a:blip>
          <a:stretch>
            <a:fillRect/>
          </a:stretch>
        </p:blipFill>
        <p:spPr>
          <a:xfrm>
            <a:off x="16609274" y="3187700"/>
            <a:ext cx="4229101" cy="8737600"/>
          </a:xfrm>
          <a:prstGeom prst="rect">
            <a:avLst/>
          </a:prstGeom>
          <a:ln w="12700">
            <a:miter lim="400000"/>
          </a:ln>
        </p:spPr>
      </p:pic>
      <p:pic>
        <p:nvPicPr>
          <p:cNvPr id="187" name="Screenshot 2022-11-30 at 12.58.51 PM.png" descr="Screenshot 2022-11-30 at 12.58.51 PM.png"/>
          <p:cNvPicPr>
            <a:picLocks noChangeAspect="1"/>
          </p:cNvPicPr>
          <p:nvPr/>
        </p:nvPicPr>
        <p:blipFill>
          <a:blip r:embed="rId6">
            <a:extLst/>
          </a:blip>
          <a:stretch>
            <a:fillRect/>
          </a:stretch>
        </p:blipFill>
        <p:spPr>
          <a:xfrm>
            <a:off x="4233353" y="3493763"/>
            <a:ext cx="3858140" cy="8125474"/>
          </a:xfrm>
          <a:prstGeom prst="rect">
            <a:avLst/>
          </a:prstGeom>
          <a:ln w="12700">
            <a:miter lim="400000"/>
          </a:ln>
        </p:spPr>
      </p:pic>
      <p:pic>
        <p:nvPicPr>
          <p:cNvPr id="188" name="Screenshot 2022-11-30 at 1.01.13 PM.png" descr="Screenshot 2022-11-30 at 1.01.13 PM.png"/>
          <p:cNvPicPr>
            <a:picLocks noChangeAspect="1"/>
          </p:cNvPicPr>
          <p:nvPr/>
        </p:nvPicPr>
        <p:blipFill>
          <a:blip r:embed="rId7">
            <a:extLst/>
          </a:blip>
          <a:stretch>
            <a:fillRect/>
          </a:stretch>
        </p:blipFill>
        <p:spPr>
          <a:xfrm>
            <a:off x="20849767" y="4819650"/>
            <a:ext cx="4178301" cy="54737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xploratory Data Analysis"/>
          <p:cNvSpPr txBox="1"/>
          <p:nvPr>
            <p:ph type="body" idx="21"/>
          </p:nvPr>
        </p:nvSpPr>
        <p:spPr>
          <a:prstGeom prst="rect">
            <a:avLst/>
          </a:prstGeom>
        </p:spPr>
        <p:txBody>
          <a:bodyPr/>
          <a:lstStyle/>
          <a:p>
            <a:pPr/>
            <a:r>
              <a:t>Exploratory Data Analysis</a:t>
            </a:r>
          </a:p>
        </p:txBody>
      </p:sp>
      <p:sp>
        <p:nvSpPr>
          <p:cNvPr id="191" name="Zero Heat Map"/>
          <p:cNvSpPr txBox="1"/>
          <p:nvPr>
            <p:ph type="title"/>
          </p:nvPr>
        </p:nvSpPr>
        <p:spPr>
          <a:prstGeom prst="rect">
            <a:avLst/>
          </a:prstGeom>
        </p:spPr>
        <p:txBody>
          <a:bodyPr/>
          <a:lstStyle>
            <a:lvl1pPr defTabSz="685165">
              <a:spcBef>
                <a:spcPts val="3200"/>
              </a:spcBef>
              <a:defRPr sz="7221"/>
            </a:lvl1pPr>
          </a:lstStyle>
          <a:p>
            <a:pPr/>
            <a:r>
              <a:t>Zero Heat Map</a:t>
            </a:r>
          </a:p>
        </p:txBody>
      </p:sp>
      <p:sp>
        <p:nvSpPr>
          <p:cNvPr id="192" name="We displayed visually to see what our data looked like and how it might affect the data by placing a zero in the columns.…"/>
          <p:cNvSpPr txBox="1"/>
          <p:nvPr>
            <p:ph type="body" sz="half" idx="1"/>
          </p:nvPr>
        </p:nvSpPr>
        <p:spPr>
          <a:xfrm>
            <a:off x="761999" y="3300202"/>
            <a:ext cx="7661872" cy="9145798"/>
          </a:xfrm>
          <a:prstGeom prst="rect">
            <a:avLst/>
          </a:prstGeom>
        </p:spPr>
        <p:txBody>
          <a:bodyPr/>
          <a:lstStyle/>
          <a:p>
            <a:pPr/>
            <a:r>
              <a:t>We displayed visually to see what our data looked like and how it might affect the data by placing a zero in the columns. </a:t>
            </a:r>
          </a:p>
          <a:p>
            <a:pPr/>
            <a:r>
              <a:t>We did this because of the large number of missing values in the dataset.</a:t>
            </a:r>
          </a:p>
        </p:txBody>
      </p:sp>
      <p:pic>
        <p:nvPicPr>
          <p:cNvPr id="193" name="zeroHeatMap.png" descr="zeroHeatMap.png"/>
          <p:cNvPicPr>
            <a:picLocks noChangeAspect="1"/>
          </p:cNvPicPr>
          <p:nvPr/>
        </p:nvPicPr>
        <p:blipFill>
          <a:blip r:embed="rId2">
            <a:extLst/>
          </a:blip>
          <a:stretch>
            <a:fillRect/>
          </a:stretch>
        </p:blipFill>
        <p:spPr>
          <a:xfrm>
            <a:off x="8637541" y="2796234"/>
            <a:ext cx="15458890" cy="952053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Exploratory Data Analysis"/>
          <p:cNvSpPr txBox="1"/>
          <p:nvPr>
            <p:ph type="body" idx="21"/>
          </p:nvPr>
        </p:nvSpPr>
        <p:spPr>
          <a:prstGeom prst="rect">
            <a:avLst/>
          </a:prstGeom>
        </p:spPr>
        <p:txBody>
          <a:bodyPr/>
          <a:lstStyle/>
          <a:p>
            <a:pPr/>
            <a:r>
              <a:t>Exploratory Data Analysis</a:t>
            </a:r>
          </a:p>
        </p:txBody>
      </p:sp>
      <p:sp>
        <p:nvSpPr>
          <p:cNvPr id="196" name="Transforming The data"/>
          <p:cNvSpPr txBox="1"/>
          <p:nvPr>
            <p:ph type="title"/>
          </p:nvPr>
        </p:nvSpPr>
        <p:spPr>
          <a:prstGeom prst="rect">
            <a:avLst/>
          </a:prstGeom>
        </p:spPr>
        <p:txBody>
          <a:bodyPr/>
          <a:lstStyle>
            <a:lvl1pPr defTabSz="685165">
              <a:spcBef>
                <a:spcPts val="3200"/>
              </a:spcBef>
              <a:defRPr sz="7221"/>
            </a:lvl1pPr>
          </a:lstStyle>
          <a:p>
            <a:pPr/>
            <a:r>
              <a:t>Transforming The data</a:t>
            </a:r>
          </a:p>
        </p:txBody>
      </p:sp>
      <p:sp>
        <p:nvSpPr>
          <p:cNvPr id="197" name="Changed column names from text to integer values based on unique id.…"/>
          <p:cNvSpPr txBox="1"/>
          <p:nvPr>
            <p:ph type="body" idx="1"/>
          </p:nvPr>
        </p:nvSpPr>
        <p:spPr>
          <a:prstGeom prst="rect">
            <a:avLst/>
          </a:prstGeom>
        </p:spPr>
        <p:txBody>
          <a:bodyPr/>
          <a:lstStyle/>
          <a:p>
            <a:pPr/>
            <a:r>
              <a:t>Changed column names from text to integer values based on unique id. </a:t>
            </a:r>
          </a:p>
          <a:p>
            <a:pPr/>
            <a:r>
              <a:t>Filled missing data with 0’s to keep the majority of data, doing so left us with more information to use, doing a drop column left us with barely any data.</a:t>
            </a:r>
          </a:p>
          <a:p>
            <a:pPr/>
            <a:r>
              <a:t>Correlation map between columns and the column for our prediction class and looking for to highly correlated columns leading to duplicate columns. </a:t>
            </a:r>
          </a:p>
          <a:p>
            <a:pPr/>
            <a:r>
              <a:t>Bar chart for visual representation of the stability of our prediction column.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xploratory Data Analysis"/>
          <p:cNvSpPr txBox="1"/>
          <p:nvPr>
            <p:ph type="body" idx="21"/>
          </p:nvPr>
        </p:nvSpPr>
        <p:spPr>
          <a:prstGeom prst="rect">
            <a:avLst/>
          </a:prstGeom>
        </p:spPr>
        <p:txBody>
          <a:bodyPr/>
          <a:lstStyle/>
          <a:p>
            <a:pPr/>
            <a:r>
              <a:t>Exploratory Data Analysis</a:t>
            </a:r>
          </a:p>
        </p:txBody>
      </p:sp>
      <p:sp>
        <p:nvSpPr>
          <p:cNvPr id="200" name="Correlation Map/Pie Chart"/>
          <p:cNvSpPr txBox="1"/>
          <p:nvPr>
            <p:ph type="title"/>
          </p:nvPr>
        </p:nvSpPr>
        <p:spPr>
          <a:prstGeom prst="rect">
            <a:avLst/>
          </a:prstGeom>
        </p:spPr>
        <p:txBody>
          <a:bodyPr/>
          <a:lstStyle>
            <a:lvl1pPr defTabSz="685165">
              <a:spcBef>
                <a:spcPts val="3200"/>
              </a:spcBef>
              <a:defRPr sz="7221"/>
            </a:lvl1pPr>
          </a:lstStyle>
          <a:p>
            <a:pPr/>
            <a:r>
              <a:t>Correlation Map/Pie Chart</a:t>
            </a:r>
          </a:p>
        </p:txBody>
      </p:sp>
      <p:pic>
        <p:nvPicPr>
          <p:cNvPr id="201" name="corMap.png" descr="corMap.png"/>
          <p:cNvPicPr>
            <a:picLocks noChangeAspect="1"/>
          </p:cNvPicPr>
          <p:nvPr/>
        </p:nvPicPr>
        <p:blipFill>
          <a:blip r:embed="rId2">
            <a:extLst/>
          </a:blip>
          <a:stretch>
            <a:fillRect/>
          </a:stretch>
        </p:blipFill>
        <p:spPr>
          <a:xfrm>
            <a:off x="372656" y="3240792"/>
            <a:ext cx="11497846" cy="9876016"/>
          </a:xfrm>
          <a:prstGeom prst="rect">
            <a:avLst/>
          </a:prstGeom>
          <a:ln w="12700">
            <a:miter lim="400000"/>
          </a:ln>
        </p:spPr>
      </p:pic>
      <p:pic>
        <p:nvPicPr>
          <p:cNvPr id="202" name="pieChart.png" descr="pieChart.png"/>
          <p:cNvPicPr>
            <a:picLocks noChangeAspect="1"/>
          </p:cNvPicPr>
          <p:nvPr/>
        </p:nvPicPr>
        <p:blipFill>
          <a:blip r:embed="rId3">
            <a:extLst/>
          </a:blip>
          <a:stretch>
            <a:fillRect/>
          </a:stretch>
        </p:blipFill>
        <p:spPr>
          <a:xfrm>
            <a:off x="11851336" y="1775340"/>
            <a:ext cx="9929965" cy="6273216"/>
          </a:xfrm>
          <a:prstGeom prst="rect">
            <a:avLst/>
          </a:prstGeom>
          <a:ln w="12700">
            <a:miter lim="400000"/>
          </a:ln>
        </p:spPr>
      </p:pic>
      <p:pic>
        <p:nvPicPr>
          <p:cNvPr id="203" name="StabilityBarChart.png" descr="StabilityBarChart.png"/>
          <p:cNvPicPr>
            <a:picLocks noChangeAspect="1"/>
          </p:cNvPicPr>
          <p:nvPr/>
        </p:nvPicPr>
        <p:blipFill>
          <a:blip r:embed="rId4">
            <a:extLst/>
          </a:blip>
          <a:stretch>
            <a:fillRect/>
          </a:stretch>
        </p:blipFill>
        <p:spPr>
          <a:xfrm>
            <a:off x="13196817" y="8107707"/>
            <a:ext cx="7239001" cy="52451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ata Processing"/>
          <p:cNvSpPr txBox="1"/>
          <p:nvPr>
            <p:ph type="body" idx="21"/>
          </p:nvPr>
        </p:nvSpPr>
        <p:spPr>
          <a:prstGeom prst="rect">
            <a:avLst/>
          </a:prstGeom>
        </p:spPr>
        <p:txBody>
          <a:bodyPr/>
          <a:lstStyle/>
          <a:p>
            <a:pPr/>
            <a:r>
              <a:t>Data Processing</a:t>
            </a:r>
          </a:p>
        </p:txBody>
      </p:sp>
      <p:sp>
        <p:nvSpPr>
          <p:cNvPr id="206" name="Scaling Technique"/>
          <p:cNvSpPr txBox="1"/>
          <p:nvPr>
            <p:ph type="title"/>
          </p:nvPr>
        </p:nvSpPr>
        <p:spPr>
          <a:prstGeom prst="rect">
            <a:avLst/>
          </a:prstGeom>
        </p:spPr>
        <p:txBody>
          <a:bodyPr/>
          <a:lstStyle>
            <a:lvl1pPr defTabSz="685165">
              <a:spcBef>
                <a:spcPts val="3200"/>
              </a:spcBef>
              <a:defRPr sz="7221"/>
            </a:lvl1pPr>
          </a:lstStyle>
          <a:p>
            <a:pPr/>
            <a:r>
              <a:t>Scaling Technique</a:t>
            </a:r>
          </a:p>
        </p:txBody>
      </p:sp>
      <p:sp>
        <p:nvSpPr>
          <p:cNvPr id="207" name="Used Both Standard scaler and and the MaxAbsScaler().…"/>
          <p:cNvSpPr txBox="1"/>
          <p:nvPr>
            <p:ph type="body" idx="1"/>
          </p:nvPr>
        </p:nvSpPr>
        <p:spPr>
          <a:prstGeom prst="rect">
            <a:avLst/>
          </a:prstGeom>
        </p:spPr>
        <p:txBody>
          <a:bodyPr/>
          <a:lstStyle/>
          <a:p>
            <a:pPr/>
            <a:r>
              <a:t>Used Both Standard scaler and and the MaxAbsScaler(). </a:t>
            </a:r>
          </a:p>
          <a:p>
            <a:pPr/>
            <a:r>
              <a:t>The Data had huge min and max differences, with minimum being in the negatives, and the max values in the 10’s of billions. With a mix in between the two. </a:t>
            </a:r>
          </a:p>
          <a:p>
            <a:pPr/>
            <a:r>
              <a:t>The Standard Scalar gave us better results, so we used this technique throughout the rest of the experiment.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