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Innolux Paper Explaination </a:t>
            </a:r>
          </a:p>
          <a:p>
            <a:r>
              <a:t>with ChatGPT</a:t>
            </a:r>
          </a:p>
        </p:txBody>
      </p:sp>
      <p:sp>
        <p:nvSpPr>
          <p:cNvPr id="3" name="Subtitle 2"/>
          <p:cNvSpPr>
            <a:spLocks noGrp="1"/>
          </p:cNvSpPr>
          <p:nvPr>
            <p:ph type="subTitle" idx="1"/>
          </p:nvPr>
        </p:nvSpPr>
        <p:spPr/>
        <p:txBody>
          <a:bodyPr/>
          <a:lstStyle/>
          <a:p>
            <a:r>
              <a:t>NYCU MLLAB</a:t>
            </a:r>
          </a:p>
          <a:p>
            <a:r>
              <a:t>app</a:t>
            </a:r>
          </a:p>
        </p:txBody>
      </p:sp>
      <p:sp>
        <p:nvSpPr>
          <p:cNvPr id="4" name="TextBox 3"/>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5" name="Picture 4"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6" name="TextBox 5"/>
          <p:cNvSpPr txBox="1"/>
          <p:nvPr/>
        </p:nvSpPr>
        <p:spPr>
          <a:xfrm>
            <a:off x="8229600" y="6400800"/>
            <a:ext cx="914400" cy="274320"/>
          </a:xfrm>
          <a:prstGeom prst="rect">
            <a:avLst/>
          </a:prstGeom>
          <a:noFill/>
        </p:spPr>
        <p:txBody>
          <a:bodyPr wrap="square" anchor="t">
            <a:spAutoFit/>
          </a:bodyPr>
          <a:lstStyle/>
          <a:p>
            <a:pPr algn="r">
              <a:defRPr b="1" sz="1000">
                <a:latin typeface="Verdana"/>
              </a:defRPr>
            </a:pPr>
            <a:r>
              <a:t>Version: 3.8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Effects of Motion Parallax Smoothness and Head Moving Range on Reduction of The Cardboard Effect</a:t>
            </a:r>
          </a:p>
          <a:p>
            <a:pPr algn="ctr">
              <a:defRPr b="1" sz="1000"/>
            </a:pPr>
            <a:r>
              <a:t>Kosuke Takahashi,Haruki Mizushina,Shiro Suyama,Kenji Yamamoto</a:t>
            </a:r>
            <a:br/>
            <a:r>
              <a:t>Dept. of Optical Science and Technology, Tokushima University, Japan,Center for Optical Research and Education, Utsunomiya University,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3D,cardboard effect,motion parallax,binocular disparity,multiple cameras,Kosuke Takahashi,Dept. of Optical Science and Technology, Tokushima University, Japan</a:t>
            </a:r>
            <a:br/>
            <a:r>
              <a:t>Organization: Dept. of Optical Science and Technology, Tokushima University, Japan,Center for Optical Research and Education, Utsunomiya University,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Motion parallax smoothness and head moving range impact reduction of the cardboard effect</a:t>
            </a:r>
            <a:br/>
            <a:r>
              <a:t>- Adding motion parallax can alleviate the cardboard effect in stereoscopic displays</a:t>
            </a:r>
            <a:br/>
            <a:r>
              <a:t>- Experiment evaluated impact of motion parallax smoothness and head moving range using hedges as stimuli</a:t>
            </a:r>
            <a:br/>
            <a:r>
              <a:t>- Results showed smoother motion parallax and wider head moving range reduce the cardboard effect</a:t>
            </a:r>
            <a:br/>
            <a:r>
              <a:t>- Significant effects observed among different conditions for reducing the cardboard effect</a:t>
            </a:r>
          </a:p>
        </p:txBody>
      </p:sp>
      <p:pic>
        <p:nvPicPr>
          <p:cNvPr id="7" name="Picture 6" descr="image.png"/>
          <p:cNvPicPr>
            <a:picLocks noChangeAspect="1"/>
          </p:cNvPicPr>
          <p:nvPr/>
        </p:nvPicPr>
        <p:blipFill>
          <a:blip r:embed="rId3"/>
          <a:stretch>
            <a:fillRect/>
          </a:stretch>
        </p:blipFill>
        <p:spPr>
          <a:xfrm>
            <a:off x="91440" y="3840480"/>
            <a:ext cx="2926079" cy="1828800"/>
          </a:xfrm>
          <a:prstGeom prst="rect">
            <a:avLst/>
          </a:prstGeom>
        </p:spPr>
      </p:pic>
      <p:sp>
        <p:nvSpPr>
          <p:cNvPr id="8" name="TextBox 7"/>
          <p:cNvSpPr txBox="1"/>
          <p:nvPr/>
        </p:nvSpPr>
        <p:spPr>
          <a:xfrm>
            <a:off x="91440" y="5669280"/>
            <a:ext cx="2926079" cy="914400"/>
          </a:xfrm>
          <a:prstGeom prst="rect">
            <a:avLst/>
          </a:prstGeom>
          <a:noFill/>
        </p:spPr>
        <p:txBody>
          <a:bodyPr wrap="square">
            <a:spAutoFit/>
          </a:bodyPr>
          <a:lstStyle/>
          <a:p/>
        </p:txBody>
      </p:sp>
      <p:pic>
        <p:nvPicPr>
          <p:cNvPr id="9" name="Picture 8" descr="image.png"/>
          <p:cNvPicPr>
            <a:picLocks noChangeAspect="1"/>
          </p:cNvPicPr>
          <p:nvPr/>
        </p:nvPicPr>
        <p:blipFill>
          <a:blip r:embed="rId4"/>
          <a:stretch>
            <a:fillRect/>
          </a:stretch>
        </p:blipFill>
        <p:spPr>
          <a:xfrm>
            <a:off x="3108960" y="3840480"/>
            <a:ext cx="2926079" cy="1828800"/>
          </a:xfrm>
          <a:prstGeom prst="rect">
            <a:avLst/>
          </a:prstGeom>
        </p:spPr>
      </p:pic>
      <p:sp>
        <p:nvSpPr>
          <p:cNvPr id="10" name="TextBox 9"/>
          <p:cNvSpPr txBox="1"/>
          <p:nvPr/>
        </p:nvSpPr>
        <p:spPr>
          <a:xfrm>
            <a:off x="3108960" y="5669280"/>
            <a:ext cx="2926079" cy="914400"/>
          </a:xfrm>
          <a:prstGeom prst="rect">
            <a:avLst/>
          </a:prstGeom>
          <a:noFill/>
        </p:spPr>
        <p:txBody>
          <a:bodyPr wrap="square">
            <a:spAutoFit/>
          </a:bodyPr>
          <a:lstStyle/>
          <a:p/>
        </p:txBody>
      </p:sp>
      <p:pic>
        <p:nvPicPr>
          <p:cNvPr id="11" name="Picture 10" descr="image.png"/>
          <p:cNvPicPr>
            <a:picLocks noChangeAspect="1"/>
          </p:cNvPicPr>
          <p:nvPr/>
        </p:nvPicPr>
        <p:blipFill>
          <a:blip r:embed="rId5"/>
          <a:stretch>
            <a:fillRect/>
          </a:stretch>
        </p:blipFill>
        <p:spPr>
          <a:xfrm>
            <a:off x="6126479" y="3840480"/>
            <a:ext cx="2926079" cy="1828800"/>
          </a:xfrm>
          <a:prstGeom prst="rect">
            <a:avLst/>
          </a:prstGeom>
        </p:spPr>
      </p:pic>
      <p:sp>
        <p:nvSpPr>
          <p:cNvPr id="12" name="TextBox 11"/>
          <p:cNvSpPr txBox="1"/>
          <p:nvPr/>
        </p:nvSpPr>
        <p:spPr>
          <a:xfrm>
            <a:off x="6126479" y="5669280"/>
            <a:ext cx="2926079" cy="914400"/>
          </a:xfrm>
          <a:prstGeom prst="rect">
            <a:avLst/>
          </a:prstGeom>
          <a:noFill/>
        </p:spPr>
        <p:txBody>
          <a:bodyPr wrap="square">
            <a:spAutoFit/>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Multi-view DFD (Depth-fused 3D) Rendering with Linear Blending</a:t>
            </a:r>
          </a:p>
          <a:p>
            <a:pPr algn="ctr">
              <a:defRPr b="1" sz="1000"/>
            </a:pPr>
            <a:r>
              <a:t>Yuto Morishita,Munekazu Date,Haruki Mizushina,Shiro Suyama,Kenji Yamamoto</a:t>
            </a:r>
            <a:br/>
            <a:r>
              <a:t>Dept. of Optical Science and Technology, Tokushima University, 2-1 Minamijousanjima, Tokushima 770-8506, Japan,Faculty of Science and Engineering, Tokushima Bunri University, 1314-1 Shido, Sanuki-shi, Kagawa 769-2193,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micro-LED,stretchable displays,stretchable technology,Yuto Morishita,Dept. of Optical Science and Technology, Tokushima University, 2-1 Minamijousanjima, Tokushima 770-8506, Japan</a:t>
            </a:r>
            <a:br/>
            <a:r>
              <a:t>Organization: Dept. of Optical Science and Technology, Tokushima University, 2-1 Minamijousanjima, Tokushima 770-8506, Japan,Faculty of Science and Engineering, Tokushima Bunri University, 1314-1 Shido, Sanuki-shi, Kagawa 769-2193,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Development of 12-inch 100 PPI active-matrix micro-LED stretchable displays</a:t>
            </a:r>
            <a:br/>
            <a:r>
              <a:t>- Achievement of up to 20% stretchability in the displays</a:t>
            </a:r>
            <a:br/>
            <a:r>
              <a:t>- Integration of key technologies such as stretchable interconnect</a:t>
            </a:r>
            <a:br/>
            <a:r>
              <a:t>-  stretchable film</a:t>
            </a:r>
            <a:br/>
            <a:r>
              <a:t>-  and micro-LED</a:t>
            </a:r>
          </a:p>
        </p:txBody>
      </p:sp>
      <p:pic>
        <p:nvPicPr>
          <p:cNvPr id="7" name="Picture 6" descr="image.png"/>
          <p:cNvPicPr>
            <a:picLocks noChangeAspect="1"/>
          </p:cNvPicPr>
          <p:nvPr/>
        </p:nvPicPr>
        <p:blipFill>
          <a:blip r:embed="rId3"/>
          <a:stretch>
            <a:fillRect/>
          </a:stretch>
        </p:blipFill>
        <p:spPr>
          <a:xfrm>
            <a:off x="91440" y="3840480"/>
            <a:ext cx="2926079" cy="1828800"/>
          </a:xfrm>
          <a:prstGeom prst="rect">
            <a:avLst/>
          </a:prstGeom>
        </p:spPr>
      </p:pic>
      <p:sp>
        <p:nvSpPr>
          <p:cNvPr id="8" name="TextBox 7"/>
          <p:cNvSpPr txBox="1"/>
          <p:nvPr/>
        </p:nvSpPr>
        <p:spPr>
          <a:xfrm>
            <a:off x="91440" y="5669280"/>
            <a:ext cx="2926079" cy="914400"/>
          </a:xfrm>
          <a:prstGeom prst="rect">
            <a:avLst/>
          </a:prstGeom>
          <a:noFill/>
        </p:spPr>
        <p:txBody>
          <a:bodyPr wrap="square">
            <a:spAutoFit/>
          </a:bodyPr>
          <a:lstStyle/>
          <a:p/>
        </p:txBody>
      </p:sp>
      <p:pic>
        <p:nvPicPr>
          <p:cNvPr id="9" name="Picture 8" descr="image.png"/>
          <p:cNvPicPr>
            <a:picLocks noChangeAspect="1"/>
          </p:cNvPicPr>
          <p:nvPr/>
        </p:nvPicPr>
        <p:blipFill>
          <a:blip r:embed="rId4"/>
          <a:stretch>
            <a:fillRect/>
          </a:stretch>
        </p:blipFill>
        <p:spPr>
          <a:xfrm>
            <a:off x="3108960" y="3840480"/>
            <a:ext cx="2926079" cy="1828800"/>
          </a:xfrm>
          <a:prstGeom prst="rect">
            <a:avLst/>
          </a:prstGeom>
        </p:spPr>
      </p:pic>
      <p:sp>
        <p:nvSpPr>
          <p:cNvPr id="10" name="TextBox 9"/>
          <p:cNvSpPr txBox="1"/>
          <p:nvPr/>
        </p:nvSpPr>
        <p:spPr>
          <a:xfrm>
            <a:off x="3108960" y="5669280"/>
            <a:ext cx="2926079" cy="914400"/>
          </a:xfrm>
          <a:prstGeom prst="rect">
            <a:avLst/>
          </a:prstGeom>
          <a:noFill/>
        </p:spPr>
        <p:txBody>
          <a:bodyPr wrap="square">
            <a:spAutoFit/>
          </a:bodyPr>
          <a:lstStyle/>
          <a:p/>
        </p:txBody>
      </p:sp>
      <p:pic>
        <p:nvPicPr>
          <p:cNvPr id="11" name="Picture 10" descr="image.png"/>
          <p:cNvPicPr>
            <a:picLocks noChangeAspect="1"/>
          </p:cNvPicPr>
          <p:nvPr/>
        </p:nvPicPr>
        <p:blipFill>
          <a:blip r:embed="rId5"/>
          <a:stretch>
            <a:fillRect/>
          </a:stretch>
        </p:blipFill>
        <p:spPr>
          <a:xfrm>
            <a:off x="6126479" y="3840480"/>
            <a:ext cx="2926079" cy="1828800"/>
          </a:xfrm>
          <a:prstGeom prst="rect">
            <a:avLst/>
          </a:prstGeom>
        </p:spPr>
      </p:pic>
      <p:sp>
        <p:nvSpPr>
          <p:cNvPr id="12" name="TextBox 11"/>
          <p:cNvSpPr txBox="1"/>
          <p:nvPr/>
        </p:nvSpPr>
        <p:spPr>
          <a:xfrm>
            <a:off x="6126479" y="5669280"/>
            <a:ext cx="2926079" cy="914400"/>
          </a:xfrm>
          <a:prstGeom prst="rect">
            <a:avLst/>
          </a:prstGeom>
          <a:noFill/>
        </p:spPr>
        <p:txBody>
          <a:bodyPr wrap="square">
            <a:spAutoFit/>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Relationship between Field of View Size and Head Motion in Eyepiece Displays</a:t>
            </a:r>
          </a:p>
          <a:p>
            <a:pPr algn="ctr">
              <a:defRPr b="1" sz="1000"/>
            </a:pPr>
            <a:r>
              <a:t>Sumio YANO,Shuichi OJIMA</a:t>
            </a:r>
            <a:br/>
            <a:r>
              <a:t>1. Shimane University, Japan,2. RITECS Inc, Japan,3. Sojo University,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Eyepiece display,Field of view,Head motion,Yawing,Saliency map,Sumio YANO,1. Shimane University, Japan</a:t>
            </a:r>
            <a:br/>
            <a:r>
              <a:t>Organization: 1. Shimane University, Japan,2. RITECS Inc, Japan,3. Sojo University,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Head movements are narrower in a wide field of view</a:t>
            </a:r>
            <a:br/>
            <a:r>
              <a:t>- Head movement speed may depend on the frequency component of the image</a:t>
            </a:r>
            <a:br/>
            <a:r>
              <a:t>- Results analyzed mainly in terms of yawing</a:t>
            </a:r>
            <a:br/>
            <a:r>
              <a:t>- Saliency maps were calculated for still images</a:t>
            </a:r>
            <a:br/>
            <a:r>
              <a:t>- Head motion range and velocity become narrower with larger field of view</a:t>
            </a:r>
          </a:p>
        </p:txBody>
      </p:sp>
      <p:pic>
        <p:nvPicPr>
          <p:cNvPr id="7" name="Picture 6" descr="image.png"/>
          <p:cNvPicPr>
            <a:picLocks noChangeAspect="1"/>
          </p:cNvPicPr>
          <p:nvPr/>
        </p:nvPicPr>
        <p:blipFill>
          <a:blip r:embed="rId3"/>
          <a:stretch>
            <a:fillRect/>
          </a:stretch>
        </p:blipFill>
        <p:spPr>
          <a:xfrm>
            <a:off x="91440" y="3840480"/>
            <a:ext cx="2926079" cy="1828800"/>
          </a:xfrm>
          <a:prstGeom prst="rect">
            <a:avLst/>
          </a:prstGeom>
        </p:spPr>
      </p:pic>
      <p:sp>
        <p:nvSpPr>
          <p:cNvPr id="8" name="TextBox 7"/>
          <p:cNvSpPr txBox="1"/>
          <p:nvPr/>
        </p:nvSpPr>
        <p:spPr>
          <a:xfrm>
            <a:off x="91440" y="5669280"/>
            <a:ext cx="2926079" cy="914400"/>
          </a:xfrm>
          <a:prstGeom prst="rect">
            <a:avLst/>
          </a:prstGeom>
          <a:noFill/>
        </p:spPr>
        <p:txBody>
          <a:bodyPr wrap="square">
            <a:spAutoFit/>
          </a:bodyPr>
          <a:lstStyle/>
          <a:p>
            <a:pPr>
              <a:defRPr b="1" sz="1100"/>
            </a:pPr>
            <a:r>
              <a:t>the keypoint is the average of the three plots</a:t>
            </a:r>
          </a:p>
        </p:txBody>
      </p:sp>
      <p:pic>
        <p:nvPicPr>
          <p:cNvPr id="9" name="Picture 8" descr="image.png"/>
          <p:cNvPicPr>
            <a:picLocks noChangeAspect="1"/>
          </p:cNvPicPr>
          <p:nvPr/>
        </p:nvPicPr>
        <p:blipFill>
          <a:blip r:embed="rId4"/>
          <a:stretch>
            <a:fillRect/>
          </a:stretch>
        </p:blipFill>
        <p:spPr>
          <a:xfrm>
            <a:off x="3108960" y="3840480"/>
            <a:ext cx="2926079" cy="1828800"/>
          </a:xfrm>
          <a:prstGeom prst="rect">
            <a:avLst/>
          </a:prstGeom>
        </p:spPr>
      </p:pic>
      <p:sp>
        <p:nvSpPr>
          <p:cNvPr id="10" name="TextBox 9"/>
          <p:cNvSpPr txBox="1"/>
          <p:nvPr/>
        </p:nvSpPr>
        <p:spPr>
          <a:xfrm>
            <a:off x="3108960" y="5669280"/>
            <a:ext cx="2926079" cy="914400"/>
          </a:xfrm>
          <a:prstGeom prst="rect">
            <a:avLst/>
          </a:prstGeom>
          <a:noFill/>
        </p:spPr>
        <p:txBody>
          <a:bodyPr wrap="square">
            <a:spAutoFit/>
          </a:bodyPr>
          <a:lstStyle/>
          <a:p>
            <a:pPr>
              <a:defRPr b="1" sz="1100"/>
            </a:pPr>
            <a:r>
              <a:t>the keypoint is the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 of times the same number</a:t>
            </a:r>
          </a:p>
        </p:txBody>
      </p:sp>
      <p:pic>
        <p:nvPicPr>
          <p:cNvPr id="11" name="Picture 10" descr="image.png"/>
          <p:cNvPicPr>
            <a:picLocks noChangeAspect="1"/>
          </p:cNvPicPr>
          <p:nvPr/>
        </p:nvPicPr>
        <p:blipFill>
          <a:blip r:embed="rId5"/>
          <a:stretch>
            <a:fillRect/>
          </a:stretch>
        </p:blipFill>
        <p:spPr>
          <a:xfrm>
            <a:off x="6126479" y="3840480"/>
            <a:ext cx="2926079" cy="1828800"/>
          </a:xfrm>
          <a:prstGeom prst="rect">
            <a:avLst/>
          </a:prstGeom>
        </p:spPr>
      </p:pic>
      <p:sp>
        <p:nvSpPr>
          <p:cNvPr id="12" name="TextBox 11"/>
          <p:cNvSpPr txBox="1"/>
          <p:nvPr/>
        </p:nvSpPr>
        <p:spPr>
          <a:xfrm>
            <a:off x="6126479" y="5669280"/>
            <a:ext cx="2926079" cy="914400"/>
          </a:xfrm>
          <a:prstGeom prst="rect">
            <a:avLst/>
          </a:prstGeom>
          <a:noFill/>
        </p:spPr>
        <p:txBody>
          <a:bodyPr wrap="square">
            <a:spAutoFit/>
          </a:bodyPr>
          <a:lstStyle/>
          <a:p>
            <a:pPr>
              <a:defRPr b="1" sz="1100"/>
            </a:pPr>
            <a:r>
              <a:t>the arctic sea ice extent is decreasing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Very Wide FOV in Holographic AR Display Using a Large HOE Fabricated by Area Segmentation and Multiple Exposures</a:t>
            </a:r>
          </a:p>
          <a:p>
            <a:pPr algn="ctr">
              <a:defRPr b="1" sz="1000"/>
            </a:pPr>
            <a:r>
              <a:t>Yusuke Sando,Daisuke Barada,Toyohiko Yatagai</a:t>
            </a:r>
            <a:br/>
            <a:r>
              <a:t>Osaka Research Institute of Industrial Science and Technology, Japan,Center for Optical Research &amp; Education, Utsunomiya University, Japan,Graduate School of Engineering, Utsunomiya University,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holographic 3D display,holographic optical element,very wide FOV,time division method,digital micromirror device (DMD),Yusuke Sando,Osaka Research Institute of Industrial Science and Technology, Japan</a:t>
            </a:r>
            <a:br/>
            <a:r>
              <a:t>Organization: Osaka Research Institute of Industrial Science and Technology, Japan,Center for Optical Research &amp; Education, Utsunomiya University, Japan,Graduate School of Engineering, Utsunomiya University,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Development of a large holographic optical element (HOE) using area segmentation and multiple exposures</a:t>
            </a:r>
            <a:br/>
            <a:r>
              <a:t>- Successful demonstration of an augmented reality (AR) 3D display with a very wide FOV of 34° and 25°</a:t>
            </a:r>
            <a:br/>
            <a:r>
              <a:t>- Introduction of the time division method to overcome pixel limitations in holographic displays</a:t>
            </a:r>
            <a:br/>
            <a:r>
              <a:t>- Exploration of the trade-off relationship between viewing zone and FOV in holographic displays</a:t>
            </a:r>
            <a:br/>
            <a:r>
              <a:t>- Utilization of a digital micromirror device (DMD) in the optical system for the time division method</a:t>
            </a:r>
          </a:p>
        </p:txBody>
      </p:sp>
      <p:pic>
        <p:nvPicPr>
          <p:cNvPr id="7" name="Picture 6" descr="image.png"/>
          <p:cNvPicPr>
            <a:picLocks noChangeAspect="1"/>
          </p:cNvPicPr>
          <p:nvPr/>
        </p:nvPicPr>
        <p:blipFill>
          <a:blip r:embed="rId3"/>
          <a:stretch>
            <a:fillRect/>
          </a:stretch>
        </p:blipFill>
        <p:spPr>
          <a:xfrm>
            <a:off x="91440" y="3840480"/>
            <a:ext cx="2926079" cy="1828800"/>
          </a:xfrm>
          <a:prstGeom prst="rect">
            <a:avLst/>
          </a:prstGeom>
        </p:spPr>
      </p:pic>
      <p:sp>
        <p:nvSpPr>
          <p:cNvPr id="8" name="TextBox 7"/>
          <p:cNvSpPr txBox="1"/>
          <p:nvPr/>
        </p:nvSpPr>
        <p:spPr>
          <a:xfrm>
            <a:off x="91440" y="5669280"/>
            <a:ext cx="2926079" cy="914400"/>
          </a:xfrm>
          <a:prstGeom prst="rect">
            <a:avLst/>
          </a:prstGeom>
          <a:noFill/>
        </p:spPr>
        <p:txBody>
          <a:bodyPr wrap="square">
            <a:spAutoFit/>
          </a:bodyPr>
          <a:lstStyle/>
          <a:p/>
        </p:txBody>
      </p:sp>
      <p:pic>
        <p:nvPicPr>
          <p:cNvPr id="9" name="Picture 8" descr="image.png"/>
          <p:cNvPicPr>
            <a:picLocks noChangeAspect="1"/>
          </p:cNvPicPr>
          <p:nvPr/>
        </p:nvPicPr>
        <p:blipFill>
          <a:blip r:embed="rId4"/>
          <a:stretch>
            <a:fillRect/>
          </a:stretch>
        </p:blipFill>
        <p:spPr>
          <a:xfrm>
            <a:off x="3108960" y="3840480"/>
            <a:ext cx="2926079" cy="1828800"/>
          </a:xfrm>
          <a:prstGeom prst="rect">
            <a:avLst/>
          </a:prstGeom>
        </p:spPr>
      </p:pic>
      <p:sp>
        <p:nvSpPr>
          <p:cNvPr id="10" name="TextBox 9"/>
          <p:cNvSpPr txBox="1"/>
          <p:nvPr/>
        </p:nvSpPr>
        <p:spPr>
          <a:xfrm>
            <a:off x="3108960" y="5669280"/>
            <a:ext cx="2926079" cy="914400"/>
          </a:xfrm>
          <a:prstGeom prst="rect">
            <a:avLst/>
          </a:prstGeom>
          <a:noFill/>
        </p:spPr>
        <p:txBody>
          <a:bodyPr wrap="square">
            <a:spAutoFit/>
          </a:bodyPr>
          <a:lstStyle/>
          <a:p/>
        </p:txBody>
      </p:sp>
      <p:pic>
        <p:nvPicPr>
          <p:cNvPr id="11" name="Picture 10" descr="image.png"/>
          <p:cNvPicPr>
            <a:picLocks noChangeAspect="1"/>
          </p:cNvPicPr>
          <p:nvPr/>
        </p:nvPicPr>
        <p:blipFill>
          <a:blip r:embed="rId5"/>
          <a:stretch>
            <a:fillRect/>
          </a:stretch>
        </p:blipFill>
        <p:spPr>
          <a:xfrm>
            <a:off x="6126479" y="3840480"/>
            <a:ext cx="2926079" cy="1828800"/>
          </a:xfrm>
          <a:prstGeom prst="rect">
            <a:avLst/>
          </a:prstGeom>
        </p:spPr>
      </p:pic>
      <p:sp>
        <p:nvSpPr>
          <p:cNvPr id="12" name="TextBox 11"/>
          <p:cNvSpPr txBox="1"/>
          <p:nvPr/>
        </p:nvSpPr>
        <p:spPr>
          <a:xfrm>
            <a:off x="6126479" y="5669280"/>
            <a:ext cx="2926079" cy="914400"/>
          </a:xfrm>
          <a:prstGeom prst="rect">
            <a:avLst/>
          </a:prstGeom>
          <a:noFill/>
        </p:spPr>
        <p:txBody>
          <a:bodyPr wrap="square">
            <a:spAutoFit/>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Digitally Printed Holograms for Efficient Generation of Structured Light</a:t>
            </a:r>
          </a:p>
          <a:p>
            <a:pPr algn="ctr">
              <a:defRPr b="1" sz="1000"/>
            </a:pPr>
            <a:r>
              <a:t>Boaz Jessie Jackin,Kenji Kinashi,Naoto Tsutsumi,Wataru Sakai</a:t>
            </a:r>
            <a:br/>
            <a:r>
              <a:t>Materials Innovation Laboratory, Kyoto Institute of Technology, Kyoto, Japan,Faculty of Material Science and Engineering, Kyoto Institute of Technology, Kyoto,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Computer Generated Holography,Structured Light,Digital Hologram Printing,Optical Communication,Diffraction Efficiency,Boaz Jessie Jackin,Materials Innovation Laboratory, Kyoto Institute of Technology, Kyoto, Japan</a:t>
            </a:r>
            <a:br/>
            <a:r>
              <a:t>Organization: Materials Innovation Laboratory, Kyoto Institute of Technology, Kyoto, Japan,Faculty of Material Science and Engineering, Kyoto Institute of Technology, Kyoto,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Combination of analog hologram recording material and digital hologram printing technique</a:t>
            </a:r>
            <a:br/>
            <a:r>
              <a:t>- Efficient generation of structured light beams for optical communication and information processing applications</a:t>
            </a:r>
            <a:br/>
            <a:r>
              <a:t>- Hologram fabrication process involves sample preparation</a:t>
            </a:r>
            <a:br/>
            <a:r>
              <a:t>-  computation</a:t>
            </a:r>
            <a:br/>
            <a:r>
              <a:t>-  printing</a:t>
            </a:r>
            <a:br/>
            <a:r>
              <a:t>-  and reconstruction</a:t>
            </a:r>
            <a:br/>
            <a:r>
              <a:t>- Optical setup for digital hologram printing includes laser source</a:t>
            </a:r>
            <a:br/>
            <a:r>
              <a:t>-  Spatial Light Modulator (SLM)</a:t>
            </a:r>
            <a:br/>
            <a:r>
              <a:t>-  imaging optics</a:t>
            </a:r>
            <a:br/>
            <a:r>
              <a:t>-  and polymer film</a:t>
            </a:r>
            <a:br/>
            <a:r>
              <a:t>- Successful transfer of computed hologram patterns onto polymer film with high accuracy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Holographic Image Reconstruction Using a Magneto-optical Spatial Light Modulator with its Pixel Pitch of 1µm and its Layout of 10k × 5k</a:t>
            </a:r>
          </a:p>
          <a:p>
            <a:pPr algn="ctr">
              <a:defRPr b="1" sz="1000"/>
            </a:pPr>
            <a:r>
              <a:t>Ken-ichi Aoshima,Nobuhiko Funabashi,Ryo Higashida,Mayumi Kawana,Yuta Yamaguchi,Kenji Machida</a:t>
            </a:r>
            <a:br/>
            <a:r>
              <a:t>Japan Broadcasting Corp., Science and Technology Research Laboratories, 1-10-11 Kinuta Setagaya Tokyo 157-8510,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holographic images,magneto-optical spatial light modulator,pixel pitch,current-induced domain wall motion,viewing zone angle,Ken-ichi Aoshima,Japan Broadcasting Corp., Science and Technology Research Laboratories, 1-10-11 Kinuta Setagaya Tokyo 157-8510, Japan</a:t>
            </a:r>
            <a:br/>
            <a:r>
              <a:t>Organization: Japan Broadcasting Corp., Science and Technology Research Laboratories, 1-10-11 Kinuta Setagaya Tokyo 157-8510,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Successful reconstruction of holographic images using a magneto-optical spatial light modulator (MO-SLM) with a pixel pitch of 1 micron</a:t>
            </a:r>
            <a:br/>
            <a:r>
              <a:t>- MO-SLM's magnetization controlled by current-induced domain wall motion</a:t>
            </a:r>
            <a:br/>
            <a:r>
              <a:t>- Large viewing zone angle of 30 degrees achieved</a:t>
            </a:r>
            <a:br/>
            <a:r>
              <a:t>- MO-SLM device structure includes two hard magnets (HMs) and a magnetic nanowire for light modulation</a:t>
            </a:r>
            <a:br/>
            <a:r>
              <a:t>- Optical setup enables reconstruction of holographic images with a large viewing zone angle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rot="18900000">
            <a:off x="7315200" y="5943600"/>
            <a:ext cx="1828800" cy="457200"/>
          </a:xfrm>
          <a:prstGeom prst="rect">
            <a:avLst/>
          </a:prstGeom>
          <a:noFill/>
        </p:spPr>
        <p:txBody>
          <a:bodyPr wrap="none">
            <a:spAutoFit/>
          </a:bodyPr>
          <a:lstStyle/>
          <a:p>
            <a:pPr algn="ctr">
              <a:defRPr sz="2000">
                <a:solidFill>
                  <a:srgbClr val="C8C8C8"/>
                </a:solidFill>
              </a:defRPr>
            </a:pPr>
            <a:r>
              <a:t>Nycu MLlab</a:t>
            </a:r>
          </a:p>
        </p:txBody>
      </p:sp>
      <p:pic>
        <p:nvPicPr>
          <p:cNvPr id="3" name="Picture 2" descr="InnoLux_Corporation-Logo.wine.png"/>
          <p:cNvPicPr>
            <a:picLocks noChangeAspect="1"/>
          </p:cNvPicPr>
          <p:nvPr/>
        </p:nvPicPr>
        <p:blipFill>
          <a:blip r:embed="rId2"/>
          <a:stretch>
            <a:fillRect/>
          </a:stretch>
        </p:blipFill>
        <p:spPr>
          <a:xfrm>
            <a:off x="91440" y="5943600"/>
            <a:ext cx="914400" cy="914400"/>
          </a:xfrm>
          <a:prstGeom prst="rect">
            <a:avLst/>
          </a:prstGeom>
        </p:spPr>
      </p:pic>
      <p:sp>
        <p:nvSpPr>
          <p:cNvPr id="4" name="TextBox 3"/>
          <p:cNvSpPr txBox="1"/>
          <p:nvPr/>
        </p:nvSpPr>
        <p:spPr>
          <a:xfrm>
            <a:off x="91440" y="91440"/>
            <a:ext cx="9052560" cy="914400"/>
          </a:xfrm>
          <a:prstGeom prst="rect">
            <a:avLst/>
          </a:prstGeom>
          <a:noFill/>
        </p:spPr>
        <p:txBody>
          <a:bodyPr wrap="square">
            <a:spAutoFit/>
          </a:bodyPr>
          <a:lstStyle/>
          <a:p>
            <a:pPr algn="ctr">
              <a:defRPr b="1" sz="1500"/>
            </a:pPr>
            <a:r>
              <a:t>Lateral Electric Field Driving of High-resolution Liquid Crystal Devices for Electronic Holography with Wide Viewing-Zone Angle</a:t>
            </a:r>
          </a:p>
          <a:p>
            <a:pPr algn="ctr">
              <a:defRPr b="1" sz="1000"/>
            </a:pPr>
            <a:r>
              <a:t>Hiroto Tochigi,Masakazu Nakatani,Ken-ichi Aoshima,Mayumi Kawana,Yuta Yamaguchi,Kenji Machida,Nubuhiko Funabashi,Hideo Fujikake</a:t>
            </a:r>
            <a:br/>
            <a:r>
              <a:t>Tohoku University, Japan,Japan Broadcasting Corporation, Science and Technology Research Laboratories, Japan</a:t>
            </a:r>
          </a:p>
        </p:txBody>
      </p:sp>
      <p:sp>
        <p:nvSpPr>
          <p:cNvPr id="5" name="TextBox 4"/>
          <p:cNvSpPr txBox="1"/>
          <p:nvPr/>
        </p:nvSpPr>
        <p:spPr>
          <a:xfrm>
            <a:off x="91440" y="1097280"/>
            <a:ext cx="9052560" cy="457200"/>
          </a:xfrm>
          <a:prstGeom prst="rect">
            <a:avLst/>
          </a:prstGeom>
          <a:noFill/>
        </p:spPr>
        <p:txBody>
          <a:bodyPr wrap="square">
            <a:spAutoFit/>
          </a:bodyPr>
          <a:lstStyle/>
          <a:p>
            <a:pPr>
              <a:defRPr b="1" sz="1000"/>
            </a:pPr>
            <a:r>
              <a:t>Keywords : Electronic Holographic Display,Lateral Electric Field Drive,Pixel Pitch,Liquid Crystals,High-resolution,Hiroto Tochigi,Tohoku University, Japan</a:t>
            </a:r>
            <a:br/>
            <a:r>
              <a:t>Organization: Tohoku University, Japan,Japan Broadcasting Corporation, Science and Technology Research Laboratories, Japan</a:t>
            </a:r>
          </a:p>
        </p:txBody>
      </p:sp>
      <p:sp>
        <p:nvSpPr>
          <p:cNvPr id="6" name="TextBox 5"/>
          <p:cNvSpPr txBox="1"/>
          <p:nvPr/>
        </p:nvSpPr>
        <p:spPr>
          <a:xfrm>
            <a:off x="91440" y="1828800"/>
            <a:ext cx="9052560" cy="1828800"/>
          </a:xfrm>
          <a:prstGeom prst="rect">
            <a:avLst/>
          </a:prstGeom>
          <a:noFill/>
        </p:spPr>
        <p:txBody>
          <a:bodyPr wrap="square">
            <a:spAutoFit/>
          </a:bodyPr>
          <a:lstStyle/>
          <a:p>
            <a:pPr>
              <a:defRPr b="1" sz="1100"/>
            </a:pPr>
            <a:r>
              <a:t>Keypoints : </a:t>
            </a:r>
            <a:br/>
            <a:r>
              <a:t>- Development of lateral electric field drive system for electronic holographic displays with wide viewing-zone angles</a:t>
            </a:r>
            <a:br/>
            <a:r>
              <a:t>- High-resolution light modulation at 1µm pitch using lateral transparent electrodes</a:t>
            </a:r>
            <a:br/>
            <a:r>
              <a:t>- Demonstration of independent driving of each pixel</a:t>
            </a:r>
            <a:br/>
            <a:r>
              <a:t>- Possibility of 2-dimensional driving by combining driving and grounding electrodes</a:t>
            </a:r>
            <a:br/>
            <a:r>
              <a:t>- Simpler fabrication process compared to existing techniques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