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8A2730-458A-4F07-87C5-3FEA1DDB610E}">
  <a:tblStyle styleId="{E68A2730-458A-4F07-87C5-3FEA1DDB610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08275B0-1EAC-4C55-B966-AC7E85C145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081eb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081eb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66fc01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66fc01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66fc012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66fc01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9ee377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9ee377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66fc01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66fc01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9ee377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9ee377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9ee377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9ee377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66fc01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66fc01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53ac6a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53ac6a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cu sortari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chemeClr val="dk1"/>
                </a:solidFill>
              </a:rPr>
              <a:t>https://github.com/Qmpzlawasd/sortari</a:t>
            </a:r>
            <a:endParaRPr sz="640" u="sng"/>
          </a:p>
        </p:txBody>
      </p:sp>
      <p:sp>
        <p:nvSpPr>
          <p:cNvPr id="65" name="Google Shape;65;p13"/>
          <p:cNvSpPr txBox="1"/>
          <p:nvPr/>
        </p:nvSpPr>
        <p:spPr>
          <a:xfrm>
            <a:off x="2697075" y="373982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423550" y="3544200"/>
            <a:ext cx="57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Student: Diaconu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Ștefan-Mircea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Grupa: 133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8750" y="1424950"/>
            <a:ext cx="5049000" cy="26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-Counting Sort: prin numarare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-Insertion Sort: prin insertie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-Merge Sort: divide et impera + interclasare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-Shell Sort: InsertionSort cu gap variabil care ajunge </a:t>
            </a:r>
            <a:r>
              <a:rPr lang="en" sz="1200"/>
              <a:t>la final</a:t>
            </a:r>
            <a:r>
              <a:rPr lang="en" sz="1200"/>
              <a:t> 1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-Radix Sort: CountingSort generalizat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-Cel nativ din Python, Timsort: combinatie de InsertionSort si MergeSort </a:t>
            </a:r>
            <a:endParaRPr sz="12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5119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Sortarile analizate si testele </a:t>
            </a:r>
            <a:endParaRPr sz="1155"/>
          </a:p>
        </p:txBody>
      </p:sp>
      <p:sp>
        <p:nvSpPr>
          <p:cNvPr id="73" name="Google Shape;73;p14"/>
          <p:cNvSpPr txBox="1"/>
          <p:nvPr/>
        </p:nvSpPr>
        <p:spPr>
          <a:xfrm>
            <a:off x="5402525" y="2133475"/>
            <a:ext cx="38067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856350" y="529875"/>
            <a:ext cx="2799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5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nu pot mai mult ca python e lent :(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6600" y="4090150"/>
            <a:ext cx="4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Codul este scris in python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rulat cu pypy3 :)</a:t>
            </a: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48400" y="462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374675" y="821825"/>
            <a:ext cx="51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445800" y="514025"/>
            <a:ext cx="242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43225" y="13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{E68A2730-458A-4F07-87C5-3FEA1DDB610E}</a:tableStyleId>
              </a:tblPr>
              <a:tblGrid>
                <a:gridCol w="725350"/>
                <a:gridCol w="960875"/>
                <a:gridCol w="885500"/>
                <a:gridCol w="960875"/>
                <a:gridCol w="932600"/>
                <a:gridCol w="1111600"/>
                <a:gridCol w="998500"/>
                <a:gridCol w="876125"/>
                <a:gridCol w="810150"/>
                <a:gridCol w="791300"/>
              </a:tblGrid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Teste(secunde)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cu //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baza 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ShellSort + ciura extinsa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ShellSort + tokuda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Insertion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2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0.002484560013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0.001948595047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0.0005552768707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0.0005760192871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0.0003018379211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0.000280380249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0.07454586029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0.001235246658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0.00001335144043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3 Max= 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0.003920793533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0.005148410797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0.003796577454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0.01301980019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0.0003552436829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0.00508117675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0.003438472748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0.001980304718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0.00008893013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4 Max= 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0.001792907715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0.0009825229645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0.003396272659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0.05998730659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0.002377748489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0.002463817596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0.02059960365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0.05430269241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0.001002073288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5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0.01112747192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0.006853580475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0.02955579758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0.07307958603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0.02975749969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0.03013801575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0.01010251045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5.617402792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0.01284861565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6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0.1130998135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0.0316491127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0.302697897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0.3624000549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0.3065505028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0.285050869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0.01111602783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472.8104639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0.1514024734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0.4966211319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0.118111372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1.482572556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4.750823975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1.944879293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1.848897934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0.05722784996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1.203992128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1.10773468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0.4516663551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3.933068514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4.282745361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4.172477961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4.278709173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0.5321245193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1.871014833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8 Max= 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13.20866728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6.145446062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43.83736706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47.2921021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44.35350704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46.18170023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9.021373272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22.2762475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sortari	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235075" y="1449650"/>
            <a:ext cx="5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 retine ca Timsort-ul e scris in C, nu in Python, deci daca il excludem: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4695225" y="19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{E68A2730-458A-4F07-87C5-3FEA1DDB610E}</a:tableStyleId>
              </a:tblPr>
              <a:tblGrid>
                <a:gridCol w="1223925"/>
                <a:gridCol w="1615650"/>
                <a:gridCol w="1493225"/>
              </a:tblGrid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000000"/>
                          </a:highlight>
                        </a:rPr>
                        <a:t>Teste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</a:rPr>
                        <a:t>Cel mai bun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A61C00"/>
                          </a:highlight>
                        </a:rPr>
                        <a:t>Cel mai rau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A61C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2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ShellSort cu ciura extinsa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3 Max= 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ShellSort cu ciura extinsa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4 Max= 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5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InsertionSort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6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InsertionSort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cu shift in baza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8 Max= 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cu shift in baza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89175" y="19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{E68A2730-458A-4F07-87C5-3FEA1DDB610E}</a:tableStyleId>
              </a:tblPr>
              <a:tblGrid>
                <a:gridCol w="1285025"/>
                <a:gridCol w="1709100"/>
                <a:gridCol w="1567725"/>
              </a:tblGrid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0000FF"/>
                          </a:highlight>
                        </a:rPr>
                        <a:t>Cel mai bun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Cel mai rau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2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3 Max= 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4 Max= 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5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InsertionSort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6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8 Max= 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putem infera din acest grafic?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52400" y="1351650"/>
            <a:ext cx="89916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86"/>
              <a:t>TimSort este clar cel mai rapid pe inputuri mici, chiar daca are un avantaj nemeritat, totusi sorteaza greu pe inputuri mari, deoarece (teoretic) el e facut să caute structuri deja ordonarte fiind creeat pentru a sorta date din lumea reala care au o tendinta să fie semi-sortate. In proiect, listele au fost generate aleator, acesta ar putea fi un motiv pentru care nu este in top.</a:t>
            </a:r>
            <a:endParaRPr sz="9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86"/>
              <a:t>MergSort e mai rapid pe inputuri unde N e mic, deoarece are mai putine interclasari și recursii de facut. Se poate observa un platou la testele 5 și 6, desi max difera radical ceea ce ar sustine argumentul ca MergeSort tine cont doar de lungimea vectorului.</a:t>
            </a:r>
            <a:endParaRPr sz="9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" name="Google Shape;98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268975" y="458025"/>
            <a:ext cx="1200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650" y="2616550"/>
            <a:ext cx="4081398" cy="25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RadixSort </a:t>
            </a:r>
            <a:r>
              <a:rPr lang="en"/>
              <a:t>și</a:t>
            </a:r>
            <a:r>
              <a:rPr lang="en"/>
              <a:t> derivatele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22725" y="1392250"/>
            <a:ext cx="83682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 poate vedea ca pentru baza 2**16, operatiile pe biti sunt mult mai eficiente decat cele clasice(//,*,%);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Putem vedea o crestere in timp la </a:t>
            </a:r>
            <a:r>
              <a:rPr lang="en" sz="800">
                <a:highlight>
                  <a:schemeClr val="lt1"/>
                </a:highlight>
              </a:rPr>
              <a:t>CountingSort</a:t>
            </a:r>
            <a:r>
              <a:rPr lang="en" sz="800"/>
              <a:t> la testul 0 si 2 pe care </a:t>
            </a:r>
            <a:r>
              <a:rPr lang="en" sz="800">
                <a:highlight>
                  <a:schemeClr val="lt1"/>
                </a:highlight>
              </a:rPr>
              <a:t>RadixSor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ț</a:t>
            </a:r>
            <a:r>
              <a:rPr lang="en" sz="800"/>
              <a:t>ii nu ii au, acest fapt se datoreaza modului cum algoritmii functioneaza </a:t>
            </a:r>
            <a:r>
              <a:rPr lang="en" sz="800"/>
              <a:t>și</a:t>
            </a:r>
            <a:r>
              <a:rPr lang="en" sz="800"/>
              <a:t> cum parcurg:</a:t>
            </a:r>
            <a:br>
              <a:rPr lang="en" sz="800"/>
            </a:b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08" name="Google Shape;108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425" y="2006400"/>
            <a:ext cx="5142277" cy="31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87900" y="4220650"/>
            <a:ext cx="4553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615225" y="22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{C08275B0-1EAC-4C55-B966-AC7E85C145AB}</a:tableStyleId>
              </a:tblPr>
              <a:tblGrid>
                <a:gridCol w="997200"/>
                <a:gridCol w="1109625"/>
                <a:gridCol w="964425"/>
                <a:gridCol w="1212650"/>
              </a:tblGrid>
              <a:tr h="1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algoritm/test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Radix baza 10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Radix baza 2**16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 data, 10**7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8 ori, 10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2 ori, 65536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 data, 10**6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7 ori, 10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2 ori, 65536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 data, 100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3 ori, 10 elem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 data, 65536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8"/>
          <p:cNvSpPr txBox="1"/>
          <p:nvPr/>
        </p:nvSpPr>
        <p:spPr>
          <a:xfrm>
            <a:off x="899400" y="3639800"/>
            <a:ext cx="210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87175" y="3546100"/>
            <a:ext cx="44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testele 0 </a:t>
            </a: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2, Counting ruleaza prin mai multe elemente fata de Radix (cel putin in teorie) , iar la testul 5 se intampla contrariul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72375" y="1259674"/>
            <a:ext cx="8368200" cy="3078900"/>
          </a:xfrm>
          <a:prstGeom prst="rect">
            <a:avLst/>
          </a:prstGeom>
        </p:spPr>
        <p:txBody>
          <a:bodyPr anchorCtr="0" anchor="t" bIns="91425" lIns="3143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Asa cum am zis, ShellSort functioneaza ca un InsertionSort menit sa ia elementele foarte </a:t>
            </a:r>
            <a:r>
              <a:rPr lang="en" sz="800"/>
              <a:t>depărtate</a:t>
            </a:r>
            <a:r>
              <a:rPr lang="en" sz="800"/>
              <a:t> de locul unde ar trebui sa fie </a:t>
            </a:r>
            <a:r>
              <a:rPr lang="en" sz="800"/>
              <a:t>și</a:t>
            </a:r>
            <a:r>
              <a:rPr lang="en" sz="800"/>
              <a:t> </a:t>
            </a:r>
            <a:r>
              <a:rPr lang="en" sz="800"/>
              <a:t>să</a:t>
            </a:r>
            <a:r>
              <a:rPr lang="en" sz="800"/>
              <a:t> le interschimbe, ca mai apoi </a:t>
            </a:r>
            <a:r>
              <a:rPr lang="en" sz="800"/>
              <a:t>să</a:t>
            </a:r>
            <a:r>
              <a:rPr lang="en" sz="800"/>
              <a:t> se metamorfozeze in InsertionSort. (i.e. gap </a:t>
            </a:r>
            <a:r>
              <a:rPr lang="en" sz="800"/>
              <a:t>să</a:t>
            </a:r>
            <a:r>
              <a:rPr lang="en" sz="800"/>
              <a:t> </a:t>
            </a:r>
            <a:r>
              <a:rPr lang="en" sz="800"/>
              <a:t>ajungă</a:t>
            </a:r>
            <a:r>
              <a:rPr lang="en" sz="800"/>
              <a:t> la 1) deaceea vedem InsertionSortul ca are o curba exponentiala.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Array-ul de gap-uri reprezinta modul de a personaliza algoritmul </a:t>
            </a:r>
            <a:r>
              <a:rPr lang="en" sz="800"/>
              <a:t>și</a:t>
            </a:r>
            <a:r>
              <a:rPr lang="en" sz="800"/>
              <a:t> de a il face mai rapid sau lent, chiar </a:t>
            </a:r>
            <a:r>
              <a:rPr lang="en" sz="800"/>
              <a:t>și</a:t>
            </a:r>
            <a:r>
              <a:rPr lang="en" sz="800"/>
              <a:t> daca </a:t>
            </a:r>
            <a:r>
              <a:rPr lang="en" sz="800"/>
              <a:t>schimbam </a:t>
            </a:r>
            <a:r>
              <a:rPr lang="en" sz="800"/>
              <a:t>cateva elemente din lista, acestea pot avea consecinte mari. Munca de a alege numere bune ca gap-uri e grea ceea ce se poate face ori experimental ori poate matematic.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228600" lvl="0" marL="2000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28600" lvl="0" marL="200025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[701, 301, 132, 57, 23, 10, 4, 1] </a:t>
            </a:r>
            <a:endParaRPr sz="900"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ShellSort </a:t>
            </a:r>
            <a:r>
              <a:rPr lang="en"/>
              <a:t>și</a:t>
            </a:r>
            <a:r>
              <a:rPr lang="en"/>
              <a:t> derivatele</a:t>
            </a:r>
            <a:endParaRPr/>
          </a:p>
        </p:txBody>
      </p:sp>
      <p:pic>
        <p:nvPicPr>
          <p:cNvPr id="119" name="Google Shape;11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725" y="2042400"/>
            <a:ext cx="5063726" cy="313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002525" y="3605350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346925" y="3605350"/>
            <a:ext cx="5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#tokuda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#ciura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8249300" y="65575"/>
            <a:ext cx="16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*aproape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21600" y="2496800"/>
            <a:ext cx="475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Chiar daca ambele liste de gap-uri tind la aceiasi timpi, importanta alegerii acestor gap-uri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 rafinitatea problemei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 putea reiesi din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exemplul de la testul 1 unde max-ul este 1000 (diferenta de rulare nu am putut-o replica decat la N = 10**3), elementele din ciura și tokuda care vor fi folosite arata aproape identic desi se poate vedea ca una se descurca mai bine decat alta.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93475" y="2042400"/>
            <a:ext cx="41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 ar trebui să se ia in considerare sunt compararile inutile, deaceea in mod obisnuit numerele se aleg coprime* și la un factor de distanta specific (2.25), altfel ori avem comparatii inutile, ori nu sortam elementele departate pana se “apeleaza” InsertionSort.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73125" y="3572550"/>
            <a:ext cx="27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00025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[525, 233, 103, 46, 20, 9, 4, 1]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Acum RadixSort pe diferite baze: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247925" y="3545600"/>
            <a:ext cx="14331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2" name="Google Shape;132;p20"/>
          <p:cNvSpPr txBox="1"/>
          <p:nvPr/>
        </p:nvSpPr>
        <p:spPr>
          <a:xfrm>
            <a:off x="170425" y="1285625"/>
            <a:ext cx="893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RadixSort pe baze mari devine CountingSort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acest fapt se poate observa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tendința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descrescătoare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graficului. Linia neagra e timpul CountingSort-ului unde “tinde” graficul.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362450" y="3043600"/>
            <a:ext cx="618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adunăm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toți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timpii de rulare pentru fiecare baza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02550" y="3545600"/>
            <a:ext cx="324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Top cu cele mai bune baze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02550" y="1731625"/>
            <a:ext cx="470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44747"/>
                </a:highlight>
                <a:latin typeface="Roboto"/>
                <a:ea typeface="Roboto"/>
                <a:cs typeface="Roboto"/>
                <a:sym typeface="Roboto"/>
              </a:rPr>
              <a:t>Top cu cele mai rele baze:</a:t>
            </a:r>
            <a:endParaRPr>
              <a:solidFill>
                <a:schemeClr val="dk1"/>
              </a:solidFill>
              <a:highlight>
                <a:srgbClr val="F4474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25" y="2048587"/>
            <a:ext cx="5883910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25" y="3899546"/>
            <a:ext cx="5408274" cy="117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700" y="3260350"/>
            <a:ext cx="3095524" cy="1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Asa cum s-a vazut, nu exista un a</a:t>
            </a:r>
            <a:r>
              <a:rPr lang="en" sz="1200"/>
              <a:t>lgoritm care ar fi cel mai bun pentru toate testele, dar pentru a fi gasit ar trebui sa ne </a:t>
            </a:r>
            <a:r>
              <a:rPr lang="en" sz="1200"/>
              <a:t>uităm</a:t>
            </a:r>
            <a:r>
              <a:rPr lang="en" sz="1200"/>
              <a:t> la array-ul nostru de numere </a:t>
            </a:r>
            <a:r>
              <a:rPr lang="en" sz="1200"/>
              <a:t>și</a:t>
            </a:r>
            <a:r>
              <a:rPr lang="en" sz="1200"/>
              <a:t> </a:t>
            </a:r>
            <a:r>
              <a:rPr lang="en" sz="1200"/>
              <a:t>să</a:t>
            </a:r>
            <a:r>
              <a:rPr lang="en" sz="1200"/>
              <a:t> decidem ce alegem. In practica, pentru: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Numere multe si mici: CountingSort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Numere multe si mari:  RadixSort in baza 2**16 cu operatiile optimizate (&gt;&gt;,&amp;,&lt;&lt;)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Numere putine si mici: </a:t>
            </a:r>
            <a:r>
              <a:rPr lang="en" sz="1200"/>
              <a:t>TimSort/Shellsort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Numere putine si mari: TimSort/Shellsort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