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017398"/>
            <a:ext cx="6400800" cy="1752600"/>
          </a:xfrm>
        </p:spPr>
        <p:txBody>
          <a:bodyPr/>
          <a:lstStyle/>
          <a:p>
            <a:r>
              <a:rPr lang="ru-RU" dirty="0"/>
              <a:t>Формулировка концепции проекта, целеполагание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6AC0B-2FD3-43E0-8ACD-3E337004962D}"/>
              </a:ext>
            </a:extLst>
          </p:cNvPr>
          <p:cNvSpPr txBox="1">
            <a:spLocks/>
          </p:cNvSpPr>
          <p:nvPr/>
        </p:nvSpPr>
        <p:spPr>
          <a:xfrm>
            <a:off x="288787" y="1367534"/>
            <a:ext cx="8566426" cy="3357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Дисциплина: «</a:t>
            </a:r>
            <a:r>
              <a:rPr lang="ru-RU" sz="4000" b="1" dirty="0"/>
              <a:t>Инструментальные средства разработки программного обеспечения</a:t>
            </a:r>
            <a:r>
              <a:rPr lang="ru-RU" sz="4000" dirty="0"/>
              <a:t>»</a:t>
            </a:r>
            <a:br>
              <a:rPr lang="ru-RU" sz="4000" dirty="0"/>
            </a:br>
            <a:br>
              <a:rPr lang="ru-RU" dirty="0"/>
            </a:br>
            <a:r>
              <a:rPr lang="ru-RU" dirty="0"/>
              <a:t>Лекция: «</a:t>
            </a:r>
            <a:r>
              <a:rPr lang="ru-RU" sz="4000" b="1" dirty="0"/>
              <a:t>Структура проекта. Управление </a:t>
            </a:r>
            <a:br>
              <a:rPr lang="ru-RU" sz="4000" b="1" dirty="0"/>
            </a:br>
            <a:r>
              <a:rPr lang="ru-RU" sz="4000" b="1" dirty="0"/>
              <a:t>содержанием проекта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135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структуры разбиения работ включает четыре шага: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Шаг 1) идентификация конечной продукции проекта (что должно быть сдано заказчику?); </a:t>
            </a:r>
          </a:p>
          <a:p>
            <a:r>
              <a:rPr lang="ru-RU" dirty="0"/>
              <a:t>Шаг 2) определение промежуточных результатов; </a:t>
            </a:r>
          </a:p>
          <a:p>
            <a:r>
              <a:rPr lang="ru-RU" dirty="0"/>
              <a:t>Шаг 3) декомпозиция до уровня, на котором результаты обладают самостоятельной значимостью и ценностью (имеют самостоятельные показатели качества и стоимости); </a:t>
            </a:r>
          </a:p>
          <a:p>
            <a:r>
              <a:rPr lang="ru-RU" dirty="0"/>
              <a:t>Шаг 4) совершенствование дерева работ до тех пор, пока оно не будет удовлетворять требованиям всех участников проекта. </a:t>
            </a:r>
          </a:p>
        </p:txBody>
      </p:sp>
    </p:spTree>
    <p:extLst>
      <p:ext uri="{BB962C8B-B14F-4D97-AF65-F5344CB8AC3E}">
        <p14:creationId xmlns:p14="http://schemas.microsoft.com/office/powerpoint/2010/main" val="4662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Происходит формализация представления о конечном продукте проекта: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1) что он представляет из себя? </a:t>
            </a:r>
          </a:p>
          <a:p>
            <a:pPr lvl="0"/>
            <a:r>
              <a:rPr lang="ru-RU" dirty="0"/>
              <a:t>2) из каких составных частей состоит? </a:t>
            </a:r>
          </a:p>
          <a:p>
            <a:pPr lvl="0"/>
            <a:r>
              <a:rPr lang="ru-RU" dirty="0"/>
              <a:t>3) каким образом составные части работают в единой системе? </a:t>
            </a:r>
          </a:p>
          <a:p>
            <a:pPr lvl="0"/>
            <a:r>
              <a:rPr lang="ru-RU" dirty="0"/>
              <a:t>4) на удовлетворение каких потребностей направлено использование продукции проекта?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05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*СРР - наглядное графическое и компактное текстовое  представление содержания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Включаются все работы, которые выполняют все участники проекта и заинтересованные лица. </a:t>
            </a:r>
          </a:p>
          <a:p>
            <a:r>
              <a:rPr lang="ru-RU" dirty="0"/>
              <a:t>На основе СРР разрабатываются матрица ответственности, сетевые модели, стоимостные и ресурсные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60887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*Правила разработки СРР (структуры разбиения работ ):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/>
              <a:t>1) разделение элементов дерева работ имеет логические основания; 2) каждый элемент структуры представляет собой единичный осязаемый и проверяемый результат, а также представляет собой объединение всех связанные элементов непосредственно нижестоящего уровня и связан только с одним элементом непосредственно вышестоящего уровня; 3) низший уровень декомпозиции ясно показывает, каким образом результаты этого уровня могут быть получены (изготовлены, закуплены и т.д.); 4) результаты, показанные в узлах СРР, должны быть уникальными, отличными от других результатов того же и других уровней; 5) каждый элемент СРР, представляющий работу, выполняемую внешним подрядчиком, должен точно соответствовать такому же элементу в дереве работ по проекту этого подрядчика; 6) все результаты проекта  должны явно присутствовать в СРР; 7) СРР должна быть совместимой с организационной структурой управления и структурой счетов (регистров учётной системы)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88973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29F06CA-6CAD-4B94-B898-F796B360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EB693B-4F8F-46B6-8E6E-65F7A431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30076"/>
            <a:ext cx="8496946" cy="65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275892-1D33-4C58-9DBA-552B67A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1035"/>
            <a:ext cx="8784976" cy="64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46C9BA-C661-4EDE-A915-6B9539AB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634"/>
            <a:ext cx="8784976" cy="6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Содержание (интеграция)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Управление замыслом проекта – разработать стратегию проекта:</a:t>
            </a:r>
          </a:p>
          <a:p>
            <a:pPr marL="0" indent="0">
              <a:buNone/>
            </a:pPr>
            <a:r>
              <a:rPr lang="ru-RU" dirty="0"/>
              <a:t>— что вы хотите изменить в ситуации; </a:t>
            </a:r>
          </a:p>
          <a:p>
            <a:pPr marL="0" indent="0">
              <a:buNone/>
            </a:pPr>
            <a:r>
              <a:rPr lang="ru-RU" dirty="0"/>
              <a:t>— в каком направлении вы хотите изменить описанную ситуацию; </a:t>
            </a:r>
          </a:p>
          <a:p>
            <a:pPr marL="0" indent="0">
              <a:buNone/>
            </a:pPr>
            <a:r>
              <a:rPr lang="ru-RU" dirty="0"/>
              <a:t>— какова будет ситуация после ваших действий; </a:t>
            </a:r>
          </a:p>
          <a:p>
            <a:pPr marL="0" indent="0">
              <a:buNone/>
            </a:pPr>
            <a:r>
              <a:rPr lang="ru-RU" dirty="0"/>
              <a:t>— что вы сделаете для изменения ситуации; </a:t>
            </a:r>
          </a:p>
          <a:p>
            <a:pPr marL="0" indent="0">
              <a:buNone/>
            </a:pPr>
            <a:r>
              <a:rPr lang="ru-RU" dirty="0"/>
              <a:t>— почему вы считаете именно эти действия, эту стратегию и этот путь наиболее эффективными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структуры проекта - разбиение проекта на более мелкие и более управляемые компоненты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целевой </a:t>
            </a:r>
            <a:r>
              <a:rPr lang="ru-RU" b="1" dirty="0"/>
              <a:t>структуры</a:t>
            </a:r>
            <a:r>
              <a:rPr lang="ru-RU" dirty="0"/>
              <a:t> проекта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или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иерархической </a:t>
            </a:r>
            <a:r>
              <a:rPr lang="ru-RU" b="1" dirty="0"/>
              <a:t>структуры </a:t>
            </a:r>
            <a:r>
              <a:rPr lang="ru-RU" dirty="0"/>
              <a:t>работ</a:t>
            </a:r>
          </a:p>
        </p:txBody>
      </p:sp>
    </p:spTree>
    <p:extLst>
      <p:ext uri="{BB962C8B-B14F-4D97-AF65-F5344CB8AC3E}">
        <p14:creationId xmlns:p14="http://schemas.microsoft.com/office/powerpoint/2010/main" val="219494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типа стратегии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Устав (паспорт) проекта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Charter</a:t>
            </a:r>
            <a:r>
              <a:rPr lang="ru-RU" dirty="0"/>
              <a:t>) — первый официальный документ проекта, инициирующий проект в фирме, дающий право менеджеру проекта привлекать необходимые ресурсы и отражающий основные характеристики проекта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План управления проектом — сводный документ, кратко отражающий основные институциональные подсистемы проекта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i="1" dirty="0"/>
              <a:t>(руководство для исполнения и контроля проекта)</a:t>
            </a:r>
          </a:p>
        </p:txBody>
      </p:sp>
    </p:spTree>
    <p:extLst>
      <p:ext uri="{BB962C8B-B14F-4D97-AF65-F5344CB8AC3E}">
        <p14:creationId xmlns:p14="http://schemas.microsoft.com/office/powerpoint/2010/main" val="37730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Устав (паспорт) проекта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Название полное и краткое</a:t>
            </a:r>
          </a:p>
          <a:p>
            <a:r>
              <a:rPr lang="ru-RU" dirty="0"/>
              <a:t>Обоснование инициации (описание потребностей)</a:t>
            </a:r>
          </a:p>
          <a:p>
            <a:r>
              <a:rPr lang="ru-RU" dirty="0"/>
              <a:t> Стратегические цели проекта</a:t>
            </a:r>
          </a:p>
          <a:p>
            <a:r>
              <a:rPr lang="ru-RU" dirty="0"/>
              <a:t>Результаты проекта (измеряемые и проверяемые, достижение которых означает завершение проекта)</a:t>
            </a:r>
          </a:p>
          <a:p>
            <a:r>
              <a:rPr lang="ru-RU" dirty="0"/>
              <a:t>Окружение проекта (участники, их интересы)</a:t>
            </a:r>
          </a:p>
          <a:p>
            <a:pPr marL="0" indent="0" algn="r">
              <a:buNone/>
            </a:pPr>
            <a:r>
              <a:rPr lang="ru-RU" i="1" dirty="0"/>
              <a:t>Определить ОЖИДАНИЯ!</a:t>
            </a:r>
          </a:p>
          <a:p>
            <a:pPr marL="0" indent="0" algn="r">
              <a:buNone/>
            </a:pPr>
            <a:r>
              <a:rPr lang="ru-RU" i="1" dirty="0"/>
              <a:t>Назвать критерии удачи и неудачи</a:t>
            </a:r>
          </a:p>
        </p:txBody>
      </p:sp>
    </p:spTree>
    <p:extLst>
      <p:ext uri="{BB962C8B-B14F-4D97-AF65-F5344CB8AC3E}">
        <p14:creationId xmlns:p14="http://schemas.microsoft.com/office/powerpoint/2010/main" val="26083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ru-RU" sz="3200" dirty="0"/>
              <a:t>План управления содержанием проекта может состоять из одного или нескольких дополнительных планов: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— плана управления временем; </a:t>
            </a:r>
          </a:p>
          <a:p>
            <a:pPr marL="0" indent="0">
              <a:buNone/>
            </a:pPr>
            <a:r>
              <a:rPr lang="ru-RU" dirty="0"/>
              <a:t>— управления стоимостью; </a:t>
            </a:r>
          </a:p>
          <a:p>
            <a:pPr marL="0" indent="0">
              <a:buNone/>
            </a:pPr>
            <a:r>
              <a:rPr lang="ru-RU" dirty="0"/>
              <a:t>— управления качеством; </a:t>
            </a:r>
          </a:p>
          <a:p>
            <a:pPr marL="0" indent="0">
              <a:buNone/>
            </a:pPr>
            <a:r>
              <a:rPr lang="ru-RU" dirty="0"/>
              <a:t>— управления командой; </a:t>
            </a:r>
          </a:p>
          <a:p>
            <a:pPr marL="0" indent="0">
              <a:buNone/>
            </a:pPr>
            <a:r>
              <a:rPr lang="ru-RU" dirty="0"/>
              <a:t>— управления коммуникациями; </a:t>
            </a:r>
          </a:p>
          <a:p>
            <a:pPr marL="0" indent="0">
              <a:buNone/>
            </a:pPr>
            <a:r>
              <a:rPr lang="ru-RU" dirty="0"/>
              <a:t>— управления рисками; </a:t>
            </a:r>
          </a:p>
          <a:p>
            <a:pPr marL="0" indent="0">
              <a:buNone/>
            </a:pPr>
            <a:r>
              <a:rPr lang="ru-RU" dirty="0"/>
              <a:t>— управления снабжением. </a:t>
            </a:r>
          </a:p>
        </p:txBody>
      </p:sp>
    </p:spTree>
    <p:extLst>
      <p:ext uri="{BB962C8B-B14F-4D97-AF65-F5344CB8AC3E}">
        <p14:creationId xmlns:p14="http://schemas.microsoft.com/office/powerpoint/2010/main" val="41872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Структура разбиения (декомпозиция) работ (WBS —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) — иерархическая структура последовательной декомпозиции проекта на </a:t>
            </a:r>
            <a:r>
              <a:rPr lang="ru-RU" dirty="0" err="1"/>
              <a:t>подпроекты</a:t>
            </a:r>
            <a:r>
              <a:rPr lang="ru-RU" dirty="0"/>
              <a:t>, пакеты работ различного уровня, пакеты детальных работ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Иерархическая структура работ — это согласованная с результатами проекта иерархическая декомпозиция работ, которые команда проекта должна выполнить для достижения целей проекта и создания оговоренных результатов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790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7030A0"/>
                </a:solidFill>
              </a:rPr>
              <a:t>определить точное количество и корректный контент пакета задач проекта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>
                <a:solidFill>
                  <a:srgbClr val="00B050"/>
                </a:solidFill>
              </a:rPr>
              <a:t>Дерево целей</a:t>
            </a:r>
            <a:r>
              <a:rPr lang="ru-RU" dirty="0"/>
              <a:t>» </a:t>
            </a:r>
            <a:endParaRPr lang="en-US" dirty="0"/>
          </a:p>
          <a:p>
            <a:r>
              <a:rPr lang="ru-RU" dirty="0"/>
              <a:t>Генеральная цель</a:t>
            </a:r>
          </a:p>
          <a:p>
            <a:r>
              <a:rPr lang="ru-RU" dirty="0"/>
              <a:t>Задачи (1, 2)</a:t>
            </a:r>
          </a:p>
          <a:p>
            <a:r>
              <a:rPr lang="ru-RU" dirty="0"/>
              <a:t>Подзадачи (1.1, 1.2, 2.1, 2.2)</a:t>
            </a:r>
          </a:p>
          <a:p>
            <a:r>
              <a:rPr lang="ru-RU" dirty="0" err="1"/>
              <a:t>Микрозадачи</a:t>
            </a:r>
            <a:r>
              <a:rPr lang="ru-RU" dirty="0"/>
              <a:t> (1.1.1, 1.1.2, 1.2.1, 1.2.2, </a:t>
            </a:r>
          </a:p>
          <a:p>
            <a:pPr marL="0" indent="0">
              <a:buNone/>
            </a:pPr>
            <a:r>
              <a:rPr lang="ru-RU" dirty="0"/>
              <a:t>2.1.1, 2.1.2, 2.2.1, 2.2.2) </a:t>
            </a:r>
            <a:r>
              <a:rPr lang="ru-RU" i="1" dirty="0"/>
              <a:t>8 пакетов работ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Пакет работ - единица измерения деятельности по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427097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Правила</a:t>
            </a:r>
            <a:r>
              <a:rPr lang="ru-RU" dirty="0"/>
              <a:t> построения целевой структуры: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— цели должны формулироваться ясно, четко, однозначно; </a:t>
            </a:r>
          </a:p>
          <a:p>
            <a:pPr marL="0" indent="0">
              <a:buNone/>
            </a:pPr>
            <a:r>
              <a:rPr lang="ru-RU" dirty="0"/>
              <a:t>— они должны быть независимы и несводимы друг к другу; </a:t>
            </a:r>
          </a:p>
          <a:p>
            <a:pPr marL="0" indent="0">
              <a:buNone/>
            </a:pPr>
            <a:r>
              <a:rPr lang="ru-RU" dirty="0"/>
              <a:t>— цель более высокого уровня должна быть разбита не менее чем на две цели более низкого уровня; </a:t>
            </a:r>
          </a:p>
          <a:p>
            <a:pPr marL="0" indent="0">
              <a:buNone/>
            </a:pPr>
            <a:r>
              <a:rPr lang="ru-RU" dirty="0"/>
              <a:t>— цели более низкого уровня в сумме должны давать цель более высокого уровня как по содержанию, так и по объему понятий; </a:t>
            </a:r>
          </a:p>
          <a:p>
            <a:pPr marL="0" indent="0">
              <a:buNone/>
            </a:pPr>
            <a:r>
              <a:rPr lang="ru-RU" dirty="0"/>
              <a:t>— задачи должны быть сформулированы как конкретные распоряжения менеджмента, однозначно истолкованные и не оставляющие свободы для интерпретаций</a:t>
            </a:r>
          </a:p>
        </p:txBody>
      </p:sp>
    </p:spTree>
    <p:extLst>
      <p:ext uri="{BB962C8B-B14F-4D97-AF65-F5344CB8AC3E}">
        <p14:creationId xmlns:p14="http://schemas.microsoft.com/office/powerpoint/2010/main" val="205243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Подходы к построению </a:t>
            </a:r>
            <a:r>
              <a:rPr lang="en-US" dirty="0"/>
              <a:t>WBS</a:t>
            </a:r>
            <a:r>
              <a:rPr lang="ru-RU" dirty="0"/>
              <a:t> (</a:t>
            </a:r>
            <a:r>
              <a:rPr lang="en-US" dirty="0"/>
              <a:t>WBS — Work Breakdown Structure)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1. </a:t>
            </a:r>
            <a:r>
              <a:rPr lang="ru-RU" i="1" dirty="0"/>
              <a:t>Продуктовый </a:t>
            </a:r>
            <a:r>
              <a:rPr lang="ru-RU" dirty="0"/>
              <a:t>— построение по компонентам продукции проекта. В качестве элементов WBS выбираются элементы продукции проекта, его материальные результаты. Для определения названия пакетов работ и отдельных работ используются существительные.</a:t>
            </a:r>
          </a:p>
          <a:p>
            <a:r>
              <a:rPr lang="ru-RU" dirty="0"/>
              <a:t>2. </a:t>
            </a:r>
            <a:r>
              <a:rPr lang="ru-RU" i="1" dirty="0"/>
              <a:t>Функциональный </a:t>
            </a:r>
            <a:r>
              <a:rPr lang="ru-RU" dirty="0"/>
              <a:t>— построение WBS по функциональным элементам деятельности. В качестве элементов WBS выбираются элементы операций технологического цикла производства продукции. Для определения названия пакетов работ и отдельных работ используются глаголы или отглагольные существительные.</a:t>
            </a:r>
          </a:p>
          <a:p>
            <a:r>
              <a:rPr lang="ru-RU" dirty="0"/>
              <a:t>3. </a:t>
            </a:r>
            <a:r>
              <a:rPr lang="ru-RU" i="1" dirty="0"/>
              <a:t>Организационный </a:t>
            </a:r>
            <a:r>
              <a:rPr lang="ru-RU" dirty="0"/>
              <a:t>— построение WBS по элементам организационной структуры. В качестве элементов WBS выбираются элементы организационной структуры. Для определения пакетов работ и отдельных работ используются в основном существительные.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4238738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901</Words>
  <Application>Microsoft Office PowerPoint</Application>
  <PresentationFormat>Экран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Презентация PowerPoint</vt:lpstr>
      <vt:lpstr>Содержание (интеграция) проекта</vt:lpstr>
      <vt:lpstr>Описание типа стратегии</vt:lpstr>
      <vt:lpstr>Устав (паспорт) проекта</vt:lpstr>
      <vt:lpstr>План управления содержанием проекта может состоять из одного или нескольких дополнительных планов:</vt:lpstr>
      <vt:lpstr>Структура проекта</vt:lpstr>
      <vt:lpstr>определить точное количество и корректный контент пакета задач проекта</vt:lpstr>
      <vt:lpstr>Правила построения целевой структуры:  </vt:lpstr>
      <vt:lpstr>Подходы к построению WBS (WBS — Work Breakdown Structure)</vt:lpstr>
      <vt:lpstr>Создание структуры разбиения работ включает четыре шага: </vt:lpstr>
      <vt:lpstr>Происходит формализация представления о конечном продукте проекта: </vt:lpstr>
      <vt:lpstr>*СРР - наглядное графическое и компактное текстовое  представление содержания проекта</vt:lpstr>
      <vt:lpstr>*Правила разработки СРР (структуры разбиения работ ): 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 содержанием проекта</dc:title>
  <dc:creator>Пользователь</dc:creator>
  <cp:lastModifiedBy>Калашникова Ольга Алексеевна</cp:lastModifiedBy>
  <cp:revision>32</cp:revision>
  <dcterms:created xsi:type="dcterms:W3CDTF">2016-09-06T03:24:57Z</dcterms:created>
  <dcterms:modified xsi:type="dcterms:W3CDTF">2025-09-05T08:12:04Z</dcterms:modified>
</cp:coreProperties>
</file>