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GB"/>
              <a:t>Provide a simple interface to issue commands to the rc car. </a:t>
            </a:r>
          </a:p>
          <a:p>
            <a:pPr indent="-228600" lvl="0" marL="457200" rtl="0">
              <a:spcBef>
                <a:spcPts val="0"/>
              </a:spcBef>
              <a:buChar char="-"/>
            </a:pPr>
            <a:r>
              <a:rPr lang="en-GB"/>
              <a:t>For example, 1 sec turning left</a:t>
            </a:r>
          </a:p>
          <a:p>
            <a:pPr indent="-228600" lvl="0" marL="457200" rtl="0">
              <a:spcBef>
                <a:spcPts val="0"/>
              </a:spcBef>
              <a:buChar char="-"/>
            </a:pPr>
            <a:r>
              <a:rPr lang="en-GB"/>
              <a:t>Implemented using fsm</a:t>
            </a:r>
          </a:p>
          <a:p>
            <a:pPr indent="-228600" lvl="0" marL="457200" rtl="0">
              <a:spcBef>
                <a:spcPts val="0"/>
              </a:spcBef>
              <a:buChar char="-"/>
            </a:pPr>
            <a:r>
              <a:rPr lang="en-GB"/>
              <a:t>Control reg to start a command</a:t>
            </a:r>
          </a:p>
          <a:p>
            <a:pPr indent="-228600" lvl="0" marL="457200" rtl="0">
              <a:spcBef>
                <a:spcPts val="0"/>
              </a:spcBef>
              <a:buChar char="-"/>
            </a:pPr>
            <a:r>
              <a:rPr lang="en-GB"/>
              <a:t>Count / direction reg to </a:t>
            </a:r>
          </a:p>
          <a:p>
            <a:pPr lvl="0" rtl="0">
              <a:spcBef>
                <a:spcPts val="0"/>
              </a:spcBef>
              <a:buNone/>
            </a:pPr>
            <a:r>
              <a:t/>
            </a:r>
            <a:endParaRPr/>
          </a:p>
          <a:p>
            <a:pPr lvl="0" rtl="0">
              <a:spcBef>
                <a:spcPts val="0"/>
              </a:spcBef>
              <a:buNone/>
            </a:pPr>
            <a:r>
              <a:rPr lang="en-GB"/>
              <a:t>The RC control module consists of 5 registers.  The direction register has 4 useful bits representing up, down, left and right. The value of count register represents the time to keep a direction. For example, if we want the car to go straight for 1 sec, it’s equivalent to 100m cycles. And a control register. . With the control register, I can control the input and output of the module step by step using switches. There are two states  in this system, idle and running, represented by the state register. </a:t>
            </a:r>
          </a:p>
          <a:p>
            <a:pPr lvl="0" rtl="0">
              <a:spcBef>
                <a:spcPts val="0"/>
              </a:spcBef>
              <a:buNone/>
            </a:pPr>
            <a:r>
              <a:rPr lang="en-GB"/>
              <a:t>Lastly, there is a post-pre-count register. This count is used to prevent the effect of inertia. For example, the car would continue to move for another 3 cm after the power is off. Therefore, we need to keep the direction of the front wheels for a while after stop the forward power. And why do we need a pre count? It’s because we want the car to have a correct direction at the very first moment it starts running otherwise it might be running in a wrong direction for a little while.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lnSpc>
                <a:spcPct val="138000"/>
              </a:lnSpc>
              <a:spcBef>
                <a:spcPts val="0"/>
              </a:spcBef>
              <a:buSzPct val="100000"/>
              <a:buChar char="-"/>
            </a:pPr>
            <a:r>
              <a:rPr lang="en-GB" sz="1200"/>
              <a:t>Autonomous car control system</a:t>
            </a:r>
          </a:p>
          <a:p>
            <a:pPr indent="-304800" lvl="0" marL="457200" rtl="0">
              <a:lnSpc>
                <a:spcPct val="138000"/>
              </a:lnSpc>
              <a:spcBef>
                <a:spcPts val="0"/>
              </a:spcBef>
              <a:buSzPct val="100000"/>
              <a:buChar char="-"/>
            </a:pPr>
            <a:r>
              <a:rPr lang="en-GB" sz="1200"/>
              <a:t>Camera -&gt; fpga -&gt; car</a:t>
            </a:r>
          </a:p>
          <a:p>
            <a:pPr indent="-304800" lvl="0" marL="457200" rtl="0">
              <a:lnSpc>
                <a:spcPct val="138000"/>
              </a:lnSpc>
              <a:spcBef>
                <a:spcPts val="0"/>
              </a:spcBef>
              <a:buSzPct val="100000"/>
              <a:buChar char="-"/>
            </a:pPr>
            <a:r>
              <a:rPr lang="en-GB" sz="1200"/>
              <a:t>No pathfinding now</a:t>
            </a:r>
          </a:p>
          <a:p>
            <a:pPr lvl="0" rtl="0">
              <a:lnSpc>
                <a:spcPct val="138000"/>
              </a:lnSpc>
              <a:spcBef>
                <a:spcPts val="0"/>
              </a:spcBef>
              <a:buNone/>
            </a:pPr>
            <a:r>
              <a:t/>
            </a:r>
            <a:endParaRPr sz="1200"/>
          </a:p>
          <a:p>
            <a:pPr lvl="0" rtl="0">
              <a:lnSpc>
                <a:spcPct val="138000"/>
              </a:lnSpc>
              <a:spcBef>
                <a:spcPts val="0"/>
              </a:spcBef>
              <a:buNone/>
            </a:pPr>
            <a:r>
              <a:t/>
            </a:r>
            <a:endParaRPr sz="1200"/>
          </a:p>
          <a:p>
            <a:pPr lvl="0" rtl="0">
              <a:lnSpc>
                <a:spcPct val="138000"/>
              </a:lnSpc>
              <a:spcBef>
                <a:spcPts val="0"/>
              </a:spcBef>
              <a:buNone/>
            </a:pPr>
            <a:r>
              <a:rPr lang="en-GB" sz="1200"/>
              <a:t>(Lucas) In the original plan, we wanted to implement an autonomous RC car control system. In this system, a camera will feed an image of everything to the FPGA and the FPGA then will calculate a path to that the car can follow. Finally, the car would follow the path to the target without hitting the obstacles in between. The main difference is that we now don’t have a pathfinding algorithm.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lnSpc>
                <a:spcPct val="138000"/>
              </a:lnSpc>
              <a:spcBef>
                <a:spcPts val="0"/>
              </a:spcBef>
              <a:buSzPct val="100000"/>
              <a:buChar char="-"/>
            </a:pPr>
            <a:r>
              <a:rPr lang="en-GB" sz="1200"/>
              <a:t>Guided by visual feedback</a:t>
            </a:r>
          </a:p>
          <a:p>
            <a:pPr indent="-304800" lvl="0" marL="457200" rtl="0">
              <a:lnSpc>
                <a:spcPct val="138000"/>
              </a:lnSpc>
              <a:spcBef>
                <a:spcPts val="0"/>
              </a:spcBef>
              <a:buSzPct val="100000"/>
              <a:buChar char="-"/>
            </a:pPr>
            <a:r>
              <a:rPr lang="en-GB" sz="1200"/>
              <a:t>Angle and distance from coordinates -&gt; move accordingly</a:t>
            </a:r>
          </a:p>
          <a:p>
            <a:pPr indent="-304800" lvl="0" marL="457200" rtl="0">
              <a:lnSpc>
                <a:spcPct val="138000"/>
              </a:lnSpc>
              <a:spcBef>
                <a:spcPts val="0"/>
              </a:spcBef>
              <a:buSzPct val="100000"/>
              <a:buChar char="-"/>
            </a:pPr>
            <a:r>
              <a:rPr lang="en-GB" sz="1200"/>
              <a:t>For example</a:t>
            </a:r>
          </a:p>
          <a:p>
            <a:pPr lvl="0" rtl="0">
              <a:lnSpc>
                <a:spcPct val="138000"/>
              </a:lnSpc>
              <a:spcBef>
                <a:spcPts val="0"/>
              </a:spcBef>
              <a:buNone/>
            </a:pPr>
            <a:r>
              <a:t/>
            </a:r>
            <a:endParaRPr sz="1200"/>
          </a:p>
          <a:p>
            <a:pPr lvl="0" rtl="0">
              <a:lnSpc>
                <a:spcPct val="138000"/>
              </a:lnSpc>
              <a:spcBef>
                <a:spcPts val="0"/>
              </a:spcBef>
              <a:buNone/>
            </a:pPr>
            <a:r>
              <a:rPr lang="en-GB" sz="1200"/>
              <a:t>Instead, the car is guided by visual feedback. At each step, the camera will capture the positions of the target and the car based colors. WIth the coordinates of the three points, we are able to calculate the angle formed by the three points with the tail as the vertex. Then the FPGA will move the car accordingly. For example, in the first figure, the head is left to the goal, so the car would turn right. Eventually, the car could reach the target.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GB" sz="1800"/>
              <a:t>what you ended up with </a:t>
            </a:r>
          </a:p>
          <a:p>
            <a:pPr lvl="0" rtl="0">
              <a:lnSpc>
                <a:spcPct val="115000"/>
              </a:lnSpc>
              <a:spcBef>
                <a:spcPts val="0"/>
              </a:spcBef>
              <a:spcAft>
                <a:spcPts val="1600"/>
              </a:spcAft>
              <a:buNone/>
            </a:pPr>
            <a:r>
              <a:rPr lang="en-GB" sz="1800"/>
              <a:t>and why – what problems you had – what changes you had to make – good block diagrams will be helpful to show originally planned and resulting systems – explain the block diagram of your final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dk1"/>
              </a:buClr>
              <a:defRPr>
                <a:solidFill>
                  <a:schemeClr val="dk1"/>
                </a:solidFill>
              </a:defRPr>
            </a:lvl1pPr>
            <a:lvl2pPr lvl="1" rtl="0">
              <a:spcBef>
                <a:spcPts val="0"/>
              </a:spcBef>
              <a:buClr>
                <a:schemeClr val="dk1"/>
              </a:buClr>
              <a:defRPr>
                <a:solidFill>
                  <a:schemeClr val="dk1"/>
                </a:solidFill>
              </a:defRPr>
            </a:lvl2pPr>
            <a:lvl3pPr lvl="2" rtl="0">
              <a:spcBef>
                <a:spcPts val="0"/>
              </a:spcBef>
              <a:buClr>
                <a:schemeClr val="dk1"/>
              </a:buClr>
              <a:defRPr>
                <a:solidFill>
                  <a:schemeClr val="dk1"/>
                </a:solidFill>
              </a:defRPr>
            </a:lvl3pPr>
            <a:lvl4pPr lvl="3" rtl="0">
              <a:spcBef>
                <a:spcPts val="0"/>
              </a:spcBef>
              <a:buClr>
                <a:schemeClr val="dk1"/>
              </a:buClr>
              <a:defRPr>
                <a:solidFill>
                  <a:schemeClr val="dk1"/>
                </a:solidFill>
              </a:defRPr>
            </a:lvl4pPr>
            <a:lvl5pPr lvl="4" rtl="0">
              <a:spcBef>
                <a:spcPts val="0"/>
              </a:spcBef>
              <a:buClr>
                <a:schemeClr val="dk1"/>
              </a:buClr>
              <a:defRPr>
                <a:solidFill>
                  <a:schemeClr val="dk1"/>
                </a:solidFill>
              </a:defRPr>
            </a:lvl5pPr>
            <a:lvl6pPr lvl="5" rtl="0">
              <a:spcBef>
                <a:spcPts val="0"/>
              </a:spcBef>
              <a:buClr>
                <a:schemeClr val="dk1"/>
              </a:buClr>
              <a:defRPr>
                <a:solidFill>
                  <a:schemeClr val="dk1"/>
                </a:solidFill>
              </a:defRPr>
            </a:lvl6pPr>
            <a:lvl7pPr lvl="6" rtl="0">
              <a:spcBef>
                <a:spcPts val="0"/>
              </a:spcBef>
              <a:buClr>
                <a:schemeClr val="dk1"/>
              </a:buClr>
              <a:defRPr>
                <a:solidFill>
                  <a:schemeClr val="dk1"/>
                </a:solidFill>
              </a:defRPr>
            </a:lvl7pPr>
            <a:lvl8pPr lvl="7" rtl="0">
              <a:spcBef>
                <a:spcPts val="0"/>
              </a:spcBef>
              <a:buClr>
                <a:schemeClr val="dk1"/>
              </a:buClr>
              <a:defRPr>
                <a:solidFill>
                  <a:schemeClr val="dk1"/>
                </a:solidFill>
              </a:defRPr>
            </a:lvl8pPr>
            <a:lvl9pPr lvl="8" rtl="0">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defRPr sz="1800">
                <a:solidFill>
                  <a:schemeClr val="lt2"/>
                </a:solidFill>
              </a:defRPr>
            </a:lvl1pPr>
            <a:lvl2pPr lvl="1" rtl="0">
              <a:lnSpc>
                <a:spcPct val="115000"/>
              </a:lnSpc>
              <a:spcBef>
                <a:spcPts val="0"/>
              </a:spcBef>
              <a:spcAft>
                <a:spcPts val="1600"/>
              </a:spcAft>
              <a:buClr>
                <a:schemeClr val="lt2"/>
              </a:buClr>
              <a:defRPr>
                <a:solidFill>
                  <a:schemeClr val="lt2"/>
                </a:solidFill>
              </a:defRPr>
            </a:lvl2pPr>
            <a:lvl3pPr lvl="2" rtl="0">
              <a:lnSpc>
                <a:spcPct val="115000"/>
              </a:lnSpc>
              <a:spcBef>
                <a:spcPts val="0"/>
              </a:spcBef>
              <a:spcAft>
                <a:spcPts val="1600"/>
              </a:spcAft>
              <a:buClr>
                <a:schemeClr val="lt2"/>
              </a:buClr>
              <a:defRPr>
                <a:solidFill>
                  <a:schemeClr val="lt2"/>
                </a:solidFill>
              </a:defRPr>
            </a:lvl3pPr>
            <a:lvl4pPr lvl="3" rtl="0">
              <a:lnSpc>
                <a:spcPct val="115000"/>
              </a:lnSpc>
              <a:spcBef>
                <a:spcPts val="0"/>
              </a:spcBef>
              <a:spcAft>
                <a:spcPts val="1600"/>
              </a:spcAft>
              <a:buClr>
                <a:schemeClr val="lt2"/>
              </a:buClr>
              <a:defRPr>
                <a:solidFill>
                  <a:schemeClr val="lt2"/>
                </a:solidFill>
              </a:defRPr>
            </a:lvl4pPr>
            <a:lvl5pPr lvl="4" rtl="0">
              <a:lnSpc>
                <a:spcPct val="115000"/>
              </a:lnSpc>
              <a:spcBef>
                <a:spcPts val="0"/>
              </a:spcBef>
              <a:spcAft>
                <a:spcPts val="1600"/>
              </a:spcAft>
              <a:buClr>
                <a:schemeClr val="lt2"/>
              </a:buClr>
              <a:defRPr>
                <a:solidFill>
                  <a:schemeClr val="lt2"/>
                </a:solidFill>
              </a:defRPr>
            </a:lvl5pPr>
            <a:lvl6pPr lvl="5" rtl="0">
              <a:lnSpc>
                <a:spcPct val="115000"/>
              </a:lnSpc>
              <a:spcBef>
                <a:spcPts val="0"/>
              </a:spcBef>
              <a:spcAft>
                <a:spcPts val="1600"/>
              </a:spcAft>
              <a:buClr>
                <a:schemeClr val="lt2"/>
              </a:buClr>
              <a:defRPr>
                <a:solidFill>
                  <a:schemeClr val="lt2"/>
                </a:solidFill>
              </a:defRPr>
            </a:lvl6pPr>
            <a:lvl7pPr lvl="6" rtl="0">
              <a:lnSpc>
                <a:spcPct val="115000"/>
              </a:lnSpc>
              <a:spcBef>
                <a:spcPts val="0"/>
              </a:spcBef>
              <a:spcAft>
                <a:spcPts val="1600"/>
              </a:spcAft>
              <a:buClr>
                <a:schemeClr val="lt2"/>
              </a:buClr>
              <a:defRPr>
                <a:solidFill>
                  <a:schemeClr val="lt2"/>
                </a:solidFill>
              </a:defRPr>
            </a:lvl7pPr>
            <a:lvl8pPr lvl="7" rtl="0">
              <a:lnSpc>
                <a:spcPct val="115000"/>
              </a:lnSpc>
              <a:spcBef>
                <a:spcPts val="0"/>
              </a:spcBef>
              <a:spcAft>
                <a:spcPts val="1600"/>
              </a:spcAft>
              <a:buClr>
                <a:schemeClr val="lt2"/>
              </a:buClr>
              <a:defRPr>
                <a:solidFill>
                  <a:schemeClr val="lt2"/>
                </a:solidFill>
              </a:defRPr>
            </a:lvl8pPr>
            <a:lvl9pPr lvl="8" rtl="0">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youtube.com/v/9_-MfDjmDT0" TargetMode="External"/><Relationship Id="rId4" Type="http://schemas.openxmlformats.org/officeDocument/2006/relationships/image" Target="../media/image12.jpg"/><Relationship Id="rId5" Type="http://schemas.openxmlformats.org/officeDocument/2006/relationships/hyperlink" Target="http://youtube.com/v/EAksMEmU5lk" TargetMode="External"/><Relationship Id="rId6"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11.png"/><Relationship Id="rId5" Type="http://schemas.openxmlformats.org/officeDocument/2006/relationships/image" Target="../media/image00.png"/><Relationship Id="rId6" Type="http://schemas.openxmlformats.org/officeDocument/2006/relationships/image" Target="../media/image02.png"/><Relationship Id="rId7" Type="http://schemas.openxmlformats.org/officeDocument/2006/relationships/image" Target="../media/image01.png"/><Relationship Id="rId8"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Visual Auto Navigation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GB"/>
              <a:t>Group 20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RC Car Control</a:t>
            </a:r>
          </a:p>
        </p:txBody>
      </p:sp>
      <p:sp>
        <p:nvSpPr>
          <p:cNvPr id="123" name="Shape 123"/>
          <p:cNvSpPr txBox="1"/>
          <p:nvPr>
            <p:ph idx="1" type="body"/>
          </p:nvPr>
        </p:nvSpPr>
        <p:spPr>
          <a:xfrm>
            <a:off x="341200" y="1147575"/>
            <a:ext cx="5034300" cy="3416400"/>
          </a:xfrm>
          <a:prstGeom prst="rect">
            <a:avLst/>
          </a:prstGeom>
        </p:spPr>
        <p:txBody>
          <a:bodyPr anchorCtr="0" anchor="t" bIns="91425" lIns="91425" rIns="91425" tIns="91425">
            <a:noAutofit/>
          </a:bodyPr>
          <a:lstStyle/>
          <a:p>
            <a:pPr indent="-228600" lvl="0" marL="457200" rtl="0">
              <a:spcBef>
                <a:spcPts val="0"/>
              </a:spcBef>
              <a:buChar char="❖"/>
            </a:pPr>
            <a:r>
              <a:rPr lang="en-GB"/>
              <a:t>Uses 5 registers</a:t>
            </a:r>
          </a:p>
          <a:p>
            <a:pPr indent="-228600" lvl="2" marL="1371600" rtl="0">
              <a:spcBef>
                <a:spcPts val="0"/>
              </a:spcBef>
              <a:buChar char="■"/>
            </a:pPr>
            <a:r>
              <a:rPr lang="en-GB"/>
              <a:t>Direction reg - ← ↑ → ↓</a:t>
            </a:r>
          </a:p>
          <a:p>
            <a:pPr indent="-228600" lvl="2" marL="1371600" rtl="0">
              <a:spcBef>
                <a:spcPts val="0"/>
              </a:spcBef>
              <a:buChar char="■"/>
            </a:pPr>
            <a:r>
              <a:rPr lang="en-GB"/>
              <a:t>Count reg - 1 second ≅ 100M cycles</a:t>
            </a:r>
          </a:p>
          <a:p>
            <a:pPr indent="-228600" lvl="2" marL="1371600" rtl="0">
              <a:spcBef>
                <a:spcPts val="0"/>
              </a:spcBef>
              <a:buChar char="■"/>
            </a:pPr>
            <a:r>
              <a:rPr lang="en-GB"/>
              <a:t>Control reg - Send direction signal when bit0 is set to 1 </a:t>
            </a:r>
          </a:p>
          <a:p>
            <a:pPr indent="-228600" lvl="2" marL="1371600" rtl="0">
              <a:spcBef>
                <a:spcPts val="0"/>
              </a:spcBef>
              <a:buChar char="■"/>
            </a:pPr>
            <a:r>
              <a:rPr lang="en-GB" sz="1400"/>
              <a:t>State reg </a:t>
            </a:r>
            <a:r>
              <a:rPr lang="en-GB"/>
              <a:t>- </a:t>
            </a:r>
            <a:r>
              <a:rPr lang="en-GB" sz="1400"/>
              <a:t>RUNNING or IDEL </a:t>
            </a:r>
          </a:p>
          <a:p>
            <a:pPr indent="-228600" lvl="2" marL="1371600" rtl="0">
              <a:spcBef>
                <a:spcPts val="0"/>
              </a:spcBef>
              <a:buChar char="■"/>
            </a:pPr>
            <a:r>
              <a:rPr lang="en-GB"/>
              <a:t>PostPreCount reg - Inertia problem</a:t>
            </a:r>
          </a:p>
          <a:p>
            <a:pPr indent="-228600" lvl="0" marL="457200" rtl="0">
              <a:spcBef>
                <a:spcPts val="0"/>
              </a:spcBef>
            </a:pPr>
            <a:r>
              <a:rPr lang="en-GB"/>
              <a:t>LED output to show current status</a:t>
            </a:r>
          </a:p>
          <a:p>
            <a:pPr indent="-228600" lvl="0" marL="457200" rtl="0">
              <a:spcBef>
                <a:spcPts val="0"/>
              </a:spcBef>
            </a:pPr>
            <a:r>
              <a:rPr lang="en-GB"/>
              <a:t>Output to PmodCOM which connects to the controller</a:t>
            </a:r>
          </a:p>
        </p:txBody>
      </p:sp>
      <p:pic>
        <p:nvPicPr>
          <p:cNvPr id="124" name="Shape 124"/>
          <p:cNvPicPr preferRelativeResize="0"/>
          <p:nvPr/>
        </p:nvPicPr>
        <p:blipFill>
          <a:blip r:embed="rId3">
            <a:alphaModFix/>
          </a:blip>
          <a:stretch>
            <a:fillRect/>
          </a:stretch>
        </p:blipFill>
        <p:spPr>
          <a:xfrm>
            <a:off x="5024100" y="1310469"/>
            <a:ext cx="3645949" cy="170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Angle Calculator</a:t>
            </a:r>
          </a:p>
        </p:txBody>
      </p:sp>
      <p:sp>
        <p:nvSpPr>
          <p:cNvPr id="130" name="Shape 130"/>
          <p:cNvSpPr txBox="1"/>
          <p:nvPr>
            <p:ph idx="1" type="body"/>
          </p:nvPr>
        </p:nvSpPr>
        <p:spPr>
          <a:xfrm>
            <a:off x="341200" y="1147575"/>
            <a:ext cx="5034300" cy="3416400"/>
          </a:xfrm>
          <a:prstGeom prst="rect">
            <a:avLst/>
          </a:prstGeom>
        </p:spPr>
        <p:txBody>
          <a:bodyPr anchorCtr="0" anchor="t" bIns="91425" lIns="91425" rIns="91425" tIns="91425">
            <a:noAutofit/>
          </a:bodyPr>
          <a:lstStyle/>
          <a:p>
            <a:pPr indent="-228600" lvl="0" marL="457200" rtl="0">
              <a:spcBef>
                <a:spcPts val="0"/>
              </a:spcBef>
            </a:pPr>
            <a:r>
              <a:rPr lang="en-GB"/>
              <a:t>Calculate the cos value use baby step approximation and finite state machine to approximate the square root value in hardware. </a:t>
            </a:r>
          </a:p>
          <a:p>
            <a:pPr indent="-228600" lvl="0" marL="457200" rtl="0">
              <a:spcBef>
                <a:spcPts val="0"/>
              </a:spcBef>
            </a:pPr>
            <a:r>
              <a:rPr lang="en-GB"/>
              <a:t>The value is used as the output and then the value is used to calculate arcos to obtain the angle</a:t>
            </a:r>
          </a:p>
        </p:txBody>
      </p:sp>
      <p:pic>
        <p:nvPicPr>
          <p:cNvPr descr="angle.PNG" id="131" name="Shape 131"/>
          <p:cNvPicPr preferRelativeResize="0"/>
          <p:nvPr/>
        </p:nvPicPr>
        <p:blipFill>
          <a:blip r:embed="rId3">
            <a:alphaModFix/>
          </a:blip>
          <a:stretch>
            <a:fillRect/>
          </a:stretch>
        </p:blipFill>
        <p:spPr>
          <a:xfrm>
            <a:off x="5615425" y="2082950"/>
            <a:ext cx="3057525" cy="130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Image Subsampler</a:t>
            </a:r>
          </a:p>
        </p:txBody>
      </p:sp>
      <p:sp>
        <p:nvSpPr>
          <p:cNvPr id="137" name="Shape 137"/>
          <p:cNvSpPr txBox="1"/>
          <p:nvPr>
            <p:ph idx="1" type="body"/>
          </p:nvPr>
        </p:nvSpPr>
        <p:spPr>
          <a:xfrm>
            <a:off x="311700" y="1152475"/>
            <a:ext cx="5034300" cy="3416400"/>
          </a:xfrm>
          <a:prstGeom prst="rect">
            <a:avLst/>
          </a:prstGeom>
        </p:spPr>
        <p:txBody>
          <a:bodyPr anchorCtr="0" anchor="t" bIns="91425" lIns="91425" rIns="91425" tIns="91425">
            <a:noAutofit/>
          </a:bodyPr>
          <a:lstStyle/>
          <a:p>
            <a:pPr indent="-228600" lvl="0" marL="457200" rtl="0">
              <a:spcBef>
                <a:spcPts val="0"/>
              </a:spcBef>
            </a:pPr>
            <a:r>
              <a:rPr lang="en-GB"/>
              <a:t>Subsamples 640x480 image to 64x48</a:t>
            </a:r>
          </a:p>
          <a:p>
            <a:pPr indent="-228600" lvl="0" marL="457200" rtl="0">
              <a:spcBef>
                <a:spcPts val="0"/>
              </a:spcBef>
            </a:pPr>
            <a:r>
              <a:rPr lang="en-GB"/>
              <a:t>Uses 64 flip flops, individually receiving pixels from the VDMA</a:t>
            </a:r>
          </a:p>
          <a:p>
            <a:pPr indent="-228600" lvl="0" marL="457200" rtl="0">
              <a:spcBef>
                <a:spcPts val="0"/>
              </a:spcBef>
            </a:pPr>
            <a:r>
              <a:rPr lang="en-GB"/>
              <a:t>Outputs 1 line of output image after receiving 10 lines of the input image</a:t>
            </a:r>
          </a:p>
          <a:p>
            <a:pPr indent="-228600" lvl="0" marL="457200" rtl="0">
              <a:spcBef>
                <a:spcPts val="0"/>
              </a:spcBef>
            </a:pPr>
            <a:r>
              <a:rPr lang="en-GB"/>
              <a:t>Uses min-pooling</a:t>
            </a:r>
          </a:p>
          <a:p>
            <a:pPr indent="-228600" lvl="0" marL="457200" rtl="0">
              <a:spcBef>
                <a:spcPts val="0"/>
              </a:spcBef>
            </a:pPr>
            <a:r>
              <a:rPr lang="en-GB"/>
              <a:t>Synchronized with VDMA through stream interface</a:t>
            </a:r>
          </a:p>
          <a:p>
            <a:pPr indent="-228600" lvl="0" marL="457200" rtl="0">
              <a:spcBef>
                <a:spcPts val="0"/>
              </a:spcBef>
            </a:pPr>
            <a:r>
              <a:rPr lang="en-GB"/>
              <a:t>Controlled using a Control Register through AXI-lite interface</a:t>
            </a:r>
          </a:p>
        </p:txBody>
      </p:sp>
      <p:pic>
        <p:nvPicPr>
          <p:cNvPr id="138" name="Shape 138"/>
          <p:cNvPicPr preferRelativeResize="0"/>
          <p:nvPr/>
        </p:nvPicPr>
        <p:blipFill>
          <a:blip r:embed="rId3">
            <a:alphaModFix/>
          </a:blip>
          <a:stretch>
            <a:fillRect/>
          </a:stretch>
        </p:blipFill>
        <p:spPr>
          <a:xfrm>
            <a:off x="5721751" y="1395626"/>
            <a:ext cx="2522600" cy="2781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OV7670 Camera Block</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Driven by 100 MHz clock source</a:t>
            </a:r>
          </a:p>
          <a:p>
            <a:pPr indent="-228600" lvl="0" marL="457200" rtl="0">
              <a:spcBef>
                <a:spcPts val="0"/>
              </a:spcBef>
            </a:pPr>
            <a:r>
              <a:rPr lang="en-GB"/>
              <a:t>Generated 32-bits image data flow</a:t>
            </a:r>
          </a:p>
          <a:p>
            <a:pPr indent="-228600" lvl="0" marL="457200" rtl="0">
              <a:spcBef>
                <a:spcPts val="0"/>
              </a:spcBef>
            </a:pPr>
            <a:r>
              <a:rPr lang="en-GB"/>
              <a:t>Generated control signal for VDMA</a:t>
            </a:r>
          </a:p>
          <a:p>
            <a:pPr indent="-228600" lvl="1" marL="914400" rtl="0">
              <a:spcBef>
                <a:spcPts val="0"/>
              </a:spcBef>
            </a:pPr>
            <a:r>
              <a:rPr lang="en-GB"/>
              <a:t>fsync: </a:t>
            </a:r>
            <a:r>
              <a:rPr lang="en-GB"/>
              <a:t>synchronize frame</a:t>
            </a:r>
            <a:r>
              <a:rPr lang="en-GB"/>
              <a:t>  </a:t>
            </a:r>
          </a:p>
          <a:p>
            <a:pPr indent="-228600" lvl="1" marL="914400" rtl="0">
              <a:spcBef>
                <a:spcPts val="0"/>
              </a:spcBef>
            </a:pPr>
            <a:r>
              <a:rPr lang="en-GB"/>
              <a:t>tlast: signal of “end of line”</a:t>
            </a:r>
          </a:p>
          <a:p>
            <a:pPr indent="-228600" lvl="1" marL="914400">
              <a:spcBef>
                <a:spcPts val="0"/>
              </a:spcBef>
            </a:pPr>
            <a:r>
              <a:rPr lang="en-GB"/>
              <a:t>tvalid: data valid signal</a:t>
            </a:r>
          </a:p>
        </p:txBody>
      </p:sp>
      <p:pic>
        <p:nvPicPr>
          <p:cNvPr descr="ov7670.PNG" id="145" name="Shape 145"/>
          <p:cNvPicPr preferRelativeResize="0"/>
          <p:nvPr/>
        </p:nvPicPr>
        <p:blipFill>
          <a:blip r:embed="rId3">
            <a:alphaModFix/>
          </a:blip>
          <a:stretch>
            <a:fillRect/>
          </a:stretch>
        </p:blipFill>
        <p:spPr>
          <a:xfrm>
            <a:off x="6235096" y="1249375"/>
            <a:ext cx="1852125" cy="295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Design Process</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Weekly milestones are set to keep track of progress.</a:t>
            </a:r>
          </a:p>
          <a:p>
            <a:pPr indent="-228600" lvl="0" marL="457200" rtl="0">
              <a:spcBef>
                <a:spcPts val="0"/>
              </a:spcBef>
            </a:pPr>
            <a:r>
              <a:rPr lang="en-GB"/>
              <a:t>At the end of each week, team members reflect on progress and update milestones accordingly</a:t>
            </a:r>
          </a:p>
          <a:p>
            <a:pPr indent="-228600" lvl="0" marL="457200" rtl="0">
              <a:spcBef>
                <a:spcPts val="0"/>
              </a:spcBef>
            </a:pPr>
            <a:r>
              <a:rPr lang="en-GB"/>
              <a:t>Discuss with our TA on adjusting the next week’s goal and get help from our TA</a:t>
            </a:r>
          </a:p>
          <a:p>
            <a:pPr indent="-228600" lvl="0" marL="457200" rtl="0">
              <a:spcBef>
                <a:spcPts val="0"/>
              </a:spcBef>
            </a:pPr>
            <a:r>
              <a:rPr lang="en-GB"/>
              <a:t>Test driven development</a:t>
            </a:r>
          </a:p>
          <a:p>
            <a:pPr indent="-228600" lvl="1" marL="914400" rtl="0">
              <a:spcBef>
                <a:spcPts val="0"/>
              </a:spcBef>
            </a:pPr>
            <a:r>
              <a:rPr lang="en-GB"/>
              <a:t>Testbench created to verify </a:t>
            </a:r>
            <a:r>
              <a:rPr lang="en-GB"/>
              <a:t>separate</a:t>
            </a:r>
            <a:r>
              <a:rPr lang="en-GB"/>
              <a:t> components of the design</a:t>
            </a:r>
          </a:p>
          <a:p>
            <a:pPr indent="-228600" lvl="1" marL="914400">
              <a:spcBef>
                <a:spcPts val="0"/>
              </a:spcBef>
            </a:pPr>
            <a:r>
              <a:rPr lang="en-GB"/>
              <a:t>Early validation at each stage using ILA debug core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 we gained from the course</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RTL level hardware design</a:t>
            </a:r>
          </a:p>
          <a:p>
            <a:pPr indent="-228600" lvl="0" marL="457200" rtl="0">
              <a:spcBef>
                <a:spcPts val="0"/>
              </a:spcBef>
            </a:pPr>
            <a:r>
              <a:rPr lang="en-GB"/>
              <a:t>High level design using IP integrator</a:t>
            </a:r>
          </a:p>
          <a:p>
            <a:pPr indent="-228600" lvl="0" marL="457200" rtl="0">
              <a:spcBef>
                <a:spcPts val="0"/>
              </a:spcBef>
            </a:pPr>
            <a:r>
              <a:rPr lang="en-GB"/>
              <a:t>Real time debugging using ILA debug core</a:t>
            </a:r>
          </a:p>
          <a:p>
            <a:pPr indent="-228600" lvl="0" marL="457200" rtl="0">
              <a:spcBef>
                <a:spcPts val="0"/>
              </a:spcBef>
            </a:pPr>
            <a:r>
              <a:rPr lang="en-GB"/>
              <a:t>Test bench and system level simulation</a:t>
            </a:r>
          </a:p>
          <a:p>
            <a:pPr indent="-228600" lvl="0" marL="457200" rtl="0">
              <a:spcBef>
                <a:spcPts val="0"/>
              </a:spcBef>
            </a:pPr>
            <a:r>
              <a:rPr lang="en-GB"/>
              <a:t>Macro management of a team design project</a:t>
            </a:r>
          </a:p>
          <a:p>
            <a:pPr indent="-228600" lvl="0" marL="457200" rtl="0">
              <a:spcBef>
                <a:spcPts val="0"/>
              </a:spcBef>
            </a:pPr>
            <a:r>
              <a:rPr lang="en-GB"/>
              <a:t>Time management</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i="1" lang="en-GB" sz="4000"/>
              <a:t>Demo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i="1" lang="en-GB" sz="4000"/>
              <a:t>Demo</a:t>
            </a:r>
          </a:p>
        </p:txBody>
      </p:sp>
      <p:sp>
        <p:nvSpPr>
          <p:cNvPr id="168" name="Shape 168" title="RC car control">
            <a:hlinkClick r:id="rId3"/>
          </p:cNvPr>
          <p:cNvSpPr/>
          <p:nvPr/>
        </p:nvSpPr>
        <p:spPr>
          <a:xfrm>
            <a:off x="0" y="3180373"/>
            <a:ext cx="2617500" cy="1963125"/>
          </a:xfrm>
          <a:prstGeom prst="rect">
            <a:avLst/>
          </a:prstGeom>
          <a:blipFill>
            <a:blip r:embed="rId4">
              <a:alphaModFix/>
            </a:blip>
            <a:stretch>
              <a:fillRect/>
            </a:stretch>
          </a:blipFill>
          <a:ln>
            <a:noFill/>
          </a:ln>
        </p:spPr>
      </p:sp>
      <p:sp>
        <p:nvSpPr>
          <p:cNvPr id="169" name="Shape 169" title="control RC car">
            <a:hlinkClick r:id="rId5"/>
          </p:cNvPr>
          <p:cNvSpPr/>
          <p:nvPr/>
        </p:nvSpPr>
        <p:spPr>
          <a:xfrm>
            <a:off x="6526497" y="3180373"/>
            <a:ext cx="2617499" cy="1963125"/>
          </a:xfrm>
          <a:prstGeom prst="rect">
            <a:avLst/>
          </a:prstGeom>
          <a:blipFill>
            <a:blip r:embed="rId6">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Introduction</a:t>
            </a:r>
          </a:p>
        </p:txBody>
      </p:sp>
      <p:sp>
        <p:nvSpPr>
          <p:cNvPr id="61" name="Shape 61"/>
          <p:cNvSpPr txBox="1"/>
          <p:nvPr>
            <p:ph idx="1" type="body"/>
          </p:nvPr>
        </p:nvSpPr>
        <p:spPr>
          <a:xfrm>
            <a:off x="311700" y="1152475"/>
            <a:ext cx="4383900" cy="3416400"/>
          </a:xfrm>
          <a:prstGeom prst="rect">
            <a:avLst/>
          </a:prstGeom>
        </p:spPr>
        <p:txBody>
          <a:bodyPr anchorCtr="0" anchor="t" bIns="91425" lIns="91425" rIns="91425" tIns="91425">
            <a:noAutofit/>
          </a:bodyPr>
          <a:lstStyle/>
          <a:p>
            <a:pPr indent="-228600" lvl="0" marL="457200" rtl="0">
              <a:spcBef>
                <a:spcPts val="0"/>
              </a:spcBef>
            </a:pPr>
            <a:r>
              <a:rPr lang="en-GB"/>
              <a:t>The goal of this project was to achieve auto navigation of a remote controlled car based on visual input.</a:t>
            </a:r>
          </a:p>
          <a:p>
            <a:pPr indent="-228600" lvl="0" marL="457200">
              <a:spcBef>
                <a:spcPts val="0"/>
              </a:spcBef>
            </a:pPr>
            <a:r>
              <a:rPr lang="en-GB"/>
              <a:t>We use PMOD camera as the visual input, the FPGA will calculate the path and send control signals to the RC controller</a:t>
            </a:r>
          </a:p>
        </p:txBody>
      </p:sp>
      <p:pic>
        <p:nvPicPr>
          <p:cNvPr id="62" name="Shape 62"/>
          <p:cNvPicPr preferRelativeResize="0"/>
          <p:nvPr/>
        </p:nvPicPr>
        <p:blipFill>
          <a:blip r:embed="rId3">
            <a:alphaModFix/>
          </a:blip>
          <a:stretch>
            <a:fillRect/>
          </a:stretch>
        </p:blipFill>
        <p:spPr>
          <a:xfrm>
            <a:off x="4835601" y="1268364"/>
            <a:ext cx="4246179" cy="31846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37175" y="445025"/>
            <a:ext cx="8520600" cy="572700"/>
          </a:xfrm>
          <a:prstGeom prst="rect">
            <a:avLst/>
          </a:prstGeom>
        </p:spPr>
        <p:txBody>
          <a:bodyPr anchorCtr="0" anchor="t" bIns="91425" lIns="91425" rIns="91425" tIns="91425">
            <a:noAutofit/>
          </a:bodyPr>
          <a:lstStyle/>
          <a:p>
            <a:pPr lvl="0">
              <a:spcBef>
                <a:spcPts val="0"/>
              </a:spcBef>
              <a:buNone/>
            </a:pPr>
            <a:r>
              <a:rPr lang="en-GB"/>
              <a:t>Initial Goal</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Autonomous Pathfinding RC Car</a:t>
            </a:r>
          </a:p>
          <a:p>
            <a:pPr lvl="0" rtl="0">
              <a:spcBef>
                <a:spcPts val="0"/>
              </a:spcBef>
              <a:buNone/>
            </a:pPr>
            <a:r>
              <a:t/>
            </a:r>
            <a:endParaRPr/>
          </a:p>
        </p:txBody>
      </p:sp>
      <p:pic>
        <p:nvPicPr>
          <p:cNvPr id="69" name="Shape 69"/>
          <p:cNvPicPr preferRelativeResize="0"/>
          <p:nvPr/>
        </p:nvPicPr>
        <p:blipFill rotWithShape="1">
          <a:blip r:embed="rId3">
            <a:alphaModFix/>
          </a:blip>
          <a:srcRect b="25800" l="55077" r="19105" t="34930"/>
          <a:stretch/>
        </p:blipFill>
        <p:spPr>
          <a:xfrm>
            <a:off x="2832500" y="1609225"/>
            <a:ext cx="3305175"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0125"/>
            <a:ext cx="8520600" cy="572700"/>
          </a:xfrm>
          <a:prstGeom prst="rect">
            <a:avLst/>
          </a:prstGeom>
        </p:spPr>
        <p:txBody>
          <a:bodyPr anchorCtr="0" anchor="t" bIns="91425" lIns="91425" rIns="91425" tIns="91425">
            <a:noAutofit/>
          </a:bodyPr>
          <a:lstStyle/>
          <a:p>
            <a:pPr lvl="0">
              <a:spcBef>
                <a:spcPts val="0"/>
              </a:spcBef>
              <a:buNone/>
            </a:pPr>
            <a:r>
              <a:rPr lang="en-GB"/>
              <a:t>Final Product</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Visual Auto Navigation</a:t>
            </a:r>
          </a:p>
          <a:p>
            <a:pPr lvl="0">
              <a:spcBef>
                <a:spcPts val="0"/>
              </a:spcBef>
              <a:buNone/>
            </a:pPr>
            <a:r>
              <a:t/>
            </a:r>
            <a:endParaRPr/>
          </a:p>
        </p:txBody>
      </p:sp>
      <p:grpSp>
        <p:nvGrpSpPr>
          <p:cNvPr id="76" name="Shape 76"/>
          <p:cNvGrpSpPr/>
          <p:nvPr/>
        </p:nvGrpSpPr>
        <p:grpSpPr>
          <a:xfrm>
            <a:off x="4393593" y="3505136"/>
            <a:ext cx="4205079" cy="1325345"/>
            <a:chOff x="545691" y="1709350"/>
            <a:chExt cx="8052623" cy="3120662"/>
          </a:xfrm>
        </p:grpSpPr>
        <p:grpSp>
          <p:nvGrpSpPr>
            <p:cNvPr id="77" name="Shape 77"/>
            <p:cNvGrpSpPr/>
            <p:nvPr/>
          </p:nvGrpSpPr>
          <p:grpSpPr>
            <a:xfrm>
              <a:off x="545691" y="2968187"/>
              <a:ext cx="8052623" cy="1861825"/>
              <a:chOff x="533603" y="2372699"/>
              <a:chExt cx="8052623" cy="1861825"/>
            </a:xfrm>
          </p:grpSpPr>
          <p:pic>
            <p:nvPicPr>
              <p:cNvPr id="78" name="Shape 78"/>
              <p:cNvPicPr preferRelativeResize="0"/>
              <p:nvPr/>
            </p:nvPicPr>
            <p:blipFill>
              <a:blip r:embed="rId3">
                <a:alphaModFix/>
              </a:blip>
              <a:stretch>
                <a:fillRect/>
              </a:stretch>
            </p:blipFill>
            <p:spPr>
              <a:xfrm>
                <a:off x="533603" y="2372699"/>
                <a:ext cx="2029395" cy="1792974"/>
              </a:xfrm>
              <a:prstGeom prst="rect">
                <a:avLst/>
              </a:prstGeom>
              <a:noFill/>
              <a:ln>
                <a:noFill/>
              </a:ln>
            </p:spPr>
          </p:pic>
          <p:pic>
            <p:nvPicPr>
              <p:cNvPr id="79" name="Shape 79"/>
              <p:cNvPicPr preferRelativeResize="0"/>
              <p:nvPr/>
            </p:nvPicPr>
            <p:blipFill>
              <a:blip r:embed="rId4">
                <a:alphaModFix/>
              </a:blip>
              <a:stretch>
                <a:fillRect/>
              </a:stretch>
            </p:blipFill>
            <p:spPr>
              <a:xfrm>
                <a:off x="3510260" y="2372700"/>
                <a:ext cx="2110565" cy="1861824"/>
              </a:xfrm>
              <a:prstGeom prst="rect">
                <a:avLst/>
              </a:prstGeom>
              <a:noFill/>
              <a:ln>
                <a:noFill/>
              </a:ln>
            </p:spPr>
          </p:pic>
          <p:pic>
            <p:nvPicPr>
              <p:cNvPr id="80" name="Shape 80"/>
              <p:cNvPicPr preferRelativeResize="0"/>
              <p:nvPr/>
            </p:nvPicPr>
            <p:blipFill>
              <a:blip r:embed="rId5">
                <a:alphaModFix/>
              </a:blip>
              <a:stretch>
                <a:fillRect/>
              </a:stretch>
            </p:blipFill>
            <p:spPr>
              <a:xfrm>
                <a:off x="6459963" y="2372699"/>
                <a:ext cx="2126263" cy="1861824"/>
              </a:xfrm>
              <a:prstGeom prst="rect">
                <a:avLst/>
              </a:prstGeom>
              <a:noFill/>
              <a:ln>
                <a:noFill/>
              </a:ln>
            </p:spPr>
          </p:pic>
          <p:sp>
            <p:nvSpPr>
              <p:cNvPr id="81" name="Shape 81"/>
              <p:cNvSpPr/>
              <p:nvPr/>
            </p:nvSpPr>
            <p:spPr>
              <a:xfrm>
                <a:off x="2803062" y="3075025"/>
                <a:ext cx="467100" cy="186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5806850" y="3075025"/>
                <a:ext cx="467100" cy="186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83" name="Shape 83"/>
            <p:cNvPicPr preferRelativeResize="0"/>
            <p:nvPr/>
          </p:nvPicPr>
          <p:blipFill>
            <a:blip r:embed="rId6">
              <a:alphaModFix/>
            </a:blip>
            <a:stretch>
              <a:fillRect/>
            </a:stretch>
          </p:blipFill>
          <p:spPr>
            <a:xfrm>
              <a:off x="1121000" y="1789401"/>
              <a:ext cx="899525" cy="965649"/>
            </a:xfrm>
            <a:prstGeom prst="rect">
              <a:avLst/>
            </a:prstGeom>
            <a:noFill/>
            <a:ln>
              <a:noFill/>
            </a:ln>
          </p:spPr>
        </p:pic>
        <p:pic>
          <p:nvPicPr>
            <p:cNvPr id="84" name="Shape 84"/>
            <p:cNvPicPr preferRelativeResize="0"/>
            <p:nvPr/>
          </p:nvPicPr>
          <p:blipFill>
            <a:blip r:embed="rId7">
              <a:alphaModFix/>
            </a:blip>
            <a:stretch>
              <a:fillRect/>
            </a:stretch>
          </p:blipFill>
          <p:spPr>
            <a:xfrm>
              <a:off x="4122250" y="1787700"/>
              <a:ext cx="899525" cy="969045"/>
            </a:xfrm>
            <a:prstGeom prst="rect">
              <a:avLst/>
            </a:prstGeom>
            <a:noFill/>
            <a:ln>
              <a:noFill/>
            </a:ln>
          </p:spPr>
        </p:pic>
        <p:pic>
          <p:nvPicPr>
            <p:cNvPr id="85" name="Shape 85"/>
            <p:cNvPicPr preferRelativeResize="0"/>
            <p:nvPr/>
          </p:nvPicPr>
          <p:blipFill>
            <a:blip r:embed="rId8">
              <a:alphaModFix/>
            </a:blip>
            <a:stretch>
              <a:fillRect/>
            </a:stretch>
          </p:blipFill>
          <p:spPr>
            <a:xfrm>
              <a:off x="7184000" y="1709350"/>
              <a:ext cx="836919" cy="1047399"/>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Original Block Diagram</a:t>
            </a:r>
          </a:p>
        </p:txBody>
      </p:sp>
      <p:sp>
        <p:nvSpPr>
          <p:cNvPr id="91" name="Shape 91"/>
          <p:cNvSpPr txBox="1"/>
          <p:nvPr>
            <p:ph idx="1" type="body"/>
          </p:nvPr>
        </p:nvSpPr>
        <p:spPr>
          <a:xfrm>
            <a:off x="0" y="1152475"/>
            <a:ext cx="9144000" cy="3990900"/>
          </a:xfrm>
          <a:prstGeom prst="rect">
            <a:avLst/>
          </a:prstGeom>
          <a:solidFill>
            <a:srgbClr val="EFEFEF"/>
          </a:solidFill>
        </p:spPr>
        <p:txBody>
          <a:bodyPr anchorCtr="0" anchor="t" bIns="91425" lIns="91425" rIns="91425" tIns="91425">
            <a:noAutofit/>
          </a:bodyPr>
          <a:lstStyle/>
          <a:p>
            <a:pPr lvl="0">
              <a:spcBef>
                <a:spcPts val="0"/>
              </a:spcBef>
              <a:buNone/>
            </a:pPr>
            <a:r>
              <a:t/>
            </a:r>
            <a:endParaRPr/>
          </a:p>
        </p:txBody>
      </p:sp>
      <p:pic>
        <p:nvPicPr>
          <p:cNvPr descr="sIEwl_fZvC_Tb_uPmLzqmmg.png" id="92" name="Shape 92"/>
          <p:cNvPicPr preferRelativeResize="0"/>
          <p:nvPr/>
        </p:nvPicPr>
        <p:blipFill>
          <a:blip r:embed="rId3">
            <a:alphaModFix/>
          </a:blip>
          <a:stretch>
            <a:fillRect/>
          </a:stretch>
        </p:blipFill>
        <p:spPr>
          <a:xfrm>
            <a:off x="1766875" y="1152425"/>
            <a:ext cx="5610225" cy="387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97500"/>
            <a:ext cx="8520600" cy="572700"/>
          </a:xfrm>
          <a:prstGeom prst="rect">
            <a:avLst/>
          </a:prstGeom>
        </p:spPr>
        <p:txBody>
          <a:bodyPr anchorCtr="0" anchor="t" bIns="91425" lIns="91425" rIns="91425" tIns="91425">
            <a:noAutofit/>
          </a:bodyPr>
          <a:lstStyle/>
          <a:p>
            <a:pPr lvl="0">
              <a:spcBef>
                <a:spcPts val="0"/>
              </a:spcBef>
              <a:buNone/>
            </a:pPr>
            <a:r>
              <a:rPr lang="en-GB"/>
              <a:t>F</a:t>
            </a:r>
            <a:r>
              <a:rPr lang="en-GB"/>
              <a:t>inal Block Diagram</a:t>
            </a:r>
          </a:p>
          <a:p>
            <a:pPr lvl="0">
              <a:spcBef>
                <a:spcPts val="0"/>
              </a:spcBef>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Block Diagram.jpg" id="99" name="Shape 99"/>
          <p:cNvPicPr preferRelativeResize="0"/>
          <p:nvPr/>
        </p:nvPicPr>
        <p:blipFill>
          <a:blip r:embed="rId3">
            <a:alphaModFix/>
          </a:blip>
          <a:stretch>
            <a:fillRect/>
          </a:stretch>
        </p:blipFill>
        <p:spPr>
          <a:xfrm>
            <a:off x="378275" y="773800"/>
            <a:ext cx="8387449" cy="436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Final Product</a:t>
            </a:r>
          </a:p>
          <a:p>
            <a:pPr lvl="0">
              <a:spcBef>
                <a:spcPts val="0"/>
              </a:spcBef>
              <a:buNone/>
            </a:pPr>
            <a: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Problems</a:t>
            </a:r>
          </a:p>
          <a:p>
            <a:pPr indent="-228600" lvl="1" marL="914400" rtl="0">
              <a:spcBef>
                <a:spcPts val="0"/>
              </a:spcBef>
            </a:pPr>
            <a:r>
              <a:rPr lang="en-GB"/>
              <a:t>Complexity Management</a:t>
            </a:r>
          </a:p>
          <a:p>
            <a:pPr indent="-228600" lvl="0" marL="457200" rtl="0">
              <a:spcBef>
                <a:spcPts val="0"/>
              </a:spcBef>
            </a:pPr>
            <a:r>
              <a:rPr lang="en-GB"/>
              <a:t>Changes</a:t>
            </a:r>
          </a:p>
          <a:p>
            <a:pPr indent="-228600" lvl="1" marL="914400" rtl="0">
              <a:spcBef>
                <a:spcPts val="0"/>
              </a:spcBef>
            </a:pPr>
            <a:r>
              <a:rPr lang="en-GB"/>
              <a:t>Did not include the path-finding algorithm</a:t>
            </a:r>
          </a:p>
          <a:p>
            <a:pPr indent="-228600" lvl="1" marL="914400" rtl="0">
              <a:spcBef>
                <a:spcPts val="0"/>
              </a:spcBef>
            </a:pPr>
            <a:r>
              <a:rPr lang="en-GB"/>
              <a:t>Did not include the image overlay of determined path with</a:t>
            </a:r>
          </a:p>
          <a:p>
            <a:pPr lvl="0" rt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Codes / Blocks</a:t>
            </a:r>
          </a:p>
        </p:txBody>
      </p:sp>
      <p:pic>
        <p:nvPicPr>
          <p:cNvPr id="111" name="Shape 111"/>
          <p:cNvPicPr preferRelativeResize="0"/>
          <p:nvPr/>
        </p:nvPicPr>
        <p:blipFill>
          <a:blip r:embed="rId3">
            <a:alphaModFix/>
          </a:blip>
          <a:stretch>
            <a:fillRect/>
          </a:stretch>
        </p:blipFill>
        <p:spPr>
          <a:xfrm>
            <a:off x="152400" y="1170125"/>
            <a:ext cx="8839197" cy="33332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Codes / Blocks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Image Subsampler (Custom):</a:t>
            </a:r>
          </a:p>
          <a:p>
            <a:pPr indent="-228600" lvl="1" marL="914400" rtl="0">
              <a:spcBef>
                <a:spcPts val="0"/>
              </a:spcBef>
            </a:pPr>
            <a:r>
              <a:rPr lang="en-GB"/>
              <a:t>To reduce search space and speed up marker detection</a:t>
            </a:r>
          </a:p>
          <a:p>
            <a:pPr indent="-228600" lvl="0" marL="457200" rtl="0">
              <a:spcBef>
                <a:spcPts val="0"/>
              </a:spcBef>
            </a:pPr>
            <a:r>
              <a:rPr lang="en-GB"/>
              <a:t>Remote car control module (Custom):</a:t>
            </a:r>
          </a:p>
          <a:p>
            <a:pPr indent="-228600" lvl="1" marL="914400" rtl="0">
              <a:spcBef>
                <a:spcPts val="0"/>
              </a:spcBef>
            </a:pPr>
            <a:r>
              <a:rPr lang="en-GB"/>
              <a:t>Provide a simple interface to issue commands to remote controlled car</a:t>
            </a:r>
          </a:p>
          <a:p>
            <a:pPr indent="-228600" lvl="0" marL="457200" rtl="0">
              <a:spcBef>
                <a:spcPts val="0"/>
              </a:spcBef>
            </a:pPr>
            <a:r>
              <a:rPr lang="en-GB"/>
              <a:t>Angle Calculator (Custom)</a:t>
            </a:r>
          </a:p>
          <a:p>
            <a:pPr indent="-228600" lvl="1" marL="914400" rtl="0">
              <a:spcBef>
                <a:spcPts val="0"/>
              </a:spcBef>
            </a:pPr>
            <a:r>
              <a:rPr lang="en-GB"/>
              <a:t>Calculate cos value of an angle</a:t>
            </a:r>
          </a:p>
          <a:p>
            <a:pPr indent="-228600" lvl="0" marL="457200" rtl="0">
              <a:spcBef>
                <a:spcPts val="0"/>
              </a:spcBef>
            </a:pPr>
            <a:r>
              <a:rPr lang="en-GB"/>
              <a:t>OV7670 Camera Block (Modified from given sample design):</a:t>
            </a:r>
          </a:p>
          <a:p>
            <a:pPr indent="-228600" lvl="1" marL="914400" rtl="0">
              <a:spcBef>
                <a:spcPts val="0"/>
              </a:spcBef>
            </a:pPr>
            <a:r>
              <a:rPr lang="en-GB"/>
              <a:t>Output 320x240 32-bit image (25MHz) from the camera input</a:t>
            </a:r>
          </a:p>
          <a:p>
            <a:pPr indent="-228600" lvl="1" marL="914400" rtl="0">
              <a:spcBef>
                <a:spcPts val="0"/>
              </a:spcBef>
            </a:pPr>
            <a:r>
              <a:rPr lang="en-GB"/>
              <a:t>Generate control signal for the next block</a:t>
            </a:r>
          </a:p>
          <a:p>
            <a:pPr indent="-228600" lvl="1" marL="914400" rtl="0">
              <a:spcBef>
                <a:spcPts val="0"/>
              </a:spcBef>
            </a:pPr>
            <a:r>
              <a:rPr lang="en-GB"/>
              <a:t>Have reference design from piazza resource, customized the design to meet our needs.</a:t>
            </a:r>
          </a:p>
          <a:p>
            <a:pPr indent="-228600" lvl="0" marL="457200" rtl="0">
              <a:spcBef>
                <a:spcPts val="0"/>
              </a:spcBef>
            </a:pPr>
            <a:r>
              <a:rPr lang="en-GB"/>
              <a:t>VGA Controller (From previous year design)</a:t>
            </a:r>
          </a:p>
          <a:p>
            <a:pPr indent="-228600" lvl="0" marL="457200" rtl="0">
              <a:spcBef>
                <a:spcPts val="0"/>
              </a:spcBef>
            </a:pPr>
            <a:r>
              <a:rPr lang="en-GB"/>
              <a:t>Built in Blocks: Microblaze, VDMA, Stream Fifo, Memory Interface Generator</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