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11"/>
  </p:notesMasterIdLst>
  <p:sldIdLst>
    <p:sldId id="256" r:id="rId2"/>
    <p:sldId id="264" r:id="rId3"/>
    <p:sldId id="265" r:id="rId4"/>
    <p:sldId id="270" r:id="rId5"/>
    <p:sldId id="266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5342" autoAdjust="0"/>
  </p:normalViewPr>
  <p:slideViewPr>
    <p:cSldViewPr>
      <p:cViewPr varScale="1">
        <p:scale>
          <a:sx n="66" d="100"/>
          <a:sy n="66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Calibri" panose="020F0502020204030204" pitchFamily="34" charset="0"/>
              </a:rPr>
              <a:t>① </a:t>
            </a:r>
            <a:r>
              <a:rPr lang="zh-CN" altLang="en-US" sz="4000" dirty="0" smtClean="0">
                <a:latin typeface="Calibri" panose="020F0502020204030204" pitchFamily="34" charset="0"/>
              </a:rPr>
              <a:t>数字信号处理</a:t>
            </a:r>
            <a:r>
              <a:rPr lang="en-US" altLang="zh-CN" sz="4000" dirty="0" smtClean="0">
                <a:latin typeface="Calibri" panose="020F0502020204030204" pitchFamily="34" charset="0"/>
              </a:rPr>
              <a:t>: </a:t>
            </a:r>
            <a:r>
              <a:rPr lang="zh-CN" altLang="en-US" sz="4000" dirty="0" smtClean="0">
                <a:latin typeface="Calibri" panose="020F0502020204030204" pitchFamily="34" charset="0"/>
              </a:rPr>
              <a:t>信号</a:t>
            </a:r>
            <a:r>
              <a:rPr lang="zh-CN" altLang="en-US" sz="4000" dirty="0" smtClean="0">
                <a:latin typeface="Calibri" panose="020F0502020204030204" pitchFamily="34" charset="0"/>
              </a:rPr>
              <a:t>与系统  </a:t>
            </a:r>
            <a:r>
              <a:rPr lang="en-US" altLang="zh-CN" sz="4000" dirty="0" smtClean="0">
                <a:latin typeface="Calibri" panose="020F0502020204030204" pitchFamily="34" charset="0"/>
              </a:rPr>
              <a:t/>
            </a:r>
            <a:br>
              <a:rPr lang="en-US" altLang="zh-CN" sz="4000" dirty="0" smtClean="0">
                <a:latin typeface="Calibri" panose="020F0502020204030204" pitchFamily="34" charset="0"/>
              </a:rPr>
            </a:br>
            <a:r>
              <a:rPr lang="zh-CN" altLang="en-US" sz="4000" dirty="0" smtClean="0">
                <a:latin typeface="Calibri" panose="020F0502020204030204" pitchFamily="34" charset="0"/>
              </a:rPr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000" b="1" dirty="0" smtClean="0"/>
              <a:t>信号</a:t>
            </a:r>
            <a:endParaRPr lang="en-US" altLang="zh-CN" sz="2000" b="1" dirty="0" smtClean="0"/>
          </a:p>
          <a:p>
            <a:pPr lvl="1">
              <a:lnSpc>
                <a:spcPct val="160000"/>
              </a:lnSpc>
            </a:pPr>
            <a:r>
              <a:rPr lang="zh-CN" altLang="en-US" sz="2000" b="1" dirty="0" smtClean="0"/>
              <a:t>时间</a:t>
            </a:r>
            <a:r>
              <a:rPr lang="zh-CN" altLang="en-US" sz="2000" dirty="0" smtClean="0"/>
              <a:t>：连续、离散；</a:t>
            </a:r>
            <a:r>
              <a:rPr lang="zh-CN" altLang="en-US" sz="2000" b="1" dirty="0" smtClean="0"/>
              <a:t>幅度</a:t>
            </a:r>
            <a:r>
              <a:rPr lang="zh-CN" altLang="en-US" sz="2000" dirty="0" smtClean="0"/>
              <a:t>：连续、离散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b="1" dirty="0" smtClean="0"/>
              <a:t>周期信号；能量信号；功率信号</a:t>
            </a:r>
            <a:endParaRPr lang="en-US" altLang="zh-CN" sz="2000" b="1" dirty="0" smtClean="0"/>
          </a:p>
          <a:p>
            <a:pPr>
              <a:lnSpc>
                <a:spcPct val="160000"/>
              </a:lnSpc>
            </a:pPr>
            <a:r>
              <a:rPr lang="zh-CN" altLang="en-US" sz="2000" b="1" dirty="0" smtClean="0"/>
              <a:t>系统</a:t>
            </a:r>
            <a:endParaRPr lang="en-US" altLang="zh-CN" sz="2000" b="1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线性系统（齐次性，叠加性）；时移不变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稳定性；因果性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差分方程</a:t>
            </a:r>
            <a:endParaRPr lang="en-US" altLang="zh-CN" sz="2000" dirty="0" smtClean="0"/>
          </a:p>
          <a:p>
            <a:pPr>
              <a:lnSpc>
                <a:spcPct val="160000"/>
              </a:lnSpc>
            </a:pPr>
            <a:r>
              <a:rPr lang="zh-CN" altLang="en-US" sz="2000" b="1" dirty="0" smtClean="0"/>
              <a:t>卷积</a:t>
            </a:r>
            <a:endParaRPr lang="en-US" altLang="zh-CN" sz="2000" b="1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计算方法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性质：交换，结合，分配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2D56D490-C7BA-4A16-BB6D-405B1920C794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判断下列信号的周期性，对周期信号求其基本周期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6D5DECFA-EB79-4709-920F-0BC411345325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63688" y="2036440"/>
                <a:ext cx="34052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36440"/>
                <a:ext cx="340520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66445" y="4196680"/>
                <a:ext cx="33966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45" y="4196680"/>
                <a:ext cx="339663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29573" y="2693804"/>
                <a:ext cx="5345582" cy="11555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0.125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（取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最小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整数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即基本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周期）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73" y="2693804"/>
                <a:ext cx="5345582" cy="11555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29573" y="4793771"/>
                <a:ext cx="5345582" cy="11555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400" dirty="0"/>
                  <a:t>整数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不存在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这是非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周期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73" y="4793771"/>
                <a:ext cx="5345582" cy="11555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92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2132856"/>
                <a:ext cx="8534400" cy="36709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考虑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个系统</a:t>
                </a:r>
                <a:r>
                  <a:rPr lang="en-US" altLang="zh-CN" sz="2400" dirty="0" smtClean="0"/>
                  <a:t>S1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S2</a:t>
                </a:r>
                <a:r>
                  <a:rPr lang="zh-CN" altLang="en-US" sz="2400" dirty="0" smtClean="0"/>
                  <a:t>串联，请回答以下问题：</a:t>
                </a:r>
                <a:endParaRPr lang="en-US" altLang="zh-CN" sz="24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/>
                  <a:t>如果</a:t>
                </a:r>
                <a:r>
                  <a:rPr lang="en-US" altLang="zh-CN" sz="2000" dirty="0" smtClean="0"/>
                  <a:t>S1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S2</a:t>
                </a:r>
                <a:r>
                  <a:rPr lang="zh-CN" altLang="en-US" sz="2000" dirty="0" smtClean="0"/>
                  <a:t>是线性的、时移不变的、稳定的、因果的，那么它们串联而成的系统</a:t>
                </a:r>
                <a:r>
                  <a:rPr lang="zh-CN" altLang="en-US" sz="2000" dirty="0"/>
                  <a:t>也是线性的、时移不变的、稳定的、因果</a:t>
                </a:r>
                <a:r>
                  <a:rPr lang="zh-CN" altLang="en-US" sz="2000" dirty="0" smtClean="0"/>
                  <a:t>的？</a:t>
                </a:r>
                <a:endParaRPr lang="en-US" altLang="zh-CN" sz="2000" dirty="0" smtClean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容易证明线性系统的串联是线性的，时移系统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的串联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时移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的，稳定性和因果性依然保留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/>
                  <a:t>如果</a:t>
                </a:r>
                <a:r>
                  <a:rPr lang="en-US" altLang="zh-CN" sz="2000" dirty="0" smtClean="0"/>
                  <a:t>S1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S2</a:t>
                </a:r>
                <a:r>
                  <a:rPr lang="zh-CN" altLang="en-US" sz="2000" dirty="0" smtClean="0"/>
                  <a:t>是非线性的，那么它们串联而成的系统也是非线性的？</a:t>
                </a:r>
                <a:endParaRPr lang="en-US" altLang="zh-CN" sz="2000" dirty="0" smtClean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假如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2132856"/>
                <a:ext cx="8534400" cy="3670920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7A9ED4D3-57AD-4AD9-802A-D031B5D1D8F8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2" y="1124744"/>
            <a:ext cx="1080120" cy="59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876256" y="1124744"/>
            <a:ext cx="1080120" cy="590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S2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300192" y="14198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7956376" y="14198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44008" y="14127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50685" y="1052736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685" y="1052736"/>
                <a:ext cx="59721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0204" r="-510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318051" y="1052736"/>
                <a:ext cx="649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051" y="1052736"/>
                <a:ext cx="64985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8411" r="-4673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075353" y="1052736"/>
                <a:ext cx="5157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353" y="1052736"/>
                <a:ext cx="51571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0952" t="-26000" r="-2381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7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132462" y="188641"/>
            <a:ext cx="4792092" cy="1596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计算卷积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C6FEB7C7-446B-407F-80AE-C3086352B8D9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7584" y="2041103"/>
                <a:ext cx="38630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41103"/>
                <a:ext cx="3863079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5576" y="2636912"/>
                <a:ext cx="5040560" cy="525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−4)]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5040560" cy="525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73" y="3431767"/>
            <a:ext cx="7534275" cy="2661529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9488"/>
              </p:ext>
            </p:extLst>
          </p:nvPr>
        </p:nvGraphicFramePr>
        <p:xfrm>
          <a:off x="4225305" y="188640"/>
          <a:ext cx="4392488" cy="5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2235200" imgH="330200" progId="Equation.DSMT4">
                  <p:embed/>
                </p:oleObj>
              </mc:Choice>
              <mc:Fallback>
                <p:oleObj name="Equation" r:id="rId6" imgW="223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305" y="188640"/>
                        <a:ext cx="4392488" cy="5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132461" y="853397"/>
                <a:ext cx="4904035" cy="93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61" y="853397"/>
                <a:ext cx="4904035" cy="9314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673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EAE023DE-61C0-4B21-85B3-392047CABED6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7344084" cy="1836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59355" y="1284836"/>
                <a:ext cx="6043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55" y="1284836"/>
                <a:ext cx="60433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0101" r="-6061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25377" y="1860900"/>
                <a:ext cx="8111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377" y="1860900"/>
                <a:ext cx="81111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526" r="-4511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75656" y="2949771"/>
                <a:ext cx="3963649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949771"/>
                <a:ext cx="3963649" cy="8392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55776" y="3933056"/>
                <a:ext cx="4348370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33056"/>
                <a:ext cx="4348370" cy="839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53370" y="5013176"/>
                <a:ext cx="4491038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=−2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70" y="5013176"/>
                <a:ext cx="4491038" cy="8392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090572" y="6084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。。。。。。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30322" y="5393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滑动尺度法计算卷积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35673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计算卷积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506E35B9-7AC1-487F-A409-C7B9181CF63C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13" y="522734"/>
            <a:ext cx="5899167" cy="2385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331046"/>
            <a:ext cx="5289708" cy="29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1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2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zh-CN" altLang="en-US" sz="2200" dirty="0" smtClean="0"/>
                  <a:t>重叠，所以：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≤5：</m:t>
                    </m:r>
                  </m:oMath>
                </a14:m>
                <a:r>
                  <a:rPr lang="zh-CN" altLang="en-US" sz="2200" dirty="0" smtClean="0"/>
                  <a:t>仅当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/>
                  <a:t>在区间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 sz="2200" dirty="0" smtClean="0"/>
                  <a:t>内，乘积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 smtClean="0"/>
                  <a:t>不为</a:t>
                </a:r>
                <a:r>
                  <a:rPr lang="en-US" altLang="zh-CN" sz="2200" dirty="0" smtClean="0"/>
                  <a:t>0</a:t>
                </a:r>
                <a:r>
                  <a:rPr lang="zh-CN" altLang="en-US" sz="2200" dirty="0" smtClean="0"/>
                  <a:t>，则有：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2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zh-CN" altLang="en-US" sz="2200" dirty="0" smtClean="0"/>
                  <a:t>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</m:t>
                    </m:r>
                  </m:oMath>
                </a14:m>
                <a:r>
                  <a:rPr lang="zh-CN" altLang="en-US" sz="2200" dirty="0" smtClean="0"/>
                  <a:t>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再次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zh-CN" altLang="en-US" sz="2200" dirty="0"/>
                  <a:t>重叠，所以：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29" r="-4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96A0C51B-E23B-422F-A153-DB2333E3D60F}" type="datetime1">
              <a:rPr lang="en-US" altLang="zh-CN" smtClean="0"/>
              <a:t>3/12/2018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5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286</TotalTime>
  <Words>254</Words>
  <Application>Microsoft Office PowerPoint</Application>
  <PresentationFormat>全屏显示(4:3)</PresentationFormat>
  <Paragraphs>66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华文行楷</vt:lpstr>
      <vt:lpstr>宋体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</vt:lpstr>
      <vt:lpstr>Wingdings 2</vt:lpstr>
      <vt:lpstr>sp#ln-01 20150309</vt:lpstr>
      <vt:lpstr>Equation</vt:lpstr>
      <vt:lpstr>① 数字信号处理: 信号与系统   复习</vt:lpstr>
      <vt:lpstr>回顾</vt:lpstr>
      <vt:lpstr>习题（1）</vt:lpstr>
      <vt:lpstr>习题（2）</vt:lpstr>
      <vt:lpstr>习题（3）</vt:lpstr>
      <vt:lpstr>习题（3）</vt:lpstr>
      <vt:lpstr>习题（4）</vt:lpstr>
      <vt:lpstr>习题（4）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58</cp:revision>
  <dcterms:created xsi:type="dcterms:W3CDTF">2015-03-07T03:20:22Z</dcterms:created>
  <dcterms:modified xsi:type="dcterms:W3CDTF">2018-03-12T09:04:56Z</dcterms:modified>
</cp:coreProperties>
</file>