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86"/>
  </p:notesMasterIdLst>
  <p:sldIdLst>
    <p:sldId id="256" r:id="rId2"/>
    <p:sldId id="358" r:id="rId3"/>
    <p:sldId id="415" r:id="rId4"/>
    <p:sldId id="355" r:id="rId5"/>
    <p:sldId id="416" r:id="rId6"/>
    <p:sldId id="356" r:id="rId7"/>
    <p:sldId id="271" r:id="rId8"/>
    <p:sldId id="272" r:id="rId9"/>
    <p:sldId id="392" r:id="rId10"/>
    <p:sldId id="393" r:id="rId11"/>
    <p:sldId id="357" r:id="rId12"/>
    <p:sldId id="359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360" r:id="rId21"/>
    <p:sldId id="401" r:id="rId22"/>
    <p:sldId id="402" r:id="rId23"/>
    <p:sldId id="419" r:id="rId24"/>
    <p:sldId id="420" r:id="rId25"/>
    <p:sldId id="361" r:id="rId26"/>
    <p:sldId id="362" r:id="rId27"/>
    <p:sldId id="418" r:id="rId28"/>
    <p:sldId id="417" r:id="rId29"/>
    <p:sldId id="363" r:id="rId30"/>
    <p:sldId id="389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4" r:id="rId40"/>
    <p:sldId id="375" r:id="rId41"/>
    <p:sldId id="376" r:id="rId42"/>
    <p:sldId id="377" r:id="rId43"/>
    <p:sldId id="403" r:id="rId44"/>
    <p:sldId id="404" r:id="rId45"/>
    <p:sldId id="405" r:id="rId46"/>
    <p:sldId id="406" r:id="rId47"/>
    <p:sldId id="373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7" r:id="rId56"/>
    <p:sldId id="407" r:id="rId57"/>
    <p:sldId id="408" r:id="rId58"/>
    <p:sldId id="409" r:id="rId59"/>
    <p:sldId id="410" r:id="rId60"/>
    <p:sldId id="422" r:id="rId61"/>
    <p:sldId id="411" r:id="rId62"/>
    <p:sldId id="412" r:id="rId63"/>
    <p:sldId id="413" r:id="rId64"/>
    <p:sldId id="372" r:id="rId65"/>
    <p:sldId id="298" r:id="rId66"/>
    <p:sldId id="299" r:id="rId67"/>
    <p:sldId id="300" r:id="rId68"/>
    <p:sldId id="301" r:id="rId69"/>
    <p:sldId id="302" r:id="rId70"/>
    <p:sldId id="304" r:id="rId71"/>
    <p:sldId id="305" r:id="rId72"/>
    <p:sldId id="306" r:id="rId73"/>
    <p:sldId id="307" r:id="rId74"/>
    <p:sldId id="390" r:id="rId75"/>
    <p:sldId id="391" r:id="rId76"/>
    <p:sldId id="309" r:id="rId77"/>
    <p:sldId id="310" r:id="rId78"/>
    <p:sldId id="311" r:id="rId79"/>
    <p:sldId id="312" r:id="rId80"/>
    <p:sldId id="313" r:id="rId81"/>
    <p:sldId id="314" r:id="rId82"/>
    <p:sldId id="414" r:id="rId83"/>
    <p:sldId id="423" r:id="rId84"/>
    <p:sldId id="388" r:id="rId8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5342" autoAdjust="0"/>
  </p:normalViewPr>
  <p:slideViewPr>
    <p:cSldViewPr>
      <p:cViewPr varScale="1">
        <p:scale>
          <a:sx n="66" d="100"/>
          <a:sy n="66" d="100"/>
        </p:scale>
        <p:origin x="504" y="72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67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wmf"/><Relationship Id="rId4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2.wmf"/><Relationship Id="rId1" Type="http://schemas.openxmlformats.org/officeDocument/2006/relationships/image" Target="../media/image82.wmf"/><Relationship Id="rId4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2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NULL"/><Relationship Id="rId4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wmf"/><Relationship Id="rId4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3.wmf"/><Relationship Id="rId5" Type="http://schemas.openxmlformats.org/officeDocument/2006/relationships/image" Target="../media/image97.wmf"/><Relationship Id="rId4" Type="http://schemas.openxmlformats.org/officeDocument/2006/relationships/image" Target="../media/image13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4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png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NULL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10" Type="http://schemas.openxmlformats.org/officeDocument/2006/relationships/image" Target="../media/image19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4" Type="http://schemas.openxmlformats.org/officeDocument/2006/relationships/image" Target="../media/image214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Relationship Id="rId6" Type="http://schemas.openxmlformats.org/officeDocument/2006/relationships/image" Target="../media/image220.w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11" Type="http://schemas.openxmlformats.org/officeDocument/2006/relationships/image" Target="../media/image231.wmf"/><Relationship Id="rId5" Type="http://schemas.openxmlformats.org/officeDocument/2006/relationships/image" Target="../media/image225.wmf"/><Relationship Id="rId10" Type="http://schemas.openxmlformats.org/officeDocument/2006/relationships/image" Target="../media/image230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1.wmf"/><Relationship Id="rId18" Type="http://schemas.openxmlformats.org/officeDocument/2006/relationships/image" Target="../media/image245.wmf"/><Relationship Id="rId3" Type="http://schemas.openxmlformats.org/officeDocument/2006/relationships/image" Target="../media/image233.wmf"/><Relationship Id="rId21" Type="http://schemas.openxmlformats.org/officeDocument/2006/relationships/image" Target="../media/image248.wmf"/><Relationship Id="rId7" Type="http://schemas.openxmlformats.org/officeDocument/2006/relationships/image" Target="../media/image236.wmf"/><Relationship Id="rId12" Type="http://schemas.openxmlformats.org/officeDocument/2006/relationships/image" Target="../media/image240.wmf"/><Relationship Id="rId17" Type="http://schemas.openxmlformats.org/officeDocument/2006/relationships/image" Target="../media/image244.wmf"/><Relationship Id="rId25" Type="http://schemas.openxmlformats.org/officeDocument/2006/relationships/image" Target="../media/image231.wmf"/><Relationship Id="rId2" Type="http://schemas.openxmlformats.org/officeDocument/2006/relationships/image" Target="../media/image226.wmf"/><Relationship Id="rId16" Type="http://schemas.openxmlformats.org/officeDocument/2006/relationships/image" Target="../media/image225.wmf"/><Relationship Id="rId20" Type="http://schemas.openxmlformats.org/officeDocument/2006/relationships/image" Target="../media/image247.wmf"/><Relationship Id="rId1" Type="http://schemas.openxmlformats.org/officeDocument/2006/relationships/image" Target="../media/image232.wmf"/><Relationship Id="rId6" Type="http://schemas.openxmlformats.org/officeDocument/2006/relationships/image" Target="../media/image235.wmf"/><Relationship Id="rId11" Type="http://schemas.openxmlformats.org/officeDocument/2006/relationships/image" Target="../media/image222.wmf"/><Relationship Id="rId24" Type="http://schemas.openxmlformats.org/officeDocument/2006/relationships/image" Target="../media/image251.wmf"/><Relationship Id="rId5" Type="http://schemas.openxmlformats.org/officeDocument/2006/relationships/image" Target="../media/image234.wmf"/><Relationship Id="rId15" Type="http://schemas.openxmlformats.org/officeDocument/2006/relationships/image" Target="../media/image243.wmf"/><Relationship Id="rId23" Type="http://schemas.openxmlformats.org/officeDocument/2006/relationships/image" Target="../media/image250.wmf"/><Relationship Id="rId10" Type="http://schemas.openxmlformats.org/officeDocument/2006/relationships/image" Target="../media/image239.wmf"/><Relationship Id="rId19" Type="http://schemas.openxmlformats.org/officeDocument/2006/relationships/image" Target="../media/image246.wmf"/><Relationship Id="rId4" Type="http://schemas.openxmlformats.org/officeDocument/2006/relationships/image" Target="../media/image227.wmf"/><Relationship Id="rId9" Type="http://schemas.openxmlformats.org/officeDocument/2006/relationships/image" Target="../media/image238.wmf"/><Relationship Id="rId14" Type="http://schemas.openxmlformats.org/officeDocument/2006/relationships/image" Target="../media/image242.wmf"/><Relationship Id="rId22" Type="http://schemas.openxmlformats.org/officeDocument/2006/relationships/image" Target="../media/image24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7" Type="http://schemas.openxmlformats.org/officeDocument/2006/relationships/image" Target="../media/image253.wmf"/><Relationship Id="rId2" Type="http://schemas.openxmlformats.org/officeDocument/2006/relationships/image" Target="../media/image226.wmf"/><Relationship Id="rId1" Type="http://schemas.openxmlformats.org/officeDocument/2006/relationships/image" Target="../media/image252.wmf"/><Relationship Id="rId6" Type="http://schemas.openxmlformats.org/officeDocument/2006/relationships/image" Target="../media/image227.wmf"/><Relationship Id="rId5" Type="http://schemas.openxmlformats.org/officeDocument/2006/relationships/image" Target="../media/image245.wmf"/><Relationship Id="rId4" Type="http://schemas.openxmlformats.org/officeDocument/2006/relationships/image" Target="../media/image222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emf"/><Relationship Id="rId7" Type="http://schemas.openxmlformats.org/officeDocument/2006/relationships/image" Target="../media/image265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Relationship Id="rId6" Type="http://schemas.openxmlformats.org/officeDocument/2006/relationships/image" Target="../media/image264.e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emf"/><Relationship Id="rId2" Type="http://schemas.openxmlformats.org/officeDocument/2006/relationships/image" Target="../media/image267.emf"/><Relationship Id="rId1" Type="http://schemas.openxmlformats.org/officeDocument/2006/relationships/image" Target="../media/image266.emf"/><Relationship Id="rId4" Type="http://schemas.openxmlformats.org/officeDocument/2006/relationships/image" Target="../media/image269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Relationship Id="rId6" Type="http://schemas.openxmlformats.org/officeDocument/2006/relationships/image" Target="../media/image275.emf"/><Relationship Id="rId5" Type="http://schemas.openxmlformats.org/officeDocument/2006/relationships/image" Target="../media/image274.emf"/><Relationship Id="rId4" Type="http://schemas.openxmlformats.org/officeDocument/2006/relationships/image" Target="../media/image273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7" Type="http://schemas.openxmlformats.org/officeDocument/2006/relationships/image" Target="../media/image285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6" Type="http://schemas.openxmlformats.org/officeDocument/2006/relationships/image" Target="../media/image284.emf"/><Relationship Id="rId5" Type="http://schemas.openxmlformats.org/officeDocument/2006/relationships/image" Target="../media/image283.emf"/><Relationship Id="rId4" Type="http://schemas.openxmlformats.org/officeDocument/2006/relationships/image" Target="../media/image28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716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9CE69-1485-4C66-9434-F966275BF35D}" type="slidenum">
              <a:rPr lang="en-US" altLang="zh-CN">
                <a:solidFill>
                  <a:prstClr val="black"/>
                </a:solidFill>
              </a:rPr>
              <a:pPr/>
              <a:t>71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778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F9CC7-F830-4EA5-9AF3-E974C2DDAB4A}" type="slidenum">
              <a:rPr lang="en-US" altLang="zh-CN">
                <a:solidFill>
                  <a:prstClr val="black"/>
                </a:solidFill>
              </a:rPr>
              <a:pPr/>
              <a:t>72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297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792DB-FBC0-41BE-B6A8-D8749ABC6EF3}" type="slidenum">
              <a:rPr lang="en-US" altLang="zh-CN">
                <a:solidFill>
                  <a:prstClr val="black"/>
                </a:solidFill>
              </a:rPr>
              <a:pPr/>
              <a:t>73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740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5A82C-DE58-406E-9865-24C31F3678B1}" type="slidenum">
              <a:rPr lang="en-US" altLang="zh-CN">
                <a:solidFill>
                  <a:prstClr val="black"/>
                </a:solidFill>
              </a:rPr>
              <a:pPr/>
              <a:t>80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259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65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2018-03-07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7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25EA-42F8-49ED-8D3B-8CE6543A7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2018-03-07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5F15A-E480-4BA2-B450-D7D536F7423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4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5937" cy="5762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16412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316413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57613"/>
            <a:ext cx="4316413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8389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260350"/>
            <a:ext cx="8135937" cy="5762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388" y="981075"/>
            <a:ext cx="4316412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316413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79388" y="3757613"/>
            <a:ext cx="4316412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57613"/>
            <a:ext cx="4316413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4828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5937" cy="5762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16412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316413" cy="26241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57613"/>
            <a:ext cx="4316413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431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3/7/2018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73" r:id="rId5"/>
    <p:sldLayoutId id="2147484074" r:id="rId6"/>
    <p:sldLayoutId id="2147484075" r:id="rId7"/>
    <p:sldLayoutId id="2147484076" r:id="rId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5.png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51.e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6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74.png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68.wmf"/><Relationship Id="rId19" Type="http://schemas.openxmlformats.org/officeDocument/2006/relationships/image" Target="../media/image75.png"/><Relationship Id="rId4" Type="http://schemas.openxmlformats.org/officeDocument/2006/relationships/image" Target="../media/image6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7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81.e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6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4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9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8.wmf"/><Relationship Id="rId11" Type="http://schemas.openxmlformats.org/officeDocument/2006/relationships/image" Target="../media/image100.wmf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97.wmf"/><Relationship Id="rId9" Type="http://schemas.openxmlformats.org/officeDocument/2006/relationships/image" Target="../media/image9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NUL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8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20.wmf"/><Relationship Id="rId26" Type="http://schemas.openxmlformats.org/officeDocument/2006/relationships/oleObject" Target="../embeddings/oleObject110.bin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05.bin"/><Relationship Id="rId25" Type="http://schemas.openxmlformats.org/officeDocument/2006/relationships/image" Target="../media/image123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02.bin"/><Relationship Id="rId24" Type="http://schemas.openxmlformats.org/officeDocument/2006/relationships/oleObject" Target="../embeddings/oleObject109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image" Target="../media/image122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18.wmf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12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1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3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43.png"/><Relationship Id="rId4" Type="http://schemas.openxmlformats.org/officeDocument/2006/relationships/image" Target="../media/image14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4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5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5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8.wmf"/><Relationship Id="rId11" Type="http://schemas.openxmlformats.org/officeDocument/2006/relationships/image" Target="../media/image149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8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3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image" Target="../media/image166.wmf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42.bin"/><Relationship Id="rId14" Type="http://schemas.openxmlformats.org/officeDocument/2006/relationships/oleObject" Target="../embeddings/oleObject14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7" Type="http://schemas.openxmlformats.org/officeDocument/2006/relationships/image" Target="../media/image17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67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oleObject" Target="../embeddings/oleObject148.bin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74.png"/><Relationship Id="rId4" Type="http://schemas.openxmlformats.org/officeDocument/2006/relationships/image" Target="../media/image171.wmf"/><Relationship Id="rId9" Type="http://schemas.openxmlformats.org/officeDocument/2006/relationships/image" Target="../media/image17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7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7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7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7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8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159.bin"/><Relationship Id="rId21" Type="http://schemas.openxmlformats.org/officeDocument/2006/relationships/image" Target="../media/image192.png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83.png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88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98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179.bin"/><Relationship Id="rId18" Type="http://schemas.openxmlformats.org/officeDocument/2006/relationships/oleObject" Target="../embeddings/oleObject181.bin"/><Relationship Id="rId3" Type="http://schemas.openxmlformats.org/officeDocument/2006/relationships/oleObject" Target="../embeddings/oleObject174.bin"/><Relationship Id="rId21" Type="http://schemas.openxmlformats.org/officeDocument/2006/relationships/image" Target="../media/image206.w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202.wmf"/><Relationship Id="rId17" Type="http://schemas.openxmlformats.org/officeDocument/2006/relationships/image" Target="../media/image1420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04.wmf"/><Relationship Id="rId20" Type="http://schemas.openxmlformats.org/officeDocument/2006/relationships/oleObject" Target="../embeddings/oleObject182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image" Target="../media/image197.wmf"/><Relationship Id="rId10" Type="http://schemas.openxmlformats.org/officeDocument/2006/relationships/image" Target="../media/image201.wmf"/><Relationship Id="rId19" Type="http://schemas.openxmlformats.org/officeDocument/2006/relationships/image" Target="../media/image205.wmf"/><Relationship Id="rId4" Type="http://schemas.openxmlformats.org/officeDocument/2006/relationships/image" Target="NULL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203.wmf"/><Relationship Id="rId22" Type="http://schemas.openxmlformats.org/officeDocument/2006/relationships/oleObject" Target="../embeddings/oleObject183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0.png"/><Relationship Id="rId3" Type="http://schemas.openxmlformats.org/officeDocument/2006/relationships/image" Target="../media/image208.jpeg"/><Relationship Id="rId7" Type="http://schemas.openxmlformats.org/officeDocument/2006/relationships/image" Target="../media/image14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210.png"/><Relationship Id="rId4" Type="http://schemas.openxmlformats.org/officeDocument/2006/relationships/image" Target="../media/image209.png"/><Relationship Id="rId9" Type="http://schemas.openxmlformats.org/officeDocument/2006/relationships/image" Target="../media/image14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2.e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214.emf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18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21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218.emf"/><Relationship Id="rId4" Type="http://schemas.openxmlformats.org/officeDocument/2006/relationships/image" Target="../media/image215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220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224.wmf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10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05.bin"/><Relationship Id="rId34" Type="http://schemas.openxmlformats.org/officeDocument/2006/relationships/oleObject" Target="../embeddings/oleObject215.bin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226.wmf"/><Relationship Id="rId25" Type="http://schemas.openxmlformats.org/officeDocument/2006/relationships/oleObject" Target="../embeddings/oleObject209.bin"/><Relationship Id="rId33" Type="http://schemas.openxmlformats.org/officeDocument/2006/relationships/image" Target="../media/image23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02.bin"/><Relationship Id="rId20" Type="http://schemas.openxmlformats.org/officeDocument/2006/relationships/image" Target="../media/image227.wmf"/><Relationship Id="rId29" Type="http://schemas.openxmlformats.org/officeDocument/2006/relationships/image" Target="../media/image228.wmf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223.wmf"/><Relationship Id="rId24" Type="http://schemas.openxmlformats.org/officeDocument/2006/relationships/oleObject" Target="../embeddings/oleObject208.bin"/><Relationship Id="rId32" Type="http://schemas.openxmlformats.org/officeDocument/2006/relationships/oleObject" Target="../embeddings/oleObject214.bin"/><Relationship Id="rId5" Type="http://schemas.openxmlformats.org/officeDocument/2006/relationships/image" Target="../media/image221.wmf"/><Relationship Id="rId15" Type="http://schemas.openxmlformats.org/officeDocument/2006/relationships/image" Target="../media/image225.wmf"/><Relationship Id="rId23" Type="http://schemas.openxmlformats.org/officeDocument/2006/relationships/oleObject" Target="../embeddings/oleObject207.bin"/><Relationship Id="rId28" Type="http://schemas.openxmlformats.org/officeDocument/2006/relationships/oleObject" Target="../embeddings/oleObject212.bin"/><Relationship Id="rId10" Type="http://schemas.openxmlformats.org/officeDocument/2006/relationships/oleObject" Target="../embeddings/oleObject199.bin"/><Relationship Id="rId19" Type="http://schemas.openxmlformats.org/officeDocument/2006/relationships/oleObject" Target="../embeddings/oleObject204.bin"/><Relationship Id="rId31" Type="http://schemas.openxmlformats.org/officeDocument/2006/relationships/image" Target="../media/image229.wmf"/><Relationship Id="rId4" Type="http://schemas.openxmlformats.org/officeDocument/2006/relationships/oleObject" Target="../embeddings/oleObject195.bin"/><Relationship Id="rId9" Type="http://schemas.openxmlformats.org/officeDocument/2006/relationships/oleObject" Target="../embeddings/oleObject198.bin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6.bin"/><Relationship Id="rId27" Type="http://schemas.openxmlformats.org/officeDocument/2006/relationships/oleObject" Target="../embeddings/oleObject211.bin"/><Relationship Id="rId30" Type="http://schemas.openxmlformats.org/officeDocument/2006/relationships/oleObject" Target="../embeddings/oleObject213.bin"/><Relationship Id="rId35" Type="http://schemas.openxmlformats.org/officeDocument/2006/relationships/image" Target="../media/image231.wmf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36.wmf"/><Relationship Id="rId26" Type="http://schemas.openxmlformats.org/officeDocument/2006/relationships/oleObject" Target="../embeddings/oleObject229.bin"/><Relationship Id="rId39" Type="http://schemas.openxmlformats.org/officeDocument/2006/relationships/oleObject" Target="../embeddings/oleObject236.bin"/><Relationship Id="rId21" Type="http://schemas.openxmlformats.org/officeDocument/2006/relationships/image" Target="../media/image237.wmf"/><Relationship Id="rId34" Type="http://schemas.openxmlformats.org/officeDocument/2006/relationships/oleObject" Target="../embeddings/oleObject233.bin"/><Relationship Id="rId42" Type="http://schemas.openxmlformats.org/officeDocument/2006/relationships/oleObject" Target="../embeddings/oleObject239.bin"/><Relationship Id="rId47" Type="http://schemas.openxmlformats.org/officeDocument/2006/relationships/oleObject" Target="../embeddings/oleObject243.bin"/><Relationship Id="rId50" Type="http://schemas.openxmlformats.org/officeDocument/2006/relationships/image" Target="../media/image245.wmf"/><Relationship Id="rId55" Type="http://schemas.openxmlformats.org/officeDocument/2006/relationships/image" Target="../media/image246.wmf"/><Relationship Id="rId63" Type="http://schemas.openxmlformats.org/officeDocument/2006/relationships/oleObject" Target="../embeddings/oleObject254.bin"/><Relationship Id="rId68" Type="http://schemas.openxmlformats.org/officeDocument/2006/relationships/oleObject" Target="../embeddings/oleObject257.bin"/><Relationship Id="rId7" Type="http://schemas.openxmlformats.org/officeDocument/2006/relationships/image" Target="../media/image226.wmf"/><Relationship Id="rId71" Type="http://schemas.openxmlformats.org/officeDocument/2006/relationships/image" Target="../media/image2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9" Type="http://schemas.openxmlformats.org/officeDocument/2006/relationships/image" Target="../media/image222.wmf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17.bin"/><Relationship Id="rId11" Type="http://schemas.openxmlformats.org/officeDocument/2006/relationships/oleObject" Target="../embeddings/oleObject220.bin"/><Relationship Id="rId24" Type="http://schemas.openxmlformats.org/officeDocument/2006/relationships/oleObject" Target="../embeddings/oleObject228.bin"/><Relationship Id="rId32" Type="http://schemas.openxmlformats.org/officeDocument/2006/relationships/oleObject" Target="../embeddings/oleObject232.bin"/><Relationship Id="rId37" Type="http://schemas.openxmlformats.org/officeDocument/2006/relationships/oleObject" Target="../embeddings/oleObject235.bin"/><Relationship Id="rId40" Type="http://schemas.openxmlformats.org/officeDocument/2006/relationships/oleObject" Target="../embeddings/oleObject237.bin"/><Relationship Id="rId45" Type="http://schemas.openxmlformats.org/officeDocument/2006/relationships/oleObject" Target="../embeddings/oleObject242.bin"/><Relationship Id="rId53" Type="http://schemas.openxmlformats.org/officeDocument/2006/relationships/oleObject" Target="../embeddings/oleObject247.bin"/><Relationship Id="rId58" Type="http://schemas.openxmlformats.org/officeDocument/2006/relationships/oleObject" Target="../embeddings/oleObject250.bin"/><Relationship Id="rId66" Type="http://schemas.openxmlformats.org/officeDocument/2006/relationships/image" Target="../media/image250.wmf"/><Relationship Id="rId5" Type="http://schemas.openxmlformats.org/officeDocument/2006/relationships/image" Target="../media/image232.wmf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27.bin"/><Relationship Id="rId28" Type="http://schemas.openxmlformats.org/officeDocument/2006/relationships/oleObject" Target="../embeddings/oleObject230.bin"/><Relationship Id="rId36" Type="http://schemas.openxmlformats.org/officeDocument/2006/relationships/oleObject" Target="../embeddings/oleObject234.bin"/><Relationship Id="rId49" Type="http://schemas.openxmlformats.org/officeDocument/2006/relationships/oleObject" Target="../embeddings/oleObject244.bin"/><Relationship Id="rId57" Type="http://schemas.openxmlformats.org/officeDocument/2006/relationships/image" Target="../media/image247.wmf"/><Relationship Id="rId61" Type="http://schemas.openxmlformats.org/officeDocument/2006/relationships/oleObject" Target="../embeddings/oleObject252.bin"/><Relationship Id="rId10" Type="http://schemas.openxmlformats.org/officeDocument/2006/relationships/oleObject" Target="../embeddings/oleObject219.bin"/><Relationship Id="rId19" Type="http://schemas.openxmlformats.org/officeDocument/2006/relationships/oleObject" Target="../embeddings/oleObject224.bin"/><Relationship Id="rId31" Type="http://schemas.openxmlformats.org/officeDocument/2006/relationships/image" Target="../media/image240.wmf"/><Relationship Id="rId44" Type="http://schemas.openxmlformats.org/officeDocument/2006/relationships/oleObject" Target="../embeddings/oleObject241.bin"/><Relationship Id="rId52" Type="http://schemas.openxmlformats.org/officeDocument/2006/relationships/oleObject" Target="../embeddings/oleObject246.bin"/><Relationship Id="rId60" Type="http://schemas.openxmlformats.org/officeDocument/2006/relationships/oleObject" Target="../embeddings/oleObject251.bin"/><Relationship Id="rId65" Type="http://schemas.openxmlformats.org/officeDocument/2006/relationships/oleObject" Target="../embeddings/oleObject255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33.wmf"/><Relationship Id="rId14" Type="http://schemas.openxmlformats.org/officeDocument/2006/relationships/image" Target="../media/image234.wmf"/><Relationship Id="rId22" Type="http://schemas.openxmlformats.org/officeDocument/2006/relationships/oleObject" Target="../embeddings/oleObject226.bin"/><Relationship Id="rId27" Type="http://schemas.openxmlformats.org/officeDocument/2006/relationships/image" Target="../media/image239.wmf"/><Relationship Id="rId30" Type="http://schemas.openxmlformats.org/officeDocument/2006/relationships/oleObject" Target="../embeddings/oleObject231.bin"/><Relationship Id="rId35" Type="http://schemas.openxmlformats.org/officeDocument/2006/relationships/image" Target="../media/image242.wmf"/><Relationship Id="rId43" Type="http://schemas.openxmlformats.org/officeDocument/2006/relationships/oleObject" Target="../embeddings/oleObject240.bin"/><Relationship Id="rId48" Type="http://schemas.openxmlformats.org/officeDocument/2006/relationships/image" Target="../media/image244.wmf"/><Relationship Id="rId56" Type="http://schemas.openxmlformats.org/officeDocument/2006/relationships/oleObject" Target="../embeddings/oleObject249.bin"/><Relationship Id="rId64" Type="http://schemas.openxmlformats.org/officeDocument/2006/relationships/image" Target="../media/image249.wmf"/><Relationship Id="rId69" Type="http://schemas.openxmlformats.org/officeDocument/2006/relationships/image" Target="../media/image251.wmf"/><Relationship Id="rId8" Type="http://schemas.openxmlformats.org/officeDocument/2006/relationships/oleObject" Target="../embeddings/oleObject218.bin"/><Relationship Id="rId51" Type="http://schemas.openxmlformats.org/officeDocument/2006/relationships/oleObject" Target="../embeddings/oleObject245.bin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227.wmf"/><Relationship Id="rId17" Type="http://schemas.openxmlformats.org/officeDocument/2006/relationships/oleObject" Target="../embeddings/oleObject223.bin"/><Relationship Id="rId25" Type="http://schemas.openxmlformats.org/officeDocument/2006/relationships/image" Target="../media/image238.wmf"/><Relationship Id="rId33" Type="http://schemas.openxmlformats.org/officeDocument/2006/relationships/image" Target="../media/image241.wmf"/><Relationship Id="rId38" Type="http://schemas.openxmlformats.org/officeDocument/2006/relationships/image" Target="../media/image243.wmf"/><Relationship Id="rId46" Type="http://schemas.openxmlformats.org/officeDocument/2006/relationships/image" Target="../media/image225.wmf"/><Relationship Id="rId59" Type="http://schemas.openxmlformats.org/officeDocument/2006/relationships/image" Target="../media/image248.wmf"/><Relationship Id="rId67" Type="http://schemas.openxmlformats.org/officeDocument/2006/relationships/oleObject" Target="../embeddings/oleObject256.bin"/><Relationship Id="rId20" Type="http://schemas.openxmlformats.org/officeDocument/2006/relationships/oleObject" Target="../embeddings/oleObject225.bin"/><Relationship Id="rId41" Type="http://schemas.openxmlformats.org/officeDocument/2006/relationships/oleObject" Target="../embeddings/oleObject238.bin"/><Relationship Id="rId54" Type="http://schemas.openxmlformats.org/officeDocument/2006/relationships/oleObject" Target="../embeddings/oleObject248.bin"/><Relationship Id="rId62" Type="http://schemas.openxmlformats.org/officeDocument/2006/relationships/oleObject" Target="../embeddings/oleObject253.bin"/><Relationship Id="rId70" Type="http://schemas.openxmlformats.org/officeDocument/2006/relationships/oleObject" Target="../embeddings/oleObject258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4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6.w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2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5.bin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22.wmf"/><Relationship Id="rId5" Type="http://schemas.openxmlformats.org/officeDocument/2006/relationships/image" Target="../media/image252.wmf"/><Relationship Id="rId15" Type="http://schemas.openxmlformats.org/officeDocument/2006/relationships/image" Target="../media/image227.wmf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64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gif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55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268.bin"/><Relationship Id="rId4" Type="http://schemas.openxmlformats.org/officeDocument/2006/relationships/image" Target="../media/image256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63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65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60.e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62.emf"/><Relationship Id="rId4" Type="http://schemas.openxmlformats.org/officeDocument/2006/relationships/image" Target="../media/image259.e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64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67.emf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69.emf"/><Relationship Id="rId4" Type="http://schemas.openxmlformats.org/officeDocument/2006/relationships/image" Target="../media/image266.emf"/><Relationship Id="rId9" Type="http://schemas.openxmlformats.org/officeDocument/2006/relationships/oleObject" Target="../embeddings/oleObject280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13" Type="http://schemas.openxmlformats.org/officeDocument/2006/relationships/oleObject" Target="../embeddings/oleObject286.bin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7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71.e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73.emf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7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88.bin"/><Relationship Id="rId5" Type="http://schemas.openxmlformats.org/officeDocument/2006/relationships/image" Target="../media/image276.wmf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78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13" Type="http://schemas.openxmlformats.org/officeDocument/2006/relationships/oleObject" Target="../embeddings/oleObject295.bin"/><Relationship Id="rId18" Type="http://schemas.openxmlformats.org/officeDocument/2006/relationships/image" Target="../media/image285.e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83.emf"/><Relationship Id="rId17" Type="http://schemas.openxmlformats.org/officeDocument/2006/relationships/oleObject" Target="../embeddings/oleObject296.bin"/><Relationship Id="rId2" Type="http://schemas.openxmlformats.org/officeDocument/2006/relationships/slideLayout" Target="../slideLayouts/slideLayout4.xml"/><Relationship Id="rId16" Type="http://schemas.openxmlformats.org/officeDocument/2006/relationships/audio" Target="../media/audio1.wav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80.e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5" Type="http://schemas.openxmlformats.org/officeDocument/2006/relationships/slide" Target="slide25.xml"/><Relationship Id="rId10" Type="http://schemas.openxmlformats.org/officeDocument/2006/relationships/image" Target="../media/image282.emf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284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7" Type="http://schemas.openxmlformats.org/officeDocument/2006/relationships/image" Target="../media/image29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86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556248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dirty="0" smtClean="0"/>
              <a:t>办公室：计算机楼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zh-CN" altLang="en-US" sz="4400" dirty="0" smtClean="0">
                <a:latin typeface="Calibri" panose="020F0502020204030204" pitchFamily="34" charset="0"/>
              </a:rPr>
              <a:t>① </a:t>
            </a:r>
            <a:r>
              <a:rPr lang="zh-CN" altLang="en-US" sz="4400" dirty="0" smtClean="0"/>
              <a:t>数字信号处理：信号与系统</a:t>
            </a:r>
            <a:endParaRPr lang="zh-CN" alt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066800" y="1196752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）抽样性 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403949"/>
              </p:ext>
            </p:extLst>
          </p:nvPr>
        </p:nvGraphicFramePr>
        <p:xfrm>
          <a:off x="1573744" y="2675790"/>
          <a:ext cx="2849563" cy="67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8" r:id="rId3" imgW="1398214" imgH="330487" progId="Equation.DSMT4">
                  <p:embed/>
                </p:oleObj>
              </mc:Choice>
              <mc:Fallback>
                <p:oleObj r:id="rId3" imgW="1398214" imgH="3304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744" y="2675790"/>
                        <a:ext cx="2849563" cy="672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665894"/>
              </p:ext>
            </p:extLst>
          </p:nvPr>
        </p:nvGraphicFramePr>
        <p:xfrm>
          <a:off x="1630894" y="2109025"/>
          <a:ext cx="27924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9" r:id="rId5" imgW="1270551" imgH="203288" progId="Equation.DSMT4">
                  <p:embed/>
                </p:oleObj>
              </mc:Choice>
              <mc:Fallback>
                <p:oleObj r:id="rId5" imgW="1270551" imgH="2032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894" y="2109025"/>
                        <a:ext cx="27924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38470" y="4007066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 dirty="0">
                <a:solidFill>
                  <a:srgbClr val="29297B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29297B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lang="zh-CN" altLang="en-US" sz="2000" b="1" dirty="0">
                <a:solidFill>
                  <a:srgbClr val="29297B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）奇偶性</a:t>
            </a:r>
            <a:r>
              <a:rPr lang="zh-CN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47191"/>
              </p:ext>
            </p:extLst>
          </p:nvPr>
        </p:nvGraphicFramePr>
        <p:xfrm>
          <a:off x="1539081" y="4919339"/>
          <a:ext cx="1758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0" r:id="rId7" imgW="800447" imgH="203288" progId="Equation.DSMT4">
                  <p:embed/>
                </p:oleObj>
              </mc:Choice>
              <mc:Fallback>
                <p:oleObj r:id="rId7" imgW="800447" imgH="2032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081" y="4919339"/>
                        <a:ext cx="17589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1321" y="1196752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>
                <a:solidFill>
                  <a:srgbClr val="29297B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000" b="1">
                <a:solidFill>
                  <a:srgbClr val="29297B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lang="zh-CN" altLang="en-US" sz="2000" b="1">
                <a:solidFill>
                  <a:srgbClr val="29297B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）比例性 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73065"/>
              </p:ext>
            </p:extLst>
          </p:nvPr>
        </p:nvGraphicFramePr>
        <p:xfrm>
          <a:off x="6111401" y="1981026"/>
          <a:ext cx="21510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1" r:id="rId9" imgW="966039" imgH="444886" progId="Equation.DSMT4">
                  <p:embed/>
                </p:oleObj>
              </mc:Choice>
              <mc:Fallback>
                <p:oleObj r:id="rId9" imgW="966039" imgH="4448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401" y="1981026"/>
                        <a:ext cx="215106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391321" y="4007066"/>
            <a:ext cx="267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）卷积性质 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78444"/>
              </p:ext>
            </p:extLst>
          </p:nvPr>
        </p:nvGraphicFramePr>
        <p:xfrm>
          <a:off x="6089991" y="4919339"/>
          <a:ext cx="23447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2" r:id="rId11" imgW="1079969" imgH="203288" progId="Equation.DSMT4">
                  <p:embed/>
                </p:oleObj>
              </mc:Choice>
              <mc:Fallback>
                <p:oleObj r:id="rId11" imgW="1079969" imgH="2032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991" y="4919339"/>
                        <a:ext cx="23447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58575"/>
            <a:ext cx="8229600" cy="792088"/>
          </a:xfrm>
        </p:spPr>
        <p:txBody>
          <a:bodyPr/>
          <a:lstStyle/>
          <a:p>
            <a:pPr algn="ctr"/>
            <a:r>
              <a:rPr lang="zh-CN" altLang="en-US" sz="3600" dirty="0" smtClean="0"/>
              <a:t>冲激</a:t>
            </a:r>
            <a:r>
              <a:rPr lang="zh-CN" altLang="en-US" dirty="0"/>
              <a:t>函数</a:t>
            </a:r>
            <a:r>
              <a:rPr lang="zh-CN" altLang="en-US" sz="3600" dirty="0" smtClean="0"/>
              <a:t>的性质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7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离散时间信号</a:t>
            </a:r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90444" y="1120676"/>
            <a:ext cx="75689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一维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离散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时间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序列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：在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不连续的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时刻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k</a:t>
            </a:r>
            <a:r>
              <a:rPr lang="en-US" altLang="zh-CN" sz="2400" b="1" i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有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函数值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，在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其它时刻并无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定义</a:t>
            </a:r>
            <a:endParaRPr lang="en-US" altLang="zh-CN" sz="2400" b="1" dirty="0" smtClean="0">
              <a:solidFill>
                <a:prstClr val="black"/>
              </a:solidFill>
              <a:latin typeface="宋体" charset="-122"/>
              <a:ea typeface="宋体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离散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时间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信号：通常按时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间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顺序的一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组数值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，也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称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时间序列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，简称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序列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sequence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568342"/>
              </p:ext>
            </p:extLst>
          </p:nvPr>
        </p:nvGraphicFramePr>
        <p:xfrm>
          <a:off x="899592" y="3704738"/>
          <a:ext cx="3035424" cy="2551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6" r:id="rId3" imgW="2192609" imgH="1839854" progId="Visio.Drawing.11">
                  <p:embed/>
                </p:oleObj>
              </mc:Choice>
              <mc:Fallback>
                <p:oleObj r:id="rId3" imgW="2192609" imgH="18398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04738"/>
                        <a:ext cx="3035424" cy="2551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45461"/>
              </p:ext>
            </p:extLst>
          </p:nvPr>
        </p:nvGraphicFramePr>
        <p:xfrm>
          <a:off x="4499992" y="3591644"/>
          <a:ext cx="370522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7" r:id="rId5" imgW="1879844" imgH="1488074" progId="Visio.Drawing.11">
                  <p:embed/>
                </p:oleObj>
              </mc:Choice>
              <mc:Fallback>
                <p:oleObj r:id="rId5" imgW="1879844" imgH="14880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591644"/>
                        <a:ext cx="3705225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80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971550" y="517376"/>
            <a:ext cx="3302000" cy="1706563"/>
            <a:chOff x="0" y="0"/>
            <a:chExt cx="2080" cy="1075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363" y="78"/>
              <a:ext cx="0" cy="997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0" y="758"/>
              <a:ext cx="1950" cy="0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363" y="350"/>
              <a:ext cx="998" cy="280"/>
            </a:xfrm>
            <a:custGeom>
              <a:avLst/>
              <a:gdLst>
                <a:gd name="T0" fmla="*/ 0 w 998"/>
                <a:gd name="T1" fmla="*/ 136 h 280"/>
                <a:gd name="T2" fmla="*/ 226 w 998"/>
                <a:gd name="T3" fmla="*/ 0 h 280"/>
                <a:gd name="T4" fmla="*/ 453 w 998"/>
                <a:gd name="T5" fmla="*/ 136 h 280"/>
                <a:gd name="T6" fmla="*/ 589 w 998"/>
                <a:gd name="T7" fmla="*/ 226 h 280"/>
                <a:gd name="T8" fmla="*/ 725 w 998"/>
                <a:gd name="T9" fmla="*/ 272 h 280"/>
                <a:gd name="T10" fmla="*/ 998 w 998"/>
                <a:gd name="T11" fmla="*/ 272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8" h="280">
                  <a:moveTo>
                    <a:pt x="0" y="136"/>
                  </a:moveTo>
                  <a:cubicBezTo>
                    <a:pt x="75" y="68"/>
                    <a:pt x="151" y="0"/>
                    <a:pt x="226" y="0"/>
                  </a:cubicBezTo>
                  <a:cubicBezTo>
                    <a:pt x="301" y="0"/>
                    <a:pt x="393" y="98"/>
                    <a:pt x="453" y="136"/>
                  </a:cubicBezTo>
                  <a:cubicBezTo>
                    <a:pt x="513" y="174"/>
                    <a:pt x="544" y="203"/>
                    <a:pt x="589" y="226"/>
                  </a:cubicBezTo>
                  <a:cubicBezTo>
                    <a:pt x="634" y="249"/>
                    <a:pt x="657" y="264"/>
                    <a:pt x="725" y="272"/>
                  </a:cubicBezTo>
                  <a:cubicBezTo>
                    <a:pt x="793" y="280"/>
                    <a:pt x="895" y="276"/>
                    <a:pt x="998" y="272"/>
                  </a:cubicBezTo>
                </a:path>
              </a:pathLst>
            </a:custGeom>
            <a:noFill/>
            <a:ln w="9525" cmpd="sng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99" y="39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635" y="35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771" y="4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898" y="53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007" y="62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81" y="350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616" y="350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753" y="440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880" y="531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998" y="578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924" y="668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>
                  <a:solidFill>
                    <a:prstClr val="black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45" y="75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>
                  <a:solidFill>
                    <a:prstClr val="black"/>
                  </a:solidFill>
                  <a:latin typeface="Arial" charset="0"/>
                </a:rPr>
                <a:t>   0    1 2  3 4 5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391" y="1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29" name="Object 24"/>
            <p:cNvGraphicFramePr>
              <a:graphicFrameLocks noChangeAspect="1"/>
            </p:cNvGraphicFramePr>
            <p:nvPr/>
          </p:nvGraphicFramePr>
          <p:xfrm>
            <a:off x="449" y="0"/>
            <a:ext cx="43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58" r:id="rId3" imgW="368620" imgH="228799" progId="Equation.3">
                    <p:embed/>
                  </p:oleObj>
                </mc:Choice>
                <mc:Fallback>
                  <p:oleObj r:id="rId3" imgW="368620" imgH="2287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0"/>
                          <a:ext cx="43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42" descr="深色横线"/>
          <p:cNvSpPr>
            <a:spLocks noChangeArrowheads="1"/>
          </p:cNvSpPr>
          <p:nvPr/>
        </p:nvSpPr>
        <p:spPr bwMode="auto">
          <a:xfrm>
            <a:off x="755650" y="2296964"/>
            <a:ext cx="3816350" cy="431800"/>
          </a:xfrm>
          <a:prstGeom prst="rect">
            <a:avLst/>
          </a:prstGeom>
          <a:blipFill dpi="0" rotWithShape="0">
            <a:blip r:embed="rId5">
              <a:alphaModFix amt="20000"/>
            </a:blip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1043534" y="2340258"/>
            <a:ext cx="2953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离散时间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信号：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幅度连续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4572000" y="404664"/>
            <a:ext cx="3816350" cy="190023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9" name="Rectangle 54" descr="深色横线"/>
          <p:cNvSpPr>
            <a:spLocks noChangeArrowheads="1"/>
          </p:cNvSpPr>
          <p:nvPr/>
        </p:nvSpPr>
        <p:spPr bwMode="auto">
          <a:xfrm>
            <a:off x="4572000" y="2296964"/>
            <a:ext cx="3816350" cy="431800"/>
          </a:xfrm>
          <a:prstGeom prst="rect">
            <a:avLst/>
          </a:prstGeom>
          <a:blipFill dpi="0" rotWithShape="0">
            <a:blip r:embed="rId5">
              <a:alphaModFix amt="20000"/>
            </a:blip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5168707" y="2354772"/>
            <a:ext cx="2453109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数字信号：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幅度离散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>
            <a:off x="4695825" y="1715939"/>
            <a:ext cx="3095625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V="1">
            <a:off x="5305425" y="496764"/>
            <a:ext cx="1587" cy="1655762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5610225" y="1282551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5864225" y="99521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6426200" y="1282551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5365750" y="404664"/>
            <a:ext cx="563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sz="2000" dirty="0">
                <a:solidFill>
                  <a:prstClr val="black"/>
                </a:solidFill>
                <a:latin typeface="Arial" charset="0"/>
              </a:rPr>
              <a:t>f</a:t>
            </a:r>
            <a:r>
              <a:rPr lang="zh-CN" altLang="zh-CN" sz="2000" dirty="0" smtClean="0">
                <a:solidFill>
                  <a:prstClr val="black"/>
                </a:solidFill>
                <a:latin typeface="Arial" charset="0"/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  <a:latin typeface="Arial" charset="0"/>
              </a:rPr>
              <a:t>k</a:t>
            </a:r>
            <a:r>
              <a:rPr lang="zh-CN" altLang="zh-CN" sz="2000" dirty="0" smtClean="0">
                <a:solidFill>
                  <a:prstClr val="black"/>
                </a:solidFill>
                <a:latin typeface="Arial" charset="0"/>
              </a:rPr>
              <a:t>)</a:t>
            </a:r>
            <a:endParaRPr lang="zh-CN" altLang="zh-CN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5220642" y="647502"/>
            <a:ext cx="1387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dirty="0">
                <a:solidFill>
                  <a:prstClr val="black"/>
                </a:solidFill>
                <a:latin typeface="Arial" charset="0"/>
              </a:rPr>
              <a:t>       </a:t>
            </a:r>
            <a:r>
              <a:rPr lang="zh-CN" altLang="zh-CN" sz="1400" dirty="0">
                <a:solidFill>
                  <a:prstClr val="black"/>
                </a:solidFill>
                <a:latin typeface="Arial" charset="0"/>
              </a:rPr>
              <a:t>(2)</a:t>
            </a:r>
            <a:r>
              <a:rPr lang="zh-CN" altLang="zh-CN" dirty="0">
                <a:solidFill>
                  <a:prstClr val="black"/>
                </a:solidFill>
                <a:latin typeface="Arial" charset="0"/>
              </a:rPr>
              <a:t>  </a:t>
            </a:r>
          </a:p>
          <a:p>
            <a:pPr algn="l" eaLnBrk="1" hangingPunct="1"/>
            <a:r>
              <a:rPr lang="zh-CN" altLang="zh-CN" dirty="0">
                <a:solidFill>
                  <a:prstClr val="black"/>
                </a:solidFill>
                <a:latin typeface="Arial" charset="0"/>
              </a:rPr>
              <a:t>  </a:t>
            </a:r>
            <a:r>
              <a:rPr lang="zh-CN" altLang="zh-CN" sz="1400" dirty="0">
                <a:solidFill>
                  <a:prstClr val="black"/>
                </a:solidFill>
                <a:latin typeface="Arial" charset="0"/>
              </a:rPr>
              <a:t>(1)            (1)</a:t>
            </a:r>
          </a:p>
        </p:txBody>
      </p:sp>
      <p:sp>
        <p:nvSpPr>
          <p:cNvPr id="68" name="未知"/>
          <p:cNvSpPr>
            <a:spLocks/>
          </p:cNvSpPr>
          <p:nvPr/>
        </p:nvSpPr>
        <p:spPr bwMode="auto">
          <a:xfrm>
            <a:off x="6156325" y="1728639"/>
            <a:ext cx="1587" cy="14287"/>
          </a:xfrm>
          <a:custGeom>
            <a:avLst/>
            <a:gdLst>
              <a:gd name="T0" fmla="*/ 2147483647 w 1"/>
              <a:gd name="T1" fmla="*/ 2147483647 h 9"/>
              <a:gd name="T2" fmla="*/ 0 w 1"/>
              <a:gd name="T3" fmla="*/ 0 h 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9">
                <a:moveTo>
                  <a:pt x="1" y="9"/>
                </a:moveTo>
                <a:lnTo>
                  <a:pt x="0" y="0"/>
                </a:ln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4827587" y="1700064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>
                <a:solidFill>
                  <a:prstClr val="black"/>
                </a:solidFill>
                <a:latin typeface="Arial" charset="0"/>
              </a:rPr>
              <a:t>   0     1  2   3  4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708900" y="149210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</a:t>
            </a:r>
            <a:endParaRPr lang="zh-CN" altLang="zh-CN" dirty="0">
              <a:solidFill>
                <a:prstClr val="black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755650" y="404664"/>
            <a:ext cx="3816350" cy="18923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2" name="Text Box 62"/>
          <p:cNvSpPr txBox="1">
            <a:spLocks noChangeArrowheads="1"/>
          </p:cNvSpPr>
          <p:nvPr/>
        </p:nvSpPr>
        <p:spPr bwMode="auto">
          <a:xfrm>
            <a:off x="5537132" y="1366082"/>
            <a:ext cx="8119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dirty="0">
                <a:solidFill>
                  <a:prstClr val="black"/>
                </a:solidFill>
                <a:latin typeface="Arial" charset="0"/>
              </a:rPr>
              <a:t>       </a:t>
            </a:r>
            <a:r>
              <a:rPr lang="zh-CN" altLang="zh-CN" sz="1400" dirty="0" smtClean="0">
                <a:solidFill>
                  <a:prstClr val="black"/>
                </a:solidFill>
                <a:latin typeface="Arial" charset="0"/>
              </a:rPr>
              <a:t>(</a:t>
            </a:r>
            <a:r>
              <a:rPr lang="en-US" altLang="zh-CN" sz="1400" dirty="0" smtClean="0">
                <a:solidFill>
                  <a:prstClr val="black"/>
                </a:solidFill>
                <a:latin typeface="Arial" charset="0"/>
              </a:rPr>
              <a:t>0</a:t>
            </a:r>
            <a:r>
              <a:rPr lang="zh-CN" altLang="zh-CN" sz="1400" dirty="0" smtClean="0">
                <a:solidFill>
                  <a:prstClr val="black"/>
                </a:solidFill>
                <a:latin typeface="Arial" charset="0"/>
              </a:rPr>
              <a:t>)</a:t>
            </a:r>
            <a:endParaRPr lang="zh-CN" altLang="zh-CN" sz="1400" dirty="0">
              <a:solidFill>
                <a:prstClr val="black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55650" y="3212976"/>
                <a:ext cx="7632700" cy="303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复序列：</a:t>
                </a:r>
                <a:r>
                  <a:rPr lang="zh-CN" altLang="en-US" dirty="0" smtClean="0"/>
                  <a:t>信号通常取值是复数，表示为实部和虚部</a:t>
                </a:r>
                <a:endParaRPr lang="en-US" altLang="zh-CN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𝑗𝑏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𝑗𝐼𝑚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dirty="0" smtClean="0"/>
                  <a:t>	    </a:t>
                </a:r>
                <a:r>
                  <a:rPr lang="zh-CN" altLang="en-US" dirty="0" smtClean="0"/>
                  <a:t>还可以表示为极坐标形式（幅值和相位）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)|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𝑗𝑎𝑟𝑔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幅值：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)|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 smtClean="0"/>
                  <a:t>相位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3212976"/>
                <a:ext cx="7632700" cy="3037370"/>
              </a:xfrm>
              <a:prstGeom prst="rect">
                <a:avLst/>
              </a:prstGeom>
              <a:blipFill rotWithShape="0">
                <a:blip r:embed="rId6"/>
                <a:stretch>
                  <a:fillRect l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01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pPr algn="ctr"/>
            <a:r>
              <a:rPr lang="zh-CN" altLang="en-US" dirty="0" smtClean="0"/>
              <a:t>单位采样</a:t>
            </a:r>
            <a:r>
              <a:rPr lang="zh-CN" altLang="en-US" sz="3600" dirty="0" smtClean="0"/>
              <a:t>序列</a:t>
            </a:r>
            <a:endParaRPr lang="zh-CN" altLang="en-US" sz="3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27584" y="1601688"/>
            <a:ext cx="3886200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 smtClean="0"/>
              <a:t>单位采样序列</a:t>
            </a:r>
            <a:r>
              <a:rPr lang="en-US" altLang="zh-CN" sz="2800" b="1" i="1" dirty="0" smtClean="0"/>
              <a:t>δ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</a:p>
          <a:p>
            <a:pPr fontAlgn="auto">
              <a:spcAft>
                <a:spcPts val="0"/>
              </a:spcAft>
            </a:pPr>
            <a:endParaRPr lang="zh-CN" altLang="en-US" sz="2800" dirty="0" smtClean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24" y="2852936"/>
            <a:ext cx="3314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4" y="2852936"/>
            <a:ext cx="40862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7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pPr algn="ctr"/>
            <a:r>
              <a:rPr lang="zh-CN" altLang="en-US" dirty="0"/>
              <a:t>单位采样序列的作用</a:t>
            </a:r>
            <a:endParaRPr lang="zh-CN" alt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15616" y="1636663"/>
            <a:ext cx="7543800" cy="60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用来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表示任意序列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endParaRPr lang="zh-CN" altLang="zh-CN" sz="24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400" b="1" dirty="0" smtClean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400" b="1" dirty="0" smtClean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zh-CN" sz="2400" b="1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5109"/>
              </p:ext>
            </p:extLst>
          </p:nvPr>
        </p:nvGraphicFramePr>
        <p:xfrm>
          <a:off x="4099520" y="1462038"/>
          <a:ext cx="3352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4" r:id="rId3" imgW="1511300" imgH="431800" progId="Equation.3">
                  <p:embed/>
                </p:oleObj>
              </mc:Choice>
              <mc:Fallback>
                <p:oleObj r:id="rId3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520" y="1462038"/>
                        <a:ext cx="3352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84325" y="4250209"/>
            <a:ext cx="542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15616" y="3763888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 smtClean="0"/>
              <a:t>写出</a:t>
            </a:r>
            <a:r>
              <a:rPr lang="zh-CN" altLang="en-US" sz="2400" b="1" dirty="0"/>
              <a:t>图示序列的</a:t>
            </a:r>
            <a:r>
              <a:rPr lang="zh-CN" altLang="en-US" sz="2400" b="1" dirty="0" smtClean="0"/>
              <a:t>表达式</a:t>
            </a:r>
            <a:r>
              <a:rPr lang="zh-CN" altLang="en-US" sz="2400" b="1" dirty="0"/>
              <a:t>：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56384"/>
            <a:ext cx="3657600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06960"/>
              </p:ext>
            </p:extLst>
          </p:nvPr>
        </p:nvGraphicFramePr>
        <p:xfrm>
          <a:off x="1259632" y="5851549"/>
          <a:ext cx="6629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5" r:id="rId6" imgW="3489471" imgH="203024" progId="Equation.3">
                  <p:embed/>
                </p:oleObj>
              </mc:Choice>
              <mc:Fallback>
                <p:oleObj r:id="rId6" imgW="3489471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851549"/>
                        <a:ext cx="6629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05880" y="1601688"/>
            <a:ext cx="3886200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 smtClean="0"/>
              <a:t>单位阶跃序列</a:t>
            </a:r>
            <a:r>
              <a:rPr lang="en-US" altLang="zh-CN" sz="2800" b="1" i="1" dirty="0" smtClean="0"/>
              <a:t>u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 </a:t>
            </a:r>
          </a:p>
          <a:p>
            <a:pPr fontAlgn="auto">
              <a:spcAft>
                <a:spcPts val="0"/>
              </a:spcAft>
            </a:pPr>
            <a:endParaRPr lang="zh-CN" altLang="en-US" sz="2800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429090"/>
              </p:ext>
            </p:extLst>
          </p:nvPr>
        </p:nvGraphicFramePr>
        <p:xfrm>
          <a:off x="1763688" y="2685157"/>
          <a:ext cx="24955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3" r:id="rId3" imgW="1106341" imgH="457796" progId="Equation.3">
                  <p:embed/>
                </p:oleObj>
              </mc:Choice>
              <mc:Fallback>
                <p:oleObj r:id="rId3" imgW="1106341" imgH="4577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85157"/>
                        <a:ext cx="24955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81" y="3934172"/>
            <a:ext cx="34194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74" y="4166964"/>
            <a:ext cx="24955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4"/>
          <p:cNvSpPr txBox="1">
            <a:spLocks/>
          </p:cNvSpPr>
          <p:nvPr/>
        </p:nvSpPr>
        <p:spPr>
          <a:xfrm>
            <a:off x="467544" y="116632"/>
            <a:ext cx="8229600" cy="79208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单位阶跃序列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2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单位采样序列和单位阶跃序列之间关系</a:t>
            </a:r>
            <a:endParaRPr lang="zh-CN" altLang="en-US" sz="36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31894"/>
              </p:ext>
            </p:extLst>
          </p:nvPr>
        </p:nvGraphicFramePr>
        <p:xfrm>
          <a:off x="838200" y="3200400"/>
          <a:ext cx="7543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2" r:id="rId3" imgW="2602370" imgH="660113" progId="Equation.3">
                  <p:embed/>
                </p:oleObj>
              </mc:Choice>
              <mc:Fallback>
                <p:oleObj r:id="rId3" imgW="2602370" imgH="660113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75438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672185"/>
              </p:ext>
            </p:extLst>
          </p:nvPr>
        </p:nvGraphicFramePr>
        <p:xfrm>
          <a:off x="838200" y="1916832"/>
          <a:ext cx="37020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3" r:id="rId5" imgW="1257300" imgH="215900" progId="Equation.3">
                  <p:embed/>
                </p:oleObj>
              </mc:Choice>
              <mc:Fallback>
                <p:oleObj r:id="rId5" imgW="1257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16832"/>
                        <a:ext cx="37020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7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矩形序列</a:t>
            </a:r>
            <a:endParaRPr lang="zh-CN" alt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879303"/>
              </p:ext>
            </p:extLst>
          </p:nvPr>
        </p:nvGraphicFramePr>
        <p:xfrm>
          <a:off x="2710408" y="1628800"/>
          <a:ext cx="37338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0" r:id="rId3" imgW="1676400" imgH="482600" progId="Equation.3">
                  <p:embed/>
                </p:oleObj>
              </mc:Choice>
              <mc:Fallback>
                <p:oleObj r:id="rId3" imgW="1676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408" y="1628800"/>
                        <a:ext cx="373380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44" y="3140224"/>
            <a:ext cx="48006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矩形序列与单位阶跃序列</a:t>
            </a:r>
            <a:endParaRPr lang="zh-CN" altLang="en-US" sz="36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5064"/>
              </p:ext>
            </p:extLst>
          </p:nvPr>
        </p:nvGraphicFramePr>
        <p:xfrm>
          <a:off x="823664" y="4267200"/>
          <a:ext cx="79248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2" r:id="rId3" imgW="3262484" imgH="660113" progId="Equation.3">
                  <p:embed/>
                </p:oleObj>
              </mc:Choice>
              <mc:Fallback>
                <p:oleObj r:id="rId3" imgW="3262484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64" y="4267200"/>
                        <a:ext cx="7924800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214387"/>
              </p:ext>
            </p:extLst>
          </p:nvPr>
        </p:nvGraphicFramePr>
        <p:xfrm>
          <a:off x="823664" y="1524000"/>
          <a:ext cx="64770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3" r:id="rId5" imgW="2221536" imgH="203112" progId="Equation.3">
                  <p:embed/>
                </p:oleObj>
              </mc:Choice>
              <mc:Fallback>
                <p:oleObj r:id="rId5" imgW="22215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64" y="1524000"/>
                        <a:ext cx="64770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80523"/>
              </p:ext>
            </p:extLst>
          </p:nvPr>
        </p:nvGraphicFramePr>
        <p:xfrm>
          <a:off x="1204664" y="2438400"/>
          <a:ext cx="4267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4" r:id="rId7" imgW="1499251" imgH="228699" progId="Equation.3">
                  <p:embed/>
                </p:oleObj>
              </mc:Choice>
              <mc:Fallback>
                <p:oleObj r:id="rId7" imgW="1499251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664" y="2438400"/>
                        <a:ext cx="4267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92496"/>
              </p:ext>
            </p:extLst>
          </p:nvPr>
        </p:nvGraphicFramePr>
        <p:xfrm>
          <a:off x="747464" y="3511922"/>
          <a:ext cx="5340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85" r:id="rId9" imgW="1916868" imgH="203112" progId="Equation.3">
                  <p:embed/>
                </p:oleObj>
              </mc:Choice>
              <mc:Fallback>
                <p:oleObj r:id="rId9" imgW="191686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464" y="3511922"/>
                        <a:ext cx="53403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实指数序列</a:t>
            </a:r>
            <a:endParaRPr lang="zh-CN" altLang="en-US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" y="3131840"/>
            <a:ext cx="8047038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1496" y="1435504"/>
                <a:ext cx="65348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6" y="1435504"/>
                <a:ext cx="653487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29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信号种类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信号运算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2497362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周期信号与非周期信号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1124744"/>
            <a:ext cx="80772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周期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信号是指经过一定时间重复出现的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</a:t>
            </a:r>
            <a:endParaRPr lang="en-US" altLang="zh-CN" sz="2400" b="1" dirty="0" smtClean="0">
              <a:solidFill>
                <a:prstClr val="black"/>
              </a:solidFill>
              <a:latin typeface="宋体" charset="-122"/>
              <a:ea typeface="宋体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非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周期信号在时间上不具有周而复始的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特性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346327"/>
              </p:ext>
            </p:extLst>
          </p:nvPr>
        </p:nvGraphicFramePr>
        <p:xfrm>
          <a:off x="1993776" y="2629222"/>
          <a:ext cx="2133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4" r:id="rId3" imgW="1028700" imgH="203200" progId="Equation.DSMT4">
                  <p:embed/>
                </p:oleObj>
              </mc:Choice>
              <mc:Fallback>
                <p:oleObj r:id="rId3" imgW="1028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776" y="2629222"/>
                        <a:ext cx="21336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458719"/>
              </p:ext>
            </p:extLst>
          </p:nvPr>
        </p:nvGraphicFramePr>
        <p:xfrm>
          <a:off x="4283968" y="2629222"/>
          <a:ext cx="20955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5" r:id="rId5" imgW="952500" imgH="203200" progId="Equation.DSMT4">
                  <p:embed/>
                </p:oleObj>
              </mc:Choice>
              <mc:Fallback>
                <p:oleObj r:id="rId5" imgW="95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629222"/>
                        <a:ext cx="20955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39552" y="369188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非周期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信号可看作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是一个周期趋于无穷大的周期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01034"/>
              </p:ext>
            </p:extLst>
          </p:nvPr>
        </p:nvGraphicFramePr>
        <p:xfrm>
          <a:off x="1115616" y="4365501"/>
          <a:ext cx="30480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6" r:id="rId7" imgW="3310697" imgH="2194885" progId="Visio.Drawing.11">
                  <p:embed/>
                </p:oleObj>
              </mc:Choice>
              <mc:Fallback>
                <p:oleObj r:id="rId7" imgW="3310697" imgH="21948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65501"/>
                        <a:ext cx="30480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572451"/>
              </p:ext>
            </p:extLst>
          </p:nvPr>
        </p:nvGraphicFramePr>
        <p:xfrm>
          <a:off x="4582616" y="4484564"/>
          <a:ext cx="3733800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7" r:id="rId9" imgW="2743688" imgH="1307958" progId="Visio.Drawing.11">
                  <p:embed/>
                </p:oleObj>
              </mc:Choice>
              <mc:Fallback>
                <p:oleObj r:id="rId9" imgW="2743688" imgH="13079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616" y="4484564"/>
                        <a:ext cx="3733800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576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周期序列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 txBox="1">
                <a:spLocks noChangeArrowheads="1"/>
              </p:cNvSpPr>
              <p:nvPr/>
            </p:nvSpPr>
            <p:spPr>
              <a:xfrm>
                <a:off x="929208" y="1600200"/>
                <a:ext cx="7315200" cy="4419600"/>
              </a:xfrm>
              <a:prstGeom prst="rect">
                <a:avLst/>
              </a:prstGeom>
            </p:spPr>
            <p:txBody>
              <a:bodyPr/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   如果对所有</a:t>
                </a:r>
                <a:r>
                  <a:rPr lang="en-US" altLang="zh-CN" sz="2800" b="1" i="1" dirty="0" smtClean="0"/>
                  <a:t>n</a:t>
                </a:r>
                <a:r>
                  <a:rPr lang="zh-CN" altLang="en-US" sz="2800" b="1" dirty="0" smtClean="0"/>
                  <a:t>存在一个最小的正整数</a:t>
                </a:r>
                <a:r>
                  <a:rPr lang="en-US" altLang="zh-CN" sz="2800" b="1" i="1" dirty="0" smtClean="0"/>
                  <a:t>N</a:t>
                </a:r>
                <a:r>
                  <a:rPr lang="zh-CN" altLang="en-US" sz="2800" b="1" dirty="0" smtClean="0"/>
                  <a:t>，使下面等式成立：</a:t>
                </a:r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endParaRPr lang="zh-CN" altLang="en-US" sz="2800" b="1" dirty="0" smtClean="0"/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endParaRPr lang="zh-CN" altLang="en-US" sz="2800" b="1" dirty="0" smtClean="0"/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endParaRPr lang="zh-CN" altLang="en-US" sz="2800" b="1" dirty="0" smtClean="0"/>
              </a:p>
              <a:p>
                <a:pPr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800" b="1" dirty="0" smtClean="0"/>
                  <a:t>   则称序列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 smtClean="0"/>
                  <a:t>为周期性序列，周期为</a:t>
                </a:r>
                <a:r>
                  <a:rPr lang="en-US" altLang="zh-CN" sz="2800" b="1" i="1" dirty="0" smtClean="0"/>
                  <a:t>N</a:t>
                </a:r>
                <a:r>
                  <a:rPr lang="zh-CN" altLang="en-US" sz="2800" b="1" dirty="0" smtClean="0"/>
                  <a:t>。</a:t>
                </a:r>
              </a:p>
            </p:txBody>
          </p:sp>
        </mc:Choice>
        <mc:Fallback xmlns="">
          <p:sp>
            <p:nvSpPr>
              <p:cNvPr id="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08" y="1600200"/>
                <a:ext cx="7315200" cy="4419600"/>
              </a:xfrm>
              <a:prstGeom prst="rect">
                <a:avLst/>
              </a:prstGeom>
              <a:blipFill rotWithShape="0">
                <a:blip r:embed="rId3"/>
                <a:stretch>
                  <a:fillRect t="-2483" r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15041"/>
              </p:ext>
            </p:extLst>
          </p:nvPr>
        </p:nvGraphicFramePr>
        <p:xfrm>
          <a:off x="1808007" y="2983367"/>
          <a:ext cx="5543277" cy="46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1" name="公式" r:id="rId4" imgW="2425680" imgH="203040" progId="Equation.3">
                  <p:embed/>
                </p:oleObj>
              </mc:Choice>
              <mc:Fallback>
                <p:oleObj name="公式" r:id="rId4" imgW="2425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007" y="2983367"/>
                        <a:ext cx="5543277" cy="463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39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计算周期</a:t>
            </a:r>
            <a:endParaRPr lang="zh-CN" altLang="en-US" sz="3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46885"/>
              </p:ext>
            </p:extLst>
          </p:nvPr>
        </p:nvGraphicFramePr>
        <p:xfrm>
          <a:off x="1191220" y="2060848"/>
          <a:ext cx="29432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0" r:id="rId3" imgW="1459866" imgH="1624895" progId="Equation.3">
                  <p:embed/>
                </p:oleObj>
              </mc:Choice>
              <mc:Fallback>
                <p:oleObj r:id="rId3" imgW="1459866" imgH="16248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20" y="2060848"/>
                        <a:ext cx="29432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49902"/>
              </p:ext>
            </p:extLst>
          </p:nvPr>
        </p:nvGraphicFramePr>
        <p:xfrm>
          <a:off x="5737820" y="4575448"/>
          <a:ext cx="13954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1" r:id="rId5" imgW="470308" imgH="177954" progId="Equation.3">
                  <p:embed/>
                </p:oleObj>
              </mc:Choice>
              <mc:Fallback>
                <p:oleObj r:id="rId5" imgW="470308" imgH="1779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820" y="4575448"/>
                        <a:ext cx="13954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76937"/>
              </p:ext>
            </p:extLst>
          </p:nvPr>
        </p:nvGraphicFramePr>
        <p:xfrm>
          <a:off x="5737820" y="2149748"/>
          <a:ext cx="1295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2" r:id="rId7" imgW="457597" imgH="177954" progId="Equation.3">
                  <p:embed/>
                </p:oleObj>
              </mc:Choice>
              <mc:Fallback>
                <p:oleObj r:id="rId7" imgW="457597" imgH="1779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820" y="2149748"/>
                        <a:ext cx="1295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70901"/>
              </p:ext>
            </p:extLst>
          </p:nvPr>
        </p:nvGraphicFramePr>
        <p:xfrm>
          <a:off x="5737820" y="2899048"/>
          <a:ext cx="1219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3" r:id="rId9" imgW="394213" imgH="178032" progId="Equation.3">
                  <p:embed/>
                </p:oleObj>
              </mc:Choice>
              <mc:Fallback>
                <p:oleObj r:id="rId9" imgW="394213" imgH="1780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820" y="2899048"/>
                        <a:ext cx="1219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876532"/>
              </p:ext>
            </p:extLst>
          </p:nvPr>
        </p:nvGraphicFramePr>
        <p:xfrm>
          <a:off x="5737820" y="3813448"/>
          <a:ext cx="1714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4" r:id="rId11" imgW="800447" imgH="203288" progId="Equation.3">
                  <p:embed/>
                </p:oleObj>
              </mc:Choice>
              <mc:Fallback>
                <p:oleObj r:id="rId11" imgW="800447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820" y="3813448"/>
                        <a:ext cx="17145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1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43664" y="1245317"/>
                <a:ext cx="8256672" cy="3546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一个周期为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N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序列，</a:t>
                </a:r>
                <a:r>
                  <a:rPr lang="zh-CN" altLang="en-US" sz="2400" dirty="0">
                    <a:latin typeface="+mn-ea"/>
                    <a:ea typeface="+mn-ea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一个周期为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N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序列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，其和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周期是？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400" dirty="0">
                  <a:latin typeface="+mn-ea"/>
                  <a:ea typeface="+mn-ea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gcd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64" y="1245317"/>
                <a:ext cx="8256672" cy="3546355"/>
              </a:xfrm>
              <a:prstGeom prst="rect">
                <a:avLst/>
              </a:prstGeom>
              <a:blipFill rotWithShape="0">
                <a:blip r:embed="rId2"/>
                <a:stretch>
                  <a:fillRect l="-1182" r="-1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计算周期</a:t>
            </a:r>
            <a:endParaRPr lang="zh-CN" altLang="en-US" sz="3600" dirty="0"/>
          </a:p>
        </p:txBody>
      </p:sp>
      <p:sp>
        <p:nvSpPr>
          <p:cNvPr id="4" name="椭圆形标注 3"/>
          <p:cNvSpPr/>
          <p:nvPr/>
        </p:nvSpPr>
        <p:spPr>
          <a:xfrm>
            <a:off x="3581890" y="4536904"/>
            <a:ext cx="1980220" cy="509536"/>
          </a:xfrm>
          <a:prstGeom prst="wedgeEllipseCallout">
            <a:avLst>
              <a:gd name="adj1" fmla="val -8264"/>
              <a:gd name="adj2" fmla="val -116893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00FF"/>
                </a:solidFill>
              </a:rPr>
              <a:t>最大公约数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3664" y="5661248"/>
                <a:ext cx="84488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那么其乘积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周期呢？ </a:t>
                </a:r>
                <a:r>
                  <a:rPr lang="en-US" altLang="zh-CN" sz="2400" dirty="0" smtClean="0"/>
                  <a:t>N </a:t>
                </a:r>
                <a:r>
                  <a:rPr lang="zh-CN" altLang="en-US" sz="2400" dirty="0" smtClean="0"/>
                  <a:t>或 更小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64" y="5661248"/>
                <a:ext cx="844881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77" t="-14667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3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4"/>
          <p:cNvSpPr txBox="1">
            <a:spLocks/>
          </p:cNvSpPr>
          <p:nvPr/>
        </p:nvSpPr>
        <p:spPr>
          <a:xfrm>
            <a:off x="467544" y="116632"/>
            <a:ext cx="8229600" cy="79208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/>
              <a:t>对称</a:t>
            </a:r>
            <a:r>
              <a:rPr lang="zh-CN" altLang="en-US" dirty="0" smtClean="0"/>
              <a:t>序列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81486" y="1412776"/>
                <a:ext cx="44678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实值偶对称信号：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86" y="1412776"/>
                <a:ext cx="446789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74" t="-14667" r="-68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81486" y="2047105"/>
                <a:ext cx="4697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实值奇对称信号：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86" y="2047105"/>
                <a:ext cx="469712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88" t="-14474" r="-64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81486" y="3082704"/>
                <a:ext cx="4606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共轭对称复信号：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86" y="3082704"/>
                <a:ext cx="460645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589" t="-14667" r="-79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1486" y="3717032"/>
                <a:ext cx="5016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共轭</a:t>
                </a:r>
                <a:r>
                  <a:rPr lang="zh-CN" altLang="en-US" sz="2400" dirty="0">
                    <a:latin typeface="+mn-ea"/>
                    <a:ea typeface="+mn-ea"/>
                  </a:rPr>
                  <a:t>反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对称复信号：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86" y="3717032"/>
                <a:ext cx="50168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458" t="-14667" r="-60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7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能量信号与功率信号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9651" y="1484784"/>
            <a:ext cx="6816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连续时间信号   的能量</a:t>
            </a:r>
            <a:r>
              <a:rPr lang="zh-CN" altLang="zh-CN" sz="2400" b="1" i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和功率</a:t>
            </a:r>
            <a:r>
              <a:rPr lang="zh-CN" altLang="zh-CN" sz="2400" b="1" i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分别定义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为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：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 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720681"/>
              </p:ext>
            </p:extLst>
          </p:nvPr>
        </p:nvGraphicFramePr>
        <p:xfrm>
          <a:off x="3039888" y="1556792"/>
          <a:ext cx="533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6" r:id="rId3" imgW="304932" imgH="203288" progId="Equation.DSMT4">
                  <p:embed/>
                </p:oleObj>
              </mc:Choice>
              <mc:Fallback>
                <p:oleObj r:id="rId3" imgW="304932" imgH="2032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888" y="1556792"/>
                        <a:ext cx="5334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518660"/>
              </p:ext>
            </p:extLst>
          </p:nvPr>
        </p:nvGraphicFramePr>
        <p:xfrm>
          <a:off x="3116088" y="2215703"/>
          <a:ext cx="19764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7" r:id="rId5" imgW="1207024" imgH="343049" progId="Equation.DSMT4">
                  <p:embed/>
                </p:oleObj>
              </mc:Choice>
              <mc:Fallback>
                <p:oleObj r:id="rId5" imgW="1207024" imgH="3430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088" y="2215703"/>
                        <a:ext cx="19764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822956"/>
              </p:ext>
            </p:extLst>
          </p:nvPr>
        </p:nvGraphicFramePr>
        <p:xfrm>
          <a:off x="3059038" y="2934841"/>
          <a:ext cx="23050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8" r:id="rId7" imgW="1409700" imgH="393700" progId="Equation.DSMT4">
                  <p:embed/>
                </p:oleObj>
              </mc:Choice>
              <mc:Fallback>
                <p:oleObj r:id="rId7" imgW="1409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038" y="2934841"/>
                        <a:ext cx="23050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211088" y="3894584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离散时间信号    的能量</a:t>
            </a:r>
            <a:r>
              <a:rPr lang="zh-CN" altLang="zh-CN" sz="2400" b="1" i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E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和功率</a:t>
            </a:r>
            <a:r>
              <a:rPr lang="zh-CN" altLang="zh-CN" sz="2400" b="1" i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分别定义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为：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44175"/>
              </p:ext>
            </p:extLst>
          </p:nvPr>
        </p:nvGraphicFramePr>
        <p:xfrm>
          <a:off x="3116088" y="3951734"/>
          <a:ext cx="685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9" r:id="rId9" imgW="343198" imgH="203377" progId="Equation.DSMT4">
                  <p:embed/>
                </p:oleObj>
              </mc:Choice>
              <mc:Fallback>
                <p:oleObj r:id="rId9" imgW="343198" imgH="2033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088" y="3951734"/>
                        <a:ext cx="685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052733"/>
              </p:ext>
            </p:extLst>
          </p:nvPr>
        </p:nvGraphicFramePr>
        <p:xfrm>
          <a:off x="3145904" y="4470300"/>
          <a:ext cx="1524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0" r:id="rId11" imgW="901700" imgH="431800" progId="Equation.DSMT4">
                  <p:embed/>
                </p:oleObj>
              </mc:Choice>
              <mc:Fallback>
                <p:oleObj r:id="rId11" imgW="901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904" y="4470300"/>
                        <a:ext cx="1524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27640"/>
              </p:ext>
            </p:extLst>
          </p:nvPr>
        </p:nvGraphicFramePr>
        <p:xfrm>
          <a:off x="3145904" y="5452516"/>
          <a:ext cx="2362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1" r:id="rId13" imgW="1423018" imgH="431987" progId="Equation.DSMT4">
                  <p:embed/>
                </p:oleObj>
              </mc:Choice>
              <mc:Fallback>
                <p:oleObj r:id="rId13" imgW="1423018" imgH="43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904" y="5452516"/>
                        <a:ext cx="23622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79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/>
              <a:t>能量信号与功率信号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00631" y="908720"/>
            <a:ext cx="73437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000" b="1" dirty="0">
                <a:latin typeface="+mn-ea"/>
              </a:rPr>
              <a:t>能量</a:t>
            </a:r>
            <a:r>
              <a:rPr lang="zh-CN" altLang="zh-CN" sz="2000" b="1" dirty="0" smtClean="0">
                <a:latin typeface="+mn-ea"/>
                <a:ea typeface="+mn-ea"/>
              </a:rPr>
              <a:t>信号</a:t>
            </a:r>
            <a:r>
              <a:rPr lang="zh-CN" altLang="zh-CN" sz="2000" dirty="0" smtClean="0">
                <a:latin typeface="+mn-ea"/>
                <a:ea typeface="+mn-ea"/>
              </a:rPr>
              <a:t>：</a:t>
            </a:r>
            <a:r>
              <a:rPr lang="zh-CN" altLang="zh-CN" sz="2000" dirty="0">
                <a:latin typeface="+mn-ea"/>
                <a:ea typeface="+mn-ea"/>
              </a:rPr>
              <a:t>信号总能量为有限值而信号平均功率为零</a:t>
            </a:r>
            <a:endParaRPr lang="en-US" altLang="zh-CN" sz="20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+mn-ea"/>
                <a:ea typeface="+mn-ea"/>
              </a:rPr>
              <a:t>功率信号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  <a:ea typeface="+mn-ea"/>
              </a:rPr>
              <a:t>：信号平均功率为有限值而信号总能量为无限大</a:t>
            </a:r>
            <a:endParaRPr lang="zh-CN" altLang="en-US" sz="20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900633" y="2060848"/>
            <a:ext cx="7343775" cy="2629853"/>
            <a:chOff x="0" y="0"/>
            <a:chExt cx="4626" cy="1506"/>
          </a:xfrm>
        </p:grpSpPr>
        <p:sp>
          <p:nvSpPr>
            <p:cNvPr id="11" name="Rectangle 5" descr="深色横线"/>
            <p:cNvSpPr>
              <a:spLocks noChangeArrowheads="1"/>
            </p:cNvSpPr>
            <p:nvPr/>
          </p:nvSpPr>
          <p:spPr bwMode="auto">
            <a:xfrm>
              <a:off x="2313" y="1234"/>
              <a:ext cx="2313" cy="272"/>
            </a:xfrm>
            <a:prstGeom prst="rect">
              <a:avLst/>
            </a:prstGeom>
            <a:blipFill dpi="0" rotWithShape="0">
              <a:blip r:embed="rId3">
                <a:alphaModFix amt="20000"/>
              </a:blip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90" y="71"/>
              <a:ext cx="1950" cy="1044"/>
              <a:chOff x="0" y="0"/>
              <a:chExt cx="1950" cy="1044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V="1">
                <a:off x="816" y="0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0" y="653"/>
                <a:ext cx="1950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" name="未知"/>
              <p:cNvSpPr>
                <a:spLocks/>
              </p:cNvSpPr>
              <p:nvPr/>
            </p:nvSpPr>
            <p:spPr bwMode="auto">
              <a:xfrm>
                <a:off x="317" y="198"/>
                <a:ext cx="1089" cy="438"/>
              </a:xfrm>
              <a:custGeom>
                <a:avLst/>
                <a:gdLst>
                  <a:gd name="T0" fmla="*/ 0 w 1089"/>
                  <a:gd name="T1" fmla="*/ 438 h 438"/>
                  <a:gd name="T2" fmla="*/ 227 w 1089"/>
                  <a:gd name="T3" fmla="*/ 121 h 438"/>
                  <a:gd name="T4" fmla="*/ 499 w 1089"/>
                  <a:gd name="T5" fmla="*/ 257 h 438"/>
                  <a:gd name="T6" fmla="*/ 771 w 1089"/>
                  <a:gd name="T7" fmla="*/ 30 h 438"/>
                  <a:gd name="T8" fmla="*/ 1089 w 1089"/>
                  <a:gd name="T9" fmla="*/ 438 h 4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89" h="438">
                    <a:moveTo>
                      <a:pt x="0" y="438"/>
                    </a:moveTo>
                    <a:cubicBezTo>
                      <a:pt x="72" y="294"/>
                      <a:pt x="144" y="151"/>
                      <a:pt x="227" y="121"/>
                    </a:cubicBezTo>
                    <a:cubicBezTo>
                      <a:pt x="310" y="91"/>
                      <a:pt x="408" y="272"/>
                      <a:pt x="499" y="257"/>
                    </a:cubicBezTo>
                    <a:cubicBezTo>
                      <a:pt x="590" y="242"/>
                      <a:pt x="673" y="0"/>
                      <a:pt x="771" y="30"/>
                    </a:cubicBezTo>
                    <a:cubicBezTo>
                      <a:pt x="869" y="60"/>
                      <a:pt x="979" y="249"/>
                      <a:pt x="1089" y="43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2536" y="167"/>
              <a:ext cx="1951" cy="1044"/>
              <a:chOff x="0" y="0"/>
              <a:chExt cx="1951" cy="1044"/>
            </a:xfrm>
          </p:grpSpPr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V="1">
                <a:off x="862" y="0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0" y="545"/>
                <a:ext cx="1951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25" name="Group 13"/>
              <p:cNvGrpSpPr>
                <a:grpSpLocks/>
              </p:cNvGrpSpPr>
              <p:nvPr/>
            </p:nvGrpSpPr>
            <p:grpSpPr bwMode="auto">
              <a:xfrm>
                <a:off x="73" y="301"/>
                <a:ext cx="1602" cy="453"/>
                <a:chOff x="0" y="0"/>
                <a:chExt cx="1602" cy="453"/>
              </a:xfrm>
            </p:grpSpPr>
            <p:grpSp>
              <p:nvGrpSpPr>
                <p:cNvPr id="26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802" cy="453"/>
                  <a:chOff x="0" y="0"/>
                  <a:chExt cx="1090" cy="725"/>
                </a:xfrm>
              </p:grpSpPr>
              <p:grpSp>
                <p:nvGrpSpPr>
                  <p:cNvPr id="3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45" cy="725"/>
                    <a:chOff x="0" y="0"/>
                    <a:chExt cx="545" cy="725"/>
                  </a:xfrm>
                </p:grpSpPr>
                <p:sp>
                  <p:nvSpPr>
                    <p:cNvPr id="3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73" cy="362"/>
                    </a:xfrm>
                    <a:custGeom>
                      <a:avLst/>
                      <a:gdLst>
                        <a:gd name="T0" fmla="*/ 0 w 273"/>
                        <a:gd name="T1" fmla="*/ 362 h 362"/>
                        <a:gd name="T2" fmla="*/ 137 w 273"/>
                        <a:gd name="T3" fmla="*/ 0 h 362"/>
                        <a:gd name="T4" fmla="*/ 273 w 273"/>
                        <a:gd name="T5" fmla="*/ 362 h 3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3" h="362">
                          <a:moveTo>
                            <a:pt x="0" y="362"/>
                          </a:moveTo>
                          <a:cubicBezTo>
                            <a:pt x="46" y="181"/>
                            <a:pt x="92" y="0"/>
                            <a:pt x="137" y="0"/>
                          </a:cubicBezTo>
                          <a:cubicBezTo>
                            <a:pt x="182" y="0"/>
                            <a:pt x="227" y="181"/>
                            <a:pt x="273" y="362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39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272" y="363"/>
                      <a:ext cx="273" cy="362"/>
                    </a:xfrm>
                    <a:custGeom>
                      <a:avLst/>
                      <a:gdLst>
                        <a:gd name="T0" fmla="*/ 0 w 273"/>
                        <a:gd name="T1" fmla="*/ 362 h 362"/>
                        <a:gd name="T2" fmla="*/ 137 w 273"/>
                        <a:gd name="T3" fmla="*/ 0 h 362"/>
                        <a:gd name="T4" fmla="*/ 273 w 273"/>
                        <a:gd name="T5" fmla="*/ 362 h 3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3" h="362">
                          <a:moveTo>
                            <a:pt x="0" y="362"/>
                          </a:moveTo>
                          <a:cubicBezTo>
                            <a:pt x="46" y="181"/>
                            <a:pt x="92" y="0"/>
                            <a:pt x="137" y="0"/>
                          </a:cubicBezTo>
                          <a:cubicBezTo>
                            <a:pt x="182" y="0"/>
                            <a:pt x="227" y="181"/>
                            <a:pt x="273" y="362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  <p:grpSp>
                <p:nvGrpSpPr>
                  <p:cNvPr id="35" name="Group 18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545" y="0"/>
                    <a:ext cx="545" cy="725"/>
                    <a:chOff x="0" y="0"/>
                    <a:chExt cx="545" cy="725"/>
                  </a:xfrm>
                </p:grpSpPr>
                <p:sp>
                  <p:nvSpPr>
                    <p:cNvPr id="3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73" cy="362"/>
                    </a:xfrm>
                    <a:custGeom>
                      <a:avLst/>
                      <a:gdLst>
                        <a:gd name="T0" fmla="*/ 0 w 273"/>
                        <a:gd name="T1" fmla="*/ 362 h 362"/>
                        <a:gd name="T2" fmla="*/ 137 w 273"/>
                        <a:gd name="T3" fmla="*/ 0 h 362"/>
                        <a:gd name="T4" fmla="*/ 273 w 273"/>
                        <a:gd name="T5" fmla="*/ 362 h 3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3" h="362">
                          <a:moveTo>
                            <a:pt x="0" y="362"/>
                          </a:moveTo>
                          <a:cubicBezTo>
                            <a:pt x="46" y="181"/>
                            <a:pt x="92" y="0"/>
                            <a:pt x="137" y="0"/>
                          </a:cubicBezTo>
                          <a:cubicBezTo>
                            <a:pt x="182" y="0"/>
                            <a:pt x="227" y="181"/>
                            <a:pt x="273" y="362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37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272" y="363"/>
                      <a:ext cx="273" cy="362"/>
                    </a:xfrm>
                    <a:custGeom>
                      <a:avLst/>
                      <a:gdLst>
                        <a:gd name="T0" fmla="*/ 0 w 273"/>
                        <a:gd name="T1" fmla="*/ 362 h 362"/>
                        <a:gd name="T2" fmla="*/ 137 w 273"/>
                        <a:gd name="T3" fmla="*/ 0 h 362"/>
                        <a:gd name="T4" fmla="*/ 273 w 273"/>
                        <a:gd name="T5" fmla="*/ 362 h 3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3" h="362">
                          <a:moveTo>
                            <a:pt x="0" y="362"/>
                          </a:moveTo>
                          <a:cubicBezTo>
                            <a:pt x="46" y="181"/>
                            <a:pt x="92" y="0"/>
                            <a:pt x="137" y="0"/>
                          </a:cubicBezTo>
                          <a:cubicBezTo>
                            <a:pt x="182" y="0"/>
                            <a:pt x="227" y="181"/>
                            <a:pt x="273" y="362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</p:grpSp>
            <p:grpSp>
              <p:nvGrpSpPr>
                <p:cNvPr id="27" name="Group 21"/>
                <p:cNvGrpSpPr>
                  <a:grpSpLocks/>
                </p:cNvGrpSpPr>
                <p:nvPr/>
              </p:nvGrpSpPr>
              <p:grpSpPr bwMode="auto">
                <a:xfrm>
                  <a:off x="800" y="0"/>
                  <a:ext cx="802" cy="453"/>
                  <a:chOff x="0" y="0"/>
                  <a:chExt cx="1090" cy="725"/>
                </a:xfrm>
              </p:grpSpPr>
              <p:grpSp>
                <p:nvGrpSpPr>
                  <p:cNvPr id="2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45" cy="725"/>
                    <a:chOff x="0" y="0"/>
                    <a:chExt cx="545" cy="725"/>
                  </a:xfrm>
                </p:grpSpPr>
                <p:sp>
                  <p:nvSpPr>
                    <p:cNvPr id="3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73" cy="362"/>
                    </a:xfrm>
                    <a:custGeom>
                      <a:avLst/>
                      <a:gdLst>
                        <a:gd name="T0" fmla="*/ 0 w 273"/>
                        <a:gd name="T1" fmla="*/ 362 h 362"/>
                        <a:gd name="T2" fmla="*/ 137 w 273"/>
                        <a:gd name="T3" fmla="*/ 0 h 362"/>
                        <a:gd name="T4" fmla="*/ 273 w 273"/>
                        <a:gd name="T5" fmla="*/ 362 h 3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3" h="362">
                          <a:moveTo>
                            <a:pt x="0" y="362"/>
                          </a:moveTo>
                          <a:cubicBezTo>
                            <a:pt x="46" y="181"/>
                            <a:pt x="92" y="0"/>
                            <a:pt x="137" y="0"/>
                          </a:cubicBezTo>
                          <a:cubicBezTo>
                            <a:pt x="182" y="0"/>
                            <a:pt x="227" y="181"/>
                            <a:pt x="273" y="362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33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272" y="363"/>
                      <a:ext cx="273" cy="362"/>
                    </a:xfrm>
                    <a:custGeom>
                      <a:avLst/>
                      <a:gdLst>
                        <a:gd name="T0" fmla="*/ 0 w 273"/>
                        <a:gd name="T1" fmla="*/ 362 h 362"/>
                        <a:gd name="T2" fmla="*/ 137 w 273"/>
                        <a:gd name="T3" fmla="*/ 0 h 362"/>
                        <a:gd name="T4" fmla="*/ 273 w 273"/>
                        <a:gd name="T5" fmla="*/ 362 h 3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3" h="362">
                          <a:moveTo>
                            <a:pt x="0" y="362"/>
                          </a:moveTo>
                          <a:cubicBezTo>
                            <a:pt x="46" y="181"/>
                            <a:pt x="92" y="0"/>
                            <a:pt x="137" y="0"/>
                          </a:cubicBezTo>
                          <a:cubicBezTo>
                            <a:pt x="182" y="0"/>
                            <a:pt x="227" y="181"/>
                            <a:pt x="273" y="362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  <p:grpSp>
                <p:nvGrpSpPr>
                  <p:cNvPr id="29" name="Group 25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545" y="0"/>
                    <a:ext cx="545" cy="725"/>
                    <a:chOff x="0" y="0"/>
                    <a:chExt cx="545" cy="725"/>
                  </a:xfrm>
                </p:grpSpPr>
                <p:sp>
                  <p:nvSpPr>
                    <p:cNvPr id="3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273" cy="362"/>
                    </a:xfrm>
                    <a:custGeom>
                      <a:avLst/>
                      <a:gdLst>
                        <a:gd name="T0" fmla="*/ 0 w 273"/>
                        <a:gd name="T1" fmla="*/ 362 h 362"/>
                        <a:gd name="T2" fmla="*/ 137 w 273"/>
                        <a:gd name="T3" fmla="*/ 0 h 362"/>
                        <a:gd name="T4" fmla="*/ 273 w 273"/>
                        <a:gd name="T5" fmla="*/ 362 h 3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3" h="362">
                          <a:moveTo>
                            <a:pt x="0" y="362"/>
                          </a:moveTo>
                          <a:cubicBezTo>
                            <a:pt x="46" y="181"/>
                            <a:pt x="92" y="0"/>
                            <a:pt x="137" y="0"/>
                          </a:cubicBezTo>
                          <a:cubicBezTo>
                            <a:pt x="182" y="0"/>
                            <a:pt x="227" y="181"/>
                            <a:pt x="273" y="362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31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272" y="363"/>
                      <a:ext cx="273" cy="362"/>
                    </a:xfrm>
                    <a:custGeom>
                      <a:avLst/>
                      <a:gdLst>
                        <a:gd name="T0" fmla="*/ 0 w 273"/>
                        <a:gd name="T1" fmla="*/ 362 h 362"/>
                        <a:gd name="T2" fmla="*/ 137 w 273"/>
                        <a:gd name="T3" fmla="*/ 0 h 362"/>
                        <a:gd name="T4" fmla="*/ 273 w 273"/>
                        <a:gd name="T5" fmla="*/ 362 h 3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3" h="362">
                          <a:moveTo>
                            <a:pt x="0" y="362"/>
                          </a:moveTo>
                          <a:cubicBezTo>
                            <a:pt x="46" y="181"/>
                            <a:pt x="92" y="0"/>
                            <a:pt x="137" y="0"/>
                          </a:cubicBezTo>
                          <a:cubicBezTo>
                            <a:pt x="182" y="0"/>
                            <a:pt x="227" y="181"/>
                            <a:pt x="273" y="362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038" y="1234"/>
              <a:ext cx="9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周期信号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270" y="70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16" name="Object 30"/>
            <p:cNvGraphicFramePr>
              <a:graphicFrameLocks noChangeAspect="1"/>
            </p:cNvGraphicFramePr>
            <p:nvPr/>
          </p:nvGraphicFramePr>
          <p:xfrm>
            <a:off x="280" y="743"/>
            <a:ext cx="134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6" r:id="rId4" imgW="938985" imgH="215713" progId="Equation.3">
                    <p:embed/>
                  </p:oleObj>
                </mc:Choice>
                <mc:Fallback>
                  <p:oleObj r:id="rId4" imgW="93898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" y="743"/>
                          <a:ext cx="134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990" y="0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f(t)</a:t>
              </a: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2313" y="45"/>
              <a:ext cx="2313" cy="11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3402" y="0"/>
              <a:ext cx="4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80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rPr>
                <a:t>f(t) </a:t>
              </a: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340" y="1234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 f(t)</a:t>
              </a:r>
              <a:r>
                <a:rPr lang="zh-CN" altLang="en-US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存在于有限时间内 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0" y="45"/>
              <a:ext cx="2313" cy="11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2" name="Rectangle 36" descr="深色横线"/>
            <p:cNvSpPr>
              <a:spLocks noChangeArrowheads="1"/>
            </p:cNvSpPr>
            <p:nvPr/>
          </p:nvSpPr>
          <p:spPr bwMode="auto">
            <a:xfrm>
              <a:off x="0" y="1234"/>
              <a:ext cx="2313" cy="272"/>
            </a:xfrm>
            <a:prstGeom prst="rect">
              <a:avLst/>
            </a:prstGeom>
            <a:blipFill dpi="0" rotWithShape="0">
              <a:blip r:embed="rId3">
                <a:alphaModFix amt="20000"/>
              </a:blip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900632" y="4797152"/>
            <a:ext cx="73437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宋体" charset="-122"/>
                <a:ea typeface="宋体" charset="-122"/>
              </a:rPr>
              <a:t>一个信号不可能既是</a:t>
            </a:r>
            <a:r>
              <a:rPr lang="zh-CN" altLang="en-US" sz="20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功率信号</a:t>
            </a:r>
            <a:r>
              <a:rPr lang="zh-CN" altLang="en-US" sz="2000" dirty="0">
                <a:solidFill>
                  <a:prstClr val="black"/>
                </a:solidFill>
                <a:latin typeface="宋体" charset="-122"/>
                <a:ea typeface="宋体" charset="-122"/>
              </a:rPr>
              <a:t>，又是</a:t>
            </a:r>
            <a:r>
              <a:rPr lang="zh-CN" altLang="en-US" sz="20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能量信号</a:t>
            </a:r>
            <a:r>
              <a:rPr lang="zh-CN" altLang="en-US" sz="2000" dirty="0">
                <a:solidFill>
                  <a:prstClr val="black"/>
                </a:solidFill>
                <a:latin typeface="宋体" charset="-122"/>
                <a:ea typeface="宋体" charset="-122"/>
              </a:rPr>
              <a:t>，但可以既非功率信号，又非能量</a:t>
            </a:r>
            <a:r>
              <a:rPr lang="zh-CN" altLang="en-US" sz="2000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信号：如单位斜坡信号</a:t>
            </a:r>
            <a:r>
              <a:rPr lang="en-US" altLang="zh-CN" sz="2000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周期</a:t>
            </a:r>
            <a:r>
              <a:rPr lang="zh-CN" altLang="en-US" sz="2000" dirty="0">
                <a:solidFill>
                  <a:prstClr val="black"/>
                </a:solidFill>
                <a:latin typeface="宋体" charset="-122"/>
                <a:ea typeface="宋体" charset="-122"/>
              </a:rPr>
              <a:t>信号都是功率信号</a:t>
            </a:r>
            <a:r>
              <a:rPr lang="zh-CN" altLang="en-US" sz="2000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，非</a:t>
            </a:r>
            <a:r>
              <a:rPr lang="zh-CN" altLang="en-US" sz="2000" dirty="0">
                <a:solidFill>
                  <a:prstClr val="black"/>
                </a:solidFill>
                <a:latin typeface="宋体" charset="-122"/>
                <a:ea typeface="宋体" charset="-122"/>
              </a:rPr>
              <a:t>周期信号可能是能量信号，也可能是功率</a:t>
            </a:r>
            <a:r>
              <a:rPr lang="zh-CN" altLang="en-US" sz="2000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</a:t>
            </a:r>
            <a:r>
              <a:rPr lang="en-US" altLang="zh-CN" sz="2000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!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86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51738"/>
              </p:ext>
            </p:extLst>
          </p:nvPr>
        </p:nvGraphicFramePr>
        <p:xfrm>
          <a:off x="3922712" y="948872"/>
          <a:ext cx="29527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2" name="公式" r:id="rId3" imgW="1485720" imgH="228600" progId="Equation.3">
                  <p:embed/>
                </p:oleObj>
              </mc:Choice>
              <mc:Fallback>
                <p:oleObj name="公式" r:id="rId3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2" y="948872"/>
                        <a:ext cx="295275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215527" y="227241"/>
            <a:ext cx="8316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】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判断</a:t>
            </a:r>
            <a:r>
              <a:rPr lang="zh-CN" altLang="en-US" sz="2800" b="1" dirty="0">
                <a:solidFill>
                  <a:srgbClr val="0000FF"/>
                </a:solidFill>
              </a:rPr>
              <a:t>下列信号是否为能量信号或功率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信号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3319462" y="4373563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100"/>
              <a:t> </a:t>
            </a:r>
            <a:endParaRPr lang="zh-CN" altLang="en-US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287337" y="1709719"/>
            <a:ext cx="2519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 </a:t>
            </a:r>
            <a:r>
              <a:rPr lang="zh-CN" altLang="en-US" sz="2800" b="1" dirty="0" smtClean="0"/>
              <a:t>解：</a:t>
            </a:r>
            <a:r>
              <a:rPr lang="en-US" altLang="zh-CN" sz="2800" b="1" dirty="0" smtClean="0"/>
              <a:t>(1)</a:t>
            </a:r>
            <a:endParaRPr lang="zh-CN" altLang="en-US" sz="2800" b="1" dirty="0"/>
          </a:p>
        </p:txBody>
      </p:sp>
      <p:graphicFrame>
        <p:nvGraphicFramePr>
          <p:cNvPr id="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16771"/>
              </p:ext>
            </p:extLst>
          </p:nvPr>
        </p:nvGraphicFramePr>
        <p:xfrm>
          <a:off x="1897317" y="1544184"/>
          <a:ext cx="51949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3" name="公式" r:id="rId5" imgW="2311400" imgH="393700" progId="Equation.3">
                  <p:embed/>
                </p:oleObj>
              </mc:Choice>
              <mc:Fallback>
                <p:oleObj name="公式" r:id="rId5" imgW="2311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317" y="1544184"/>
                        <a:ext cx="5194963" cy="874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663302"/>
              </p:ext>
            </p:extLst>
          </p:nvPr>
        </p:nvGraphicFramePr>
        <p:xfrm>
          <a:off x="2411760" y="2421845"/>
          <a:ext cx="6461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4" name="公式" r:id="rId7" imgW="304536" imgH="203024" progId="Equation.3">
                  <p:embed/>
                </p:oleObj>
              </mc:Choice>
              <mc:Fallback>
                <p:oleObj name="公式" r:id="rId7" imgW="30453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421845"/>
                        <a:ext cx="646112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312835"/>
              </p:ext>
            </p:extLst>
          </p:nvPr>
        </p:nvGraphicFramePr>
        <p:xfrm>
          <a:off x="1812592" y="3429000"/>
          <a:ext cx="647700" cy="3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5" name="公式" r:id="rId9" imgW="304536" imgH="203024" progId="Equation.3">
                  <p:embed/>
                </p:oleObj>
              </mc:Choice>
              <mc:Fallback>
                <p:oleObj name="公式" r:id="rId9" imgW="30453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592" y="3429000"/>
                        <a:ext cx="647700" cy="373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57112"/>
              </p:ext>
            </p:extLst>
          </p:nvPr>
        </p:nvGraphicFramePr>
        <p:xfrm>
          <a:off x="4052887" y="3388797"/>
          <a:ext cx="10382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6" name="公式" r:id="rId11" imgW="672808" imgH="342751" progId="Equation.3">
                  <p:embed/>
                </p:oleObj>
              </mc:Choice>
              <mc:Fallback>
                <p:oleObj name="公式" r:id="rId11" imgW="67280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7" y="3388797"/>
                        <a:ext cx="10382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888541"/>
              </p:ext>
            </p:extLst>
          </p:nvPr>
        </p:nvGraphicFramePr>
        <p:xfrm>
          <a:off x="2193924" y="4056062"/>
          <a:ext cx="54737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7" name="公式" r:id="rId13" imgW="3022600" imgH="431800" progId="Equation.3">
                  <p:embed/>
                </p:oleObj>
              </mc:Choice>
              <mc:Fallback>
                <p:oleObj name="公式" r:id="rId13" imgW="302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4" y="4056062"/>
                        <a:ext cx="54737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81738"/>
              </p:ext>
            </p:extLst>
          </p:nvPr>
        </p:nvGraphicFramePr>
        <p:xfrm>
          <a:off x="2460292" y="5064991"/>
          <a:ext cx="51133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8" name="公式" r:id="rId15" imgW="3009900" imgH="444500" progId="Equation.3">
                  <p:embed/>
                </p:oleObj>
              </mc:Choice>
              <mc:Fallback>
                <p:oleObj name="公式" r:id="rId15" imgW="3009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292" y="5064991"/>
                        <a:ext cx="51133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1951292" y="2362200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/>
              <a:t>故　　是能量信号。</a:t>
            </a:r>
          </a:p>
        </p:txBody>
      </p:sp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75369" y="3356992"/>
            <a:ext cx="85686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762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dirty="0"/>
              <a:t>　　</a:t>
            </a:r>
            <a:r>
              <a:rPr lang="zh-CN" altLang="en-US" sz="2800" b="1" dirty="0"/>
              <a:t>是周期为　　　</a:t>
            </a:r>
            <a:r>
              <a:rPr lang="zh-CN" altLang="en-US" sz="2800" b="1" dirty="0" smtClean="0"/>
              <a:t>周期</a:t>
            </a:r>
            <a:r>
              <a:rPr lang="zh-CN" altLang="en-US" sz="2800" b="1" dirty="0"/>
              <a:t>信号，其平均功率</a:t>
            </a:r>
            <a:r>
              <a:rPr lang="zh-CN" altLang="en-US" sz="2800" dirty="0"/>
              <a:t>为</a:t>
            </a:r>
          </a:p>
        </p:txBody>
      </p:sp>
      <p:sp>
        <p:nvSpPr>
          <p:cNvPr id="16" name="Rectangle 52"/>
          <p:cNvSpPr>
            <a:spLocks noChangeArrowheads="1"/>
          </p:cNvSpPr>
          <p:nvPr/>
        </p:nvSpPr>
        <p:spPr bwMode="auto">
          <a:xfrm>
            <a:off x="3421062" y="4930775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000"/>
              <a:t>       </a:t>
            </a:r>
            <a:endParaRPr lang="zh-CN" altLang="en-US"/>
          </a:p>
        </p:txBody>
      </p:sp>
      <p:sp>
        <p:nvSpPr>
          <p:cNvPr id="17" name="Rectangle 54"/>
          <p:cNvSpPr>
            <a:spLocks noChangeArrowheads="1"/>
          </p:cNvSpPr>
          <p:nvPr/>
        </p:nvSpPr>
        <p:spPr bwMode="auto">
          <a:xfrm>
            <a:off x="611857" y="5949280"/>
            <a:ext cx="6048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所以，　</a:t>
            </a:r>
            <a:r>
              <a:rPr lang="zh-CN" altLang="en-US" sz="2800" b="1" dirty="0" smtClean="0"/>
              <a:t> 是</a:t>
            </a:r>
            <a:r>
              <a:rPr lang="zh-CN" altLang="en-US" sz="2800" b="1" dirty="0"/>
              <a:t>功率信号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graphicFrame>
        <p:nvGraphicFramePr>
          <p:cNvPr id="18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30060"/>
              </p:ext>
            </p:extLst>
          </p:nvPr>
        </p:nvGraphicFramePr>
        <p:xfrm>
          <a:off x="2627784" y="6021288"/>
          <a:ext cx="5762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9" name="公式" r:id="rId17" imgW="304536" imgH="203024" progId="Equation.3">
                  <p:embed/>
                </p:oleObj>
              </mc:Choice>
              <mc:Fallback>
                <p:oleObj name="公式" r:id="rId17" imgW="30453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021288"/>
                        <a:ext cx="576263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029303" y="1022790"/>
                <a:ext cx="14879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/>
                  <a:t>(3)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03" y="1022790"/>
                <a:ext cx="1487907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9836" t="-26000" r="-450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153197" y="1022790"/>
                <a:ext cx="25415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97" y="1022790"/>
                <a:ext cx="2541585" cy="307777"/>
              </a:xfrm>
              <a:prstGeom prst="rect">
                <a:avLst/>
              </a:prstGeom>
              <a:blipFill rotWithShape="0">
                <a:blip r:embed="rId19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893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5" grpId="0"/>
      <p:bldP spid="16" grpId="0"/>
      <p:bldP spid="16" grpId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72006"/>
              </p:ext>
            </p:extLst>
          </p:nvPr>
        </p:nvGraphicFramePr>
        <p:xfrm>
          <a:off x="1439541" y="869255"/>
          <a:ext cx="22320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2" name="公式" r:id="rId3" imgW="1231366" imgH="342751" progId="Equation.3">
                  <p:embed/>
                </p:oleObj>
              </mc:Choice>
              <mc:Fallback>
                <p:oleObj name="公式" r:id="rId3" imgW="1231366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541" y="869255"/>
                        <a:ext cx="2232025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07750"/>
              </p:ext>
            </p:extLst>
          </p:nvPr>
        </p:nvGraphicFramePr>
        <p:xfrm>
          <a:off x="3671566" y="869255"/>
          <a:ext cx="13684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3" name="公式" r:id="rId5" imgW="787058" imgH="342751" progId="Equation.3">
                  <p:embed/>
                </p:oleObj>
              </mc:Choice>
              <mc:Fallback>
                <p:oleObj name="公式" r:id="rId5" imgW="78705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566" y="869255"/>
                        <a:ext cx="136842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175381"/>
              </p:ext>
            </p:extLst>
          </p:nvPr>
        </p:nvGraphicFramePr>
        <p:xfrm>
          <a:off x="5111428" y="726380"/>
          <a:ext cx="17287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4" name="公式" r:id="rId7" imgW="914400" imgH="419100" progId="Equation.3">
                  <p:embed/>
                </p:oleObj>
              </mc:Choice>
              <mc:Fallback>
                <p:oleObj name="公式" r:id="rId7" imgW="91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428" y="726380"/>
                        <a:ext cx="1728788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70143"/>
              </p:ext>
            </p:extLst>
          </p:nvPr>
        </p:nvGraphicFramePr>
        <p:xfrm>
          <a:off x="1439541" y="1856879"/>
          <a:ext cx="25225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5" name="公式" r:id="rId9" imgW="1409400" imgH="393480" progId="Equation.3">
                  <p:embed/>
                </p:oleObj>
              </mc:Choice>
              <mc:Fallback>
                <p:oleObj name="公式" r:id="rId9" imgW="1409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541" y="1856879"/>
                        <a:ext cx="2522537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58872"/>
              </p:ext>
            </p:extLst>
          </p:nvPr>
        </p:nvGraphicFramePr>
        <p:xfrm>
          <a:off x="3946203" y="1774329"/>
          <a:ext cx="18240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6" name="公式" r:id="rId11" imgW="977760" imgH="393480" progId="Equation.3">
                  <p:embed/>
                </p:oleObj>
              </mc:Choice>
              <mc:Fallback>
                <p:oleObj name="公式" r:id="rId11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203" y="1774329"/>
                        <a:ext cx="1824038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661509"/>
              </p:ext>
            </p:extLst>
          </p:nvPr>
        </p:nvGraphicFramePr>
        <p:xfrm>
          <a:off x="5759128" y="1629867"/>
          <a:ext cx="24495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7" name="公式" r:id="rId13" imgW="1346200" imgH="482600" progId="Equation.3">
                  <p:embed/>
                </p:oleObj>
              </mc:Choice>
              <mc:Fallback>
                <p:oleObj name="公式" r:id="rId13" imgW="1346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28" y="1629867"/>
                        <a:ext cx="2449513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581894"/>
              </p:ext>
            </p:extLst>
          </p:nvPr>
        </p:nvGraphicFramePr>
        <p:xfrm>
          <a:off x="1799903" y="2885504"/>
          <a:ext cx="7191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8" name="公式" r:id="rId15" imgW="304536" imgH="203024" progId="Equation.3">
                  <p:embed/>
                </p:oleObj>
              </mc:Choice>
              <mc:Fallback>
                <p:oleObj name="公式" r:id="rId15" imgW="30453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903" y="2885504"/>
                        <a:ext cx="71913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23528" y="942280"/>
            <a:ext cx="134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366516" y="2799779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故　　既不是能量信号，也不是功率信号。</a:t>
            </a:r>
          </a:p>
        </p:txBody>
      </p:sp>
    </p:spTree>
    <p:extLst>
      <p:ext uri="{BB962C8B-B14F-4D97-AF65-F5344CB8AC3E}">
        <p14:creationId xmlns:p14="http://schemas.microsoft.com/office/powerpoint/2010/main" val="405002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244" y="142528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8600" y="1484784"/>
            <a:ext cx="8670925" cy="2449511"/>
            <a:chOff x="0" y="0"/>
            <a:chExt cx="5462" cy="154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127" y="640"/>
              <a:ext cx="1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幅值是连续的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945" y="391"/>
              <a:ext cx="2517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400" b="1" dirty="0">
                  <a:solidFill>
                    <a:prstClr val="black"/>
                  </a:solidFill>
                  <a:ea typeface="黑体" pitchFamily="49" charset="-122"/>
                </a:rPr>
                <a:t>抽样信号</a:t>
              </a:r>
              <a:r>
                <a:rPr lang="zh-CN" altLang="zh-CN" sz="2400" b="1" dirty="0" smtClean="0">
                  <a:solidFill>
                    <a:prstClr val="black"/>
                  </a:solidFill>
                  <a:ea typeface="黑体" pitchFamily="49" charset="-122"/>
                </a:rPr>
                <a:t>——</a:t>
              </a:r>
              <a:r>
                <a:rPr lang="zh-CN" altLang="en-US" sz="2000" b="1" dirty="0" smtClean="0">
                  <a:solidFill>
                    <a:prstClr val="black"/>
                  </a:solidFill>
                </a:rPr>
                <a:t>离散</a:t>
              </a:r>
              <a:r>
                <a:rPr lang="zh-CN" altLang="en-US" sz="2000" b="1" dirty="0">
                  <a:solidFill>
                    <a:prstClr val="black"/>
                  </a:solidFill>
                </a:rPr>
                <a:t>时间信号的</a:t>
              </a:r>
            </a:p>
            <a:p>
              <a:pPr algn="l" eaLnBrk="1" hangingPunct="1"/>
              <a:r>
                <a:rPr lang="zh-CN" altLang="zh-CN" sz="2000" b="1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45" y="1049"/>
              <a:ext cx="2517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rPr>
                <a:t>数字信号</a:t>
              </a:r>
              <a:r>
                <a:rPr lang="zh-CN" altLang="zh-CN" sz="2400" b="1" dirty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rPr>
                <a:t>——</a:t>
              </a:r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时间与幅值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都是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  <a:p>
              <a:pPr algn="l"/>
              <a:endParaRPr lang="zh-CN" altLang="zh-CN" sz="20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0"/>
              <a:ext cx="5033" cy="1543"/>
              <a:chOff x="0" y="0"/>
              <a:chExt cx="5033" cy="1543"/>
            </a:xfrm>
          </p:grpSpPr>
          <p:sp>
            <p:nvSpPr>
              <p:cNvPr id="11" name="AutoShape 10"/>
              <p:cNvSpPr>
                <a:spLocks/>
              </p:cNvSpPr>
              <p:nvPr/>
            </p:nvSpPr>
            <p:spPr bwMode="auto">
              <a:xfrm>
                <a:off x="544" y="475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589" y="331"/>
                <a:ext cx="896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zh-CN" altLang="en-US" sz="2400" b="1" dirty="0" smtClean="0">
                    <a:solidFill>
                      <a:prstClr val="black"/>
                    </a:solidFill>
                    <a:ea typeface="黑体" pitchFamily="49" charset="-122"/>
                  </a:rPr>
                  <a:t>确定信号</a:t>
                </a:r>
                <a:endParaRPr lang="zh-CN" altLang="en-US" sz="2400" b="1" dirty="0">
                  <a:solidFill>
                    <a:prstClr val="black"/>
                  </a:solidFill>
                  <a:ea typeface="黑体" pitchFamily="49" charset="-122"/>
                </a:endParaRPr>
              </a:p>
              <a:p>
                <a:pPr algn="l" eaLnBrk="1" hangingPunct="1"/>
                <a:endParaRPr lang="zh-CN" altLang="zh-CN" sz="2400" b="1" dirty="0">
                  <a:solidFill>
                    <a:prstClr val="black"/>
                  </a:solidFill>
                </a:endParaRPr>
              </a:p>
              <a:p>
                <a:pPr algn="l" eaLnBrk="1" hangingPunct="1"/>
                <a:endParaRPr lang="zh-CN" altLang="zh-CN" sz="2400" b="1" dirty="0">
                  <a:solidFill>
                    <a:prstClr val="black"/>
                  </a:solidFill>
                </a:endParaRPr>
              </a:p>
              <a:p>
                <a:pPr algn="l" eaLnBrk="1" hangingPunct="1"/>
                <a:r>
                  <a:rPr lang="zh-CN" altLang="en-US" sz="2400" b="1" dirty="0">
                    <a:solidFill>
                      <a:srgbClr val="FF0000"/>
                    </a:solidFill>
                    <a:ea typeface="黑体" pitchFamily="49" charset="-122"/>
                  </a:rPr>
                  <a:t>随机信号</a:t>
                </a:r>
              </a:p>
            </p:txBody>
          </p:sp>
          <p:sp>
            <p:nvSpPr>
              <p:cNvPr id="13" name="AutoShape 12"/>
              <p:cNvSpPr>
                <a:spLocks/>
              </p:cNvSpPr>
              <p:nvPr/>
            </p:nvSpPr>
            <p:spPr bwMode="auto">
              <a:xfrm>
                <a:off x="1602" y="109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656" y="0"/>
                <a:ext cx="3377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zh-CN" altLang="en-US" sz="2400" b="1">
                    <a:solidFill>
                      <a:prstClr val="black"/>
                    </a:solidFill>
                    <a:ea typeface="黑体" pitchFamily="49" charset="-122"/>
                  </a:rPr>
                  <a:t>连续时间信号</a:t>
                </a:r>
                <a:r>
                  <a:rPr lang="zh-CN" altLang="en-US" b="1">
                    <a:solidFill>
                      <a:prstClr val="black"/>
                    </a:solidFill>
                  </a:rPr>
                  <a:t>（</a:t>
                </a:r>
                <a:r>
                  <a:rPr lang="zh-CN" altLang="en-US" b="1">
                    <a:solidFill>
                      <a:prstClr val="black"/>
                    </a:solidFill>
                    <a:latin typeface="宋体" charset="-122"/>
                  </a:rPr>
                  <a:t>时间变量</a:t>
                </a:r>
                <a:r>
                  <a:rPr lang="zh-CN" altLang="zh-CN" b="1">
                    <a:solidFill>
                      <a:prstClr val="black"/>
                    </a:solidFill>
                    <a:latin typeface="宋体" charset="-122"/>
                  </a:rPr>
                  <a:t>t</a:t>
                </a:r>
                <a:r>
                  <a:rPr lang="zh-CN" altLang="en-US" b="1">
                    <a:solidFill>
                      <a:prstClr val="black"/>
                    </a:solidFill>
                    <a:latin typeface="宋体" charset="-122"/>
                  </a:rPr>
                  <a:t>连续或称模拟信号）</a:t>
                </a:r>
              </a:p>
              <a:p>
                <a:pPr algn="l" eaLnBrk="1" hangingPunct="1"/>
                <a:endParaRPr lang="zh-CN" altLang="zh-CN" sz="1600">
                  <a:solidFill>
                    <a:prstClr val="black"/>
                  </a:solidFill>
                  <a:latin typeface="宋体" charset="-122"/>
                </a:endParaRPr>
              </a:p>
            </p:txBody>
          </p:sp>
          <p:sp>
            <p:nvSpPr>
              <p:cNvPr id="15" name="AutoShape 14"/>
              <p:cNvSpPr>
                <a:spLocks/>
              </p:cNvSpPr>
              <p:nvPr/>
            </p:nvSpPr>
            <p:spPr bwMode="auto">
              <a:xfrm>
                <a:off x="2867" y="493"/>
                <a:ext cx="96" cy="816"/>
              </a:xfrm>
              <a:prstGeom prst="leftBrace">
                <a:avLst>
                  <a:gd name="adj1" fmla="val 708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633" y="512"/>
                <a:ext cx="127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zh-CN" sz="2400" dirty="0">
                  <a:solidFill>
                    <a:prstClr val="black"/>
                  </a:solidFill>
                </a:endParaRPr>
              </a:p>
              <a:p>
                <a:pPr algn="l" eaLnBrk="1" hangingPunct="1"/>
                <a:r>
                  <a:rPr lang="zh-CN" altLang="en-US" sz="2400" b="1" dirty="0">
                    <a:solidFill>
                      <a:prstClr val="black"/>
                    </a:solidFill>
                    <a:ea typeface="黑体" pitchFamily="49" charset="-122"/>
                  </a:rPr>
                  <a:t>离散时间信号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0" y="674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400" b="1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信号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4119" y="1291"/>
                <a:ext cx="6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rPr>
                  <a:t>离散的</a:t>
                </a:r>
                <a:endPara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771800" y="4221088"/>
            <a:ext cx="1818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☒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周期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信号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☒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能量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信号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☒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功率信号</a:t>
            </a:r>
            <a:endParaRPr lang="en-US" altLang="zh-CN" sz="2400" b="1" dirty="0" smtClean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☒  阶跃信号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5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11616" cy="7921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dirty="0" smtClean="0"/>
              <a:t>信号的定义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78152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信号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Signal</a:t>
            </a:r>
            <a:r>
              <a:rPr lang="zh-CN" altLang="en-US" sz="2400" b="1" dirty="0" smtClean="0"/>
              <a:t>）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a detectable physical quantity or impulse (as a voltage, current, or magnetic field strength) by which messages or information can be transmitted</a:t>
            </a:r>
            <a:r>
              <a:rPr lang="zh-CN" altLang="en-US" sz="2000" dirty="0"/>
              <a:t>（</a:t>
            </a:r>
            <a:r>
              <a:rPr lang="en-US" altLang="zh-CN" sz="2000" dirty="0"/>
              <a:t>MERRIAM-WEBSTER </a:t>
            </a:r>
            <a:r>
              <a:rPr lang="zh-CN" altLang="en-US" sz="2000" dirty="0"/>
              <a:t>词典）</a:t>
            </a:r>
            <a:endParaRPr lang="en-US" altLang="zh-CN" sz="2000" dirty="0"/>
          </a:p>
          <a:p>
            <a:pPr lvl="1"/>
            <a:r>
              <a:rPr lang="zh-CN" altLang="en-US" sz="2000" dirty="0"/>
              <a:t>可检测的</a:t>
            </a:r>
            <a:r>
              <a:rPr lang="zh-CN" altLang="zh-CN" sz="2000" dirty="0"/>
              <a:t>载有信息</a:t>
            </a:r>
            <a:r>
              <a:rPr lang="zh-CN" altLang="en-US" sz="2000" dirty="0"/>
              <a:t>且</a:t>
            </a:r>
            <a:r>
              <a:rPr lang="zh-CN" altLang="zh-CN" sz="2000" dirty="0"/>
              <a:t>随时间变化的物理量或物理</a:t>
            </a:r>
            <a:r>
              <a:rPr lang="zh-CN" altLang="zh-CN" sz="2000" dirty="0" smtClean="0"/>
              <a:t>现象</a:t>
            </a:r>
            <a:r>
              <a:rPr lang="zh-CN" altLang="en-US" sz="2000" dirty="0" smtClean="0"/>
              <a:t>（例如电压、电流、磁场强度等）</a:t>
            </a:r>
            <a:endParaRPr lang="en-US" altLang="zh-CN" sz="2000" dirty="0"/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信息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Information</a:t>
            </a:r>
            <a:r>
              <a:rPr lang="zh-CN" altLang="en-US" sz="2400" b="1" dirty="0"/>
              <a:t>）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from </a:t>
            </a:r>
            <a:r>
              <a:rPr lang="en-US" altLang="zh-CN" sz="2000" dirty="0"/>
              <a:t>the stance of information theory, information is taken as an ordered sequence of symbols from an </a:t>
            </a:r>
            <a:r>
              <a:rPr lang="en-US" altLang="zh-CN" sz="2000" dirty="0" smtClean="0"/>
              <a:t>alphabet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Wikipedia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endParaRPr lang="en-US" altLang="zh-CN" sz="2000" b="1" dirty="0" smtClean="0"/>
          </a:p>
          <a:p>
            <a:r>
              <a:rPr lang="zh-CN" altLang="en-US" sz="2400" b="1" dirty="0" smtClean="0">
                <a:solidFill>
                  <a:srgbClr val="0000FF"/>
                </a:solidFill>
              </a:rPr>
              <a:t>信号分类（时间、幅度）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/>
            <a:r>
              <a:rPr lang="zh-CN" altLang="zh-CN" sz="2000" dirty="0"/>
              <a:t>模拟信号</a:t>
            </a:r>
            <a:r>
              <a:rPr lang="zh-CN" altLang="en-US" sz="2000" dirty="0"/>
              <a:t>：</a:t>
            </a:r>
            <a:r>
              <a:rPr lang="en-US" altLang="zh-CN" sz="2000" dirty="0"/>
              <a:t>analog signal</a:t>
            </a:r>
            <a:endParaRPr lang="zh-CN" altLang="zh-CN" sz="2000" dirty="0"/>
          </a:p>
          <a:p>
            <a:pPr lvl="1"/>
            <a:r>
              <a:rPr lang="zh-CN" altLang="zh-CN" sz="2000" dirty="0" smtClean="0"/>
              <a:t>时域</a:t>
            </a:r>
            <a:r>
              <a:rPr lang="zh-CN" altLang="zh-CN" sz="2000" dirty="0"/>
              <a:t>连续</a:t>
            </a:r>
            <a:r>
              <a:rPr lang="zh-CN" altLang="zh-CN" sz="2000" dirty="0" smtClean="0"/>
              <a:t>信号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continuous time signal</a:t>
            </a:r>
            <a:endParaRPr lang="zh-CN" altLang="zh-CN" sz="2000" dirty="0"/>
          </a:p>
          <a:p>
            <a:pPr lvl="1"/>
            <a:r>
              <a:rPr lang="zh-CN" altLang="zh-CN" sz="2000" dirty="0" smtClean="0"/>
              <a:t>时域离散信号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discrete time signal</a:t>
            </a:r>
            <a:endParaRPr lang="zh-CN" altLang="zh-CN" sz="2000" dirty="0"/>
          </a:p>
          <a:p>
            <a:pPr lvl="1"/>
            <a:r>
              <a:rPr lang="zh-CN" altLang="zh-CN" sz="2000" b="1" dirty="0" smtClean="0">
                <a:solidFill>
                  <a:srgbClr val="FF0000"/>
                </a:solidFill>
              </a:rPr>
              <a:t>数字信号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digital signal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84339" y="4558410"/>
            <a:ext cx="2448272" cy="1822918"/>
            <a:chOff x="5580112" y="4797152"/>
            <a:chExt cx="2448272" cy="1822918"/>
          </a:xfrm>
        </p:grpSpPr>
        <p:sp>
          <p:nvSpPr>
            <p:cNvPr id="4" name="矩形 3"/>
            <p:cNvSpPr/>
            <p:nvPr/>
          </p:nvSpPr>
          <p:spPr>
            <a:xfrm>
              <a:off x="5580112" y="4797152"/>
              <a:ext cx="2304256" cy="165618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5580112" y="4797152"/>
              <a:ext cx="1152128" cy="8280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6732240" y="5629627"/>
              <a:ext cx="1152128" cy="8280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884368" y="4797152"/>
              <a:ext cx="14401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580112" y="6453336"/>
              <a:ext cx="0" cy="16673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8091861" y="437961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</a:rPr>
              <a:t>时间</a:t>
            </a:r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99760" y="42281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</a:rPr>
              <a:t>连续</a:t>
            </a:r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58635" y="42425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</a:rPr>
              <a:t>离散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65249" y="4724265"/>
            <a:ext cx="430887" cy="4962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</a:rPr>
              <a:t>连续</a:t>
            </a:r>
            <a:endParaRPr lang="en-US" altLang="zh-CN" sz="1600" b="1" dirty="0" smtClean="0">
              <a:solidFill>
                <a:srgbClr val="0000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58872" y="5547439"/>
            <a:ext cx="430887" cy="4962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</a:rPr>
              <a:t>离散</a:t>
            </a:r>
            <a:endParaRPr lang="en-US" altLang="zh-CN" sz="1600" b="1" dirty="0" smtClean="0">
              <a:solidFill>
                <a:srgbClr val="0000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86821" y="63093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</a:rPr>
              <a:t>幅度</a:t>
            </a:r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93189" y="465313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</a:rPr>
              <a:t>模拟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zh-CN" altLang="en-US" sz="1600" dirty="0" smtClean="0">
                <a:solidFill>
                  <a:srgbClr val="0000FF"/>
                </a:solidFill>
              </a:rPr>
              <a:t>信号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68127" y="4653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</a:rPr>
              <a:t>时域离散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zh-CN" altLang="en-US" sz="1600" dirty="0" smtClean="0">
                <a:solidFill>
                  <a:srgbClr val="0000FF"/>
                </a:solidFill>
              </a:rPr>
              <a:t>信号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73308" y="55474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数字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信号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54652" y="552881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</a:rPr>
              <a:t>时域连续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r>
              <a:rPr lang="zh-CN" altLang="en-US" sz="1600" dirty="0" smtClean="0">
                <a:solidFill>
                  <a:srgbClr val="0000FF"/>
                </a:solidFill>
              </a:rPr>
              <a:t>信号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72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信号种类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模拟信号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数字信号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信号运算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</a:p>
        </p:txBody>
      </p:sp>
    </p:spTree>
    <p:extLst>
      <p:ext uri="{BB962C8B-B14F-4D97-AF65-F5344CB8AC3E}">
        <p14:creationId xmlns:p14="http://schemas.microsoft.com/office/powerpoint/2010/main" val="1430142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连续时间信号的运算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1052736"/>
            <a:ext cx="7924800" cy="9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连续时间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信号基本运算：加减、乘除、微分积分等</a:t>
            </a:r>
            <a:endParaRPr lang="en-US" altLang="zh-CN" sz="2000" b="1" dirty="0" smtClean="0">
              <a:solidFill>
                <a:prstClr val="black"/>
              </a:solidFill>
              <a:latin typeface="宋体" charset="-122"/>
              <a:ea typeface="宋体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</a:t>
            </a:r>
            <a:r>
              <a:rPr lang="zh-CN" altLang="en-US" sz="20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波形</a:t>
            </a:r>
            <a:r>
              <a:rPr lang="zh-CN" altLang="en-US" sz="20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变换指</a:t>
            </a:r>
            <a:r>
              <a:rPr lang="zh-CN" altLang="en-US" sz="20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波形的翻转、平移和展缩等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528" y="2132856"/>
            <a:ext cx="784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相加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: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两个信号相加得到一个新信号，它在任意时刻的值等于这二个信号</a:t>
            </a:r>
            <a:endParaRPr lang="en-US" altLang="zh-CN" sz="2000" dirty="0" smtClean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在该时刻的值之和，可表示为：</a:t>
            </a:r>
          </a:p>
          <a:p>
            <a:pPr indent="266700" algn="l" eaLnBrk="0" hangingPunct="0">
              <a:lnSpc>
                <a:spcPct val="150000"/>
              </a:lnSpc>
            </a:pPr>
            <a:r>
              <a:rPr lang="zh-CN" altLang="zh-CN" sz="20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zh-CN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zh-CN" altLang="zh-CN" sz="20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67279"/>
              </p:ext>
            </p:extLst>
          </p:nvPr>
        </p:nvGraphicFramePr>
        <p:xfrm>
          <a:off x="3347864" y="3789040"/>
          <a:ext cx="2448272" cy="47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2" r:id="rId3" imgW="1168907" imgH="228699" progId="Equation.DSMT4">
                  <p:embed/>
                </p:oleObj>
              </mc:Choice>
              <mc:Fallback>
                <p:oleObj r:id="rId3" imgW="1168907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789040"/>
                        <a:ext cx="2448272" cy="477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917909"/>
              </p:ext>
            </p:extLst>
          </p:nvPr>
        </p:nvGraphicFramePr>
        <p:xfrm>
          <a:off x="395536" y="4419600"/>
          <a:ext cx="25146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3" r:id="rId5" imgW="1884396" imgH="1472468" progId="Visio.Drawing.11">
                  <p:embed/>
                </p:oleObj>
              </mc:Choice>
              <mc:Fallback>
                <p:oleObj r:id="rId5" imgW="1884396" imgH="14724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19600"/>
                        <a:ext cx="25146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75093"/>
              </p:ext>
            </p:extLst>
          </p:nvPr>
        </p:nvGraphicFramePr>
        <p:xfrm>
          <a:off x="3209528" y="4495800"/>
          <a:ext cx="25146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4" r:id="rId7" imgW="1704279" imgH="1292677" progId="Visio.Drawing.11">
                  <p:embed/>
                </p:oleObj>
              </mc:Choice>
              <mc:Fallback>
                <p:oleObj r:id="rId7" imgW="1704279" imgH="12926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528" y="4495800"/>
                        <a:ext cx="25146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784223"/>
              </p:ext>
            </p:extLst>
          </p:nvPr>
        </p:nvGraphicFramePr>
        <p:xfrm>
          <a:off x="5940152" y="4295775"/>
          <a:ext cx="231457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5" r:id="rId9" imgW="1704279" imgH="1424351" progId="Visio.Drawing.11">
                  <p:embed/>
                </p:oleObj>
              </mc:Choice>
              <mc:Fallback>
                <p:oleObj r:id="rId9" imgW="1704279" imgH="14243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295775"/>
                        <a:ext cx="2314575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加号 12"/>
          <p:cNvSpPr/>
          <p:nvPr/>
        </p:nvSpPr>
        <p:spPr>
          <a:xfrm>
            <a:off x="2858322" y="5560212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于号 13"/>
          <p:cNvSpPr/>
          <p:nvPr/>
        </p:nvSpPr>
        <p:spPr>
          <a:xfrm>
            <a:off x="5652120" y="5560212"/>
            <a:ext cx="288032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27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16409" y="3212976"/>
            <a:ext cx="767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）：</a:t>
            </a:r>
            <a:r>
              <a:rPr lang="zh-CN" altLang="en-US" sz="24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任意实值信号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可分解为偶分量与奇分量之和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4509" y="4359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2400">
              <a:solidFill>
                <a:prstClr val="black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453453"/>
              </p:ext>
            </p:extLst>
          </p:nvPr>
        </p:nvGraphicFramePr>
        <p:xfrm>
          <a:off x="678309" y="4077072"/>
          <a:ext cx="7494588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8" r:id="rId3" imgW="2843566" imgH="1040948" progId="Equation.3">
                  <p:embed/>
                </p:oleObj>
              </mc:Choice>
              <mc:Fallback>
                <p:oleObj r:id="rId3" imgW="2843566" imgH="10409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09" y="4077072"/>
                        <a:ext cx="7494588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8309" y="4283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019180" y="332656"/>
            <a:ext cx="549275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947118" y="95178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2400">
              <a:solidFill>
                <a:prstClr val="black"/>
              </a:solidFill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424200"/>
              </p:ext>
            </p:extLst>
          </p:nvPr>
        </p:nvGraphicFramePr>
        <p:xfrm>
          <a:off x="4501331" y="21130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9" r:id="rId5" imgW="114300" imgH="215900" progId="Equation.3">
                  <p:embed/>
                </p:oleObj>
              </mc:Choice>
              <mc:Fallback>
                <p:oleObj r:id="rId5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331" y="21130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56406" y="1914600"/>
            <a:ext cx="2230438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1805756" y="704925"/>
            <a:ext cx="0" cy="1495425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102494" y="1004963"/>
            <a:ext cx="1439863" cy="42703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463106" y="1914600"/>
            <a:ext cx="2230438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4542606" y="704925"/>
            <a:ext cx="0" cy="1423988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126931" y="1520900"/>
            <a:ext cx="2016125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7134994" y="703338"/>
            <a:ext cx="0" cy="1423988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6342831" y="1263725"/>
            <a:ext cx="1655763" cy="49688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694881" y="1220863"/>
            <a:ext cx="15843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102494" y="1436763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542356" y="1004963"/>
            <a:ext cx="0" cy="9239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866206" y="1857450"/>
            <a:ext cx="526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 dirty="0">
                <a:solidFill>
                  <a:prstClr val="black"/>
                </a:solidFill>
                <a:latin typeface="Arial" charset="0"/>
              </a:rPr>
              <a:t>t                                            t                                  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8047806" y="13319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>
                <a:solidFill>
                  <a:prstClr val="black"/>
                </a:solidFill>
                <a:latin typeface="Arial" charset="0"/>
              </a:rPr>
              <a:t> t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570806" y="191460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>
                <a:solidFill>
                  <a:prstClr val="black"/>
                </a:solidFill>
                <a:latin typeface="Arial" charset="0"/>
              </a:rPr>
              <a:t>0                                         0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3936181" y="2194000"/>
            <a:ext cx="4740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>
                <a:solidFill>
                  <a:prstClr val="black"/>
                </a:solidFill>
                <a:latin typeface="Arial" charset="0"/>
              </a:rPr>
              <a:t>    </a:t>
            </a:r>
            <a:r>
              <a:rPr lang="zh-CN" altLang="en-US">
                <a:solidFill>
                  <a:prstClr val="black"/>
                </a:solidFill>
                <a:latin typeface="Arial" charset="0"/>
              </a:rPr>
              <a:t>偶分量                                 奇分量</a:t>
            </a:r>
          </a:p>
        </p:txBody>
      </p:sp>
      <p:graphicFrame>
        <p:nvGraphicFramePr>
          <p:cNvPr id="3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039254"/>
              </p:ext>
            </p:extLst>
          </p:nvPr>
        </p:nvGraphicFramePr>
        <p:xfrm>
          <a:off x="3607569" y="2200350"/>
          <a:ext cx="34575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0" r:id="rId7" imgW="1689833" imgH="228699" progId="Equation.3">
                  <p:embed/>
                </p:oleObj>
              </mc:Choice>
              <mc:Fallback>
                <p:oleObj r:id="rId7" imgW="1689833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569" y="2200350"/>
                        <a:ext cx="34575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951806" y="4509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endParaRPr lang="zh-CN" altLang="zh-CN" sz="240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3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718712"/>
              </p:ext>
            </p:extLst>
          </p:nvPr>
        </p:nvGraphicFramePr>
        <p:xfrm>
          <a:off x="1894656" y="616025"/>
          <a:ext cx="58975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1" r:id="rId9" imgW="3145504" imgH="215619" progId="Equation.3">
                  <p:embed/>
                </p:oleObj>
              </mc:Choice>
              <mc:Fallback>
                <p:oleObj r:id="rId9" imgW="3145504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656" y="616025"/>
                        <a:ext cx="58975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6752406" y="156058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zh-CN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37" name="未知"/>
          <p:cNvSpPr>
            <a:spLocks/>
          </p:cNvSpPr>
          <p:nvPr/>
        </p:nvSpPr>
        <p:spPr bwMode="auto">
          <a:xfrm>
            <a:off x="3694881" y="1243088"/>
            <a:ext cx="12700" cy="690563"/>
          </a:xfrm>
          <a:custGeom>
            <a:avLst/>
            <a:gdLst>
              <a:gd name="T0" fmla="*/ 0 w 8"/>
              <a:gd name="T1" fmla="*/ 0 h 435"/>
              <a:gd name="T2" fmla="*/ 8 w 8"/>
              <a:gd name="T3" fmla="*/ 435 h 4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" h="435">
                <a:moveTo>
                  <a:pt x="0" y="0"/>
                </a:moveTo>
                <a:lnTo>
                  <a:pt x="8" y="4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8" name="未知"/>
          <p:cNvSpPr>
            <a:spLocks/>
          </p:cNvSpPr>
          <p:nvPr/>
        </p:nvSpPr>
        <p:spPr bwMode="auto">
          <a:xfrm>
            <a:off x="5279206" y="1243088"/>
            <a:ext cx="3175" cy="698500"/>
          </a:xfrm>
          <a:custGeom>
            <a:avLst/>
            <a:gdLst>
              <a:gd name="T0" fmla="*/ 0 w 2"/>
              <a:gd name="T1" fmla="*/ 0 h 440"/>
              <a:gd name="T2" fmla="*/ 2 w 2"/>
              <a:gd name="T3" fmla="*/ 440 h 4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440">
                <a:moveTo>
                  <a:pt x="0" y="0"/>
                </a:moveTo>
                <a:lnTo>
                  <a:pt x="2" y="4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9" name="未知"/>
          <p:cNvSpPr>
            <a:spLocks/>
          </p:cNvSpPr>
          <p:nvPr/>
        </p:nvSpPr>
        <p:spPr bwMode="auto">
          <a:xfrm>
            <a:off x="6358706" y="1562175"/>
            <a:ext cx="3175" cy="228600"/>
          </a:xfrm>
          <a:custGeom>
            <a:avLst/>
            <a:gdLst>
              <a:gd name="T0" fmla="*/ 0 w 2"/>
              <a:gd name="T1" fmla="*/ 0 h 144"/>
              <a:gd name="T2" fmla="*/ 2 w 2"/>
              <a:gd name="T3" fmla="*/ 144 h 1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44">
                <a:moveTo>
                  <a:pt x="0" y="0"/>
                </a:moveTo>
                <a:lnTo>
                  <a:pt x="2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0" name="未知"/>
          <p:cNvSpPr>
            <a:spLocks/>
          </p:cNvSpPr>
          <p:nvPr/>
        </p:nvSpPr>
        <p:spPr bwMode="auto">
          <a:xfrm>
            <a:off x="8012881" y="1273250"/>
            <a:ext cx="1588" cy="276225"/>
          </a:xfrm>
          <a:custGeom>
            <a:avLst/>
            <a:gdLst>
              <a:gd name="T0" fmla="*/ 1 w 1"/>
              <a:gd name="T1" fmla="*/ 0 h 174"/>
              <a:gd name="T2" fmla="*/ 0 w 1"/>
              <a:gd name="T3" fmla="*/ 174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74">
                <a:moveTo>
                  <a:pt x="1" y="0"/>
                </a:moveTo>
                <a:lnTo>
                  <a:pt x="0" y="17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1" name="等于号 40"/>
          <p:cNvSpPr/>
          <p:nvPr/>
        </p:nvSpPr>
        <p:spPr>
          <a:xfrm>
            <a:off x="2886844" y="1432001"/>
            <a:ext cx="576262" cy="35877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加号 41"/>
          <p:cNvSpPr/>
          <p:nvPr/>
        </p:nvSpPr>
        <p:spPr>
          <a:xfrm>
            <a:off x="5480942" y="1326728"/>
            <a:ext cx="486717" cy="4460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99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7874"/>
              </p:ext>
            </p:extLst>
          </p:nvPr>
        </p:nvGraphicFramePr>
        <p:xfrm>
          <a:off x="3826935" y="3921512"/>
          <a:ext cx="15081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7" r:id="rId3" imgW="812095" imgH="215713" progId="Equation.3">
                  <p:embed/>
                </p:oleObj>
              </mc:Choice>
              <mc:Fallback>
                <p:oleObj r:id="rId3" imgW="81209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935" y="3921512"/>
                        <a:ext cx="15081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55576" y="382414"/>
            <a:ext cx="7593013" cy="2016125"/>
            <a:chOff x="0" y="0"/>
            <a:chExt cx="4783" cy="1270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353"/>
              <a:ext cx="1134" cy="907"/>
              <a:chOff x="0" y="0"/>
              <a:chExt cx="1134" cy="907"/>
            </a:xfrm>
          </p:grpSpPr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 flipV="1">
                <a:off x="0" y="454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V="1">
                <a:off x="454" y="0"/>
                <a:ext cx="0" cy="907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651" y="807"/>
              <a:ext cx="1316" cy="0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287" y="353"/>
              <a:ext cx="0" cy="907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065" y="363"/>
              <a:ext cx="0" cy="907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453" y="272"/>
              <a:ext cx="363" cy="535"/>
            </a:xfrm>
            <a:custGeom>
              <a:avLst/>
              <a:gdLst>
                <a:gd name="T0" fmla="*/ 0 w 363"/>
                <a:gd name="T1" fmla="*/ 1208 h 408"/>
                <a:gd name="T2" fmla="*/ 181 w 363"/>
                <a:gd name="T3" fmla="*/ 0 h 408"/>
                <a:gd name="T4" fmla="*/ 363 w 363"/>
                <a:gd name="T5" fmla="*/ 1208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408">
                  <a:moveTo>
                    <a:pt x="0" y="408"/>
                  </a:moveTo>
                  <a:cubicBezTo>
                    <a:pt x="60" y="204"/>
                    <a:pt x="121" y="0"/>
                    <a:pt x="181" y="0"/>
                  </a:cubicBezTo>
                  <a:cubicBezTo>
                    <a:pt x="241" y="0"/>
                    <a:pt x="302" y="204"/>
                    <a:pt x="363" y="408"/>
                  </a:cubicBezTo>
                </a:path>
              </a:pathLst>
            </a:custGeom>
            <a:noFill/>
            <a:ln w="9525" cmpd="sng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1923" y="535"/>
              <a:ext cx="726" cy="272"/>
              <a:chOff x="0" y="0"/>
              <a:chExt cx="726" cy="408"/>
            </a:xfrm>
          </p:grpSpPr>
          <p:sp>
            <p:nvSpPr>
              <p:cNvPr id="24" name="未知"/>
              <p:cNvSpPr>
                <a:spLocks/>
              </p:cNvSpPr>
              <p:nvPr/>
            </p:nvSpPr>
            <p:spPr bwMode="auto">
              <a:xfrm>
                <a:off x="0" y="0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5" name="未知"/>
              <p:cNvSpPr>
                <a:spLocks/>
              </p:cNvSpPr>
              <p:nvPr/>
            </p:nvSpPr>
            <p:spPr bwMode="auto">
              <a:xfrm>
                <a:off x="363" y="0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693" y="552"/>
              <a:ext cx="726" cy="481"/>
              <a:chOff x="0" y="0"/>
              <a:chExt cx="726" cy="816"/>
            </a:xfrm>
          </p:grpSpPr>
          <p:sp>
            <p:nvSpPr>
              <p:cNvPr id="22" name="未知"/>
              <p:cNvSpPr>
                <a:spLocks/>
              </p:cNvSpPr>
              <p:nvPr/>
            </p:nvSpPr>
            <p:spPr bwMode="auto">
              <a:xfrm>
                <a:off x="363" y="0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" name="未知"/>
              <p:cNvSpPr>
                <a:spLocks/>
              </p:cNvSpPr>
              <p:nvPr/>
            </p:nvSpPr>
            <p:spPr bwMode="auto">
              <a:xfrm rot="10800000">
                <a:off x="0" y="408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447" y="807"/>
              <a:ext cx="1225" cy="0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1377" y="80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1377" y="851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3046" y="843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110" y="779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116" y="567"/>
              <a:ext cx="36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t                                 t                               t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444" y="14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21" name="Object 25"/>
            <p:cNvGraphicFramePr>
              <a:graphicFrameLocks noChangeAspect="1"/>
            </p:cNvGraphicFramePr>
            <p:nvPr/>
          </p:nvGraphicFramePr>
          <p:xfrm>
            <a:off x="519" y="0"/>
            <a:ext cx="40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88" r:id="rId5" imgW="3416300" imgH="228600" progId="Equation.3">
                    <p:embed/>
                  </p:oleObj>
                </mc:Choice>
                <mc:Fallback>
                  <p:oleObj r:id="rId5" imgW="3416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0"/>
                          <a:ext cx="403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568296" y="4630886"/>
            <a:ext cx="8021638" cy="1822450"/>
            <a:chOff x="0" y="0"/>
            <a:chExt cx="5053" cy="1148"/>
          </a:xfrm>
        </p:grpSpPr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0" y="673"/>
              <a:ext cx="1497" cy="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35" y="241"/>
              <a:ext cx="0" cy="907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335" y="356"/>
              <a:ext cx="862" cy="317"/>
              <a:chOff x="0" y="0"/>
              <a:chExt cx="726" cy="408"/>
            </a:xfrm>
          </p:grpSpPr>
          <p:sp>
            <p:nvSpPr>
              <p:cNvPr id="80" name="未知"/>
              <p:cNvSpPr>
                <a:spLocks/>
              </p:cNvSpPr>
              <p:nvPr/>
            </p:nvSpPr>
            <p:spPr bwMode="auto">
              <a:xfrm>
                <a:off x="0" y="0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1" name="未知"/>
              <p:cNvSpPr>
                <a:spLocks/>
              </p:cNvSpPr>
              <p:nvPr/>
            </p:nvSpPr>
            <p:spPr bwMode="auto">
              <a:xfrm>
                <a:off x="363" y="0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32" name="Group 32"/>
            <p:cNvGrpSpPr>
              <a:grpSpLocks/>
            </p:cNvGrpSpPr>
            <p:nvPr/>
          </p:nvGrpSpPr>
          <p:grpSpPr bwMode="auto">
            <a:xfrm rot="10800000">
              <a:off x="337" y="673"/>
              <a:ext cx="862" cy="317"/>
              <a:chOff x="0" y="0"/>
              <a:chExt cx="726" cy="408"/>
            </a:xfrm>
          </p:grpSpPr>
          <p:sp>
            <p:nvSpPr>
              <p:cNvPr id="78" name="未知"/>
              <p:cNvSpPr>
                <a:spLocks/>
              </p:cNvSpPr>
              <p:nvPr/>
            </p:nvSpPr>
            <p:spPr bwMode="auto">
              <a:xfrm>
                <a:off x="0" y="0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9" name="未知"/>
              <p:cNvSpPr>
                <a:spLocks/>
              </p:cNvSpPr>
              <p:nvPr/>
            </p:nvSpPr>
            <p:spPr bwMode="auto">
              <a:xfrm>
                <a:off x="363" y="0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33" name="未知"/>
            <p:cNvSpPr>
              <a:spLocks/>
            </p:cNvSpPr>
            <p:nvPr/>
          </p:nvSpPr>
          <p:spPr bwMode="auto">
            <a:xfrm>
              <a:off x="335" y="337"/>
              <a:ext cx="816" cy="665"/>
            </a:xfrm>
            <a:custGeom>
              <a:avLst/>
              <a:gdLst>
                <a:gd name="T0" fmla="*/ 0 w 816"/>
                <a:gd name="T1" fmla="*/ 332 h 665"/>
                <a:gd name="T2" fmla="*/ 45 w 816"/>
                <a:gd name="T3" fmla="*/ 196 h 665"/>
                <a:gd name="T4" fmla="*/ 91 w 816"/>
                <a:gd name="T5" fmla="*/ 514 h 665"/>
                <a:gd name="T6" fmla="*/ 136 w 816"/>
                <a:gd name="T7" fmla="*/ 60 h 665"/>
                <a:gd name="T8" fmla="*/ 181 w 816"/>
                <a:gd name="T9" fmla="*/ 650 h 665"/>
                <a:gd name="T10" fmla="*/ 227 w 816"/>
                <a:gd name="T11" fmla="*/ 15 h 665"/>
                <a:gd name="T12" fmla="*/ 272 w 816"/>
                <a:gd name="T13" fmla="*/ 559 h 665"/>
                <a:gd name="T14" fmla="*/ 317 w 816"/>
                <a:gd name="T15" fmla="*/ 105 h 665"/>
                <a:gd name="T16" fmla="*/ 363 w 816"/>
                <a:gd name="T17" fmla="*/ 423 h 665"/>
                <a:gd name="T18" fmla="*/ 408 w 816"/>
                <a:gd name="T19" fmla="*/ 287 h 665"/>
                <a:gd name="T20" fmla="*/ 453 w 816"/>
                <a:gd name="T21" fmla="*/ 377 h 665"/>
                <a:gd name="T22" fmla="*/ 499 w 816"/>
                <a:gd name="T23" fmla="*/ 196 h 665"/>
                <a:gd name="T24" fmla="*/ 544 w 816"/>
                <a:gd name="T25" fmla="*/ 514 h 665"/>
                <a:gd name="T26" fmla="*/ 544 w 816"/>
                <a:gd name="T27" fmla="*/ 105 h 665"/>
                <a:gd name="T28" fmla="*/ 635 w 816"/>
                <a:gd name="T29" fmla="*/ 650 h 665"/>
                <a:gd name="T30" fmla="*/ 635 w 816"/>
                <a:gd name="T31" fmla="*/ 15 h 665"/>
                <a:gd name="T32" fmla="*/ 726 w 816"/>
                <a:gd name="T33" fmla="*/ 559 h 665"/>
                <a:gd name="T34" fmla="*/ 726 w 816"/>
                <a:gd name="T35" fmla="*/ 60 h 665"/>
                <a:gd name="T36" fmla="*/ 771 w 816"/>
                <a:gd name="T37" fmla="*/ 468 h 665"/>
                <a:gd name="T38" fmla="*/ 816 w 816"/>
                <a:gd name="T39" fmla="*/ 241 h 6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6" h="665">
                  <a:moveTo>
                    <a:pt x="0" y="332"/>
                  </a:moveTo>
                  <a:cubicBezTo>
                    <a:pt x="15" y="249"/>
                    <a:pt x="30" y="166"/>
                    <a:pt x="45" y="196"/>
                  </a:cubicBezTo>
                  <a:cubicBezTo>
                    <a:pt x="60" y="226"/>
                    <a:pt x="76" y="537"/>
                    <a:pt x="91" y="514"/>
                  </a:cubicBezTo>
                  <a:cubicBezTo>
                    <a:pt x="106" y="491"/>
                    <a:pt x="121" y="37"/>
                    <a:pt x="136" y="60"/>
                  </a:cubicBezTo>
                  <a:cubicBezTo>
                    <a:pt x="151" y="83"/>
                    <a:pt x="166" y="657"/>
                    <a:pt x="181" y="650"/>
                  </a:cubicBezTo>
                  <a:cubicBezTo>
                    <a:pt x="196" y="643"/>
                    <a:pt x="212" y="30"/>
                    <a:pt x="227" y="15"/>
                  </a:cubicBezTo>
                  <a:cubicBezTo>
                    <a:pt x="242" y="0"/>
                    <a:pt x="257" y="544"/>
                    <a:pt x="272" y="559"/>
                  </a:cubicBezTo>
                  <a:cubicBezTo>
                    <a:pt x="287" y="574"/>
                    <a:pt x="302" y="128"/>
                    <a:pt x="317" y="105"/>
                  </a:cubicBezTo>
                  <a:cubicBezTo>
                    <a:pt x="332" y="82"/>
                    <a:pt x="348" y="393"/>
                    <a:pt x="363" y="423"/>
                  </a:cubicBezTo>
                  <a:cubicBezTo>
                    <a:pt x="378" y="453"/>
                    <a:pt x="393" y="295"/>
                    <a:pt x="408" y="287"/>
                  </a:cubicBezTo>
                  <a:cubicBezTo>
                    <a:pt x="423" y="279"/>
                    <a:pt x="438" y="392"/>
                    <a:pt x="453" y="377"/>
                  </a:cubicBezTo>
                  <a:cubicBezTo>
                    <a:pt x="468" y="362"/>
                    <a:pt x="484" y="173"/>
                    <a:pt x="499" y="196"/>
                  </a:cubicBezTo>
                  <a:cubicBezTo>
                    <a:pt x="514" y="219"/>
                    <a:pt x="537" y="529"/>
                    <a:pt x="544" y="514"/>
                  </a:cubicBezTo>
                  <a:cubicBezTo>
                    <a:pt x="551" y="499"/>
                    <a:pt x="529" y="82"/>
                    <a:pt x="544" y="105"/>
                  </a:cubicBezTo>
                  <a:cubicBezTo>
                    <a:pt x="559" y="128"/>
                    <a:pt x="620" y="665"/>
                    <a:pt x="635" y="650"/>
                  </a:cubicBezTo>
                  <a:cubicBezTo>
                    <a:pt x="650" y="635"/>
                    <a:pt x="620" y="30"/>
                    <a:pt x="635" y="15"/>
                  </a:cubicBezTo>
                  <a:cubicBezTo>
                    <a:pt x="650" y="0"/>
                    <a:pt x="711" y="552"/>
                    <a:pt x="726" y="559"/>
                  </a:cubicBezTo>
                  <a:cubicBezTo>
                    <a:pt x="741" y="566"/>
                    <a:pt x="719" y="75"/>
                    <a:pt x="726" y="60"/>
                  </a:cubicBezTo>
                  <a:cubicBezTo>
                    <a:pt x="733" y="45"/>
                    <a:pt x="756" y="438"/>
                    <a:pt x="771" y="468"/>
                  </a:cubicBezTo>
                  <a:cubicBezTo>
                    <a:pt x="786" y="498"/>
                    <a:pt x="801" y="369"/>
                    <a:pt x="816" y="241"/>
                  </a:cubicBezTo>
                </a:path>
              </a:pathLst>
            </a:custGeom>
            <a:noFill/>
            <a:ln w="3175" cap="flat" cmpd="sng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34" name="Group 36"/>
            <p:cNvGrpSpPr>
              <a:grpSpLocks/>
            </p:cNvGrpSpPr>
            <p:nvPr/>
          </p:nvGrpSpPr>
          <p:grpSpPr bwMode="auto">
            <a:xfrm flipV="1">
              <a:off x="2015" y="385"/>
              <a:ext cx="907" cy="590"/>
              <a:chOff x="0" y="0"/>
              <a:chExt cx="726" cy="816"/>
            </a:xfrm>
          </p:grpSpPr>
          <p:sp>
            <p:nvSpPr>
              <p:cNvPr id="76" name="未知"/>
              <p:cNvSpPr>
                <a:spLocks/>
              </p:cNvSpPr>
              <p:nvPr/>
            </p:nvSpPr>
            <p:spPr bwMode="auto">
              <a:xfrm>
                <a:off x="363" y="0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7" name="未知"/>
              <p:cNvSpPr>
                <a:spLocks/>
              </p:cNvSpPr>
              <p:nvPr/>
            </p:nvSpPr>
            <p:spPr bwMode="auto">
              <a:xfrm rot="10800000">
                <a:off x="0" y="408"/>
                <a:ext cx="363" cy="408"/>
              </a:xfrm>
              <a:custGeom>
                <a:avLst/>
                <a:gdLst>
                  <a:gd name="T0" fmla="*/ 0 w 363"/>
                  <a:gd name="T1" fmla="*/ 408 h 408"/>
                  <a:gd name="T2" fmla="*/ 181 w 363"/>
                  <a:gd name="T3" fmla="*/ 0 h 408"/>
                  <a:gd name="T4" fmla="*/ 363 w 363"/>
                  <a:gd name="T5" fmla="*/ 408 h 4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3" h="408">
                    <a:moveTo>
                      <a:pt x="0" y="408"/>
                    </a:moveTo>
                    <a:cubicBezTo>
                      <a:pt x="60" y="204"/>
                      <a:pt x="121" y="0"/>
                      <a:pt x="181" y="0"/>
                    </a:cubicBezTo>
                    <a:cubicBezTo>
                      <a:pt x="241" y="0"/>
                      <a:pt x="302" y="204"/>
                      <a:pt x="363" y="408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V="1">
              <a:off x="1814" y="673"/>
              <a:ext cx="1361" cy="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2015" y="241"/>
              <a:ext cx="0" cy="907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3743" y="529"/>
              <a:ext cx="1089" cy="272"/>
              <a:chOff x="0" y="0"/>
              <a:chExt cx="2540" cy="408"/>
            </a:xfrm>
          </p:grpSpPr>
          <p:grpSp>
            <p:nvGrpSpPr>
              <p:cNvPr id="46" name="Group 42"/>
              <p:cNvGrpSpPr>
                <a:grpSpLocks/>
              </p:cNvGrpSpPr>
              <p:nvPr/>
            </p:nvGrpSpPr>
            <p:grpSpPr bwMode="auto">
              <a:xfrm>
                <a:off x="0" y="0"/>
                <a:ext cx="1270" cy="408"/>
                <a:chOff x="0" y="0"/>
                <a:chExt cx="1270" cy="408"/>
              </a:xfrm>
            </p:grpSpPr>
            <p:grpSp>
              <p:nvGrpSpPr>
                <p:cNvPr id="62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35" cy="408"/>
                  <a:chOff x="0" y="0"/>
                  <a:chExt cx="1814" cy="590"/>
                </a:xfrm>
              </p:grpSpPr>
              <p:grpSp>
                <p:nvGrpSpPr>
                  <p:cNvPr id="70" name="Group 44"/>
                  <p:cNvGrpSpPr>
                    <a:grpSpLocks/>
                  </p:cNvGrpSpPr>
                  <p:nvPr/>
                </p:nvGrpSpPr>
                <p:grpSpPr bwMode="auto">
                  <a:xfrm flipV="1">
                    <a:off x="0" y="0"/>
                    <a:ext cx="907" cy="590"/>
                    <a:chOff x="0" y="0"/>
                    <a:chExt cx="726" cy="816"/>
                  </a:xfrm>
                </p:grpSpPr>
                <p:sp>
                  <p:nvSpPr>
                    <p:cNvPr id="7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3" y="0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75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0" y="408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  <p:grpSp>
                <p:nvGrpSpPr>
                  <p:cNvPr id="71" name="Group 47"/>
                  <p:cNvGrpSpPr>
                    <a:grpSpLocks/>
                  </p:cNvGrpSpPr>
                  <p:nvPr/>
                </p:nvGrpSpPr>
                <p:grpSpPr bwMode="auto">
                  <a:xfrm flipV="1">
                    <a:off x="907" y="0"/>
                    <a:ext cx="907" cy="590"/>
                    <a:chOff x="0" y="0"/>
                    <a:chExt cx="726" cy="816"/>
                  </a:xfrm>
                </p:grpSpPr>
                <p:sp>
                  <p:nvSpPr>
                    <p:cNvPr id="7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3" y="0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73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0" y="408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</p:grpSp>
            <p:grpSp>
              <p:nvGrpSpPr>
                <p:cNvPr id="63" name="Group 50"/>
                <p:cNvGrpSpPr>
                  <a:grpSpLocks/>
                </p:cNvGrpSpPr>
                <p:nvPr/>
              </p:nvGrpSpPr>
              <p:grpSpPr bwMode="auto">
                <a:xfrm>
                  <a:off x="635" y="0"/>
                  <a:ext cx="635" cy="408"/>
                  <a:chOff x="0" y="0"/>
                  <a:chExt cx="1814" cy="590"/>
                </a:xfrm>
              </p:grpSpPr>
              <p:grpSp>
                <p:nvGrpSpPr>
                  <p:cNvPr id="64" name="Group 51"/>
                  <p:cNvGrpSpPr>
                    <a:grpSpLocks/>
                  </p:cNvGrpSpPr>
                  <p:nvPr/>
                </p:nvGrpSpPr>
                <p:grpSpPr bwMode="auto">
                  <a:xfrm flipV="1">
                    <a:off x="0" y="0"/>
                    <a:ext cx="907" cy="590"/>
                    <a:chOff x="0" y="0"/>
                    <a:chExt cx="726" cy="816"/>
                  </a:xfrm>
                </p:grpSpPr>
                <p:sp>
                  <p:nvSpPr>
                    <p:cNvPr id="6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3" y="0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69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0" y="408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  <p:grpSp>
                <p:nvGrpSpPr>
                  <p:cNvPr id="65" name="Group 54"/>
                  <p:cNvGrpSpPr>
                    <a:grpSpLocks/>
                  </p:cNvGrpSpPr>
                  <p:nvPr/>
                </p:nvGrpSpPr>
                <p:grpSpPr bwMode="auto">
                  <a:xfrm flipV="1">
                    <a:off x="907" y="0"/>
                    <a:ext cx="907" cy="590"/>
                    <a:chOff x="0" y="0"/>
                    <a:chExt cx="726" cy="816"/>
                  </a:xfrm>
                </p:grpSpPr>
                <p:sp>
                  <p:nvSpPr>
                    <p:cNvPr id="6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3" y="0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67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0" y="408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47" name="Group 57"/>
              <p:cNvGrpSpPr>
                <a:grpSpLocks/>
              </p:cNvGrpSpPr>
              <p:nvPr/>
            </p:nvGrpSpPr>
            <p:grpSpPr bwMode="auto">
              <a:xfrm>
                <a:off x="1270" y="0"/>
                <a:ext cx="1270" cy="408"/>
                <a:chOff x="0" y="0"/>
                <a:chExt cx="1270" cy="408"/>
              </a:xfrm>
            </p:grpSpPr>
            <p:grpSp>
              <p:nvGrpSpPr>
                <p:cNvPr id="48" name="Group 5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35" cy="408"/>
                  <a:chOff x="0" y="0"/>
                  <a:chExt cx="1814" cy="590"/>
                </a:xfrm>
              </p:grpSpPr>
              <p:grpSp>
                <p:nvGrpSpPr>
                  <p:cNvPr id="56" name="Group 59"/>
                  <p:cNvGrpSpPr>
                    <a:grpSpLocks/>
                  </p:cNvGrpSpPr>
                  <p:nvPr/>
                </p:nvGrpSpPr>
                <p:grpSpPr bwMode="auto">
                  <a:xfrm flipV="1">
                    <a:off x="0" y="0"/>
                    <a:ext cx="907" cy="590"/>
                    <a:chOff x="0" y="0"/>
                    <a:chExt cx="726" cy="816"/>
                  </a:xfrm>
                </p:grpSpPr>
                <p:sp>
                  <p:nvSpPr>
                    <p:cNvPr id="60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3" y="0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61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0" y="408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  <p:grpSp>
                <p:nvGrpSpPr>
                  <p:cNvPr id="57" name="Group 62"/>
                  <p:cNvGrpSpPr>
                    <a:grpSpLocks/>
                  </p:cNvGrpSpPr>
                  <p:nvPr/>
                </p:nvGrpSpPr>
                <p:grpSpPr bwMode="auto">
                  <a:xfrm flipV="1">
                    <a:off x="907" y="0"/>
                    <a:ext cx="907" cy="590"/>
                    <a:chOff x="0" y="0"/>
                    <a:chExt cx="726" cy="816"/>
                  </a:xfrm>
                </p:grpSpPr>
                <p:sp>
                  <p:nvSpPr>
                    <p:cNvPr id="5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3" y="0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59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0" y="408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</p:grpSp>
            <p:grpSp>
              <p:nvGrpSpPr>
                <p:cNvPr id="49" name="Group 65"/>
                <p:cNvGrpSpPr>
                  <a:grpSpLocks/>
                </p:cNvGrpSpPr>
                <p:nvPr/>
              </p:nvGrpSpPr>
              <p:grpSpPr bwMode="auto">
                <a:xfrm>
                  <a:off x="635" y="0"/>
                  <a:ext cx="635" cy="408"/>
                  <a:chOff x="0" y="0"/>
                  <a:chExt cx="1814" cy="590"/>
                </a:xfrm>
              </p:grpSpPr>
              <p:grpSp>
                <p:nvGrpSpPr>
                  <p:cNvPr id="50" name="Group 66"/>
                  <p:cNvGrpSpPr>
                    <a:grpSpLocks/>
                  </p:cNvGrpSpPr>
                  <p:nvPr/>
                </p:nvGrpSpPr>
                <p:grpSpPr bwMode="auto">
                  <a:xfrm flipV="1">
                    <a:off x="0" y="0"/>
                    <a:ext cx="907" cy="590"/>
                    <a:chOff x="0" y="0"/>
                    <a:chExt cx="726" cy="816"/>
                  </a:xfrm>
                </p:grpSpPr>
                <p:sp>
                  <p:nvSpPr>
                    <p:cNvPr id="5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3" y="0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55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0" y="408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  <p:grpSp>
                <p:nvGrpSpPr>
                  <p:cNvPr id="51" name="Group 69"/>
                  <p:cNvGrpSpPr>
                    <a:grpSpLocks/>
                  </p:cNvGrpSpPr>
                  <p:nvPr/>
                </p:nvGrpSpPr>
                <p:grpSpPr bwMode="auto">
                  <a:xfrm flipV="1">
                    <a:off x="907" y="0"/>
                    <a:ext cx="907" cy="590"/>
                    <a:chOff x="0" y="0"/>
                    <a:chExt cx="726" cy="816"/>
                  </a:xfrm>
                </p:grpSpPr>
                <p:sp>
                  <p:nvSpPr>
                    <p:cNvPr id="5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3" y="0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  <p:sp>
                  <p:nvSpPr>
                    <p:cNvPr id="53" name="未知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0" y="408"/>
                      <a:ext cx="363" cy="408"/>
                    </a:xfrm>
                    <a:custGeom>
                      <a:avLst/>
                      <a:gdLst>
                        <a:gd name="T0" fmla="*/ 0 w 363"/>
                        <a:gd name="T1" fmla="*/ 408 h 408"/>
                        <a:gd name="T2" fmla="*/ 181 w 363"/>
                        <a:gd name="T3" fmla="*/ 0 h 408"/>
                        <a:gd name="T4" fmla="*/ 363 w 363"/>
                        <a:gd name="T5" fmla="*/ 408 h 408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363" h="408">
                          <a:moveTo>
                            <a:pt x="0" y="408"/>
                          </a:moveTo>
                          <a:cubicBezTo>
                            <a:pt x="60" y="204"/>
                            <a:pt x="121" y="0"/>
                            <a:pt x="181" y="0"/>
                          </a:cubicBezTo>
                          <a:cubicBezTo>
                            <a:pt x="241" y="0"/>
                            <a:pt x="302" y="204"/>
                            <a:pt x="363" y="408"/>
                          </a:cubicBezTo>
                        </a:path>
                      </a:pathLst>
                    </a:custGeom>
                    <a:noFill/>
                    <a:ln w="9525" cmpd="sng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l"/>
                      <a:endParaRPr lang="zh-CN" altLang="en-US">
                        <a:solidFill>
                          <a:prstClr val="black"/>
                        </a:solidFill>
                        <a:latin typeface="Times New Roman" pitchFamily="18" charset="0"/>
                        <a:ea typeface="宋体" charset="-122"/>
                      </a:endParaRPr>
                    </a:p>
                  </p:txBody>
                </p:sp>
              </p:grpSp>
            </p:grpSp>
          </p:grpSp>
        </p:grp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 flipV="1">
              <a:off x="3743" y="220"/>
              <a:ext cx="0" cy="907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 flipV="1">
              <a:off x="3503" y="673"/>
              <a:ext cx="1497" cy="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>
              <a:off x="1540" y="67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" name="Line 75"/>
            <p:cNvSpPr>
              <a:spLocks noChangeShapeType="1"/>
            </p:cNvSpPr>
            <p:nvPr/>
          </p:nvSpPr>
          <p:spPr bwMode="auto">
            <a:xfrm>
              <a:off x="1540" y="71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Oval 76"/>
            <p:cNvSpPr>
              <a:spLocks noChangeArrowheads="1"/>
            </p:cNvSpPr>
            <p:nvPr/>
          </p:nvSpPr>
          <p:spPr bwMode="auto">
            <a:xfrm>
              <a:off x="3265" y="628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43" name="Text Box 77"/>
            <p:cNvSpPr txBox="1">
              <a:spLocks noChangeArrowheads="1"/>
            </p:cNvSpPr>
            <p:nvPr/>
          </p:nvSpPr>
          <p:spPr bwMode="auto">
            <a:xfrm>
              <a:off x="1439" y="433"/>
              <a:ext cx="36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t                               t                                t</a:t>
              </a:r>
            </a:p>
          </p:txBody>
        </p:sp>
        <p:sp>
          <p:nvSpPr>
            <p:cNvPr id="44" name="Text Box 78"/>
            <p:cNvSpPr txBox="1">
              <a:spLocks noChangeArrowheads="1"/>
            </p:cNvSpPr>
            <p:nvPr/>
          </p:nvSpPr>
          <p:spPr bwMode="auto">
            <a:xfrm>
              <a:off x="325" y="11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45" name="Object 79"/>
            <p:cNvGraphicFramePr>
              <a:graphicFrameLocks noChangeAspect="1"/>
            </p:cNvGraphicFramePr>
            <p:nvPr/>
          </p:nvGraphicFramePr>
          <p:xfrm>
            <a:off x="182" y="0"/>
            <a:ext cx="362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89" r:id="rId7" imgW="3019978" imgH="203024" progId="Equation.3">
                    <p:embed/>
                  </p:oleObj>
                </mc:Choice>
                <mc:Fallback>
                  <p:oleObj r:id="rId7" imgW="3019978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" y="0"/>
                          <a:ext cx="362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827584" y="2398638"/>
            <a:ext cx="741680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相乘：</a:t>
            </a:r>
          </a:p>
          <a:p>
            <a:pPr algn="l"/>
            <a:r>
              <a:rPr lang="zh-CN" altLang="en-US" sz="2400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两</a:t>
            </a:r>
            <a:r>
              <a:rPr lang="zh-CN" altLang="en-US" sz="2400" dirty="0">
                <a:solidFill>
                  <a:prstClr val="black"/>
                </a:solidFill>
                <a:latin typeface="宋体" charset="-122"/>
                <a:ea typeface="宋体" charset="-122"/>
              </a:rPr>
              <a:t>个信号相乘得到一个新信号，它在任意时刻的值等于这两个信号在该时刻的值的</a:t>
            </a:r>
            <a:r>
              <a:rPr lang="zh-CN" altLang="en-US" sz="2400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积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zh-CN" altLang="en-US" sz="24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762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7544" y="273224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微分：</a:t>
            </a:r>
            <a:endParaRPr lang="zh-CN" altLang="en-US" sz="24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51650"/>
              </p:ext>
            </p:extLst>
          </p:nvPr>
        </p:nvGraphicFramePr>
        <p:xfrm>
          <a:off x="1475656" y="188640"/>
          <a:ext cx="750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1" r:id="rId3" imgW="431987" imgH="393871" progId="Equation.3">
                  <p:embed/>
                </p:oleObj>
              </mc:Choice>
              <mc:Fallback>
                <p:oleObj r:id="rId3" imgW="431987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8640"/>
                        <a:ext cx="7508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78781" y="1124744"/>
            <a:ext cx="6605587" cy="3621088"/>
            <a:chOff x="0" y="0"/>
            <a:chExt cx="4161" cy="2281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2920" y="90"/>
              <a:ext cx="1" cy="998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195" y="679"/>
              <a:ext cx="1769" cy="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920" y="362"/>
              <a:ext cx="907" cy="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0" y="96"/>
              <a:ext cx="1769" cy="998"/>
              <a:chOff x="0" y="0"/>
              <a:chExt cx="1769" cy="998"/>
            </a:xfrm>
          </p:grpSpPr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0" y="589"/>
                <a:ext cx="1769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 flipV="1">
                <a:off x="317" y="0"/>
                <a:ext cx="0" cy="998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" name="未知"/>
              <p:cNvSpPr>
                <a:spLocks/>
              </p:cNvSpPr>
              <p:nvPr/>
            </p:nvSpPr>
            <p:spPr bwMode="auto">
              <a:xfrm>
                <a:off x="317" y="272"/>
                <a:ext cx="1179" cy="317"/>
              </a:xfrm>
              <a:custGeom>
                <a:avLst/>
                <a:gdLst>
                  <a:gd name="T0" fmla="*/ 0 w 1179"/>
                  <a:gd name="T1" fmla="*/ 501 h 272"/>
                  <a:gd name="T2" fmla="*/ 272 w 1179"/>
                  <a:gd name="T3" fmla="*/ 0 h 272"/>
                  <a:gd name="T4" fmla="*/ 907 w 1179"/>
                  <a:gd name="T5" fmla="*/ 0 h 272"/>
                  <a:gd name="T6" fmla="*/ 1179 w 1179"/>
                  <a:gd name="T7" fmla="*/ 501 h 27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79" h="272">
                    <a:moveTo>
                      <a:pt x="0" y="272"/>
                    </a:moveTo>
                    <a:lnTo>
                      <a:pt x="272" y="0"/>
                    </a:lnTo>
                    <a:lnTo>
                      <a:pt x="907" y="0"/>
                    </a:lnTo>
                    <a:lnTo>
                      <a:pt x="1179" y="272"/>
                    </a:ln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589" y="27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1224" y="27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18" y="1813"/>
              <a:ext cx="1769" cy="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335" y="1224"/>
              <a:ext cx="1" cy="998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35" y="1497"/>
              <a:ext cx="1179" cy="590"/>
            </a:xfrm>
            <a:custGeom>
              <a:avLst/>
              <a:gdLst>
                <a:gd name="T0" fmla="*/ 0 w 1179"/>
                <a:gd name="T1" fmla="*/ 0 h 590"/>
                <a:gd name="T2" fmla="*/ 272 w 1179"/>
                <a:gd name="T3" fmla="*/ 0 h 590"/>
                <a:gd name="T4" fmla="*/ 272 w 1179"/>
                <a:gd name="T5" fmla="*/ 317 h 590"/>
                <a:gd name="T6" fmla="*/ 907 w 1179"/>
                <a:gd name="T7" fmla="*/ 317 h 590"/>
                <a:gd name="T8" fmla="*/ 907 w 1179"/>
                <a:gd name="T9" fmla="*/ 590 h 590"/>
                <a:gd name="T10" fmla="*/ 1179 w 1179"/>
                <a:gd name="T11" fmla="*/ 590 h 590"/>
                <a:gd name="T12" fmla="*/ 1179 w 1179"/>
                <a:gd name="T13" fmla="*/ 317 h 5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9" h="590">
                  <a:moveTo>
                    <a:pt x="0" y="0"/>
                  </a:moveTo>
                  <a:lnTo>
                    <a:pt x="272" y="0"/>
                  </a:lnTo>
                  <a:lnTo>
                    <a:pt x="272" y="317"/>
                  </a:lnTo>
                  <a:lnTo>
                    <a:pt x="907" y="317"/>
                  </a:lnTo>
                  <a:lnTo>
                    <a:pt x="907" y="590"/>
                  </a:lnTo>
                  <a:lnTo>
                    <a:pt x="1179" y="590"/>
                  </a:lnTo>
                  <a:lnTo>
                    <a:pt x="1179" y="317"/>
                  </a:lnTo>
                </a:path>
              </a:pathLst>
            </a:custGeom>
            <a:noFill/>
            <a:ln w="9525" cmpd="sng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2920" y="1224"/>
              <a:ext cx="1" cy="998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195" y="1813"/>
              <a:ext cx="1769" cy="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2921" y="1496"/>
              <a:ext cx="1" cy="31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336" y="384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34" y="194"/>
              <a:ext cx="3322" cy="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buFontTx/>
                <a:buAutoNum type="arabicPlain"/>
              </a:pPr>
              <a:r>
                <a:rPr lang="zh-CN" altLang="zh-CN" sz="2400" dirty="0">
                  <a:solidFill>
                    <a:prstClr val="black"/>
                  </a:solidFill>
                  <a:latin typeface="Arial" charset="0"/>
                </a:rPr>
                <a:t>                                             1</a:t>
              </a:r>
            </a:p>
            <a:p>
              <a:pPr algn="l" eaLnBrk="1" hangingPunct="1">
                <a:buFontTx/>
                <a:buAutoNum type="arabicPlain"/>
              </a:pPr>
              <a:endParaRPr lang="zh-CN" altLang="zh-CN" sz="2400" dirty="0">
                <a:solidFill>
                  <a:prstClr val="black"/>
                </a:solidFill>
                <a:latin typeface="Arial" charset="0"/>
              </a:endParaRPr>
            </a:p>
            <a:p>
              <a:pPr algn="l" eaLnBrk="1" hangingPunct="1"/>
              <a:r>
                <a:rPr lang="zh-CN" altLang="zh-CN" sz="2400" dirty="0">
                  <a:solidFill>
                    <a:prstClr val="black"/>
                  </a:solidFill>
                  <a:latin typeface="Arial" charset="0"/>
                </a:rPr>
                <a:t>0    1          3   4                        0</a:t>
              </a:r>
            </a:p>
            <a:p>
              <a:pPr algn="l" eaLnBrk="1" hangingPunct="1">
                <a:buFontTx/>
                <a:buAutoNum type="arabicPlain"/>
              </a:pPr>
              <a:endParaRPr lang="zh-CN" altLang="zh-CN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764" y="530"/>
              <a:ext cx="23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t                                         t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22" y="121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4" y="116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364" y="1008"/>
            <a:ext cx="2996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12" r:id="rId5" imgW="2451100" imgH="393700" progId="Equation.3">
                    <p:embed/>
                  </p:oleObj>
                </mc:Choice>
                <mc:Fallback>
                  <p:oleObj r:id="rId5" imgW="24511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" y="1008"/>
                          <a:ext cx="2996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422" y="1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25" name="Object 27"/>
            <p:cNvGraphicFramePr>
              <a:graphicFrameLocks noChangeAspect="1"/>
            </p:cNvGraphicFramePr>
            <p:nvPr/>
          </p:nvGraphicFramePr>
          <p:xfrm>
            <a:off x="327" y="0"/>
            <a:ext cx="306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13" r:id="rId7" imgW="2208841" imgH="203112" progId="Equation.3">
                    <p:embed/>
                  </p:oleObj>
                </mc:Choice>
                <mc:Fallback>
                  <p:oleObj r:id="rId7" imgW="220884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0"/>
                          <a:ext cx="306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134" y="1344"/>
              <a:ext cx="3350" cy="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1                                                           </a:t>
              </a:r>
            </a:p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                   4</a:t>
              </a:r>
            </a:p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0      1       3                              0</a:t>
              </a:r>
            </a:p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766" y="1657"/>
              <a:ext cx="23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t                                         t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78" y="199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</a:rPr>
                <a:t>-1</a:t>
              </a: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330" y="2085"/>
              <a:ext cx="928" cy="3"/>
            </a:xfrm>
            <a:custGeom>
              <a:avLst/>
              <a:gdLst>
                <a:gd name="T0" fmla="*/ 0 w 928"/>
                <a:gd name="T1" fmla="*/ 3 h 3"/>
                <a:gd name="T2" fmla="*/ 928 w 928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28" h="3">
                  <a:moveTo>
                    <a:pt x="0" y="3"/>
                  </a:moveTo>
                  <a:lnTo>
                    <a:pt x="928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7544" y="5130340"/>
            <a:ext cx="8151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ea typeface="+mn-ea"/>
              </a:rPr>
              <a:t>信号经微分运算后，凸显了信号的变化部分，当</a:t>
            </a:r>
            <a:r>
              <a:rPr lang="en-US" altLang="zh-CN" sz="2000" b="1" i="1" dirty="0">
                <a:solidFill>
                  <a:srgbClr val="FF0000"/>
                </a:solidFill>
                <a:latin typeface="Calibri"/>
                <a:ea typeface="+mn-ea"/>
              </a:rPr>
              <a:t>f(t)</a:t>
            </a:r>
            <a:r>
              <a:rPr lang="zh-CN" altLang="en-US" sz="2000" b="1" dirty="0" smtClean="0">
                <a:latin typeface="+mn-ea"/>
                <a:ea typeface="+mn-ea"/>
              </a:rPr>
              <a:t>中含有间断点时，</a:t>
            </a:r>
            <a:r>
              <a:rPr lang="en-US" altLang="zh-CN" sz="2000" b="1" i="1" dirty="0">
                <a:latin typeface="+mn-ea"/>
                <a:ea typeface="+mn-ea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Calibri"/>
                <a:ea typeface="+mn-ea"/>
              </a:rPr>
              <a:t>f(t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alibri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在这些点仍有导数即冲激响应</a:t>
            </a:r>
            <a:r>
              <a:rPr lang="el-GR" altLang="zh-CN" sz="2000" b="1" i="1" dirty="0" smtClean="0">
                <a:solidFill>
                  <a:srgbClr val="FF0000"/>
                </a:solidFill>
                <a:latin typeface="Calibri"/>
                <a:ea typeface="+mn-ea"/>
              </a:rPr>
              <a:t>δ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alibri"/>
                <a:ea typeface="+mn-ea"/>
              </a:rPr>
              <a:t>(t)</a:t>
            </a:r>
            <a:r>
              <a:rPr lang="zh-CN" altLang="en-US" sz="2000" b="1" dirty="0" smtClean="0">
                <a:latin typeface="+mn-ea"/>
                <a:ea typeface="+mn-ea"/>
              </a:rPr>
              <a:t>，其强度为该位置处的变化量！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0737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04527" y="188640"/>
            <a:ext cx="2627313" cy="612775"/>
            <a:chOff x="0" y="0"/>
            <a:chExt cx="1655" cy="38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0" y="45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400" b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积分：</a:t>
              </a:r>
              <a:endParaRPr lang="zh-CN" altLang="en-US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794" y="0"/>
            <a:ext cx="861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4" r:id="rId3" imgW="736600" imgH="330200" progId="Equation.3">
                    <p:embed/>
                  </p:oleObj>
                </mc:Choice>
                <mc:Fallback>
                  <p:oleObj r:id="rId3" imgW="736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0"/>
                          <a:ext cx="861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272766"/>
              </p:ext>
            </p:extLst>
          </p:nvPr>
        </p:nvGraphicFramePr>
        <p:xfrm>
          <a:off x="3419872" y="4164558"/>
          <a:ext cx="55483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5" r:id="rId5" imgW="2514600" imgH="508000" progId="Equation.3">
                  <p:embed/>
                </p:oleObj>
              </mc:Choice>
              <mc:Fallback>
                <p:oleObj r:id="rId5" imgW="2514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164558"/>
                        <a:ext cx="554831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11560" y="5693186"/>
            <a:ext cx="37978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latin typeface="+mn-ea"/>
                <a:ea typeface="+mn-ea"/>
              </a:rPr>
              <a:t>积分运算可削弱毛刺噪声的影响</a:t>
            </a: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3803153" y="1761306"/>
            <a:ext cx="4513263" cy="1163638"/>
            <a:chOff x="0" y="0"/>
            <a:chExt cx="2843" cy="733"/>
          </a:xfrm>
        </p:grpSpPr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567" y="0"/>
            <a:ext cx="130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6" r:id="rId7" imgW="1092200" imgH="241300" progId="Equation.3">
                    <p:embed/>
                  </p:oleObj>
                </mc:Choice>
                <mc:Fallback>
                  <p:oleObj r:id="rId7" imgW="10922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0"/>
                          <a:ext cx="130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480" y="447"/>
            <a:ext cx="170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7" r:id="rId9" imgW="1599506" imgH="253890" progId="Equation.3">
                    <p:embed/>
                  </p:oleObj>
                </mc:Choice>
                <mc:Fallback>
                  <p:oleObj r:id="rId9" imgW="1599506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447"/>
                          <a:ext cx="170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2259" y="91"/>
            <a:ext cx="584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8" r:id="rId11" imgW="520926" imgH="393871" progId="Equation.3">
                    <p:embed/>
                  </p:oleObj>
                </mc:Choice>
                <mc:Fallback>
                  <p:oleObj r:id="rId11" imgW="52092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91"/>
                          <a:ext cx="584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AutoShape 11"/>
            <p:cNvSpPr>
              <a:spLocks/>
            </p:cNvSpPr>
            <p:nvPr/>
          </p:nvSpPr>
          <p:spPr bwMode="auto">
            <a:xfrm>
              <a:off x="423" y="136"/>
              <a:ext cx="96" cy="470"/>
            </a:xfrm>
            <a:prstGeom prst="leftBrace">
              <a:avLst>
                <a:gd name="adj1" fmla="val 407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0" y="211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 b="1">
                  <a:solidFill>
                    <a:prstClr val="black"/>
                  </a:solidFill>
                </a:rPr>
                <a:t>f(t)=</a:t>
              </a:r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323528" y="3789040"/>
            <a:ext cx="2860675" cy="1584325"/>
            <a:chOff x="0" y="0"/>
            <a:chExt cx="1802" cy="998"/>
          </a:xfrm>
        </p:grpSpPr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0" y="0"/>
              <a:ext cx="1769" cy="998"/>
              <a:chOff x="0" y="0"/>
              <a:chExt cx="1769" cy="998"/>
            </a:xfrm>
          </p:grpSpPr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0" y="589"/>
                <a:ext cx="1769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V="1">
                <a:off x="317" y="0"/>
                <a:ext cx="0" cy="998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grpSp>
            <p:nvGrpSpPr>
              <p:cNvPr id="26" name="Group 17"/>
              <p:cNvGrpSpPr>
                <a:grpSpLocks/>
              </p:cNvGrpSpPr>
              <p:nvPr/>
            </p:nvGrpSpPr>
            <p:grpSpPr bwMode="auto">
              <a:xfrm>
                <a:off x="317" y="272"/>
                <a:ext cx="1134" cy="317"/>
                <a:chOff x="0" y="0"/>
                <a:chExt cx="1134" cy="317"/>
              </a:xfrm>
            </p:grpSpPr>
            <p:sp>
              <p:nvSpPr>
                <p:cNvPr id="27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635" cy="317"/>
                </a:xfrm>
                <a:custGeom>
                  <a:avLst/>
                  <a:gdLst>
                    <a:gd name="T0" fmla="*/ 0 w 635"/>
                    <a:gd name="T1" fmla="*/ 317 h 317"/>
                    <a:gd name="T2" fmla="*/ 227 w 635"/>
                    <a:gd name="T3" fmla="*/ 91 h 317"/>
                    <a:gd name="T4" fmla="*/ 635 w 635"/>
                    <a:gd name="T5" fmla="*/ 0 h 31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35" h="317">
                      <a:moveTo>
                        <a:pt x="0" y="317"/>
                      </a:moveTo>
                      <a:cubicBezTo>
                        <a:pt x="60" y="230"/>
                        <a:pt x="121" y="144"/>
                        <a:pt x="227" y="91"/>
                      </a:cubicBezTo>
                      <a:cubicBezTo>
                        <a:pt x="333" y="38"/>
                        <a:pt x="484" y="19"/>
                        <a:pt x="635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8" name="未知"/>
                <p:cNvSpPr>
                  <a:spLocks/>
                </p:cNvSpPr>
                <p:nvPr/>
              </p:nvSpPr>
              <p:spPr bwMode="auto">
                <a:xfrm>
                  <a:off x="635" y="0"/>
                  <a:ext cx="499" cy="317"/>
                </a:xfrm>
                <a:custGeom>
                  <a:avLst/>
                  <a:gdLst>
                    <a:gd name="T0" fmla="*/ 0 w 499"/>
                    <a:gd name="T1" fmla="*/ 0 h 272"/>
                    <a:gd name="T2" fmla="*/ 136 w 499"/>
                    <a:gd name="T3" fmla="*/ 334 h 272"/>
                    <a:gd name="T4" fmla="*/ 499 w 499"/>
                    <a:gd name="T5" fmla="*/ 501 h 27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99" h="272">
                      <a:moveTo>
                        <a:pt x="0" y="0"/>
                      </a:moveTo>
                      <a:cubicBezTo>
                        <a:pt x="26" y="68"/>
                        <a:pt x="53" y="136"/>
                        <a:pt x="136" y="181"/>
                      </a:cubicBezTo>
                      <a:cubicBezTo>
                        <a:pt x="219" y="226"/>
                        <a:pt x="359" y="249"/>
                        <a:pt x="499" y="272"/>
                      </a:cubicBezTo>
                    </a:path>
                  </a:pathLst>
                </a:custGeom>
                <a:noFill/>
                <a:ln w="9525" cmpd="sng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</p:grp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633" y="559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t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809" y="603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819" y="589"/>
            <a:ext cx="20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79" r:id="rId13" imgW="139943" imgH="228998" progId="Equation.3">
                    <p:embed/>
                  </p:oleObj>
                </mc:Choice>
                <mc:Fallback>
                  <p:oleObj r:id="rId13" imgW="139943" imgH="2289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589"/>
                          <a:ext cx="20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36" y="52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400">
                  <a:solidFill>
                    <a:prstClr val="black"/>
                  </a:solidFill>
                  <a:latin typeface="Arial" charset="0"/>
                  <a:ea typeface="黑体" pitchFamily="49" charset="-122"/>
                </a:rPr>
                <a:t>0</a:t>
              </a:r>
            </a:p>
          </p:txBody>
        </p:sp>
      </p:grp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282079" y="1196752"/>
            <a:ext cx="3425825" cy="1822450"/>
            <a:chOff x="0" y="0"/>
            <a:chExt cx="2158" cy="1148"/>
          </a:xfrm>
        </p:grpSpPr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0" y="47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 sz="2400">
                <a:solidFill>
                  <a:prstClr val="black"/>
                </a:solidFill>
              </a:endParaRPr>
            </a:p>
          </p:txBody>
        </p:sp>
        <p:graphicFrame>
          <p:nvGraphicFramePr>
            <p:cNvPr id="32" name="Object 27"/>
            <p:cNvGraphicFramePr>
              <a:graphicFrameLocks noChangeAspect="1"/>
            </p:cNvGraphicFramePr>
            <p:nvPr/>
          </p:nvGraphicFramePr>
          <p:xfrm>
            <a:off x="2086" y="678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0" r:id="rId15" imgW="114300" imgH="215900" progId="Equation.3">
                    <p:embed/>
                  </p:oleObj>
                </mc:Choice>
                <mc:Fallback>
                  <p:oleObj r:id="rId15" imgW="1143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678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28"/>
            <p:cNvGrpSpPr>
              <a:grpSpLocks/>
            </p:cNvGrpSpPr>
            <p:nvPr/>
          </p:nvGrpSpPr>
          <p:grpSpPr bwMode="auto">
            <a:xfrm>
              <a:off x="172" y="105"/>
              <a:ext cx="1769" cy="1043"/>
              <a:chOff x="0" y="0"/>
              <a:chExt cx="1769" cy="1043"/>
            </a:xfrm>
          </p:grpSpPr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0" y="589"/>
                <a:ext cx="1769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 flipV="1">
                <a:off x="317" y="0"/>
                <a:ext cx="0" cy="998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1" name="未知"/>
              <p:cNvSpPr>
                <a:spLocks/>
              </p:cNvSpPr>
              <p:nvPr/>
            </p:nvSpPr>
            <p:spPr bwMode="auto">
              <a:xfrm>
                <a:off x="317" y="91"/>
                <a:ext cx="227" cy="499"/>
              </a:xfrm>
              <a:custGeom>
                <a:avLst/>
                <a:gdLst>
                  <a:gd name="T0" fmla="*/ 0 w 227"/>
                  <a:gd name="T1" fmla="*/ 0 h 499"/>
                  <a:gd name="T2" fmla="*/ 91 w 227"/>
                  <a:gd name="T3" fmla="*/ 408 h 499"/>
                  <a:gd name="T4" fmla="*/ 227 w 227"/>
                  <a:gd name="T5" fmla="*/ 499 h 4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" h="499">
                    <a:moveTo>
                      <a:pt x="0" y="0"/>
                    </a:moveTo>
                    <a:cubicBezTo>
                      <a:pt x="26" y="162"/>
                      <a:pt x="53" y="325"/>
                      <a:pt x="91" y="408"/>
                    </a:cubicBezTo>
                    <a:cubicBezTo>
                      <a:pt x="129" y="491"/>
                      <a:pt x="178" y="495"/>
                      <a:pt x="227" y="499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" name="未知"/>
              <p:cNvSpPr>
                <a:spLocks/>
              </p:cNvSpPr>
              <p:nvPr/>
            </p:nvSpPr>
            <p:spPr bwMode="auto">
              <a:xfrm flipV="1">
                <a:off x="861" y="590"/>
                <a:ext cx="227" cy="409"/>
              </a:xfrm>
              <a:custGeom>
                <a:avLst/>
                <a:gdLst>
                  <a:gd name="T0" fmla="*/ 0 w 227"/>
                  <a:gd name="T1" fmla="*/ 0 h 499"/>
                  <a:gd name="T2" fmla="*/ 91 w 227"/>
                  <a:gd name="T3" fmla="*/ 184 h 499"/>
                  <a:gd name="T4" fmla="*/ 227 w 227"/>
                  <a:gd name="T5" fmla="*/ 225 h 4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" h="499">
                    <a:moveTo>
                      <a:pt x="0" y="0"/>
                    </a:moveTo>
                    <a:cubicBezTo>
                      <a:pt x="26" y="162"/>
                      <a:pt x="53" y="325"/>
                      <a:pt x="91" y="408"/>
                    </a:cubicBezTo>
                    <a:cubicBezTo>
                      <a:pt x="129" y="491"/>
                      <a:pt x="178" y="495"/>
                      <a:pt x="227" y="499"/>
                    </a:cubicBez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861" y="590"/>
                <a:ext cx="0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76" y="635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864" y="42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36" name="Object 36"/>
            <p:cNvGraphicFramePr>
              <a:graphicFrameLocks noChangeAspect="1"/>
            </p:cNvGraphicFramePr>
            <p:nvPr/>
          </p:nvGraphicFramePr>
          <p:xfrm>
            <a:off x="826" y="647"/>
            <a:ext cx="20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1" r:id="rId17" imgW="139943" imgH="228998" progId="Equation.3">
                    <p:embed/>
                  </p:oleObj>
                </mc:Choice>
                <mc:Fallback>
                  <p:oleObj r:id="rId17" imgW="139943" imgH="2289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647"/>
                          <a:ext cx="20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576" y="0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f(t)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769" y="68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4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759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信号波形变换</a:t>
            </a:r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3604954"/>
            <a:ext cx="76915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平移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（移位</a:t>
            </a:r>
            <a:r>
              <a:rPr lang="zh-CN" altLang="en-US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）： 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f(t-b</a:t>
            </a:r>
            <a:r>
              <a:rPr lang="zh-CN" altLang="zh-CN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&gt;0, </a:t>
            </a:r>
            <a:r>
              <a:rPr lang="zh-CN" altLang="zh-CN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(t)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右移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；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b&lt;0,f(t)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左移∣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zh-CN" sz="20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∣</a:t>
            </a:r>
            <a:endParaRPr lang="zh-CN" altLang="en-US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971550" y="1557338"/>
            <a:ext cx="6667500" cy="1806575"/>
            <a:chOff x="0" y="0"/>
            <a:chExt cx="4200" cy="113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1" y="608"/>
              <a:ext cx="1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  <a:p>
              <a:endParaRPr lang="zh-CN" altLang="zh-CN" sz="2400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0" y="140"/>
              <a:ext cx="1769" cy="998"/>
              <a:chOff x="0" y="0"/>
              <a:chExt cx="1769" cy="998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 flipV="1">
                <a:off x="907" y="0"/>
                <a:ext cx="0" cy="998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0" y="544"/>
                <a:ext cx="1769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0" name="未知"/>
              <p:cNvSpPr>
                <a:spLocks/>
              </p:cNvSpPr>
              <p:nvPr/>
            </p:nvSpPr>
            <p:spPr bwMode="auto">
              <a:xfrm>
                <a:off x="272" y="137"/>
                <a:ext cx="907" cy="408"/>
              </a:xfrm>
              <a:custGeom>
                <a:avLst/>
                <a:gdLst>
                  <a:gd name="T0" fmla="*/ 0 w 907"/>
                  <a:gd name="T1" fmla="*/ 408 h 408"/>
                  <a:gd name="T2" fmla="*/ 635 w 907"/>
                  <a:gd name="T3" fmla="*/ 0 h 408"/>
                  <a:gd name="T4" fmla="*/ 907 w 907"/>
                  <a:gd name="T5" fmla="*/ 0 h 408"/>
                  <a:gd name="T6" fmla="*/ 907 w 907"/>
                  <a:gd name="T7" fmla="*/ 408 h 4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7" h="408">
                    <a:moveTo>
                      <a:pt x="0" y="408"/>
                    </a:moveTo>
                    <a:lnTo>
                      <a:pt x="635" y="0"/>
                    </a:lnTo>
                    <a:lnTo>
                      <a:pt x="907" y="0"/>
                    </a:lnTo>
                    <a:lnTo>
                      <a:pt x="907" y="408"/>
                    </a:ln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711" y="29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>
                  <a:solidFill>
                    <a:prstClr val="black"/>
                  </a:solidFill>
                  <a:latin typeface="Arial" charset="0"/>
                </a:rPr>
                <a:t>      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80" y="13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00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7" y="670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-2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26" y="6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dirty="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89" y="6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46" y="67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t</a:t>
              </a: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404" y="91"/>
              <a:ext cx="1769" cy="998"/>
              <a:chOff x="0" y="0"/>
              <a:chExt cx="1769" cy="998"/>
            </a:xfrm>
          </p:grpSpPr>
          <p:sp>
            <p:nvSpPr>
              <p:cNvPr id="25" name="未知"/>
              <p:cNvSpPr>
                <a:spLocks/>
              </p:cNvSpPr>
              <p:nvPr/>
            </p:nvSpPr>
            <p:spPr bwMode="auto">
              <a:xfrm flipH="1">
                <a:off x="589" y="136"/>
                <a:ext cx="907" cy="454"/>
              </a:xfrm>
              <a:custGeom>
                <a:avLst/>
                <a:gdLst>
                  <a:gd name="T0" fmla="*/ 0 w 907"/>
                  <a:gd name="T1" fmla="*/ 625 h 408"/>
                  <a:gd name="T2" fmla="*/ 635 w 907"/>
                  <a:gd name="T3" fmla="*/ 0 h 408"/>
                  <a:gd name="T4" fmla="*/ 907 w 907"/>
                  <a:gd name="T5" fmla="*/ 0 h 408"/>
                  <a:gd name="T6" fmla="*/ 907 w 907"/>
                  <a:gd name="T7" fmla="*/ 625 h 4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7" h="408">
                    <a:moveTo>
                      <a:pt x="0" y="408"/>
                    </a:moveTo>
                    <a:lnTo>
                      <a:pt x="635" y="0"/>
                    </a:lnTo>
                    <a:lnTo>
                      <a:pt x="907" y="0"/>
                    </a:lnTo>
                    <a:lnTo>
                      <a:pt x="907" y="408"/>
                    </a:ln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 flipV="1">
                <a:off x="862" y="0"/>
                <a:ext cx="0" cy="998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0" y="590"/>
                <a:ext cx="1769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061" y="2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00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767" y="66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-1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084" y="6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992" y="635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4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zh-CN" sz="2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t</a:t>
              </a: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765" y="6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graphicFrame>
          <p:nvGraphicFramePr>
            <p:cNvPr id="23" name="Object 25"/>
            <p:cNvGraphicFramePr>
              <a:graphicFrameLocks noChangeAspect="1"/>
            </p:cNvGraphicFramePr>
            <p:nvPr/>
          </p:nvGraphicFramePr>
          <p:xfrm>
            <a:off x="907" y="0"/>
            <a:ext cx="22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1" r:id="rId3" imgW="304932" imgH="203288" progId="Equation.3">
                    <p:embed/>
                  </p:oleObj>
                </mc:Choice>
                <mc:Fallback>
                  <p:oleObj r:id="rId3" imgW="304932" imgH="2032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0"/>
                          <a:ext cx="22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6"/>
            <p:cNvGraphicFramePr>
              <a:graphicFrameLocks noChangeAspect="1"/>
            </p:cNvGraphicFramePr>
            <p:nvPr/>
          </p:nvGraphicFramePr>
          <p:xfrm>
            <a:off x="3311" y="0"/>
            <a:ext cx="31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2" r:id="rId5" imgW="393700" imgH="203200" progId="Equation.3">
                    <p:embed/>
                  </p:oleObj>
                </mc:Choice>
                <mc:Fallback>
                  <p:oleObj r:id="rId5" imgW="3937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0"/>
                          <a:ext cx="317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1001092" y="4338786"/>
            <a:ext cx="7099300" cy="2114550"/>
            <a:chOff x="0" y="0"/>
            <a:chExt cx="4472" cy="1332"/>
          </a:xfrm>
        </p:grpSpPr>
        <p:grpSp>
          <p:nvGrpSpPr>
            <p:cNvPr id="32" name="Group 28"/>
            <p:cNvGrpSpPr>
              <a:grpSpLocks/>
            </p:cNvGrpSpPr>
            <p:nvPr/>
          </p:nvGrpSpPr>
          <p:grpSpPr bwMode="auto">
            <a:xfrm>
              <a:off x="0" y="107"/>
              <a:ext cx="1179" cy="1043"/>
              <a:chOff x="0" y="0"/>
              <a:chExt cx="1179" cy="1043"/>
            </a:xfrm>
          </p:grpSpPr>
          <p:grpSp>
            <p:nvGrpSpPr>
              <p:cNvPr id="59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1179" cy="1043"/>
                <a:chOff x="0" y="0"/>
                <a:chExt cx="1179" cy="1043"/>
              </a:xfrm>
            </p:grpSpPr>
            <p:sp>
              <p:nvSpPr>
                <p:cNvPr id="63" name="Line 30"/>
                <p:cNvSpPr>
                  <a:spLocks noChangeShapeType="1"/>
                </p:cNvSpPr>
                <p:nvPr/>
              </p:nvSpPr>
              <p:spPr bwMode="auto">
                <a:xfrm>
                  <a:off x="0" y="544"/>
                  <a:ext cx="1179" cy="0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44" y="0"/>
                  <a:ext cx="0" cy="1043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60" name="Group 32"/>
              <p:cNvGrpSpPr>
                <a:grpSpLocks/>
              </p:cNvGrpSpPr>
              <p:nvPr/>
            </p:nvGrpSpPr>
            <p:grpSpPr bwMode="auto">
              <a:xfrm>
                <a:off x="227" y="181"/>
                <a:ext cx="590" cy="363"/>
                <a:chOff x="0" y="0"/>
                <a:chExt cx="590" cy="363"/>
              </a:xfrm>
            </p:grpSpPr>
            <p:sp>
              <p:nvSpPr>
                <p:cNvPr id="6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590" cy="363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62" name="Line 34"/>
                <p:cNvSpPr>
                  <a:spLocks noChangeShapeType="1"/>
                </p:cNvSpPr>
                <p:nvPr/>
              </p:nvSpPr>
              <p:spPr bwMode="auto">
                <a:xfrm>
                  <a:off x="590" y="0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</p:grp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1543" y="107"/>
              <a:ext cx="1179" cy="1043"/>
              <a:chOff x="0" y="0"/>
              <a:chExt cx="1179" cy="1043"/>
            </a:xfrm>
          </p:grpSpPr>
          <p:grpSp>
            <p:nvGrpSpPr>
              <p:cNvPr id="53" name="Group 36"/>
              <p:cNvGrpSpPr>
                <a:grpSpLocks/>
              </p:cNvGrpSpPr>
              <p:nvPr/>
            </p:nvGrpSpPr>
            <p:grpSpPr bwMode="auto">
              <a:xfrm>
                <a:off x="0" y="0"/>
                <a:ext cx="1179" cy="1043"/>
                <a:chOff x="0" y="0"/>
                <a:chExt cx="1179" cy="1043"/>
              </a:xfrm>
            </p:grpSpPr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0" y="544"/>
                  <a:ext cx="1179" cy="0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544" y="0"/>
                  <a:ext cx="0" cy="1043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54" name="Group 39"/>
              <p:cNvGrpSpPr>
                <a:grpSpLocks/>
              </p:cNvGrpSpPr>
              <p:nvPr/>
            </p:nvGrpSpPr>
            <p:grpSpPr bwMode="auto">
              <a:xfrm>
                <a:off x="363" y="181"/>
                <a:ext cx="590" cy="363"/>
                <a:chOff x="0" y="0"/>
                <a:chExt cx="590" cy="363"/>
              </a:xfrm>
            </p:grpSpPr>
            <p:sp>
              <p:nvSpPr>
                <p:cNvPr id="5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590" cy="363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6" name="Line 41"/>
                <p:cNvSpPr>
                  <a:spLocks noChangeShapeType="1"/>
                </p:cNvSpPr>
                <p:nvPr/>
              </p:nvSpPr>
              <p:spPr bwMode="auto">
                <a:xfrm>
                  <a:off x="590" y="0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</p:grpSp>
        <p:grpSp>
          <p:nvGrpSpPr>
            <p:cNvPr id="34" name="Group 42"/>
            <p:cNvGrpSpPr>
              <a:grpSpLocks/>
            </p:cNvGrpSpPr>
            <p:nvPr/>
          </p:nvGrpSpPr>
          <p:grpSpPr bwMode="auto">
            <a:xfrm>
              <a:off x="3266" y="107"/>
              <a:ext cx="1179" cy="1043"/>
              <a:chOff x="0" y="0"/>
              <a:chExt cx="1179" cy="1043"/>
            </a:xfrm>
          </p:grpSpPr>
          <p:grpSp>
            <p:nvGrpSpPr>
              <p:cNvPr id="47" name="Group 43"/>
              <p:cNvGrpSpPr>
                <a:grpSpLocks/>
              </p:cNvGrpSpPr>
              <p:nvPr/>
            </p:nvGrpSpPr>
            <p:grpSpPr bwMode="auto">
              <a:xfrm>
                <a:off x="0" y="0"/>
                <a:ext cx="1179" cy="1043"/>
                <a:chOff x="0" y="0"/>
                <a:chExt cx="1179" cy="1043"/>
              </a:xfrm>
            </p:grpSpPr>
            <p:sp>
              <p:nvSpPr>
                <p:cNvPr id="51" name="Line 44"/>
                <p:cNvSpPr>
                  <a:spLocks noChangeShapeType="1"/>
                </p:cNvSpPr>
                <p:nvPr/>
              </p:nvSpPr>
              <p:spPr bwMode="auto">
                <a:xfrm>
                  <a:off x="0" y="544"/>
                  <a:ext cx="1179" cy="0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544" y="0"/>
                  <a:ext cx="0" cy="1043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48" name="Group 46"/>
              <p:cNvGrpSpPr>
                <a:grpSpLocks/>
              </p:cNvGrpSpPr>
              <p:nvPr/>
            </p:nvGrpSpPr>
            <p:grpSpPr bwMode="auto">
              <a:xfrm>
                <a:off x="136" y="181"/>
                <a:ext cx="590" cy="363"/>
                <a:chOff x="0" y="0"/>
                <a:chExt cx="590" cy="363"/>
              </a:xfrm>
            </p:grpSpPr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590" cy="363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auto">
                <a:xfrm>
                  <a:off x="590" y="0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</p:grp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681" y="64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V="1">
              <a:off x="2361" y="5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681" y="5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3561" y="64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Line 53"/>
            <p:cNvSpPr>
              <a:spLocks noChangeShapeType="1"/>
            </p:cNvSpPr>
            <p:nvPr/>
          </p:nvSpPr>
          <p:spPr bwMode="auto">
            <a:xfrm>
              <a:off x="3561" y="64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90" y="627"/>
              <a:ext cx="4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>
                  <a:solidFill>
                    <a:prstClr val="black"/>
                  </a:solidFill>
                </a:rPr>
                <a:t>-1           b 1       t             -1+b            1 1+b  t              -1-b            1-b       t</a:t>
              </a:r>
            </a:p>
          </p:txBody>
        </p:sp>
        <p:sp>
          <p:nvSpPr>
            <p:cNvPr id="41" name="Line 55"/>
            <p:cNvSpPr>
              <a:spLocks noChangeShapeType="1"/>
            </p:cNvSpPr>
            <p:nvPr/>
          </p:nvSpPr>
          <p:spPr bwMode="auto">
            <a:xfrm>
              <a:off x="1593" y="121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Line 56"/>
            <p:cNvSpPr>
              <a:spLocks noChangeShapeType="1"/>
            </p:cNvSpPr>
            <p:nvPr/>
          </p:nvSpPr>
          <p:spPr bwMode="auto">
            <a:xfrm flipH="1">
              <a:off x="3991" y="122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3" name="Text Box 57"/>
            <p:cNvSpPr txBox="1">
              <a:spLocks noChangeArrowheads="1"/>
            </p:cNvSpPr>
            <p:nvPr/>
          </p:nvSpPr>
          <p:spPr bwMode="auto">
            <a:xfrm>
              <a:off x="1871" y="1082"/>
              <a:ext cx="2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右移</a:t>
              </a:r>
              <a:r>
                <a:rPr lang="zh-CN" altLang="zh-CN" sz="200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b               </a:t>
              </a:r>
              <a:r>
                <a:rPr lang="zh-CN" altLang="en-US" sz="200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左移</a:t>
              </a:r>
              <a:r>
                <a:rPr lang="zh-CN" altLang="zh-CN" sz="200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graphicFrame>
          <p:nvGraphicFramePr>
            <p:cNvPr id="44" name="Object 58"/>
            <p:cNvGraphicFramePr>
              <a:graphicFrameLocks noChangeAspect="1"/>
            </p:cNvGraphicFramePr>
            <p:nvPr/>
          </p:nvGraphicFramePr>
          <p:xfrm>
            <a:off x="544" y="0"/>
            <a:ext cx="2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3" r:id="rId7" imgW="304932" imgH="203288" progId="Equation.3">
                    <p:embed/>
                  </p:oleObj>
                </mc:Choice>
                <mc:Fallback>
                  <p:oleObj r:id="rId7" imgW="304932" imgH="2032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0"/>
                          <a:ext cx="2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9"/>
            <p:cNvGraphicFramePr>
              <a:graphicFrameLocks noChangeAspect="1"/>
            </p:cNvGraphicFramePr>
            <p:nvPr/>
          </p:nvGraphicFramePr>
          <p:xfrm>
            <a:off x="1678" y="13"/>
            <a:ext cx="43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4" r:id="rId8" imgW="520700" imgH="203200" progId="Equation.3">
                    <p:embed/>
                  </p:oleObj>
                </mc:Choice>
                <mc:Fallback>
                  <p:oleObj r:id="rId8" imgW="5207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13"/>
                          <a:ext cx="431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60"/>
            <p:cNvGraphicFramePr>
              <a:graphicFrameLocks noChangeAspect="1"/>
            </p:cNvGraphicFramePr>
            <p:nvPr/>
          </p:nvGraphicFramePr>
          <p:xfrm>
            <a:off x="3312" y="4"/>
            <a:ext cx="45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5" r:id="rId10" imgW="520700" imgH="203200" progId="Equation.3">
                    <p:embed/>
                  </p:oleObj>
                </mc:Choice>
                <mc:Fallback>
                  <p:oleObj r:id="rId10" imgW="5207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"/>
                          <a:ext cx="45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 Box 2"/>
          <p:cNvSpPr txBox="1">
            <a:spLocks noChangeArrowheads="1"/>
          </p:cNvSpPr>
          <p:nvPr/>
        </p:nvSpPr>
        <p:spPr>
          <a:xfrm>
            <a:off x="827584" y="1096002"/>
            <a:ext cx="7415813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9144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反转（反褶）</a:t>
            </a:r>
            <a:r>
              <a:rPr lang="zh-CN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f</a:t>
            </a:r>
            <a:r>
              <a:rPr 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（－</a:t>
            </a:r>
            <a:r>
              <a:rPr lang="zh-CN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t</a:t>
            </a:r>
            <a:r>
              <a:rPr 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）：信号</a:t>
            </a:r>
            <a:r>
              <a:rPr lang="zh-CN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f</a:t>
            </a:r>
            <a:r>
              <a:rPr 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（</a:t>
            </a:r>
            <a:r>
              <a:rPr lang="zh-CN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t</a:t>
            </a:r>
            <a:r>
              <a:rPr 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）与</a:t>
            </a:r>
            <a:r>
              <a:rPr lang="zh-CN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f</a:t>
            </a:r>
            <a:r>
              <a:rPr 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（－</a:t>
            </a:r>
            <a:r>
              <a:rPr lang="zh-CN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t</a:t>
            </a:r>
            <a:r>
              <a:rPr 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+mn-cs"/>
              </a:rPr>
              <a:t>）以纵轴镜像对称</a:t>
            </a:r>
            <a:endParaRPr lang="zh-CN" sz="20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14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95536" y="1152078"/>
            <a:ext cx="8315886" cy="520581"/>
            <a:chOff x="0" y="35"/>
            <a:chExt cx="5050" cy="333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0" y="35"/>
              <a:ext cx="21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例：已知</a:t>
              </a:r>
              <a:r>
                <a:rPr lang="zh-CN" altLang="zh-CN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zh-CN" altLang="en-US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zh-CN" altLang="zh-CN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波形，求</a:t>
              </a:r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265800"/>
                </p:ext>
              </p:extLst>
            </p:nvPr>
          </p:nvGraphicFramePr>
          <p:xfrm>
            <a:off x="2055" y="40"/>
            <a:ext cx="299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20" name="公式" r:id="rId3" imgW="2082600" imgH="228600" progId="Equation.3">
                    <p:embed/>
                  </p:oleObj>
                </mc:Choice>
                <mc:Fallback>
                  <p:oleObj name="公式" r:id="rId3" imgW="2082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40"/>
                          <a:ext cx="299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536" y="2348880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000" dirty="0">
                <a:solidFill>
                  <a:prstClr val="black"/>
                </a:solidFill>
                <a:ea typeface="黑体" pitchFamily="49" charset="-122"/>
              </a:rPr>
              <a:t>先反转后</a:t>
            </a:r>
            <a:r>
              <a:rPr lang="zh-CN" altLang="en-US" sz="2000" dirty="0" smtClean="0">
                <a:solidFill>
                  <a:prstClr val="black"/>
                </a:solidFill>
                <a:ea typeface="黑体" pitchFamily="49" charset="-122"/>
              </a:rPr>
              <a:t>平移：</a:t>
            </a:r>
            <a:endParaRPr lang="zh-CN" altLang="en-US" sz="2000" dirty="0">
              <a:solidFill>
                <a:prstClr val="black"/>
              </a:solidFill>
              <a:ea typeface="黑体" pitchFamily="49" charset="-122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97111" y="3467521"/>
            <a:ext cx="2414587" cy="1617663"/>
            <a:chOff x="0" y="0"/>
            <a:chExt cx="1521" cy="1019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0" y="157"/>
              <a:ext cx="1451" cy="862"/>
              <a:chOff x="0" y="0"/>
              <a:chExt cx="1451" cy="862"/>
            </a:xfrm>
          </p:grpSpPr>
          <p:sp>
            <p:nvSpPr>
              <p:cNvPr id="17" name="未知"/>
              <p:cNvSpPr>
                <a:spLocks/>
              </p:cNvSpPr>
              <p:nvPr/>
            </p:nvSpPr>
            <p:spPr bwMode="auto">
              <a:xfrm>
                <a:off x="282" y="181"/>
                <a:ext cx="791" cy="294"/>
              </a:xfrm>
              <a:custGeom>
                <a:avLst/>
                <a:gdLst>
                  <a:gd name="T0" fmla="*/ 0 w 907"/>
                  <a:gd name="T1" fmla="*/ 110 h 408"/>
                  <a:gd name="T2" fmla="*/ 367 w 907"/>
                  <a:gd name="T3" fmla="*/ 0 h 408"/>
                  <a:gd name="T4" fmla="*/ 525 w 907"/>
                  <a:gd name="T5" fmla="*/ 0 h 408"/>
                  <a:gd name="T6" fmla="*/ 525 w 907"/>
                  <a:gd name="T7" fmla="*/ 110 h 4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7" h="408">
                    <a:moveTo>
                      <a:pt x="0" y="408"/>
                    </a:moveTo>
                    <a:lnTo>
                      <a:pt x="635" y="0"/>
                    </a:lnTo>
                    <a:lnTo>
                      <a:pt x="907" y="0"/>
                    </a:lnTo>
                    <a:lnTo>
                      <a:pt x="907" y="408"/>
                    </a:ln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V="1">
                <a:off x="816" y="0"/>
                <a:ext cx="0" cy="862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0" y="490"/>
                <a:ext cx="1451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5" y="587"/>
              <a:ext cx="1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－</a:t>
              </a:r>
              <a:r>
                <a:rPr lang="zh-CN" altLang="zh-CN" sz="200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2      0  1   t</a:t>
              </a:r>
              <a:endParaRPr lang="zh-CN" altLang="zh-CN" sz="24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15" y="15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55" y="0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849" y="7"/>
            <a:ext cx="37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21" r:id="rId5" imgW="304932" imgH="203288" progId="Equation.3">
                    <p:embed/>
                  </p:oleObj>
                </mc:Choice>
                <mc:Fallback>
                  <p:oleObj r:id="rId5" imgW="304932" imgH="2032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7"/>
                          <a:ext cx="37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360936" y="3472284"/>
            <a:ext cx="2398712" cy="1570037"/>
            <a:chOff x="0" y="0"/>
            <a:chExt cx="1511" cy="989"/>
          </a:xfrm>
        </p:grpSpPr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0" y="127"/>
              <a:ext cx="1451" cy="862"/>
              <a:chOff x="0" y="0"/>
              <a:chExt cx="1451" cy="862"/>
            </a:xfrm>
          </p:grpSpPr>
          <p:sp>
            <p:nvSpPr>
              <p:cNvPr id="25" name="未知"/>
              <p:cNvSpPr>
                <a:spLocks/>
              </p:cNvSpPr>
              <p:nvPr/>
            </p:nvSpPr>
            <p:spPr bwMode="auto">
              <a:xfrm flipH="1">
                <a:off x="399" y="208"/>
                <a:ext cx="837" cy="302"/>
              </a:xfrm>
              <a:custGeom>
                <a:avLst/>
                <a:gdLst>
                  <a:gd name="T0" fmla="*/ 0 w 907"/>
                  <a:gd name="T1" fmla="*/ 123 h 408"/>
                  <a:gd name="T2" fmla="*/ 460 w 907"/>
                  <a:gd name="T3" fmla="*/ 0 h 408"/>
                  <a:gd name="T4" fmla="*/ 657 w 907"/>
                  <a:gd name="T5" fmla="*/ 0 h 408"/>
                  <a:gd name="T6" fmla="*/ 657 w 907"/>
                  <a:gd name="T7" fmla="*/ 123 h 4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7" h="408">
                    <a:moveTo>
                      <a:pt x="0" y="408"/>
                    </a:moveTo>
                    <a:lnTo>
                      <a:pt x="635" y="0"/>
                    </a:lnTo>
                    <a:lnTo>
                      <a:pt x="907" y="0"/>
                    </a:lnTo>
                    <a:lnTo>
                      <a:pt x="907" y="408"/>
                    </a:ln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 flipV="1">
                <a:off x="651" y="0"/>
                <a:ext cx="0" cy="862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>
                <a:off x="0" y="517"/>
                <a:ext cx="1451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499" y="0"/>
            <a:ext cx="73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22" r:id="rId7" imgW="749300" imgH="203200" progId="Equation.3">
                    <p:embed/>
                  </p:oleObj>
                </mc:Choice>
                <mc:Fallback>
                  <p:oleObj r:id="rId7" imgW="7493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0"/>
                          <a:ext cx="73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27" y="653"/>
              <a:ext cx="1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rPr>
                <a:t>-1   0                 2    t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53" y="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5953323" y="3429421"/>
            <a:ext cx="2519363" cy="1655763"/>
            <a:chOff x="0" y="0"/>
            <a:chExt cx="1587" cy="1043"/>
          </a:xfrm>
        </p:grpSpPr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0" y="154"/>
              <a:ext cx="1587" cy="889"/>
              <a:chOff x="0" y="0"/>
              <a:chExt cx="1497" cy="889"/>
            </a:xfrm>
          </p:grpSpPr>
          <p:sp>
            <p:nvSpPr>
              <p:cNvPr id="39" name="未知"/>
              <p:cNvSpPr>
                <a:spLocks/>
              </p:cNvSpPr>
              <p:nvPr/>
            </p:nvSpPr>
            <p:spPr bwMode="auto">
              <a:xfrm flipH="1">
                <a:off x="545" y="190"/>
                <a:ext cx="770" cy="318"/>
              </a:xfrm>
              <a:custGeom>
                <a:avLst/>
                <a:gdLst>
                  <a:gd name="T0" fmla="*/ 0 w 907"/>
                  <a:gd name="T1" fmla="*/ 150 h 408"/>
                  <a:gd name="T2" fmla="*/ 330 w 907"/>
                  <a:gd name="T3" fmla="*/ 0 h 408"/>
                  <a:gd name="T4" fmla="*/ 471 w 907"/>
                  <a:gd name="T5" fmla="*/ 0 h 408"/>
                  <a:gd name="T6" fmla="*/ 471 w 907"/>
                  <a:gd name="T7" fmla="*/ 150 h 4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7" h="408">
                    <a:moveTo>
                      <a:pt x="0" y="408"/>
                    </a:moveTo>
                    <a:lnTo>
                      <a:pt x="635" y="0"/>
                    </a:lnTo>
                    <a:lnTo>
                      <a:pt x="907" y="0"/>
                    </a:lnTo>
                    <a:lnTo>
                      <a:pt x="907" y="408"/>
                    </a:ln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 flipV="1">
                <a:off x="363" y="0"/>
                <a:ext cx="0" cy="889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auto">
              <a:xfrm>
                <a:off x="0" y="508"/>
                <a:ext cx="1497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816" y="3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24" y="69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72" y="6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72" y="6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3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3505831"/>
                </p:ext>
              </p:extLst>
            </p:nvPr>
          </p:nvGraphicFramePr>
          <p:xfrm>
            <a:off x="381" y="644"/>
            <a:ext cx="117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23" r:id="rId9" imgW="990600" imgH="228600" progId="Equation.3">
                    <p:embed/>
                  </p:oleObj>
                </mc:Choice>
                <mc:Fallback>
                  <p:oleObj r:id="rId9" imgW="990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" y="644"/>
                          <a:ext cx="117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未知"/>
            <p:cNvSpPr>
              <a:spLocks/>
            </p:cNvSpPr>
            <p:nvPr/>
          </p:nvSpPr>
          <p:spPr bwMode="auto">
            <a:xfrm>
              <a:off x="378" y="344"/>
              <a:ext cx="200" cy="1"/>
            </a:xfrm>
            <a:custGeom>
              <a:avLst/>
              <a:gdLst>
                <a:gd name="T0" fmla="*/ 0 w 200"/>
                <a:gd name="T1" fmla="*/ 0 h 1"/>
                <a:gd name="T2" fmla="*/ 200 w 20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" h="1">
                  <a:moveTo>
                    <a:pt x="0" y="0"/>
                  </a:moveTo>
                  <a:lnTo>
                    <a:pt x="20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36" name="Object 34"/>
            <p:cNvGraphicFramePr>
              <a:graphicFrameLocks noChangeAspect="1"/>
            </p:cNvGraphicFramePr>
            <p:nvPr/>
          </p:nvGraphicFramePr>
          <p:xfrm>
            <a:off x="408" y="0"/>
            <a:ext cx="63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24" r:id="rId11" imgW="635276" imgH="228699" progId="Equation.3">
                    <p:embed/>
                  </p:oleObj>
                </mc:Choice>
                <mc:Fallback>
                  <p:oleObj r:id="rId11" imgW="635276" imgH="228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0"/>
                          <a:ext cx="635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20" y="6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rPr>
                <a:t>0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169" y="14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  <a:latin typeface="Arial" charset="0"/>
                  <a:ea typeface="黑体" pitchFamily="49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048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3650" y="548680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先平移后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反转：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098550" y="1275085"/>
            <a:ext cx="6908800" cy="4459288"/>
            <a:chOff x="0" y="0"/>
            <a:chExt cx="4352" cy="2809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68" y="1920"/>
              <a:ext cx="1414" cy="889"/>
              <a:chOff x="0" y="0"/>
              <a:chExt cx="1406" cy="889"/>
            </a:xfrm>
          </p:grpSpPr>
          <p:sp>
            <p:nvSpPr>
              <p:cNvPr id="40" name="未知"/>
              <p:cNvSpPr>
                <a:spLocks/>
              </p:cNvSpPr>
              <p:nvPr/>
            </p:nvSpPr>
            <p:spPr bwMode="auto">
              <a:xfrm>
                <a:off x="400" y="236"/>
                <a:ext cx="862" cy="272"/>
              </a:xfrm>
              <a:custGeom>
                <a:avLst/>
                <a:gdLst>
                  <a:gd name="T0" fmla="*/ 0 w 907"/>
                  <a:gd name="T1" fmla="*/ 81 h 408"/>
                  <a:gd name="T2" fmla="*/ 518 w 907"/>
                  <a:gd name="T3" fmla="*/ 0 h 408"/>
                  <a:gd name="T4" fmla="*/ 739 w 907"/>
                  <a:gd name="T5" fmla="*/ 0 h 408"/>
                  <a:gd name="T6" fmla="*/ 739 w 907"/>
                  <a:gd name="T7" fmla="*/ 81 h 4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7" h="408">
                    <a:moveTo>
                      <a:pt x="0" y="408"/>
                    </a:moveTo>
                    <a:lnTo>
                      <a:pt x="635" y="0"/>
                    </a:lnTo>
                    <a:lnTo>
                      <a:pt x="907" y="0"/>
                    </a:lnTo>
                    <a:lnTo>
                      <a:pt x="907" y="408"/>
                    </a:ln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1" name="Line 6"/>
              <p:cNvSpPr>
                <a:spLocks noChangeShapeType="1"/>
              </p:cNvSpPr>
              <p:nvPr/>
            </p:nvSpPr>
            <p:spPr bwMode="auto">
              <a:xfrm flipV="1">
                <a:off x="318" y="0"/>
                <a:ext cx="0" cy="889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0" y="527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769" y="1914"/>
              <a:ext cx="1322" cy="889"/>
              <a:chOff x="0" y="0"/>
              <a:chExt cx="1315" cy="889"/>
            </a:xfrm>
          </p:grpSpPr>
          <p:sp>
            <p:nvSpPr>
              <p:cNvPr id="37" name="未知"/>
              <p:cNvSpPr>
                <a:spLocks/>
              </p:cNvSpPr>
              <p:nvPr/>
            </p:nvSpPr>
            <p:spPr bwMode="auto">
              <a:xfrm flipH="1">
                <a:off x="91" y="245"/>
                <a:ext cx="826" cy="272"/>
              </a:xfrm>
              <a:custGeom>
                <a:avLst/>
                <a:gdLst>
                  <a:gd name="T0" fmla="*/ 0 w 907"/>
                  <a:gd name="T1" fmla="*/ 81 h 408"/>
                  <a:gd name="T2" fmla="*/ 436 w 907"/>
                  <a:gd name="T3" fmla="*/ 0 h 408"/>
                  <a:gd name="T4" fmla="*/ 624 w 907"/>
                  <a:gd name="T5" fmla="*/ 0 h 408"/>
                  <a:gd name="T6" fmla="*/ 624 w 907"/>
                  <a:gd name="T7" fmla="*/ 81 h 4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07" h="408">
                    <a:moveTo>
                      <a:pt x="0" y="408"/>
                    </a:moveTo>
                    <a:lnTo>
                      <a:pt x="635" y="0"/>
                    </a:lnTo>
                    <a:lnTo>
                      <a:pt x="907" y="0"/>
                    </a:lnTo>
                    <a:lnTo>
                      <a:pt x="907" y="408"/>
                    </a:lnTo>
                  </a:path>
                </a:pathLst>
              </a:custGeom>
              <a:noFill/>
              <a:ln w="9525" cmpd="sng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 flipV="1">
                <a:off x="1124" y="0"/>
                <a:ext cx="0" cy="889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0" y="527"/>
                <a:ext cx="1315" cy="0"/>
              </a:xfrm>
              <a:prstGeom prst="line">
                <a:avLst/>
              </a:prstGeom>
              <a:noFill/>
              <a:ln w="9525">
                <a:solidFill>
                  <a:srgbClr val="6699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543" y="0"/>
            <a:ext cx="3296" cy="2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66" r:id="rId3" imgW="2578100" imgH="1600200" progId="Equation.3">
                    <p:embed/>
                  </p:oleObj>
                </mc:Choice>
                <mc:Fallback>
                  <p:oleObj r:id="rId3" imgW="2578100" imgH="160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" y="0"/>
                          <a:ext cx="3296" cy="2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494" y="242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11" name="Object 14"/>
            <p:cNvGraphicFramePr>
              <a:graphicFrameLocks noChangeAspect="1"/>
            </p:cNvGraphicFramePr>
            <p:nvPr/>
          </p:nvGraphicFramePr>
          <p:xfrm>
            <a:off x="250" y="2445"/>
            <a:ext cx="14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67" r:id="rId5" imgW="1562778" imgH="228699" progId="Equation.3">
                    <p:embed/>
                  </p:oleObj>
                </mc:Choice>
                <mc:Fallback>
                  <p:oleObj r:id="rId5" imgW="1562778" imgH="228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2445"/>
                          <a:ext cx="148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213" y="268"/>
              <a:ext cx="1662" cy="862"/>
              <a:chOff x="0" y="0"/>
              <a:chExt cx="1652" cy="862"/>
            </a:xfrm>
          </p:grpSpPr>
          <p:grpSp>
            <p:nvGrpSpPr>
              <p:cNvPr id="31" name="Group 16"/>
              <p:cNvGrpSpPr>
                <a:grpSpLocks/>
              </p:cNvGrpSpPr>
              <p:nvPr/>
            </p:nvGrpSpPr>
            <p:grpSpPr bwMode="auto">
              <a:xfrm>
                <a:off x="192" y="0"/>
                <a:ext cx="1188" cy="862"/>
                <a:chOff x="0" y="0"/>
                <a:chExt cx="1188" cy="862"/>
              </a:xfrm>
            </p:grpSpPr>
            <p:sp>
              <p:nvSpPr>
                <p:cNvPr id="34" name="未知"/>
                <p:cNvSpPr>
                  <a:spLocks/>
                </p:cNvSpPr>
                <p:nvPr/>
              </p:nvSpPr>
              <p:spPr bwMode="auto">
                <a:xfrm>
                  <a:off x="0" y="200"/>
                  <a:ext cx="791" cy="294"/>
                </a:xfrm>
                <a:custGeom>
                  <a:avLst/>
                  <a:gdLst>
                    <a:gd name="T0" fmla="*/ 0 w 907"/>
                    <a:gd name="T1" fmla="*/ 110 h 408"/>
                    <a:gd name="T2" fmla="*/ 367 w 907"/>
                    <a:gd name="T3" fmla="*/ 0 h 408"/>
                    <a:gd name="T4" fmla="*/ 525 w 907"/>
                    <a:gd name="T5" fmla="*/ 0 h 408"/>
                    <a:gd name="T6" fmla="*/ 525 w 907"/>
                    <a:gd name="T7" fmla="*/ 110 h 40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07" h="408">
                      <a:moveTo>
                        <a:pt x="0" y="408"/>
                      </a:moveTo>
                      <a:lnTo>
                        <a:pt x="635" y="0"/>
                      </a:lnTo>
                      <a:lnTo>
                        <a:pt x="907" y="0"/>
                      </a:lnTo>
                      <a:lnTo>
                        <a:pt x="907" y="408"/>
                      </a:lnTo>
                    </a:path>
                  </a:pathLst>
                </a:custGeom>
                <a:noFill/>
                <a:ln w="9525" cmpd="sng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998" y="0"/>
                  <a:ext cx="0" cy="862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6" name="Line 19"/>
                <p:cNvSpPr>
                  <a:spLocks noChangeShapeType="1"/>
                </p:cNvSpPr>
                <p:nvPr/>
              </p:nvSpPr>
              <p:spPr bwMode="auto">
                <a:xfrm>
                  <a:off x="9" y="491"/>
                  <a:ext cx="1179" cy="0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32" name="Text Box 20"/>
              <p:cNvSpPr txBox="1">
                <a:spLocks noChangeArrowheads="1"/>
              </p:cNvSpPr>
              <p:nvPr/>
            </p:nvSpPr>
            <p:spPr bwMode="auto">
              <a:xfrm>
                <a:off x="1153" y="154"/>
                <a:ext cx="4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buFontTx/>
                  <a:buAutoNum type="arabicPlain"/>
                </a:pPr>
                <a:r>
                  <a:rPr lang="zh-CN" altLang="zh-CN">
                    <a:solidFill>
                      <a:prstClr val="black"/>
                    </a:solidFill>
                    <a:latin typeface="Arial" charset="0"/>
                  </a:rPr>
                  <a:t>                </a:t>
                </a:r>
              </a:p>
              <a:p>
                <a:pPr algn="l" eaLnBrk="1" hangingPunct="1"/>
                <a:r>
                  <a:rPr lang="zh-CN" altLang="zh-CN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0" y="491"/>
                <a:ext cx="1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aphicFrame>
          <p:nvGraphicFramePr>
            <p:cNvPr id="13" name="Object 22"/>
            <p:cNvGraphicFramePr>
              <a:graphicFrameLocks noChangeAspect="1"/>
            </p:cNvGraphicFramePr>
            <p:nvPr/>
          </p:nvGraphicFramePr>
          <p:xfrm>
            <a:off x="0" y="812"/>
            <a:ext cx="435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68" r:id="rId7" imgW="4660900" imgH="228600" progId="Equation.3">
                    <p:embed/>
                  </p:oleObj>
                </mc:Choice>
                <mc:Fallback>
                  <p:oleObj r:id="rId7" imgW="46609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12"/>
                          <a:ext cx="435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2676" y="268"/>
              <a:ext cx="1414" cy="862"/>
              <a:chOff x="0" y="0"/>
              <a:chExt cx="1406" cy="862"/>
            </a:xfrm>
          </p:grpSpPr>
          <p:grpSp>
            <p:nvGrpSpPr>
              <p:cNvPr id="26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406" cy="862"/>
                <a:chOff x="0" y="0"/>
                <a:chExt cx="1406" cy="862"/>
              </a:xfrm>
            </p:grpSpPr>
            <p:sp>
              <p:nvSpPr>
                <p:cNvPr id="28" name="未知"/>
                <p:cNvSpPr>
                  <a:spLocks/>
                </p:cNvSpPr>
                <p:nvPr/>
              </p:nvSpPr>
              <p:spPr bwMode="auto">
                <a:xfrm flipH="1">
                  <a:off x="406" y="208"/>
                  <a:ext cx="837" cy="302"/>
                </a:xfrm>
                <a:custGeom>
                  <a:avLst/>
                  <a:gdLst>
                    <a:gd name="T0" fmla="*/ 0 w 907"/>
                    <a:gd name="T1" fmla="*/ 123 h 408"/>
                    <a:gd name="T2" fmla="*/ 460 w 907"/>
                    <a:gd name="T3" fmla="*/ 0 h 408"/>
                    <a:gd name="T4" fmla="*/ 657 w 907"/>
                    <a:gd name="T5" fmla="*/ 0 h 408"/>
                    <a:gd name="T6" fmla="*/ 657 w 907"/>
                    <a:gd name="T7" fmla="*/ 123 h 40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07" h="408">
                      <a:moveTo>
                        <a:pt x="0" y="408"/>
                      </a:moveTo>
                      <a:lnTo>
                        <a:pt x="635" y="0"/>
                      </a:lnTo>
                      <a:lnTo>
                        <a:pt x="907" y="0"/>
                      </a:lnTo>
                      <a:lnTo>
                        <a:pt x="907" y="408"/>
                      </a:lnTo>
                    </a:path>
                  </a:pathLst>
                </a:custGeom>
                <a:noFill/>
                <a:ln w="9525" cmpd="sng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16" y="0"/>
                  <a:ext cx="0" cy="862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30" name="Line 27"/>
                <p:cNvSpPr>
                  <a:spLocks noChangeShapeType="1"/>
                </p:cNvSpPr>
                <p:nvPr/>
              </p:nvSpPr>
              <p:spPr bwMode="auto">
                <a:xfrm>
                  <a:off x="0" y="509"/>
                  <a:ext cx="1406" cy="0"/>
                </a:xfrm>
                <a:prstGeom prst="line">
                  <a:avLst/>
                </a:prstGeom>
                <a:noFill/>
                <a:ln w="9525">
                  <a:solidFill>
                    <a:srgbClr val="6699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/>
                  <a:endParaRPr lang="zh-CN" altLang="en-US">
                    <a:solidFill>
                      <a:prstClr val="black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45" y="181"/>
                <a:ext cx="49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buFontTx/>
                  <a:buAutoNum type="arabicPlain"/>
                </a:pPr>
                <a:r>
                  <a:rPr lang="zh-CN" altLang="zh-CN">
                    <a:solidFill>
                      <a:prstClr val="black"/>
                    </a:solidFill>
                    <a:latin typeface="Arial" charset="0"/>
                  </a:rPr>
                  <a:t>                </a:t>
                </a:r>
              </a:p>
              <a:p>
                <a:pPr algn="l" eaLnBrk="1" hangingPunct="1"/>
                <a:r>
                  <a:rPr lang="zh-CN" altLang="zh-CN">
                    <a:solidFill>
                      <a:prstClr val="black"/>
                    </a:solidFill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963" y="49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1196" y="474"/>
              <a:ext cx="200" cy="1"/>
            </a:xfrm>
            <a:custGeom>
              <a:avLst/>
              <a:gdLst>
                <a:gd name="T0" fmla="*/ 0 w 200"/>
                <a:gd name="T1" fmla="*/ 0 h 1"/>
                <a:gd name="T2" fmla="*/ 200 w 20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" h="1">
                  <a:moveTo>
                    <a:pt x="0" y="0"/>
                  </a:moveTo>
                  <a:lnTo>
                    <a:pt x="20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3322" y="49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2900" y="482"/>
              <a:ext cx="184" cy="8"/>
            </a:xfrm>
            <a:custGeom>
              <a:avLst/>
              <a:gdLst>
                <a:gd name="T0" fmla="*/ 0 w 184"/>
                <a:gd name="T1" fmla="*/ 8 h 8"/>
                <a:gd name="T2" fmla="*/ 184 w 184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4" h="8">
                  <a:moveTo>
                    <a:pt x="0" y="8"/>
                  </a:moveTo>
                  <a:lnTo>
                    <a:pt x="1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1190" y="217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476" y="2146"/>
              <a:ext cx="712" cy="8"/>
            </a:xfrm>
            <a:custGeom>
              <a:avLst/>
              <a:gdLst>
                <a:gd name="T0" fmla="*/ 0 w 712"/>
                <a:gd name="T1" fmla="*/ 8 h 8"/>
                <a:gd name="T2" fmla="*/ 712 w 712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12" h="8">
                  <a:moveTo>
                    <a:pt x="0" y="8"/>
                  </a:moveTo>
                  <a:lnTo>
                    <a:pt x="71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283" y="2083"/>
              <a:ext cx="1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3095" y="217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3116" y="2146"/>
              <a:ext cx="784" cy="8"/>
            </a:xfrm>
            <a:custGeom>
              <a:avLst/>
              <a:gdLst>
                <a:gd name="T0" fmla="*/ 0 w 784"/>
                <a:gd name="T1" fmla="*/ 8 h 8"/>
                <a:gd name="T2" fmla="*/ 784 w 784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84" h="8">
                  <a:moveTo>
                    <a:pt x="0" y="8"/>
                  </a:moveTo>
                  <a:lnTo>
                    <a:pt x="7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3866" y="2005"/>
              <a:ext cx="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>
                  <a:solidFill>
                    <a:prstClr val="black"/>
                  </a:solidFill>
                </a:rPr>
                <a:t>1</a:t>
              </a:r>
            </a:p>
          </p:txBody>
        </p:sp>
        <p:graphicFrame>
          <p:nvGraphicFramePr>
            <p:cNvPr id="25" name="Object 39"/>
            <p:cNvGraphicFramePr>
              <a:graphicFrameLocks noChangeAspect="1"/>
            </p:cNvGraphicFramePr>
            <p:nvPr/>
          </p:nvGraphicFramePr>
          <p:xfrm>
            <a:off x="2448" y="2445"/>
            <a:ext cx="169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69" r:id="rId9" imgW="1842300" imgH="228699" progId="Equation.3">
                    <p:embed/>
                  </p:oleObj>
                </mc:Choice>
                <mc:Fallback>
                  <p:oleObj r:id="rId9" imgW="1842300" imgH="2286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45"/>
                          <a:ext cx="169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5762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536" y="476672"/>
            <a:ext cx="3587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尺度</a:t>
            </a:r>
            <a:r>
              <a:rPr lang="zh-CN" altLang="en-US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变换（横坐标展缩）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9588" y="4509120"/>
            <a:ext cx="2622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at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  </a:t>
            </a:r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为常数</a:t>
            </a:r>
          </a:p>
          <a:p>
            <a:endParaRPr lang="zh-CN" altLang="zh-CN" sz="24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8313" y="5230366"/>
            <a:ext cx="597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40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|a|&gt;1</a:t>
            </a:r>
            <a:r>
              <a:rPr lang="zh-CN" altLang="en-US" sz="240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zh-CN" sz="240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f(t)</a:t>
            </a:r>
            <a:r>
              <a:rPr lang="zh-CN" altLang="en-US" sz="240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波形在时间轴上压缩</a:t>
            </a:r>
            <a:r>
              <a:rPr lang="zh-CN" altLang="zh-CN" sz="240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1/|a|</a:t>
            </a:r>
            <a:r>
              <a:rPr lang="zh-CN" altLang="en-US" sz="240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倍</a:t>
            </a:r>
          </a:p>
          <a:p>
            <a:pPr eaLnBrk="1" hangingPunct="1"/>
            <a:endParaRPr lang="zh-CN" altLang="zh-CN" sz="240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5852120"/>
            <a:ext cx="567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|a|&lt;1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f(t)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波形在时间轴上扩展</a:t>
            </a:r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|a|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倍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22585" y="1628800"/>
            <a:ext cx="8497887" cy="2227262"/>
            <a:chOff x="0" y="0"/>
            <a:chExt cx="5353" cy="1403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0" y="996"/>
              <a:ext cx="1542" cy="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726" y="244"/>
              <a:ext cx="1" cy="77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227" y="319"/>
              <a:ext cx="1134" cy="696"/>
            </a:xfrm>
            <a:custGeom>
              <a:avLst/>
              <a:gdLst>
                <a:gd name="T0" fmla="*/ 0 w 1134"/>
                <a:gd name="T1" fmla="*/ 696 h 696"/>
                <a:gd name="T2" fmla="*/ 181 w 1134"/>
                <a:gd name="T3" fmla="*/ 197 h 696"/>
                <a:gd name="T4" fmla="*/ 499 w 1134"/>
                <a:gd name="T5" fmla="*/ 287 h 696"/>
                <a:gd name="T6" fmla="*/ 816 w 1134"/>
                <a:gd name="T7" fmla="*/ 61 h 696"/>
                <a:gd name="T8" fmla="*/ 1134 w 1134"/>
                <a:gd name="T9" fmla="*/ 65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4" h="696">
                  <a:moveTo>
                    <a:pt x="0" y="696"/>
                  </a:moveTo>
                  <a:cubicBezTo>
                    <a:pt x="49" y="480"/>
                    <a:pt x="98" y="265"/>
                    <a:pt x="181" y="197"/>
                  </a:cubicBezTo>
                  <a:cubicBezTo>
                    <a:pt x="264" y="129"/>
                    <a:pt x="393" y="310"/>
                    <a:pt x="499" y="287"/>
                  </a:cubicBezTo>
                  <a:cubicBezTo>
                    <a:pt x="605" y="264"/>
                    <a:pt x="710" y="0"/>
                    <a:pt x="816" y="61"/>
                  </a:cubicBezTo>
                  <a:cubicBezTo>
                    <a:pt x="922" y="122"/>
                    <a:pt x="1028" y="386"/>
                    <a:pt x="1134" y="650"/>
                  </a:cubicBezTo>
                </a:path>
              </a:pathLst>
            </a:custGeom>
            <a:noFill/>
            <a:ln w="9525" cmpd="sng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2087" y="590"/>
              <a:ext cx="817" cy="379"/>
            </a:xfrm>
            <a:custGeom>
              <a:avLst/>
              <a:gdLst>
                <a:gd name="T0" fmla="*/ 0 w 1134"/>
                <a:gd name="T1" fmla="*/ 61 h 696"/>
                <a:gd name="T2" fmla="*/ 49 w 1134"/>
                <a:gd name="T3" fmla="*/ 17 h 696"/>
                <a:gd name="T4" fmla="*/ 135 w 1134"/>
                <a:gd name="T5" fmla="*/ 25 h 696"/>
                <a:gd name="T6" fmla="*/ 220 w 1134"/>
                <a:gd name="T7" fmla="*/ 5 h 696"/>
                <a:gd name="T8" fmla="*/ 305 w 1134"/>
                <a:gd name="T9" fmla="*/ 57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4" h="696">
                  <a:moveTo>
                    <a:pt x="0" y="696"/>
                  </a:moveTo>
                  <a:cubicBezTo>
                    <a:pt x="49" y="480"/>
                    <a:pt x="98" y="265"/>
                    <a:pt x="181" y="197"/>
                  </a:cubicBezTo>
                  <a:cubicBezTo>
                    <a:pt x="264" y="129"/>
                    <a:pt x="393" y="310"/>
                    <a:pt x="499" y="287"/>
                  </a:cubicBezTo>
                  <a:cubicBezTo>
                    <a:pt x="605" y="264"/>
                    <a:pt x="710" y="0"/>
                    <a:pt x="816" y="61"/>
                  </a:cubicBezTo>
                  <a:cubicBezTo>
                    <a:pt x="922" y="122"/>
                    <a:pt x="1028" y="386"/>
                    <a:pt x="1134" y="650"/>
                  </a:cubicBezTo>
                </a:path>
              </a:pathLst>
            </a:custGeom>
            <a:noFill/>
            <a:ln w="9525" cmpd="sng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 flipV="1">
              <a:off x="2450" y="244"/>
              <a:ext cx="1" cy="77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906" y="997"/>
              <a:ext cx="1134" cy="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221" y="1006"/>
              <a:ext cx="2132" cy="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3402" y="455"/>
              <a:ext cx="1724" cy="560"/>
            </a:xfrm>
            <a:custGeom>
              <a:avLst/>
              <a:gdLst>
                <a:gd name="T0" fmla="*/ 0 w 1134"/>
                <a:gd name="T1" fmla="*/ 292 h 696"/>
                <a:gd name="T2" fmla="*/ 965 w 1134"/>
                <a:gd name="T3" fmla="*/ 83 h 696"/>
                <a:gd name="T4" fmla="*/ 2667 w 1134"/>
                <a:gd name="T5" fmla="*/ 121 h 696"/>
                <a:gd name="T6" fmla="*/ 4362 w 1134"/>
                <a:gd name="T7" fmla="*/ 25 h 696"/>
                <a:gd name="T8" fmla="*/ 6058 w 1134"/>
                <a:gd name="T9" fmla="*/ 273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4" h="696">
                  <a:moveTo>
                    <a:pt x="0" y="696"/>
                  </a:moveTo>
                  <a:cubicBezTo>
                    <a:pt x="49" y="480"/>
                    <a:pt x="98" y="265"/>
                    <a:pt x="181" y="197"/>
                  </a:cubicBezTo>
                  <a:cubicBezTo>
                    <a:pt x="264" y="129"/>
                    <a:pt x="393" y="310"/>
                    <a:pt x="499" y="287"/>
                  </a:cubicBezTo>
                  <a:cubicBezTo>
                    <a:pt x="605" y="264"/>
                    <a:pt x="710" y="0"/>
                    <a:pt x="816" y="61"/>
                  </a:cubicBezTo>
                  <a:cubicBezTo>
                    <a:pt x="922" y="122"/>
                    <a:pt x="1028" y="386"/>
                    <a:pt x="1134" y="650"/>
                  </a:cubicBezTo>
                </a:path>
              </a:pathLst>
            </a:custGeom>
            <a:noFill/>
            <a:ln w="9525" cmpd="sng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 flipV="1">
              <a:off x="4263" y="244"/>
              <a:ext cx="1" cy="771"/>
            </a:xfrm>
            <a:prstGeom prst="line">
              <a:avLst/>
            </a:prstGeom>
            <a:noFill/>
            <a:ln w="9525">
              <a:solidFill>
                <a:srgbClr val="66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127" y="1172"/>
              <a:ext cx="26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快速播放                   慢速播放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992" y="94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944" y="98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896" y="1037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>
                <a:solidFill>
                  <a:prstClr val="black"/>
                </a:solidFill>
                <a:latin typeface="Arial" charset="0"/>
              </a:endParaRPr>
            </a:p>
          </p:txBody>
        </p:sp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1932" y="975"/>
            <a:ext cx="10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86" r:id="rId3" imgW="1117600" imgH="393700" progId="Equation.3">
                    <p:embed/>
                  </p:oleObj>
                </mc:Choice>
                <mc:Fallback>
                  <p:oleObj r:id="rId3" imgW="1117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975"/>
                          <a:ext cx="101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06" y="990"/>
              <a:ext cx="5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>
                  <a:solidFill>
                    <a:prstClr val="black"/>
                  </a:solidFill>
                  <a:latin typeface="Arial" charset="0"/>
                </a:rPr>
                <a:t>－</a:t>
              </a:r>
              <a:r>
                <a:rPr lang="zh-CN" altLang="zh-CN" sz="2000">
                  <a:solidFill>
                    <a:prstClr val="black"/>
                  </a:solidFill>
                  <a:latin typeface="Arial" charset="0"/>
                </a:rPr>
                <a:t>1      0           1   t                    </a:t>
              </a:r>
              <a:r>
                <a:rPr lang="zh-CN" altLang="zh-CN">
                  <a:solidFill>
                    <a:prstClr val="black"/>
                  </a:solidFill>
                  <a:latin typeface="Arial" charset="0"/>
                </a:rPr>
                <a:t>0  </a:t>
              </a:r>
              <a:r>
                <a:rPr lang="zh-CN" altLang="zh-CN" sz="2000">
                  <a:solidFill>
                    <a:prstClr val="black"/>
                  </a:solidFill>
                  <a:latin typeface="Arial" charset="0"/>
                </a:rPr>
                <a:t>                 -2                  0               2    t</a:t>
              </a:r>
            </a:p>
          </p:txBody>
        </p:sp>
        <p:graphicFrame>
          <p:nvGraphicFramePr>
            <p:cNvPr id="25" name="Object 22"/>
            <p:cNvGraphicFramePr>
              <a:graphicFrameLocks noChangeAspect="1"/>
            </p:cNvGraphicFramePr>
            <p:nvPr/>
          </p:nvGraphicFramePr>
          <p:xfrm>
            <a:off x="718" y="84"/>
            <a:ext cx="4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87" r:id="rId5" imgW="330343" imgH="203288" progId="Equation.3">
                    <p:embed/>
                  </p:oleObj>
                </mc:Choice>
                <mc:Fallback>
                  <p:oleObj r:id="rId5" imgW="330343" imgH="2032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84"/>
                          <a:ext cx="4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3"/>
            <p:cNvGraphicFramePr>
              <a:graphicFrameLocks noChangeAspect="1"/>
            </p:cNvGraphicFramePr>
            <p:nvPr/>
          </p:nvGraphicFramePr>
          <p:xfrm>
            <a:off x="2443" y="77"/>
            <a:ext cx="46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88" r:id="rId7" imgW="406400" imgH="203200" progId="Equation.3">
                    <p:embed/>
                  </p:oleObj>
                </mc:Choice>
                <mc:Fallback>
                  <p:oleObj r:id="rId7" imgW="406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77"/>
                          <a:ext cx="467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4"/>
            <p:cNvGraphicFramePr>
              <a:graphicFrameLocks noChangeAspect="1"/>
            </p:cNvGraphicFramePr>
            <p:nvPr/>
          </p:nvGraphicFramePr>
          <p:xfrm>
            <a:off x="4256" y="0"/>
            <a:ext cx="560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89" r:id="rId9" imgW="444693" imgH="393871" progId="Equation.3">
                    <p:embed/>
                  </p:oleObj>
                </mc:Choice>
                <mc:Fallback>
                  <p:oleObj r:id="rId9" imgW="444693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0"/>
                          <a:ext cx="560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0566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/>
              <a:t>信号</a:t>
            </a:r>
            <a:r>
              <a:rPr lang="zh-CN" altLang="en-US" dirty="0" smtClean="0"/>
              <a:t>的</a:t>
            </a:r>
            <a:r>
              <a:rPr lang="zh-CN" altLang="en-US" dirty="0"/>
              <a:t>表示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20228"/>
              </p:ext>
            </p:extLst>
          </p:nvPr>
        </p:nvGraphicFramePr>
        <p:xfrm>
          <a:off x="5086350" y="2756347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0" r:id="rId3" imgW="114300" imgH="215900" progId="Equation.3">
                  <p:embed/>
                </p:oleObj>
              </mc:Choice>
              <mc:Fallback>
                <p:oleObj r:id="rId3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2756347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1254882"/>
            <a:ext cx="7620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342900" indent="-342900" algn="l"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</a:rPr>
              <a:t>信号可表示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</a:rPr>
              <a:t>为一个或多个自变量的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</a:rPr>
              <a:t>函数</a:t>
            </a:r>
            <a:endParaRPr lang="en-US" altLang="zh-CN" sz="2400" b="1" dirty="0" smtClean="0">
              <a:solidFill>
                <a:prstClr val="black"/>
              </a:solidFill>
              <a:latin typeface="宋体" charset="-122"/>
            </a:endParaRPr>
          </a:p>
          <a:p>
            <a:pPr marL="1085850" lvl="1" indent="-342900" algn="l"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宋体" charset="-122"/>
              </a:rPr>
              <a:t>有</a:t>
            </a:r>
            <a:r>
              <a:rPr lang="zh-CN" altLang="en-US" sz="2400" dirty="0">
                <a:solidFill>
                  <a:prstClr val="black"/>
                </a:solidFill>
                <a:latin typeface="宋体" charset="-122"/>
              </a:rPr>
              <a:t>一个自变量的信号</a:t>
            </a:r>
            <a:r>
              <a:rPr lang="zh-CN" altLang="en-US" sz="2400" dirty="0" smtClean="0">
                <a:solidFill>
                  <a:prstClr val="black"/>
                </a:solidFill>
                <a:latin typeface="宋体" charset="-122"/>
              </a:rPr>
              <a:t>称一</a:t>
            </a:r>
            <a:r>
              <a:rPr lang="zh-CN" altLang="en-US" sz="2400" dirty="0">
                <a:solidFill>
                  <a:prstClr val="black"/>
                </a:solidFill>
                <a:latin typeface="宋体" charset="-122"/>
              </a:rPr>
              <a:t>维信号，</a:t>
            </a:r>
            <a:r>
              <a:rPr lang="zh-CN" altLang="en-US" sz="2400" dirty="0" smtClean="0">
                <a:solidFill>
                  <a:prstClr val="black"/>
                </a:solidFill>
                <a:latin typeface="宋体" charset="-122"/>
              </a:rPr>
              <a:t>如语音</a:t>
            </a:r>
            <a:endParaRPr lang="en-US" altLang="zh-CN" sz="2400" dirty="0" smtClean="0">
              <a:solidFill>
                <a:prstClr val="black"/>
              </a:solidFill>
              <a:latin typeface="宋体" charset="-122"/>
            </a:endParaRPr>
          </a:p>
          <a:p>
            <a:pPr marL="1085850" lvl="1" indent="-342900" algn="l"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宋体" charset="-122"/>
              </a:rPr>
              <a:t>有</a:t>
            </a:r>
            <a:r>
              <a:rPr lang="zh-CN" altLang="en-US" sz="2400" dirty="0">
                <a:solidFill>
                  <a:prstClr val="black"/>
                </a:solidFill>
                <a:latin typeface="宋体" charset="-122"/>
              </a:rPr>
              <a:t>多个自变量的信号</a:t>
            </a:r>
            <a:r>
              <a:rPr lang="zh-CN" altLang="en-US" sz="2400" dirty="0" smtClean="0">
                <a:solidFill>
                  <a:prstClr val="black"/>
                </a:solidFill>
                <a:latin typeface="宋体" charset="-122"/>
              </a:rPr>
              <a:t>称多维</a:t>
            </a:r>
            <a:r>
              <a:rPr lang="zh-CN" altLang="en-US" sz="2400" dirty="0">
                <a:solidFill>
                  <a:prstClr val="black"/>
                </a:solidFill>
                <a:latin typeface="宋体" charset="-122"/>
              </a:rPr>
              <a:t>信号，如</a:t>
            </a:r>
            <a:r>
              <a:rPr lang="zh-CN" altLang="en-US" sz="2400" dirty="0" smtClean="0">
                <a:solidFill>
                  <a:prstClr val="black"/>
                </a:solidFill>
                <a:latin typeface="宋体" charset="-122"/>
              </a:rPr>
              <a:t>图像</a:t>
            </a:r>
            <a:endParaRPr lang="en-US" altLang="zh-CN" sz="2400" dirty="0">
              <a:solidFill>
                <a:prstClr val="black"/>
              </a:solidFill>
              <a:latin typeface="宋体" charset="-122"/>
            </a:endParaRPr>
          </a:p>
          <a:p>
            <a:pPr marL="342900" indent="-342900" algn="l" eaLnBrk="1" hangingPunct="1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</a:rPr>
              <a:t>信号自变量用时间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zh-CN" altLang="zh-CN" sz="2400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</a:rPr>
              <a:t>或 序号 </a:t>
            </a:r>
            <a:r>
              <a:rPr lang="zh-CN" altLang="zh-CN" sz="2400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sz="2400" b="1" i="1" dirty="0" smtClean="0">
                <a:solidFill>
                  <a:prstClr val="black"/>
                </a:solidFill>
              </a:rPr>
              <a:t> </a:t>
            </a:r>
            <a:r>
              <a:rPr lang="zh-CN" altLang="en-US" sz="2400" b="1" i="1" dirty="0" smtClean="0">
                <a:solidFill>
                  <a:prstClr val="black"/>
                </a:solidFill>
              </a:rPr>
              <a:t>表示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99286"/>
            <a:ext cx="5919172" cy="22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022962"/>
            <a:ext cx="1800200" cy="221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39752" y="6300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一维语音信号波形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7510" y="62335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二维图像信号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135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361057" y="3347467"/>
            <a:ext cx="8534400" cy="1449388"/>
            <a:chOff x="69" y="-6"/>
            <a:chExt cx="5376" cy="913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69" y="39"/>
              <a:ext cx="25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解：</a:t>
              </a:r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  <a:sym typeface="Wingdings" pitchFamily="2" charset="2"/>
                </a:rPr>
                <a:t>（</a:t>
              </a:r>
              <a:r>
                <a:rPr lang="zh-CN" altLang="zh-CN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  <a:sym typeface="Wingdings" pitchFamily="2" charset="2"/>
                </a:rPr>
                <a:t>1</a:t>
              </a:r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  <a:sym typeface="Wingdings" pitchFamily="2" charset="2"/>
                </a:rPr>
                <a:t>）时移            </a:t>
              </a:r>
              <a:endPara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302989"/>
                </p:ext>
              </p:extLst>
            </p:nvPr>
          </p:nvGraphicFramePr>
          <p:xfrm>
            <a:off x="1739" y="-6"/>
            <a:ext cx="3447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39" r:id="rId3" imgW="2564287" imgH="393529" progId="Equation.3">
                    <p:embed/>
                  </p:oleObj>
                </mc:Choice>
                <mc:Fallback>
                  <p:oleObj r:id="rId3" imgW="256428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" y="-6"/>
                          <a:ext cx="3447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916" y="8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prstClr val="black"/>
                  </a:solidFill>
                </a:rPr>
                <a:t>以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020" y="574"/>
              <a:ext cx="25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而求得－</a:t>
              </a:r>
              <a:r>
                <a:rPr lang="zh-CN" altLang="zh-CN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2t</a:t>
              </a:r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，即</a:t>
              </a:r>
              <a:r>
                <a:rPr lang="zh-CN" altLang="zh-CN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f(5-2t)</a:t>
              </a:r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左移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841326"/>
                </p:ext>
              </p:extLst>
            </p:nvPr>
          </p:nvGraphicFramePr>
          <p:xfrm>
            <a:off x="4536" y="544"/>
            <a:ext cx="19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0" r:id="rId5" imgW="152466" imgH="393871" progId="Equation.3">
                    <p:embed/>
                  </p:oleObj>
                </mc:Choice>
                <mc:Fallback>
                  <p:oleObj r:id="rId5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544"/>
                          <a:ext cx="19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581" y="8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代替 </a:t>
              </a:r>
              <a:r>
                <a:rPr lang="zh-CN" altLang="en-US" sz="2400">
                  <a:solidFill>
                    <a:prstClr val="black"/>
                  </a:solidFill>
                </a:rPr>
                <a:t> ，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491880" y="5092476"/>
            <a:ext cx="3689350" cy="712788"/>
            <a:chOff x="227" y="0"/>
            <a:chExt cx="2324" cy="449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622" y="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prstClr val="black"/>
                </a:solidFill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27" y="161"/>
              <a:ext cx="2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由</a:t>
              </a:r>
              <a:r>
                <a:rPr lang="zh-CN" altLang="zh-CN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zh-CN" altLang="zh-CN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5</a:t>
              </a:r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－</a:t>
              </a:r>
              <a:r>
                <a:rPr lang="zh-CN" altLang="zh-CN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2t)     f(</a:t>
              </a:r>
              <a:r>
                <a:rPr lang="zh-CN" altLang="en-US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－</a:t>
              </a:r>
              <a:r>
                <a:rPr lang="zh-CN" altLang="zh-CN" sz="24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2t)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315" y="312"/>
              <a:ext cx="5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315" y="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dirty="0">
                  <a:solidFill>
                    <a:prstClr val="black"/>
                  </a:solidFill>
                  <a:ea typeface="黑体" pitchFamily="49" charset="-122"/>
                </a:rPr>
                <a:t>时移</a:t>
              </a:r>
            </a:p>
          </p:txBody>
        </p:sp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76634" y="235496"/>
            <a:ext cx="765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例：已知</a:t>
            </a:r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f(5-2t)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的波形如图所示，试画出</a:t>
            </a:r>
            <a:r>
              <a:rPr lang="zh-CN" altLang="zh-CN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f(t)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的波形。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843808" y="1052736"/>
            <a:ext cx="3422650" cy="1944688"/>
            <a:chOff x="0" y="0"/>
            <a:chExt cx="2156" cy="1225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0" y="960"/>
              <a:ext cx="1974" cy="1"/>
            </a:xfrm>
            <a:prstGeom prst="line">
              <a:avLst/>
            </a:prstGeom>
            <a:noFill/>
            <a:ln w="1587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336" y="144"/>
              <a:ext cx="1" cy="1054"/>
            </a:xfrm>
            <a:prstGeom prst="line">
              <a:avLst/>
            </a:prstGeom>
            <a:noFill/>
            <a:ln w="1587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671" y="912"/>
              <a:ext cx="1" cy="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987" y="81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</a:rPr>
                <a:t>t</a:t>
              </a:r>
            </a:p>
          </p:txBody>
        </p:sp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1296" y="223"/>
            <a:ext cx="52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1" r:id="rId7" imgW="571500" imgH="203200" progId="Equation.3">
                    <p:embed/>
                  </p:oleObj>
                </mc:Choice>
                <mc:Fallback>
                  <p:oleObj r:id="rId7" imgW="571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23"/>
                          <a:ext cx="52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1"/>
            <p:cNvGraphicFramePr>
              <a:graphicFrameLocks noChangeAspect="1"/>
            </p:cNvGraphicFramePr>
            <p:nvPr/>
          </p:nvGraphicFramePr>
          <p:xfrm>
            <a:off x="819" y="943"/>
            <a:ext cx="9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2" r:id="rId9" imgW="152466" imgH="393871" progId="Equation.3">
                    <p:embed/>
                  </p:oleObj>
                </mc:Choice>
                <mc:Fallback>
                  <p:oleObj r:id="rId9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943"/>
                          <a:ext cx="99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44" y="973"/>
              <a:ext cx="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008" y="96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1056" y="912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1440" y="912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1824" y="912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864" y="912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1152" y="960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1248" y="912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864" y="6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64" y="624"/>
              <a:ext cx="3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1248" y="6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248" y="624"/>
              <a:ext cx="192" cy="3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1440" y="384"/>
              <a:ext cx="0" cy="57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38" name="Object 35"/>
            <p:cNvGraphicFramePr>
              <a:graphicFrameLocks noChangeAspect="1"/>
            </p:cNvGraphicFramePr>
            <p:nvPr/>
          </p:nvGraphicFramePr>
          <p:xfrm>
            <a:off x="1200" y="960"/>
            <a:ext cx="9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3" r:id="rId11" imgW="152466" imgH="393871" progId="Equation.3">
                    <p:embed/>
                  </p:oleObj>
                </mc:Choice>
                <mc:Fallback>
                  <p:oleObj r:id="rId11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60"/>
                          <a:ext cx="95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6"/>
            <p:cNvGraphicFramePr>
              <a:graphicFrameLocks noChangeAspect="1"/>
            </p:cNvGraphicFramePr>
            <p:nvPr/>
          </p:nvGraphicFramePr>
          <p:xfrm>
            <a:off x="323" y="0"/>
            <a:ext cx="5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4" r:id="rId13" imgW="584200" imgH="203200" progId="Equation.3">
                    <p:embed/>
                  </p:oleObj>
                </mc:Choice>
                <mc:Fallback>
                  <p:oleObj r:id="rId13" imgW="5842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" y="0"/>
                          <a:ext cx="53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7"/>
            <p:cNvGraphicFramePr>
              <a:graphicFrameLocks noChangeAspect="1"/>
            </p:cNvGraphicFramePr>
            <p:nvPr/>
          </p:nvGraphicFramePr>
          <p:xfrm>
            <a:off x="343" y="998"/>
            <a:ext cx="117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5" r:id="rId15" imgW="127000" imgH="177800" progId="Equation.3">
                    <p:embed/>
                  </p:oleObj>
                </mc:Choice>
                <mc:Fallback>
                  <p:oleObj r:id="rId15" imgW="1270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998"/>
                          <a:ext cx="117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38"/>
            <p:cNvGraphicFramePr>
              <a:graphicFrameLocks noChangeAspect="1"/>
            </p:cNvGraphicFramePr>
            <p:nvPr/>
          </p:nvGraphicFramePr>
          <p:xfrm>
            <a:off x="1397" y="1017"/>
            <a:ext cx="106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6" r:id="rId17" imgW="114350" imgH="177877" progId="Equation.3">
                    <p:embed/>
                  </p:oleObj>
                </mc:Choice>
                <mc:Fallback>
                  <p:oleObj r:id="rId17" imgW="114350" imgH="1778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1017"/>
                          <a:ext cx="106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39"/>
          <p:cNvGrpSpPr>
            <a:grpSpLocks/>
          </p:cNvGrpSpPr>
          <p:nvPr/>
        </p:nvGrpSpPr>
        <p:grpSpPr bwMode="auto">
          <a:xfrm>
            <a:off x="306090" y="4574753"/>
            <a:ext cx="2825750" cy="1806575"/>
            <a:chOff x="0" y="0"/>
            <a:chExt cx="1780" cy="1138"/>
          </a:xfrm>
        </p:grpSpPr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V="1">
              <a:off x="0" y="866"/>
              <a:ext cx="1748" cy="7"/>
            </a:xfrm>
            <a:prstGeom prst="line">
              <a:avLst/>
            </a:prstGeom>
            <a:noFill/>
            <a:ln w="1587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V="1">
              <a:off x="861" y="57"/>
              <a:ext cx="1" cy="1054"/>
            </a:xfrm>
            <a:prstGeom prst="line">
              <a:avLst/>
            </a:prstGeom>
            <a:noFill/>
            <a:ln w="1587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 flipV="1">
              <a:off x="477" y="825"/>
              <a:ext cx="1" cy="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1611" y="805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</a:rPr>
                <a:t>t</a:t>
              </a:r>
            </a:p>
          </p:txBody>
        </p:sp>
        <p:graphicFrame>
          <p:nvGraphicFramePr>
            <p:cNvPr id="47" name="Object 44"/>
            <p:cNvGraphicFramePr>
              <a:graphicFrameLocks noChangeAspect="1"/>
            </p:cNvGraphicFramePr>
            <p:nvPr/>
          </p:nvGraphicFramePr>
          <p:xfrm>
            <a:off x="1113" y="189"/>
            <a:ext cx="55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7" r:id="rId19" imgW="609600" imgH="393700" progId="Equation.3">
                    <p:embed/>
                  </p:oleObj>
                </mc:Choice>
                <mc:Fallback>
                  <p:oleObj r:id="rId19" imgW="609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189"/>
                          <a:ext cx="55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5"/>
            <p:cNvGraphicFramePr>
              <a:graphicFrameLocks noChangeAspect="1"/>
            </p:cNvGraphicFramePr>
            <p:nvPr/>
          </p:nvGraphicFramePr>
          <p:xfrm>
            <a:off x="750" y="933"/>
            <a:ext cx="8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8" r:id="rId21" imgW="127000" imgH="177800" progId="Equation.3">
                    <p:embed/>
                  </p:oleObj>
                </mc:Choice>
                <mc:Fallback>
                  <p:oleObj r:id="rId21" imgW="1270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933"/>
                          <a:ext cx="82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244" y="886"/>
              <a:ext cx="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1008" y="873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V="1">
              <a:off x="1056" y="825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 flipV="1">
              <a:off x="864" y="825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1152" y="873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V="1">
              <a:off x="864" y="537"/>
              <a:ext cx="0" cy="336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875" y="537"/>
              <a:ext cx="192" cy="33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V="1">
              <a:off x="1067" y="297"/>
              <a:ext cx="0" cy="57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57" name="Object 54"/>
            <p:cNvGraphicFramePr>
              <a:graphicFrameLocks noChangeAspect="1"/>
            </p:cNvGraphicFramePr>
            <p:nvPr/>
          </p:nvGraphicFramePr>
          <p:xfrm>
            <a:off x="1022" y="873"/>
            <a:ext cx="9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49" r:id="rId22" imgW="152466" imgH="393871" progId="Equation.3">
                    <p:embed/>
                  </p:oleObj>
                </mc:Choice>
                <mc:Fallback>
                  <p:oleObj r:id="rId22" imgW="152466" imgH="3938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873"/>
                          <a:ext cx="95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5"/>
            <p:cNvGraphicFramePr>
              <a:graphicFrameLocks noChangeAspect="1"/>
            </p:cNvGraphicFramePr>
            <p:nvPr/>
          </p:nvGraphicFramePr>
          <p:xfrm>
            <a:off x="863" y="0"/>
            <a:ext cx="43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50" r:id="rId24" imgW="469900" imgH="203200" progId="Equation.3">
                    <p:embed/>
                  </p:oleObj>
                </mc:Choice>
                <mc:Fallback>
                  <p:oleObj r:id="rId24" imgW="4699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0"/>
                          <a:ext cx="43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6"/>
            <p:cNvGraphicFramePr>
              <a:graphicFrameLocks noChangeAspect="1"/>
            </p:cNvGraphicFramePr>
            <p:nvPr/>
          </p:nvGraphicFramePr>
          <p:xfrm>
            <a:off x="387" y="918"/>
            <a:ext cx="18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51" r:id="rId26" imgW="203288" imgH="165172" progId="Equation.3">
                    <p:embed/>
                  </p:oleObj>
                </mc:Choice>
                <mc:Fallback>
                  <p:oleObj r:id="rId26" imgW="203288" imgH="16517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918"/>
                          <a:ext cx="18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477" y="549"/>
              <a:ext cx="40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V="1">
              <a:off x="477" y="53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832899" y="3569998"/>
            <a:ext cx="50395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00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6464" y="1124744"/>
            <a:ext cx="83820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）反转：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f(-2t)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中以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-t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代替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，可求得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f(2t),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表明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f(-2t)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的波形</a:t>
            </a:r>
          </a:p>
          <a:p>
            <a:pPr algn="l" eaLnBrk="1" hangingPunct="1"/>
            <a:endParaRPr lang="zh-CN" altLang="zh-CN" sz="20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/>
            <a:endParaRPr lang="zh-CN" altLang="zh-CN" sz="2400" dirty="0">
              <a:solidFill>
                <a:prstClr val="black"/>
              </a:solidFill>
            </a:endParaRPr>
          </a:p>
          <a:p>
            <a:pPr algn="l" eaLnBrk="1" hangingPunct="1"/>
            <a:endParaRPr lang="zh-CN" altLang="zh-CN" sz="2400" dirty="0">
              <a:solidFill>
                <a:prstClr val="black"/>
              </a:solidFill>
            </a:endParaRPr>
          </a:p>
          <a:p>
            <a:pPr algn="l" eaLnBrk="1" hangingPunct="1"/>
            <a:endParaRPr lang="zh-CN" altLang="zh-CN" sz="2400" dirty="0">
              <a:solidFill>
                <a:prstClr val="black"/>
              </a:solidFill>
            </a:endParaRPr>
          </a:p>
          <a:p>
            <a:pPr algn="l" eaLnBrk="1" hangingPunct="1"/>
            <a:endParaRPr lang="zh-CN" altLang="zh-CN" sz="2400" dirty="0">
              <a:solidFill>
                <a:prstClr val="black"/>
              </a:solidFill>
            </a:endParaRPr>
          </a:p>
          <a:p>
            <a:pPr algn="l" eaLnBrk="1" hangingPunct="1"/>
            <a:endParaRPr lang="zh-CN" altLang="zh-CN" sz="2400" dirty="0">
              <a:solidFill>
                <a:prstClr val="black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66664" y="2343944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71464" y="1886744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 sz="2400">
              <a:solidFill>
                <a:prstClr val="black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50777" y="1732757"/>
            <a:ext cx="674528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zh-CN" sz="2000" b="1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000" b="1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zh-CN" sz="2000" b="1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000" b="1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的纵轴为中心线对褶，注意     是偶数，故</a:t>
            </a:r>
          </a:p>
          <a:p>
            <a:pPr eaLnBrk="1" hangingPunct="1"/>
            <a:endParaRPr lang="zh-CN" altLang="zh-CN" sz="2400">
              <a:solidFill>
                <a:prstClr val="black"/>
              </a:solidFill>
            </a:endParaRPr>
          </a:p>
          <a:p>
            <a:pPr eaLnBrk="1" hangingPunct="1"/>
            <a:endParaRPr lang="zh-CN" altLang="zh-CN" sz="2400">
              <a:solidFill>
                <a:prstClr val="black"/>
              </a:solidFill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03920"/>
              </p:ext>
            </p:extLst>
          </p:nvPr>
        </p:nvGraphicFramePr>
        <p:xfrm>
          <a:off x="6238627" y="1716882"/>
          <a:ext cx="6096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4" r:id="rId3" imgW="292227" imgH="203288" progId="Equation.3">
                  <p:embed/>
                </p:oleObj>
              </mc:Choice>
              <mc:Fallback>
                <p:oleObj r:id="rId3" imgW="292227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627" y="1716882"/>
                        <a:ext cx="6096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81386"/>
              </p:ext>
            </p:extLst>
          </p:nvPr>
        </p:nvGraphicFramePr>
        <p:xfrm>
          <a:off x="2342902" y="2456309"/>
          <a:ext cx="3352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5" r:id="rId5" imgW="1409700" imgH="393700" progId="Equation.3">
                  <p:embed/>
                </p:oleObj>
              </mc:Choice>
              <mc:Fallback>
                <p:oleObj r:id="rId5" imgW="1409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902" y="2456309"/>
                        <a:ext cx="3352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5192464" y="4414167"/>
            <a:ext cx="2752725" cy="569913"/>
            <a:chOff x="0" y="0"/>
            <a:chExt cx="1734" cy="359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0" y="109"/>
              <a:ext cx="17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b="1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由</a:t>
              </a:r>
              <a:r>
                <a:rPr lang="zh-CN" altLang="zh-CN" sz="2000" b="1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f(</a:t>
              </a:r>
              <a:r>
                <a:rPr lang="zh-CN" altLang="en-US" sz="2000" b="1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－</a:t>
              </a:r>
              <a:r>
                <a:rPr lang="zh-CN" altLang="zh-CN" sz="2000" b="1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2t)      f(2t)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806" y="255"/>
              <a:ext cx="4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86" y="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>
                  <a:solidFill>
                    <a:prstClr val="black"/>
                  </a:solidFill>
                  <a:ea typeface="黑体" pitchFamily="49" charset="-122"/>
                </a:rPr>
                <a:t>反褶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726827" y="3704555"/>
            <a:ext cx="3927475" cy="2244725"/>
            <a:chOff x="0" y="0"/>
            <a:chExt cx="2474" cy="1414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989" y="16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 sz="2400">
                <a:solidFill>
                  <a:prstClr val="black"/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26" y="1004"/>
              <a:ext cx="1974" cy="1"/>
            </a:xfrm>
            <a:prstGeom prst="line">
              <a:avLst/>
            </a:prstGeom>
            <a:noFill/>
            <a:ln w="1587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860" y="142"/>
              <a:ext cx="1" cy="1054"/>
            </a:xfrm>
            <a:prstGeom prst="line">
              <a:avLst/>
            </a:prstGeom>
            <a:noFill/>
            <a:ln w="15875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425" y="932"/>
              <a:ext cx="1" cy="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667" y="969"/>
              <a:ext cx="16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zh-CN" sz="2400">
                  <a:solidFill>
                    <a:prstClr val="black"/>
                  </a:solidFill>
                </a:rPr>
                <a:t>   0            1          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305" y="825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</a:rPr>
                <a:t>t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894" y="105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>
                  <a:solidFill>
                    <a:prstClr val="black"/>
                  </a:solidFill>
                </a:rPr>
                <a:t> </a:t>
              </a:r>
              <a:r>
                <a:rPr lang="zh-CN" altLang="zh-CN" sz="2000">
                  <a:solidFill>
                    <a:prstClr val="black"/>
                  </a:solidFill>
                </a:rPr>
                <a:t>f(2t)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1426" y="703"/>
              <a:ext cx="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79" y="1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 sz="2400">
                <a:solidFill>
                  <a:prstClr val="black"/>
                </a:solidFill>
              </a:endParaRPr>
            </a:p>
          </p:txBody>
        </p:sp>
        <p:graphicFrame>
          <p:nvGraphicFramePr>
            <p:cNvPr id="25" name="Object 22"/>
            <p:cNvGraphicFramePr>
              <a:graphicFrameLocks noChangeAspect="1"/>
            </p:cNvGraphicFramePr>
            <p:nvPr/>
          </p:nvGraphicFramePr>
          <p:xfrm>
            <a:off x="0" y="0"/>
            <a:ext cx="802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36" r:id="rId7" imgW="609600" imgH="393700" progId="Equation.3">
                    <p:embed/>
                  </p:oleObj>
                </mc:Choice>
                <mc:Fallback>
                  <p:oleObj r:id="rId7" imgW="609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02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3"/>
            <p:cNvGraphicFramePr>
              <a:graphicFrameLocks noChangeAspect="1"/>
            </p:cNvGraphicFramePr>
            <p:nvPr/>
          </p:nvGraphicFramePr>
          <p:xfrm>
            <a:off x="359" y="1013"/>
            <a:ext cx="259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37" r:id="rId9" imgW="254000" imgH="393700" progId="Equation.3">
                    <p:embed/>
                  </p:oleObj>
                </mc:Choice>
                <mc:Fallback>
                  <p:oleObj r:id="rId9" imgW="2540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1013"/>
                          <a:ext cx="259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62" y="982"/>
              <a:ext cx="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562" y="502"/>
              <a:ext cx="1" cy="48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587" y="681"/>
              <a:ext cx="263" cy="30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850" y="694"/>
              <a:ext cx="576" cy="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11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73113" y="4029894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00B0F0"/>
                </a:solidFill>
                <a:ea typeface="黑体" pitchFamily="49" charset="-122"/>
              </a:rPr>
              <a:t>证明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465062"/>
              </p:ext>
            </p:extLst>
          </p:nvPr>
        </p:nvGraphicFramePr>
        <p:xfrm>
          <a:off x="1493838" y="3933056"/>
          <a:ext cx="20399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8" r:id="rId3" imgW="1092200" imgH="419100" progId="Equation.3">
                  <p:embed/>
                </p:oleObj>
              </mc:Choice>
              <mc:Fallback>
                <p:oleObj r:id="rId3" imgW="1092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3933056"/>
                        <a:ext cx="203993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76288" y="5013622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00B0F0"/>
                </a:solidFill>
                <a:ea typeface="黑体" pitchFamily="49" charset="-122"/>
              </a:rPr>
              <a:t>两边积分</a:t>
            </a:r>
            <a:r>
              <a:rPr lang="zh-CN" altLang="en-US" sz="2400" dirty="0">
                <a:solidFill>
                  <a:prstClr val="black"/>
                </a:solidFill>
                <a:ea typeface="黑体" pitchFamily="49" charset="-122"/>
              </a:rPr>
              <a:t>，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368024"/>
              </p:ext>
            </p:extLst>
          </p:nvPr>
        </p:nvGraphicFramePr>
        <p:xfrm>
          <a:off x="2349500" y="4869160"/>
          <a:ext cx="6543675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9" r:id="rId5" imgW="3478290" imgH="850531" progId="Equation.3">
                  <p:embed/>
                </p:oleObj>
              </mc:Choice>
              <mc:Fallback>
                <p:oleObj r:id="rId5" imgW="3478290" imgH="8505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869160"/>
                        <a:ext cx="6543675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37231"/>
              </p:ext>
            </p:extLst>
          </p:nvPr>
        </p:nvGraphicFramePr>
        <p:xfrm>
          <a:off x="1947763" y="5805190"/>
          <a:ext cx="52165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0" r:id="rId7" imgW="2589676" imgH="393529" progId="Equation.3">
                  <p:embed/>
                </p:oleObj>
              </mc:Choice>
              <mc:Fallback>
                <p:oleObj r:id="rId7" imgW="25896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763" y="5805190"/>
                        <a:ext cx="52165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364163" y="2965003"/>
            <a:ext cx="2368550" cy="608013"/>
            <a:chOff x="0" y="0"/>
            <a:chExt cx="1492" cy="383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0" y="133"/>
              <a:ext cx="14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b="1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由</a:t>
              </a:r>
              <a:r>
                <a:rPr lang="zh-CN" altLang="zh-CN" sz="2000" b="1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f(2t)      f(t)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86" y="279"/>
              <a:ext cx="4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55" y="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000" b="1">
                  <a:solidFill>
                    <a:prstClr val="black"/>
                  </a:solidFill>
                  <a:ea typeface="黑体" pitchFamily="49" charset="-122"/>
                </a:rPr>
                <a:t>比例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178619" y="2060848"/>
            <a:ext cx="3681413" cy="1655763"/>
            <a:chOff x="0" y="0"/>
            <a:chExt cx="2319" cy="1043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4" y="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endParaRPr lang="zh-CN" altLang="zh-CN" sz="2400">
                <a:solidFill>
                  <a:prstClr val="black"/>
                </a:solidFill>
              </a:endParaRP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0" y="27"/>
              <a:ext cx="2319" cy="1016"/>
              <a:chOff x="0" y="0"/>
              <a:chExt cx="2319" cy="1016"/>
            </a:xfrm>
          </p:grpSpPr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0" y="824"/>
                <a:ext cx="2160" cy="1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V="1">
                <a:off x="720" y="8"/>
                <a:ext cx="1" cy="1008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V="1">
                <a:off x="288" y="776"/>
                <a:ext cx="1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V="1">
                <a:off x="1152" y="776"/>
                <a:ext cx="1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1680" y="776"/>
                <a:ext cx="1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96" y="776"/>
                <a:ext cx="17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prstClr val="black"/>
                    </a:solidFill>
                  </a:rPr>
                  <a:t>－</a:t>
                </a:r>
                <a:r>
                  <a:rPr lang="zh-CN" altLang="zh-CN">
                    <a:solidFill>
                      <a:prstClr val="black"/>
                    </a:solidFill>
                  </a:rPr>
                  <a:t>1          0         1            2 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2150" y="658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/>
                <a:r>
                  <a:rPr lang="zh-CN" altLang="zh-CN" sz="2400">
                    <a:solidFill>
                      <a:prstClr val="black"/>
                    </a:solidFill>
                  </a:rPr>
                  <a:t>t</a:t>
                </a:r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720" y="536"/>
                <a:ext cx="96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V="1">
                <a:off x="1680" y="536"/>
                <a:ext cx="1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H="1">
                <a:off x="288" y="536"/>
                <a:ext cx="432" cy="2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V="1">
                <a:off x="288" y="200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graphicFrame>
            <p:nvGraphicFramePr>
              <p:cNvPr id="28" name="Object 26"/>
              <p:cNvGraphicFramePr>
                <a:graphicFrameLocks noChangeAspect="1"/>
              </p:cNvGraphicFramePr>
              <p:nvPr/>
            </p:nvGraphicFramePr>
            <p:xfrm>
              <a:off x="54" y="45"/>
              <a:ext cx="50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1" r:id="rId9" imgW="584200" imgH="203200" progId="Equation.3">
                      <p:embed/>
                    </p:oleObj>
                  </mc:Choice>
                  <mc:Fallback>
                    <p:oleObj r:id="rId9" imgW="584200" imgH="203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" y="45"/>
                            <a:ext cx="500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7"/>
              <p:cNvGraphicFramePr>
                <a:graphicFrameLocks noChangeAspect="1"/>
              </p:cNvGraphicFramePr>
              <p:nvPr/>
            </p:nvGraphicFramePr>
            <p:xfrm>
              <a:off x="711" y="0"/>
              <a:ext cx="261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502" r:id="rId11" imgW="304932" imgH="203288" progId="Equation.3">
                      <p:embed/>
                    </p:oleObj>
                  </mc:Choice>
                  <mc:Fallback>
                    <p:oleObj r:id="rId11" imgW="304932" imgH="20328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1" y="0"/>
                            <a:ext cx="261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95288" y="584200"/>
            <a:ext cx="7688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）比例：以     代替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f(2t)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中的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，所得的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f(t)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波形将是</a:t>
            </a:r>
            <a:r>
              <a:rPr lang="zh-CN" altLang="zh-CN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f(2t)</a:t>
            </a:r>
            <a:r>
              <a:rPr lang="zh-CN" altLang="en-US" sz="20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波</a:t>
            </a:r>
          </a:p>
        </p:txBody>
      </p:sp>
      <p:graphicFrame>
        <p:nvGraphicFramePr>
          <p:cNvPr id="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6823"/>
              </p:ext>
            </p:extLst>
          </p:nvPr>
        </p:nvGraphicFramePr>
        <p:xfrm>
          <a:off x="2268538" y="476672"/>
          <a:ext cx="4683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03" r:id="rId13" imgW="228699" imgH="393871" progId="Equation.3">
                  <p:embed/>
                </p:oleObj>
              </mc:Choice>
              <mc:Fallback>
                <p:oleObj r:id="rId13" imgW="228699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6672"/>
                        <a:ext cx="4683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835696" y="1171600"/>
            <a:ext cx="304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形在时间轴上扩展两倍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3430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序列运算：加、乘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9499"/>
            <a:ext cx="7200799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770585"/>
            <a:ext cx="7344815" cy="275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092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序列运算：移位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22" y="980728"/>
            <a:ext cx="37338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1008"/>
            <a:ext cx="74676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706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3733800" cy="25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24" y="2204864"/>
            <a:ext cx="33528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序列运算：翻转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294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序列运算：尺度变换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31269"/>
            <a:ext cx="29813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05" y="2502694"/>
            <a:ext cx="23526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43" y="2463462"/>
            <a:ext cx="24479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23928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抽样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4288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插零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6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信号种类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模拟信号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数字信号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信号运算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02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2272" y="116632"/>
            <a:ext cx="8458200" cy="838200"/>
          </a:xfrm>
        </p:spPr>
        <p:txBody>
          <a:bodyPr/>
          <a:lstStyle/>
          <a:p>
            <a:pPr algn="ctr"/>
            <a:r>
              <a:rPr lang="zh-CN" altLang="en-US" dirty="0"/>
              <a:t>系统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4979" y="1268760"/>
            <a:ext cx="78354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prstClr val="black"/>
                </a:solidFill>
                <a:latin typeface="幼圆" pitchFamily="49" charset="-122"/>
                <a:ea typeface="黑体" pitchFamily="49" charset="-122"/>
              </a:rPr>
              <a:t>系统</a:t>
            </a:r>
            <a:r>
              <a:rPr lang="zh-CN" altLang="en-US" sz="2400" dirty="0">
                <a:solidFill>
                  <a:prstClr val="black"/>
                </a:solidFill>
                <a:latin typeface="幼圆" pitchFamily="49" charset="-122"/>
                <a:ea typeface="黑体" pitchFamily="49" charset="-122"/>
              </a:rPr>
              <a:t>是一个由若干互有关联的单元组成的有机整体，</a:t>
            </a:r>
            <a:r>
              <a:rPr lang="zh-CN" altLang="en-US" sz="2400" dirty="0" smtClean="0">
                <a:solidFill>
                  <a:prstClr val="black"/>
                </a:solidFill>
                <a:latin typeface="幼圆" pitchFamily="49" charset="-122"/>
                <a:ea typeface="黑体" pitchFamily="49" charset="-122"/>
              </a:rPr>
              <a:t>具有</a:t>
            </a:r>
            <a:r>
              <a:rPr lang="zh-CN" altLang="en-US" sz="2400" dirty="0">
                <a:solidFill>
                  <a:prstClr val="black"/>
                </a:solidFill>
                <a:latin typeface="幼圆" pitchFamily="49" charset="-122"/>
                <a:ea typeface="黑体" pitchFamily="49" charset="-122"/>
              </a:rPr>
              <a:t>某种</a:t>
            </a:r>
            <a:r>
              <a:rPr lang="zh-CN" altLang="en-US" sz="2400" dirty="0" smtClean="0">
                <a:solidFill>
                  <a:prstClr val="black"/>
                </a:solidFill>
                <a:latin typeface="幼圆" pitchFamily="49" charset="-122"/>
                <a:ea typeface="黑体" pitchFamily="49" charset="-122"/>
              </a:rPr>
              <a:t>功能。</a:t>
            </a:r>
            <a:endParaRPr lang="zh-CN" altLang="en-US" sz="24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11559" y="2420888"/>
            <a:ext cx="7848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系统分析：重点讨论输入、输出关系或运算功能。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81478"/>
              </p:ext>
            </p:extLst>
          </p:nvPr>
        </p:nvGraphicFramePr>
        <p:xfrm>
          <a:off x="3075038" y="3575498"/>
          <a:ext cx="5715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r:id="rId3" imgW="569769" imgH="88631" progId="Equation.3">
                  <p:embed/>
                </p:oleObj>
              </mc:Choice>
              <mc:Fallback>
                <p:oleObj r:id="rId3" imgW="569769" imgH="886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038" y="3575498"/>
                        <a:ext cx="5715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11560" y="5487615"/>
            <a:ext cx="83599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 dirty="0" smtClean="0">
                <a:solidFill>
                  <a:prstClr val="black"/>
                </a:solidFill>
                <a:ea typeface="黑体" pitchFamily="49" charset="-122"/>
              </a:rPr>
              <a:t>系统还可看作一</a:t>
            </a:r>
            <a:r>
              <a:rPr lang="zh-CN" altLang="en-US" sz="2400" dirty="0">
                <a:solidFill>
                  <a:prstClr val="black"/>
                </a:solidFill>
                <a:ea typeface="黑体" pitchFamily="49" charset="-122"/>
              </a:rPr>
              <a:t>个转换（或一种运算）</a:t>
            </a:r>
            <a:r>
              <a:rPr lang="zh-CN" altLang="en-US" sz="24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zh-CN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）＝</a:t>
            </a:r>
            <a:r>
              <a:rPr lang="zh-CN" altLang="zh-CN" sz="24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T[e(t)]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115616" y="4221088"/>
            <a:ext cx="3456384" cy="9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000" b="1" dirty="0"/>
              <a:t>此图表示</a:t>
            </a:r>
            <a:r>
              <a:rPr lang="zh-CN" altLang="en-US" sz="2000" b="1" dirty="0" smtClean="0"/>
              <a:t>系统功能方框图</a:t>
            </a:r>
            <a:r>
              <a:rPr lang="zh-CN" altLang="en-US" sz="2000" b="1" dirty="0"/>
              <a:t>，表示单输入、单输出系统。</a:t>
            </a: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971600" y="3212976"/>
            <a:ext cx="3476625" cy="958851"/>
            <a:chOff x="0" y="-69"/>
            <a:chExt cx="2190" cy="604"/>
          </a:xfrm>
        </p:grpSpPr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912" y="71"/>
              <a:ext cx="528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935" y="71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 b="1" dirty="0">
                  <a:solidFill>
                    <a:prstClr val="black"/>
                  </a:solidFill>
                  <a:latin typeface="+mn-ea"/>
                  <a:ea typeface="+mn-ea"/>
                </a:rPr>
                <a:t>T</a:t>
              </a:r>
              <a:r>
                <a:rPr lang="zh-CN" altLang="zh-CN" sz="2400" b="1" dirty="0" smtClean="0">
                  <a:solidFill>
                    <a:prstClr val="black"/>
                  </a:solidFill>
                  <a:latin typeface="+mn-ea"/>
                  <a:ea typeface="+mn-ea"/>
                </a:rPr>
                <a:t>[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+mn-ea"/>
                  <a:ea typeface="+mn-ea"/>
                </a:rPr>
                <a:t>*</a:t>
              </a:r>
              <a:r>
                <a:rPr lang="zh-CN" altLang="zh-CN" sz="2400" b="1" dirty="0" smtClean="0">
                  <a:solidFill>
                    <a:prstClr val="black"/>
                  </a:solidFill>
                  <a:latin typeface="+mn-ea"/>
                  <a:ea typeface="+mn-ea"/>
                </a:rPr>
                <a:t>]</a:t>
              </a:r>
              <a:endParaRPr lang="zh-CN" altLang="zh-CN" sz="2400" b="1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0" y="225"/>
              <a:ext cx="91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440" y="215"/>
              <a:ext cx="720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b="1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43" y="-47"/>
              <a:ext cx="70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b="1" dirty="0" smtClean="0">
                  <a:solidFill>
                    <a:prstClr val="black"/>
                  </a:solidFill>
                  <a:latin typeface="+mn-ea"/>
                  <a:ea typeface="+mn-ea"/>
                </a:rPr>
                <a:t>e</a:t>
              </a:r>
              <a:r>
                <a:rPr lang="zh-CN" altLang="zh-CN" b="1" dirty="0">
                  <a:solidFill>
                    <a:prstClr val="black"/>
                  </a:solidFill>
                  <a:latin typeface="+mn-ea"/>
                  <a:ea typeface="+mn-ea"/>
                </a:rPr>
                <a:t>(t)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+mn-ea"/>
                  <a:ea typeface="+mn-ea"/>
                </a:rPr>
                <a:t>输入激励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484" y="-69"/>
              <a:ext cx="70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b="1" dirty="0" smtClean="0">
                  <a:solidFill>
                    <a:prstClr val="black"/>
                  </a:solidFill>
                  <a:latin typeface="+mn-ea"/>
                  <a:ea typeface="+mn-ea"/>
                </a:rPr>
                <a:t>r</a:t>
              </a:r>
              <a:r>
                <a:rPr lang="zh-CN" altLang="zh-CN" b="1" dirty="0">
                  <a:solidFill>
                    <a:prstClr val="black"/>
                  </a:solidFill>
                  <a:latin typeface="+mn-ea"/>
                  <a:ea typeface="+mn-ea"/>
                </a:rPr>
                <a:t>(t)</a:t>
              </a:r>
            </a:p>
            <a:p>
              <a:pPr algn="l" eaLnBrk="1" hangingPunct="1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+mn-ea"/>
                  <a:ea typeface="+mn-ea"/>
                </a:rPr>
                <a:t>输出响应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392140"/>
            <a:ext cx="2841608" cy="1765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148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171575"/>
            <a:ext cx="7128792" cy="18973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458200" cy="838200"/>
          </a:xfrm>
        </p:spPr>
        <p:txBody>
          <a:bodyPr/>
          <a:lstStyle/>
          <a:p>
            <a:pPr algn="ctr"/>
            <a:r>
              <a:rPr lang="zh-CN" altLang="en-US" dirty="0"/>
              <a:t>系统分类及性质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15616" y="1171575"/>
            <a:ext cx="6840537" cy="1258889"/>
            <a:chOff x="-45" y="-45"/>
            <a:chExt cx="4309" cy="79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-45" y="-45"/>
              <a:ext cx="43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zh-CN" sz="2400" b="1" dirty="0">
                  <a:solidFill>
                    <a:prstClr val="black"/>
                  </a:solidFill>
                </a:rPr>
                <a:t>           </a:t>
              </a:r>
              <a:r>
                <a:rPr lang="zh-CN" altLang="en-US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连续时间系统</a:t>
              </a:r>
              <a:r>
                <a:rPr lang="zh-CN" altLang="en-US" sz="2000" b="1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r>
                <a:rPr lang="zh-CN" altLang="en-US" sz="2000" b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       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离散时间系统 </a:t>
              </a:r>
              <a:endPara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6" y="379"/>
              <a:ext cx="17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1600" b="1" dirty="0">
                  <a:solidFill>
                    <a:prstClr val="black"/>
                  </a:solidFill>
                  <a:ea typeface="黑体" pitchFamily="49" charset="-122"/>
                </a:rPr>
                <a:t>输入、输出都是连续时间信号，其数学模型是微分方程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59" y="382"/>
              <a:ext cx="17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rPr>
                <a:t>输入、输出都是离散时间信号，其数学模型是差分方程</a:t>
              </a:r>
            </a:p>
          </p:txBody>
        </p:sp>
        <p:sp>
          <p:nvSpPr>
            <p:cNvPr id="10" name="AutoShape 8"/>
            <p:cNvSpPr>
              <a:spLocks/>
            </p:cNvSpPr>
            <p:nvPr/>
          </p:nvSpPr>
          <p:spPr bwMode="auto">
            <a:xfrm rot="16200000">
              <a:off x="953" y="-74"/>
              <a:ext cx="91" cy="726"/>
            </a:xfrm>
            <a:prstGeom prst="leftBrace">
              <a:avLst>
                <a:gd name="adj1" fmla="val 22173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" name="AutoShape 9"/>
            <p:cNvSpPr>
              <a:spLocks/>
            </p:cNvSpPr>
            <p:nvPr/>
          </p:nvSpPr>
          <p:spPr bwMode="auto">
            <a:xfrm rot="16200000">
              <a:off x="3175" y="-119"/>
              <a:ext cx="92" cy="816"/>
            </a:xfrm>
            <a:prstGeom prst="leftBrace">
              <a:avLst>
                <a:gd name="adj1" fmla="val 22173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03648" y="3212976"/>
            <a:ext cx="37240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．线性系统与非线性系统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907704" y="3789040"/>
            <a:ext cx="48654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线性系统是指满足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齐次性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叠加性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系统 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918816" y="4317380"/>
            <a:ext cx="602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齐次性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是指系统输入改变</a:t>
            </a:r>
            <a:r>
              <a:rPr lang="zh-CN" altLang="zh-CN" sz="2000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倍，输出也相应改变</a:t>
            </a:r>
            <a:r>
              <a:rPr lang="zh-CN" altLang="zh-CN" sz="2000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倍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593539"/>
              </p:ext>
            </p:extLst>
          </p:nvPr>
        </p:nvGraphicFramePr>
        <p:xfrm>
          <a:off x="3235312" y="4869160"/>
          <a:ext cx="23764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6" r:id="rId3" imgW="1206500" imgH="254000" progId="Equation.DSMT4">
                  <p:embed/>
                </p:oleObj>
              </mc:Choice>
              <mc:Fallback>
                <p:oleObj r:id="rId3" imgW="1206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12" y="4869160"/>
                        <a:ext cx="23764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355793" y="5271659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26187"/>
              </p:ext>
            </p:extLst>
          </p:nvPr>
        </p:nvGraphicFramePr>
        <p:xfrm>
          <a:off x="3608058" y="5588719"/>
          <a:ext cx="14398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7" r:id="rId5" imgW="711509" imgH="203288" progId="Equation.DSMT4">
                  <p:embed/>
                </p:oleObj>
              </mc:Choice>
              <mc:Fallback>
                <p:oleObj r:id="rId5" imgW="711509" imgH="2032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058" y="5588719"/>
                        <a:ext cx="14398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429736"/>
              </p:ext>
            </p:extLst>
          </p:nvPr>
        </p:nvGraphicFramePr>
        <p:xfrm>
          <a:off x="3606868" y="6112594"/>
          <a:ext cx="17287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8" r:id="rId7" imgW="838200" imgH="203200" progId="Equation.DSMT4">
                  <p:embed/>
                </p:oleObj>
              </mc:Choice>
              <mc:Fallback>
                <p:oleObj r:id="rId7" imgW="838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68" y="6112594"/>
                        <a:ext cx="17287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131840" y="5625845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若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150890" y="6129082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则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403648" y="2564904"/>
            <a:ext cx="5616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prstClr val="black"/>
                </a:solidFill>
                <a:ea typeface="黑体" pitchFamily="49" charset="-122"/>
              </a:rPr>
              <a:t>这</a:t>
            </a:r>
            <a:r>
              <a:rPr lang="zh-CN" altLang="en-US" b="1" dirty="0">
                <a:solidFill>
                  <a:prstClr val="black"/>
                </a:solidFill>
                <a:ea typeface="黑体" pitchFamily="49" charset="-122"/>
              </a:rPr>
              <a:t>两种</a:t>
            </a:r>
            <a:r>
              <a:rPr lang="zh-CN" altLang="en-US" b="1" dirty="0" smtClean="0">
                <a:solidFill>
                  <a:prstClr val="black"/>
                </a:solidFill>
                <a:ea typeface="黑体" pitchFamily="49" charset="-122"/>
              </a:rPr>
              <a:t>系统组合</a:t>
            </a:r>
            <a:r>
              <a:rPr lang="zh-CN" altLang="en-US" b="1" dirty="0">
                <a:solidFill>
                  <a:prstClr val="black"/>
                </a:solidFill>
                <a:ea typeface="黑体" pitchFamily="49" charset="-122"/>
              </a:rPr>
              <a:t>运用，称为</a:t>
            </a: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混合系统</a:t>
            </a:r>
          </a:p>
        </p:txBody>
      </p:sp>
    </p:spTree>
    <p:extLst>
      <p:ext uri="{BB962C8B-B14F-4D97-AF65-F5344CB8AC3E}">
        <p14:creationId xmlns:p14="http://schemas.microsoft.com/office/powerpoint/2010/main" val="25951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11616" cy="7921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dirty="0" smtClean="0"/>
              <a:t>信号的另一种分类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53781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</a:rPr>
              <a:t>信号的另一种分类（确定性与随机性）：信号随时间变化</a:t>
            </a:r>
            <a:r>
              <a:rPr lang="zh-CN" altLang="en-US" sz="2400" b="1" dirty="0">
                <a:solidFill>
                  <a:srgbClr val="0000FF"/>
                </a:solidFill>
              </a:rPr>
              <a:t>规律划分为两类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/>
              <a:t>确定信号：能够</a:t>
            </a:r>
            <a:r>
              <a:rPr lang="zh-CN" altLang="en-US" sz="2000" b="1" dirty="0"/>
              <a:t>用确定的时间函数</a:t>
            </a:r>
            <a:r>
              <a:rPr lang="zh-CN" altLang="en-US" sz="2000" b="1" dirty="0" smtClean="0"/>
              <a:t>表示，例如正弦波函数</a:t>
            </a:r>
            <a:endParaRPr lang="en-US" altLang="zh-CN" sz="2000" b="1" i="1" dirty="0"/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/>
              <a:t>随机信号：不能</a:t>
            </a:r>
            <a:r>
              <a:rPr lang="zh-CN" altLang="en-US" sz="2000" b="1" dirty="0"/>
              <a:t>用确定时间函数</a:t>
            </a:r>
            <a:r>
              <a:rPr lang="zh-CN" altLang="en-US" sz="2000" b="1" dirty="0" smtClean="0"/>
              <a:t>表示，例如噪声信号</a:t>
            </a:r>
            <a:endParaRPr lang="zh-CN" altLang="en-US" sz="20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256"/>
            <a:ext cx="3800057" cy="1728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84" y="4005256"/>
            <a:ext cx="4048816" cy="172800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885582" y="5853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确定信号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3713" y="58771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随机信号（心电图）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27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4564" y="309573"/>
            <a:ext cx="827405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叠加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性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是指若有</a:t>
            </a:r>
            <a:r>
              <a:rPr lang="zh-CN" altLang="zh-CN" i="1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个输入同时作用于系统时，系统的输出等于各个输入单独作用于系统所产生的输出之和 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：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530054"/>
              </p:ext>
            </p:extLst>
          </p:nvPr>
        </p:nvGraphicFramePr>
        <p:xfrm>
          <a:off x="1735386" y="1340768"/>
          <a:ext cx="45577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0" r:id="rId3" imgW="2185349" imgH="254110" progId="Equation.DSMT4">
                  <p:embed/>
                </p:oleObj>
              </mc:Choice>
              <mc:Fallback>
                <p:oleObj r:id="rId3" imgW="2185349" imgH="2541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386" y="1340768"/>
                        <a:ext cx="45577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7584" y="1772816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或： 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54213"/>
              </p:ext>
            </p:extLst>
          </p:nvPr>
        </p:nvGraphicFramePr>
        <p:xfrm>
          <a:off x="1971923" y="2276451"/>
          <a:ext cx="15541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1" r:id="rId5" imgW="762000" imgH="228600" progId="Equation.DSMT4">
                  <p:embed/>
                </p:oleObj>
              </mc:Choice>
              <mc:Fallback>
                <p:oleObj r:id="rId5" imgW="762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923" y="2276451"/>
                        <a:ext cx="15541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69127"/>
              </p:ext>
            </p:extLst>
          </p:nvPr>
        </p:nvGraphicFramePr>
        <p:xfrm>
          <a:off x="3915841" y="2276872"/>
          <a:ext cx="15922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2" r:id="rId7" imgW="800447" imgH="228699" progId="Equation.DSMT4">
                  <p:embed/>
                </p:oleObj>
              </mc:Choice>
              <mc:Fallback>
                <p:oleObj r:id="rId7" imgW="800447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841" y="2276872"/>
                        <a:ext cx="159226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70286"/>
              </p:ext>
            </p:extLst>
          </p:nvPr>
        </p:nvGraphicFramePr>
        <p:xfrm>
          <a:off x="1971923" y="2924151"/>
          <a:ext cx="1841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3" r:id="rId9" imgW="901700" imgH="228600" progId="Equation.DSMT4">
                  <p:embed/>
                </p:oleObj>
              </mc:Choice>
              <mc:Fallback>
                <p:oleObj r:id="rId9" imgW="901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923" y="2924151"/>
                        <a:ext cx="18415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87421"/>
              </p:ext>
            </p:extLst>
          </p:nvPr>
        </p:nvGraphicFramePr>
        <p:xfrm>
          <a:off x="3916611" y="2852713"/>
          <a:ext cx="1620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4" r:id="rId11" imgW="686396" imgH="228799" progId="Equation.DSMT4">
                  <p:embed/>
                </p:oleObj>
              </mc:Choice>
              <mc:Fallback>
                <p:oleObj r:id="rId11" imgW="686396" imgH="2287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611" y="2852713"/>
                        <a:ext cx="16208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28973" y="234788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若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98811" y="2995588"/>
            <a:ext cx="414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则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95536" y="3542239"/>
            <a:ext cx="3025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线性系统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可以表示</a:t>
            </a:r>
            <a:r>
              <a:rPr lang="zh-CN" altLang="en-US" sz="20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为： </a:t>
            </a:r>
            <a:endParaRPr lang="zh-CN" altLang="en-US" sz="20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31107"/>
              </p:ext>
            </p:extLst>
          </p:nvPr>
        </p:nvGraphicFramePr>
        <p:xfrm>
          <a:off x="1613148" y="4077072"/>
          <a:ext cx="53022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5" r:id="rId13" imgW="2642747" imgH="254110" progId="Equation.DSMT4">
                  <p:embed/>
                </p:oleObj>
              </mc:Choice>
              <mc:Fallback>
                <p:oleObj r:id="rId13" imgW="2642747" imgH="2541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148" y="4077072"/>
                        <a:ext cx="53022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820986" y="4500816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或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 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17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69" y="4996904"/>
            <a:ext cx="15541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961037"/>
            <a:ext cx="169545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494631" y="5052467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若</a:t>
            </a:r>
            <a:endParaRPr lang="zh-CN" altLang="en-US" b="1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092823" y="2801913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1000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，</a:t>
            </a:r>
            <a:endParaRPr lang="zh-CN" altLang="en-US" sz="2400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475581" y="5725567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则</a:t>
            </a:r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82979"/>
              </p:ext>
            </p:extLst>
          </p:nvPr>
        </p:nvGraphicFramePr>
        <p:xfrm>
          <a:off x="2267744" y="5646192"/>
          <a:ext cx="46085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6" r:id="rId15" imgW="2032882" imgH="228699" progId="Equation.DSMT4">
                  <p:embed/>
                </p:oleObj>
              </mc:Choice>
              <mc:Fallback>
                <p:oleObj r:id="rId15" imgW="2032882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646192"/>
                        <a:ext cx="46085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545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404664"/>
            <a:ext cx="37240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．时不变系统与时变系统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856" y="980257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若构成系统的元件参数不随时间而变化，则称此系统为时不变系统，也称非时变系统；若构成系统的元件参数随时间改变，则称其为时变系统。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4418" y="1772816"/>
            <a:ext cx="161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对时不变系统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42098" y="2255066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若</a:t>
            </a:r>
            <a:endParaRPr lang="zh-CN" altLang="en-US" b="1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614957"/>
              </p:ext>
            </p:extLst>
          </p:nvPr>
        </p:nvGraphicFramePr>
        <p:xfrm>
          <a:off x="1254848" y="2190350"/>
          <a:ext cx="1655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4" r:id="rId3" imgW="850900" imgH="254000" progId="Equation.DSMT4">
                  <p:embed/>
                </p:oleObj>
              </mc:Choice>
              <mc:Fallback>
                <p:oleObj r:id="rId3" imgW="850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848" y="2190350"/>
                        <a:ext cx="1655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62477" y="2261788"/>
            <a:ext cx="701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，则</a:t>
            </a:r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80598"/>
              </p:ext>
            </p:extLst>
          </p:nvPr>
        </p:nvGraphicFramePr>
        <p:xfrm>
          <a:off x="3954640" y="2190350"/>
          <a:ext cx="2635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5" r:id="rId5" imgW="1270000" imgH="254000" progId="Equation.DSMT4">
                  <p:embed/>
                </p:oleObj>
              </mc:Choice>
              <mc:Fallback>
                <p:oleObj r:id="rId5" imgW="1270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640" y="2190350"/>
                        <a:ext cx="2635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3587"/>
              </p:ext>
            </p:extLst>
          </p:nvPr>
        </p:nvGraphicFramePr>
        <p:xfrm>
          <a:off x="1908076" y="2924944"/>
          <a:ext cx="5256212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6" r:id="rId7" imgW="3875430" imgH="2684516" progId="Visio.Drawing.11">
                  <p:embed/>
                </p:oleObj>
              </mc:Choice>
              <mc:Fallback>
                <p:oleObj r:id="rId7" imgW="3875430" imgH="26845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76" y="2924944"/>
                        <a:ext cx="5256212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240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548680"/>
            <a:ext cx="84969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系统的线性和时变是两个互不相关的概念，常用的线性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时不变系统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特性可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表示为：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456481"/>
              </p:ext>
            </p:extLst>
          </p:nvPr>
        </p:nvGraphicFramePr>
        <p:xfrm>
          <a:off x="1764679" y="1943820"/>
          <a:ext cx="21605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4" r:id="rId3" imgW="965619" imgH="279521" progId="Equation.DSMT4">
                  <p:embed/>
                </p:oleObj>
              </mc:Choice>
              <mc:Fallback>
                <p:oleObj r:id="rId3" imgW="965619" imgH="2795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679" y="1943820"/>
                        <a:ext cx="21605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829458"/>
              </p:ext>
            </p:extLst>
          </p:nvPr>
        </p:nvGraphicFramePr>
        <p:xfrm>
          <a:off x="5004767" y="1916832"/>
          <a:ext cx="2016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5" r:id="rId5" imgW="952500" imgH="254000" progId="Equation.DSMT4">
                  <p:embed/>
                </p:oleObj>
              </mc:Choice>
              <mc:Fallback>
                <p:oleObj r:id="rId5" imgW="952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767" y="1916832"/>
                        <a:ext cx="20161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8054" y="2053357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若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355976" y="2052048"/>
            <a:ext cx="417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和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8054" y="2845520"/>
            <a:ext cx="68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则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28220"/>
              </p:ext>
            </p:extLst>
          </p:nvPr>
        </p:nvGraphicFramePr>
        <p:xfrm>
          <a:off x="1742454" y="2770907"/>
          <a:ext cx="63579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6" r:id="rId7" imgW="3187700" imgH="254000" progId="Equation.DSMT4">
                  <p:embed/>
                </p:oleObj>
              </mc:Choice>
              <mc:Fallback>
                <p:oleObj r:id="rId7" imgW="3187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454" y="2770907"/>
                        <a:ext cx="63579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5288" y="3573016"/>
            <a:ext cx="2723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或用符号表示为： 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084614"/>
              </p:ext>
            </p:extLst>
          </p:nvPr>
        </p:nvGraphicFramePr>
        <p:xfrm>
          <a:off x="1547813" y="4300538"/>
          <a:ext cx="16557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7" r:id="rId9" imgW="762000" imgH="228600" progId="Equation.DSMT4">
                  <p:embed/>
                </p:oleObj>
              </mc:Choice>
              <mc:Fallback>
                <p:oleObj r:id="rId9" imgW="762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00538"/>
                        <a:ext cx="16557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4292600"/>
            <a:ext cx="15525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900113" y="43576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若</a:t>
            </a:r>
            <a:endParaRPr lang="zh-CN" altLang="en-US" b="1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397250" y="43576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和</a:t>
            </a:r>
            <a:endParaRPr lang="zh-CN" altLang="en-US" b="1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860425" y="507841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则</a:t>
            </a:r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pic>
        <p:nvPicPr>
          <p:cNvPr id="20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84763"/>
            <a:ext cx="64325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788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654" y="692696"/>
            <a:ext cx="5091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因果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causality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与非因果系统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73760"/>
              </p:ext>
            </p:extLst>
          </p:nvPr>
        </p:nvGraphicFramePr>
        <p:xfrm>
          <a:off x="3362846" y="1773238"/>
          <a:ext cx="273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89" r:id="rId3" imgW="139943" imgH="228998" progId="Equation.DSMT4">
                  <p:embed/>
                </p:oleObj>
              </mc:Choice>
              <mc:Fallback>
                <p:oleObj r:id="rId3" imgW="139943" imgH="2289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846" y="1773238"/>
                        <a:ext cx="2730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200866"/>
              </p:ext>
            </p:extLst>
          </p:nvPr>
        </p:nvGraphicFramePr>
        <p:xfrm>
          <a:off x="5894388" y="1773238"/>
          <a:ext cx="6937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0" r:id="rId5" imgW="330631" imgH="228898" progId="Equation.DSMT4">
                  <p:embed/>
                </p:oleObj>
              </mc:Choice>
              <mc:Fallback>
                <p:oleObj r:id="rId5" imgW="330631" imgH="2288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1773238"/>
                        <a:ext cx="6937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991423"/>
              </p:ext>
            </p:extLst>
          </p:nvPr>
        </p:nvGraphicFramePr>
        <p:xfrm>
          <a:off x="6980238" y="1820863"/>
          <a:ext cx="660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1" r:id="rId7" imgW="330631" imgH="228898" progId="Equation.DSMT4">
                  <p:embed/>
                </p:oleObj>
              </mc:Choice>
              <mc:Fallback>
                <p:oleObj r:id="rId7" imgW="330631" imgH="2288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1820863"/>
                        <a:ext cx="660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17414"/>
              </p:ext>
            </p:extLst>
          </p:nvPr>
        </p:nvGraphicFramePr>
        <p:xfrm>
          <a:off x="2759075" y="2276475"/>
          <a:ext cx="660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2" r:id="rId9" imgW="330631" imgH="228898" progId="Equation.DSMT4">
                  <p:embed/>
                </p:oleObj>
              </mc:Choice>
              <mc:Fallback>
                <p:oleObj r:id="rId9" imgW="330631" imgH="2288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276475"/>
                        <a:ext cx="660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71550" y="1844824"/>
            <a:ext cx="23791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因果系统</a:t>
            </a:r>
            <a:r>
              <a:rPr lang="zh-CN" altLang="en-US" b="1" dirty="0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是指系统在</a:t>
            </a:r>
            <a:endParaRPr lang="zh-CN" altLang="en-US" b="1" dirty="0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63938" y="1844675"/>
            <a:ext cx="225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时刻的响应只取决于</a:t>
            </a:r>
            <a:endParaRPr lang="zh-CN" altLang="en-US" b="1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516688" y="1844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和</a:t>
            </a:r>
            <a:endParaRPr lang="zh-CN" altLang="en-US" b="1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71550" y="2341563"/>
            <a:ext cx="1795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时的输入，而与</a:t>
            </a:r>
            <a:endParaRPr lang="zh-CN" altLang="en-US" b="1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377066" y="2333676"/>
            <a:ext cx="1579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 dirty="0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时的输入</a:t>
            </a:r>
            <a:r>
              <a:rPr lang="zh-CN" altLang="en-US" b="1" dirty="0" smtClean="0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无关</a:t>
            </a:r>
            <a:endParaRPr lang="zh-CN" altLang="en-US" b="1" dirty="0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99592" y="3212976"/>
            <a:ext cx="68532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一般而言，任何物理可实现系统都具有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因果性！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685715"/>
              </p:ext>
            </p:extLst>
          </p:nvPr>
        </p:nvGraphicFramePr>
        <p:xfrm>
          <a:off x="3995738" y="4149725"/>
          <a:ext cx="6270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3" r:id="rId11" imgW="317500" imgH="177800" progId="Equation.DSMT4">
                  <p:embed/>
                </p:oleObj>
              </mc:Choice>
              <mc:Fallback>
                <p:oleObj r:id="rId11" imgW="3175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149725"/>
                        <a:ext cx="6270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940302"/>
              </p:ext>
            </p:extLst>
          </p:nvPr>
        </p:nvGraphicFramePr>
        <p:xfrm>
          <a:off x="1042988" y="4681538"/>
          <a:ext cx="5762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4" r:id="rId13" imgW="317500" imgH="177800" progId="Equation.DSMT4">
                  <p:embed/>
                </p:oleObj>
              </mc:Choice>
              <mc:Fallback>
                <p:oleObj r:id="rId13" imgW="3175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81538"/>
                        <a:ext cx="57626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41488"/>
              </p:ext>
            </p:extLst>
          </p:nvPr>
        </p:nvGraphicFramePr>
        <p:xfrm>
          <a:off x="6515100" y="4652963"/>
          <a:ext cx="7207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95" r:id="rId14" imgW="317500" imgH="177800" progId="Equation.DSMT4">
                  <p:embed/>
                </p:oleObj>
              </mc:Choice>
              <mc:Fallback>
                <p:oleObj r:id="rId14" imgW="3175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4652963"/>
                        <a:ext cx="7207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971550" y="4149725"/>
            <a:ext cx="3213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在信号与系统分析中，常取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570413" y="4148416"/>
            <a:ext cx="32063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作为初始观察时刻，故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常把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从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19238" y="4652963"/>
            <a:ext cx="5284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时刻开始的信号称为因果信号，即信号只定义在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161213" y="4652963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区间上。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987824" y="2564904"/>
            <a:ext cx="144017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72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48680"/>
            <a:ext cx="49888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zh-CN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．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稳定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stability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系统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与不稳定系统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68474" y="1268760"/>
            <a:ext cx="7219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如果系统对任意有界输入都只产生有界输出，则称该系统为有界输入有界输出意义下的稳定系统，否则为不稳定的系统。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87524" y="2132856"/>
            <a:ext cx="2557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稳定系统可描述为：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92870" y="2786137"/>
            <a:ext cx="8810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若输入</a:t>
            </a:r>
            <a:endParaRPr lang="zh-CN" altLang="en-US" b="1">
              <a:solidFill>
                <a:prstClr val="black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170826"/>
              </p:ext>
            </p:extLst>
          </p:nvPr>
        </p:nvGraphicFramePr>
        <p:xfrm>
          <a:off x="2843808" y="2636912"/>
          <a:ext cx="1974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0" r:id="rId3" imgW="927503" imgH="279521" progId="Equation.DSMT4">
                  <p:embed/>
                </p:oleObj>
              </mc:Choice>
              <mc:Fallback>
                <p:oleObj r:id="rId3" imgW="927503" imgH="2795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636912"/>
                        <a:ext cx="1974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24620" y="3578299"/>
            <a:ext cx="939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则输出</a:t>
            </a:r>
            <a:r>
              <a:rPr lang="zh-CN" altLang="en-US" b="1">
                <a:solidFill>
                  <a:prstClr val="blac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09987"/>
              </p:ext>
            </p:extLst>
          </p:nvPr>
        </p:nvGraphicFramePr>
        <p:xfrm>
          <a:off x="2843808" y="3390974"/>
          <a:ext cx="23399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1" r:id="rId5" imgW="927503" imgH="279521" progId="Equation.DSMT4">
                  <p:embed/>
                </p:oleObj>
              </mc:Choice>
              <mc:Fallback>
                <p:oleObj r:id="rId5" imgW="927503" imgH="2795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390974"/>
                        <a:ext cx="23399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3568" y="4306071"/>
            <a:ext cx="2185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黑体" pitchFamily="49" charset="-122"/>
              </a:rPr>
              <a:t>．无记忆系统</a:t>
            </a:r>
            <a:endParaRPr lang="zh-CN" altLang="en-US" sz="2400" dirty="0">
              <a:solidFill>
                <a:prstClr val="black"/>
              </a:solidFill>
              <a:latin typeface="Times New Roman" pitchFamily="18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>
                <a:spLocks noChangeArrowheads="1"/>
              </p:cNvSpPr>
              <p:nvPr/>
            </p:nvSpPr>
            <p:spPr bwMode="auto">
              <a:xfrm>
                <a:off x="1168474" y="5139769"/>
                <a:ext cx="7579990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just"/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在任意时刻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的输出仅取决于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时刻的输入。例如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是无记忆的，而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−1)</m:t>
                    </m:r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则是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有记忆的，因为在时刻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的输出取决于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0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−</m:t>
                    </m:r>
                  </m:oMath>
                </a14:m>
                <a:r>
                  <a:rPr lang="en-US" altLang="zh-CN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1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itchFamily="18" charset="0"/>
                    <a:ea typeface="黑体" pitchFamily="49" charset="-122"/>
                  </a:rPr>
                  <a:t>时刻输入。</a:t>
                </a:r>
                <a:endParaRPr lang="zh-CN" altLang="en-US" sz="2000" dirty="0">
                  <a:solidFill>
                    <a:prstClr val="black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8474" y="5139769"/>
                <a:ext cx="7579990" cy="1015663"/>
              </a:xfrm>
              <a:prstGeom prst="rect">
                <a:avLst/>
              </a:prstGeom>
              <a:blipFill rotWithShape="0">
                <a:blip r:embed="rId7"/>
                <a:stretch>
                  <a:fillRect l="-885" t="-4192" r="-805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750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42528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系统互联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45" y="2056606"/>
            <a:ext cx="4362743" cy="295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1296"/>
            <a:ext cx="41814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7704" y="1835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串联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51386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并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联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6136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串并混合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5147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反馈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42528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时域离散系统</a:t>
            </a:r>
            <a:endParaRPr lang="zh-CN" altLang="en-US" dirty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966815"/>
              </p:ext>
            </p:extLst>
          </p:nvPr>
        </p:nvGraphicFramePr>
        <p:xfrm>
          <a:off x="3130724" y="1556792"/>
          <a:ext cx="2895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1" r:id="rId3" imgW="914400" imgH="215900" progId="Equation.3">
                  <p:embed/>
                </p:oleObj>
              </mc:Choice>
              <mc:Fallback>
                <p:oleObj r:id="rId3" imgW="914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724" y="1556792"/>
                        <a:ext cx="28956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12" y="2420888"/>
            <a:ext cx="62198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046992"/>
              </p:ext>
            </p:extLst>
          </p:nvPr>
        </p:nvGraphicFramePr>
        <p:xfrm>
          <a:off x="1644824" y="4387998"/>
          <a:ext cx="5867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2" r:id="rId6" imgW="2284017" imgH="215713" progId="Equation.3">
                  <p:embed/>
                </p:oleObj>
              </mc:Choice>
              <mc:Fallback>
                <p:oleObj r:id="rId6" imgW="228401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824" y="4387998"/>
                        <a:ext cx="58674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710723"/>
              </p:ext>
            </p:extLst>
          </p:nvPr>
        </p:nvGraphicFramePr>
        <p:xfrm>
          <a:off x="1187624" y="5226198"/>
          <a:ext cx="67818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3" r:id="rId8" imgW="2527300" imgH="457200" progId="Equation.3">
                  <p:embed/>
                </p:oleObj>
              </mc:Choice>
              <mc:Fallback>
                <p:oleObj r:id="rId8" imgW="2527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226198"/>
                        <a:ext cx="67818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3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42528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系统的线性性质判断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600200"/>
            <a:ext cx="8172128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11113" fontAlgn="auto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例题</a:t>
            </a:r>
            <a:r>
              <a:rPr lang="zh-CN" altLang="en-US" sz="2400" b="1" dirty="0"/>
              <a:t>：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判断 </a:t>
            </a:r>
            <a:r>
              <a:rPr lang="en-US" altLang="zh-CN" sz="2400" b="1" i="1" dirty="0" smtClean="0"/>
              <a:t>y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)=</a:t>
            </a:r>
            <a:r>
              <a:rPr lang="en-US" altLang="zh-CN" sz="2400" b="1" i="1" dirty="0" smtClean="0"/>
              <a:t>ax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)+</a:t>
            </a:r>
            <a:r>
              <a:rPr lang="en-US" altLang="zh-CN" sz="2400" b="1" i="1" dirty="0" smtClean="0"/>
              <a:t>b 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a</a:t>
            </a:r>
            <a:r>
              <a:rPr lang="zh-CN" altLang="en-US" sz="2400" b="1" dirty="0" smtClean="0"/>
              <a:t>和</a:t>
            </a:r>
            <a:r>
              <a:rPr lang="en-US" altLang="zh-CN" sz="2400" b="1" i="1" dirty="0" smtClean="0"/>
              <a:t>b</a:t>
            </a:r>
            <a:r>
              <a:rPr lang="zh-CN" altLang="en-US" sz="2400" b="1" dirty="0" smtClean="0"/>
              <a:t>是常数）所代表系统的线性性质。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890206"/>
              </p:ext>
            </p:extLst>
          </p:nvPr>
        </p:nvGraphicFramePr>
        <p:xfrm>
          <a:off x="898525" y="3009900"/>
          <a:ext cx="7724775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7" name="公式" r:id="rId3" imgW="3797280" imgH="1180800" progId="Equation.3">
                  <p:embed/>
                </p:oleObj>
              </mc:Choice>
              <mc:Fallback>
                <p:oleObj name="公式" r:id="rId3" imgW="3797280" imgH="118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009900"/>
                        <a:ext cx="7724775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56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42528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时域离散时不变系统</a:t>
            </a:r>
            <a:endParaRPr lang="zh-CN" alt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76400" y="3886200"/>
          <a:ext cx="5715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2" r:id="rId3" imgW="2388637" imgH="457399" progId="Equation.3">
                  <p:embed/>
                </p:oleObj>
              </mc:Choice>
              <mc:Fallback>
                <p:oleObj r:id="rId3" imgW="2388637" imgH="457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57150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00200"/>
            <a:ext cx="7543800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11113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如果系统对输入信号的运算关系</a:t>
            </a:r>
            <a:r>
              <a:rPr lang="en-US" altLang="zh-CN" sz="2400" b="1" i="1" dirty="0" smtClean="0"/>
              <a:t>T</a:t>
            </a:r>
            <a:r>
              <a:rPr lang="zh-CN" altLang="en-US" sz="2400" b="1" dirty="0" smtClean="0"/>
              <a:t>［</a:t>
            </a:r>
            <a:r>
              <a:rPr lang="en-US" altLang="zh-CN" sz="2400" b="1" dirty="0" smtClean="0"/>
              <a:t>·</a:t>
            </a:r>
            <a:r>
              <a:rPr lang="zh-CN" altLang="en-US" sz="2400" b="1" dirty="0" smtClean="0"/>
              <a:t>］在整个运算过程中不随时间变化，或者说系统对于输入信号的响应与信号加于系统的时间无关，则这种系统称为时不变系统，用公式表示如下：</a:t>
            </a:r>
          </a:p>
        </p:txBody>
      </p:sp>
    </p:spTree>
    <p:extLst>
      <p:ext uri="{BB962C8B-B14F-4D97-AF65-F5344CB8AC3E}">
        <p14:creationId xmlns:p14="http://schemas.microsoft.com/office/powerpoint/2010/main" val="26717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42528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时域离散系统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484784"/>
            <a:ext cx="8386192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例题</a:t>
            </a:r>
            <a:r>
              <a:rPr lang="zh-CN" altLang="en-US" sz="2800" b="1" dirty="0"/>
              <a:t>：</a:t>
            </a:r>
            <a:r>
              <a:rPr lang="zh-CN" altLang="en-US" sz="2800" b="1" dirty="0" smtClean="0"/>
              <a:t>判断 </a:t>
            </a:r>
            <a:r>
              <a:rPr lang="en-US" altLang="zh-CN" sz="2800" b="1" i="1" dirty="0" smtClean="0"/>
              <a:t>y(n) = </a:t>
            </a:r>
            <a:r>
              <a:rPr lang="en-US" altLang="zh-CN" sz="2800" b="1" i="1" dirty="0" err="1" smtClean="0"/>
              <a:t>nx</a:t>
            </a:r>
            <a:r>
              <a:rPr lang="en-US" altLang="zh-CN" sz="2800" b="1" i="1" dirty="0" smtClean="0"/>
              <a:t>(n)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是否是时不变系统。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63076"/>
              </p:ext>
            </p:extLst>
          </p:nvPr>
        </p:nvGraphicFramePr>
        <p:xfrm>
          <a:off x="467544" y="2762349"/>
          <a:ext cx="8229600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5" r:id="rId3" imgW="3505200" imgH="1143000" progId="Equation.3">
                  <p:embed/>
                </p:oleObj>
              </mc:Choice>
              <mc:Fallback>
                <p:oleObj r:id="rId3" imgW="35052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62349"/>
                        <a:ext cx="8229600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7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连续时间信号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7584" y="1268760"/>
            <a:ext cx="74676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连续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时间信号在任何时刻除了有限个不连续点外都有确定的函数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值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11059"/>
              </p:ext>
            </p:extLst>
          </p:nvPr>
        </p:nvGraphicFramePr>
        <p:xfrm>
          <a:off x="1043608" y="2636544"/>
          <a:ext cx="3477616" cy="223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8" r:id="rId3" imgW="3238845" imgH="2079468" progId="Visio.Drawing.11">
                  <p:embed/>
                </p:oleObj>
              </mc:Choice>
              <mc:Fallback>
                <p:oleObj r:id="rId3" imgW="3238845" imgH="20794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36544"/>
                        <a:ext cx="3477616" cy="2232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254988"/>
              </p:ext>
            </p:extLst>
          </p:nvPr>
        </p:nvGraphicFramePr>
        <p:xfrm>
          <a:off x="5090692" y="2564904"/>
          <a:ext cx="21717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9" r:id="rId5" imgW="2244303" imgH="2217644" progId="Visio.Drawing.11">
                  <p:embed/>
                </p:oleObj>
              </mc:Choice>
              <mc:Fallback>
                <p:oleObj r:id="rId5" imgW="2244303" imgH="22176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692" y="2564904"/>
                        <a:ext cx="217170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99592" y="5251082"/>
            <a:ext cx="72940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时间和幅值均连续的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信号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，</a:t>
            </a:r>
            <a:r>
              <a:rPr lang="zh-CN" altLang="en-US" sz="2400" b="1" dirty="0" smtClean="0">
                <a:solidFill>
                  <a:prstClr val="black"/>
                </a:solidFill>
                <a:latin typeface="宋体" charset="-122"/>
                <a:ea typeface="宋体" charset="-122"/>
              </a:rPr>
              <a:t>又</a:t>
            </a:r>
            <a:r>
              <a:rPr lang="zh-CN" altLang="en-US" sz="2400" b="1" dirty="0">
                <a:solidFill>
                  <a:prstClr val="black"/>
                </a:solidFill>
                <a:latin typeface="宋体" charset="-122"/>
                <a:ea typeface="宋体" charset="-122"/>
              </a:rPr>
              <a:t>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模拟信号</a:t>
            </a:r>
            <a:r>
              <a:rPr lang="zh-CN" altLang="en-US" sz="2400" b="1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400" b="1" dirty="0" smtClean="0">
                <a:latin typeface="宋体" charset="-122"/>
                <a:ea typeface="宋体" charset="-122"/>
              </a:rPr>
              <a:t>analog signal</a:t>
            </a:r>
            <a:r>
              <a:rPr lang="zh-CN" altLang="en-US" sz="2400" b="1" dirty="0" smtClean="0">
                <a:latin typeface="宋体" charset="-122"/>
                <a:ea typeface="宋体" charset="-122"/>
              </a:rPr>
              <a:t>）</a:t>
            </a:r>
            <a:endParaRPr lang="zh-CN" altLang="en-US" sz="2400" b="1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720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23528" y="142528"/>
            <a:ext cx="8458200" cy="838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>
                <a:solidFill>
                  <a:srgbClr val="696464"/>
                </a:solidFill>
              </a:rPr>
              <a:t>线性常系数差分方程</a:t>
            </a:r>
            <a:endParaRPr lang="zh-CN" altLang="en-US" dirty="0">
              <a:solidFill>
                <a:srgbClr val="69646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033" y="1393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一般形式：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843120" y="1369550"/>
                <a:ext cx="6938608" cy="509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</a:rPr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  <m:e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120" y="1369550"/>
                <a:ext cx="6938608" cy="509563"/>
              </a:xfrm>
              <a:prstGeom prst="rect">
                <a:avLst/>
              </a:prstGeom>
              <a:blipFill rotWithShape="0">
                <a:blip r:embed="rId2"/>
                <a:stretch>
                  <a:fillRect t="-7229" b="-20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23728" y="2300583"/>
                <a:ext cx="5716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prstClr val="black"/>
                    </a:solidFill>
                  </a:rPr>
                  <a:t>上式中系数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是定义系统的常数</a:t>
                </a:r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300583"/>
                <a:ext cx="571688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173" t="-14474" r="-117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0668" y="3086958"/>
                <a:ext cx="82710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prstClr val="black"/>
                    </a:solidFill>
                  </a:rPr>
                  <a:t>差分方程提供了对于任意输入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计算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系统相应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方法，求解差分方程必须确定一组初始条件。</a:t>
                </a:r>
                <a:endParaRPr lang="en-US" altLang="zh-CN" sz="2400" dirty="0" smtClean="0">
                  <a:solidFill>
                    <a:prstClr val="black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prstClr val="black"/>
                    </a:solidFill>
                  </a:rPr>
                  <a:t>对于一个开始于时刻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的输入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时刻的解取决于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sz="2400" dirty="0" smtClean="0">
                    <a:solidFill>
                      <a:prstClr val="black"/>
                    </a:solidFill>
                  </a:rPr>
                  <a:t>。</a:t>
                </a:r>
                <a:endParaRPr lang="en-US" altLang="zh-CN" sz="24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8" y="3086958"/>
                <a:ext cx="827106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79" r="-4790" b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94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42528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用差分方程表示时域离散系统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 smtClean="0"/>
              <a:t>设时域离散系统用下列差分方程表示：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i="1" dirty="0" smtClean="0"/>
              <a:t> </a:t>
            </a:r>
            <a:r>
              <a:rPr lang="en-US" altLang="zh-CN" b="1" i="1" dirty="0" smtClean="0"/>
              <a:t>		y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)=</a:t>
            </a:r>
            <a:r>
              <a:rPr lang="en-US" altLang="zh-CN" b="1" i="1" dirty="0" smtClean="0"/>
              <a:t>ay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zh-CN" altLang="en-US" b="1" dirty="0" smtClean="0"/>
              <a:t>－</a:t>
            </a:r>
            <a:r>
              <a:rPr lang="en-US" altLang="zh-CN" b="1" dirty="0" smtClean="0"/>
              <a:t>1)+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 smtClean="0"/>
              <a:t>		</a:t>
            </a:r>
            <a:r>
              <a:rPr lang="zh-CN" altLang="en-US" b="1" dirty="0" smtClean="0"/>
              <a:t>输入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)=</a:t>
            </a:r>
            <a:r>
              <a:rPr lang="en-US" altLang="zh-CN" b="1" i="1" dirty="0" smtClean="0"/>
              <a:t>δ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)</a:t>
            </a:r>
          </a:p>
          <a:p>
            <a:pPr fontAlgn="auto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 smtClean="0"/>
              <a:t>		</a:t>
            </a:r>
            <a:r>
              <a:rPr lang="zh-CN" altLang="en-US" b="1" dirty="0" smtClean="0"/>
              <a:t>若初始条件</a:t>
            </a:r>
            <a:r>
              <a:rPr lang="en-US" altLang="zh-CN" b="1" dirty="0" smtClean="0"/>
              <a:t>y(-1)=0</a:t>
            </a:r>
            <a:r>
              <a:rPr lang="zh-CN" altLang="en-US" b="1" dirty="0" smtClean="0"/>
              <a:t>，求输出序列</a:t>
            </a:r>
            <a:r>
              <a:rPr lang="en-US" altLang="zh-CN" b="1" i="1" dirty="0" smtClean="0"/>
              <a:t>y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421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60668" y="1340768"/>
            <a:ext cx="6437313" cy="4568825"/>
            <a:chOff x="274" y="471"/>
            <a:chExt cx="4055" cy="2878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274" y="471"/>
            <a:ext cx="281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3" r:id="rId3" imgW="1814525" imgH="215713" progId="Equation.3">
                    <p:embed/>
                  </p:oleObj>
                </mc:Choice>
                <mc:Fallback>
                  <p:oleObj r:id="rId3" imgW="181452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" y="471"/>
                          <a:ext cx="281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423" y="824"/>
            <a:ext cx="390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4" r:id="rId5" imgW="2360151" imgH="215713" progId="Equation.3">
                    <p:embed/>
                  </p:oleObj>
                </mc:Choice>
                <mc:Fallback>
                  <p:oleObj r:id="rId5" imgW="236015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824"/>
                          <a:ext cx="390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1205" y="1200"/>
            <a:ext cx="2976" cy="2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5" r:id="rId7" imgW="1828007" imgH="1320227" progId="Equation.3">
                    <p:embed/>
                  </p:oleObj>
                </mc:Choice>
                <mc:Fallback>
                  <p:oleObj r:id="rId7" imgW="1828007" imgH="13202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1200"/>
                          <a:ext cx="2976" cy="2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42528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用递推法求解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71800" y="4221088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……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09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42528"/>
            <a:ext cx="84582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用递推法求解</a:t>
            </a:r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0963" y="1354614"/>
            <a:ext cx="5383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若初始条件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改为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(-1)=1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求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y(n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665109"/>
              </p:ext>
            </p:extLst>
          </p:nvPr>
        </p:nvGraphicFramePr>
        <p:xfrm>
          <a:off x="813147" y="2341190"/>
          <a:ext cx="62071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8" r:id="rId3" imgW="3005986" imgH="215619" progId="Equation.3">
                  <p:embed/>
                </p:oleObj>
              </mc:Choice>
              <mc:Fallback>
                <p:oleObj r:id="rId3" imgW="3005986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47" y="2341190"/>
                        <a:ext cx="62071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20047"/>
              </p:ext>
            </p:extLst>
          </p:nvPr>
        </p:nvGraphicFramePr>
        <p:xfrm>
          <a:off x="2051720" y="2885405"/>
          <a:ext cx="50419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9" r:id="rId5" imgW="2170758" imgH="1320227" progId="Equation.3">
                  <p:embed/>
                </p:oleObj>
              </mc:Choice>
              <mc:Fallback>
                <p:oleObj r:id="rId5" imgW="2170758" imgH="13202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885405"/>
                        <a:ext cx="50419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979712" y="4437112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……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83568" y="6165304"/>
            <a:ext cx="678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0000FF"/>
                </a:solidFill>
              </a:rPr>
              <a:t>可见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初始条件不同，则差分方程的解就不一样！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信号种类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信号运算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88502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0729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/>
              <a:t>用冲激信号表示连续时间信号</a:t>
            </a:r>
          </a:p>
        </p:txBody>
      </p:sp>
      <p:grpSp>
        <p:nvGrpSpPr>
          <p:cNvPr id="35846" name="Group 7"/>
          <p:cNvGrpSpPr>
            <a:grpSpLocks/>
          </p:cNvGrpSpPr>
          <p:nvPr/>
        </p:nvGrpSpPr>
        <p:grpSpPr bwMode="auto">
          <a:xfrm>
            <a:off x="1115616" y="1052736"/>
            <a:ext cx="6848475" cy="3384550"/>
            <a:chOff x="1383" y="436"/>
            <a:chExt cx="3416" cy="1970"/>
          </a:xfrm>
        </p:grpSpPr>
        <p:graphicFrame>
          <p:nvGraphicFramePr>
            <p:cNvPr id="35848" name="Object 8"/>
            <p:cNvGraphicFramePr>
              <a:graphicFrameLocks noChangeAspect="1"/>
            </p:cNvGraphicFramePr>
            <p:nvPr/>
          </p:nvGraphicFramePr>
          <p:xfrm>
            <a:off x="1466" y="1019"/>
            <a:ext cx="2999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39" name="位图图像" r:id="rId3" imgW="2857899" imgH="2572109" progId="Paint.Picture">
                    <p:embed/>
                  </p:oleObj>
                </mc:Choice>
                <mc:Fallback>
                  <p:oleObj name="位图图像" r:id="rId3" imgW="2857899" imgH="257210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1019"/>
                          <a:ext cx="2999" cy="488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chemeClr val="bg1"/>
                          </a:solidFill>
                          <a:miter lim="800000"/>
                          <a:headEnd/>
                          <a:tailEnd type="none" w="sm" len="lg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1383" y="2144"/>
              <a:ext cx="333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V="1">
              <a:off x="2632" y="561"/>
              <a:ext cx="0" cy="158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632" y="1353"/>
              <a:ext cx="20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841" y="1353"/>
              <a:ext cx="0" cy="79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2841" y="1436"/>
              <a:ext cx="2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3049" y="1436"/>
              <a:ext cx="0" cy="70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3049" y="1477"/>
              <a:ext cx="2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3257" y="1477"/>
              <a:ext cx="0" cy="66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3257" y="1436"/>
              <a:ext cx="0" cy="4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3257" y="1436"/>
              <a:ext cx="20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3466" y="1436"/>
              <a:ext cx="0" cy="70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2424" y="1269"/>
              <a:ext cx="2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2424" y="1269"/>
              <a:ext cx="0" cy="87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2216" y="1144"/>
              <a:ext cx="2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2216" y="1144"/>
              <a:ext cx="0" cy="100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2424" y="1144"/>
              <a:ext cx="0" cy="12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2008" y="1061"/>
              <a:ext cx="2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flipV="1">
              <a:off x="2216" y="1061"/>
              <a:ext cx="0" cy="8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2008" y="1061"/>
              <a:ext cx="0" cy="108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1799" y="1103"/>
              <a:ext cx="20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1799" y="1103"/>
              <a:ext cx="0" cy="104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>
              <a:off x="3966" y="1103"/>
              <a:ext cx="249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>
              <a:off x="4007" y="1103"/>
              <a:ext cx="0" cy="104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4215" y="1103"/>
              <a:ext cx="0" cy="104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H="1">
              <a:off x="4007" y="1103"/>
              <a:ext cx="83" cy="16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flipH="1">
              <a:off x="4007" y="1103"/>
              <a:ext cx="167" cy="33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flipH="1">
              <a:off x="4007" y="1228"/>
              <a:ext cx="208" cy="41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H="1">
              <a:off x="4007" y="1395"/>
              <a:ext cx="208" cy="41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H="1">
              <a:off x="4007" y="1561"/>
              <a:ext cx="208" cy="41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flipH="1">
              <a:off x="4007" y="1727"/>
              <a:ext cx="208" cy="41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H="1">
              <a:off x="4090" y="1894"/>
              <a:ext cx="125" cy="25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H="1">
              <a:off x="4174" y="2060"/>
              <a:ext cx="41" cy="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35881" name="Object 41"/>
            <p:cNvGraphicFramePr>
              <a:graphicFrameLocks noChangeAspect="1"/>
            </p:cNvGraphicFramePr>
            <p:nvPr/>
          </p:nvGraphicFramePr>
          <p:xfrm>
            <a:off x="2632" y="436"/>
            <a:ext cx="37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0" name="Equation" r:id="rId5" imgW="279279" imgH="203112" progId="Equation.DSMT4">
                    <p:embed/>
                  </p:oleObj>
                </mc:Choice>
                <mc:Fallback>
                  <p:oleObj name="Equation" r:id="rId5" imgW="27927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436"/>
                          <a:ext cx="375" cy="27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2" name="Object 42"/>
            <p:cNvGraphicFramePr>
              <a:graphicFrameLocks noChangeAspect="1"/>
            </p:cNvGraphicFramePr>
            <p:nvPr/>
          </p:nvGraphicFramePr>
          <p:xfrm>
            <a:off x="2549" y="2144"/>
            <a:ext cx="17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1" name="Equation" r:id="rId7" imgW="126725" imgH="177415" progId="Equation.DSMT4">
                    <p:embed/>
                  </p:oleObj>
                </mc:Choice>
                <mc:Fallback>
                  <p:oleObj name="Equation" r:id="rId7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" y="2144"/>
                          <a:ext cx="178" cy="25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3" name="Object 43"/>
            <p:cNvGraphicFramePr>
              <a:graphicFrameLocks noChangeAspect="1"/>
            </p:cNvGraphicFramePr>
            <p:nvPr/>
          </p:nvGraphicFramePr>
          <p:xfrm>
            <a:off x="2757" y="2144"/>
            <a:ext cx="18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2" name="Equation" r:id="rId9" imgW="139579" imgH="164957" progId="Equation.DSMT4">
                    <p:embed/>
                  </p:oleObj>
                </mc:Choice>
                <mc:Fallback>
                  <p:oleObj name="Equation" r:id="rId9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2144"/>
                          <a:ext cx="182" cy="21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4" name="Object 44"/>
            <p:cNvGraphicFramePr>
              <a:graphicFrameLocks noChangeAspect="1"/>
            </p:cNvGraphicFramePr>
            <p:nvPr/>
          </p:nvGraphicFramePr>
          <p:xfrm>
            <a:off x="3798" y="2144"/>
            <a:ext cx="29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3" name="Equation" r:id="rId11" imgW="228402" imgH="177646" progId="Equation.DSMT4">
                    <p:embed/>
                  </p:oleObj>
                </mc:Choice>
                <mc:Fallback>
                  <p:oleObj name="Equation" r:id="rId11" imgW="228402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2144"/>
                          <a:ext cx="293" cy="22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5" name="Object 45"/>
            <p:cNvGraphicFramePr>
              <a:graphicFrameLocks noChangeAspect="1"/>
            </p:cNvGraphicFramePr>
            <p:nvPr/>
          </p:nvGraphicFramePr>
          <p:xfrm>
            <a:off x="4131" y="2144"/>
            <a:ext cx="66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4" name="Equation" r:id="rId13" imgW="520474" imgH="203112" progId="Equation.DSMT4">
                    <p:embed/>
                  </p:oleObj>
                </mc:Choice>
                <mc:Fallback>
                  <p:oleObj name="Equation" r:id="rId13" imgW="520474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2144"/>
                          <a:ext cx="668" cy="26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Object 46"/>
            <p:cNvGraphicFramePr>
              <a:graphicFrameLocks noChangeAspect="1"/>
            </p:cNvGraphicFramePr>
            <p:nvPr/>
          </p:nvGraphicFramePr>
          <p:xfrm>
            <a:off x="4590" y="1894"/>
            <a:ext cx="1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5" name="Equation" r:id="rId15" imgW="88746" imgH="152136" progId="Equation.DSMT4">
                    <p:embed/>
                  </p:oleObj>
                </mc:Choice>
                <mc:Fallback>
                  <p:oleObj name="Equation" r:id="rId15" imgW="88746" imgH="1521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1894"/>
                          <a:ext cx="146" cy="25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7" name="Object 47"/>
            <p:cNvGraphicFramePr>
              <a:graphicFrameLocks noChangeAspect="1"/>
            </p:cNvGraphicFramePr>
            <p:nvPr/>
          </p:nvGraphicFramePr>
          <p:xfrm>
            <a:off x="3840" y="833"/>
            <a:ext cx="5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6" name="Equation" r:id="rId17" imgW="406048" imgH="203024" progId="Equation.DSMT4">
                    <p:embed/>
                  </p:oleObj>
                </mc:Choice>
                <mc:Fallback>
                  <p:oleObj name="Equation" r:id="rId17" imgW="406048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33"/>
                          <a:ext cx="542" cy="27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8" name="Object 48"/>
            <p:cNvGraphicFramePr>
              <a:graphicFrameLocks noChangeAspect="1"/>
            </p:cNvGraphicFramePr>
            <p:nvPr/>
          </p:nvGraphicFramePr>
          <p:xfrm>
            <a:off x="2757" y="978"/>
            <a:ext cx="45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47" name="Equation" r:id="rId19" imgW="342603" imgH="215713" progId="Equation.DSMT4">
                    <p:embed/>
                  </p:oleObj>
                </mc:Choice>
                <mc:Fallback>
                  <p:oleObj name="Equation" r:id="rId19" imgW="342603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978"/>
                          <a:ext cx="458" cy="2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H="1">
              <a:off x="2924" y="1228"/>
              <a:ext cx="41" cy="20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93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11560" y="4653136"/>
            <a:ext cx="8208912" cy="1643527"/>
          </a:xfrm>
          <a:prstGeom prst="rect">
            <a:avLst/>
          </a:prstGeom>
          <a:blipFill rotWithShape="1">
            <a:blip r:embed="rId21"/>
            <a:stretch>
              <a:fillRect l="-1485" t="-2593" r="-5865" b="-518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>
                <a:noFill/>
                <a:latin typeface="黑体" pitchFamily="49" charset="-122"/>
                <a:ea typeface="黑体" pitchFamily="49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1840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55576" y="532011"/>
            <a:ext cx="3074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引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入</a:t>
            </a:r>
            <a:r>
              <a:rPr lang="zh-CN" altLang="en-US" sz="2800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，即：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412107"/>
              </p:ext>
            </p:extLst>
          </p:nvPr>
        </p:nvGraphicFramePr>
        <p:xfrm>
          <a:off x="1598209" y="555055"/>
          <a:ext cx="7921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" name="Equation" r:id="rId3" imgW="355320" imgH="215640" progId="Equation.DSMT4">
                  <p:embed/>
                </p:oleObj>
              </mc:Choice>
              <mc:Fallback>
                <p:oleObj name="Equation" r:id="rId3" imgW="355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209" y="555055"/>
                        <a:ext cx="7921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471122"/>
              </p:ext>
            </p:extLst>
          </p:nvPr>
        </p:nvGraphicFramePr>
        <p:xfrm>
          <a:off x="3758697" y="315987"/>
          <a:ext cx="3860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" name="Equation" r:id="rId5" imgW="1714320" imgH="457200" progId="Equation.DSMT4">
                  <p:embed/>
                </p:oleObj>
              </mc:Choice>
              <mc:Fallback>
                <p:oleObj name="Equation" r:id="rId5" imgW="1714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697" y="315987"/>
                        <a:ext cx="38608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39285" y="1748929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则有：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06229"/>
              </p:ext>
            </p:extLst>
          </p:nvPr>
        </p:nvGraphicFramePr>
        <p:xfrm>
          <a:off x="2029910" y="1539379"/>
          <a:ext cx="37242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" name="Equation" r:id="rId7" imgW="1663560" imgH="457200" progId="Equation.DSMT4">
                  <p:embed/>
                </p:oleObj>
              </mc:Choice>
              <mc:Fallback>
                <p:oleObj name="Equation" r:id="rId7" imgW="166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910" y="1539379"/>
                        <a:ext cx="37242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27584" y="2982431"/>
            <a:ext cx="68407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0" sz="2800" b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algn="l"/>
            <a:r>
              <a:rPr lang="zh-CN" altLang="en-US" dirty="0" smtClean="0"/>
              <a:t>第</a:t>
            </a:r>
            <a:r>
              <a:rPr lang="en-US" altLang="zh-CN" i="1" dirty="0"/>
              <a:t>k</a:t>
            </a:r>
            <a:r>
              <a:rPr lang="zh-CN" altLang="en-US" dirty="0"/>
              <a:t>个矩形可表示为：                                        </a:t>
            </a:r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这些</a:t>
            </a:r>
            <a:r>
              <a:rPr lang="zh-CN" altLang="en-US" dirty="0"/>
              <a:t>矩形叠加起来就成为阶梯形</a:t>
            </a:r>
            <a:r>
              <a:rPr lang="zh-CN" altLang="en-US" dirty="0" smtClean="0"/>
              <a:t>信号</a:t>
            </a:r>
            <a:endParaRPr lang="zh-CN" altLang="en-US" dirty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即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78250"/>
              </p:ext>
            </p:extLst>
          </p:nvPr>
        </p:nvGraphicFramePr>
        <p:xfrm>
          <a:off x="4187845" y="3028484"/>
          <a:ext cx="2879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" name="Equation" r:id="rId9" imgW="1193760" imgH="215640" progId="Equation.DSMT4">
                  <p:embed/>
                </p:oleObj>
              </mc:Choice>
              <mc:Fallback>
                <p:oleObj name="Equation" r:id="rId9" imgW="1193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45" y="3028484"/>
                        <a:ext cx="2879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808296"/>
              </p:ext>
            </p:extLst>
          </p:nvPr>
        </p:nvGraphicFramePr>
        <p:xfrm>
          <a:off x="1575097" y="4484410"/>
          <a:ext cx="44370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" name="Equation" r:id="rId11" imgW="1892300" imgH="431800" progId="Equation.DSMT4">
                  <p:embed/>
                </p:oleObj>
              </mc:Choice>
              <mc:Fallback>
                <p:oleObj name="Equation" r:id="rId11" imgW="1892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097" y="4484410"/>
                        <a:ext cx="44370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402056"/>
              </p:ext>
            </p:extLst>
          </p:nvPr>
        </p:nvGraphicFramePr>
        <p:xfrm>
          <a:off x="6651288" y="3820572"/>
          <a:ext cx="892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" name="Equation" r:id="rId13" imgW="342603" imgH="215713" progId="Equation.DSMT4">
                  <p:embed/>
                </p:oleObj>
              </mc:Choice>
              <mc:Fallback>
                <p:oleObj name="Equation" r:id="rId13" imgW="34260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288" y="3820572"/>
                        <a:ext cx="892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372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4242" y="2061395"/>
            <a:ext cx="2687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当    　　时，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660049"/>
              </p:ext>
            </p:extLst>
          </p:nvPr>
        </p:nvGraphicFramePr>
        <p:xfrm>
          <a:off x="4576763" y="301176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0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301176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747"/>
              </p:ext>
            </p:extLst>
          </p:nvPr>
        </p:nvGraphicFramePr>
        <p:xfrm>
          <a:off x="1301750" y="2065611"/>
          <a:ext cx="1152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1" name="Equation" r:id="rId5" imgW="431640" imgH="177480" progId="Equation.DSMT4">
                  <p:embed/>
                </p:oleObj>
              </mc:Choice>
              <mc:Fallback>
                <p:oleObj name="Equation" r:id="rId5" imgW="431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065611"/>
                        <a:ext cx="1152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91375"/>
              </p:ext>
            </p:extLst>
          </p:nvPr>
        </p:nvGraphicFramePr>
        <p:xfrm>
          <a:off x="3346450" y="2060848"/>
          <a:ext cx="14065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2" name="Equation" r:id="rId7" imgW="507960" imgH="177480" progId="Equation.DSMT4">
                  <p:embed/>
                </p:oleObj>
              </mc:Choice>
              <mc:Fallback>
                <p:oleObj name="Equation" r:id="rId7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2060848"/>
                        <a:ext cx="14065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02867"/>
              </p:ext>
            </p:extLst>
          </p:nvPr>
        </p:nvGraphicFramePr>
        <p:xfrm>
          <a:off x="1980431" y="2796531"/>
          <a:ext cx="30956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3" name="Equation" r:id="rId9" imgW="1333440" imgH="215640" progId="Equation.DSMT4">
                  <p:embed/>
                </p:oleObj>
              </mc:Choice>
              <mc:Fallback>
                <p:oleObj name="Equation" r:id="rId9" imgW="1333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431" y="2796531"/>
                        <a:ext cx="30956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7533"/>
              </p:ext>
            </p:extLst>
          </p:nvPr>
        </p:nvGraphicFramePr>
        <p:xfrm>
          <a:off x="5004048" y="2096319"/>
          <a:ext cx="14128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4" name="Equation" r:id="rId11" imgW="520560" imgH="177480" progId="Equation.DSMT4">
                  <p:embed/>
                </p:oleObj>
              </mc:Choice>
              <mc:Fallback>
                <p:oleObj name="Equation" r:id="rId1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096319"/>
                        <a:ext cx="14128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71276"/>
              </p:ext>
            </p:extLst>
          </p:nvPr>
        </p:nvGraphicFramePr>
        <p:xfrm>
          <a:off x="6732240" y="2076451"/>
          <a:ext cx="10080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5" name="Equation" r:id="rId13" imgW="571320" imgH="279360" progId="Equation.DSMT4">
                  <p:embed/>
                </p:oleObj>
              </mc:Choice>
              <mc:Fallback>
                <p:oleObj name="Equation" r:id="rId13" imgW="571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076451"/>
                        <a:ext cx="10080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025756"/>
              </p:ext>
            </p:extLst>
          </p:nvPr>
        </p:nvGraphicFramePr>
        <p:xfrm>
          <a:off x="1979613" y="3444603"/>
          <a:ext cx="3505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6" name="Equation" r:id="rId15" imgW="1511280" imgH="330120" progId="Equation.DSMT4">
                  <p:embed/>
                </p:oleObj>
              </mc:Choice>
              <mc:Fallback>
                <p:oleObj name="Equation" r:id="rId15" imgW="1511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44603"/>
                        <a:ext cx="3505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756543" y="4478108"/>
                <a:ext cx="8135937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3200" b="1" dirty="0">
                    <a:solidFill>
                      <a:srgbClr val="000099"/>
                    </a:solidFill>
                    <a:latin typeface="黑体" pitchFamily="49" charset="-122"/>
                    <a:ea typeface="黑体" pitchFamily="49" charset="-122"/>
                  </a:rPr>
                  <a:t>可见：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任何连续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时间信号    都可以被分解成移位加权的单位冲激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信号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</a:rPr>
                      <m:t>𝛿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</a:rPr>
                      <m:t>𝑡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的线性组合</a:t>
                </a:r>
                <a:r>
                  <a:rPr lang="zh-CN" altLang="en-US" sz="2800" dirty="0" smtClean="0">
                    <a:solidFill>
                      <a:srgbClr val="000099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endParaRPr lang="zh-CN" altLang="en-US" sz="3200" dirty="0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5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543" y="4478108"/>
                <a:ext cx="8135937" cy="1384995"/>
              </a:xfrm>
              <a:prstGeom prst="rect">
                <a:avLst/>
              </a:prstGeom>
              <a:blipFill rotWithShape="1">
                <a:blip r:embed="rId17"/>
                <a:stretch>
                  <a:fillRect l="-1873" b="-5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797580"/>
              </p:ext>
            </p:extLst>
          </p:nvPr>
        </p:nvGraphicFramePr>
        <p:xfrm>
          <a:off x="4932040" y="4633317"/>
          <a:ext cx="7207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7" name="Equation" r:id="rId18" imgW="279360" imgH="203040" progId="Equation.DSMT4">
                  <p:embed/>
                </p:oleObj>
              </mc:Choice>
              <mc:Fallback>
                <p:oleObj name="Equation" r:id="rId18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33317"/>
                        <a:ext cx="7207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55650" y="3640932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于是：</a:t>
            </a: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91774"/>
              </p:ext>
            </p:extLst>
          </p:nvPr>
        </p:nvGraphicFramePr>
        <p:xfrm>
          <a:off x="5292080" y="2789983"/>
          <a:ext cx="18716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8" name="Equation" r:id="rId20" imgW="799920" imgH="215640" progId="Equation.DSMT4">
                  <p:embed/>
                </p:oleObj>
              </mc:Choice>
              <mc:Fallback>
                <p:oleObj name="Equation" r:id="rId20" imgW="79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789983"/>
                        <a:ext cx="18716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11743"/>
              </p:ext>
            </p:extLst>
          </p:nvPr>
        </p:nvGraphicFramePr>
        <p:xfrm>
          <a:off x="2339752" y="476672"/>
          <a:ext cx="44370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9" name="Equation" r:id="rId22" imgW="1892300" imgH="431800" progId="Equation.DSMT4">
                  <p:embed/>
                </p:oleObj>
              </mc:Choice>
              <mc:Fallback>
                <p:oleObj name="Equation" r:id="rId22" imgW="1892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6672"/>
                        <a:ext cx="4437063" cy="101282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chemeClr val="accent1">
                            <a:alpha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429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/>
              <a:t>卷积积分</a:t>
            </a:r>
            <a:endParaRPr lang="zh-CN" altLang="en-US" dirty="0" smtClean="0"/>
          </a:p>
        </p:txBody>
      </p:sp>
      <p:sp>
        <p:nvSpPr>
          <p:cNvPr id="9" name="Rectangle 9" descr="新闻纸"/>
          <p:cNvSpPr>
            <a:spLocks noChangeArrowheads="1"/>
          </p:cNvSpPr>
          <p:nvPr/>
        </p:nvSpPr>
        <p:spPr bwMode="auto">
          <a:xfrm>
            <a:off x="899592" y="5589612"/>
            <a:ext cx="7345363" cy="65248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8F8F8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99"/>
                </a:solidFill>
                <a:latin typeface="黑体"/>
                <a:ea typeface="黑体"/>
              </a:rPr>
              <a:t>这种计算系统响应</a:t>
            </a:r>
            <a:r>
              <a:rPr lang="zh-CN" altLang="en-US" sz="2800" dirty="0">
                <a:solidFill>
                  <a:srgbClr val="000099"/>
                </a:solidFill>
                <a:latin typeface="黑体"/>
                <a:ea typeface="黑体"/>
              </a:rPr>
              <a:t>的运算关系称为</a:t>
            </a:r>
            <a:r>
              <a:rPr lang="zh-CN" altLang="en-US" sz="2800" b="1" dirty="0">
                <a:solidFill>
                  <a:srgbClr val="FF0000"/>
                </a:solidFill>
                <a:latin typeface="黑体"/>
                <a:ea typeface="黑体"/>
              </a:rPr>
              <a:t>卷积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/>
                <a:ea typeface="黑体"/>
              </a:rPr>
              <a:t>积分！</a:t>
            </a:r>
            <a:endParaRPr lang="zh-CN" altLang="en-US" sz="2800" b="1" dirty="0">
              <a:solidFill>
                <a:srgbClr val="FF0000"/>
              </a:solidFill>
              <a:latin typeface="黑体"/>
              <a:ea typeface="黑体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532011" y="3573016"/>
                <a:ext cx="8072437" cy="19020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sz="2800" dirty="0" smtClean="0">
                    <a:solidFill>
                      <a:srgbClr val="000099"/>
                    </a:solidFill>
                    <a:latin typeface="黑体"/>
                    <a:ea typeface="黑体"/>
                  </a:rPr>
                  <a:t>    若</a:t>
                </a:r>
                <a:r>
                  <a:rPr lang="zh-CN" altLang="en-US" sz="2800" dirty="0">
                    <a:solidFill>
                      <a:srgbClr val="000099"/>
                    </a:solidFill>
                    <a:latin typeface="黑体"/>
                    <a:ea typeface="黑体"/>
                  </a:rPr>
                  <a:t>系统</a:t>
                </a:r>
                <a:r>
                  <a:rPr lang="zh-CN" altLang="en-US" sz="2800" dirty="0" smtClean="0">
                    <a:solidFill>
                      <a:srgbClr val="000099"/>
                    </a:solidFill>
                    <a:latin typeface="黑体"/>
                    <a:ea typeface="黑体"/>
                  </a:rPr>
                  <a:t>是线性时</a:t>
                </a:r>
                <a:r>
                  <a:rPr lang="zh-CN" altLang="en-US" sz="2800" dirty="0">
                    <a:solidFill>
                      <a:srgbClr val="000099"/>
                    </a:solidFill>
                    <a:latin typeface="黑体"/>
                    <a:ea typeface="黑体"/>
                  </a:rPr>
                  <a:t>不变的，即：</a:t>
                </a:r>
                <a:r>
                  <a:rPr lang="zh-CN" altLang="en-US" sz="2800" dirty="0" smtClean="0">
                    <a:solidFill>
                      <a:srgbClr val="000099"/>
                    </a:solidFill>
                    <a:latin typeface="黑体"/>
                    <a:ea typeface="黑体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99"/>
                        </a:solidFill>
                        <a:latin typeface="Cambria Math"/>
                        <a:ea typeface="+mj-ea"/>
                      </a:rPr>
                      <m:t>𝛿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+mj-ea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+mj-ea"/>
                      </a:rPr>
                      <m:t>𝑡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+mj-ea"/>
                      </a:rPr>
                      <m:t>)→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000099"/>
                    </a:solidFill>
                    <a:latin typeface="黑体"/>
                    <a:ea typeface="黑体"/>
                  </a:rPr>
                  <a:t>，</a:t>
                </a:r>
                <a:r>
                  <a:rPr lang="zh-CN" altLang="en-US" sz="2800" dirty="0">
                    <a:solidFill>
                      <a:srgbClr val="000099"/>
                    </a:solidFill>
                    <a:latin typeface="黑体"/>
                    <a:ea typeface="黑体"/>
                  </a:rPr>
                  <a:t>则有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99"/>
                        </a:solidFill>
                        <a:latin typeface="Cambria Math"/>
                      </a:rPr>
                      <m:t>𝛿</m:t>
                    </m:r>
                    <m:r>
                      <a:rPr lang="en-US" altLang="zh-CN" sz="2800" i="1">
                        <a:solidFill>
                          <a:srgbClr val="000099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99"/>
                        </a:solidFill>
                        <a:latin typeface="Cambria Math"/>
                      </a:rPr>
                      <m:t>𝑡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sz="2800" i="1" smtClean="0">
                        <a:solidFill>
                          <a:srgbClr val="000099"/>
                        </a:solidFill>
                        <a:latin typeface="Cambria Math"/>
                      </a:rPr>
                      <m:t>𝜏</m:t>
                    </m:r>
                    <m:r>
                      <a:rPr lang="en-US" altLang="zh-CN" sz="2800" i="1">
                        <a:solidFill>
                          <a:srgbClr val="000099"/>
                        </a:solidFill>
                        <a:latin typeface="Cambria Math"/>
                      </a:rPr>
                      <m:t>)→</m:t>
                    </m:r>
                    <m:r>
                      <a:rPr lang="en-US" altLang="zh-CN" sz="2800" i="1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n-US" altLang="zh-CN" sz="2800" i="1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zh-CN" sz="2800" i="1">
                        <a:solidFill>
                          <a:srgbClr val="000099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sz="2800" i="1">
                        <a:solidFill>
                          <a:srgbClr val="000099"/>
                        </a:solidFill>
                        <a:latin typeface="Cambria Math"/>
                      </a:rPr>
                      <m:t>𝜏</m:t>
                    </m:r>
                    <m:r>
                      <a:rPr lang="en-US" altLang="zh-CN" sz="2800" i="1">
                        <a:solidFill>
                          <a:srgbClr val="000099"/>
                        </a:solidFill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US" altLang="zh-CN" sz="2800" dirty="0" smtClean="0">
                    <a:solidFill>
                      <a:srgbClr val="000099"/>
                    </a:solidFill>
                    <a:latin typeface="黑体"/>
                    <a:ea typeface="黑体"/>
                  </a:rPr>
                  <a:t>,</a:t>
                </a:r>
                <a:r>
                  <a:rPr lang="zh-CN" altLang="en-US" sz="2800" dirty="0" smtClean="0">
                    <a:solidFill>
                      <a:srgbClr val="000099"/>
                    </a:solidFill>
                    <a:latin typeface="黑体"/>
                    <a:ea typeface="黑体"/>
                  </a:rPr>
                  <a:t>于是对</a:t>
                </a:r>
                <a:r>
                  <a:rPr lang="zh-CN" altLang="en-US" sz="2800" dirty="0">
                    <a:solidFill>
                      <a:srgbClr val="000099"/>
                    </a:solidFill>
                    <a:latin typeface="黑体"/>
                    <a:ea typeface="黑体"/>
                  </a:rPr>
                  <a:t>任意</a:t>
                </a:r>
                <a:r>
                  <a:rPr lang="zh-CN" altLang="en-US" sz="2800" dirty="0" smtClean="0">
                    <a:solidFill>
                      <a:srgbClr val="000099"/>
                    </a:solidFill>
                    <a:latin typeface="黑体"/>
                    <a:ea typeface="黑体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+mj-ea"/>
                      </a:rPr>
                      <m:t>𝑥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+mj-ea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+mj-ea"/>
                      </a:rPr>
                      <m:t>𝑡</m:t>
                    </m:r>
                    <m:r>
                      <a:rPr lang="en-US" altLang="zh-CN" sz="2800" i="1" smtClean="0">
                        <a:solidFill>
                          <a:srgbClr val="000099"/>
                        </a:solidFill>
                        <a:latin typeface="Cambria Math"/>
                        <a:ea typeface="+mj-ea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000099"/>
                    </a:solidFill>
                    <a:latin typeface="黑体"/>
                    <a:ea typeface="黑体"/>
                  </a:rPr>
                  <a:t>的</a:t>
                </a:r>
                <a:r>
                  <a:rPr lang="zh-CN" altLang="en-US" sz="2800" dirty="0">
                    <a:solidFill>
                      <a:srgbClr val="000099"/>
                    </a:solidFill>
                    <a:latin typeface="黑体"/>
                    <a:ea typeface="黑体"/>
                  </a:rPr>
                  <a:t>响应可表示为：</a:t>
                </a:r>
                <a:endParaRPr lang="zh-CN" altLang="en-US" sz="2800" dirty="0">
                  <a:solidFill>
                    <a:prstClr val="black"/>
                  </a:solidFill>
                  <a:latin typeface="黑体"/>
                  <a:ea typeface="黑体"/>
                </a:endParaRPr>
              </a:p>
            </p:txBody>
          </p:sp>
        </mc:Choice>
        <mc:Fallback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011" y="3573016"/>
                <a:ext cx="8072437" cy="1902059"/>
              </a:xfrm>
              <a:prstGeom prst="rect">
                <a:avLst/>
              </a:prstGeom>
              <a:blipFill rotWithShape="0">
                <a:blip r:embed="rId4"/>
                <a:stretch>
                  <a:fillRect l="-1511" r="-982" b="-3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862902"/>
              </p:ext>
            </p:extLst>
          </p:nvPr>
        </p:nvGraphicFramePr>
        <p:xfrm>
          <a:off x="2626568" y="4740944"/>
          <a:ext cx="52578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" name="Equation" r:id="rId5" imgW="2235200" imgH="330200" progId="Equation.DSMT4">
                  <p:embed/>
                </p:oleObj>
              </mc:Choice>
              <mc:Fallback>
                <p:oleObj name="Equation" r:id="rId5" imgW="223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568" y="4740944"/>
                        <a:ext cx="52578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432676" y="1124744"/>
            <a:ext cx="6262612" cy="2283110"/>
            <a:chOff x="2051720" y="1311151"/>
            <a:chExt cx="6262612" cy="2283110"/>
          </a:xfrm>
        </p:grpSpPr>
        <p:sp>
          <p:nvSpPr>
            <p:cNvPr id="4" name="圆角矩形 3"/>
            <p:cNvSpPr/>
            <p:nvPr/>
          </p:nvSpPr>
          <p:spPr>
            <a:xfrm>
              <a:off x="3376892" y="1783269"/>
              <a:ext cx="2376264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cxnSp>
          <p:nvCxnSpPr>
            <p:cNvPr id="6" name="直接箭头连接符 5"/>
            <p:cNvCxnSpPr>
              <a:endCxn id="4" idx="1"/>
            </p:cNvCxnSpPr>
            <p:nvPr/>
          </p:nvCxnSpPr>
          <p:spPr>
            <a:xfrm>
              <a:off x="2051720" y="2215317"/>
              <a:ext cx="13251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5767108" y="2215317"/>
              <a:ext cx="13251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980913" y="1671191"/>
                  <a:ext cx="8114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400" i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913" y="1671191"/>
                  <a:ext cx="8114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504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319118" y="1671191"/>
                  <a:ext cx="8127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  <a:ea typeface="+mj-ea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400" i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8" y="1671191"/>
                  <a:ext cx="812722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152649" y="2031231"/>
                  <a:ext cx="8098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  <a:ea typeface="+mj-ea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400" i="1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649" y="2031231"/>
                  <a:ext cx="809837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504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4162441" y="1311151"/>
              <a:ext cx="803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系统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线形标注 2 17"/>
                <p:cNvSpPr/>
                <p:nvPr/>
              </p:nvSpPr>
              <p:spPr>
                <a:xfrm>
                  <a:off x="5980913" y="2639306"/>
                  <a:ext cx="2333419" cy="954955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5059"/>
                    <a:gd name="adj6" fmla="val -42807"/>
                  </a:avLst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z="1600" dirty="0" smtClean="0">
                      <a:latin typeface="+mj-ea"/>
                      <a:ea typeface="+mj-ea"/>
                    </a:rPr>
                    <a:t>冲激响应</a:t>
                  </a:r>
                  <a:r>
                    <a:rPr lang="zh-CN" altLang="en-US" sz="1600" dirty="0" smtClean="0">
                      <a:latin typeface="+mj-ea"/>
                      <a:ea typeface="+mj-ea"/>
                    </a:rPr>
                    <a:t>：</a:t>
                  </a:r>
                  <a:endParaRPr lang="en-US" altLang="zh-CN" sz="1600" dirty="0" smtClean="0">
                    <a:latin typeface="+mj-ea"/>
                    <a:ea typeface="+mj-ea"/>
                  </a:endParaRPr>
                </a:p>
                <a:p>
                  <a:pPr algn="l"/>
                  <a:r>
                    <a:rPr lang="zh-CN" altLang="en-US" sz="1600" dirty="0" smtClean="0">
                      <a:latin typeface="+mj-ea"/>
                      <a:ea typeface="+mj-ea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+mj-ea"/>
                          <a:ea typeface="+mj-ea"/>
                        </a:rPr>
                        <m:t>𝑥</m:t>
                      </m:r>
                      <m:d>
                        <m:dPr>
                          <m:ctrlPr>
                            <a:rPr lang="en-US" altLang="zh-CN" sz="1600" i="1">
                              <a:latin typeface="+mj-ea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+mj-ea"/>
                              <a:ea typeface="+mj-ea"/>
                            </a:rPr>
                            <m:t>𝑡</m:t>
                          </m:r>
                        </m:e>
                      </m:d>
                      <m:r>
                        <a:rPr lang="en-US" altLang="zh-CN" sz="1600" i="1">
                          <a:latin typeface="+mj-ea"/>
                          <a:ea typeface="+mj-ea"/>
                        </a:rPr>
                        <m:t>=</m:t>
                      </m:r>
                      <m:r>
                        <a:rPr lang="zh-CN" altLang="en-US" sz="1600" i="1">
                          <a:latin typeface="+mj-ea"/>
                          <a:ea typeface="+mj-ea"/>
                        </a:rPr>
                        <m:t>𝛿</m:t>
                      </m:r>
                      <m:r>
                        <a:rPr lang="en-US" altLang="zh-CN" sz="1600" i="1">
                          <a:latin typeface="+mj-ea"/>
                          <a:ea typeface="+mj-ea"/>
                        </a:rPr>
                        <m:t>(</m:t>
                      </m:r>
                      <m:r>
                        <a:rPr lang="en-US" altLang="zh-CN" sz="1600" i="1">
                          <a:latin typeface="+mj-ea"/>
                          <a:ea typeface="+mj-ea"/>
                        </a:rPr>
                        <m:t>𝑡</m:t>
                      </m:r>
                      <m:r>
                        <a:rPr lang="en-US" altLang="zh-CN" sz="1600" i="1">
                          <a:latin typeface="+mj-ea"/>
                          <a:ea typeface="+mj-ea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+mj-ea"/>
                      <a:ea typeface="+mj-ea"/>
                    </a:rPr>
                    <a:t>时</a:t>
                  </a:r>
                  <a:r>
                    <a:rPr lang="zh-CN" altLang="en-US" sz="1600" dirty="0" smtClean="0">
                      <a:latin typeface="+mj-ea"/>
                      <a:ea typeface="+mj-ea"/>
                    </a:rPr>
                    <a:t>，</a:t>
                  </a:r>
                  <a:endParaRPr lang="en-US" altLang="zh-CN" sz="1600" dirty="0" smtClean="0">
                    <a:latin typeface="+mj-ea"/>
                    <a:ea typeface="+mj-ea"/>
                  </a:endParaRPr>
                </a:p>
                <a:p>
                  <a:pPr algn="l"/>
                  <a:r>
                    <a:rPr lang="zh-CN" altLang="en-US" sz="1600" dirty="0" smtClean="0">
                      <a:latin typeface="+mj-ea"/>
                      <a:ea typeface="+mj-ea"/>
                    </a:rPr>
                    <a:t>输出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+mj-ea"/>
                          <a:ea typeface="+mj-ea"/>
                        </a:rPr>
                        <m:t>𝑦</m:t>
                      </m:r>
                      <m:d>
                        <m:dPr>
                          <m:ctrlPr>
                            <a:rPr lang="en-US" altLang="zh-CN" sz="1600" i="1">
                              <a:latin typeface="+mj-ea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+mj-ea"/>
                              <a:ea typeface="+mj-ea"/>
                            </a:rPr>
                            <m:t>𝑡</m:t>
                          </m:r>
                        </m:e>
                      </m:d>
                      <m:r>
                        <a:rPr lang="en-US" altLang="zh-CN" sz="1600" i="1">
                          <a:latin typeface="+mj-ea"/>
                          <a:ea typeface="+mj-ea"/>
                        </a:rPr>
                        <m:t>=</m:t>
                      </m:r>
                      <m:r>
                        <a:rPr lang="en-US" altLang="zh-CN" sz="1600" i="1">
                          <a:latin typeface="+mj-ea"/>
                          <a:ea typeface="+mj-ea"/>
                        </a:rPr>
                        <m:t>h</m:t>
                      </m:r>
                      <m:r>
                        <a:rPr lang="en-US" altLang="zh-CN" sz="1600" i="1">
                          <a:latin typeface="+mj-ea"/>
                          <a:ea typeface="+mj-ea"/>
                        </a:rPr>
                        <m:t>(</m:t>
                      </m:r>
                      <m:r>
                        <a:rPr lang="en-US" altLang="zh-CN" sz="1600" i="1">
                          <a:latin typeface="+mj-ea"/>
                          <a:ea typeface="+mj-ea"/>
                        </a:rPr>
                        <m:t>𝑡</m:t>
                      </m:r>
                      <m:r>
                        <a:rPr lang="en-US" altLang="zh-CN" sz="1600" i="1">
                          <a:latin typeface="+mj-ea"/>
                          <a:ea typeface="+mj-ea"/>
                        </a:rPr>
                        <m:t>)</m:t>
                      </m:r>
                    </m:oMath>
                  </a14:m>
                  <a:endParaRPr lang="zh-CN" altLang="en-US" sz="1600" dirty="0">
                    <a:latin typeface="+mj-ea"/>
                    <a:ea typeface="+mj-ea"/>
                  </a:endParaRPr>
                </a:p>
                <a:p>
                  <a:pPr algn="l"/>
                  <a:endParaRPr lang="zh-CN" altLang="en-US" sz="1600" dirty="0"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18" name="线形标注 2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913" y="2639306"/>
                  <a:ext cx="2333419" cy="954955"/>
                </a:xfrm>
                <a:prstGeom prst="border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-25059"/>
                    <a:gd name="adj6" fmla="val -42807"/>
                  </a:avLst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4551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2799"/>
              </p:ext>
            </p:extLst>
          </p:nvPr>
        </p:nvGraphicFramePr>
        <p:xfrm>
          <a:off x="3059832" y="1456457"/>
          <a:ext cx="1457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456457"/>
                        <a:ext cx="14573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579635"/>
              </p:ext>
            </p:extLst>
          </p:nvPr>
        </p:nvGraphicFramePr>
        <p:xfrm>
          <a:off x="1907704" y="2111127"/>
          <a:ext cx="39639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1" name="Equation" r:id="rId5" imgW="1650960" imgH="330120" progId="Equation.DSMT4">
                  <p:embed/>
                </p:oleObj>
              </mc:Choice>
              <mc:Fallback>
                <p:oleObj name="Equation" r:id="rId5" imgW="1650960" imgH="330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111127"/>
                        <a:ext cx="39639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113633"/>
              </p:ext>
            </p:extLst>
          </p:nvPr>
        </p:nvGraphicFramePr>
        <p:xfrm>
          <a:off x="755576" y="4210794"/>
          <a:ext cx="7814487" cy="58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2" name="Equation" r:id="rId7" imgW="3047760" imgH="228600" progId="Equation.DSMT4">
                  <p:embed/>
                </p:oleObj>
              </mc:Choice>
              <mc:Fallback>
                <p:oleObj name="Equation" r:id="rId7" imgW="304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10794"/>
                        <a:ext cx="7814487" cy="586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68363"/>
              </p:ext>
            </p:extLst>
          </p:nvPr>
        </p:nvGraphicFramePr>
        <p:xfrm>
          <a:off x="1665560" y="3227065"/>
          <a:ext cx="15382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3" name="Equation" r:id="rId9" imgW="698400" imgH="228600" progId="Equation.DSMT4">
                  <p:embed/>
                </p:oleObj>
              </mc:Choice>
              <mc:Fallback>
                <p:oleObj name="Equation" r:id="rId9" imgW="6984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560" y="3227065"/>
                        <a:ext cx="15382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12391" y="1412776"/>
            <a:ext cx="5211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设有两个函数    、   ，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积分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34273" y="3212976"/>
            <a:ext cx="7545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称为       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 的</a:t>
            </a:r>
            <a:r>
              <a:rPr lang="zh-CN" altLang="en-US" sz="2800" dirty="0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卷积积分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，简称</a:t>
            </a:r>
            <a:r>
              <a:rPr lang="zh-CN" altLang="en-US" sz="2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卷积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，记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zh-CN" altLang="en-US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342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pPr algn="ctr"/>
            <a:r>
              <a:rPr lang="zh-CN" altLang="en-US" sz="3600" dirty="0" smtClean="0"/>
              <a:t>连续时间单位阶跃与单位</a:t>
            </a:r>
            <a:r>
              <a:rPr lang="zh-CN" altLang="en-US" dirty="0"/>
              <a:t>冲激</a:t>
            </a:r>
            <a:r>
              <a:rPr lang="zh-CN" altLang="en-US" sz="3600" dirty="0" smtClean="0"/>
              <a:t>信号</a:t>
            </a:r>
            <a:endParaRPr lang="zh-CN" altLang="en-US" sz="3600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980728"/>
            <a:ext cx="6343650" cy="146685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pSp>
        <p:nvGrpSpPr>
          <p:cNvPr id="3" name="组合 2"/>
          <p:cNvGrpSpPr/>
          <p:nvPr/>
        </p:nvGrpSpPr>
        <p:grpSpPr>
          <a:xfrm>
            <a:off x="383812" y="4431319"/>
            <a:ext cx="8364652" cy="2329844"/>
            <a:chOff x="349922" y="4431319"/>
            <a:chExt cx="8364652" cy="2329844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672" y="4431319"/>
              <a:ext cx="4595813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671" y="6189663"/>
              <a:ext cx="19145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922" y="4532338"/>
              <a:ext cx="2952750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6"/>
            <p:cNvSpPr txBox="1"/>
            <p:nvPr/>
          </p:nvSpPr>
          <p:spPr>
            <a:xfrm>
              <a:off x="7082396" y="4681401"/>
              <a:ext cx="16321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➪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面积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为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的</a:t>
              </a:r>
              <a:endPara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  <a:p>
              <a:pPr algn="l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矩形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TextBox 7"/>
            <p:cNvSpPr txBox="1"/>
            <p:nvPr/>
          </p:nvSpPr>
          <p:spPr>
            <a:xfrm>
              <a:off x="2699792" y="6257107"/>
              <a:ext cx="5715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➪可视为面积为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1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的矩形，其宽度∆趋近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0</a:t>
              </a:r>
              <a:r>
                <a:rPr lang="zh-CN" altLang="en-US" sz="2000" dirty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时的极限</a:t>
              </a:r>
              <a:endParaRPr lang="zh-CN" altLang="en-US" sz="2000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02" y="2598787"/>
            <a:ext cx="6343650" cy="18383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6" name="直接连接符 5"/>
          <p:cNvCxnSpPr/>
          <p:nvPr/>
        </p:nvCxnSpPr>
        <p:spPr>
          <a:xfrm flipH="1">
            <a:off x="4154466" y="1729274"/>
            <a:ext cx="144017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5867400" y="3212976"/>
            <a:ext cx="2736850" cy="1223963"/>
          </a:xfrm>
          <a:prstGeom prst="wedgeRoundRectCallout">
            <a:avLst>
              <a:gd name="adj1" fmla="val -72978"/>
              <a:gd name="adj2" fmla="val 86245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zh-CN" altLang="zh-CN" sz="2400">
              <a:solidFill>
                <a:prstClr val="black"/>
              </a:solidFill>
              <a:latin typeface="黑体"/>
              <a:ea typeface="黑体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05546" y="116632"/>
            <a:ext cx="3322638" cy="6667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dirty="0" smtClean="0">
                <a:latin typeface="黑体"/>
              </a:rPr>
              <a:t>卷积的计算</a:t>
            </a:r>
            <a:endParaRPr lang="zh-CN" altLang="en-US" sz="3200" b="1" dirty="0">
              <a:latin typeface="黑体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560" y="955576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prstClr val="black"/>
                </a:solidFill>
                <a:latin typeface="黑体"/>
                <a:ea typeface="黑体"/>
              </a:rPr>
              <a:t>卷积积分中积分限的确定是非常关键的。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484784"/>
            <a:ext cx="7486340" cy="977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借助于阶跃函数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 </a:t>
            </a:r>
            <a:r>
              <a:rPr lang="en-US" altLang="zh-CN" sz="2400" i="1" dirty="0">
                <a:solidFill>
                  <a:prstClr val="black"/>
                </a:solidFill>
                <a:latin typeface="黑体"/>
                <a:ea typeface="黑体"/>
              </a:rPr>
              <a:t>u </a:t>
            </a:r>
            <a:r>
              <a:rPr lang="en-US" altLang="zh-CN" sz="2400" dirty="0">
                <a:solidFill>
                  <a:prstClr val="black"/>
                </a:solidFill>
                <a:latin typeface="黑体"/>
                <a:ea typeface="黑体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黑体"/>
                <a:ea typeface="黑体"/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latin typeface="黑体"/>
                <a:ea typeface="黑体"/>
              </a:rPr>
              <a:t>) </a:t>
            </a:r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确定积分限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利用图解说明确定积分限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1188" y="2592908"/>
            <a:ext cx="831691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</a:rPr>
              <a:t>用图解法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直观，尤其是函数式复杂时，用图形分段求出定积分限尤为方便准确，用解析式作容易出错，最好将两种方法结合起来。</a:t>
            </a:r>
            <a:r>
              <a:rPr lang="zh-CN" altLang="en-US" sz="2800" dirty="0">
                <a:solidFill>
                  <a:prstClr val="white"/>
                </a:solidFill>
                <a:latin typeface="黑体"/>
                <a:ea typeface="黑体"/>
              </a:rPr>
              <a:t> 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71933"/>
              </p:ext>
            </p:extLst>
          </p:nvPr>
        </p:nvGraphicFramePr>
        <p:xfrm>
          <a:off x="701997" y="3356992"/>
          <a:ext cx="35099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4" name="Equation" r:id="rId3" imgW="1650960" imgH="330120" progId="Equation.DSMT4">
                  <p:embed/>
                </p:oleObj>
              </mc:Choice>
              <mc:Fallback>
                <p:oleObj name="Equation" r:id="rId3" imgW="1650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7" y="3356992"/>
                        <a:ext cx="35099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980913"/>
              </p:ext>
            </p:extLst>
          </p:nvPr>
        </p:nvGraphicFramePr>
        <p:xfrm>
          <a:off x="1042988" y="4177233"/>
          <a:ext cx="1600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77233"/>
                        <a:ext cx="1600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395454"/>
              </p:ext>
            </p:extLst>
          </p:nvPr>
        </p:nvGraphicFramePr>
        <p:xfrm>
          <a:off x="971550" y="4751908"/>
          <a:ext cx="5903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6" name="Equation" r:id="rId7" imgW="2679480" imgH="241200" progId="Equation.DSMT4">
                  <p:embed/>
                </p:oleObj>
              </mc:Choice>
              <mc:Fallback>
                <p:oleObj name="Equation" r:id="rId7" imgW="2679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51908"/>
                        <a:ext cx="5903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32883"/>
              </p:ext>
            </p:extLst>
          </p:nvPr>
        </p:nvGraphicFramePr>
        <p:xfrm>
          <a:off x="1619250" y="5472633"/>
          <a:ext cx="2044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7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72633"/>
                        <a:ext cx="20447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070462"/>
              </p:ext>
            </p:extLst>
          </p:nvPr>
        </p:nvGraphicFramePr>
        <p:xfrm>
          <a:off x="4931940" y="5373216"/>
          <a:ext cx="25923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8" name="Equation" r:id="rId11" imgW="1257120" imgH="330120" progId="Equation.DSMT4">
                  <p:embed/>
                </p:oleObj>
              </mc:Choice>
              <mc:Fallback>
                <p:oleObj name="Equation" r:id="rId11" imgW="1257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940" y="5373216"/>
                        <a:ext cx="2592388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87517"/>
              </p:ext>
            </p:extLst>
          </p:nvPr>
        </p:nvGraphicFramePr>
        <p:xfrm>
          <a:off x="4139952" y="4238228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9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238228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627313" y="4177233"/>
            <a:ext cx="1871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prstClr val="black"/>
                </a:solidFill>
                <a:latin typeface="黑体"/>
                <a:ea typeface="黑体"/>
              </a:rPr>
              <a:t>积分变量改为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003800" y="5040833"/>
            <a:ext cx="5032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>
                <a:solidFill>
                  <a:prstClr val="black"/>
                </a:solidFill>
                <a:latin typeface="黑体"/>
                <a:ea typeface="黑体"/>
              </a:rPr>
              <a:t>时延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84213" y="5472633"/>
            <a:ext cx="1079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3</a:t>
            </a:r>
            <a:r>
              <a:rPr lang="en-US" altLang="zh-CN" dirty="0" smtClean="0">
                <a:solidFill>
                  <a:prstClr val="black"/>
                </a:solidFill>
                <a:latin typeface="黑体"/>
                <a:ea typeface="黑体"/>
              </a:rPr>
              <a:t>. </a:t>
            </a:r>
            <a:r>
              <a:rPr lang="zh-CN" altLang="en-US" dirty="0" smtClean="0">
                <a:solidFill>
                  <a:prstClr val="black"/>
                </a:solidFill>
                <a:latin typeface="黑体"/>
                <a:ea typeface="黑体"/>
              </a:rPr>
              <a:t>相乘</a:t>
            </a:r>
            <a:endParaRPr lang="zh-CN" altLang="en-US" dirty="0">
              <a:solidFill>
                <a:prstClr val="black"/>
              </a:solidFill>
              <a:latin typeface="黑体"/>
              <a:ea typeface="黑体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635896" y="5517232"/>
            <a:ext cx="2089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乘积的积分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84213" y="4824933"/>
            <a:ext cx="1079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  <a:latin typeface="黑体"/>
                <a:ea typeface="黑体"/>
              </a:rPr>
              <a:t>2.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84213" y="4177233"/>
            <a:ext cx="1079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  <a:latin typeface="黑体"/>
                <a:ea typeface="黑体"/>
              </a:rPr>
              <a:t>1.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011863" y="3311749"/>
            <a:ext cx="2555875" cy="100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对</a:t>
            </a:r>
            <a:r>
              <a:rPr lang="el-GR" altLang="zh-CN" i="1" dirty="0">
                <a:solidFill>
                  <a:prstClr val="black"/>
                </a:solidFill>
                <a:latin typeface="黑体"/>
                <a:ea typeface="黑体"/>
                <a:cs typeface="Times New Roman" pitchFamily="18" charset="0"/>
              </a:rPr>
              <a:t>τ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延时</a:t>
            </a:r>
            <a:r>
              <a:rPr lang="en-US" altLang="zh-CN" i="1" dirty="0">
                <a:solidFill>
                  <a:prstClr val="black"/>
                </a:solidFill>
                <a:latin typeface="黑体"/>
                <a:ea typeface="黑体"/>
              </a:rPr>
              <a:t>t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，</a:t>
            </a:r>
          </a:p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－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(</a:t>
            </a:r>
            <a:r>
              <a:rPr lang="el-GR" altLang="zh-CN" i="1" dirty="0">
                <a:solidFill>
                  <a:prstClr val="black"/>
                </a:solidFill>
                <a:latin typeface="黑体"/>
                <a:ea typeface="黑体"/>
              </a:rPr>
              <a:t>τ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- </a:t>
            </a:r>
            <a:r>
              <a:rPr lang="en-US" altLang="zh-CN" i="1" dirty="0">
                <a:solidFill>
                  <a:prstClr val="black"/>
                </a:solidFill>
                <a:latin typeface="黑体"/>
                <a:ea typeface="黑体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)= </a:t>
            </a:r>
            <a:r>
              <a:rPr lang="en-US" altLang="zh-CN" i="1" dirty="0">
                <a:solidFill>
                  <a:prstClr val="black"/>
                </a:solidFill>
                <a:latin typeface="黑体"/>
                <a:ea typeface="黑体"/>
              </a:rPr>
              <a:t>t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- </a:t>
            </a:r>
            <a:r>
              <a:rPr lang="el-GR" altLang="zh-CN" i="1" dirty="0">
                <a:solidFill>
                  <a:prstClr val="black"/>
                </a:solidFill>
                <a:latin typeface="黑体"/>
                <a:ea typeface="黑体"/>
              </a:rPr>
              <a:t>τ</a:t>
            </a:r>
            <a:endParaRPr lang="en-US" altLang="zh-CN" i="1" dirty="0">
              <a:solidFill>
                <a:prstClr val="black"/>
              </a:solidFill>
              <a:latin typeface="黑体"/>
              <a:ea typeface="黑体"/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积分结果为</a:t>
            </a:r>
            <a:r>
              <a:rPr lang="en-US" altLang="zh-CN" i="1" dirty="0">
                <a:solidFill>
                  <a:prstClr val="black"/>
                </a:solidFill>
                <a:latin typeface="黑体"/>
                <a:ea typeface="黑体"/>
              </a:rPr>
              <a:t>t 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的函数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86239" y="4679260"/>
            <a:ext cx="5950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反转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39926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51720" y="116632"/>
            <a:ext cx="4968552" cy="648072"/>
          </a:xfrm>
          <a:noFill/>
          <a:ln/>
        </p:spPr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卷积计算图示</a:t>
            </a:r>
          </a:p>
        </p:txBody>
      </p:sp>
      <p:graphicFrame>
        <p:nvGraphicFramePr>
          <p:cNvPr id="325659" name="Object 2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73411203"/>
              </p:ext>
            </p:extLst>
          </p:nvPr>
        </p:nvGraphicFramePr>
        <p:xfrm>
          <a:off x="1693887" y="2895848"/>
          <a:ext cx="5686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23" name="Equation" r:id="rId4" imgW="2844720" imgH="482400" progId="Equation.DSMT4">
                  <p:embed/>
                </p:oleObj>
              </mc:Choice>
              <mc:Fallback>
                <p:oleObj name="Equation" r:id="rId4" imgW="2844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87" y="2895848"/>
                        <a:ext cx="5686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5635" name="Group 3"/>
          <p:cNvGrpSpPr>
            <a:grpSpLocks noChangeAspect="1"/>
          </p:cNvGrpSpPr>
          <p:nvPr/>
        </p:nvGrpSpPr>
        <p:grpSpPr bwMode="auto">
          <a:xfrm>
            <a:off x="2124249" y="1052066"/>
            <a:ext cx="4856162" cy="1766888"/>
            <a:chOff x="431" y="2387"/>
            <a:chExt cx="4082" cy="1485"/>
          </a:xfrm>
        </p:grpSpPr>
        <p:grpSp>
          <p:nvGrpSpPr>
            <p:cNvPr id="325636" name="Group 4"/>
            <p:cNvGrpSpPr>
              <a:grpSpLocks noChangeAspect="1"/>
            </p:cNvGrpSpPr>
            <p:nvPr/>
          </p:nvGrpSpPr>
          <p:grpSpPr bwMode="auto">
            <a:xfrm>
              <a:off x="431" y="2387"/>
              <a:ext cx="1950" cy="1315"/>
              <a:chOff x="431" y="2387"/>
              <a:chExt cx="1950" cy="1315"/>
            </a:xfrm>
          </p:grpSpPr>
          <p:sp>
            <p:nvSpPr>
              <p:cNvPr id="325637" name="Line 5"/>
              <p:cNvSpPr>
                <a:spLocks noChangeAspect="1" noChangeShapeType="1"/>
              </p:cNvSpPr>
              <p:nvPr/>
            </p:nvSpPr>
            <p:spPr bwMode="auto">
              <a:xfrm>
                <a:off x="431" y="3566"/>
                <a:ext cx="195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黑体"/>
                  <a:ea typeface="黑体"/>
                </a:endParaRPr>
              </a:p>
            </p:txBody>
          </p:sp>
          <p:sp>
            <p:nvSpPr>
              <p:cNvPr id="325638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793" y="2387"/>
                <a:ext cx="0" cy="1315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黑体"/>
                  <a:ea typeface="黑体"/>
                </a:endParaRPr>
              </a:p>
            </p:txBody>
          </p:sp>
        </p:grpSp>
        <p:sp>
          <p:nvSpPr>
            <p:cNvPr id="325639" name="Line 7"/>
            <p:cNvSpPr>
              <a:spLocks noChangeAspect="1" noChangeShapeType="1"/>
            </p:cNvSpPr>
            <p:nvPr/>
          </p:nvSpPr>
          <p:spPr bwMode="auto">
            <a:xfrm>
              <a:off x="793" y="2886"/>
              <a:ext cx="72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325640" name="Line 8"/>
            <p:cNvSpPr>
              <a:spLocks noChangeAspect="1" noChangeShapeType="1"/>
            </p:cNvSpPr>
            <p:nvPr/>
          </p:nvSpPr>
          <p:spPr bwMode="auto">
            <a:xfrm>
              <a:off x="1519" y="2886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grpSp>
          <p:nvGrpSpPr>
            <p:cNvPr id="325641" name="Group 9"/>
            <p:cNvGrpSpPr>
              <a:grpSpLocks noChangeAspect="1"/>
            </p:cNvGrpSpPr>
            <p:nvPr/>
          </p:nvGrpSpPr>
          <p:grpSpPr bwMode="auto">
            <a:xfrm>
              <a:off x="2835" y="2432"/>
              <a:ext cx="1678" cy="1270"/>
              <a:chOff x="2835" y="2432"/>
              <a:chExt cx="1678" cy="1270"/>
            </a:xfrm>
          </p:grpSpPr>
          <p:sp>
            <p:nvSpPr>
              <p:cNvPr id="325642" name="Line 10"/>
              <p:cNvSpPr>
                <a:spLocks noChangeAspect="1" noChangeShapeType="1"/>
              </p:cNvSpPr>
              <p:nvPr/>
            </p:nvSpPr>
            <p:spPr bwMode="auto">
              <a:xfrm>
                <a:off x="2835" y="3566"/>
                <a:ext cx="1678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黑体"/>
                  <a:ea typeface="黑体"/>
                </a:endParaRPr>
              </a:p>
            </p:txBody>
          </p:sp>
          <p:sp>
            <p:nvSpPr>
              <p:cNvPr id="325643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3198" y="2432"/>
                <a:ext cx="0" cy="127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黑体"/>
                  <a:ea typeface="黑体"/>
                </a:endParaRPr>
              </a:p>
            </p:txBody>
          </p:sp>
        </p:grpSp>
        <p:sp>
          <p:nvSpPr>
            <p:cNvPr id="325644" name="Line 12"/>
            <p:cNvSpPr>
              <a:spLocks noChangeAspect="1" noChangeShapeType="1"/>
            </p:cNvSpPr>
            <p:nvPr/>
          </p:nvSpPr>
          <p:spPr bwMode="auto">
            <a:xfrm>
              <a:off x="3198" y="3203"/>
              <a:ext cx="7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325645" name="Line 13"/>
            <p:cNvSpPr>
              <a:spLocks noChangeAspect="1" noChangeShapeType="1"/>
            </p:cNvSpPr>
            <p:nvPr/>
          </p:nvSpPr>
          <p:spPr bwMode="auto">
            <a:xfrm>
              <a:off x="3923" y="320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graphicFrame>
          <p:nvGraphicFramePr>
            <p:cNvPr id="325646" name="Object 14"/>
            <p:cNvGraphicFramePr>
              <a:graphicFrameLocks noChangeAspect="1"/>
            </p:cNvGraphicFramePr>
            <p:nvPr/>
          </p:nvGraphicFramePr>
          <p:xfrm>
            <a:off x="1462" y="3680"/>
            <a:ext cx="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24" name="公式" r:id="rId6" imgW="88560" imgH="164880" progId="Equation.3">
                    <p:embed/>
                  </p:oleObj>
                </mc:Choice>
                <mc:Fallback>
                  <p:oleObj name="公式" r:id="rId6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3680"/>
                          <a:ext cx="9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47" name="Object 15"/>
            <p:cNvGraphicFramePr>
              <a:graphicFrameLocks noChangeAspect="1"/>
            </p:cNvGraphicFramePr>
            <p:nvPr/>
          </p:nvGraphicFramePr>
          <p:xfrm>
            <a:off x="612" y="2795"/>
            <a:ext cx="9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25" name="公式" r:id="rId8" imgW="88560" imgH="164880" progId="Equation.3">
                    <p:embed/>
                  </p:oleObj>
                </mc:Choice>
                <mc:Fallback>
                  <p:oleObj name="公式" r:id="rId8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795"/>
                          <a:ext cx="9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48" name="Object 16"/>
            <p:cNvGraphicFramePr>
              <a:graphicFrameLocks noChangeAspect="1"/>
            </p:cNvGraphicFramePr>
            <p:nvPr/>
          </p:nvGraphicFramePr>
          <p:xfrm>
            <a:off x="3878" y="3566"/>
            <a:ext cx="9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26" name="公式" r:id="rId9" imgW="88560" imgH="164880" progId="Equation.3">
                    <p:embed/>
                  </p:oleObj>
                </mc:Choice>
                <mc:Fallback>
                  <p:oleObj name="公式" r:id="rId9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566"/>
                          <a:ext cx="9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49" name="Object 17"/>
            <p:cNvGraphicFramePr>
              <a:graphicFrameLocks noChangeAspect="1"/>
            </p:cNvGraphicFramePr>
            <p:nvPr/>
          </p:nvGraphicFramePr>
          <p:xfrm>
            <a:off x="839" y="2478"/>
            <a:ext cx="31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27" name="公式" r:id="rId10" imgW="330120" imgH="215640" progId="Equation.3">
                    <p:embed/>
                  </p:oleObj>
                </mc:Choice>
                <mc:Fallback>
                  <p:oleObj name="公式" r:id="rId10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78"/>
                          <a:ext cx="31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50" name="Object 18"/>
            <p:cNvGraphicFramePr>
              <a:graphicFrameLocks noChangeAspect="1"/>
            </p:cNvGraphicFramePr>
            <p:nvPr/>
          </p:nvGraphicFramePr>
          <p:xfrm>
            <a:off x="3243" y="2387"/>
            <a:ext cx="36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28" name="公式" r:id="rId12" imgW="342720" imgH="215640" progId="Equation.3">
                    <p:embed/>
                  </p:oleObj>
                </mc:Choice>
                <mc:Fallback>
                  <p:oleObj name="公式" r:id="rId12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387"/>
                          <a:ext cx="363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51" name="Object 19"/>
            <p:cNvGraphicFramePr>
              <a:graphicFrameLocks noChangeAspect="1"/>
            </p:cNvGraphicFramePr>
            <p:nvPr/>
          </p:nvGraphicFramePr>
          <p:xfrm>
            <a:off x="2925" y="3158"/>
            <a:ext cx="24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29" name="公式" r:id="rId14" imgW="228600" imgH="177480" progId="Equation.3">
                    <p:embed/>
                  </p:oleObj>
                </mc:Choice>
                <mc:Fallback>
                  <p:oleObj name="公式" r:id="rId14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158"/>
                          <a:ext cx="24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52" name="Object 20"/>
            <p:cNvGraphicFramePr>
              <a:graphicFrameLocks noChangeAspect="1"/>
            </p:cNvGraphicFramePr>
            <p:nvPr/>
          </p:nvGraphicFramePr>
          <p:xfrm>
            <a:off x="657" y="3566"/>
            <a:ext cx="13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30" name="公式" r:id="rId16" imgW="126720" imgH="177480" progId="Equation.3">
                    <p:embed/>
                  </p:oleObj>
                </mc:Choice>
                <mc:Fallback>
                  <p:oleObj name="公式" r:id="rId16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566"/>
                          <a:ext cx="13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53" name="Object 21"/>
            <p:cNvGraphicFramePr>
              <a:graphicFrameLocks noChangeAspect="1"/>
            </p:cNvGraphicFramePr>
            <p:nvPr/>
          </p:nvGraphicFramePr>
          <p:xfrm>
            <a:off x="3061" y="3566"/>
            <a:ext cx="13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31" name="公式" r:id="rId18" imgW="126720" imgH="177480" progId="Equation.3">
                    <p:embed/>
                  </p:oleObj>
                </mc:Choice>
                <mc:Fallback>
                  <p:oleObj name="公式" r:id="rId18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566"/>
                          <a:ext cx="13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54" name="Object 22"/>
            <p:cNvGraphicFramePr>
              <a:graphicFrameLocks noChangeAspect="1"/>
            </p:cNvGraphicFramePr>
            <p:nvPr/>
          </p:nvGraphicFramePr>
          <p:xfrm>
            <a:off x="2245" y="3612"/>
            <a:ext cx="9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32" name="公式" r:id="rId19" imgW="88560" imgH="152280" progId="Equation.3">
                    <p:embed/>
                  </p:oleObj>
                </mc:Choice>
                <mc:Fallback>
                  <p:oleObj name="公式" r:id="rId19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612"/>
                          <a:ext cx="96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5655" name="Object 23"/>
            <p:cNvGraphicFramePr>
              <a:graphicFrameLocks noChangeAspect="1"/>
            </p:cNvGraphicFramePr>
            <p:nvPr/>
          </p:nvGraphicFramePr>
          <p:xfrm>
            <a:off x="4377" y="3612"/>
            <a:ext cx="10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33" name="公式" r:id="rId21" imgW="88560" imgH="152280" progId="Equation.3">
                    <p:embed/>
                  </p:oleObj>
                </mc:Choice>
                <mc:Fallback>
                  <p:oleObj name="公式" r:id="rId21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3612"/>
                          <a:ext cx="10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56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925566"/>
              </p:ext>
            </p:extLst>
          </p:nvPr>
        </p:nvGraphicFramePr>
        <p:xfrm>
          <a:off x="5080174" y="5990803"/>
          <a:ext cx="2603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34" name="公式" r:id="rId22" imgW="126720" imgH="177480" progId="Equation.3">
                  <p:embed/>
                </p:oleObj>
              </mc:Choice>
              <mc:Fallback>
                <p:oleObj name="公式" r:id="rId2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174" y="5990803"/>
                        <a:ext cx="2603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19154"/>
              </p:ext>
            </p:extLst>
          </p:nvPr>
        </p:nvGraphicFramePr>
        <p:xfrm>
          <a:off x="2613199" y="5990803"/>
          <a:ext cx="2571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35" name="公式" r:id="rId23" imgW="126720" imgH="177480" progId="Equation.3">
                  <p:embed/>
                </p:oleObj>
              </mc:Choice>
              <mc:Fallback>
                <p:oleObj name="公式" r:id="rId2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199" y="5990803"/>
                        <a:ext cx="2571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5664" name="Group 32"/>
          <p:cNvGrpSpPr>
            <a:grpSpLocks/>
          </p:cNvGrpSpPr>
          <p:nvPr/>
        </p:nvGrpSpPr>
        <p:grpSpPr bwMode="auto">
          <a:xfrm>
            <a:off x="2411586" y="4035127"/>
            <a:ext cx="1876425" cy="1871663"/>
            <a:chOff x="295" y="2251"/>
            <a:chExt cx="1179" cy="1179"/>
          </a:xfrm>
        </p:grpSpPr>
        <p:sp>
          <p:nvSpPr>
            <p:cNvPr id="325665" name="Line 33"/>
            <p:cNvSpPr>
              <a:spLocks noChangeShapeType="1"/>
            </p:cNvSpPr>
            <p:nvPr/>
          </p:nvSpPr>
          <p:spPr bwMode="auto">
            <a:xfrm>
              <a:off x="295" y="3385"/>
              <a:ext cx="117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325666" name="Line 34"/>
            <p:cNvSpPr>
              <a:spLocks noChangeShapeType="1"/>
            </p:cNvSpPr>
            <p:nvPr/>
          </p:nvSpPr>
          <p:spPr bwMode="auto">
            <a:xfrm flipV="1">
              <a:off x="431" y="2251"/>
              <a:ext cx="0" cy="117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325667" name="Group 35"/>
          <p:cNvGrpSpPr>
            <a:grpSpLocks/>
          </p:cNvGrpSpPr>
          <p:nvPr/>
        </p:nvGrpSpPr>
        <p:grpSpPr bwMode="auto">
          <a:xfrm>
            <a:off x="2629074" y="5114503"/>
            <a:ext cx="720725" cy="720725"/>
            <a:chOff x="431" y="2931"/>
            <a:chExt cx="453" cy="454"/>
          </a:xfrm>
        </p:grpSpPr>
        <p:sp>
          <p:nvSpPr>
            <p:cNvPr id="325668" name="Line 36"/>
            <p:cNvSpPr>
              <a:spLocks noChangeShapeType="1"/>
            </p:cNvSpPr>
            <p:nvPr/>
          </p:nvSpPr>
          <p:spPr bwMode="auto">
            <a:xfrm>
              <a:off x="431" y="2931"/>
              <a:ext cx="45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325669" name="Line 37"/>
            <p:cNvSpPr>
              <a:spLocks noChangeShapeType="1"/>
            </p:cNvSpPr>
            <p:nvPr/>
          </p:nvSpPr>
          <p:spPr bwMode="auto">
            <a:xfrm>
              <a:off x="884" y="293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325670" name="Group 38"/>
          <p:cNvGrpSpPr>
            <a:grpSpLocks/>
          </p:cNvGrpSpPr>
          <p:nvPr/>
        </p:nvGrpSpPr>
        <p:grpSpPr bwMode="auto">
          <a:xfrm>
            <a:off x="4859511" y="4036715"/>
            <a:ext cx="1876425" cy="1871662"/>
            <a:chOff x="295" y="2251"/>
            <a:chExt cx="1179" cy="1179"/>
          </a:xfrm>
        </p:grpSpPr>
        <p:sp>
          <p:nvSpPr>
            <p:cNvPr id="325671" name="Line 39"/>
            <p:cNvSpPr>
              <a:spLocks noChangeShapeType="1"/>
            </p:cNvSpPr>
            <p:nvPr/>
          </p:nvSpPr>
          <p:spPr bwMode="auto">
            <a:xfrm>
              <a:off x="295" y="3385"/>
              <a:ext cx="117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325672" name="Line 40"/>
            <p:cNvSpPr>
              <a:spLocks noChangeShapeType="1"/>
            </p:cNvSpPr>
            <p:nvPr/>
          </p:nvSpPr>
          <p:spPr bwMode="auto">
            <a:xfrm flipV="1">
              <a:off x="431" y="2251"/>
              <a:ext cx="0" cy="117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</p:grpSp>
      <p:grpSp>
        <p:nvGrpSpPr>
          <p:cNvPr id="325673" name="Group 41"/>
          <p:cNvGrpSpPr>
            <a:grpSpLocks/>
          </p:cNvGrpSpPr>
          <p:nvPr/>
        </p:nvGrpSpPr>
        <p:grpSpPr bwMode="auto">
          <a:xfrm>
            <a:off x="5076999" y="5474866"/>
            <a:ext cx="649287" cy="360362"/>
            <a:chOff x="1973" y="3158"/>
            <a:chExt cx="408" cy="227"/>
          </a:xfrm>
        </p:grpSpPr>
        <p:sp>
          <p:nvSpPr>
            <p:cNvPr id="325674" name="Line 42"/>
            <p:cNvSpPr>
              <a:spLocks noChangeShapeType="1"/>
            </p:cNvSpPr>
            <p:nvPr/>
          </p:nvSpPr>
          <p:spPr bwMode="auto">
            <a:xfrm>
              <a:off x="1973" y="3158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325675" name="Line 43"/>
            <p:cNvSpPr>
              <a:spLocks noChangeShapeType="1"/>
            </p:cNvSpPr>
            <p:nvPr/>
          </p:nvSpPr>
          <p:spPr bwMode="auto">
            <a:xfrm>
              <a:off x="2381" y="315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</p:grpSp>
      <p:graphicFrame>
        <p:nvGraphicFramePr>
          <p:cNvPr id="32567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555771"/>
              </p:ext>
            </p:extLst>
          </p:nvPr>
        </p:nvGraphicFramePr>
        <p:xfrm>
          <a:off x="2414761" y="4970041"/>
          <a:ext cx="180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36" name="公式" r:id="rId24" imgW="88560" imgH="164880" progId="Equation.3">
                  <p:embed/>
                </p:oleObj>
              </mc:Choice>
              <mc:Fallback>
                <p:oleObj name="公式" r:id="rId2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761" y="4970041"/>
                        <a:ext cx="1809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7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391063"/>
              </p:ext>
            </p:extLst>
          </p:nvPr>
        </p:nvGraphicFramePr>
        <p:xfrm>
          <a:off x="3205336" y="5906666"/>
          <a:ext cx="180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37" name="公式" r:id="rId25" imgW="88560" imgH="164880" progId="Equation.3">
                  <p:embed/>
                </p:oleObj>
              </mc:Choice>
              <mc:Fallback>
                <p:oleObj name="公式" r:id="rId2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336" y="5906666"/>
                        <a:ext cx="1809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7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8396"/>
              </p:ext>
            </p:extLst>
          </p:nvPr>
        </p:nvGraphicFramePr>
        <p:xfrm>
          <a:off x="5726286" y="5906666"/>
          <a:ext cx="180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38" name="公式" r:id="rId26" imgW="88560" imgH="164880" progId="Equation.3">
                  <p:embed/>
                </p:oleObj>
              </mc:Choice>
              <mc:Fallback>
                <p:oleObj name="公式" r:id="rId2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286" y="5906666"/>
                        <a:ext cx="1809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7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098884"/>
              </p:ext>
            </p:extLst>
          </p:nvPr>
        </p:nvGraphicFramePr>
        <p:xfrm>
          <a:off x="4572174" y="5403428"/>
          <a:ext cx="466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39" name="公式" r:id="rId27" imgW="228600" imgH="177480" progId="Equation.3">
                  <p:embed/>
                </p:oleObj>
              </mc:Choice>
              <mc:Fallback>
                <p:oleObj name="公式" r:id="rId27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174" y="5403428"/>
                        <a:ext cx="466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8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62519"/>
              </p:ext>
            </p:extLst>
          </p:nvPr>
        </p:nvGraphicFramePr>
        <p:xfrm>
          <a:off x="2700511" y="4106441"/>
          <a:ext cx="5222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40" name="公式" r:id="rId28" imgW="355320" imgH="215640" progId="Equation.3">
                  <p:embed/>
                </p:oleObj>
              </mc:Choice>
              <mc:Fallback>
                <p:oleObj name="公式" r:id="rId28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511" y="4106441"/>
                        <a:ext cx="5222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10660"/>
              </p:ext>
            </p:extLst>
          </p:nvPr>
        </p:nvGraphicFramePr>
        <p:xfrm>
          <a:off x="5076999" y="4106441"/>
          <a:ext cx="5413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41" name="公式" r:id="rId30" imgW="368280" imgH="215640" progId="Equation.3">
                  <p:embed/>
                </p:oleObj>
              </mc:Choice>
              <mc:Fallback>
                <p:oleObj name="公式" r:id="rId30" imgW="368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999" y="4106441"/>
                        <a:ext cx="5413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8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38027"/>
              </p:ext>
            </p:extLst>
          </p:nvPr>
        </p:nvGraphicFramePr>
        <p:xfrm>
          <a:off x="4141961" y="5978103"/>
          <a:ext cx="18573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42" name="公式" r:id="rId32" imgW="126720" imgH="139680" progId="Equation.3">
                  <p:embed/>
                </p:oleObj>
              </mc:Choice>
              <mc:Fallback>
                <p:oleObj name="公式" r:id="rId32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961" y="5978103"/>
                        <a:ext cx="185738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8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125728"/>
              </p:ext>
            </p:extLst>
          </p:nvPr>
        </p:nvGraphicFramePr>
        <p:xfrm>
          <a:off x="6589886" y="5978103"/>
          <a:ext cx="18573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43" name="公式" r:id="rId34" imgW="126720" imgH="139680" progId="Equation.3">
                  <p:embed/>
                </p:oleObj>
              </mc:Choice>
              <mc:Fallback>
                <p:oleObj name="公式" r:id="rId34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886" y="5978103"/>
                        <a:ext cx="185738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75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0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4024328"/>
              </p:ext>
            </p:extLst>
          </p:nvPr>
        </p:nvGraphicFramePr>
        <p:xfrm>
          <a:off x="1108075" y="361950"/>
          <a:ext cx="68484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41" name="Equation" r:id="rId4" imgW="3454200" imgH="457200" progId="Equation.DSMT4">
                  <p:embed/>
                </p:oleObj>
              </mc:Choice>
              <mc:Fallback>
                <p:oleObj name="Equation" r:id="rId4" imgW="3454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61950"/>
                        <a:ext cx="68484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814" name="Object 8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40700920"/>
              </p:ext>
            </p:extLst>
          </p:nvPr>
        </p:nvGraphicFramePr>
        <p:xfrm>
          <a:off x="2225675" y="2981325"/>
          <a:ext cx="2587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42" name="公式" r:id="rId6" imgW="126720" imgH="177480" progId="Equation.3">
                  <p:embed/>
                </p:oleObj>
              </mc:Choice>
              <mc:Fallback>
                <p:oleObj name="公式" r:id="rId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981325"/>
                        <a:ext cx="2587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731" name="Group 3"/>
          <p:cNvGrpSpPr>
            <a:grpSpLocks/>
          </p:cNvGrpSpPr>
          <p:nvPr/>
        </p:nvGrpSpPr>
        <p:grpSpPr bwMode="auto">
          <a:xfrm>
            <a:off x="3635375" y="1737642"/>
            <a:ext cx="2097088" cy="1801813"/>
            <a:chOff x="295" y="799"/>
            <a:chExt cx="1603" cy="1401"/>
          </a:xfrm>
        </p:grpSpPr>
        <p:grpSp>
          <p:nvGrpSpPr>
            <p:cNvPr id="329732" name="Group 4"/>
            <p:cNvGrpSpPr>
              <a:grpSpLocks/>
            </p:cNvGrpSpPr>
            <p:nvPr/>
          </p:nvGrpSpPr>
          <p:grpSpPr bwMode="auto">
            <a:xfrm>
              <a:off x="295" y="799"/>
              <a:ext cx="1496" cy="1088"/>
              <a:chOff x="295" y="799"/>
              <a:chExt cx="1496" cy="1088"/>
            </a:xfrm>
          </p:grpSpPr>
          <p:sp>
            <p:nvSpPr>
              <p:cNvPr id="329733" name="Line 5"/>
              <p:cNvSpPr>
                <a:spLocks noChangeShapeType="1"/>
              </p:cNvSpPr>
              <p:nvPr/>
            </p:nvSpPr>
            <p:spPr bwMode="auto">
              <a:xfrm>
                <a:off x="295" y="1661"/>
                <a:ext cx="149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34" name="Line 6"/>
              <p:cNvSpPr>
                <a:spLocks noChangeShapeType="1"/>
              </p:cNvSpPr>
              <p:nvPr/>
            </p:nvSpPr>
            <p:spPr bwMode="auto">
              <a:xfrm flipV="1">
                <a:off x="1202" y="799"/>
                <a:ext cx="0" cy="10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35" name="Line 7"/>
              <p:cNvSpPr>
                <a:spLocks noChangeShapeType="1"/>
              </p:cNvSpPr>
              <p:nvPr/>
            </p:nvSpPr>
            <p:spPr bwMode="auto">
              <a:xfrm>
                <a:off x="476" y="134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36" name="Line 8"/>
              <p:cNvSpPr>
                <a:spLocks noChangeShapeType="1"/>
              </p:cNvSpPr>
              <p:nvPr/>
            </p:nvSpPr>
            <p:spPr bwMode="auto">
              <a:xfrm>
                <a:off x="975" y="134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37" name="Line 9"/>
              <p:cNvSpPr>
                <a:spLocks noChangeShapeType="1"/>
              </p:cNvSpPr>
              <p:nvPr/>
            </p:nvSpPr>
            <p:spPr bwMode="auto">
              <a:xfrm>
                <a:off x="1020" y="1344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38" name="Line 10"/>
              <p:cNvSpPr>
                <a:spLocks noChangeShapeType="1"/>
              </p:cNvSpPr>
              <p:nvPr/>
            </p:nvSpPr>
            <p:spPr bwMode="auto">
              <a:xfrm>
                <a:off x="476" y="1344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329739" name="Group 11"/>
            <p:cNvGrpSpPr>
              <a:grpSpLocks/>
            </p:cNvGrpSpPr>
            <p:nvPr/>
          </p:nvGrpSpPr>
          <p:grpSpPr bwMode="auto">
            <a:xfrm>
              <a:off x="324" y="841"/>
              <a:ext cx="1574" cy="1079"/>
              <a:chOff x="324" y="841"/>
              <a:chExt cx="1574" cy="1079"/>
            </a:xfrm>
          </p:grpSpPr>
          <p:graphicFrame>
            <p:nvGraphicFramePr>
              <p:cNvPr id="329740" name="Object 12"/>
              <p:cNvGraphicFramePr>
                <a:graphicFrameLocks noChangeAspect="1"/>
              </p:cNvGraphicFramePr>
              <p:nvPr/>
            </p:nvGraphicFramePr>
            <p:xfrm>
              <a:off x="324" y="841"/>
              <a:ext cx="36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43" name="公式" r:id="rId8" imgW="545760" imgH="215640" progId="Equation.3">
                      <p:embed/>
                    </p:oleObj>
                  </mc:Choice>
                  <mc:Fallback>
                    <p:oleObj name="公式" r:id="rId8" imgW="5457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" y="841"/>
                            <a:ext cx="36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41" name="Object 13"/>
              <p:cNvGraphicFramePr>
                <a:graphicFrameLocks noChangeAspect="1"/>
              </p:cNvGraphicFramePr>
              <p:nvPr/>
            </p:nvGraphicFramePr>
            <p:xfrm>
              <a:off x="1066" y="1661"/>
              <a:ext cx="129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44" name="公式" r:id="rId10" imgW="126720" imgH="177480" progId="Equation.3">
                      <p:embed/>
                    </p:oleObj>
                  </mc:Choice>
                  <mc:Fallback>
                    <p:oleObj name="公式" r:id="rId10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661"/>
                            <a:ext cx="129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42" name="Object 14"/>
              <p:cNvGraphicFramePr>
                <a:graphicFrameLocks noChangeAspect="1"/>
              </p:cNvGraphicFramePr>
              <p:nvPr/>
            </p:nvGraphicFramePr>
            <p:xfrm>
              <a:off x="884" y="1706"/>
              <a:ext cx="10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45" name="公式" r:id="rId11" imgW="88560" imgH="152280" progId="Equation.3">
                      <p:embed/>
                    </p:oleObj>
                  </mc:Choice>
                  <mc:Fallback>
                    <p:oleObj name="公式" r:id="rId11" imgW="8856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1706"/>
                            <a:ext cx="107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43" name="Object 15"/>
              <p:cNvGraphicFramePr>
                <a:graphicFrameLocks noChangeAspect="1"/>
              </p:cNvGraphicFramePr>
              <p:nvPr/>
            </p:nvGraphicFramePr>
            <p:xfrm>
              <a:off x="340" y="1706"/>
              <a:ext cx="22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46" name="公式" r:id="rId13" imgW="279360" imgH="177480" progId="Equation.3">
                      <p:embed/>
                    </p:oleObj>
                  </mc:Choice>
                  <mc:Fallback>
                    <p:oleObj name="公式" r:id="rId13" imgW="2793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" y="1706"/>
                            <a:ext cx="22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44" name="Object 16"/>
              <p:cNvGraphicFramePr>
                <a:graphicFrameLocks noChangeAspect="1"/>
              </p:cNvGraphicFramePr>
              <p:nvPr/>
            </p:nvGraphicFramePr>
            <p:xfrm>
              <a:off x="1746" y="1752"/>
              <a:ext cx="15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47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1752"/>
                            <a:ext cx="15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9745" name="Object 17"/>
            <p:cNvGraphicFramePr>
              <a:graphicFrameLocks noChangeAspect="1"/>
            </p:cNvGraphicFramePr>
            <p:nvPr/>
          </p:nvGraphicFramePr>
          <p:xfrm>
            <a:off x="839" y="2024"/>
            <a:ext cx="59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48" name="公式" r:id="rId17" imgW="723600" imgH="215640" progId="Equation.3">
                    <p:embed/>
                  </p:oleObj>
                </mc:Choice>
                <mc:Fallback>
                  <p:oleObj name="公式" r:id="rId17" imgW="723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024"/>
                          <a:ext cx="59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9746" name="Group 18"/>
          <p:cNvGrpSpPr>
            <a:grpSpLocks/>
          </p:cNvGrpSpPr>
          <p:nvPr/>
        </p:nvGrpSpPr>
        <p:grpSpPr bwMode="auto">
          <a:xfrm>
            <a:off x="6372225" y="1666205"/>
            <a:ext cx="1895475" cy="1962150"/>
            <a:chOff x="2200" y="1525"/>
            <a:chExt cx="1194" cy="1236"/>
          </a:xfrm>
        </p:grpSpPr>
        <p:grpSp>
          <p:nvGrpSpPr>
            <p:cNvPr id="329747" name="Group 19"/>
            <p:cNvGrpSpPr>
              <a:grpSpLocks/>
            </p:cNvGrpSpPr>
            <p:nvPr/>
          </p:nvGrpSpPr>
          <p:grpSpPr bwMode="auto">
            <a:xfrm>
              <a:off x="2200" y="1525"/>
              <a:ext cx="1107" cy="913"/>
              <a:chOff x="2018" y="799"/>
              <a:chExt cx="1361" cy="1043"/>
            </a:xfrm>
          </p:grpSpPr>
          <p:sp>
            <p:nvSpPr>
              <p:cNvPr id="329748" name="Line 20"/>
              <p:cNvSpPr>
                <a:spLocks noChangeShapeType="1"/>
              </p:cNvSpPr>
              <p:nvPr/>
            </p:nvSpPr>
            <p:spPr bwMode="auto">
              <a:xfrm>
                <a:off x="2018" y="1661"/>
                <a:ext cx="1361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49" name="Line 21"/>
              <p:cNvSpPr>
                <a:spLocks noChangeShapeType="1"/>
              </p:cNvSpPr>
              <p:nvPr/>
            </p:nvSpPr>
            <p:spPr bwMode="auto">
              <a:xfrm flipV="1">
                <a:off x="2699" y="799"/>
                <a:ext cx="0" cy="1043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50" name="Line 22"/>
              <p:cNvSpPr>
                <a:spLocks noChangeShapeType="1"/>
              </p:cNvSpPr>
              <p:nvPr/>
            </p:nvSpPr>
            <p:spPr bwMode="auto">
              <a:xfrm>
                <a:off x="2426" y="1298"/>
                <a:ext cx="54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51" name="Line 23"/>
              <p:cNvSpPr>
                <a:spLocks noChangeShapeType="1"/>
              </p:cNvSpPr>
              <p:nvPr/>
            </p:nvSpPr>
            <p:spPr bwMode="auto">
              <a:xfrm>
                <a:off x="2426" y="1298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52" name="Line 24"/>
              <p:cNvSpPr>
                <a:spLocks noChangeShapeType="1"/>
              </p:cNvSpPr>
              <p:nvPr/>
            </p:nvSpPr>
            <p:spPr bwMode="auto">
              <a:xfrm>
                <a:off x="2971" y="1298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53" name="Line 25"/>
              <p:cNvSpPr>
                <a:spLocks noChangeShapeType="1"/>
              </p:cNvSpPr>
              <p:nvPr/>
            </p:nvSpPr>
            <p:spPr bwMode="auto">
              <a:xfrm>
                <a:off x="2699" y="981"/>
                <a:ext cx="5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54" name="Line 26"/>
              <p:cNvSpPr>
                <a:spLocks noChangeShapeType="1"/>
              </p:cNvSpPr>
              <p:nvPr/>
            </p:nvSpPr>
            <p:spPr bwMode="auto">
              <a:xfrm>
                <a:off x="3243" y="981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329755" name="Group 27"/>
            <p:cNvGrpSpPr>
              <a:grpSpLocks/>
            </p:cNvGrpSpPr>
            <p:nvPr/>
          </p:nvGrpSpPr>
          <p:grpSpPr bwMode="auto">
            <a:xfrm>
              <a:off x="2421" y="1525"/>
              <a:ext cx="973" cy="981"/>
              <a:chOff x="2290" y="799"/>
              <a:chExt cx="1196" cy="1121"/>
            </a:xfrm>
          </p:grpSpPr>
          <p:graphicFrame>
            <p:nvGraphicFramePr>
              <p:cNvPr id="329756" name="Object 28"/>
              <p:cNvGraphicFramePr>
                <a:graphicFrameLocks noChangeAspect="1"/>
              </p:cNvGraphicFramePr>
              <p:nvPr/>
            </p:nvGraphicFramePr>
            <p:xfrm>
              <a:off x="2301" y="871"/>
              <a:ext cx="366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49" name="公式" r:id="rId19" imgW="545760" imgH="215640" progId="Equation.3">
                      <p:embed/>
                    </p:oleObj>
                  </mc:Choice>
                  <mc:Fallback>
                    <p:oleObj name="公式" r:id="rId19" imgW="54576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1" y="871"/>
                            <a:ext cx="366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57" name="Object 29"/>
              <p:cNvGraphicFramePr>
                <a:graphicFrameLocks noChangeAspect="1"/>
              </p:cNvGraphicFramePr>
              <p:nvPr/>
            </p:nvGraphicFramePr>
            <p:xfrm>
              <a:off x="3107" y="799"/>
              <a:ext cx="227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50" name="公式" r:id="rId20" imgW="355320" imgH="215640" progId="Equation.3">
                      <p:embed/>
                    </p:oleObj>
                  </mc:Choice>
                  <mc:Fallback>
                    <p:oleObj name="公式" r:id="rId20" imgW="3553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799"/>
                            <a:ext cx="227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58" name="Object 30"/>
              <p:cNvGraphicFramePr>
                <a:graphicFrameLocks noChangeAspect="1"/>
              </p:cNvGraphicFramePr>
              <p:nvPr/>
            </p:nvGraphicFramePr>
            <p:xfrm>
              <a:off x="2562" y="1661"/>
              <a:ext cx="130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51" name="公式" r:id="rId22" imgW="126720" imgH="177480" progId="Equation.3">
                      <p:embed/>
                    </p:oleObj>
                  </mc:Choice>
                  <mc:Fallback>
                    <p:oleObj name="公式" r:id="rId22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1661"/>
                            <a:ext cx="130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59" name="Object 31"/>
              <p:cNvGraphicFramePr>
                <a:graphicFrameLocks noChangeAspect="1"/>
              </p:cNvGraphicFramePr>
              <p:nvPr/>
            </p:nvGraphicFramePr>
            <p:xfrm>
              <a:off x="2880" y="1706"/>
              <a:ext cx="10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52" name="公式" r:id="rId23" imgW="88560" imgH="152280" progId="Equation.3">
                      <p:embed/>
                    </p:oleObj>
                  </mc:Choice>
                  <mc:Fallback>
                    <p:oleObj name="公式" r:id="rId23" imgW="8856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706"/>
                            <a:ext cx="107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60" name="Object 32"/>
              <p:cNvGraphicFramePr>
                <a:graphicFrameLocks noChangeAspect="1"/>
              </p:cNvGraphicFramePr>
              <p:nvPr/>
            </p:nvGraphicFramePr>
            <p:xfrm>
              <a:off x="3334" y="1752"/>
              <a:ext cx="15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53" name="公式" r:id="rId24" imgW="126720" imgH="139680" progId="Equation.3">
                      <p:embed/>
                    </p:oleObj>
                  </mc:Choice>
                  <mc:Fallback>
                    <p:oleObj name="公式" r:id="rId24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752"/>
                            <a:ext cx="15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61" name="Object 33"/>
              <p:cNvGraphicFramePr>
                <a:graphicFrameLocks noChangeAspect="1"/>
              </p:cNvGraphicFramePr>
              <p:nvPr/>
            </p:nvGraphicFramePr>
            <p:xfrm>
              <a:off x="2290" y="1706"/>
              <a:ext cx="22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54" name="公式" r:id="rId26" imgW="279360" imgH="177480" progId="Equation.3">
                      <p:embed/>
                    </p:oleObj>
                  </mc:Choice>
                  <mc:Fallback>
                    <p:oleObj name="公式" r:id="rId26" imgW="2793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1706"/>
                            <a:ext cx="22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62" name="Object 34"/>
              <p:cNvGraphicFramePr>
                <a:graphicFrameLocks noChangeAspect="1"/>
              </p:cNvGraphicFramePr>
              <p:nvPr/>
            </p:nvGraphicFramePr>
            <p:xfrm>
              <a:off x="3243" y="1706"/>
              <a:ext cx="72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55" name="公式" r:id="rId28" imgW="88560" imgH="164880" progId="Equation.3">
                      <p:embed/>
                    </p:oleObj>
                  </mc:Choice>
                  <mc:Fallback>
                    <p:oleObj name="公式" r:id="rId28" imgW="8856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3" y="1706"/>
                            <a:ext cx="72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63" name="Object 35"/>
              <p:cNvGraphicFramePr>
                <a:graphicFrameLocks noChangeAspect="1"/>
              </p:cNvGraphicFramePr>
              <p:nvPr/>
            </p:nvGraphicFramePr>
            <p:xfrm>
              <a:off x="2608" y="935"/>
              <a:ext cx="72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56" name="公式" r:id="rId30" imgW="88560" imgH="164880" progId="Equation.3">
                      <p:embed/>
                    </p:oleObj>
                  </mc:Choice>
                  <mc:Fallback>
                    <p:oleObj name="公式" r:id="rId30" imgW="8856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935"/>
                            <a:ext cx="72" cy="1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764" name="Object 36"/>
              <p:cNvGraphicFramePr>
                <a:graphicFrameLocks noChangeAspect="1"/>
              </p:cNvGraphicFramePr>
              <p:nvPr/>
            </p:nvGraphicFramePr>
            <p:xfrm>
              <a:off x="2699" y="1298"/>
              <a:ext cx="18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57" name="公式" r:id="rId32" imgW="228600" imgH="177480" progId="Equation.3">
                      <p:embed/>
                    </p:oleObj>
                  </mc:Choice>
                  <mc:Fallback>
                    <p:oleObj name="公式" r:id="rId32" imgW="2286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9" y="1298"/>
                            <a:ext cx="18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9765" name="Object 37"/>
            <p:cNvGraphicFramePr>
              <a:graphicFrameLocks noChangeAspect="1"/>
            </p:cNvGraphicFramePr>
            <p:nvPr/>
          </p:nvGraphicFramePr>
          <p:xfrm>
            <a:off x="2535" y="2597"/>
            <a:ext cx="663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58" name="公式" r:id="rId34" imgW="939600" imgH="215640" progId="Equation.3">
                    <p:embed/>
                  </p:oleObj>
                </mc:Choice>
                <mc:Fallback>
                  <p:oleObj name="公式" r:id="rId34" imgW="939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2597"/>
                          <a:ext cx="663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9766" name="Group 38"/>
          <p:cNvGrpSpPr>
            <a:grpSpLocks/>
          </p:cNvGrpSpPr>
          <p:nvPr/>
        </p:nvGrpSpPr>
        <p:grpSpPr bwMode="auto">
          <a:xfrm>
            <a:off x="1116013" y="3753767"/>
            <a:ext cx="2068512" cy="2078038"/>
            <a:chOff x="4150" y="1422"/>
            <a:chExt cx="1303" cy="1309"/>
          </a:xfrm>
        </p:grpSpPr>
        <p:graphicFrame>
          <p:nvGraphicFramePr>
            <p:cNvPr id="329767" name="Object 39"/>
            <p:cNvGraphicFramePr>
              <a:graphicFrameLocks noChangeAspect="1"/>
            </p:cNvGraphicFramePr>
            <p:nvPr/>
          </p:nvGraphicFramePr>
          <p:xfrm>
            <a:off x="4547" y="1434"/>
            <a:ext cx="16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59" name="公式" r:id="rId36" imgW="355320" imgH="215640" progId="Equation.3">
                    <p:embed/>
                  </p:oleObj>
                </mc:Choice>
                <mc:Fallback>
                  <p:oleObj name="公式" r:id="rId36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" y="1434"/>
                          <a:ext cx="166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68" name="Object 40"/>
            <p:cNvGraphicFramePr>
              <a:graphicFrameLocks noChangeAspect="1"/>
            </p:cNvGraphicFramePr>
            <p:nvPr/>
          </p:nvGraphicFramePr>
          <p:xfrm>
            <a:off x="4834" y="1422"/>
            <a:ext cx="26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0" name="公式" r:id="rId37" imgW="545760" imgH="215640" progId="Equation.3">
                    <p:embed/>
                  </p:oleObj>
                </mc:Choice>
                <mc:Fallback>
                  <p:oleObj name="公式" r:id="rId37" imgW="545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422"/>
                          <a:ext cx="26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9769" name="Group 41"/>
            <p:cNvGrpSpPr>
              <a:grpSpLocks/>
            </p:cNvGrpSpPr>
            <p:nvPr/>
          </p:nvGrpSpPr>
          <p:grpSpPr bwMode="auto">
            <a:xfrm>
              <a:off x="4216" y="1471"/>
              <a:ext cx="1192" cy="892"/>
              <a:chOff x="3606" y="845"/>
              <a:chExt cx="1633" cy="952"/>
            </a:xfrm>
          </p:grpSpPr>
          <p:sp>
            <p:nvSpPr>
              <p:cNvPr id="329770" name="Line 42"/>
              <p:cNvSpPr>
                <a:spLocks noChangeShapeType="1"/>
              </p:cNvSpPr>
              <p:nvPr/>
            </p:nvSpPr>
            <p:spPr bwMode="auto">
              <a:xfrm>
                <a:off x="3606" y="1661"/>
                <a:ext cx="1633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71" name="Line 43"/>
              <p:cNvSpPr>
                <a:spLocks noChangeShapeType="1"/>
              </p:cNvSpPr>
              <p:nvPr/>
            </p:nvSpPr>
            <p:spPr bwMode="auto">
              <a:xfrm flipV="1">
                <a:off x="3742" y="845"/>
                <a:ext cx="0" cy="95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72" name="Line 44"/>
              <p:cNvSpPr>
                <a:spLocks noChangeShapeType="1"/>
              </p:cNvSpPr>
              <p:nvPr/>
            </p:nvSpPr>
            <p:spPr bwMode="auto">
              <a:xfrm>
                <a:off x="3742" y="98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73" name="Line 45"/>
              <p:cNvSpPr>
                <a:spLocks noChangeShapeType="1"/>
              </p:cNvSpPr>
              <p:nvPr/>
            </p:nvSpPr>
            <p:spPr bwMode="auto">
              <a:xfrm>
                <a:off x="4241" y="981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74" name="Line 46"/>
              <p:cNvSpPr>
                <a:spLocks noChangeShapeType="1"/>
              </p:cNvSpPr>
              <p:nvPr/>
            </p:nvSpPr>
            <p:spPr bwMode="auto">
              <a:xfrm>
                <a:off x="3969" y="1298"/>
                <a:ext cx="589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75" name="Line 47"/>
              <p:cNvSpPr>
                <a:spLocks noChangeShapeType="1"/>
              </p:cNvSpPr>
              <p:nvPr/>
            </p:nvSpPr>
            <p:spPr bwMode="auto">
              <a:xfrm>
                <a:off x="3969" y="1298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9776" name="Line 48"/>
              <p:cNvSpPr>
                <a:spLocks noChangeShapeType="1"/>
              </p:cNvSpPr>
              <p:nvPr/>
            </p:nvSpPr>
            <p:spPr bwMode="auto">
              <a:xfrm>
                <a:off x="4558" y="1298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aphicFrame>
          <p:nvGraphicFramePr>
            <p:cNvPr id="329777" name="Object 49"/>
            <p:cNvGraphicFramePr>
              <a:graphicFrameLocks noChangeAspect="1"/>
            </p:cNvGraphicFramePr>
            <p:nvPr/>
          </p:nvGraphicFramePr>
          <p:xfrm>
            <a:off x="4223" y="2241"/>
            <a:ext cx="81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1" name="公式" r:id="rId39" imgW="126720" imgH="177480" progId="Equation.3">
                    <p:embed/>
                  </p:oleObj>
                </mc:Choice>
                <mc:Fallback>
                  <p:oleObj name="公式" r:id="rId39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2241"/>
                          <a:ext cx="81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78" name="Object 50"/>
            <p:cNvGraphicFramePr>
              <a:graphicFrameLocks noChangeAspect="1"/>
            </p:cNvGraphicFramePr>
            <p:nvPr/>
          </p:nvGraphicFramePr>
          <p:xfrm>
            <a:off x="4911" y="2284"/>
            <a:ext cx="7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2" name="公式" r:id="rId40" imgW="88560" imgH="152280" progId="Equation.3">
                    <p:embed/>
                  </p:oleObj>
                </mc:Choice>
                <mc:Fallback>
                  <p:oleObj name="公式" r:id="rId40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1" y="2284"/>
                          <a:ext cx="7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79" name="Object 51"/>
            <p:cNvGraphicFramePr>
              <a:graphicFrameLocks noChangeAspect="1"/>
            </p:cNvGraphicFramePr>
            <p:nvPr/>
          </p:nvGraphicFramePr>
          <p:xfrm>
            <a:off x="5342" y="2327"/>
            <a:ext cx="111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3" name="公式" r:id="rId41" imgW="126720" imgH="139680" progId="Equation.3">
                    <p:embed/>
                  </p:oleObj>
                </mc:Choice>
                <mc:Fallback>
                  <p:oleObj name="公式" r:id="rId4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2" y="2327"/>
                          <a:ext cx="111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0" name="Object 52"/>
            <p:cNvGraphicFramePr>
              <a:graphicFrameLocks noChangeAspect="1"/>
            </p:cNvGraphicFramePr>
            <p:nvPr/>
          </p:nvGraphicFramePr>
          <p:xfrm>
            <a:off x="4415" y="2327"/>
            <a:ext cx="16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4" name="公式" r:id="rId42" imgW="279360" imgH="177480" progId="Equation.3">
                    <p:embed/>
                  </p:oleObj>
                </mc:Choice>
                <mc:Fallback>
                  <p:oleObj name="公式" r:id="rId42" imgW="2793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5" y="2327"/>
                          <a:ext cx="16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1" name="Object 53"/>
            <p:cNvGraphicFramePr>
              <a:graphicFrameLocks noChangeAspect="1"/>
            </p:cNvGraphicFramePr>
            <p:nvPr/>
          </p:nvGraphicFramePr>
          <p:xfrm>
            <a:off x="4646" y="2284"/>
            <a:ext cx="5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5" name="公式" r:id="rId43" imgW="88560" imgH="164880" progId="Equation.3">
                    <p:embed/>
                  </p:oleObj>
                </mc:Choice>
                <mc:Fallback>
                  <p:oleObj name="公式" r:id="rId4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2284"/>
                          <a:ext cx="53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2" name="Object 54"/>
            <p:cNvGraphicFramePr>
              <a:graphicFrameLocks noChangeAspect="1"/>
            </p:cNvGraphicFramePr>
            <p:nvPr/>
          </p:nvGraphicFramePr>
          <p:xfrm>
            <a:off x="4216" y="1604"/>
            <a:ext cx="5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6" name="公式" r:id="rId44" imgW="88560" imgH="164880" progId="Equation.3">
                    <p:embed/>
                  </p:oleObj>
                </mc:Choice>
                <mc:Fallback>
                  <p:oleObj name="公式" r:id="rId44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1604"/>
                          <a:ext cx="5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3" name="Object 55"/>
            <p:cNvGraphicFramePr>
              <a:graphicFrameLocks noChangeAspect="1"/>
            </p:cNvGraphicFramePr>
            <p:nvPr/>
          </p:nvGraphicFramePr>
          <p:xfrm>
            <a:off x="4150" y="1901"/>
            <a:ext cx="13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7" name="公式" r:id="rId45" imgW="228600" imgH="177480" progId="Equation.3">
                    <p:embed/>
                  </p:oleObj>
                </mc:Choice>
                <mc:Fallback>
                  <p:oleObj name="公式" r:id="rId45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901"/>
                          <a:ext cx="13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784" name="Line 56"/>
            <p:cNvSpPr>
              <a:spLocks noChangeShapeType="1"/>
            </p:cNvSpPr>
            <p:nvPr/>
          </p:nvSpPr>
          <p:spPr bwMode="auto">
            <a:xfrm>
              <a:off x="4316" y="1901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329785" name="Object 57"/>
            <p:cNvGraphicFramePr>
              <a:graphicFrameLocks noChangeAspect="1"/>
            </p:cNvGraphicFramePr>
            <p:nvPr/>
          </p:nvGraphicFramePr>
          <p:xfrm>
            <a:off x="4377" y="2568"/>
            <a:ext cx="816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8" name="公式" r:id="rId47" imgW="952200" imgH="215640" progId="Equation.3">
                    <p:embed/>
                  </p:oleObj>
                </mc:Choice>
                <mc:Fallback>
                  <p:oleObj name="公式" r:id="rId47" imgW="952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568"/>
                          <a:ext cx="816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6" name="Object 58"/>
            <p:cNvGraphicFramePr>
              <a:graphicFrameLocks noChangeAspect="1"/>
            </p:cNvGraphicFramePr>
            <p:nvPr/>
          </p:nvGraphicFramePr>
          <p:xfrm>
            <a:off x="5110" y="2283"/>
            <a:ext cx="7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69" name="公式" r:id="rId49" imgW="126720" imgH="164880" progId="Equation.3">
                    <p:embed/>
                  </p:oleObj>
                </mc:Choice>
                <mc:Fallback>
                  <p:oleObj name="公式" r:id="rId49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2283"/>
                          <a:ext cx="76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9787" name="Text Box 59"/>
          <p:cNvSpPr txBox="1">
            <a:spLocks noChangeArrowheads="1"/>
          </p:cNvSpPr>
          <p:nvPr/>
        </p:nvSpPr>
        <p:spPr bwMode="auto">
          <a:xfrm>
            <a:off x="4859338" y="2313905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40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t>0.5</a:t>
            </a:r>
          </a:p>
        </p:txBody>
      </p:sp>
      <p:grpSp>
        <p:nvGrpSpPr>
          <p:cNvPr id="329788" name="Group 60"/>
          <p:cNvGrpSpPr>
            <a:grpSpLocks/>
          </p:cNvGrpSpPr>
          <p:nvPr/>
        </p:nvGrpSpPr>
        <p:grpSpPr bwMode="auto">
          <a:xfrm>
            <a:off x="3995738" y="3609305"/>
            <a:ext cx="3240087" cy="2339975"/>
            <a:chOff x="521" y="2682"/>
            <a:chExt cx="2041" cy="1474"/>
          </a:xfrm>
        </p:grpSpPr>
        <p:sp>
          <p:nvSpPr>
            <p:cNvPr id="329789" name="Line 61"/>
            <p:cNvSpPr>
              <a:spLocks noChangeShapeType="1"/>
            </p:cNvSpPr>
            <p:nvPr/>
          </p:nvSpPr>
          <p:spPr bwMode="auto">
            <a:xfrm>
              <a:off x="521" y="3660"/>
              <a:ext cx="202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9790" name="Line 62"/>
            <p:cNvSpPr>
              <a:spLocks noChangeShapeType="1"/>
            </p:cNvSpPr>
            <p:nvPr/>
          </p:nvSpPr>
          <p:spPr bwMode="auto">
            <a:xfrm flipV="1">
              <a:off x="788" y="2682"/>
              <a:ext cx="0" cy="125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9791" name="Line 63"/>
            <p:cNvSpPr>
              <a:spLocks noChangeShapeType="1"/>
            </p:cNvSpPr>
            <p:nvPr/>
          </p:nvSpPr>
          <p:spPr bwMode="auto">
            <a:xfrm>
              <a:off x="788" y="3068"/>
              <a:ext cx="53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9792" name="Line 64"/>
            <p:cNvSpPr>
              <a:spLocks noChangeShapeType="1"/>
            </p:cNvSpPr>
            <p:nvPr/>
          </p:nvSpPr>
          <p:spPr bwMode="auto">
            <a:xfrm>
              <a:off x="1481" y="3367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329793" name="Object 65"/>
            <p:cNvGraphicFramePr>
              <a:graphicFrameLocks noChangeAspect="1"/>
            </p:cNvGraphicFramePr>
            <p:nvPr/>
          </p:nvGraphicFramePr>
          <p:xfrm>
            <a:off x="1444" y="3005"/>
            <a:ext cx="43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0" name="公式" r:id="rId51" imgW="545760" imgH="215640" progId="Equation.3">
                    <p:embed/>
                  </p:oleObj>
                </mc:Choice>
                <mc:Fallback>
                  <p:oleObj name="公式" r:id="rId51" imgW="545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" y="3005"/>
                          <a:ext cx="43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94" name="Object 66"/>
            <p:cNvGraphicFramePr>
              <a:graphicFrameLocks noChangeAspect="1"/>
            </p:cNvGraphicFramePr>
            <p:nvPr/>
          </p:nvGraphicFramePr>
          <p:xfrm>
            <a:off x="684" y="3660"/>
            <a:ext cx="109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1" name="公式" r:id="rId52" imgW="126720" imgH="177480" progId="Equation.3">
                    <p:embed/>
                  </p:oleObj>
                </mc:Choice>
                <mc:Fallback>
                  <p:oleObj name="公式" r:id="rId52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3660"/>
                          <a:ext cx="109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95" name="Object 67"/>
            <p:cNvGraphicFramePr>
              <a:graphicFrameLocks noChangeAspect="1"/>
            </p:cNvGraphicFramePr>
            <p:nvPr/>
          </p:nvGraphicFramePr>
          <p:xfrm>
            <a:off x="1952" y="3651"/>
            <a:ext cx="11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2" name="公式" r:id="rId53" imgW="88560" imgH="152280" progId="Equation.3">
                    <p:embed/>
                  </p:oleObj>
                </mc:Choice>
                <mc:Fallback>
                  <p:oleObj name="公式" r:id="rId53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3651"/>
                          <a:ext cx="11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96" name="Object 68"/>
            <p:cNvGraphicFramePr>
              <a:graphicFrameLocks noChangeAspect="1"/>
            </p:cNvGraphicFramePr>
            <p:nvPr/>
          </p:nvGraphicFramePr>
          <p:xfrm>
            <a:off x="1390" y="3653"/>
            <a:ext cx="265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3" name="公式" r:id="rId54" imgW="279360" imgH="177480" progId="Equation.3">
                    <p:embed/>
                  </p:oleObj>
                </mc:Choice>
                <mc:Fallback>
                  <p:oleObj name="公式" r:id="rId54" imgW="2793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3653"/>
                          <a:ext cx="265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97" name="Object 69"/>
            <p:cNvGraphicFramePr>
              <a:graphicFrameLocks noChangeAspect="1"/>
            </p:cNvGraphicFramePr>
            <p:nvPr/>
          </p:nvGraphicFramePr>
          <p:xfrm>
            <a:off x="2400" y="3680"/>
            <a:ext cx="16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4" name="公式" r:id="rId56" imgW="126720" imgH="139680" progId="Equation.3">
                    <p:embed/>
                  </p:oleObj>
                </mc:Choice>
                <mc:Fallback>
                  <p:oleObj name="公式" r:id="rId56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80"/>
                          <a:ext cx="16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98" name="Object 70"/>
            <p:cNvGraphicFramePr>
              <a:graphicFrameLocks noChangeAspect="1"/>
            </p:cNvGraphicFramePr>
            <p:nvPr/>
          </p:nvGraphicFramePr>
          <p:xfrm>
            <a:off x="948" y="2737"/>
            <a:ext cx="26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5" name="公式" r:id="rId58" imgW="355320" imgH="215640" progId="Equation.3">
                    <p:embed/>
                  </p:oleObj>
                </mc:Choice>
                <mc:Fallback>
                  <p:oleObj name="公式" r:id="rId58" imgW="3553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2737"/>
                          <a:ext cx="263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99" name="Object 71"/>
            <p:cNvGraphicFramePr>
              <a:graphicFrameLocks noChangeAspect="1"/>
            </p:cNvGraphicFramePr>
            <p:nvPr/>
          </p:nvGraphicFramePr>
          <p:xfrm>
            <a:off x="644" y="2891"/>
            <a:ext cx="58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6" name="公式" r:id="rId60" imgW="88560" imgH="164880" progId="Equation.3">
                    <p:embed/>
                  </p:oleObj>
                </mc:Choice>
                <mc:Fallback>
                  <p:oleObj name="公式" r:id="rId60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2891"/>
                          <a:ext cx="58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800" name="Object 72"/>
            <p:cNvGraphicFramePr>
              <a:graphicFrameLocks noChangeAspect="1"/>
            </p:cNvGraphicFramePr>
            <p:nvPr/>
          </p:nvGraphicFramePr>
          <p:xfrm>
            <a:off x="1246" y="3660"/>
            <a:ext cx="82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7" name="公式" r:id="rId61" imgW="88560" imgH="164880" progId="Equation.3">
                    <p:embed/>
                  </p:oleObj>
                </mc:Choice>
                <mc:Fallback>
                  <p:oleObj name="公式" r:id="rId61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" y="3660"/>
                          <a:ext cx="82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801" name="Object 73"/>
            <p:cNvGraphicFramePr>
              <a:graphicFrameLocks noChangeAspect="1"/>
            </p:cNvGraphicFramePr>
            <p:nvPr/>
          </p:nvGraphicFramePr>
          <p:xfrm>
            <a:off x="1767" y="3671"/>
            <a:ext cx="12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8" name="公式" r:id="rId62" imgW="126720" imgH="164880" progId="Equation.3">
                    <p:embed/>
                  </p:oleObj>
                </mc:Choice>
                <mc:Fallback>
                  <p:oleObj name="公式" r:id="rId62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3671"/>
                          <a:ext cx="123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802" name="Object 74"/>
            <p:cNvGraphicFramePr>
              <a:graphicFrameLocks noChangeAspect="1"/>
            </p:cNvGraphicFramePr>
            <p:nvPr/>
          </p:nvGraphicFramePr>
          <p:xfrm>
            <a:off x="1211" y="3952"/>
            <a:ext cx="2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79" name="公式" r:id="rId63" imgW="139680" imgH="101520" progId="Equation.3">
                    <p:embed/>
                  </p:oleObj>
                </mc:Choice>
                <mc:Fallback>
                  <p:oleObj name="公式" r:id="rId63" imgW="139680" imgH="101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3952"/>
                          <a:ext cx="26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9803" name="Line 75"/>
            <p:cNvSpPr>
              <a:spLocks noChangeShapeType="1"/>
            </p:cNvSpPr>
            <p:nvPr/>
          </p:nvSpPr>
          <p:spPr bwMode="auto">
            <a:xfrm>
              <a:off x="1845" y="362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9804" name="Line 76"/>
            <p:cNvSpPr>
              <a:spLocks noChangeShapeType="1"/>
            </p:cNvSpPr>
            <p:nvPr/>
          </p:nvSpPr>
          <p:spPr bwMode="auto">
            <a:xfrm>
              <a:off x="1301" y="3068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9805" name="Line 77"/>
            <p:cNvSpPr>
              <a:spLocks noChangeShapeType="1"/>
            </p:cNvSpPr>
            <p:nvPr/>
          </p:nvSpPr>
          <p:spPr bwMode="auto">
            <a:xfrm>
              <a:off x="1954" y="338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9806" name="Line 78"/>
            <p:cNvSpPr>
              <a:spLocks noChangeShapeType="1"/>
            </p:cNvSpPr>
            <p:nvPr/>
          </p:nvSpPr>
          <p:spPr bwMode="auto">
            <a:xfrm>
              <a:off x="1482" y="338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zh-CN" altLang="en-US">
                <a:solidFill>
                  <a:prstClr val="black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29809" name="Line 81"/>
          <p:cNvSpPr>
            <a:spLocks noChangeShapeType="1"/>
          </p:cNvSpPr>
          <p:nvPr/>
        </p:nvSpPr>
        <p:spPr bwMode="auto">
          <a:xfrm>
            <a:off x="1042988" y="2817142"/>
            <a:ext cx="20161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9810" name="Line 82"/>
          <p:cNvSpPr>
            <a:spLocks noChangeShapeType="1"/>
          </p:cNvSpPr>
          <p:nvPr/>
        </p:nvSpPr>
        <p:spPr bwMode="auto">
          <a:xfrm flipV="1">
            <a:off x="2195513" y="1593180"/>
            <a:ext cx="0" cy="12239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9812" name="Line 84"/>
          <p:cNvSpPr>
            <a:spLocks noChangeShapeType="1"/>
          </p:cNvSpPr>
          <p:nvPr/>
        </p:nvSpPr>
        <p:spPr bwMode="auto">
          <a:xfrm>
            <a:off x="1476375" y="2458367"/>
            <a:ext cx="7207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9813" name="Line 85"/>
          <p:cNvSpPr>
            <a:spLocks noChangeShapeType="1"/>
          </p:cNvSpPr>
          <p:nvPr/>
        </p:nvSpPr>
        <p:spPr bwMode="auto">
          <a:xfrm>
            <a:off x="1476375" y="2458367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29815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30131"/>
              </p:ext>
            </p:extLst>
          </p:nvPr>
        </p:nvGraphicFramePr>
        <p:xfrm>
          <a:off x="1258888" y="2890167"/>
          <a:ext cx="4143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80" name="公式" r:id="rId65" imgW="203040" imgH="164880" progId="Equation.3">
                  <p:embed/>
                </p:oleObj>
              </mc:Choice>
              <mc:Fallback>
                <p:oleObj name="公式" r:id="rId65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90167"/>
                        <a:ext cx="41433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81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179680"/>
              </p:ext>
            </p:extLst>
          </p:nvPr>
        </p:nvGraphicFramePr>
        <p:xfrm>
          <a:off x="2195513" y="2313905"/>
          <a:ext cx="57626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81" name="公式" r:id="rId67" imgW="228600" imgH="177480" progId="Equation.3">
                  <p:embed/>
                </p:oleObj>
              </mc:Choice>
              <mc:Fallback>
                <p:oleObj name="公式" r:id="rId67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13905"/>
                        <a:ext cx="57626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817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483766"/>
              </p:ext>
            </p:extLst>
          </p:nvPr>
        </p:nvGraphicFramePr>
        <p:xfrm>
          <a:off x="2268538" y="1521742"/>
          <a:ext cx="669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82" name="公式" r:id="rId68" imgW="457200" imgH="215640" progId="Equation.3">
                  <p:embed/>
                </p:oleObj>
              </mc:Choice>
              <mc:Fallback>
                <p:oleObj name="公式" r:id="rId68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21742"/>
                        <a:ext cx="669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818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102322"/>
              </p:ext>
            </p:extLst>
          </p:nvPr>
        </p:nvGraphicFramePr>
        <p:xfrm>
          <a:off x="2843213" y="2961605"/>
          <a:ext cx="185737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83" name="公式" r:id="rId70" imgW="126720" imgH="139680" progId="Equation.3">
                  <p:embed/>
                </p:oleObj>
              </mc:Choice>
              <mc:Fallback>
                <p:oleObj name="公式" r:id="rId70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61605"/>
                        <a:ext cx="185737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1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778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1000742"/>
              </p:ext>
            </p:extLst>
          </p:nvPr>
        </p:nvGraphicFramePr>
        <p:xfrm>
          <a:off x="539750" y="769938"/>
          <a:ext cx="7345363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5" name="公式" r:id="rId4" imgW="4914720" imgH="1968480" progId="Equation.3">
                  <p:embed/>
                </p:oleObj>
              </mc:Choice>
              <mc:Fallback>
                <p:oleObj name="公式" r:id="rId4" imgW="4914720" imgH="1968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9938"/>
                        <a:ext cx="7345363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1779" name="Group 3"/>
          <p:cNvGrpSpPr>
            <a:grpSpLocks/>
          </p:cNvGrpSpPr>
          <p:nvPr/>
        </p:nvGrpSpPr>
        <p:grpSpPr bwMode="auto">
          <a:xfrm>
            <a:off x="4571826" y="4221088"/>
            <a:ext cx="4104630" cy="2160240"/>
            <a:chOff x="2245" y="2976"/>
            <a:chExt cx="2132" cy="1180"/>
          </a:xfrm>
        </p:grpSpPr>
        <p:graphicFrame>
          <p:nvGraphicFramePr>
            <p:cNvPr id="331780" name="Object 4"/>
            <p:cNvGraphicFramePr>
              <a:graphicFrameLocks noChangeAspect="1"/>
            </p:cNvGraphicFramePr>
            <p:nvPr/>
          </p:nvGraphicFramePr>
          <p:xfrm>
            <a:off x="2653" y="3838"/>
            <a:ext cx="16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6" name="公式" r:id="rId6" imgW="126720" imgH="177480" progId="Equation.3">
                    <p:embed/>
                  </p:oleObj>
                </mc:Choice>
                <mc:Fallback>
                  <p:oleObj name="公式" r:id="rId6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838"/>
                          <a:ext cx="16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78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676965"/>
                </p:ext>
              </p:extLst>
            </p:nvPr>
          </p:nvGraphicFramePr>
          <p:xfrm>
            <a:off x="2544" y="3251"/>
            <a:ext cx="21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7" name="公式" r:id="rId8" imgW="228600" imgH="177480" progId="Equation.3">
                    <p:embed/>
                  </p:oleObj>
                </mc:Choice>
                <mc:Fallback>
                  <p:oleObj name="公式" r:id="rId8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251"/>
                          <a:ext cx="21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1782" name="Group 6"/>
            <p:cNvGrpSpPr>
              <a:grpSpLocks/>
            </p:cNvGrpSpPr>
            <p:nvPr/>
          </p:nvGrpSpPr>
          <p:grpSpPr bwMode="auto">
            <a:xfrm>
              <a:off x="2245" y="2976"/>
              <a:ext cx="2132" cy="1180"/>
              <a:chOff x="2245" y="2976"/>
              <a:chExt cx="2132" cy="1180"/>
            </a:xfrm>
          </p:grpSpPr>
          <p:sp>
            <p:nvSpPr>
              <p:cNvPr id="331783" name="Line 7"/>
              <p:cNvSpPr>
                <a:spLocks noChangeShapeType="1"/>
              </p:cNvSpPr>
              <p:nvPr/>
            </p:nvSpPr>
            <p:spPr bwMode="auto">
              <a:xfrm>
                <a:off x="2245" y="3838"/>
                <a:ext cx="213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31784" name="Line 8"/>
              <p:cNvSpPr>
                <a:spLocks noChangeShapeType="1"/>
              </p:cNvSpPr>
              <p:nvPr/>
            </p:nvSpPr>
            <p:spPr bwMode="auto">
              <a:xfrm flipV="1">
                <a:off x="2789" y="2976"/>
                <a:ext cx="0" cy="118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31785" name="Line 9"/>
              <p:cNvSpPr>
                <a:spLocks noChangeShapeType="1"/>
              </p:cNvSpPr>
              <p:nvPr/>
            </p:nvSpPr>
            <p:spPr bwMode="auto">
              <a:xfrm flipV="1">
                <a:off x="3379" y="3339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31786" name="Line 10"/>
              <p:cNvSpPr>
                <a:spLocks noChangeShapeType="1"/>
              </p:cNvSpPr>
              <p:nvPr/>
            </p:nvSpPr>
            <p:spPr bwMode="auto">
              <a:xfrm flipV="1">
                <a:off x="2789" y="3339"/>
                <a:ext cx="590" cy="49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31787" name="Line 11"/>
              <p:cNvSpPr>
                <a:spLocks noChangeShapeType="1"/>
              </p:cNvSpPr>
              <p:nvPr/>
            </p:nvSpPr>
            <p:spPr bwMode="auto">
              <a:xfrm>
                <a:off x="3379" y="3339"/>
                <a:ext cx="590" cy="49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31788" name="Line 12"/>
              <p:cNvSpPr>
                <a:spLocks noChangeShapeType="1"/>
              </p:cNvSpPr>
              <p:nvPr/>
            </p:nvSpPr>
            <p:spPr bwMode="auto">
              <a:xfrm>
                <a:off x="2789" y="333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zh-CN" altLang="en-US">
                  <a:solidFill>
                    <a:prstClr val="black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aphicFrame>
          <p:nvGraphicFramePr>
            <p:cNvPr id="331789" name="Object 13"/>
            <p:cNvGraphicFramePr>
              <a:graphicFrameLocks noChangeAspect="1"/>
            </p:cNvGraphicFramePr>
            <p:nvPr/>
          </p:nvGraphicFramePr>
          <p:xfrm>
            <a:off x="3435" y="3906"/>
            <a:ext cx="10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8" name="公式" r:id="rId10" imgW="88560" imgH="164880" progId="Equation.3">
                    <p:embed/>
                  </p:oleObj>
                </mc:Choice>
                <mc:Fallback>
                  <p:oleObj name="公式" r:id="rId10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3906"/>
                          <a:ext cx="10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790" name="Object 14"/>
            <p:cNvGraphicFramePr>
              <a:graphicFrameLocks noChangeAspect="1"/>
            </p:cNvGraphicFramePr>
            <p:nvPr/>
          </p:nvGraphicFramePr>
          <p:xfrm>
            <a:off x="3878" y="3838"/>
            <a:ext cx="14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9" name="公式" r:id="rId12" imgW="126720" imgH="164880" progId="Equation.3">
                    <p:embed/>
                  </p:oleObj>
                </mc:Choice>
                <mc:Fallback>
                  <p:oleObj name="公式" r:id="rId12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838"/>
                          <a:ext cx="140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791" name="Object 15"/>
            <p:cNvGraphicFramePr>
              <a:graphicFrameLocks noChangeAspect="1"/>
            </p:cNvGraphicFramePr>
            <p:nvPr/>
          </p:nvGraphicFramePr>
          <p:xfrm>
            <a:off x="4241" y="3884"/>
            <a:ext cx="10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90" name="公式" r:id="rId14" imgW="88560" imgH="152280" progId="Equation.3">
                    <p:embed/>
                  </p:oleObj>
                </mc:Choice>
                <mc:Fallback>
                  <p:oleObj name="公式" r:id="rId14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884"/>
                          <a:ext cx="10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792" name="Object 16"/>
            <p:cNvGraphicFramePr>
              <a:graphicFrameLocks noChangeAspect="1"/>
            </p:cNvGraphicFramePr>
            <p:nvPr/>
          </p:nvGraphicFramePr>
          <p:xfrm>
            <a:off x="2835" y="3022"/>
            <a:ext cx="2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91" name="公式" r:id="rId16" imgW="304560" imgH="203040" progId="Equation.3">
                    <p:embed/>
                  </p:oleObj>
                </mc:Choice>
                <mc:Fallback>
                  <p:oleObj name="公式" r:id="rId16" imgW="304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022"/>
                          <a:ext cx="28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594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24857"/>
            <a:ext cx="7730847" cy="2428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4309" y="126876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卷积动画示意图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8526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70856" y="692696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常见函数的卷积：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42885"/>
              </p:ext>
            </p:extLst>
          </p:nvPr>
        </p:nvGraphicFramePr>
        <p:xfrm>
          <a:off x="1116285" y="1700312"/>
          <a:ext cx="6696075" cy="302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1" name="Equation" r:id="rId3" imgW="2743200" imgH="1091880" progId="Equation.DSMT4">
                  <p:embed/>
                </p:oleObj>
              </mc:Choice>
              <mc:Fallback>
                <p:oleObj name="Equation" r:id="rId3" imgW="274320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285" y="1700312"/>
                        <a:ext cx="6696075" cy="30248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065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116632"/>
            <a:ext cx="3743325" cy="7207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卷积的性质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38951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31961492"/>
              </p:ext>
            </p:extLst>
          </p:nvPr>
        </p:nvGraphicFramePr>
        <p:xfrm>
          <a:off x="1610668" y="3631555"/>
          <a:ext cx="6777756" cy="53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" name="Equation" r:id="rId3" imgW="2895480" imgH="228600" progId="Equation.DSMT4">
                  <p:embed/>
                </p:oleObj>
              </mc:Choice>
              <mc:Fallback>
                <p:oleObj name="Equation" r:id="rId3" imgW="289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668" y="3631555"/>
                        <a:ext cx="6777756" cy="53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5" name="Object 1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22961343"/>
              </p:ext>
            </p:extLst>
          </p:nvPr>
        </p:nvGraphicFramePr>
        <p:xfrm>
          <a:off x="1547813" y="1903785"/>
          <a:ext cx="3514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0" name="Equation" r:id="rId5" imgW="1562040" imgH="228600" progId="Equation.DSMT4">
                  <p:embed/>
                </p:oleObj>
              </mc:Choice>
              <mc:Fallback>
                <p:oleObj name="Equation" r:id="rId5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03785"/>
                        <a:ext cx="35147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7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27705094"/>
              </p:ext>
            </p:extLst>
          </p:nvPr>
        </p:nvGraphicFramePr>
        <p:xfrm>
          <a:off x="1619672" y="5503763"/>
          <a:ext cx="5749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1" name="Equation" r:id="rId7" imgW="2539800" imgH="228600" progId="Equation.DSMT4">
                  <p:embed/>
                </p:oleObj>
              </mc:Choice>
              <mc:Fallback>
                <p:oleObj name="Equation" r:id="rId7" imgW="25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503763"/>
                        <a:ext cx="57499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900113" y="1111622"/>
            <a:ext cx="2297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交换律：</a:t>
            </a:r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1042988" y="2767385"/>
            <a:ext cx="28797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en-US" altLang="zh-CN" sz="3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分配律：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SzPct val="65000"/>
              <a:buFont typeface="Wingdings" pitchFamily="2" charset="2"/>
              <a:buNone/>
            </a:pPr>
            <a:endParaRPr lang="zh-CN" altLang="en-US" sz="2400" dirty="0">
              <a:solidFill>
                <a:prstClr val="black"/>
              </a:solidFill>
              <a:latin typeface="Times New Roman" pitchFamily="18" charset="0"/>
              <a:ea typeface="楷体" pitchFamily="49" charset="-122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SzPct val="65000"/>
              <a:buFont typeface="Wingdings" pitchFamily="2" charset="2"/>
              <a:buNone/>
            </a:pPr>
            <a:endParaRPr lang="en-US" altLang="zh-CN" dirty="0">
              <a:solidFill>
                <a:prstClr val="black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38954" name="Rectangle 10"/>
          <p:cNvSpPr>
            <a:spLocks noChangeArrowheads="1"/>
          </p:cNvSpPr>
          <p:nvPr/>
        </p:nvSpPr>
        <p:spPr bwMode="auto">
          <a:xfrm>
            <a:off x="971550" y="4639047"/>
            <a:ext cx="28082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en-US" altLang="zh-CN" sz="320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结合律：</a:t>
            </a:r>
            <a:endParaRPr lang="zh-CN" altLang="en-US" sz="2400">
              <a:solidFill>
                <a:prstClr val="black"/>
              </a:solidFill>
              <a:latin typeface="Times New Roman" pitchFamily="18" charset="0"/>
              <a:ea typeface="楷体" pitchFamily="49" charset="-122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SzPct val="65000"/>
              <a:buFont typeface="Wingdings" pitchFamily="2" charset="2"/>
              <a:buNone/>
            </a:pPr>
            <a:endParaRPr lang="en-US" altLang="zh-CN">
              <a:solidFill>
                <a:prstClr val="black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3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3737" y="116632"/>
            <a:ext cx="5616575" cy="574675"/>
          </a:xfrm>
        </p:spPr>
        <p:txBody>
          <a:bodyPr/>
          <a:lstStyle/>
          <a:p>
            <a:pPr algn="ctr"/>
            <a:r>
              <a:rPr lang="zh-CN" altLang="en-US" sz="2800">
                <a:latin typeface="+mj-ea"/>
              </a:rPr>
              <a:t>分配律用于系统分析：系统并联</a:t>
            </a: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11473"/>
              </p:ext>
            </p:extLst>
          </p:nvPr>
        </p:nvGraphicFramePr>
        <p:xfrm>
          <a:off x="4931346" y="4940548"/>
          <a:ext cx="25130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3" name="Equation" r:id="rId3" imgW="1117440" imgH="228600" progId="Equation.DSMT4">
                  <p:embed/>
                </p:oleObj>
              </mc:Choice>
              <mc:Fallback>
                <p:oleObj name="Equation" r:id="rId3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46" y="4940548"/>
                        <a:ext cx="25130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94641"/>
              </p:ext>
            </p:extLst>
          </p:nvPr>
        </p:nvGraphicFramePr>
        <p:xfrm>
          <a:off x="1412000" y="836712"/>
          <a:ext cx="6328352" cy="49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4" name="Equation" r:id="rId5" imgW="2895480" imgH="228600" progId="Equation.DSMT4">
                  <p:embed/>
                </p:oleObj>
              </mc:Choice>
              <mc:Fallback>
                <p:oleObj name="Equation" r:id="rId5" imgW="289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000" y="836712"/>
                        <a:ext cx="6328352" cy="499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540321" y="1557586"/>
            <a:ext cx="3376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系统并联，框图表示：</a:t>
            </a:r>
            <a:r>
              <a:rPr lang="zh-CN" altLang="en-US" dirty="0">
                <a:solidFill>
                  <a:srgbClr val="DB5353"/>
                </a:solidFill>
                <a:latin typeface="黑体"/>
                <a:ea typeface="黑体"/>
              </a:rPr>
              <a:t> </a:t>
            </a:r>
          </a:p>
        </p:txBody>
      </p:sp>
      <p:graphicFrame>
        <p:nvGraphicFramePr>
          <p:cNvPr id="346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810301"/>
              </p:ext>
            </p:extLst>
          </p:nvPr>
        </p:nvGraphicFramePr>
        <p:xfrm>
          <a:off x="1259458" y="4869111"/>
          <a:ext cx="35956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5" name="Visio" r:id="rId7" imgW="2020519" imgH="487375" progId="Visio.Drawing.11">
                  <p:embed/>
                </p:oleObj>
              </mc:Choice>
              <mc:Fallback>
                <p:oleObj name="Visio" r:id="rId7" imgW="2020519" imgH="4873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458" y="4869111"/>
                        <a:ext cx="35956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1495"/>
              </p:ext>
            </p:extLst>
          </p:nvPr>
        </p:nvGraphicFramePr>
        <p:xfrm>
          <a:off x="756221" y="1989386"/>
          <a:ext cx="7048500" cy="299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6" name="Visio" r:id="rId9" imgW="3916985" imgH="1665122" progId="Visio.Drawing.11">
                  <p:embed/>
                </p:oleObj>
              </mc:Choice>
              <mc:Fallback>
                <p:oleObj name="Visio" r:id="rId9" imgW="3916985" imgH="16651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21" y="1989386"/>
                        <a:ext cx="7048500" cy="299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534487"/>
              </p:ext>
            </p:extLst>
          </p:nvPr>
        </p:nvGraphicFramePr>
        <p:xfrm>
          <a:off x="3851846" y="2708523"/>
          <a:ext cx="1325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7" name="Equation" r:id="rId11" imgW="736560" imgH="215640" progId="Equation.3">
                  <p:embed/>
                </p:oleObj>
              </mc:Choice>
              <mc:Fallback>
                <p:oleObj name="Equation" r:id="rId11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846" y="2708523"/>
                        <a:ext cx="13255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4106"/>
              </p:ext>
            </p:extLst>
          </p:nvPr>
        </p:nvGraphicFramePr>
        <p:xfrm>
          <a:off x="3780408" y="4437311"/>
          <a:ext cx="13477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8" name="Equation" r:id="rId13" imgW="749160" imgH="215640" progId="Equation.3">
                  <p:embed/>
                </p:oleObj>
              </mc:Choice>
              <mc:Fallback>
                <p:oleObj name="Equation" r:id="rId13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408" y="4437311"/>
                        <a:ext cx="13477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45278"/>
              </p:ext>
            </p:extLst>
          </p:nvPr>
        </p:nvGraphicFramePr>
        <p:xfrm>
          <a:off x="4788471" y="3068886"/>
          <a:ext cx="24574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39" name="Equation" r:id="rId15" imgW="1485720" imgH="457200" progId="Equation.DSMT4">
                  <p:embed/>
                </p:oleObj>
              </mc:Choice>
              <mc:Fallback>
                <p:oleObj name="Equation" r:id="rId15" imgW="1485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471" y="3068886"/>
                        <a:ext cx="24574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395039" y="5838363"/>
            <a:ext cx="835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结论：子系统并联时，总系统的冲激响应等于各子系统</a:t>
            </a:r>
          </a:p>
          <a:p>
            <a:pPr algn="l"/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      </a:t>
            </a: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</a:rPr>
              <a:t>冲激响应</a:t>
            </a:r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之和。</a:t>
            </a:r>
          </a:p>
        </p:txBody>
      </p:sp>
    </p:spTree>
    <p:extLst>
      <p:ext uri="{BB962C8B-B14F-4D97-AF65-F5344CB8AC3E}">
        <p14:creationId xmlns:p14="http://schemas.microsoft.com/office/powerpoint/2010/main" val="3044196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7704" y="115888"/>
            <a:ext cx="5275263" cy="57680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800" dirty="0">
                <a:latin typeface="+mj-ea"/>
              </a:rPr>
              <a:t>结合律用于系统分析：系统级联</a:t>
            </a: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79999"/>
              </p:ext>
            </p:extLst>
          </p:nvPr>
        </p:nvGraphicFramePr>
        <p:xfrm>
          <a:off x="1115616" y="908720"/>
          <a:ext cx="687246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2" name="Equation" r:id="rId3" imgW="3124080" imgH="228600" progId="Equation.DSMT4">
                  <p:embed/>
                </p:oleObj>
              </mc:Choice>
              <mc:Fallback>
                <p:oleObj name="Equation" r:id="rId3" imgW="312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08720"/>
                        <a:ext cx="6872465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001270"/>
              </p:ext>
            </p:extLst>
          </p:nvPr>
        </p:nvGraphicFramePr>
        <p:xfrm>
          <a:off x="5148263" y="3892010"/>
          <a:ext cx="245586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3" name="Equation" r:id="rId5" imgW="1091880" imgH="228600" progId="Equation.DSMT4">
                  <p:embed/>
                </p:oleObj>
              </mc:Choice>
              <mc:Fallback>
                <p:oleObj name="Equation" r:id="rId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892010"/>
                        <a:ext cx="245586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539552" y="1628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prstClr val="black"/>
                </a:solidFill>
                <a:latin typeface="黑体"/>
                <a:ea typeface="黑体"/>
              </a:rPr>
              <a:t>系统级联，框图表示：</a:t>
            </a:r>
            <a:r>
              <a:rPr lang="zh-CN" altLang="en-US" sz="2400">
                <a:solidFill>
                  <a:srgbClr val="DB5353"/>
                </a:solidFill>
                <a:latin typeface="黑体"/>
                <a:ea typeface="黑体"/>
              </a:rPr>
              <a:t> </a:t>
            </a:r>
          </a:p>
        </p:txBody>
      </p:sp>
      <p:graphicFrame>
        <p:nvGraphicFramePr>
          <p:cNvPr id="349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300614"/>
              </p:ext>
            </p:extLst>
          </p:nvPr>
        </p:nvGraphicFramePr>
        <p:xfrm>
          <a:off x="468313" y="2379816"/>
          <a:ext cx="75628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4" name="Visio" r:id="rId7" imgW="3701186" imgH="603504" progId="Visio.Drawing.11">
                  <p:embed/>
                </p:oleObj>
              </mc:Choice>
              <mc:Fallback>
                <p:oleObj name="Visio" r:id="rId7" imgW="3701186" imgH="6035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79816"/>
                        <a:ext cx="756285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2806"/>
              </p:ext>
            </p:extLst>
          </p:nvPr>
        </p:nvGraphicFramePr>
        <p:xfrm>
          <a:off x="684213" y="3748241"/>
          <a:ext cx="432911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5" name="Visio" r:id="rId9" imgW="2471400" imgH="539640" progId="Visio.Drawing.11">
                  <p:embed/>
                </p:oleObj>
              </mc:Choice>
              <mc:Fallback>
                <p:oleObj name="Visio" r:id="rId9" imgW="2471400" imgH="539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48241"/>
                        <a:ext cx="432911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539055" y="4980836"/>
            <a:ext cx="83534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latin typeface="黑体"/>
                <a:ea typeface="黑体"/>
              </a:rPr>
              <a:t>结论：</a:t>
            </a:r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时域中，子系统级联时，总的冲激响应等于子系统</a:t>
            </a:r>
          </a:p>
          <a:p>
            <a:pPr algn="l"/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      冲激响应的卷积</a:t>
            </a:r>
            <a:r>
              <a:rPr lang="zh-CN" altLang="en-US" sz="2400" dirty="0" smtClean="0">
                <a:solidFill>
                  <a:prstClr val="black"/>
                </a:solidFill>
                <a:latin typeface="黑体"/>
                <a:ea typeface="黑体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黑体"/>
              <a:ea typeface="黑体"/>
            </a:endParaRPr>
          </a:p>
          <a:p>
            <a:pPr algn="l"/>
            <a:endParaRPr lang="zh-CN" altLang="en-US" sz="2400" dirty="0">
              <a:solidFill>
                <a:prstClr val="black"/>
              </a:solidFill>
              <a:latin typeface="黑体"/>
              <a:ea typeface="黑体"/>
            </a:endParaRPr>
          </a:p>
          <a:p>
            <a:pPr algn="l"/>
            <a:r>
              <a:rPr lang="zh-CN" altLang="en-US" sz="2400" dirty="0">
                <a:solidFill>
                  <a:srgbClr val="000066"/>
                </a:solidFill>
                <a:latin typeface="黑体"/>
                <a:ea typeface="黑体"/>
              </a:rPr>
              <a:t>卷积运算满足交换律，因此系统级联的先后次序可以调换。</a:t>
            </a:r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54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760" y="116632"/>
            <a:ext cx="4271963" cy="7381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卷积的时移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性质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1043608" y="137953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设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1042988" y="1989138"/>
            <a:ext cx="723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则</a:t>
            </a:r>
          </a:p>
        </p:txBody>
      </p:sp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1692275" y="1341438"/>
          <a:ext cx="45926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6" name="Equation" r:id="rId3" imgW="1968480" imgH="228600" progId="Equation.DSMT4">
                  <p:embed/>
                </p:oleObj>
              </mc:Choice>
              <mc:Fallback>
                <p:oleObj name="Equation" r:id="rId3" imgW="1968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41438"/>
                        <a:ext cx="45926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1692275" y="1989138"/>
          <a:ext cx="5572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" name="Equation" r:id="rId5" imgW="2438280" imgH="228600" progId="Equation.DSMT4">
                  <p:embed/>
                </p:oleObj>
              </mc:Choice>
              <mc:Fallback>
                <p:oleObj name="Equation" r:id="rId5" imgW="243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55721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1692275" y="2636838"/>
          <a:ext cx="65198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8" name="Equation" r:id="rId7" imgW="2666880" imgH="228600" progId="Equation.DSMT4">
                  <p:embed/>
                </p:oleObj>
              </mc:Choice>
              <mc:Fallback>
                <p:oleObj name="Equation" r:id="rId7" imgW="266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36838"/>
                        <a:ext cx="65198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9" name="Line 11"/>
          <p:cNvSpPr>
            <a:spLocks noChangeShapeType="1"/>
          </p:cNvSpPr>
          <p:nvPr/>
        </p:nvSpPr>
        <p:spPr bwMode="auto">
          <a:xfrm>
            <a:off x="1885950" y="448243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zh-CN" altLang="en-US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50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66569"/>
              </p:ext>
            </p:extLst>
          </p:nvPr>
        </p:nvGraphicFramePr>
        <p:xfrm>
          <a:off x="2771775" y="4339555"/>
          <a:ext cx="723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9" name="Equation" r:id="rId9" imgW="330120" imgH="228600" progId="Equation.DSMT4">
                  <p:embed/>
                </p:oleObj>
              </mc:Choice>
              <mc:Fallback>
                <p:oleObj name="Equation" r:id="rId9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339555"/>
                        <a:ext cx="7239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100185"/>
              </p:ext>
            </p:extLst>
          </p:nvPr>
        </p:nvGraphicFramePr>
        <p:xfrm>
          <a:off x="2771775" y="4915817"/>
          <a:ext cx="755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0" name="Equation" r:id="rId11" imgW="342720" imgH="228600" progId="Equation.DSMT4">
                  <p:embed/>
                </p:oleObj>
              </mc:Choice>
              <mc:Fallback>
                <p:oleObj name="Equation" r:id="rId11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15817"/>
                        <a:ext cx="7556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2" name="Rectangle 14"/>
          <p:cNvSpPr>
            <a:spLocks noChangeArrowheads="1"/>
          </p:cNvSpPr>
          <p:nvPr/>
        </p:nvSpPr>
        <p:spPr bwMode="auto">
          <a:xfrm>
            <a:off x="4211960" y="4341142"/>
            <a:ext cx="248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A            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4211638" y="4915817"/>
            <a:ext cx="264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C          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350224" name="Rectangle 16"/>
          <p:cNvSpPr>
            <a:spLocks noChangeArrowheads="1"/>
          </p:cNvSpPr>
          <p:nvPr/>
        </p:nvSpPr>
        <p:spPr bwMode="auto">
          <a:xfrm>
            <a:off x="3995738" y="5492080"/>
            <a:ext cx="2447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A+C        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</a:rPr>
              <a:t>B+D</a:t>
            </a:r>
          </a:p>
        </p:txBody>
      </p:sp>
      <p:graphicFrame>
        <p:nvGraphicFramePr>
          <p:cNvPr id="3502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51733"/>
              </p:ext>
            </p:extLst>
          </p:nvPr>
        </p:nvGraphicFramePr>
        <p:xfrm>
          <a:off x="2843213" y="5492080"/>
          <a:ext cx="641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" name="Equation" r:id="rId13" imgW="291960" imgH="203040" progId="Equation.DSMT4">
                  <p:embed/>
                </p:oleObj>
              </mc:Choice>
              <mc:Fallback>
                <p:oleObj name="Equation" r:id="rId13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492080"/>
                        <a:ext cx="6413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863779" y="3717032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一般规律：</a:t>
            </a:r>
          </a:p>
        </p:txBody>
      </p:sp>
      <p:sp>
        <p:nvSpPr>
          <p:cNvPr id="350227" name="Text Box 19"/>
          <p:cNvSpPr txBox="1">
            <a:spLocks noChangeArrowheads="1"/>
          </p:cNvSpPr>
          <p:nvPr/>
        </p:nvSpPr>
        <p:spPr bwMode="auto">
          <a:xfrm>
            <a:off x="4139952" y="379980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上限</a:t>
            </a:r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5508377" y="376329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下限</a:t>
            </a:r>
          </a:p>
        </p:txBody>
      </p:sp>
    </p:spTree>
    <p:extLst>
      <p:ext uri="{BB962C8B-B14F-4D97-AF65-F5344CB8AC3E}">
        <p14:creationId xmlns:p14="http://schemas.microsoft.com/office/powerpoint/2010/main" val="2025135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36" y="3822893"/>
            <a:ext cx="4791075" cy="16383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34" y="3240169"/>
            <a:ext cx="2361051" cy="280374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pPr algn="ctr"/>
            <a:r>
              <a:rPr lang="zh-CN" altLang="en-US" sz="3600" dirty="0" smtClean="0"/>
              <a:t>连续时间单位阶跃与单位冲激信号</a:t>
            </a:r>
            <a:endParaRPr lang="zh-CN" altLang="en-US" sz="36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244434" y="1268760"/>
            <a:ext cx="7583929" cy="1304925"/>
            <a:chOff x="-5509120" y="3166070"/>
            <a:chExt cx="7199167" cy="1304925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09120" y="3166070"/>
              <a:ext cx="4953000" cy="130492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3" name="TextBox 5"/>
            <p:cNvSpPr txBox="1"/>
            <p:nvPr/>
          </p:nvSpPr>
          <p:spPr>
            <a:xfrm>
              <a:off x="-299732" y="3403033"/>
              <a:ext cx="19897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提示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: 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定义不严密，</a:t>
              </a:r>
              <a:endPara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因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t=0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时</a:t>
              </a:r>
              <a:r>
                <a:rPr lang="en-US" altLang="zh-CN" sz="16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u(t)</a:t>
              </a:r>
              <a:r>
                <a:rPr lang="zh-CN" altLang="en-US" sz="1600" b="1" dirty="0" smtClean="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不连续</a:t>
              </a:r>
              <a:endParaRPr lang="zh-CN" altLang="en-US" sz="16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4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124744"/>
            <a:ext cx="8075612" cy="496855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1.</a:t>
            </a:r>
            <a:r>
              <a:rPr lang="zh-CN" altLang="en-US" sz="2400" dirty="0">
                <a:latin typeface="+mj-ea"/>
                <a:ea typeface="+mj-ea"/>
              </a:rPr>
              <a:t>卷积的微分性质：两个函数卷积后的导数等于其中一函数之导数与另一函数之卷积</a:t>
            </a:r>
          </a:p>
          <a:p>
            <a:pPr>
              <a:buFont typeface="Wingdings" pitchFamily="2" charset="2"/>
              <a:buNone/>
            </a:pPr>
            <a:endParaRPr lang="zh-CN" altLang="en-US" sz="2400" dirty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2.</a:t>
            </a:r>
            <a:r>
              <a:rPr lang="zh-CN" altLang="en-US" sz="2400" dirty="0">
                <a:latin typeface="+mj-ea"/>
                <a:ea typeface="+mj-ea"/>
              </a:rPr>
              <a:t>卷积的积分性质：两个函数卷积后的积分等于其中一函数之积分与另一函数之卷积</a:t>
            </a:r>
          </a:p>
          <a:p>
            <a:pPr>
              <a:buFont typeface="Wingdings" pitchFamily="2" charset="2"/>
              <a:buNone/>
            </a:pPr>
            <a:endParaRPr lang="zh-CN" altLang="en-US" sz="2400" dirty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3.</a:t>
            </a:r>
            <a:r>
              <a:rPr lang="zh-CN" altLang="en-US" sz="2400" dirty="0">
                <a:latin typeface="+mj-ea"/>
                <a:ea typeface="+mj-ea"/>
              </a:rPr>
              <a:t>由</a:t>
            </a:r>
            <a:r>
              <a:rPr lang="en-US" altLang="zh-CN" sz="2400" dirty="0" smtClean="0">
                <a:latin typeface="+mj-ea"/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</a:rPr>
              <a:t>和</a:t>
            </a:r>
            <a:r>
              <a:rPr lang="en-US" altLang="zh-CN" sz="2400" dirty="0" smtClean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两性质可</a:t>
            </a:r>
            <a:r>
              <a:rPr lang="zh-CN" altLang="en-US" sz="2400" dirty="0" smtClean="0">
                <a:latin typeface="+mj-ea"/>
                <a:ea typeface="+mj-ea"/>
              </a:rPr>
              <a:t>得</a:t>
            </a:r>
            <a:r>
              <a:rPr lang="en-US" altLang="zh-CN" sz="2400" dirty="0" smtClean="0">
                <a:latin typeface="+mj-ea"/>
                <a:ea typeface="+mj-ea"/>
              </a:rPr>
              <a:t>:</a:t>
            </a:r>
            <a:endParaRPr lang="zh-CN" altLang="en-US" sz="2400" dirty="0">
              <a:latin typeface="+mj-ea"/>
              <a:ea typeface="+mj-ea"/>
            </a:endParaRPr>
          </a:p>
        </p:txBody>
      </p:sp>
      <p:graphicFrame>
        <p:nvGraphicFramePr>
          <p:cNvPr id="293891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9748764"/>
              </p:ext>
            </p:extLst>
          </p:nvPr>
        </p:nvGraphicFramePr>
        <p:xfrm>
          <a:off x="1116013" y="2060848"/>
          <a:ext cx="5232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5" name="公式" r:id="rId4" imgW="2920680" imgH="393480" progId="Equation.3">
                  <p:embed/>
                </p:oleObj>
              </mc:Choice>
              <mc:Fallback>
                <p:oleObj name="公式" r:id="rId4" imgW="292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848"/>
                        <a:ext cx="5232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2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10116883"/>
              </p:ext>
            </p:extLst>
          </p:nvPr>
        </p:nvGraphicFramePr>
        <p:xfrm>
          <a:off x="1042988" y="3789040"/>
          <a:ext cx="76517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6" name="公式" r:id="rId6" imgW="3835080" imgH="330120" progId="Equation.3">
                  <p:embed/>
                </p:oleObj>
              </mc:Choice>
              <mc:Fallback>
                <p:oleObj name="公式" r:id="rId6" imgW="3835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040"/>
                        <a:ext cx="76517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51411"/>
              </p:ext>
            </p:extLst>
          </p:nvPr>
        </p:nvGraphicFramePr>
        <p:xfrm>
          <a:off x="1187450" y="5199533"/>
          <a:ext cx="49085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7" name="公式" r:id="rId8" imgW="2450880" imgH="393480" progId="Equation.3">
                  <p:embed/>
                </p:oleObj>
              </mc:Choice>
              <mc:Fallback>
                <p:oleObj name="公式" r:id="rId8" imgW="245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99533"/>
                        <a:ext cx="490855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1691680" y="116632"/>
            <a:ext cx="57927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卷积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的微分与积分性质</a:t>
            </a:r>
          </a:p>
        </p:txBody>
      </p:sp>
    </p:spTree>
    <p:extLst>
      <p:ext uri="{BB962C8B-B14F-4D97-AF65-F5344CB8AC3E}">
        <p14:creationId xmlns:p14="http://schemas.microsoft.com/office/powerpoint/2010/main" val="24225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828899" y="1675656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推广：</a:t>
            </a:r>
          </a:p>
        </p:txBody>
      </p:sp>
      <p:graphicFrame>
        <p:nvGraphicFramePr>
          <p:cNvPr id="351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850652"/>
              </p:ext>
            </p:extLst>
          </p:nvPr>
        </p:nvGraphicFramePr>
        <p:xfrm>
          <a:off x="899592" y="980728"/>
          <a:ext cx="72088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9" name="Equation" r:id="rId3" imgW="3593880" imgH="330120" progId="Equation.DSMT4">
                  <p:embed/>
                </p:oleObj>
              </mc:Choice>
              <mc:Fallback>
                <p:oleObj name="Equation" r:id="rId3" imgW="3593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80728"/>
                        <a:ext cx="7208837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75723"/>
              </p:ext>
            </p:extLst>
          </p:nvPr>
        </p:nvGraphicFramePr>
        <p:xfrm>
          <a:off x="1187450" y="2855813"/>
          <a:ext cx="43291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0" name="Equation" r:id="rId5" imgW="1968480" imgH="203040" progId="Equation.DSMT4">
                  <p:embed/>
                </p:oleObj>
              </mc:Choice>
              <mc:Fallback>
                <p:oleObj name="Equation" r:id="rId5" imgW="1968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5813"/>
                        <a:ext cx="43291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10949"/>
              </p:ext>
            </p:extLst>
          </p:nvPr>
        </p:nvGraphicFramePr>
        <p:xfrm>
          <a:off x="1187450" y="3503513"/>
          <a:ext cx="25415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1" name="Equation" r:id="rId7" imgW="1155600" imgH="203040" progId="Equation.DSMT4">
                  <p:embed/>
                </p:oleObj>
              </mc:Choice>
              <mc:Fallback>
                <p:oleObj name="Equation" r:id="rId7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03513"/>
                        <a:ext cx="25415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344682"/>
              </p:ext>
            </p:extLst>
          </p:nvPr>
        </p:nvGraphicFramePr>
        <p:xfrm>
          <a:off x="1187450" y="3935313"/>
          <a:ext cx="32004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2" name="Equation" r:id="rId9" imgW="1460160" imgH="457200" progId="Equation.DSMT4">
                  <p:embed/>
                </p:oleObj>
              </mc:Choice>
              <mc:Fallback>
                <p:oleObj name="Equation" r:id="rId9" imgW="1460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5313"/>
                        <a:ext cx="32004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14999"/>
              </p:ext>
            </p:extLst>
          </p:nvPr>
        </p:nvGraphicFramePr>
        <p:xfrm>
          <a:off x="1187450" y="4871938"/>
          <a:ext cx="29892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3" name="Equation" r:id="rId11" imgW="1358640" imgH="228600" progId="Equation.DSMT4">
                  <p:embed/>
                </p:oleObj>
              </mc:Choice>
              <mc:Fallback>
                <p:oleObj name="Equation" r:id="rId11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71938"/>
                        <a:ext cx="29892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292929"/>
              </p:ext>
            </p:extLst>
          </p:nvPr>
        </p:nvGraphicFramePr>
        <p:xfrm>
          <a:off x="1187450" y="2279551"/>
          <a:ext cx="33797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4" name="Equation" r:id="rId13" imgW="1536480" imgH="203040" progId="Equation.DSMT4">
                  <p:embed/>
                </p:oleObj>
              </mc:Choice>
              <mc:Fallback>
                <p:oleObj name="Equation" r:id="rId13" imgW="1536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9551"/>
                        <a:ext cx="33797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Oval 9">
            <a:hlinkClick r:id="rId15" action="ppaction://hlinksldjump" highlightClick="1">
              <a:snd r:embed="rId16" name="GLASS.WAV"/>
            </a:hlinkClick>
          </p:cNvPr>
          <p:cNvSpPr>
            <a:spLocks noChangeAspect="1" noChangeArrowheads="1"/>
          </p:cNvSpPr>
          <p:nvPr/>
        </p:nvSpPr>
        <p:spPr bwMode="auto">
          <a:xfrm>
            <a:off x="971550" y="2424013"/>
            <a:ext cx="76200" cy="762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7248"/>
              </p:ext>
            </p:extLst>
          </p:nvPr>
        </p:nvGraphicFramePr>
        <p:xfrm>
          <a:off x="1187450" y="5519638"/>
          <a:ext cx="39957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5" name="Equation" r:id="rId17" imgW="1815840" imgH="228600" progId="Equation.DSMT4">
                  <p:embed/>
                </p:oleObj>
              </mc:Choice>
              <mc:Fallback>
                <p:oleObj name="Equation" r:id="rId17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19638"/>
                        <a:ext cx="39957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8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900707" y="116632"/>
            <a:ext cx="7343701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与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冲激函数或阶跃函数的卷积</a:t>
            </a:r>
          </a:p>
        </p:txBody>
      </p:sp>
      <p:sp>
        <p:nvSpPr>
          <p:cNvPr id="351244" name="Oval 12">
            <a:hlinkClick r:id="rId15" action="ppaction://hlinksldjump" highlightClick="1">
              <a:snd r:embed="rId16" name="GLASS.WAV"/>
            </a:hlinkClick>
          </p:cNvPr>
          <p:cNvSpPr>
            <a:spLocks noChangeAspect="1" noChangeArrowheads="1"/>
          </p:cNvSpPr>
          <p:nvPr/>
        </p:nvSpPr>
        <p:spPr bwMode="auto">
          <a:xfrm>
            <a:off x="971550" y="3071713"/>
            <a:ext cx="76200" cy="762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51245" name="Oval 13">
            <a:hlinkClick r:id="rId15" action="ppaction://hlinksldjump" highlightClick="1">
              <a:snd r:embed="rId16" name="GLASS.WAV"/>
            </a:hlinkClick>
          </p:cNvPr>
          <p:cNvSpPr>
            <a:spLocks noChangeAspect="1" noChangeArrowheads="1"/>
          </p:cNvSpPr>
          <p:nvPr/>
        </p:nvSpPr>
        <p:spPr bwMode="auto">
          <a:xfrm>
            <a:off x="971550" y="3647976"/>
            <a:ext cx="76200" cy="762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51246" name="Oval 14">
            <a:hlinkClick r:id="rId15" action="ppaction://hlinksldjump" highlightClick="1">
              <a:snd r:embed="rId16" name="GLASS.WAV"/>
            </a:hlinkClick>
          </p:cNvPr>
          <p:cNvSpPr>
            <a:spLocks noChangeAspect="1" noChangeArrowheads="1"/>
          </p:cNvSpPr>
          <p:nvPr/>
        </p:nvSpPr>
        <p:spPr bwMode="auto">
          <a:xfrm>
            <a:off x="971550" y="4367113"/>
            <a:ext cx="76200" cy="762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51247" name="Oval 15">
            <a:hlinkClick r:id="rId15" action="ppaction://hlinksldjump" highlightClick="1">
              <a:snd r:embed="rId16" name="GLASS.WAV"/>
            </a:hlinkClick>
          </p:cNvPr>
          <p:cNvSpPr>
            <a:spLocks noChangeAspect="1" noChangeArrowheads="1"/>
          </p:cNvSpPr>
          <p:nvPr/>
        </p:nvSpPr>
        <p:spPr bwMode="auto">
          <a:xfrm>
            <a:off x="971550" y="5087838"/>
            <a:ext cx="76200" cy="762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51248" name="Oval 16">
            <a:hlinkClick r:id="rId15" action="ppaction://hlinksldjump" highlightClick="1">
              <a:snd r:embed="rId16" name="GLASS.WAV"/>
            </a:hlinkClick>
          </p:cNvPr>
          <p:cNvSpPr>
            <a:spLocks noChangeAspect="1" noChangeArrowheads="1"/>
          </p:cNvSpPr>
          <p:nvPr/>
        </p:nvSpPr>
        <p:spPr bwMode="auto">
          <a:xfrm>
            <a:off x="971550" y="5735538"/>
            <a:ext cx="76200" cy="762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123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900707" y="116632"/>
            <a:ext cx="7343701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时域离散信号的卷积</a:t>
            </a:r>
            <a:endParaRPr lang="zh-CN" altLang="en-US" sz="32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52253" y="1289688"/>
            <a:ext cx="7086600" cy="56019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定义：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rgbClr val="0000FF"/>
              </a:solidFill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93877"/>
              </p:ext>
            </p:extLst>
          </p:nvPr>
        </p:nvGraphicFramePr>
        <p:xfrm>
          <a:off x="2182835" y="1059405"/>
          <a:ext cx="44196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0" r:id="rId3" imgW="1866900" imgH="431800" progId="Equation.3">
                  <p:embed/>
                </p:oleObj>
              </mc:Choice>
              <mc:Fallback>
                <p:oleObj r:id="rId3" imgW="186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35" y="1059405"/>
                        <a:ext cx="44196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0089" y="2141658"/>
                <a:ext cx="8424936" cy="2282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 smtClean="0"/>
                  <a:t>【</a:t>
                </a:r>
                <a:r>
                  <a:rPr lang="zh-CN" altLang="en-US" sz="2000" dirty="0" smtClean="0"/>
                  <a:t>例</a:t>
                </a:r>
                <a:r>
                  <a:rPr lang="en-US" altLang="zh-CN" sz="2000" dirty="0" smtClean="0"/>
                  <a:t>】 </a:t>
                </a: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卷积，其中：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 smtClean="0"/>
                  <a:t>【</a:t>
                </a:r>
                <a:r>
                  <a:rPr lang="zh-CN" altLang="en-US" sz="2000" dirty="0" smtClean="0"/>
                  <a:t>解</a:t>
                </a:r>
                <a:r>
                  <a:rPr lang="en-US" altLang="zh-CN" sz="2000" dirty="0" smtClean="0"/>
                  <a:t>】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9" y="2141658"/>
                <a:ext cx="8424936" cy="2282100"/>
              </a:xfrm>
              <a:prstGeom prst="rect">
                <a:avLst/>
              </a:prstGeom>
              <a:blipFill rotWithShape="0">
                <a:blip r:embed="rId5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83567" y="4581128"/>
                <a:ext cx="81014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 smtClean="0"/>
                  <a:t>所以当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 algn="just"/>
                <a:r>
                  <a:rPr lang="zh-CN" altLang="en-US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，所以求和下限变为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。又因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所以上限变为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4581128"/>
                <a:ext cx="8101457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602" t="-4605" r="-677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4586" y="5855059"/>
                <a:ext cx="6361934" cy="567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[1−4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6" y="5855059"/>
                <a:ext cx="6361934" cy="5673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002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900707" y="116632"/>
            <a:ext cx="7343701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二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维（图像）信号的卷积</a:t>
            </a:r>
            <a:endParaRPr lang="zh-CN" altLang="en-US" sz="32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60110" y="951111"/>
                <a:ext cx="6898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</a:rPr>
                  <a:t>二维（图像）信号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</a:rPr>
                  <a:t>的卷积计算公式：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0" y="951111"/>
                <a:ext cx="689855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60" t="-14474" r="-114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882" name="Picture 2" descr="“二维卷积公式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92847"/>
            <a:ext cx="5184575" cy="107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778202" y="2348880"/>
            <a:ext cx="5561627" cy="4162425"/>
            <a:chOff x="1637441" y="2485377"/>
            <a:chExt cx="5561627" cy="416242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2218" y="2485377"/>
              <a:ext cx="5276850" cy="41624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637441" y="3505668"/>
              <a:ext cx="1091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输入信号</a:t>
              </a:r>
              <a:r>
                <a:rPr lang="en-US" altLang="zh-CN" sz="1600" dirty="0" smtClean="0"/>
                <a:t>I</a:t>
              </a:r>
              <a:endParaRPr lang="zh-CN" altLang="en-US" sz="16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2537" y="5617706"/>
              <a:ext cx="918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卷积核</a:t>
              </a:r>
              <a:r>
                <a:rPr lang="en-US" altLang="zh-CN" sz="1600" dirty="0" smtClean="0"/>
                <a:t>F</a:t>
              </a:r>
              <a:endParaRPr lang="zh-CN" altLang="en-US" sz="16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560428" y="6099331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结果</a:t>
              </a:r>
              <a:r>
                <a:rPr lang="en-US" altLang="zh-CN" sz="1600" dirty="0" smtClean="0"/>
                <a:t>O</a:t>
              </a:r>
              <a:endParaRPr lang="zh-CN" altLang="en-US" sz="1600" dirty="0"/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5580112" y="2762169"/>
              <a:ext cx="864097" cy="1818959"/>
            </a:xfrm>
            <a:prstGeom prst="wedgeRectCallout">
              <a:avLst>
                <a:gd name="adj1" fmla="val -11374"/>
                <a:gd name="adj2" fmla="val 79400"/>
              </a:avLst>
            </a:prstGeom>
            <a:solidFill>
              <a:schemeClr val="lt1">
                <a:alpha val="2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054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1877437" cy="102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谢谢！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2000" y="6093296"/>
            <a:ext cx="398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参考了大量网上素材及教科书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71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332731" y="1231925"/>
            <a:ext cx="374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延时</a:t>
            </a:r>
            <a:r>
              <a:rPr lang="zh-CN" altLang="en-US" sz="20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的单位阶跃信号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919999"/>
              </p:ext>
            </p:extLst>
          </p:nvPr>
        </p:nvGraphicFramePr>
        <p:xfrm>
          <a:off x="1403847" y="1943671"/>
          <a:ext cx="30448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6" r:id="rId3" imgW="1524000" imgH="533400" progId="Equation.DSMT4">
                  <p:embed/>
                </p:oleObj>
              </mc:Choice>
              <mc:Fallback>
                <p:oleObj r:id="rId3" imgW="15240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847" y="1943671"/>
                        <a:ext cx="304482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381689"/>
              </p:ext>
            </p:extLst>
          </p:nvPr>
        </p:nvGraphicFramePr>
        <p:xfrm>
          <a:off x="4931866" y="1272282"/>
          <a:ext cx="3384550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7" r:id="rId5" imgW="2335320" imgH="1686600" progId="Visio.Drawing.11">
                  <p:embed/>
                </p:oleObj>
              </mc:Choice>
              <mc:Fallback>
                <p:oleObj r:id="rId5" imgW="2335320" imgH="16866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866" y="1272282"/>
                        <a:ext cx="3384550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56681"/>
              </p:ext>
            </p:extLst>
          </p:nvPr>
        </p:nvGraphicFramePr>
        <p:xfrm>
          <a:off x="1363042" y="4813002"/>
          <a:ext cx="316071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8" r:id="rId7" imgW="1536700" imgH="584200" progId="Equation.DSMT4">
                  <p:embed/>
                </p:oleObj>
              </mc:Choice>
              <mc:Fallback>
                <p:oleObj r:id="rId7" imgW="15367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042" y="4813002"/>
                        <a:ext cx="3160713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507420"/>
              </p:ext>
            </p:extLst>
          </p:nvPr>
        </p:nvGraphicFramePr>
        <p:xfrm>
          <a:off x="5323855" y="3914477"/>
          <a:ext cx="2776537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9" r:id="rId9" imgW="1899000" imgH="1836360" progId="Visio.Drawing.11">
                  <p:embed/>
                </p:oleObj>
              </mc:Choice>
              <mc:Fallback>
                <p:oleObj r:id="rId9" imgW="1899000" imgH="1836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855" y="3914477"/>
                        <a:ext cx="2776537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31640" y="4256261"/>
            <a:ext cx="374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延时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的</a:t>
            </a:r>
            <a:r>
              <a:rPr lang="zh-CN" altLang="en-US" sz="20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冲激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信号</a:t>
            </a:r>
            <a:endParaRPr lang="zh-CN" altLang="en-US" sz="2000" b="1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/>
          <a:lstStyle/>
          <a:p>
            <a:pPr algn="ctr"/>
            <a:r>
              <a:rPr lang="zh-CN" altLang="en-US" sz="3600" dirty="0" smtClean="0"/>
              <a:t>信号</a:t>
            </a:r>
            <a:r>
              <a:rPr lang="zh-CN" altLang="en-US" dirty="0"/>
              <a:t>的</a:t>
            </a:r>
            <a:r>
              <a:rPr lang="zh-CN" altLang="en-US" dirty="0" smtClean="0"/>
              <a:t>延时</a:t>
            </a:r>
            <a:endParaRPr lang="zh-CN" altLang="en-US" sz="3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580112" y="5517232"/>
            <a:ext cx="23762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012160" y="4256261"/>
            <a:ext cx="0" cy="17680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837406" y="2751900"/>
            <a:ext cx="144017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8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2783</Words>
  <Application>Microsoft Office PowerPoint</Application>
  <PresentationFormat>全屏显示(4:3)</PresentationFormat>
  <Paragraphs>479</Paragraphs>
  <Slides>84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84</vt:i4>
      </vt:variant>
    </vt:vector>
  </HeadingPairs>
  <TitlesOfParts>
    <vt:vector size="108" baseType="lpstr">
      <vt:lpstr>Arial Unicode MS</vt:lpstr>
      <vt:lpstr>黑体</vt:lpstr>
      <vt:lpstr>华文行楷</vt:lpstr>
      <vt:lpstr>楷体</vt:lpstr>
      <vt:lpstr>楷体_GB2312</vt:lpstr>
      <vt:lpstr>宋体</vt:lpstr>
      <vt:lpstr>幼圆</vt:lpstr>
      <vt:lpstr>Arial</vt:lpstr>
      <vt:lpstr>Calibri</vt:lpstr>
      <vt:lpstr>Cambria Math</vt:lpstr>
      <vt:lpstr>Franklin Gothic Book</vt:lpstr>
      <vt:lpstr>Perpetua</vt:lpstr>
      <vt:lpstr>Times New Roman</vt:lpstr>
      <vt:lpstr>Verdana</vt:lpstr>
      <vt:lpstr>Wingdings</vt:lpstr>
      <vt:lpstr>Wingdings 2</vt:lpstr>
      <vt:lpstr>sp#ln-01 20150309</vt:lpstr>
      <vt:lpstr>Equation.3</vt:lpstr>
      <vt:lpstr>Visio.Drawing.11</vt:lpstr>
      <vt:lpstr>Equation.DSMT4</vt:lpstr>
      <vt:lpstr>公式</vt:lpstr>
      <vt:lpstr>位图图像</vt:lpstr>
      <vt:lpstr>Equation</vt:lpstr>
      <vt:lpstr>Visio</vt:lpstr>
      <vt:lpstr>① 数字信号处理：信号与系统</vt:lpstr>
      <vt:lpstr>内容提要</vt:lpstr>
      <vt:lpstr>信号的定义</vt:lpstr>
      <vt:lpstr>信号的表示</vt:lpstr>
      <vt:lpstr>信号的另一种分类</vt:lpstr>
      <vt:lpstr>连续时间信号</vt:lpstr>
      <vt:lpstr>连续时间单位阶跃与单位冲激信号</vt:lpstr>
      <vt:lpstr>连续时间单位阶跃与单位冲激信号</vt:lpstr>
      <vt:lpstr>信号的延时</vt:lpstr>
      <vt:lpstr>冲激函数的性质</vt:lpstr>
      <vt:lpstr>离散时间信号</vt:lpstr>
      <vt:lpstr>PowerPoint 演示文稿</vt:lpstr>
      <vt:lpstr>单位采样序列</vt:lpstr>
      <vt:lpstr>单位采样序列的作用</vt:lpstr>
      <vt:lpstr>PowerPoint 演示文稿</vt:lpstr>
      <vt:lpstr>单位采样序列和单位阶跃序列之间关系</vt:lpstr>
      <vt:lpstr>矩形序列</vt:lpstr>
      <vt:lpstr>矩形序列与单位阶跃序列</vt:lpstr>
      <vt:lpstr>实指数序列</vt:lpstr>
      <vt:lpstr>周期信号与非周期信号</vt:lpstr>
      <vt:lpstr>周期序列</vt:lpstr>
      <vt:lpstr>计算周期</vt:lpstr>
      <vt:lpstr>计算周期</vt:lpstr>
      <vt:lpstr>PowerPoint 演示文稿</vt:lpstr>
      <vt:lpstr>能量信号与功率信号</vt:lpstr>
      <vt:lpstr>能量信号与功率信号</vt:lpstr>
      <vt:lpstr>PowerPoint 演示文稿</vt:lpstr>
      <vt:lpstr>PowerPoint 演示文稿</vt:lpstr>
      <vt:lpstr>总结</vt:lpstr>
      <vt:lpstr>内容提要</vt:lpstr>
      <vt:lpstr>连续时间信号的运算</vt:lpstr>
      <vt:lpstr>PowerPoint 演示文稿</vt:lpstr>
      <vt:lpstr>PowerPoint 演示文稿</vt:lpstr>
      <vt:lpstr>PowerPoint 演示文稿</vt:lpstr>
      <vt:lpstr>PowerPoint 演示文稿</vt:lpstr>
      <vt:lpstr>信号波形变换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内容提要</vt:lpstr>
      <vt:lpstr>系统</vt:lpstr>
      <vt:lpstr>系统分类及性质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系统互联</vt:lpstr>
      <vt:lpstr>时域离散系统</vt:lpstr>
      <vt:lpstr>系统的线性性质判断</vt:lpstr>
      <vt:lpstr>时域离散时不变系统</vt:lpstr>
      <vt:lpstr>时域离散系统</vt:lpstr>
      <vt:lpstr>PowerPoint 演示文稿</vt:lpstr>
      <vt:lpstr>用差分方程表示时域离散系统</vt:lpstr>
      <vt:lpstr>用递推法求解</vt:lpstr>
      <vt:lpstr>用递推法求解</vt:lpstr>
      <vt:lpstr>内容提要</vt:lpstr>
      <vt:lpstr>用冲激信号表示连续时间信号</vt:lpstr>
      <vt:lpstr>PowerPoint 演示文稿</vt:lpstr>
      <vt:lpstr>PowerPoint 演示文稿</vt:lpstr>
      <vt:lpstr>卷积积分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卷积的性质</vt:lpstr>
      <vt:lpstr>分配律用于系统分析：系统并联</vt:lpstr>
      <vt:lpstr>结合律用于系统分析：系统级联</vt:lpstr>
      <vt:lpstr>卷积的时移性质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127</cp:revision>
  <dcterms:created xsi:type="dcterms:W3CDTF">2015-03-07T03:20:22Z</dcterms:created>
  <dcterms:modified xsi:type="dcterms:W3CDTF">2018-03-07T00:26:28Z</dcterms:modified>
</cp:coreProperties>
</file>