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30"/>
  </p:notesMasterIdLst>
  <p:sldIdLst>
    <p:sldId id="256" r:id="rId2"/>
    <p:sldId id="271" r:id="rId3"/>
    <p:sldId id="272" r:id="rId4"/>
    <p:sldId id="273" r:id="rId5"/>
    <p:sldId id="265" r:id="rId6"/>
    <p:sldId id="266" r:id="rId7"/>
    <p:sldId id="274" r:id="rId8"/>
    <p:sldId id="275" r:id="rId9"/>
    <p:sldId id="276" r:id="rId10"/>
    <p:sldId id="277" r:id="rId11"/>
    <p:sldId id="278" r:id="rId12"/>
    <p:sldId id="279" r:id="rId13"/>
    <p:sldId id="267" r:id="rId14"/>
    <p:sldId id="280" r:id="rId15"/>
    <p:sldId id="281" r:id="rId16"/>
    <p:sldId id="282" r:id="rId17"/>
    <p:sldId id="268" r:id="rId18"/>
    <p:sldId id="269" r:id="rId19"/>
    <p:sldId id="283" r:id="rId20"/>
    <p:sldId id="270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2" r:id="rId2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76757" autoAdjust="0"/>
  </p:normalViewPr>
  <p:slideViewPr>
    <p:cSldViewPr>
      <p:cViewPr varScale="1">
        <p:scale>
          <a:sx n="53" d="100"/>
          <a:sy n="53" d="100"/>
        </p:scale>
        <p:origin x="1788" y="72"/>
      </p:cViewPr>
      <p:guideLst>
        <p:guide pos="2880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54.wm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15.wmf"/><Relationship Id="rId18" Type="http://schemas.openxmlformats.org/officeDocument/2006/relationships/image" Target="../media/image51.wmf"/><Relationship Id="rId26" Type="http://schemas.openxmlformats.org/officeDocument/2006/relationships/image" Target="../media/image89.wmf"/><Relationship Id="rId3" Type="http://schemas.openxmlformats.org/officeDocument/2006/relationships/image" Target="../media/image70.wmf"/><Relationship Id="rId21" Type="http://schemas.openxmlformats.org/officeDocument/2006/relationships/image" Target="../media/image84.wmf"/><Relationship Id="rId7" Type="http://schemas.openxmlformats.org/officeDocument/2006/relationships/image" Target="../media/image73.wmf"/><Relationship Id="rId12" Type="http://schemas.openxmlformats.org/officeDocument/2006/relationships/image" Target="../media/image19.wmf"/><Relationship Id="rId17" Type="http://schemas.openxmlformats.org/officeDocument/2006/relationships/image" Target="../media/image81.wmf"/><Relationship Id="rId25" Type="http://schemas.openxmlformats.org/officeDocument/2006/relationships/image" Target="../media/image88.wmf"/><Relationship Id="rId2" Type="http://schemas.openxmlformats.org/officeDocument/2006/relationships/image" Target="../media/image69.wmf"/><Relationship Id="rId16" Type="http://schemas.openxmlformats.org/officeDocument/2006/relationships/image" Target="../media/image80.wmf"/><Relationship Id="rId20" Type="http://schemas.openxmlformats.org/officeDocument/2006/relationships/image" Target="../media/image83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24" Type="http://schemas.openxmlformats.org/officeDocument/2006/relationships/image" Target="../media/image87.wmf"/><Relationship Id="rId5" Type="http://schemas.openxmlformats.org/officeDocument/2006/relationships/image" Target="../media/image71.wmf"/><Relationship Id="rId15" Type="http://schemas.openxmlformats.org/officeDocument/2006/relationships/image" Target="../media/image79.wmf"/><Relationship Id="rId23" Type="http://schemas.openxmlformats.org/officeDocument/2006/relationships/image" Target="../media/image86.wmf"/><Relationship Id="rId28" Type="http://schemas.openxmlformats.org/officeDocument/2006/relationships/image" Target="../media/image91.wmf"/><Relationship Id="rId10" Type="http://schemas.openxmlformats.org/officeDocument/2006/relationships/image" Target="../media/image76.wmf"/><Relationship Id="rId19" Type="http://schemas.openxmlformats.org/officeDocument/2006/relationships/image" Target="../media/image82.wmf"/><Relationship Id="rId4" Type="http://schemas.openxmlformats.org/officeDocument/2006/relationships/image" Target="../media/image54.wmf"/><Relationship Id="rId9" Type="http://schemas.openxmlformats.org/officeDocument/2006/relationships/image" Target="../media/image75.wmf"/><Relationship Id="rId14" Type="http://schemas.openxmlformats.org/officeDocument/2006/relationships/image" Target="../media/image78.wmf"/><Relationship Id="rId22" Type="http://schemas.openxmlformats.org/officeDocument/2006/relationships/image" Target="../media/image85.wmf"/><Relationship Id="rId27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27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17.wmf"/><Relationship Id="rId3" Type="http://schemas.openxmlformats.org/officeDocument/2006/relationships/image" Target="../media/image20.wmf"/><Relationship Id="rId7" Type="http://schemas.openxmlformats.org/officeDocument/2006/relationships/image" Target="../media/image34.wmf"/><Relationship Id="rId12" Type="http://schemas.openxmlformats.org/officeDocument/2006/relationships/image" Target="../media/image37.wmf"/><Relationship Id="rId2" Type="http://schemas.openxmlformats.org/officeDocument/2006/relationships/image" Target="../media/image19.wmf"/><Relationship Id="rId1" Type="http://schemas.openxmlformats.org/officeDocument/2006/relationships/image" Target="../media/image13.wmf"/><Relationship Id="rId6" Type="http://schemas.openxmlformats.org/officeDocument/2006/relationships/image" Target="../media/image23.wmf"/><Relationship Id="rId11" Type="http://schemas.openxmlformats.org/officeDocument/2006/relationships/image" Target="../media/image15.wmf"/><Relationship Id="rId5" Type="http://schemas.openxmlformats.org/officeDocument/2006/relationships/image" Target="../media/image33.wmf"/><Relationship Id="rId10" Type="http://schemas.openxmlformats.org/officeDocument/2006/relationships/image" Target="../media/image14.wmf"/><Relationship Id="rId4" Type="http://schemas.openxmlformats.org/officeDocument/2006/relationships/image" Target="../media/image32.wmf"/><Relationship Id="rId9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49.wmf"/><Relationship Id="rId3" Type="http://schemas.openxmlformats.org/officeDocument/2006/relationships/image" Target="../media/image41.wmf"/><Relationship Id="rId7" Type="http://schemas.openxmlformats.org/officeDocument/2006/relationships/image" Target="../media/image44.wmf"/><Relationship Id="rId12" Type="http://schemas.openxmlformats.org/officeDocument/2006/relationships/image" Target="../media/image48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19.wmf"/><Relationship Id="rId11" Type="http://schemas.openxmlformats.org/officeDocument/2006/relationships/image" Target="../media/image47.wmf"/><Relationship Id="rId5" Type="http://schemas.openxmlformats.org/officeDocument/2006/relationships/image" Target="../media/image43.wmf"/><Relationship Id="rId10" Type="http://schemas.openxmlformats.org/officeDocument/2006/relationships/image" Target="../media/image46.wmf"/><Relationship Id="rId4" Type="http://schemas.openxmlformats.org/officeDocument/2006/relationships/image" Target="../media/image42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8.wmf"/><Relationship Id="rId18" Type="http://schemas.openxmlformats.org/officeDocument/2006/relationships/image" Target="../media/image63.wmf"/><Relationship Id="rId3" Type="http://schemas.openxmlformats.org/officeDocument/2006/relationships/image" Target="../media/image15.wmf"/><Relationship Id="rId7" Type="http://schemas.openxmlformats.org/officeDocument/2006/relationships/image" Target="../media/image20.wmf"/><Relationship Id="rId12" Type="http://schemas.openxmlformats.org/officeDocument/2006/relationships/image" Target="../media/image49.wmf"/><Relationship Id="rId17" Type="http://schemas.openxmlformats.org/officeDocument/2006/relationships/image" Target="../media/image62.wmf"/><Relationship Id="rId2" Type="http://schemas.openxmlformats.org/officeDocument/2006/relationships/image" Target="../media/image51.wmf"/><Relationship Id="rId16" Type="http://schemas.openxmlformats.org/officeDocument/2006/relationships/image" Target="../media/image61.wmf"/><Relationship Id="rId1" Type="http://schemas.openxmlformats.org/officeDocument/2006/relationships/image" Target="../media/image50.wmf"/><Relationship Id="rId6" Type="http://schemas.openxmlformats.org/officeDocument/2006/relationships/image" Target="../media/image54.wmf"/><Relationship Id="rId11" Type="http://schemas.openxmlformats.org/officeDocument/2006/relationships/image" Target="../media/image57.wmf"/><Relationship Id="rId5" Type="http://schemas.openxmlformats.org/officeDocument/2006/relationships/image" Target="../media/image53.wmf"/><Relationship Id="rId15" Type="http://schemas.openxmlformats.org/officeDocument/2006/relationships/image" Target="../media/image60.wmf"/><Relationship Id="rId10" Type="http://schemas.openxmlformats.org/officeDocument/2006/relationships/image" Target="../media/image56.wmf"/><Relationship Id="rId19" Type="http://schemas.openxmlformats.org/officeDocument/2006/relationships/image" Target="../media/image64.wmf"/><Relationship Id="rId4" Type="http://schemas.openxmlformats.org/officeDocument/2006/relationships/image" Target="../media/image52.wmf"/><Relationship Id="rId9" Type="http://schemas.openxmlformats.org/officeDocument/2006/relationships/image" Target="../media/image19.wmf"/><Relationship Id="rId1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51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0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30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http://wenku.baidu.com/view/2db907b9fd0a79563c1e7278.html?re=view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2018-03-16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30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44.bin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4.wmf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23.wmf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37.wmf"/><Relationship Id="rId10" Type="http://schemas.openxmlformats.org/officeDocument/2006/relationships/image" Target="../media/image32.wmf"/><Relationship Id="rId19" Type="http://schemas.openxmlformats.org/officeDocument/2006/relationships/image" Target="../media/image3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59.bin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3.wmf"/><Relationship Id="rId17" Type="http://schemas.openxmlformats.org/officeDocument/2006/relationships/image" Target="../media/image44.wmf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19.wmf"/><Relationship Id="rId23" Type="http://schemas.openxmlformats.org/officeDocument/2006/relationships/oleObject" Target="../embeddings/oleObject62.bin"/><Relationship Id="rId28" Type="http://schemas.openxmlformats.org/officeDocument/2006/relationships/oleObject" Target="../embeddings/oleObject65.bin"/><Relationship Id="rId10" Type="http://schemas.openxmlformats.org/officeDocument/2006/relationships/image" Target="../media/image42.wmf"/><Relationship Id="rId19" Type="http://schemas.openxmlformats.org/officeDocument/2006/relationships/image" Target="../media/image20.wmf"/><Relationship Id="rId31" Type="http://schemas.openxmlformats.org/officeDocument/2006/relationships/image" Target="../media/image49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7.bin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64.bin"/><Relationship Id="rId30" Type="http://schemas.openxmlformats.org/officeDocument/2006/relationships/oleObject" Target="../embeddings/oleObject6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79.bin"/><Relationship Id="rId39" Type="http://schemas.openxmlformats.org/officeDocument/2006/relationships/image" Target="../media/image62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60.wmf"/><Relationship Id="rId42" Type="http://schemas.openxmlformats.org/officeDocument/2006/relationships/oleObject" Target="../embeddings/oleObject88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3.bin"/><Relationship Id="rId38" Type="http://schemas.openxmlformats.org/officeDocument/2006/relationships/oleObject" Target="../embeddings/oleObject8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0.wmf"/><Relationship Id="rId20" Type="http://schemas.openxmlformats.org/officeDocument/2006/relationships/image" Target="../media/image19.wmf"/><Relationship Id="rId29" Type="http://schemas.openxmlformats.org/officeDocument/2006/relationships/image" Target="../media/image58.wmf"/><Relationship Id="rId41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57.wmf"/><Relationship Id="rId32" Type="http://schemas.openxmlformats.org/officeDocument/2006/relationships/image" Target="../media/image59.wmf"/><Relationship Id="rId37" Type="http://schemas.openxmlformats.org/officeDocument/2006/relationships/image" Target="../media/image61.wmf"/><Relationship Id="rId40" Type="http://schemas.openxmlformats.org/officeDocument/2006/relationships/oleObject" Target="../embeddings/oleObject87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85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75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4.wmf"/><Relationship Id="rId22" Type="http://schemas.openxmlformats.org/officeDocument/2006/relationships/image" Target="../media/image56.wmf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81.bin"/><Relationship Id="rId35" Type="http://schemas.openxmlformats.org/officeDocument/2006/relationships/oleObject" Target="../embeddings/oleObject84.bin"/><Relationship Id="rId43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96.bin"/><Relationship Id="rId3" Type="http://schemas.openxmlformats.org/officeDocument/2006/relationships/image" Target="../media/image74.png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69.wmf"/><Relationship Id="rId5" Type="http://schemas.openxmlformats.org/officeDocument/2006/relationships/image" Target="../media/image83.png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72.wmf"/><Relationship Id="rId4" Type="http://schemas.openxmlformats.org/officeDocument/2006/relationships/image" Target="../media/image75.png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94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5.bin"/><Relationship Id="rId26" Type="http://schemas.openxmlformats.org/officeDocument/2006/relationships/oleObject" Target="../embeddings/oleObject110.bin"/><Relationship Id="rId39" Type="http://schemas.openxmlformats.org/officeDocument/2006/relationships/oleObject" Target="../embeddings/oleObject118.bin"/><Relationship Id="rId21" Type="http://schemas.openxmlformats.org/officeDocument/2006/relationships/oleObject" Target="../embeddings/oleObject107.bin"/><Relationship Id="rId34" Type="http://schemas.openxmlformats.org/officeDocument/2006/relationships/image" Target="../media/image15.wmf"/><Relationship Id="rId42" Type="http://schemas.openxmlformats.org/officeDocument/2006/relationships/oleObject" Target="../embeddings/oleObject120.bin"/><Relationship Id="rId47" Type="http://schemas.openxmlformats.org/officeDocument/2006/relationships/oleObject" Target="../embeddings/oleObject123.bin"/><Relationship Id="rId50" Type="http://schemas.openxmlformats.org/officeDocument/2006/relationships/oleObject" Target="../embeddings/oleObject125.bin"/><Relationship Id="rId55" Type="http://schemas.openxmlformats.org/officeDocument/2006/relationships/image" Target="../media/image85.wmf"/><Relationship Id="rId63" Type="http://schemas.openxmlformats.org/officeDocument/2006/relationships/image" Target="../media/image88.wmf"/><Relationship Id="rId68" Type="http://schemas.openxmlformats.org/officeDocument/2006/relationships/oleObject" Target="../embeddings/oleObject13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4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76.wmf"/><Relationship Id="rId32" Type="http://schemas.openxmlformats.org/officeDocument/2006/relationships/oleObject" Target="../embeddings/oleObject114.bin"/><Relationship Id="rId37" Type="http://schemas.openxmlformats.org/officeDocument/2006/relationships/oleObject" Target="../embeddings/oleObject117.bin"/><Relationship Id="rId40" Type="http://schemas.openxmlformats.org/officeDocument/2006/relationships/oleObject" Target="../embeddings/oleObject119.bin"/><Relationship Id="rId45" Type="http://schemas.openxmlformats.org/officeDocument/2006/relationships/oleObject" Target="../embeddings/oleObject122.bin"/><Relationship Id="rId53" Type="http://schemas.openxmlformats.org/officeDocument/2006/relationships/image" Target="../media/image84.wmf"/><Relationship Id="rId58" Type="http://schemas.openxmlformats.org/officeDocument/2006/relationships/oleObject" Target="../embeddings/oleObject129.bin"/><Relationship Id="rId66" Type="http://schemas.openxmlformats.org/officeDocument/2006/relationships/oleObject" Target="../embeddings/oleObject134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8.bin"/><Relationship Id="rId28" Type="http://schemas.openxmlformats.org/officeDocument/2006/relationships/oleObject" Target="../embeddings/oleObject111.bin"/><Relationship Id="rId36" Type="http://schemas.openxmlformats.org/officeDocument/2006/relationships/image" Target="../media/image78.wmf"/><Relationship Id="rId49" Type="http://schemas.openxmlformats.org/officeDocument/2006/relationships/image" Target="../media/image82.wmf"/><Relationship Id="rId57" Type="http://schemas.openxmlformats.org/officeDocument/2006/relationships/image" Target="../media/image86.wmf"/><Relationship Id="rId61" Type="http://schemas.openxmlformats.org/officeDocument/2006/relationships/image" Target="../media/image87.wmf"/><Relationship Id="rId10" Type="http://schemas.openxmlformats.org/officeDocument/2006/relationships/image" Target="../media/image54.wmf"/><Relationship Id="rId19" Type="http://schemas.openxmlformats.org/officeDocument/2006/relationships/image" Target="../media/image74.wmf"/><Relationship Id="rId31" Type="http://schemas.openxmlformats.org/officeDocument/2006/relationships/oleObject" Target="../embeddings/oleObject113.bin"/><Relationship Id="rId44" Type="http://schemas.openxmlformats.org/officeDocument/2006/relationships/oleObject" Target="../embeddings/oleObject121.bin"/><Relationship Id="rId52" Type="http://schemas.openxmlformats.org/officeDocument/2006/relationships/oleObject" Target="../embeddings/oleObject126.bin"/><Relationship Id="rId60" Type="http://schemas.openxmlformats.org/officeDocument/2006/relationships/oleObject" Target="../embeddings/oleObject131.bin"/><Relationship Id="rId65" Type="http://schemas.openxmlformats.org/officeDocument/2006/relationships/image" Target="../media/image89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72.wmf"/><Relationship Id="rId22" Type="http://schemas.openxmlformats.org/officeDocument/2006/relationships/image" Target="../media/image75.wmf"/><Relationship Id="rId27" Type="http://schemas.openxmlformats.org/officeDocument/2006/relationships/image" Target="../media/image77.wmf"/><Relationship Id="rId30" Type="http://schemas.openxmlformats.org/officeDocument/2006/relationships/oleObject" Target="../embeddings/oleObject112.bin"/><Relationship Id="rId35" Type="http://schemas.openxmlformats.org/officeDocument/2006/relationships/oleObject" Target="../embeddings/oleObject116.bin"/><Relationship Id="rId43" Type="http://schemas.openxmlformats.org/officeDocument/2006/relationships/image" Target="../media/image81.wmf"/><Relationship Id="rId48" Type="http://schemas.openxmlformats.org/officeDocument/2006/relationships/oleObject" Target="../embeddings/oleObject124.bin"/><Relationship Id="rId56" Type="http://schemas.openxmlformats.org/officeDocument/2006/relationships/oleObject" Target="../embeddings/oleObject128.bin"/><Relationship Id="rId64" Type="http://schemas.openxmlformats.org/officeDocument/2006/relationships/oleObject" Target="../embeddings/oleObject133.bin"/><Relationship Id="rId69" Type="http://schemas.openxmlformats.org/officeDocument/2006/relationships/image" Target="../media/image91.wmf"/><Relationship Id="rId8" Type="http://schemas.openxmlformats.org/officeDocument/2006/relationships/image" Target="../media/image70.wmf"/><Relationship Id="rId51" Type="http://schemas.openxmlformats.org/officeDocument/2006/relationships/image" Target="../media/image83.wmf"/><Relationship Id="rId3" Type="http://schemas.openxmlformats.org/officeDocument/2006/relationships/oleObject" Target="../embeddings/oleObject97.bin"/><Relationship Id="rId12" Type="http://schemas.openxmlformats.org/officeDocument/2006/relationships/image" Target="../media/image71.wmf"/><Relationship Id="rId17" Type="http://schemas.openxmlformats.org/officeDocument/2006/relationships/image" Target="../media/image73.wmf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5.bin"/><Relationship Id="rId38" Type="http://schemas.openxmlformats.org/officeDocument/2006/relationships/image" Target="../media/image79.wmf"/><Relationship Id="rId46" Type="http://schemas.openxmlformats.org/officeDocument/2006/relationships/image" Target="../media/image51.wmf"/><Relationship Id="rId59" Type="http://schemas.openxmlformats.org/officeDocument/2006/relationships/oleObject" Target="../embeddings/oleObject130.bin"/><Relationship Id="rId67" Type="http://schemas.openxmlformats.org/officeDocument/2006/relationships/image" Target="../media/image90.wmf"/><Relationship Id="rId20" Type="http://schemas.openxmlformats.org/officeDocument/2006/relationships/oleObject" Target="../embeddings/oleObject106.bin"/><Relationship Id="rId41" Type="http://schemas.openxmlformats.org/officeDocument/2006/relationships/image" Target="../media/image80.wmf"/><Relationship Id="rId54" Type="http://schemas.openxmlformats.org/officeDocument/2006/relationships/oleObject" Target="../embeddings/oleObject127.bin"/><Relationship Id="rId62" Type="http://schemas.openxmlformats.org/officeDocument/2006/relationships/oleObject" Target="../embeddings/oleObject13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9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4.wmf"/><Relationship Id="rId10" Type="http://schemas.openxmlformats.org/officeDocument/2006/relationships/image" Target="../media/image16.wmf"/><Relationship Id="rId19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Calibri" panose="020F0502020204030204" pitchFamily="34" charset="0"/>
              </a:rPr>
              <a:t>02</a:t>
            </a:r>
            <a:r>
              <a:rPr lang="zh-CN" altLang="en-US" sz="4000" dirty="0" smtClean="0">
                <a:latin typeface="Calibri" panose="020F0502020204030204" pitchFamily="34" charset="0"/>
              </a:rPr>
              <a:t> </a:t>
            </a:r>
            <a:r>
              <a:rPr lang="zh-CN" altLang="en-US" sz="4000" dirty="0" smtClean="0"/>
              <a:t>数字信号处理：傅里叶分析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/>
              <a:t>复习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5"/>
          <p:cNvGrpSpPr>
            <a:grpSpLocks/>
          </p:cNvGrpSpPr>
          <p:nvPr/>
        </p:nvGrpSpPr>
        <p:grpSpPr bwMode="auto">
          <a:xfrm>
            <a:off x="467544" y="476672"/>
            <a:ext cx="3865563" cy="2536825"/>
            <a:chOff x="0" y="0"/>
            <a:chExt cx="2435" cy="1598"/>
          </a:xfrm>
        </p:grpSpPr>
        <p:graphicFrame>
          <p:nvGraphicFramePr>
            <p:cNvPr id="43" name="Object 6"/>
            <p:cNvGraphicFramePr>
              <a:graphicFrameLocks noChangeAspect="1"/>
            </p:cNvGraphicFramePr>
            <p:nvPr/>
          </p:nvGraphicFramePr>
          <p:xfrm>
            <a:off x="1392" y="48"/>
            <a:ext cx="1043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2" r:id="rId3" imgW="901626" imgH="508097" progId="Equation.DSMT4">
                    <p:embed/>
                  </p:oleObj>
                </mc:Choice>
                <mc:Fallback>
                  <p:oleObj r:id="rId3" imgW="901626" imgH="5080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48"/>
                          <a:ext cx="1043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1152" y="0"/>
              <a:ext cx="0" cy="153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0" y="1392"/>
              <a:ext cx="235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1152" y="240"/>
              <a:ext cx="864" cy="1104"/>
            </a:xfrm>
            <a:custGeom>
              <a:avLst/>
              <a:gdLst>
                <a:gd name="T0" fmla="*/ 0 w 1536"/>
                <a:gd name="T1" fmla="*/ 0 h 1104"/>
                <a:gd name="T2" fmla="*/ 432 w 1536"/>
                <a:gd name="T3" fmla="*/ 816 h 1104"/>
                <a:gd name="T4" fmla="*/ 1536 w 1536"/>
                <a:gd name="T5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104">
                  <a:moveTo>
                    <a:pt x="0" y="0"/>
                  </a:moveTo>
                  <a:cubicBezTo>
                    <a:pt x="88" y="316"/>
                    <a:pt x="176" y="632"/>
                    <a:pt x="432" y="816"/>
                  </a:cubicBezTo>
                  <a:cubicBezTo>
                    <a:pt x="688" y="1000"/>
                    <a:pt x="1112" y="1052"/>
                    <a:pt x="1536" y="110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47" name="Object 10"/>
            <p:cNvGraphicFramePr>
              <a:graphicFrameLocks noChangeAspect="1"/>
            </p:cNvGraphicFramePr>
            <p:nvPr/>
          </p:nvGraphicFramePr>
          <p:xfrm>
            <a:off x="1008" y="1392"/>
            <a:ext cx="12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" r:id="rId5" imgW="127042" imgH="177732" progId="Equation.3">
                    <p:embed/>
                  </p:oleObj>
                </mc:Choice>
                <mc:Fallback>
                  <p:oleObj r:id="rId5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92"/>
                          <a:ext cx="12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1"/>
            <p:cNvGraphicFramePr>
              <a:graphicFrameLocks noChangeAspect="1"/>
            </p:cNvGraphicFramePr>
            <p:nvPr/>
          </p:nvGraphicFramePr>
          <p:xfrm>
            <a:off x="979" y="198"/>
            <a:ext cx="9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" r:id="rId7" imgW="88871" imgH="164775" progId="Equation.3">
                    <p:embed/>
                  </p:oleObj>
                </mc:Choice>
                <mc:Fallback>
                  <p:oleObj r:id="rId7" imgW="88871" imgH="1647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198"/>
                          <a:ext cx="9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/>
          </p:nvGraphicFramePr>
          <p:xfrm>
            <a:off x="2208" y="1440"/>
            <a:ext cx="90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" r:id="rId9" imgW="88871" imgH="152124" progId="Equation.3">
                    <p:embed/>
                  </p:oleObj>
                </mc:Choice>
                <mc:Fallback>
                  <p:oleObj r:id="rId9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440"/>
                          <a:ext cx="90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未知"/>
            <p:cNvSpPr>
              <a:spLocks/>
            </p:cNvSpPr>
            <p:nvPr/>
          </p:nvSpPr>
          <p:spPr bwMode="auto">
            <a:xfrm flipH="1">
              <a:off x="288" y="240"/>
              <a:ext cx="864" cy="1104"/>
            </a:xfrm>
            <a:custGeom>
              <a:avLst/>
              <a:gdLst>
                <a:gd name="T0" fmla="*/ 0 w 1536"/>
                <a:gd name="T1" fmla="*/ 0 h 1104"/>
                <a:gd name="T2" fmla="*/ 432 w 1536"/>
                <a:gd name="T3" fmla="*/ 816 h 1104"/>
                <a:gd name="T4" fmla="*/ 1536 w 1536"/>
                <a:gd name="T5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104">
                  <a:moveTo>
                    <a:pt x="0" y="0"/>
                  </a:moveTo>
                  <a:cubicBezTo>
                    <a:pt x="88" y="316"/>
                    <a:pt x="176" y="632"/>
                    <a:pt x="432" y="816"/>
                  </a:cubicBezTo>
                  <a:cubicBezTo>
                    <a:pt x="688" y="1000"/>
                    <a:pt x="1112" y="1052"/>
                    <a:pt x="1536" y="110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2" name="Group 15"/>
          <p:cNvGrpSpPr>
            <a:grpSpLocks/>
          </p:cNvGrpSpPr>
          <p:nvPr/>
        </p:nvGrpSpPr>
        <p:grpSpPr bwMode="auto">
          <a:xfrm>
            <a:off x="395536" y="3501008"/>
            <a:ext cx="4206875" cy="2892425"/>
            <a:chOff x="0" y="0"/>
            <a:chExt cx="2650" cy="1822"/>
          </a:xfrm>
        </p:grpSpPr>
        <p:graphicFrame>
          <p:nvGraphicFramePr>
            <p:cNvPr id="53" name="Object 16"/>
            <p:cNvGraphicFramePr>
              <a:graphicFrameLocks noChangeAspect="1"/>
            </p:cNvGraphicFramePr>
            <p:nvPr/>
          </p:nvGraphicFramePr>
          <p:xfrm>
            <a:off x="1296" y="96"/>
            <a:ext cx="90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6" r:id="rId11" imgW="1053960" imgH="393846" progId="Equation.DSMT4">
                    <p:embed/>
                  </p:oleObj>
                </mc:Choice>
                <mc:Fallback>
                  <p:oleObj r:id="rId11" imgW="1053960" imgH="3938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96"/>
                          <a:ext cx="90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V="1">
              <a:off x="1200" y="0"/>
              <a:ext cx="0" cy="177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144" y="384"/>
              <a:ext cx="2112" cy="1096"/>
            </a:xfrm>
            <a:custGeom>
              <a:avLst/>
              <a:gdLst>
                <a:gd name="T0" fmla="*/ 0 w 3696"/>
                <a:gd name="T1" fmla="*/ 1104 h 1144"/>
                <a:gd name="T2" fmla="*/ 960 w 3696"/>
                <a:gd name="T3" fmla="*/ 960 h 1144"/>
                <a:gd name="T4" fmla="*/ 1824 w 3696"/>
                <a:gd name="T5" fmla="*/ 0 h 1144"/>
                <a:gd name="T6" fmla="*/ 2784 w 3696"/>
                <a:gd name="T7" fmla="*/ 960 h 1144"/>
                <a:gd name="T8" fmla="*/ 3696 w 3696"/>
                <a:gd name="T9" fmla="*/ 110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6" h="1144">
                  <a:moveTo>
                    <a:pt x="0" y="1104"/>
                  </a:moveTo>
                  <a:cubicBezTo>
                    <a:pt x="328" y="1124"/>
                    <a:pt x="656" y="1144"/>
                    <a:pt x="960" y="960"/>
                  </a:cubicBezTo>
                  <a:cubicBezTo>
                    <a:pt x="1264" y="776"/>
                    <a:pt x="1520" y="0"/>
                    <a:pt x="1824" y="0"/>
                  </a:cubicBezTo>
                  <a:cubicBezTo>
                    <a:pt x="2128" y="0"/>
                    <a:pt x="2472" y="776"/>
                    <a:pt x="2784" y="960"/>
                  </a:cubicBezTo>
                  <a:cubicBezTo>
                    <a:pt x="3096" y="1144"/>
                    <a:pt x="3396" y="1124"/>
                    <a:pt x="3696" y="1104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56" name="Object 19"/>
            <p:cNvGraphicFramePr>
              <a:graphicFrameLocks noChangeAspect="1"/>
            </p:cNvGraphicFramePr>
            <p:nvPr/>
          </p:nvGraphicFramePr>
          <p:xfrm>
            <a:off x="1008" y="1536"/>
            <a:ext cx="12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" r:id="rId13" imgW="127042" imgH="177732" progId="Equation.3">
                    <p:embed/>
                  </p:oleObj>
                </mc:Choice>
                <mc:Fallback>
                  <p:oleObj r:id="rId13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536"/>
                          <a:ext cx="12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0"/>
            <p:cNvGraphicFramePr>
              <a:graphicFrameLocks noChangeAspect="1"/>
            </p:cNvGraphicFramePr>
            <p:nvPr/>
          </p:nvGraphicFramePr>
          <p:xfrm>
            <a:off x="912" y="288"/>
            <a:ext cx="15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" r:id="rId14" imgW="152585" imgH="393676" progId="Equation.3">
                    <p:embed/>
                  </p:oleObj>
                </mc:Choice>
                <mc:Fallback>
                  <p:oleObj r:id="rId14" imgW="152585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88"/>
                          <a:ext cx="154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1"/>
            <p:cNvGraphicFramePr>
              <a:graphicFrameLocks noChangeAspect="1"/>
            </p:cNvGraphicFramePr>
            <p:nvPr/>
          </p:nvGraphicFramePr>
          <p:xfrm>
            <a:off x="2496" y="1632"/>
            <a:ext cx="15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r:id="rId16" imgW="152585" imgH="139896" progId="Equation.3">
                    <p:embed/>
                  </p:oleObj>
                </mc:Choice>
                <mc:Fallback>
                  <p:oleObj r:id="rId16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632"/>
                          <a:ext cx="15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2"/>
            <p:cNvGraphicFramePr>
              <a:graphicFrameLocks noChangeAspect="1"/>
            </p:cNvGraphicFramePr>
            <p:nvPr/>
          </p:nvGraphicFramePr>
          <p:xfrm>
            <a:off x="1238" y="960"/>
            <a:ext cx="15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" r:id="rId18" imgW="152585" imgH="393676" progId="Equation.3">
                    <p:embed/>
                  </p:oleObj>
                </mc:Choice>
                <mc:Fallback>
                  <p:oleObj r:id="rId18" imgW="152585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960"/>
                          <a:ext cx="154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864" y="960"/>
              <a:ext cx="672" cy="0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1536" y="960"/>
              <a:ext cx="0" cy="576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62" name="Object 25"/>
            <p:cNvGraphicFramePr>
              <a:graphicFrameLocks noChangeAspect="1"/>
            </p:cNvGraphicFramePr>
            <p:nvPr/>
          </p:nvGraphicFramePr>
          <p:xfrm>
            <a:off x="1440" y="1584"/>
            <a:ext cx="30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" r:id="rId20" imgW="304853" imgH="228719" progId="Equation.3">
                    <p:embed/>
                  </p:oleObj>
                </mc:Choice>
                <mc:Fallback>
                  <p:oleObj r:id="rId20" imgW="304853" imgH="2287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584"/>
                          <a:ext cx="30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0" y="1536"/>
              <a:ext cx="249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840917" y="63813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幅度谱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359133" y="63813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相位</a:t>
            </a:r>
            <a:r>
              <a:rPr lang="zh-CN" altLang="en-US" dirty="0" smtClean="0"/>
              <a:t>谱</a:t>
            </a:r>
            <a:endParaRPr lang="zh-CN" altLang="en-US" dirty="0"/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5868144" y="5003884"/>
            <a:ext cx="1872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0000"/>
                </a:solidFill>
              </a:rPr>
              <a:t>相位</a:t>
            </a:r>
            <a:r>
              <a:rPr lang="zh-CN" altLang="zh-CN" b="1" dirty="0" smtClean="0">
                <a:solidFill>
                  <a:srgbClr val="FF0000"/>
                </a:solidFill>
              </a:rPr>
              <a:t>等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zh-CN" b="1" dirty="0" smtClean="0">
                <a:solidFill>
                  <a:srgbClr val="FF0000"/>
                </a:solidFill>
              </a:rPr>
              <a:t>0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57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）：</a:t>
            </a:r>
            <a:r>
              <a:rPr lang="zh-CN" altLang="en-US" dirty="0"/>
              <a:t>奇</a:t>
            </a:r>
            <a:r>
              <a:rPr lang="zh-CN" altLang="en-US" dirty="0" smtClean="0"/>
              <a:t>双边指数信号傅里叶变换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5576" y="1268760"/>
                <a:ext cx="7632848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32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e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zh-CN" altLang="en-US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𝜶</m:t>
                                                </m:r>
                                                <m:r>
                                                  <a:rPr lang="en-US" altLang="zh-CN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en-US" altLang="zh-CN" sz="32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zh-CN" sz="32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  <m:r>
                                              <a:rPr lang="en-US" altLang="zh-CN" sz="32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32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3200" b="1" i="1" smtClean="0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e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zh-CN" altLang="en-US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𝜶</m:t>
                                                </m:r>
                                                <m:r>
                                                  <a:rPr lang="en-US" altLang="zh-CN" sz="3200" b="1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en-US" altLang="zh-CN" sz="32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zh-CN" sz="32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altLang="zh-CN" sz="32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68760"/>
                <a:ext cx="7632848" cy="1098506"/>
              </a:xfrm>
              <a:prstGeom prst="rect">
                <a:avLst/>
              </a:prstGeom>
              <a:blipFill rotWithShape="0">
                <a:blip r:embed="rId3"/>
                <a:stretch>
                  <a:fillRect l="-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444799"/>
              </p:ext>
            </p:extLst>
          </p:nvPr>
        </p:nvGraphicFramePr>
        <p:xfrm>
          <a:off x="755576" y="2959224"/>
          <a:ext cx="6553982" cy="306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4" imgW="2540317" imgH="1295717" progId="Equation.DSMT4">
                  <p:embed/>
                </p:oleObj>
              </mc:Choice>
              <mc:Fallback>
                <p:oleObj r:id="rId4" imgW="2540317" imgH="1295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59224"/>
                        <a:ext cx="6553982" cy="3062064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999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440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457064" y="666328"/>
            <a:ext cx="0" cy="25908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628264" y="2190328"/>
            <a:ext cx="40386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未知"/>
          <p:cNvSpPr>
            <a:spLocks/>
          </p:cNvSpPr>
          <p:nvPr/>
        </p:nvSpPr>
        <p:spPr bwMode="auto">
          <a:xfrm>
            <a:off x="2457064" y="1123528"/>
            <a:ext cx="1905000" cy="990600"/>
          </a:xfrm>
          <a:custGeom>
            <a:avLst/>
            <a:gdLst>
              <a:gd name="T0" fmla="*/ 0 w 1536"/>
              <a:gd name="T1" fmla="*/ 0 h 1104"/>
              <a:gd name="T2" fmla="*/ 432 w 1536"/>
              <a:gd name="T3" fmla="*/ 816 h 1104"/>
              <a:gd name="T4" fmla="*/ 1536 w 1536"/>
              <a:gd name="T5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1104">
                <a:moveTo>
                  <a:pt x="0" y="0"/>
                </a:moveTo>
                <a:cubicBezTo>
                  <a:pt x="88" y="316"/>
                  <a:pt x="176" y="632"/>
                  <a:pt x="432" y="816"/>
                </a:cubicBezTo>
                <a:cubicBezTo>
                  <a:pt x="688" y="1000"/>
                  <a:pt x="1112" y="1052"/>
                  <a:pt x="1536" y="1104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538370"/>
              </p:ext>
            </p:extLst>
          </p:nvPr>
        </p:nvGraphicFramePr>
        <p:xfrm>
          <a:off x="2152264" y="2266528"/>
          <a:ext cx="2047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" r:id="rId3" imgW="127042" imgH="177732" progId="Equation.3">
                  <p:embed/>
                </p:oleObj>
              </mc:Choice>
              <mc:Fallback>
                <p:oleObj r:id="rId3" imgW="127042" imgH="1777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264" y="2266528"/>
                        <a:ext cx="20478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514892"/>
              </p:ext>
            </p:extLst>
          </p:nvPr>
        </p:nvGraphicFramePr>
        <p:xfrm>
          <a:off x="2182427" y="980653"/>
          <a:ext cx="1428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r:id="rId5" imgW="88871" imgH="164775" progId="Equation.3">
                  <p:embed/>
                </p:oleObj>
              </mc:Choice>
              <mc:Fallback>
                <p:oleObj r:id="rId5" imgW="88871" imgH="1647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427" y="980653"/>
                        <a:ext cx="1428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725535"/>
              </p:ext>
            </p:extLst>
          </p:nvPr>
        </p:nvGraphicFramePr>
        <p:xfrm>
          <a:off x="4514464" y="2342728"/>
          <a:ext cx="1428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r:id="rId7" imgW="88871" imgH="152124" progId="Equation.3">
                  <p:embed/>
                </p:oleObj>
              </mc:Choice>
              <mc:Fallback>
                <p:oleObj r:id="rId7" imgW="88871" imgH="1521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464" y="2342728"/>
                        <a:ext cx="1428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未知"/>
          <p:cNvSpPr>
            <a:spLocks/>
          </p:cNvSpPr>
          <p:nvPr/>
        </p:nvSpPr>
        <p:spPr bwMode="auto">
          <a:xfrm flipH="1" flipV="1">
            <a:off x="552064" y="2266528"/>
            <a:ext cx="1905000" cy="990600"/>
          </a:xfrm>
          <a:custGeom>
            <a:avLst/>
            <a:gdLst>
              <a:gd name="T0" fmla="*/ 0 w 1536"/>
              <a:gd name="T1" fmla="*/ 0 h 1104"/>
              <a:gd name="T2" fmla="*/ 432 w 1536"/>
              <a:gd name="T3" fmla="*/ 816 h 1104"/>
              <a:gd name="T4" fmla="*/ 1536 w 1536"/>
              <a:gd name="T5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1104">
                <a:moveTo>
                  <a:pt x="0" y="0"/>
                </a:moveTo>
                <a:cubicBezTo>
                  <a:pt x="88" y="316"/>
                  <a:pt x="176" y="632"/>
                  <a:pt x="432" y="816"/>
                </a:cubicBezTo>
                <a:cubicBezTo>
                  <a:pt x="688" y="1000"/>
                  <a:pt x="1112" y="1052"/>
                  <a:pt x="1536" y="1104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91490"/>
              </p:ext>
            </p:extLst>
          </p:nvPr>
        </p:nvGraphicFramePr>
        <p:xfrm>
          <a:off x="2533264" y="361528"/>
          <a:ext cx="2362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r:id="rId9" imgW="1524317" imgH="1016317" progId="Equation.DSMT4">
                  <p:embed/>
                </p:oleObj>
              </mc:Choice>
              <mc:Fallback>
                <p:oleObj r:id="rId9" imgW="1524317" imgH="1016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264" y="361528"/>
                        <a:ext cx="23622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14"/>
          <p:cNvGrpSpPr>
            <a:grpSpLocks/>
          </p:cNvGrpSpPr>
          <p:nvPr/>
        </p:nvGrpSpPr>
        <p:grpSpPr bwMode="auto">
          <a:xfrm>
            <a:off x="323528" y="3356992"/>
            <a:ext cx="4435475" cy="2973388"/>
            <a:chOff x="0" y="0"/>
            <a:chExt cx="2794" cy="1873"/>
          </a:xfrm>
        </p:grpSpPr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V="1">
              <a:off x="1344" y="96"/>
              <a:ext cx="0" cy="177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40" name="Object 16"/>
            <p:cNvGraphicFramePr>
              <a:graphicFrameLocks noChangeAspect="1"/>
            </p:cNvGraphicFramePr>
            <p:nvPr/>
          </p:nvGraphicFramePr>
          <p:xfrm>
            <a:off x="1152" y="1632"/>
            <a:ext cx="12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0" r:id="rId11" imgW="127042" imgH="177732" progId="Equation.3">
                    <p:embed/>
                  </p:oleObj>
                </mc:Choice>
                <mc:Fallback>
                  <p:oleObj r:id="rId11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2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7"/>
            <p:cNvGraphicFramePr>
              <a:graphicFrameLocks noChangeAspect="1"/>
            </p:cNvGraphicFramePr>
            <p:nvPr/>
          </p:nvGraphicFramePr>
          <p:xfrm>
            <a:off x="1200" y="144"/>
            <a:ext cx="15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1" r:id="rId12" imgW="152585" imgH="393676" progId="Equation.3">
                    <p:embed/>
                  </p:oleObj>
                </mc:Choice>
                <mc:Fallback>
                  <p:oleObj r:id="rId12" imgW="152585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44"/>
                          <a:ext cx="154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8"/>
            <p:cNvGraphicFramePr>
              <a:graphicFrameLocks noChangeAspect="1"/>
            </p:cNvGraphicFramePr>
            <p:nvPr/>
          </p:nvGraphicFramePr>
          <p:xfrm>
            <a:off x="2640" y="1728"/>
            <a:ext cx="15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" r:id="rId14" imgW="152585" imgH="139896" progId="Equation.3">
                    <p:embed/>
                  </p:oleObj>
                </mc:Choice>
                <mc:Fallback>
                  <p:oleObj r:id="rId14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28"/>
                          <a:ext cx="15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960" y="528"/>
              <a:ext cx="672" cy="0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1536" y="528"/>
              <a:ext cx="0" cy="1104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69" name="Object 21"/>
            <p:cNvGraphicFramePr>
              <a:graphicFrameLocks noChangeAspect="1"/>
            </p:cNvGraphicFramePr>
            <p:nvPr/>
          </p:nvGraphicFramePr>
          <p:xfrm>
            <a:off x="1488" y="1680"/>
            <a:ext cx="12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3" r:id="rId16" imgW="127042" imgH="139714" progId="Equation.3">
                    <p:embed/>
                  </p:oleObj>
                </mc:Choice>
                <mc:Fallback>
                  <p:oleObj r:id="rId16" imgW="127042" imgH="1397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680"/>
                          <a:ext cx="12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144" y="1632"/>
              <a:ext cx="249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71" name="Object 23"/>
            <p:cNvGraphicFramePr>
              <a:graphicFrameLocks noChangeAspect="1"/>
            </p:cNvGraphicFramePr>
            <p:nvPr/>
          </p:nvGraphicFramePr>
          <p:xfrm>
            <a:off x="1536" y="0"/>
            <a:ext cx="83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4" r:id="rId18" imgW="1054417" imgH="419417" progId="Equation.DSMT4">
                    <p:embed/>
                  </p:oleObj>
                </mc:Choice>
                <mc:Fallback>
                  <p:oleObj r:id="rId18" imgW="1054417" imgH="419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0"/>
                          <a:ext cx="83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未知"/>
            <p:cNvSpPr>
              <a:spLocks/>
            </p:cNvSpPr>
            <p:nvPr/>
          </p:nvSpPr>
          <p:spPr bwMode="auto">
            <a:xfrm>
              <a:off x="0" y="496"/>
              <a:ext cx="1344" cy="1136"/>
            </a:xfrm>
            <a:custGeom>
              <a:avLst/>
              <a:gdLst>
                <a:gd name="T0" fmla="*/ 1344 w 1344"/>
                <a:gd name="T1" fmla="*/ 1136 h 1136"/>
                <a:gd name="T2" fmla="*/ 1152 w 1344"/>
                <a:gd name="T3" fmla="*/ 32 h 1136"/>
                <a:gd name="T4" fmla="*/ 480 w 1344"/>
                <a:gd name="T5" fmla="*/ 944 h 1136"/>
                <a:gd name="T6" fmla="*/ 0 w 1344"/>
                <a:gd name="T7" fmla="*/ 1088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1136">
                  <a:moveTo>
                    <a:pt x="1344" y="1136"/>
                  </a:moveTo>
                  <a:cubicBezTo>
                    <a:pt x="1320" y="600"/>
                    <a:pt x="1296" y="64"/>
                    <a:pt x="1152" y="32"/>
                  </a:cubicBezTo>
                  <a:cubicBezTo>
                    <a:pt x="1008" y="0"/>
                    <a:pt x="672" y="768"/>
                    <a:pt x="480" y="944"/>
                  </a:cubicBezTo>
                  <a:cubicBezTo>
                    <a:pt x="288" y="1120"/>
                    <a:pt x="144" y="1104"/>
                    <a:pt x="0" y="1088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" name="未知"/>
            <p:cNvSpPr>
              <a:spLocks/>
            </p:cNvSpPr>
            <p:nvPr/>
          </p:nvSpPr>
          <p:spPr bwMode="auto">
            <a:xfrm flipH="1">
              <a:off x="1344" y="480"/>
              <a:ext cx="1344" cy="1136"/>
            </a:xfrm>
            <a:custGeom>
              <a:avLst/>
              <a:gdLst>
                <a:gd name="T0" fmla="*/ 1344 w 1344"/>
                <a:gd name="T1" fmla="*/ 1136 h 1136"/>
                <a:gd name="T2" fmla="*/ 1152 w 1344"/>
                <a:gd name="T3" fmla="*/ 32 h 1136"/>
                <a:gd name="T4" fmla="*/ 480 w 1344"/>
                <a:gd name="T5" fmla="*/ 944 h 1136"/>
                <a:gd name="T6" fmla="*/ 0 w 1344"/>
                <a:gd name="T7" fmla="*/ 1088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1136">
                  <a:moveTo>
                    <a:pt x="1344" y="1136"/>
                  </a:moveTo>
                  <a:cubicBezTo>
                    <a:pt x="1320" y="600"/>
                    <a:pt x="1296" y="64"/>
                    <a:pt x="1152" y="32"/>
                  </a:cubicBezTo>
                  <a:cubicBezTo>
                    <a:pt x="1008" y="0"/>
                    <a:pt x="672" y="768"/>
                    <a:pt x="480" y="944"/>
                  </a:cubicBezTo>
                  <a:cubicBezTo>
                    <a:pt x="288" y="1120"/>
                    <a:pt x="144" y="1104"/>
                    <a:pt x="0" y="1088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1152" y="528"/>
              <a:ext cx="0" cy="1104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75" name="Object 27"/>
            <p:cNvGraphicFramePr>
              <a:graphicFrameLocks noChangeAspect="1"/>
            </p:cNvGraphicFramePr>
            <p:nvPr/>
          </p:nvGraphicFramePr>
          <p:xfrm>
            <a:off x="999" y="1680"/>
            <a:ext cx="243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" r:id="rId20" imgW="241512" imgH="139956" progId="Equation.3">
                    <p:embed/>
                  </p:oleObj>
                </mc:Choice>
                <mc:Fallback>
                  <p:oleObj r:id="rId20" imgW="241512" imgH="1399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1680"/>
                          <a:ext cx="243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Group 28"/>
          <p:cNvGrpSpPr>
            <a:grpSpLocks/>
          </p:cNvGrpSpPr>
          <p:nvPr/>
        </p:nvGrpSpPr>
        <p:grpSpPr bwMode="auto">
          <a:xfrm>
            <a:off x="4860032" y="3140968"/>
            <a:ext cx="3892550" cy="3124200"/>
            <a:chOff x="0" y="0"/>
            <a:chExt cx="2452" cy="1968"/>
          </a:xfrm>
        </p:grpSpPr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0" y="1200"/>
              <a:ext cx="244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 flipV="1">
              <a:off x="1104" y="192"/>
              <a:ext cx="0" cy="177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79" name="Object 31"/>
            <p:cNvGraphicFramePr>
              <a:graphicFrameLocks noChangeAspect="1"/>
            </p:cNvGraphicFramePr>
            <p:nvPr/>
          </p:nvGraphicFramePr>
          <p:xfrm>
            <a:off x="960" y="1248"/>
            <a:ext cx="12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6" r:id="rId22" imgW="127042" imgH="177732" progId="Equation.3">
                    <p:embed/>
                  </p:oleObj>
                </mc:Choice>
                <mc:Fallback>
                  <p:oleObj r:id="rId22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48"/>
                          <a:ext cx="12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32"/>
            <p:cNvGraphicFramePr>
              <a:graphicFrameLocks noChangeAspect="1"/>
            </p:cNvGraphicFramePr>
            <p:nvPr/>
          </p:nvGraphicFramePr>
          <p:xfrm>
            <a:off x="816" y="528"/>
            <a:ext cx="15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7" r:id="rId23" imgW="165202" imgH="393505" progId="Equation.3">
                    <p:embed/>
                  </p:oleObj>
                </mc:Choice>
                <mc:Fallback>
                  <p:oleObj r:id="rId23" imgW="165202" imgH="3935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28"/>
                          <a:ext cx="15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33"/>
            <p:cNvGraphicFramePr>
              <a:graphicFrameLocks noChangeAspect="1"/>
            </p:cNvGraphicFramePr>
            <p:nvPr/>
          </p:nvGraphicFramePr>
          <p:xfrm>
            <a:off x="2256" y="1248"/>
            <a:ext cx="15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8" r:id="rId25" imgW="152585" imgH="139896" progId="Equation.3">
                    <p:embed/>
                  </p:oleObj>
                </mc:Choice>
                <mc:Fallback>
                  <p:oleObj r:id="rId25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248"/>
                          <a:ext cx="15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34"/>
            <p:cNvSpPr>
              <a:spLocks noChangeShapeType="1"/>
            </p:cNvSpPr>
            <p:nvPr/>
          </p:nvSpPr>
          <p:spPr bwMode="auto">
            <a:xfrm>
              <a:off x="240" y="528"/>
              <a:ext cx="864" cy="0"/>
            </a:xfrm>
            <a:prstGeom prst="line">
              <a:avLst/>
            </a:prstGeom>
            <a:noFill/>
            <a:ln w="38100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>
              <a:off x="1104" y="1776"/>
              <a:ext cx="864" cy="0"/>
            </a:xfrm>
            <a:prstGeom prst="line">
              <a:avLst/>
            </a:prstGeom>
            <a:noFill/>
            <a:ln w="38100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84" name="Object 36"/>
            <p:cNvGraphicFramePr>
              <a:graphicFrameLocks noChangeAspect="1"/>
            </p:cNvGraphicFramePr>
            <p:nvPr/>
          </p:nvGraphicFramePr>
          <p:xfrm>
            <a:off x="1200" y="0"/>
            <a:ext cx="1252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9" r:id="rId27" imgW="1206294" imgH="761986" progId="Equation.3">
                    <p:embed/>
                  </p:oleObj>
                </mc:Choice>
                <mc:Fallback>
                  <p:oleObj r:id="rId27" imgW="1206294" imgH="76198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0"/>
                          <a:ext cx="1252" cy="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37"/>
            <p:cNvGraphicFramePr>
              <a:graphicFrameLocks noChangeAspect="1"/>
            </p:cNvGraphicFramePr>
            <p:nvPr/>
          </p:nvGraphicFramePr>
          <p:xfrm>
            <a:off x="799" y="1488"/>
            <a:ext cx="29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0" r:id="rId29" imgW="279596" imgH="393846" progId="Equation.3">
                    <p:embed/>
                  </p:oleObj>
                </mc:Choice>
                <mc:Fallback>
                  <p:oleObj r:id="rId29" imgW="279596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1488"/>
                          <a:ext cx="29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" name="文本框 85"/>
          <p:cNvSpPr txBox="1"/>
          <p:nvPr/>
        </p:nvSpPr>
        <p:spPr>
          <a:xfrm>
            <a:off x="2002077" y="63813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幅度谱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176253" y="63813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相位</a:t>
            </a:r>
            <a:r>
              <a:rPr lang="zh-CN" altLang="en-US" dirty="0" smtClean="0"/>
              <a:t>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486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7915275" cy="3524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Gibbs</a:t>
            </a:r>
            <a:r>
              <a:rPr lang="zh-CN" altLang="en-US" dirty="0" smtClean="0"/>
              <a:t>效应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6072" y="1219200"/>
                <a:ext cx="8534400" cy="48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设方波信号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  (0.0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|&lt;0.3)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&amp;0  (0.3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|≤0.5)</m:t>
                            </m:r>
                          </m:e>
                        </m:eqAr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 smtClean="0"/>
                  <a:t>于是有</a:t>
                </a:r>
                <a:r>
                  <a:rPr lang="zh-CN" altLang="en-US" sz="2000" dirty="0"/>
                  <a:t>：</a:t>
                </a:r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⁡(0.6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−0.5,0.5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⁡(0.6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sup>
                        </m:s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∈[−0.5,0.5]</m:t>
                    </m:r>
                  </m:oMath>
                </a14:m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6072" y="1219200"/>
                <a:ext cx="8534400" cy="4800600"/>
              </a:xfrm>
              <a:blipFill rotWithShape="0"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7984" y="3645024"/>
                <a:ext cx="7914456" cy="203132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原因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：在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=±0.3</m:t>
                    </m:r>
                  </m:oMath>
                </a14:m>
                <a:r>
                  <a:rPr lang="zh-CN" altLang="en-US" sz="2000" dirty="0" smtClean="0">
                    <a:solidFill>
                      <a:schemeClr val="bg1"/>
                    </a:solidFill>
                  </a:rPr>
                  <a:t>处出现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了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明显振荡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现象，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随着</a:t>
                </a:r>
                <a:r>
                  <a:rPr lang="en-US" altLang="zh-CN" sz="2000" dirty="0" smtClean="0">
                    <a:solidFill>
                      <a:schemeClr val="bg1"/>
                    </a:solidFill>
                  </a:rPr>
                  <a:t>M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增大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，这些振荡并没有消失，而是更加集中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于跳变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点附近。这种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在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跳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变点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处出现的振荡现象被称为吉布斯（Gibbs）现象，它是由于在反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变换计算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过程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中，用有限</a:t>
                </a:r>
                <a:r>
                  <a:rPr lang="en-US" altLang="zh-CN" sz="2000" dirty="0" smtClean="0">
                    <a:solidFill>
                      <a:schemeClr val="bg1"/>
                    </a:solidFill>
                  </a:rPr>
                  <a:t>M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项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近似无限项从而丢失原始信号中的高频成分所致。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84" y="3645024"/>
                <a:ext cx="7914456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076" r="-692" b="-2985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34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3984" y="188640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傅里叶变换的性质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91842" y="1352128"/>
            <a:ext cx="374904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对称性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奇偶虚实性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共轭特性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时移特性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微分特性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能量守恒</a:t>
            </a:r>
            <a:endParaRPr lang="zh-CN" altLang="en-US" sz="2800" dirty="0">
              <a:latin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>
          <a:xfrm>
            <a:off x="4711392" y="1352128"/>
            <a:ext cx="374904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线性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时间反转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尺度变换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频移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积分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393834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105400" y="1388368"/>
            <a:ext cx="2840038" cy="1752600"/>
            <a:chOff x="0" y="0"/>
            <a:chExt cx="1789" cy="1104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0" y="816"/>
              <a:ext cx="17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864" y="0"/>
              <a:ext cx="0" cy="110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1652" y="917"/>
            <a:ext cx="137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" r:id="rId3" imgW="152585" imgH="139896" progId="Equation.3">
                    <p:embed/>
                  </p:oleObj>
                </mc:Choice>
                <mc:Fallback>
                  <p:oleObj r:id="rId3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917"/>
                          <a:ext cx="137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720" y="816"/>
            <a:ext cx="11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" r:id="rId5" imgW="127042" imgH="177732" progId="Equation.3">
                    <p:embed/>
                  </p:oleObj>
                </mc:Choice>
                <mc:Fallback>
                  <p:oleObj r:id="rId5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16"/>
                          <a:ext cx="11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960" y="240"/>
            <a:ext cx="41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" r:id="rId7" imgW="330231" imgH="203341" progId="Equation.3">
                    <p:embed/>
                  </p:oleObj>
                </mc:Choice>
                <mc:Fallback>
                  <p:oleObj r:id="rId7" imgW="330231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0"/>
                          <a:ext cx="41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864" y="288"/>
              <a:ext cx="0" cy="528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938" y="0"/>
            <a:ext cx="30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" r:id="rId9" imgW="342920" imgH="203341" progId="Equation.3">
                    <p:embed/>
                  </p:oleObj>
                </mc:Choice>
                <mc:Fallback>
                  <p:oleObj r:id="rId9" imgW="342920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0"/>
                          <a:ext cx="30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914400" y="1464568"/>
            <a:ext cx="2667000" cy="1676400"/>
            <a:chOff x="0" y="0"/>
            <a:chExt cx="1680" cy="1056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44" y="432"/>
              <a:ext cx="1344" cy="0"/>
            </a:xfrm>
            <a:prstGeom prst="line">
              <a:avLst/>
            </a:prstGeom>
            <a:noFill/>
            <a:ln w="38100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912" y="0"/>
            <a:ext cx="27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8" r:id="rId11" imgW="304853" imgH="203341" progId="Equation.3">
                    <p:embed/>
                  </p:oleObj>
                </mc:Choice>
                <mc:Fallback>
                  <p:oleObj r:id="rId11" imgW="304853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0"/>
                          <a:ext cx="27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0" y="768"/>
              <a:ext cx="168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816" y="48"/>
              <a:ext cx="0" cy="9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672" y="768"/>
            <a:ext cx="11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9" r:id="rId13" imgW="127042" imgH="177732" progId="Equation.3">
                    <p:embed/>
                  </p:oleObj>
                </mc:Choice>
                <mc:Fallback>
                  <p:oleObj r:id="rId13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768"/>
                          <a:ext cx="11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658" y="192"/>
            <a:ext cx="9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" r:id="rId14" imgW="88871" imgH="164775" progId="Equation.3">
                    <p:embed/>
                  </p:oleObj>
                </mc:Choice>
                <mc:Fallback>
                  <p:oleObj r:id="rId14" imgW="88871" imgH="1647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" y="192"/>
                          <a:ext cx="9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7"/>
            <p:cNvGraphicFramePr>
              <a:graphicFrameLocks noChangeAspect="1"/>
            </p:cNvGraphicFramePr>
            <p:nvPr/>
          </p:nvGraphicFramePr>
          <p:xfrm>
            <a:off x="1536" y="816"/>
            <a:ext cx="1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" r:id="rId16" imgW="88871" imgH="152124" progId="Equation.3">
                    <p:embed/>
                  </p:oleObj>
                </mc:Choice>
                <mc:Fallback>
                  <p:oleObj r:id="rId16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816"/>
                          <a:ext cx="1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816496" y="3657600"/>
            <a:ext cx="2819400" cy="1752600"/>
            <a:chOff x="0" y="0"/>
            <a:chExt cx="1776" cy="1104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0" y="816"/>
              <a:ext cx="17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864" y="0"/>
              <a:ext cx="0" cy="110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24" name="Object 21"/>
            <p:cNvGraphicFramePr>
              <a:graphicFrameLocks noChangeAspect="1"/>
            </p:cNvGraphicFramePr>
            <p:nvPr/>
          </p:nvGraphicFramePr>
          <p:xfrm>
            <a:off x="1680" y="912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" r:id="rId18" imgW="88871" imgH="152124" progId="Equation.3">
                    <p:embed/>
                  </p:oleObj>
                </mc:Choice>
                <mc:Fallback>
                  <p:oleObj r:id="rId18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912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2"/>
            <p:cNvGraphicFramePr>
              <a:graphicFrameLocks noChangeAspect="1"/>
            </p:cNvGraphicFramePr>
            <p:nvPr/>
          </p:nvGraphicFramePr>
          <p:xfrm>
            <a:off x="720" y="816"/>
            <a:ext cx="11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3" r:id="rId20" imgW="127042" imgH="177732" progId="Equation.3">
                    <p:embed/>
                  </p:oleObj>
                </mc:Choice>
                <mc:Fallback>
                  <p:oleObj r:id="rId20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16"/>
                          <a:ext cx="11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3"/>
            <p:cNvGraphicFramePr>
              <a:graphicFrameLocks noChangeAspect="1"/>
            </p:cNvGraphicFramePr>
            <p:nvPr/>
          </p:nvGraphicFramePr>
          <p:xfrm>
            <a:off x="1040" y="240"/>
            <a:ext cx="2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4" r:id="rId21" imgW="203341" imgH="203341" progId="Equation.3">
                    <p:embed/>
                  </p:oleObj>
                </mc:Choice>
                <mc:Fallback>
                  <p:oleObj r:id="rId21" imgW="203341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240"/>
                          <a:ext cx="2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864" y="288"/>
              <a:ext cx="0" cy="528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961" y="0"/>
            <a:ext cx="26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5" r:id="rId23" imgW="292164" imgH="203341" progId="Equation.3">
                    <p:embed/>
                  </p:oleObj>
                </mc:Choice>
                <mc:Fallback>
                  <p:oleObj r:id="rId23" imgW="292164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" y="0"/>
                          <a:ext cx="261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5220072" y="3657600"/>
            <a:ext cx="2740025" cy="1660525"/>
            <a:chOff x="0" y="0"/>
            <a:chExt cx="1726" cy="1046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44" y="432"/>
              <a:ext cx="1344" cy="0"/>
            </a:xfrm>
            <a:prstGeom prst="line">
              <a:avLst/>
            </a:prstGeom>
            <a:noFill/>
            <a:ln w="38100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1" name="Object 28"/>
            <p:cNvGraphicFramePr>
              <a:graphicFrameLocks noChangeAspect="1"/>
            </p:cNvGraphicFramePr>
            <p:nvPr/>
          </p:nvGraphicFramePr>
          <p:xfrm>
            <a:off x="884" y="0"/>
            <a:ext cx="33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6" r:id="rId25" imgW="368298" imgH="203341" progId="Equation.3">
                    <p:embed/>
                  </p:oleObj>
                </mc:Choice>
                <mc:Fallback>
                  <p:oleObj r:id="rId25" imgW="368298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0"/>
                          <a:ext cx="331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0" y="768"/>
              <a:ext cx="168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 flipV="1">
              <a:off x="816" y="48"/>
              <a:ext cx="0" cy="9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4" name="Object 31"/>
            <p:cNvGraphicFramePr>
              <a:graphicFrameLocks noChangeAspect="1"/>
            </p:cNvGraphicFramePr>
            <p:nvPr/>
          </p:nvGraphicFramePr>
          <p:xfrm>
            <a:off x="672" y="768"/>
            <a:ext cx="11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" r:id="rId27" imgW="127042" imgH="177732" progId="Equation.3">
                    <p:embed/>
                  </p:oleObj>
                </mc:Choice>
                <mc:Fallback>
                  <p:oleObj r:id="rId27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768"/>
                          <a:ext cx="11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2"/>
            <p:cNvGraphicFramePr>
              <a:graphicFrameLocks noChangeAspect="1"/>
            </p:cNvGraphicFramePr>
            <p:nvPr/>
          </p:nvGraphicFramePr>
          <p:xfrm>
            <a:off x="658" y="192"/>
            <a:ext cx="9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" r:id="rId28" imgW="88871" imgH="164775" progId="Equation.3">
                    <p:embed/>
                  </p:oleObj>
                </mc:Choice>
                <mc:Fallback>
                  <p:oleObj r:id="rId28" imgW="88871" imgH="1647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" y="192"/>
                          <a:ext cx="9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3"/>
            <p:cNvGraphicFramePr>
              <a:graphicFrameLocks noChangeAspect="1"/>
            </p:cNvGraphicFramePr>
            <p:nvPr/>
          </p:nvGraphicFramePr>
          <p:xfrm>
            <a:off x="1486" y="826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9" r:id="rId30" imgW="152585" imgH="139896" progId="Equation.3">
                    <p:embed/>
                  </p:oleObj>
                </mc:Choice>
                <mc:Fallback>
                  <p:oleObj r:id="rId30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826"/>
                          <a:ext cx="24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标题 1"/>
          <p:cNvSpPr txBox="1">
            <a:spLocks/>
          </p:cNvSpPr>
          <p:nvPr/>
        </p:nvSpPr>
        <p:spPr>
          <a:xfrm>
            <a:off x="304800" y="188640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对称性（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444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028256" y="980728"/>
            <a:ext cx="4648200" cy="2438400"/>
            <a:chOff x="0" y="0"/>
            <a:chExt cx="2832" cy="1776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0" y="0"/>
              <a:ext cx="2832" cy="1680"/>
              <a:chOff x="0" y="0"/>
              <a:chExt cx="2832" cy="1680"/>
            </a:xfrm>
          </p:grpSpPr>
          <p:graphicFrame>
            <p:nvGraphicFramePr>
              <p:cNvPr id="9" name="Object 4"/>
              <p:cNvGraphicFramePr>
                <a:graphicFrameLocks noChangeAspect="1"/>
              </p:cNvGraphicFramePr>
              <p:nvPr/>
            </p:nvGraphicFramePr>
            <p:xfrm>
              <a:off x="1584" y="0"/>
              <a:ext cx="105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58" r:id="rId3" imgW="1244377" imgH="431930" progId="Equation.DSMT4">
                      <p:embed/>
                    </p:oleObj>
                  </mc:Choice>
                  <mc:Fallback>
                    <p:oleObj r:id="rId3" imgW="1244377" imgH="43193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0"/>
                            <a:ext cx="1056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 flipV="1">
                <a:off x="0" y="1392"/>
                <a:ext cx="2832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1536" y="0"/>
                <a:ext cx="0" cy="1584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2" name="未知"/>
              <p:cNvSpPr>
                <a:spLocks/>
              </p:cNvSpPr>
              <p:nvPr/>
            </p:nvSpPr>
            <p:spPr bwMode="auto">
              <a:xfrm>
                <a:off x="472" y="336"/>
                <a:ext cx="2120" cy="1344"/>
              </a:xfrm>
              <a:custGeom>
                <a:avLst/>
                <a:gdLst>
                  <a:gd name="T0" fmla="*/ 8 w 1552"/>
                  <a:gd name="T1" fmla="*/ 576 h 912"/>
                  <a:gd name="T2" fmla="*/ 56 w 1552"/>
                  <a:gd name="T3" fmla="*/ 576 h 912"/>
                  <a:gd name="T4" fmla="*/ 344 w 1552"/>
                  <a:gd name="T5" fmla="*/ 816 h 912"/>
                  <a:gd name="T6" fmla="*/ 776 w 1552"/>
                  <a:gd name="T7" fmla="*/ 0 h 912"/>
                  <a:gd name="T8" fmla="*/ 1208 w 1552"/>
                  <a:gd name="T9" fmla="*/ 816 h 912"/>
                  <a:gd name="T10" fmla="*/ 1496 w 1552"/>
                  <a:gd name="T11" fmla="*/ 576 h 912"/>
                  <a:gd name="T12" fmla="*/ 1544 w 1552"/>
                  <a:gd name="T13" fmla="*/ 576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2" h="912">
                    <a:moveTo>
                      <a:pt x="8" y="576"/>
                    </a:moveTo>
                    <a:cubicBezTo>
                      <a:pt x="4" y="556"/>
                      <a:pt x="0" y="536"/>
                      <a:pt x="56" y="576"/>
                    </a:cubicBezTo>
                    <a:cubicBezTo>
                      <a:pt x="112" y="616"/>
                      <a:pt x="224" y="912"/>
                      <a:pt x="344" y="816"/>
                    </a:cubicBezTo>
                    <a:cubicBezTo>
                      <a:pt x="464" y="720"/>
                      <a:pt x="632" y="0"/>
                      <a:pt x="776" y="0"/>
                    </a:cubicBezTo>
                    <a:cubicBezTo>
                      <a:pt x="920" y="0"/>
                      <a:pt x="1088" y="720"/>
                      <a:pt x="1208" y="816"/>
                    </a:cubicBezTo>
                    <a:cubicBezTo>
                      <a:pt x="1328" y="912"/>
                      <a:pt x="1440" y="616"/>
                      <a:pt x="1496" y="576"/>
                    </a:cubicBezTo>
                    <a:cubicBezTo>
                      <a:pt x="1552" y="536"/>
                      <a:pt x="1548" y="556"/>
                      <a:pt x="1544" y="576"/>
                    </a:cubicBezTo>
                  </a:path>
                </a:pathLst>
              </a:custGeom>
              <a:noFill/>
              <a:ln w="38100" cap="flat" cmpd="sng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13" name="Object 8"/>
              <p:cNvGraphicFramePr>
                <a:graphicFrameLocks noChangeAspect="1"/>
              </p:cNvGraphicFramePr>
              <p:nvPr/>
            </p:nvGraphicFramePr>
            <p:xfrm>
              <a:off x="1536" y="1440"/>
              <a:ext cx="17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59" r:id="rId5" imgW="127042" imgH="177732" progId="Equation.3">
                      <p:embed/>
                    </p:oleObj>
                  </mc:Choice>
                  <mc:Fallback>
                    <p:oleObj r:id="rId5" imgW="127042" imgH="17773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440"/>
                            <a:ext cx="17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9"/>
              <p:cNvGraphicFramePr>
                <a:graphicFrameLocks noChangeAspect="1"/>
              </p:cNvGraphicFramePr>
              <p:nvPr/>
            </p:nvGraphicFramePr>
            <p:xfrm>
              <a:off x="2527" y="1466"/>
              <a:ext cx="205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0" r:id="rId7" imgW="152585" imgH="139896" progId="Equation.3">
                      <p:embed/>
                    </p:oleObj>
                  </mc:Choice>
                  <mc:Fallback>
                    <p:oleObj r:id="rId7" imgW="152585" imgH="13989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7" y="1466"/>
                            <a:ext cx="205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10"/>
            <p:cNvGraphicFramePr>
              <a:graphicFrameLocks noChangeAspect="1"/>
            </p:cNvGraphicFramePr>
            <p:nvPr/>
          </p:nvGraphicFramePr>
          <p:xfrm>
            <a:off x="1872" y="1440"/>
            <a:ext cx="2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1" r:id="rId9" imgW="254097" imgH="393676" progId="Equation.3">
                    <p:embed/>
                  </p:oleObj>
                </mc:Choice>
                <mc:Fallback>
                  <p:oleObj r:id="rId9" imgW="254097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0"/>
                          <a:ext cx="2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1"/>
            <p:cNvGraphicFramePr>
              <a:graphicFrameLocks noChangeAspect="1"/>
            </p:cNvGraphicFramePr>
            <p:nvPr/>
          </p:nvGraphicFramePr>
          <p:xfrm>
            <a:off x="960" y="1392"/>
            <a:ext cx="30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2" r:id="rId11" imgW="355609" imgH="393676" progId="Equation.3">
                    <p:embed/>
                  </p:oleObj>
                </mc:Choice>
                <mc:Fallback>
                  <p:oleObj r:id="rId11" imgW="355609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392"/>
                          <a:ext cx="30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99318" y="1081658"/>
            <a:ext cx="2776538" cy="2419350"/>
            <a:chOff x="0" y="0"/>
            <a:chExt cx="1749" cy="1524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904" y="40"/>
              <a:ext cx="0" cy="124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0" y="1152"/>
              <a:ext cx="172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559" y="480"/>
              <a:ext cx="0" cy="680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559" y="480"/>
              <a:ext cx="689" cy="0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248" y="480"/>
              <a:ext cx="0" cy="680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761" y="1152"/>
            <a:ext cx="12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3" r:id="rId13" imgW="127042" imgH="177732" progId="Equation.3">
                    <p:embed/>
                  </p:oleObj>
                </mc:Choice>
                <mc:Fallback>
                  <p:oleObj r:id="rId13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152"/>
                          <a:ext cx="12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9"/>
            <p:cNvGraphicFramePr>
              <a:graphicFrameLocks noChangeAspect="1"/>
            </p:cNvGraphicFramePr>
            <p:nvPr/>
          </p:nvGraphicFramePr>
          <p:xfrm>
            <a:off x="1603" y="1207"/>
            <a:ext cx="14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4" r:id="rId15" imgW="88871" imgH="152124" progId="Equation.3">
                    <p:embed/>
                  </p:oleObj>
                </mc:Choice>
                <mc:Fallback>
                  <p:oleObj r:id="rId15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1207"/>
                          <a:ext cx="14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960" y="0"/>
            <a:ext cx="38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5" r:id="rId17" imgW="304853" imgH="203341" progId="Equation.3">
                    <p:embed/>
                  </p:oleObj>
                </mc:Choice>
                <mc:Fallback>
                  <p:oleObj r:id="rId17" imgW="304853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0"/>
                          <a:ext cx="38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1"/>
            <p:cNvGraphicFramePr>
              <a:graphicFrameLocks noChangeAspect="1"/>
            </p:cNvGraphicFramePr>
            <p:nvPr/>
          </p:nvGraphicFramePr>
          <p:xfrm>
            <a:off x="787" y="294"/>
            <a:ext cx="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6" r:id="rId19" imgW="88871" imgH="164775" progId="Equation.3">
                    <p:embed/>
                  </p:oleObj>
                </mc:Choice>
                <mc:Fallback>
                  <p:oleObj r:id="rId19" imgW="88871" imgH="1647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294"/>
                          <a:ext cx="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2"/>
            <p:cNvGraphicFramePr>
              <a:graphicFrameLocks noChangeAspect="1"/>
            </p:cNvGraphicFramePr>
            <p:nvPr/>
          </p:nvGraphicFramePr>
          <p:xfrm>
            <a:off x="384" y="1152"/>
            <a:ext cx="25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7" r:id="rId21" imgW="254097" imgH="393676" progId="Equation.3">
                    <p:embed/>
                  </p:oleObj>
                </mc:Choice>
                <mc:Fallback>
                  <p:oleObj r:id="rId21" imgW="254097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152"/>
                          <a:ext cx="257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3"/>
            <p:cNvGraphicFramePr>
              <a:graphicFrameLocks noChangeAspect="1"/>
            </p:cNvGraphicFramePr>
            <p:nvPr/>
          </p:nvGraphicFramePr>
          <p:xfrm>
            <a:off x="1155" y="1152"/>
            <a:ext cx="15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8" r:id="rId23" imgW="152585" imgH="393676" progId="Equation.3">
                    <p:embed/>
                  </p:oleObj>
                </mc:Choice>
                <mc:Fallback>
                  <p:oleObj r:id="rId23" imgW="152585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1152"/>
                          <a:ext cx="15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5148064" y="3717032"/>
            <a:ext cx="2933700" cy="2660650"/>
            <a:chOff x="0" y="0"/>
            <a:chExt cx="1848" cy="1676"/>
          </a:xfrm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904" y="192"/>
              <a:ext cx="0" cy="124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0" y="1304"/>
              <a:ext cx="172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559" y="632"/>
              <a:ext cx="0" cy="680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59" y="632"/>
              <a:ext cx="689" cy="0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248" y="632"/>
              <a:ext cx="0" cy="680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3" name="Object 30"/>
            <p:cNvGraphicFramePr>
              <a:graphicFrameLocks noChangeAspect="1"/>
            </p:cNvGraphicFramePr>
            <p:nvPr/>
          </p:nvGraphicFramePr>
          <p:xfrm>
            <a:off x="761" y="1304"/>
            <a:ext cx="12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9" r:id="rId25" imgW="127042" imgH="177732" progId="Equation.3">
                    <p:embed/>
                  </p:oleObj>
                </mc:Choice>
                <mc:Fallback>
                  <p:oleObj r:id="rId25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304"/>
                          <a:ext cx="12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1"/>
            <p:cNvGraphicFramePr>
              <a:graphicFrameLocks noChangeAspect="1"/>
            </p:cNvGraphicFramePr>
            <p:nvPr/>
          </p:nvGraphicFramePr>
          <p:xfrm>
            <a:off x="1551" y="1369"/>
            <a:ext cx="25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0" r:id="rId26" imgW="152585" imgH="139896" progId="Equation.3">
                    <p:embed/>
                  </p:oleObj>
                </mc:Choice>
                <mc:Fallback>
                  <p:oleObj r:id="rId26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1369"/>
                          <a:ext cx="25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2"/>
            <p:cNvGraphicFramePr>
              <a:graphicFrameLocks noChangeAspect="1"/>
            </p:cNvGraphicFramePr>
            <p:nvPr/>
          </p:nvGraphicFramePr>
          <p:xfrm>
            <a:off x="232" y="0"/>
            <a:ext cx="161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1" r:id="rId28" imgW="1167704" imgH="203341" progId="Equation.3">
                    <p:embed/>
                  </p:oleObj>
                </mc:Choice>
                <mc:Fallback>
                  <p:oleObj r:id="rId28" imgW="1167704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0"/>
                          <a:ext cx="161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3"/>
            <p:cNvGraphicFramePr>
              <a:graphicFrameLocks noChangeAspect="1"/>
            </p:cNvGraphicFramePr>
            <p:nvPr/>
          </p:nvGraphicFramePr>
          <p:xfrm>
            <a:off x="787" y="446"/>
            <a:ext cx="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2" r:id="rId30" imgW="88871" imgH="164775" progId="Equation.3">
                    <p:embed/>
                  </p:oleObj>
                </mc:Choice>
                <mc:Fallback>
                  <p:oleObj r:id="rId30" imgW="88871" imgH="1647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446"/>
                          <a:ext cx="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4"/>
            <p:cNvGraphicFramePr>
              <a:graphicFrameLocks noChangeAspect="1"/>
            </p:cNvGraphicFramePr>
            <p:nvPr/>
          </p:nvGraphicFramePr>
          <p:xfrm>
            <a:off x="339" y="1304"/>
            <a:ext cx="34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3" r:id="rId31" imgW="343068" imgH="393846" progId="Equation.3">
                    <p:embed/>
                  </p:oleObj>
                </mc:Choice>
                <mc:Fallback>
                  <p:oleObj r:id="rId31" imgW="343068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304"/>
                          <a:ext cx="347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5"/>
            <p:cNvGraphicFramePr>
              <a:graphicFrameLocks noChangeAspect="1"/>
            </p:cNvGraphicFramePr>
            <p:nvPr/>
          </p:nvGraphicFramePr>
          <p:xfrm>
            <a:off x="1117" y="1304"/>
            <a:ext cx="231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4" r:id="rId33" imgW="228818" imgH="393846" progId="Equation.3">
                    <p:embed/>
                  </p:oleObj>
                </mc:Choice>
                <mc:Fallback>
                  <p:oleObj r:id="rId33" imgW="228818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1304"/>
                          <a:ext cx="231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6"/>
          <p:cNvGrpSpPr>
            <a:grpSpLocks/>
          </p:cNvGrpSpPr>
          <p:nvPr/>
        </p:nvGrpSpPr>
        <p:grpSpPr bwMode="auto">
          <a:xfrm>
            <a:off x="323528" y="3817515"/>
            <a:ext cx="4114800" cy="2563813"/>
            <a:chOff x="0" y="0"/>
            <a:chExt cx="2592" cy="1615"/>
          </a:xfrm>
        </p:grpSpPr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0" y="1248"/>
              <a:ext cx="2592" cy="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252" y="48"/>
              <a:ext cx="0" cy="137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" name="未知"/>
            <p:cNvSpPr>
              <a:spLocks/>
            </p:cNvSpPr>
            <p:nvPr/>
          </p:nvSpPr>
          <p:spPr bwMode="auto">
            <a:xfrm>
              <a:off x="152" y="339"/>
              <a:ext cx="2192" cy="1162"/>
            </a:xfrm>
            <a:custGeom>
              <a:avLst/>
              <a:gdLst>
                <a:gd name="T0" fmla="*/ 8 w 1552"/>
                <a:gd name="T1" fmla="*/ 576 h 912"/>
                <a:gd name="T2" fmla="*/ 56 w 1552"/>
                <a:gd name="T3" fmla="*/ 576 h 912"/>
                <a:gd name="T4" fmla="*/ 344 w 1552"/>
                <a:gd name="T5" fmla="*/ 816 h 912"/>
                <a:gd name="T6" fmla="*/ 776 w 1552"/>
                <a:gd name="T7" fmla="*/ 0 h 912"/>
                <a:gd name="T8" fmla="*/ 1208 w 1552"/>
                <a:gd name="T9" fmla="*/ 816 h 912"/>
                <a:gd name="T10" fmla="*/ 1496 w 1552"/>
                <a:gd name="T11" fmla="*/ 576 h 912"/>
                <a:gd name="T12" fmla="*/ 1544 w 1552"/>
                <a:gd name="T13" fmla="*/ 57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2" h="912">
                  <a:moveTo>
                    <a:pt x="8" y="576"/>
                  </a:moveTo>
                  <a:cubicBezTo>
                    <a:pt x="4" y="556"/>
                    <a:pt x="0" y="536"/>
                    <a:pt x="56" y="576"/>
                  </a:cubicBezTo>
                  <a:cubicBezTo>
                    <a:pt x="112" y="616"/>
                    <a:pt x="224" y="912"/>
                    <a:pt x="344" y="816"/>
                  </a:cubicBezTo>
                  <a:cubicBezTo>
                    <a:pt x="464" y="720"/>
                    <a:pt x="632" y="0"/>
                    <a:pt x="776" y="0"/>
                  </a:cubicBezTo>
                  <a:cubicBezTo>
                    <a:pt x="920" y="0"/>
                    <a:pt x="1088" y="720"/>
                    <a:pt x="1208" y="816"/>
                  </a:cubicBezTo>
                  <a:cubicBezTo>
                    <a:pt x="1328" y="912"/>
                    <a:pt x="1440" y="616"/>
                    <a:pt x="1496" y="576"/>
                  </a:cubicBezTo>
                  <a:cubicBezTo>
                    <a:pt x="1552" y="536"/>
                    <a:pt x="1548" y="556"/>
                    <a:pt x="1544" y="576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43" name="Object 40"/>
            <p:cNvGraphicFramePr>
              <a:graphicFrameLocks noChangeAspect="1"/>
            </p:cNvGraphicFramePr>
            <p:nvPr/>
          </p:nvGraphicFramePr>
          <p:xfrm>
            <a:off x="1252" y="1293"/>
            <a:ext cx="1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5" r:id="rId35" imgW="127042" imgH="177732" progId="Equation.3">
                    <p:embed/>
                  </p:oleObj>
                </mc:Choice>
                <mc:Fallback>
                  <p:oleObj r:id="rId35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1293"/>
                          <a:ext cx="1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1"/>
            <p:cNvGraphicFramePr>
              <a:graphicFrameLocks noChangeAspect="1"/>
            </p:cNvGraphicFramePr>
            <p:nvPr/>
          </p:nvGraphicFramePr>
          <p:xfrm>
            <a:off x="2321" y="1309"/>
            <a:ext cx="1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6" r:id="rId36" imgW="88871" imgH="152124" progId="Equation.3">
                    <p:embed/>
                  </p:oleObj>
                </mc:Choice>
                <mc:Fallback>
                  <p:oleObj r:id="rId36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1309"/>
                          <a:ext cx="12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2"/>
            <p:cNvGraphicFramePr>
              <a:graphicFrameLocks noChangeAspect="1"/>
            </p:cNvGraphicFramePr>
            <p:nvPr/>
          </p:nvGraphicFramePr>
          <p:xfrm>
            <a:off x="1584" y="1296"/>
            <a:ext cx="22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7" r:id="rId38" imgW="254097" imgH="431742" progId="Equation.3">
                    <p:embed/>
                  </p:oleObj>
                </mc:Choice>
                <mc:Fallback>
                  <p:oleObj r:id="rId38" imgW="254097" imgH="431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296"/>
                          <a:ext cx="22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3"/>
            <p:cNvGraphicFramePr>
              <a:graphicFrameLocks noChangeAspect="1"/>
            </p:cNvGraphicFramePr>
            <p:nvPr/>
          </p:nvGraphicFramePr>
          <p:xfrm>
            <a:off x="625" y="1248"/>
            <a:ext cx="361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8" r:id="rId40" imgW="355609" imgH="431742" progId="Equation.3">
                    <p:embed/>
                  </p:oleObj>
                </mc:Choice>
                <mc:Fallback>
                  <p:oleObj r:id="rId40" imgW="355609" imgH="431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1248"/>
                          <a:ext cx="361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4"/>
            <p:cNvGraphicFramePr>
              <a:graphicFrameLocks noChangeAspect="1"/>
            </p:cNvGraphicFramePr>
            <p:nvPr/>
          </p:nvGraphicFramePr>
          <p:xfrm>
            <a:off x="1344" y="0"/>
            <a:ext cx="44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9" r:id="rId42" imgW="317542" imgH="203341" progId="Equation.3">
                    <p:embed/>
                  </p:oleObj>
                </mc:Choice>
                <mc:Fallback>
                  <p:oleObj r:id="rId42" imgW="317542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0"/>
                          <a:ext cx="44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标题 1"/>
          <p:cNvSpPr txBox="1">
            <a:spLocks/>
          </p:cNvSpPr>
          <p:nvPr/>
        </p:nvSpPr>
        <p:spPr>
          <a:xfrm>
            <a:off x="304800" y="188640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对称性（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153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性质（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64704"/>
                <a:ext cx="8534400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线性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𝑇𝐻𝐸𝑁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时移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𝑇𝐻𝐸𝑁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时域反转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𝑇𝐻𝐸𝑁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b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是偶函数，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奇</a:t>
                </a:r>
                <a:r>
                  <a:rPr lang="zh-CN" altLang="en-US" dirty="0" smtClean="0"/>
                  <a:t>函数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64704"/>
                <a:ext cx="8534400" cy="4800600"/>
              </a:xfrm>
              <a:blipFill rotWithShape="0">
                <a:blip r:embed="rId2"/>
                <a:stretch>
                  <a:fillRect l="-714" t="-2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23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性质（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436712"/>
                <a:ext cx="8534400" cy="4800600"/>
              </a:xfrm>
            </p:spPr>
            <p:txBody>
              <a:bodyPr/>
              <a:lstStyle/>
              <a:p>
                <a:r>
                  <a:rPr lang="zh-CN" altLang="en-US" dirty="0" smtClean="0"/>
                  <a:t>共轭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𝑇𝐻𝐸𝑁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能量守恒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𝑇𝐻𝐸𝑁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436712"/>
                <a:ext cx="8534400" cy="4800600"/>
              </a:xfrm>
              <a:blipFill rotWithShape="0">
                <a:blip r:embed="rId2"/>
                <a:stretch>
                  <a:fillRect l="-714"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260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274638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尺度变换性（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98008" y="1700808"/>
                <a:ext cx="6904904" cy="724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groupCh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i="1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groupCh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08" y="1700808"/>
                <a:ext cx="6904904" cy="724109"/>
              </a:xfrm>
              <a:prstGeom prst="rect">
                <a:avLst/>
              </a:prstGeom>
              <a:blipFill rotWithShape="0">
                <a:blip r:embed="rId2"/>
                <a:stretch>
                  <a:fillRect b="-6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83544" y="3150340"/>
            <a:ext cx="8153400" cy="262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当信号在时域中压缩（a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，等效于在频域中扩展。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当信号在时域中扩展（a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，等效于在频域中压缩。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当信号在时域中 沿纵轴反折（a=-1)，说明信号在时域中沿纵轴反折等效于在频域中频谱也沿纵轴反折。</a:t>
            </a:r>
          </a:p>
        </p:txBody>
      </p:sp>
    </p:spTree>
    <p:extLst>
      <p:ext uri="{BB962C8B-B14F-4D97-AF65-F5344CB8AC3E}">
        <p14:creationId xmlns:p14="http://schemas.microsoft.com/office/powerpoint/2010/main" val="1995412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连续时间周期</a:t>
            </a:r>
            <a:r>
              <a:rPr lang="zh-CN" altLang="en-US" dirty="0" smtClean="0"/>
              <a:t>信号的傅里叶级数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47664" y="1508720"/>
                <a:ext cx="60674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32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𝒌𝒕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32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𝒌𝒕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en-US" altLang="zh-CN" sz="32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32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32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altLang="zh-CN" sz="3200" b="1" i="1" dirty="0">
                    <a:latin typeface="Cambria Math" panose="02040503050406030204" pitchFamily="18" charset="0"/>
                  </a:rPr>
                  <a:t>,  T  </a:t>
                </a:r>
                <a:r>
                  <a:rPr lang="zh-CN" altLang="en-US" sz="3200" b="1" dirty="0">
                    <a:latin typeface="Cambria Math" panose="02040503050406030204" pitchFamily="18" charset="0"/>
                  </a:rPr>
                  <a:t>为</a:t>
                </a:r>
                <a:r>
                  <a:rPr lang="zh-CN" altLang="en-US" sz="3200" b="1" dirty="0" smtClean="0">
                    <a:latin typeface="Cambria Math" panose="02040503050406030204" pitchFamily="18" charset="0"/>
                  </a:rPr>
                  <a:t>信号</a:t>
                </a:r>
                <a:r>
                  <a:rPr lang="en-US" altLang="zh-CN" sz="3200" b="1" i="1" dirty="0" smtClean="0">
                    <a:latin typeface="Cambria Math" panose="02040503050406030204" pitchFamily="18" charset="0"/>
                  </a:rPr>
                  <a:t>f(t) </a:t>
                </a:r>
                <a:r>
                  <a:rPr lang="zh-CN" altLang="en-US" sz="3200" b="1" dirty="0" smtClean="0">
                    <a:latin typeface="Cambria Math" panose="02040503050406030204" pitchFamily="18" charset="0"/>
                  </a:rPr>
                  <a:t>周期</a:t>
                </a:r>
                <a:endParaRPr lang="en-US" altLang="zh-CN" sz="32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32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47664" y="1508720"/>
                <a:ext cx="6067400" cy="4800600"/>
              </a:xfrm>
              <a:blipFill rotWithShape="0">
                <a:blip r:embed="rId2"/>
                <a:stretch>
                  <a:fillRect l="-2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/>
          <p:cNvSpPr/>
          <p:nvPr/>
        </p:nvSpPr>
        <p:spPr>
          <a:xfrm>
            <a:off x="971600" y="2132856"/>
            <a:ext cx="504056" cy="19442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9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微分性质的证明（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7200800" cy="4147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63688" y="1355579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400" b="1" dirty="0" smtClean="0"/>
                  <a:t>微分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𝑇𝐻𝐸𝑁</m:t>
                    </m:r>
                  </m:oMath>
                </a14:m>
                <a:endParaRPr lang="en-US" altLang="zh-CN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𝑗𝑘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55579"/>
                <a:ext cx="4572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000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256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04800" y="188640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卷积（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61286" y="980728"/>
                <a:ext cx="2234266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86" y="980728"/>
                <a:ext cx="2234266" cy="5875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001064" y="980728"/>
                <a:ext cx="2249141" cy="578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64" y="980728"/>
                <a:ext cx="2249141" cy="578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61272" y="1628800"/>
                <a:ext cx="4621457" cy="578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72" y="1628800"/>
                <a:ext cx="4621457" cy="5788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223056" y="1169947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如果</a:t>
            </a:r>
            <a:r>
              <a:rPr lang="en-US" altLang="zh-CN" sz="2000" b="1" dirty="0" smtClean="0">
                <a:latin typeface="+mj-ea"/>
                <a:ea typeface="+mj-ea"/>
              </a:rPr>
              <a:t>: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3056" y="1818019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那么</a:t>
            </a:r>
            <a:r>
              <a:rPr lang="en-US" altLang="zh-CN" sz="2000" b="1" dirty="0" smtClean="0">
                <a:latin typeface="+mj-ea"/>
                <a:ea typeface="+mj-ea"/>
              </a:rPr>
              <a:t>: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505716"/>
              </p:ext>
            </p:extLst>
          </p:nvPr>
        </p:nvGraphicFramePr>
        <p:xfrm>
          <a:off x="1223056" y="2592436"/>
          <a:ext cx="6696744" cy="400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6" imgW="3213417" imgH="1676717" progId="Equation.3">
                  <p:embed/>
                </p:oleObj>
              </mc:Choice>
              <mc:Fallback>
                <p:oleObj r:id="rId6" imgW="3213417" imgH="1676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056" y="2592436"/>
                        <a:ext cx="6696744" cy="4004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65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61286" y="980728"/>
                <a:ext cx="2234266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86" y="980728"/>
                <a:ext cx="2234266" cy="5875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01064" y="980728"/>
                <a:ext cx="2249141" cy="578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64" y="980728"/>
                <a:ext cx="2249141" cy="578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261286" y="1827460"/>
                <a:ext cx="624747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𝑛𝑣𝑒𝑟𝑠𝑒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86" y="1827460"/>
                <a:ext cx="6247479" cy="8094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223056" y="1169947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如果</a:t>
            </a:r>
            <a:r>
              <a:rPr lang="en-US" altLang="zh-CN" sz="2000" b="1" dirty="0" smtClean="0">
                <a:latin typeface="+mj-ea"/>
                <a:ea typeface="+mj-ea"/>
              </a:rPr>
              <a:t>: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3056" y="2016679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那么</a:t>
            </a:r>
            <a:r>
              <a:rPr lang="en-US" altLang="zh-CN" sz="2000" b="1" dirty="0" smtClean="0">
                <a:latin typeface="+mj-ea"/>
                <a:ea typeface="+mj-ea"/>
              </a:rPr>
              <a:t>: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04800" y="188640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卷积（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04412"/>
              </p:ext>
            </p:extLst>
          </p:nvPr>
        </p:nvGraphicFramePr>
        <p:xfrm>
          <a:off x="1276771" y="4299520"/>
          <a:ext cx="4951413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r:id="rId6" imgW="1726768" imgH="774681" progId="Equation.3">
                  <p:embed/>
                </p:oleObj>
              </mc:Choice>
              <mc:Fallback>
                <p:oleObj r:id="rId6" imgW="1726768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771" y="4299520"/>
                        <a:ext cx="4951413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6771456" y="4077072"/>
            <a:ext cx="1905000" cy="1981200"/>
            <a:chOff x="0" y="0"/>
            <a:chExt cx="1216" cy="1248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480" y="96"/>
              <a:ext cx="0" cy="96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0" y="864"/>
              <a:ext cx="120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1104" y="912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4" r:id="rId8" imgW="88871" imgH="152124" progId="Equation.3">
                    <p:embed/>
                  </p:oleObj>
                </mc:Choice>
                <mc:Fallback>
                  <p:oleObj r:id="rId8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912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528" y="0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5" r:id="rId10" imgW="304853" imgH="203341" progId="Equation.3">
                    <p:embed/>
                  </p:oleObj>
                </mc:Choice>
                <mc:Fallback>
                  <p:oleObj r:id="rId10" imgW="304853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0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208" y="312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6" r:id="rId12" imgW="152519" imgH="165202" progId="Equation.3">
                    <p:embed/>
                  </p:oleObj>
                </mc:Choice>
                <mc:Fallback>
                  <p:oleObj r:id="rId12" imgW="152519" imgH="1652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312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3"/>
            <p:cNvGraphicFramePr>
              <a:graphicFrameLocks noChangeAspect="1"/>
            </p:cNvGraphicFramePr>
            <p:nvPr/>
          </p:nvGraphicFramePr>
          <p:xfrm>
            <a:off x="327" y="864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" r:id="rId14" imgW="127042" imgH="177732" progId="Equation.3">
                    <p:embed/>
                  </p:oleObj>
                </mc:Choice>
                <mc:Fallback>
                  <p:oleObj r:id="rId14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864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4"/>
            <p:cNvGraphicFramePr>
              <a:graphicFrameLocks noChangeAspect="1"/>
            </p:cNvGraphicFramePr>
            <p:nvPr/>
          </p:nvGraphicFramePr>
          <p:xfrm>
            <a:off x="762" y="832"/>
            <a:ext cx="14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" r:id="rId16" imgW="152585" imgH="393676" progId="Equation.3">
                    <p:embed/>
                  </p:oleObj>
                </mc:Choice>
                <mc:Fallback>
                  <p:oleObj r:id="rId16" imgW="152585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832"/>
                          <a:ext cx="14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96" y="432"/>
              <a:ext cx="768" cy="432"/>
            </a:xfrm>
            <a:custGeom>
              <a:avLst/>
              <a:gdLst>
                <a:gd name="T0" fmla="*/ 0 w 768"/>
                <a:gd name="T1" fmla="*/ 432 h 432"/>
                <a:gd name="T2" fmla="*/ 384 w 768"/>
                <a:gd name="T3" fmla="*/ 0 h 432"/>
                <a:gd name="T4" fmla="*/ 768 w 76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432">
                  <a:moveTo>
                    <a:pt x="0" y="432"/>
                  </a:moveTo>
                  <a:cubicBezTo>
                    <a:pt x="128" y="216"/>
                    <a:pt x="256" y="0"/>
                    <a:pt x="384" y="0"/>
                  </a:cubicBezTo>
                  <a:cubicBezTo>
                    <a:pt x="512" y="0"/>
                    <a:pt x="640" y="216"/>
                    <a:pt x="768" y="432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41" y="864"/>
            <a:ext cx="2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" r:id="rId18" imgW="266670" imgH="393505" progId="Equation.3">
                    <p:embed/>
                  </p:oleObj>
                </mc:Choice>
                <mc:Fallback>
                  <p:oleObj r:id="rId18" imgW="266670" imgH="3935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" y="864"/>
                          <a:ext cx="25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21"/>
          <p:cNvSpPr txBox="1"/>
          <p:nvPr/>
        </p:nvSpPr>
        <p:spPr>
          <a:xfrm>
            <a:off x="1259632" y="3532946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例题</a:t>
            </a:r>
            <a:r>
              <a:rPr lang="en-US" altLang="zh-CN" sz="2000" b="1" dirty="0" smtClean="0">
                <a:solidFill>
                  <a:srgbClr val="0000FF"/>
                </a:solidFill>
                <a:latin typeface="+mj-ea"/>
                <a:ea typeface="+mj-ea"/>
              </a:rPr>
              <a:t>: </a:t>
            </a:r>
            <a:r>
              <a:rPr lang="zh-CN" altLang="en-US" sz="2000" b="1" dirty="0" smtClean="0">
                <a:solidFill>
                  <a:srgbClr val="0000FF"/>
                </a:solidFill>
                <a:latin typeface="+mj-ea"/>
                <a:ea typeface="+mj-ea"/>
              </a:rPr>
              <a:t>计算余弦的频谱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0832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72590" y="4689835"/>
            <a:ext cx="1487096" cy="1763501"/>
            <a:chOff x="0" y="0"/>
            <a:chExt cx="1216" cy="1248"/>
          </a:xfrm>
        </p:grpSpPr>
        <p:sp>
          <p:nvSpPr>
            <p:cNvPr id="37" name="Line 4"/>
            <p:cNvSpPr>
              <a:spLocks noChangeShapeType="1"/>
            </p:cNvSpPr>
            <p:nvPr/>
          </p:nvSpPr>
          <p:spPr bwMode="auto">
            <a:xfrm flipV="1">
              <a:off x="480" y="96"/>
              <a:ext cx="0" cy="96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0" y="864"/>
              <a:ext cx="1200" cy="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9" name="Object 6"/>
            <p:cNvGraphicFramePr>
              <a:graphicFrameLocks noChangeAspect="1"/>
            </p:cNvGraphicFramePr>
            <p:nvPr/>
          </p:nvGraphicFramePr>
          <p:xfrm>
            <a:off x="1104" y="912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5" r:id="rId3" imgW="88871" imgH="152124" progId="Equation.3">
                    <p:embed/>
                  </p:oleObj>
                </mc:Choice>
                <mc:Fallback>
                  <p:oleObj r:id="rId3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912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7"/>
            <p:cNvGraphicFramePr>
              <a:graphicFrameLocks noChangeAspect="1"/>
            </p:cNvGraphicFramePr>
            <p:nvPr/>
          </p:nvGraphicFramePr>
          <p:xfrm>
            <a:off x="528" y="0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6" r:id="rId5" imgW="304853" imgH="203341" progId="Equation.3">
                    <p:embed/>
                  </p:oleObj>
                </mc:Choice>
                <mc:Fallback>
                  <p:oleObj r:id="rId5" imgW="304853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0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8"/>
            <p:cNvGraphicFramePr>
              <a:graphicFrameLocks noChangeAspect="1"/>
            </p:cNvGraphicFramePr>
            <p:nvPr/>
          </p:nvGraphicFramePr>
          <p:xfrm>
            <a:off x="208" y="312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7" r:id="rId7" imgW="152519" imgH="165202" progId="Equation.3">
                    <p:embed/>
                  </p:oleObj>
                </mc:Choice>
                <mc:Fallback>
                  <p:oleObj r:id="rId7" imgW="152519" imgH="1652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312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9"/>
            <p:cNvGraphicFramePr>
              <a:graphicFrameLocks noChangeAspect="1"/>
            </p:cNvGraphicFramePr>
            <p:nvPr/>
          </p:nvGraphicFramePr>
          <p:xfrm>
            <a:off x="327" y="864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8" r:id="rId9" imgW="127042" imgH="177732" progId="Equation.3">
                    <p:embed/>
                  </p:oleObj>
                </mc:Choice>
                <mc:Fallback>
                  <p:oleObj r:id="rId9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864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0"/>
            <p:cNvGraphicFramePr>
              <a:graphicFrameLocks noChangeAspect="1"/>
            </p:cNvGraphicFramePr>
            <p:nvPr/>
          </p:nvGraphicFramePr>
          <p:xfrm>
            <a:off x="762" y="832"/>
            <a:ext cx="14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9" r:id="rId11" imgW="152585" imgH="393676" progId="Equation.3">
                    <p:embed/>
                  </p:oleObj>
                </mc:Choice>
                <mc:Fallback>
                  <p:oleObj r:id="rId11" imgW="152585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832"/>
                          <a:ext cx="14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96" y="432"/>
              <a:ext cx="768" cy="432"/>
            </a:xfrm>
            <a:custGeom>
              <a:avLst/>
              <a:gdLst>
                <a:gd name="T0" fmla="*/ 0 w 768"/>
                <a:gd name="T1" fmla="*/ 432 h 432"/>
                <a:gd name="T2" fmla="*/ 384 w 768"/>
                <a:gd name="T3" fmla="*/ 0 h 432"/>
                <a:gd name="T4" fmla="*/ 768 w 76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432">
                  <a:moveTo>
                    <a:pt x="0" y="432"/>
                  </a:moveTo>
                  <a:cubicBezTo>
                    <a:pt x="128" y="216"/>
                    <a:pt x="256" y="0"/>
                    <a:pt x="384" y="0"/>
                  </a:cubicBezTo>
                  <a:cubicBezTo>
                    <a:pt x="512" y="0"/>
                    <a:pt x="640" y="216"/>
                    <a:pt x="768" y="43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45" name="Object 12"/>
            <p:cNvGraphicFramePr>
              <a:graphicFrameLocks noChangeAspect="1"/>
            </p:cNvGraphicFramePr>
            <p:nvPr/>
          </p:nvGraphicFramePr>
          <p:xfrm>
            <a:off x="41" y="864"/>
            <a:ext cx="2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0" r:id="rId13" imgW="266670" imgH="393505" progId="Equation.3">
                    <p:embed/>
                  </p:oleObj>
                </mc:Choice>
                <mc:Fallback>
                  <p:oleObj r:id="rId13" imgW="266670" imgH="3935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" y="864"/>
                          <a:ext cx="25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645740" y="2641401"/>
            <a:ext cx="1665548" cy="1435671"/>
            <a:chOff x="0" y="0"/>
            <a:chExt cx="1344" cy="1016"/>
          </a:xfrm>
        </p:grpSpPr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480" y="0"/>
              <a:ext cx="0" cy="8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0" y="707"/>
              <a:ext cx="13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816" y="265"/>
              <a:ext cx="0" cy="442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29" name="Object 17"/>
            <p:cNvGraphicFramePr>
              <a:graphicFrameLocks noChangeAspect="1"/>
            </p:cNvGraphicFramePr>
            <p:nvPr/>
          </p:nvGraphicFramePr>
          <p:xfrm>
            <a:off x="1200" y="751"/>
            <a:ext cx="11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1" r:id="rId15" imgW="88871" imgH="152124" progId="Equation.3">
                    <p:embed/>
                  </p:oleObj>
                </mc:Choice>
                <mc:Fallback>
                  <p:oleObj r:id="rId15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51"/>
                          <a:ext cx="11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8"/>
            <p:cNvGraphicFramePr>
              <a:graphicFrameLocks noChangeAspect="1"/>
            </p:cNvGraphicFramePr>
            <p:nvPr/>
          </p:nvGraphicFramePr>
          <p:xfrm>
            <a:off x="528" y="8"/>
            <a:ext cx="40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2" r:id="rId16" imgW="317542" imgH="203341" progId="Equation.3">
                    <p:embed/>
                  </p:oleObj>
                </mc:Choice>
                <mc:Fallback>
                  <p:oleObj r:id="rId16" imgW="317542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8"/>
                          <a:ext cx="40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9"/>
            <p:cNvGraphicFramePr>
              <a:graphicFrameLocks noChangeAspect="1"/>
            </p:cNvGraphicFramePr>
            <p:nvPr/>
          </p:nvGraphicFramePr>
          <p:xfrm>
            <a:off x="240" y="89"/>
            <a:ext cx="19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3" r:id="rId18" imgW="152519" imgH="165202" progId="Equation.3">
                    <p:embed/>
                  </p:oleObj>
                </mc:Choice>
                <mc:Fallback>
                  <p:oleObj r:id="rId18" imgW="152519" imgH="1652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9"/>
                          <a:ext cx="19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0"/>
            <p:cNvGraphicFramePr>
              <a:graphicFrameLocks noChangeAspect="1"/>
            </p:cNvGraphicFramePr>
            <p:nvPr/>
          </p:nvGraphicFramePr>
          <p:xfrm>
            <a:off x="327" y="707"/>
            <a:ext cx="13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4" r:id="rId20" imgW="127042" imgH="177732" progId="Equation.3">
                    <p:embed/>
                  </p:oleObj>
                </mc:Choice>
                <mc:Fallback>
                  <p:oleObj r:id="rId20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707"/>
                          <a:ext cx="13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1"/>
            <p:cNvGraphicFramePr>
              <a:graphicFrameLocks noChangeAspect="1"/>
            </p:cNvGraphicFramePr>
            <p:nvPr/>
          </p:nvGraphicFramePr>
          <p:xfrm>
            <a:off x="768" y="663"/>
            <a:ext cx="14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5" r:id="rId21" imgW="152585" imgH="393676" progId="Equation.3">
                    <p:embed/>
                  </p:oleObj>
                </mc:Choice>
                <mc:Fallback>
                  <p:oleObj r:id="rId21" imgW="152585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663"/>
                          <a:ext cx="14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144" y="265"/>
              <a:ext cx="672" cy="0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144" y="265"/>
              <a:ext cx="0" cy="442"/>
            </a:xfrm>
            <a:prstGeom prst="line">
              <a:avLst/>
            </a:pr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6" name="Object 24"/>
            <p:cNvGraphicFramePr>
              <a:graphicFrameLocks noChangeAspect="1"/>
            </p:cNvGraphicFramePr>
            <p:nvPr/>
          </p:nvGraphicFramePr>
          <p:xfrm>
            <a:off x="0" y="663"/>
            <a:ext cx="261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6" r:id="rId23" imgW="266670" imgH="393505" progId="Equation.3">
                    <p:embed/>
                  </p:oleObj>
                </mc:Choice>
                <mc:Fallback>
                  <p:oleObj r:id="rId23" imgW="266670" imgH="3935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63"/>
                          <a:ext cx="261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592832" y="412974"/>
            <a:ext cx="3331096" cy="1492193"/>
            <a:chOff x="0" y="96"/>
            <a:chExt cx="2688" cy="1056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V="1">
              <a:off x="1344" y="264"/>
              <a:ext cx="0" cy="839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0" y="809"/>
              <a:ext cx="26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3" name="Object 35"/>
            <p:cNvGraphicFramePr>
              <a:graphicFrameLocks noChangeAspect="1"/>
            </p:cNvGraphicFramePr>
            <p:nvPr/>
          </p:nvGraphicFramePr>
          <p:xfrm>
            <a:off x="2544" y="809"/>
            <a:ext cx="11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7" r:id="rId25" imgW="88871" imgH="152124" progId="Equation.3">
                    <p:embed/>
                  </p:oleObj>
                </mc:Choice>
                <mc:Fallback>
                  <p:oleObj r:id="rId25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809"/>
                          <a:ext cx="11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6"/>
            <p:cNvGraphicFramePr>
              <a:graphicFrameLocks noChangeAspect="1"/>
            </p:cNvGraphicFramePr>
            <p:nvPr/>
          </p:nvGraphicFramePr>
          <p:xfrm>
            <a:off x="1440" y="96"/>
            <a:ext cx="68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8" r:id="rId26" imgW="546180" imgH="431930" progId="Equation.3">
                    <p:embed/>
                  </p:oleObj>
                </mc:Choice>
                <mc:Fallback>
                  <p:oleObj r:id="rId26" imgW="546180" imgH="4319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6"/>
                          <a:ext cx="688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7"/>
            <p:cNvGraphicFramePr>
              <a:graphicFrameLocks noChangeAspect="1"/>
            </p:cNvGraphicFramePr>
            <p:nvPr/>
          </p:nvGraphicFramePr>
          <p:xfrm>
            <a:off x="1144" y="306"/>
            <a:ext cx="11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9" r:id="rId28" imgW="88871" imgH="164775" progId="Equation.3">
                    <p:embed/>
                  </p:oleObj>
                </mc:Choice>
                <mc:Fallback>
                  <p:oleObj r:id="rId28" imgW="88871" imgH="1647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306"/>
                          <a:ext cx="11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8"/>
            <p:cNvGraphicFramePr>
              <a:graphicFrameLocks noChangeAspect="1"/>
            </p:cNvGraphicFramePr>
            <p:nvPr/>
          </p:nvGraphicFramePr>
          <p:xfrm>
            <a:off x="1191" y="851"/>
            <a:ext cx="13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0" r:id="rId30" imgW="127042" imgH="177732" progId="Equation.3">
                    <p:embed/>
                  </p:oleObj>
                </mc:Choice>
                <mc:Fallback>
                  <p:oleObj r:id="rId30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851"/>
                          <a:ext cx="13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9"/>
            <p:cNvGraphicFramePr>
              <a:graphicFrameLocks noChangeAspect="1"/>
            </p:cNvGraphicFramePr>
            <p:nvPr/>
          </p:nvGraphicFramePr>
          <p:xfrm>
            <a:off x="1632" y="767"/>
            <a:ext cx="14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1" r:id="rId31" imgW="152585" imgH="393676" progId="Equation.3">
                    <p:embed/>
                  </p:oleObj>
                </mc:Choice>
                <mc:Fallback>
                  <p:oleObj r:id="rId31" imgW="152585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67"/>
                          <a:ext cx="14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0"/>
            <p:cNvGraphicFramePr>
              <a:graphicFrameLocks noChangeAspect="1"/>
            </p:cNvGraphicFramePr>
            <p:nvPr/>
          </p:nvGraphicFramePr>
          <p:xfrm>
            <a:off x="768" y="809"/>
            <a:ext cx="25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2" r:id="rId32" imgW="266670" imgH="393505" progId="Equation.3">
                    <p:embed/>
                  </p:oleObj>
                </mc:Choice>
                <mc:Fallback>
                  <p:oleObj r:id="rId32" imgW="266670" imgH="3935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809"/>
                          <a:ext cx="25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96" y="390"/>
              <a:ext cx="2400" cy="762"/>
            </a:xfrm>
            <a:custGeom>
              <a:avLst/>
              <a:gdLst>
                <a:gd name="T0" fmla="*/ 0 w 816"/>
                <a:gd name="T1" fmla="*/ 336 h 680"/>
                <a:gd name="T2" fmla="*/ 192 w 816"/>
                <a:gd name="T3" fmla="*/ 624 h 680"/>
                <a:gd name="T4" fmla="*/ 432 w 816"/>
                <a:gd name="T5" fmla="*/ 0 h 680"/>
                <a:gd name="T6" fmla="*/ 624 w 816"/>
                <a:gd name="T7" fmla="*/ 624 h 680"/>
                <a:gd name="T8" fmla="*/ 816 w 816"/>
                <a:gd name="T9" fmla="*/ 33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680">
                  <a:moveTo>
                    <a:pt x="0" y="336"/>
                  </a:moveTo>
                  <a:cubicBezTo>
                    <a:pt x="60" y="508"/>
                    <a:pt x="120" y="680"/>
                    <a:pt x="192" y="624"/>
                  </a:cubicBezTo>
                  <a:cubicBezTo>
                    <a:pt x="264" y="568"/>
                    <a:pt x="360" y="0"/>
                    <a:pt x="432" y="0"/>
                  </a:cubicBezTo>
                  <a:cubicBezTo>
                    <a:pt x="504" y="0"/>
                    <a:pt x="560" y="568"/>
                    <a:pt x="624" y="624"/>
                  </a:cubicBezTo>
                  <a:cubicBezTo>
                    <a:pt x="688" y="680"/>
                    <a:pt x="752" y="508"/>
                    <a:pt x="816" y="336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7" name="下箭头 46"/>
          <p:cNvSpPr/>
          <p:nvPr/>
        </p:nvSpPr>
        <p:spPr>
          <a:xfrm>
            <a:off x="2088296" y="4149080"/>
            <a:ext cx="342652" cy="432048"/>
          </a:xfrm>
          <a:prstGeom prst="down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grpSp>
        <p:nvGrpSpPr>
          <p:cNvPr id="49" name="Group 45"/>
          <p:cNvGrpSpPr>
            <a:grpSpLocks/>
          </p:cNvGrpSpPr>
          <p:nvPr/>
        </p:nvGrpSpPr>
        <p:grpSpPr bwMode="auto">
          <a:xfrm>
            <a:off x="5257800" y="308248"/>
            <a:ext cx="2514600" cy="1752600"/>
            <a:chOff x="576" y="288"/>
            <a:chExt cx="1584" cy="1104"/>
          </a:xfrm>
        </p:grpSpPr>
        <p:sp>
          <p:nvSpPr>
            <p:cNvPr id="80" name="Line 47"/>
            <p:cNvSpPr>
              <a:spLocks noChangeShapeType="1"/>
            </p:cNvSpPr>
            <p:nvPr/>
          </p:nvSpPr>
          <p:spPr bwMode="auto">
            <a:xfrm flipV="1">
              <a:off x="1344" y="504"/>
              <a:ext cx="0" cy="839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>
              <a:off x="576" y="1056"/>
              <a:ext cx="144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82" name="Object 49"/>
            <p:cNvGraphicFramePr>
              <a:graphicFrameLocks noChangeAspect="1"/>
            </p:cNvGraphicFramePr>
            <p:nvPr/>
          </p:nvGraphicFramePr>
          <p:xfrm>
            <a:off x="1968" y="1152"/>
            <a:ext cx="192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3" r:id="rId33" imgW="152585" imgH="139896" progId="Equation.3">
                    <p:embed/>
                  </p:oleObj>
                </mc:Choice>
                <mc:Fallback>
                  <p:oleObj r:id="rId33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152"/>
                          <a:ext cx="192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50"/>
            <p:cNvGraphicFramePr>
              <a:graphicFrameLocks noChangeAspect="1"/>
            </p:cNvGraphicFramePr>
            <p:nvPr/>
          </p:nvGraphicFramePr>
          <p:xfrm>
            <a:off x="1392" y="288"/>
            <a:ext cx="6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4" r:id="rId35" imgW="800070" imgH="457319" progId="Equation.3">
                    <p:embed/>
                  </p:oleObj>
                </mc:Choice>
                <mc:Fallback>
                  <p:oleObj r:id="rId35" imgW="800070" imgH="457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88"/>
                          <a:ext cx="6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51"/>
            <p:cNvGraphicFramePr>
              <a:graphicFrameLocks noChangeAspect="1"/>
            </p:cNvGraphicFramePr>
            <p:nvPr/>
          </p:nvGraphicFramePr>
          <p:xfrm>
            <a:off x="672" y="576"/>
            <a:ext cx="32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5" r:id="rId37" imgW="254097" imgH="203341" progId="Equation.3">
                    <p:embed/>
                  </p:oleObj>
                </mc:Choice>
                <mc:Fallback>
                  <p:oleObj r:id="rId37" imgW="254097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576"/>
                          <a:ext cx="32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52"/>
            <p:cNvGraphicFramePr>
              <a:graphicFrameLocks noChangeAspect="1"/>
            </p:cNvGraphicFramePr>
            <p:nvPr/>
          </p:nvGraphicFramePr>
          <p:xfrm>
            <a:off x="1191" y="1091"/>
            <a:ext cx="13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6" r:id="rId39" imgW="127042" imgH="177732" progId="Equation.3">
                    <p:embed/>
                  </p:oleObj>
                </mc:Choice>
                <mc:Fallback>
                  <p:oleObj r:id="rId39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1091"/>
                          <a:ext cx="13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53"/>
            <p:cNvGraphicFramePr>
              <a:graphicFrameLocks noChangeAspect="1"/>
            </p:cNvGraphicFramePr>
            <p:nvPr/>
          </p:nvGraphicFramePr>
          <p:xfrm>
            <a:off x="1584" y="1056"/>
            <a:ext cx="1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7" r:id="rId40" imgW="165202" imgH="393505" progId="Equation.3">
                    <p:embed/>
                  </p:oleObj>
                </mc:Choice>
                <mc:Fallback>
                  <p:oleObj r:id="rId40" imgW="165202" imgH="3935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56"/>
                          <a:ext cx="16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54"/>
            <p:cNvGraphicFramePr>
              <a:graphicFrameLocks noChangeAspect="1"/>
            </p:cNvGraphicFramePr>
            <p:nvPr/>
          </p:nvGraphicFramePr>
          <p:xfrm>
            <a:off x="857" y="1056"/>
            <a:ext cx="2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8" r:id="rId42" imgW="279596" imgH="393846" progId="Equation.3">
                    <p:embed/>
                  </p:oleObj>
                </mc:Choice>
                <mc:Fallback>
                  <p:oleObj r:id="rId42" imgW="279596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1056"/>
                          <a:ext cx="27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55"/>
            <p:cNvGraphicFramePr>
              <a:graphicFrameLocks noChangeAspect="1"/>
            </p:cNvGraphicFramePr>
            <p:nvPr/>
          </p:nvGraphicFramePr>
          <p:xfrm>
            <a:off x="1680" y="624"/>
            <a:ext cx="32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9" r:id="rId44" imgW="254097" imgH="203341" progId="Equation.3">
                    <p:embed/>
                  </p:oleObj>
                </mc:Choice>
                <mc:Fallback>
                  <p:oleObj r:id="rId44" imgW="254097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624"/>
                          <a:ext cx="32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Line 56"/>
            <p:cNvSpPr>
              <a:spLocks noChangeShapeType="1"/>
            </p:cNvSpPr>
            <p:nvPr/>
          </p:nvSpPr>
          <p:spPr bwMode="auto">
            <a:xfrm flipV="1">
              <a:off x="1008" y="720"/>
              <a:ext cx="0" cy="336"/>
            </a:xfrm>
            <a:prstGeom prst="line">
              <a:avLst/>
            </a:prstGeom>
            <a:noFill/>
            <a:ln w="38100" cmpd="sng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" name="Line 57"/>
            <p:cNvSpPr>
              <a:spLocks noChangeShapeType="1"/>
            </p:cNvSpPr>
            <p:nvPr/>
          </p:nvSpPr>
          <p:spPr bwMode="auto">
            <a:xfrm flipV="1">
              <a:off x="1632" y="720"/>
              <a:ext cx="0" cy="336"/>
            </a:xfrm>
            <a:prstGeom prst="line">
              <a:avLst/>
            </a:prstGeom>
            <a:noFill/>
            <a:ln w="38100" cmpd="sng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4942656" y="2455176"/>
            <a:ext cx="3733800" cy="1828800"/>
            <a:chOff x="0" y="0"/>
            <a:chExt cx="2352" cy="1152"/>
          </a:xfrm>
        </p:grpSpPr>
        <p:sp>
          <p:nvSpPr>
            <p:cNvPr id="69" name="Line 59"/>
            <p:cNvSpPr>
              <a:spLocks noChangeShapeType="1"/>
            </p:cNvSpPr>
            <p:nvPr/>
          </p:nvSpPr>
          <p:spPr bwMode="auto">
            <a:xfrm flipV="1">
              <a:off x="0" y="816"/>
              <a:ext cx="230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flipV="1">
              <a:off x="960" y="0"/>
              <a:ext cx="0" cy="105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" name="未知"/>
            <p:cNvSpPr>
              <a:spLocks/>
            </p:cNvSpPr>
            <p:nvPr/>
          </p:nvSpPr>
          <p:spPr bwMode="auto">
            <a:xfrm>
              <a:off x="96" y="192"/>
              <a:ext cx="1728" cy="772"/>
            </a:xfrm>
            <a:custGeom>
              <a:avLst/>
              <a:gdLst>
                <a:gd name="T0" fmla="*/ 8 w 1552"/>
                <a:gd name="T1" fmla="*/ 576 h 912"/>
                <a:gd name="T2" fmla="*/ 56 w 1552"/>
                <a:gd name="T3" fmla="*/ 576 h 912"/>
                <a:gd name="T4" fmla="*/ 344 w 1552"/>
                <a:gd name="T5" fmla="*/ 816 h 912"/>
                <a:gd name="T6" fmla="*/ 776 w 1552"/>
                <a:gd name="T7" fmla="*/ 0 h 912"/>
                <a:gd name="T8" fmla="*/ 1208 w 1552"/>
                <a:gd name="T9" fmla="*/ 816 h 912"/>
                <a:gd name="T10" fmla="*/ 1496 w 1552"/>
                <a:gd name="T11" fmla="*/ 576 h 912"/>
                <a:gd name="T12" fmla="*/ 1544 w 1552"/>
                <a:gd name="T13" fmla="*/ 57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2" h="912">
                  <a:moveTo>
                    <a:pt x="8" y="576"/>
                  </a:moveTo>
                  <a:cubicBezTo>
                    <a:pt x="4" y="556"/>
                    <a:pt x="0" y="536"/>
                    <a:pt x="56" y="576"/>
                  </a:cubicBezTo>
                  <a:cubicBezTo>
                    <a:pt x="112" y="616"/>
                    <a:pt x="224" y="912"/>
                    <a:pt x="344" y="816"/>
                  </a:cubicBezTo>
                  <a:cubicBezTo>
                    <a:pt x="464" y="720"/>
                    <a:pt x="632" y="0"/>
                    <a:pt x="776" y="0"/>
                  </a:cubicBezTo>
                  <a:cubicBezTo>
                    <a:pt x="920" y="0"/>
                    <a:pt x="1088" y="720"/>
                    <a:pt x="1208" y="816"/>
                  </a:cubicBezTo>
                  <a:cubicBezTo>
                    <a:pt x="1328" y="912"/>
                    <a:pt x="1440" y="616"/>
                    <a:pt x="1496" y="576"/>
                  </a:cubicBezTo>
                  <a:cubicBezTo>
                    <a:pt x="1552" y="536"/>
                    <a:pt x="1548" y="556"/>
                    <a:pt x="1544" y="576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72" name="Object 62"/>
            <p:cNvGraphicFramePr>
              <a:graphicFrameLocks noChangeAspect="1"/>
            </p:cNvGraphicFramePr>
            <p:nvPr/>
          </p:nvGraphicFramePr>
          <p:xfrm>
            <a:off x="768" y="816"/>
            <a:ext cx="2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0" r:id="rId45" imgW="127042" imgH="177732" progId="Equation.3">
                    <p:embed/>
                  </p:oleObj>
                </mc:Choice>
                <mc:Fallback>
                  <p:oleObj r:id="rId45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816"/>
                          <a:ext cx="2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63"/>
            <p:cNvGraphicFramePr>
              <a:graphicFrameLocks noChangeAspect="1"/>
            </p:cNvGraphicFramePr>
            <p:nvPr/>
          </p:nvGraphicFramePr>
          <p:xfrm>
            <a:off x="2112" y="864"/>
            <a:ext cx="24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1" r:id="rId47" imgW="152585" imgH="139896" progId="Equation.3">
                    <p:embed/>
                  </p:oleObj>
                </mc:Choice>
                <mc:Fallback>
                  <p:oleObj r:id="rId47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864"/>
                          <a:ext cx="24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64"/>
            <p:cNvGraphicFramePr>
              <a:graphicFrameLocks noChangeAspect="1"/>
            </p:cNvGraphicFramePr>
            <p:nvPr/>
          </p:nvGraphicFramePr>
          <p:xfrm>
            <a:off x="1248" y="816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2" r:id="rId48" imgW="254097" imgH="393676" progId="Equation.3">
                    <p:embed/>
                  </p:oleObj>
                </mc:Choice>
                <mc:Fallback>
                  <p:oleObj r:id="rId48" imgW="254097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16"/>
                          <a:ext cx="2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65"/>
            <p:cNvGraphicFramePr>
              <a:graphicFrameLocks noChangeAspect="1"/>
            </p:cNvGraphicFramePr>
            <p:nvPr/>
          </p:nvGraphicFramePr>
          <p:xfrm>
            <a:off x="996" y="14"/>
            <a:ext cx="3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3" r:id="rId50" imgW="368298" imgH="203341" progId="Equation.3">
                    <p:embed/>
                  </p:oleObj>
                </mc:Choice>
                <mc:Fallback>
                  <p:oleObj r:id="rId50" imgW="368298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4"/>
                          <a:ext cx="3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66"/>
            <p:cNvGraphicFramePr>
              <a:graphicFrameLocks noChangeAspect="1"/>
            </p:cNvGraphicFramePr>
            <p:nvPr/>
          </p:nvGraphicFramePr>
          <p:xfrm>
            <a:off x="618" y="140"/>
            <a:ext cx="34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4" r:id="rId52" imgW="241199" imgH="177809" progId="Equation.3">
                    <p:embed/>
                  </p:oleObj>
                </mc:Choice>
                <mc:Fallback>
                  <p:oleObj r:id="rId52" imgW="241199" imgH="1778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140"/>
                          <a:ext cx="34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67"/>
            <p:cNvGraphicFramePr>
              <a:graphicFrameLocks noChangeAspect="1"/>
            </p:cNvGraphicFramePr>
            <p:nvPr/>
          </p:nvGraphicFramePr>
          <p:xfrm>
            <a:off x="423" y="816"/>
            <a:ext cx="3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5" r:id="rId54" imgW="368457" imgH="393846" progId="Equation.3">
                    <p:embed/>
                  </p:oleObj>
                </mc:Choice>
                <mc:Fallback>
                  <p:oleObj r:id="rId54" imgW="368457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816"/>
                          <a:ext cx="3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68"/>
            <p:cNvGraphicFramePr>
              <a:graphicFrameLocks noChangeAspect="1"/>
            </p:cNvGraphicFramePr>
            <p:nvPr/>
          </p:nvGraphicFramePr>
          <p:xfrm>
            <a:off x="1632" y="816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6" r:id="rId56" imgW="254097" imgH="393676" progId="Equation.3">
                    <p:embed/>
                  </p:oleObj>
                </mc:Choice>
                <mc:Fallback>
                  <p:oleObj r:id="rId56" imgW="254097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816"/>
                          <a:ext cx="2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69"/>
          <p:cNvGrpSpPr>
            <a:grpSpLocks/>
          </p:cNvGrpSpPr>
          <p:nvPr/>
        </p:nvGrpSpPr>
        <p:grpSpPr bwMode="auto">
          <a:xfrm>
            <a:off x="4815840" y="4616152"/>
            <a:ext cx="3886200" cy="1981200"/>
            <a:chOff x="0" y="0"/>
            <a:chExt cx="2448" cy="1248"/>
          </a:xfrm>
        </p:grpSpPr>
        <p:sp>
          <p:nvSpPr>
            <p:cNvPr id="58" name="Line 70"/>
            <p:cNvSpPr>
              <a:spLocks noChangeShapeType="1"/>
            </p:cNvSpPr>
            <p:nvPr/>
          </p:nvSpPr>
          <p:spPr bwMode="auto">
            <a:xfrm flipV="1">
              <a:off x="96" y="912"/>
              <a:ext cx="230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9" name="Line 71"/>
            <p:cNvSpPr>
              <a:spLocks noChangeShapeType="1"/>
            </p:cNvSpPr>
            <p:nvPr/>
          </p:nvSpPr>
          <p:spPr bwMode="auto">
            <a:xfrm flipV="1">
              <a:off x="1056" y="0"/>
              <a:ext cx="0" cy="115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60" name="Object 72"/>
            <p:cNvGraphicFramePr>
              <a:graphicFrameLocks noChangeAspect="1"/>
            </p:cNvGraphicFramePr>
            <p:nvPr/>
          </p:nvGraphicFramePr>
          <p:xfrm>
            <a:off x="864" y="912"/>
            <a:ext cx="2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7" r:id="rId58" imgW="127042" imgH="177732" progId="Equation.3">
                    <p:embed/>
                  </p:oleObj>
                </mc:Choice>
                <mc:Fallback>
                  <p:oleObj r:id="rId58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912"/>
                          <a:ext cx="2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73"/>
            <p:cNvGraphicFramePr>
              <a:graphicFrameLocks noChangeAspect="1"/>
            </p:cNvGraphicFramePr>
            <p:nvPr/>
          </p:nvGraphicFramePr>
          <p:xfrm>
            <a:off x="2208" y="960"/>
            <a:ext cx="24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8" r:id="rId59" imgW="152585" imgH="139896" progId="Equation.3">
                    <p:embed/>
                  </p:oleObj>
                </mc:Choice>
                <mc:Fallback>
                  <p:oleObj r:id="rId59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960"/>
                          <a:ext cx="24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74"/>
            <p:cNvGraphicFramePr>
              <a:graphicFrameLocks noChangeAspect="1"/>
            </p:cNvGraphicFramePr>
            <p:nvPr/>
          </p:nvGraphicFramePr>
          <p:xfrm>
            <a:off x="1350" y="912"/>
            <a:ext cx="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9" r:id="rId60" imgW="241512" imgH="393846" progId="Equation.3">
                    <p:embed/>
                  </p:oleObj>
                </mc:Choice>
                <mc:Fallback>
                  <p:oleObj r:id="rId60" imgW="241512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912"/>
                          <a:ext cx="2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75"/>
            <p:cNvGraphicFramePr>
              <a:graphicFrameLocks noChangeAspect="1"/>
            </p:cNvGraphicFramePr>
            <p:nvPr/>
          </p:nvGraphicFramePr>
          <p:xfrm>
            <a:off x="1152" y="0"/>
            <a:ext cx="3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0" r:id="rId62" imgW="368298" imgH="203341" progId="Equation.3">
                    <p:embed/>
                  </p:oleObj>
                </mc:Choice>
                <mc:Fallback>
                  <p:oleObj r:id="rId62" imgW="368298" imgH="2033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0"/>
                          <a:ext cx="3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76"/>
            <p:cNvGraphicFramePr>
              <a:graphicFrameLocks noChangeAspect="1"/>
            </p:cNvGraphicFramePr>
            <p:nvPr/>
          </p:nvGraphicFramePr>
          <p:xfrm>
            <a:off x="624" y="192"/>
            <a:ext cx="33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1" r:id="rId64" imgW="381152" imgH="393846" progId="Equation.3">
                    <p:embed/>
                  </p:oleObj>
                </mc:Choice>
                <mc:Fallback>
                  <p:oleObj r:id="rId64" imgW="381152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92"/>
                          <a:ext cx="33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77"/>
            <p:cNvGraphicFramePr>
              <a:graphicFrameLocks noChangeAspect="1"/>
            </p:cNvGraphicFramePr>
            <p:nvPr/>
          </p:nvGraphicFramePr>
          <p:xfrm>
            <a:off x="486" y="912"/>
            <a:ext cx="35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2" r:id="rId66" imgW="355609" imgH="393676" progId="Equation.3">
                    <p:embed/>
                  </p:oleObj>
                </mc:Choice>
                <mc:Fallback>
                  <p:oleObj r:id="rId66" imgW="355609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912"/>
                          <a:ext cx="35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78"/>
            <p:cNvGraphicFramePr>
              <a:graphicFrameLocks noChangeAspect="1"/>
            </p:cNvGraphicFramePr>
            <p:nvPr/>
          </p:nvGraphicFramePr>
          <p:xfrm>
            <a:off x="1734" y="912"/>
            <a:ext cx="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3" r:id="rId68" imgW="241512" imgH="393846" progId="Equation.3">
                    <p:embed/>
                  </p:oleObj>
                </mc:Choice>
                <mc:Fallback>
                  <p:oleObj r:id="rId68" imgW="241512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912"/>
                          <a:ext cx="2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未知"/>
            <p:cNvSpPr>
              <a:spLocks/>
            </p:cNvSpPr>
            <p:nvPr/>
          </p:nvSpPr>
          <p:spPr bwMode="auto">
            <a:xfrm>
              <a:off x="0" y="184"/>
              <a:ext cx="1072" cy="832"/>
            </a:xfrm>
            <a:custGeom>
              <a:avLst/>
              <a:gdLst>
                <a:gd name="T0" fmla="*/ 1056 w 1072"/>
                <a:gd name="T1" fmla="*/ 104 h 832"/>
                <a:gd name="T2" fmla="*/ 1008 w 1072"/>
                <a:gd name="T3" fmla="*/ 104 h 832"/>
                <a:gd name="T4" fmla="*/ 672 w 1072"/>
                <a:gd name="T5" fmla="*/ 728 h 832"/>
                <a:gd name="T6" fmla="*/ 384 w 1072"/>
                <a:gd name="T7" fmla="*/ 728 h 832"/>
                <a:gd name="T8" fmla="*/ 144 w 1072"/>
                <a:gd name="T9" fmla="*/ 680 h 832"/>
                <a:gd name="T10" fmla="*/ 0 w 1072"/>
                <a:gd name="T11" fmla="*/ 72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832">
                  <a:moveTo>
                    <a:pt x="1056" y="104"/>
                  </a:moveTo>
                  <a:cubicBezTo>
                    <a:pt x="1064" y="52"/>
                    <a:pt x="1072" y="0"/>
                    <a:pt x="1008" y="104"/>
                  </a:cubicBezTo>
                  <a:cubicBezTo>
                    <a:pt x="944" y="208"/>
                    <a:pt x="776" y="624"/>
                    <a:pt x="672" y="728"/>
                  </a:cubicBezTo>
                  <a:cubicBezTo>
                    <a:pt x="568" y="832"/>
                    <a:pt x="472" y="736"/>
                    <a:pt x="384" y="728"/>
                  </a:cubicBezTo>
                  <a:cubicBezTo>
                    <a:pt x="296" y="720"/>
                    <a:pt x="208" y="680"/>
                    <a:pt x="144" y="680"/>
                  </a:cubicBezTo>
                  <a:cubicBezTo>
                    <a:pt x="80" y="680"/>
                    <a:pt x="24" y="720"/>
                    <a:pt x="0" y="728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8" name="未知"/>
            <p:cNvSpPr>
              <a:spLocks/>
            </p:cNvSpPr>
            <p:nvPr/>
          </p:nvSpPr>
          <p:spPr bwMode="auto">
            <a:xfrm flipH="1">
              <a:off x="1056" y="192"/>
              <a:ext cx="1072" cy="832"/>
            </a:xfrm>
            <a:custGeom>
              <a:avLst/>
              <a:gdLst>
                <a:gd name="T0" fmla="*/ 1056 w 1072"/>
                <a:gd name="T1" fmla="*/ 104 h 832"/>
                <a:gd name="T2" fmla="*/ 1008 w 1072"/>
                <a:gd name="T3" fmla="*/ 104 h 832"/>
                <a:gd name="T4" fmla="*/ 672 w 1072"/>
                <a:gd name="T5" fmla="*/ 728 h 832"/>
                <a:gd name="T6" fmla="*/ 384 w 1072"/>
                <a:gd name="T7" fmla="*/ 728 h 832"/>
                <a:gd name="T8" fmla="*/ 144 w 1072"/>
                <a:gd name="T9" fmla="*/ 680 h 832"/>
                <a:gd name="T10" fmla="*/ 0 w 1072"/>
                <a:gd name="T11" fmla="*/ 72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832">
                  <a:moveTo>
                    <a:pt x="1056" y="104"/>
                  </a:moveTo>
                  <a:cubicBezTo>
                    <a:pt x="1064" y="52"/>
                    <a:pt x="1072" y="0"/>
                    <a:pt x="1008" y="104"/>
                  </a:cubicBezTo>
                  <a:cubicBezTo>
                    <a:pt x="944" y="208"/>
                    <a:pt x="776" y="624"/>
                    <a:pt x="672" y="728"/>
                  </a:cubicBezTo>
                  <a:cubicBezTo>
                    <a:pt x="568" y="832"/>
                    <a:pt x="472" y="736"/>
                    <a:pt x="384" y="728"/>
                  </a:cubicBezTo>
                  <a:cubicBezTo>
                    <a:pt x="296" y="720"/>
                    <a:pt x="208" y="680"/>
                    <a:pt x="144" y="680"/>
                  </a:cubicBezTo>
                  <a:cubicBezTo>
                    <a:pt x="80" y="680"/>
                    <a:pt x="24" y="720"/>
                    <a:pt x="0" y="728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2015144" y="2060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156773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</a:p>
        </p:txBody>
      </p:sp>
      <p:sp>
        <p:nvSpPr>
          <p:cNvPr id="93" name="下箭头 92"/>
          <p:cNvSpPr/>
          <p:nvPr/>
        </p:nvSpPr>
        <p:spPr>
          <a:xfrm>
            <a:off x="6317580" y="4149080"/>
            <a:ext cx="342652" cy="432048"/>
          </a:xfrm>
          <a:prstGeom prst="down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32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F454-F968-4AEF-8312-C35B14692E56}" type="datetime1">
              <a:rPr lang="zh-CN" altLang="en-US" smtClean="0"/>
              <a:t>2018-03-16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8426" y="188640"/>
            <a:ext cx="620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线性移位不变系统的频率响应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122" y="1124744"/>
            <a:ext cx="862335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信号的傅里叶表示提供了一种将信号映射到另一个“域”进行处理的方法，一种不同的解释信号和系统的方式。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694302" y="2276872"/>
                <a:ext cx="1755395" cy="751652"/>
              </a:xfrm>
              <a:prstGeom prst="rect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302" y="2276872"/>
                <a:ext cx="1755395" cy="7516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>
            <a:off x="5463299" y="2652698"/>
            <a:ext cx="1412957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417702" y="2103239"/>
                <a:ext cx="904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702" y="2103239"/>
                <a:ext cx="90454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755399" y="2103239"/>
                <a:ext cx="887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99" y="2103239"/>
                <a:ext cx="88723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55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69122" y="3212976"/>
                <a:ext cx="8623358" cy="354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线性移位不变系统的特征函数是指输入信号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𝑗𝑛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时，其输出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l-GR" altLang="zh-CN" sz="20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是特征值。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𝑗𝑛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𝑗𝑛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22" y="3212976"/>
                <a:ext cx="8623358" cy="3548536"/>
              </a:xfrm>
              <a:prstGeom prst="rect">
                <a:avLst/>
              </a:prstGeom>
              <a:blipFill rotWithShape="0">
                <a:blip r:embed="rId5"/>
                <a:stretch>
                  <a:fillRect l="-707" r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2281345" y="2652698"/>
            <a:ext cx="1412957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6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F454-F968-4AEF-8312-C35B14692E56}" type="datetime1">
              <a:rPr lang="zh-CN" altLang="en-US" smtClean="0">
                <a:solidFill>
                  <a:srgbClr val="696464"/>
                </a:solidFill>
              </a:rPr>
              <a:pPr/>
              <a:t>2018-03-16</a:t>
            </a:fld>
            <a:endParaRPr lang="zh-CN" altLang="en-US">
              <a:solidFill>
                <a:srgbClr val="69646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69995" y="287713"/>
                <a:ext cx="8301618" cy="326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sz="20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sz="200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是线性移位不变系统的频率响应，它定义了一个复指数信号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𝑗𝑛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经过系统后其幅值变化。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=|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e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𝑡𝑎𝑛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的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虚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部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的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实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部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：群时延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95" y="287713"/>
                <a:ext cx="8301618" cy="3268587"/>
              </a:xfrm>
              <a:prstGeom prst="rect">
                <a:avLst/>
              </a:prstGeom>
              <a:blipFill rotWithShape="0"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13824" y="3501008"/>
                <a:ext cx="8301618" cy="2929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 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线性移位不变系统的单位响应：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 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是实数，</a:t>
                </a:r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|&lt;1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 其频率响应是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𝑗𝑛</m:t>
                          </m:r>
                          <m:r>
                            <a:rPr lang="zh-CN" alt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  <m:r>
                                  <a:rPr lang="zh-CN" alt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−2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𝑎𝑐𝑜𝑠</m:t>
                        </m:r>
                        <m:r>
                          <a:rPr lang="zh-CN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𝑡𝑎𝑛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𝑎𝑠𝑖𝑛</m:t>
                        </m:r>
                        <m:r>
                          <a:rPr lang="zh-CN" alt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num>
                      <m:den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𝑎𝑐𝑜𝑠</m:t>
                        </m:r>
                        <m:r>
                          <a:rPr lang="zh-CN" alt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den>
                    </m:f>
                  </m:oMath>
                </a14:m>
                <a:endPara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24" y="3501008"/>
                <a:ext cx="8301618" cy="2929328"/>
              </a:xfrm>
              <a:prstGeom prst="rect">
                <a:avLst/>
              </a:prstGeom>
              <a:blipFill rotWithShape="0">
                <a:blip r:embed="rId4"/>
                <a:stretch>
                  <a:fillRect l="-808" r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409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CF61-518A-44DD-9B40-0E65E7F386C7}" type="datetime1">
              <a:rPr lang="zh-CN" altLang="en-US" smtClean="0"/>
              <a:t>2018-03-16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51519" y="332656"/>
                <a:ext cx="8520094" cy="1218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对于一个具有频率响应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zh-CN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的线性移位不变系统，</a:t>
                </a:r>
                <a:endParaRPr lang="en-US" altLang="zh-CN" sz="24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计算其单位冲激响应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如下：</a:t>
                </a:r>
                <a:endPara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332656"/>
                <a:ext cx="8520094" cy="1218219"/>
              </a:xfrm>
              <a:prstGeom prst="rect">
                <a:avLst/>
              </a:prstGeom>
              <a:blipFill rotWithShape="0">
                <a:blip r:embed="rId3"/>
                <a:stretch>
                  <a:fillRect l="-1073" b="-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3108691" y="1772816"/>
            <a:ext cx="2975477" cy="1656184"/>
            <a:chOff x="1403648" y="1918988"/>
            <a:chExt cx="2975477" cy="165618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403648" y="3071116"/>
              <a:ext cx="2975477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2915816" y="1918988"/>
              <a:ext cx="0" cy="165618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555776" y="2423044"/>
              <a:ext cx="72008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618392" y="3071116"/>
                  <a:ext cx="24456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zh-CN" altLang="en-US" dirty="0" smtClean="0">
                      <a:solidFill>
                        <a:srgbClr val="0000FF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92" y="3071116"/>
                  <a:ext cx="24456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>
            <a:xfrm>
              <a:off x="1979712" y="2964248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851920" y="2968620"/>
              <a:ext cx="0" cy="2160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699792" y="3929613"/>
                <a:ext cx="3881255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 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29613"/>
                <a:ext cx="3881255" cy="9161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6396588" y="234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</a:t>
            </a:r>
            <a:endParaRPr lang="en-US" altLang="zh-CN" sz="2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2699792" y="5288654"/>
                <a:ext cx="5013617" cy="94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-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  <m:r>
                            <a:rPr lang="zh-CN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sin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88654"/>
                <a:ext cx="5013617" cy="9486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括号 22"/>
          <p:cNvSpPr/>
          <p:nvPr/>
        </p:nvSpPr>
        <p:spPr>
          <a:xfrm>
            <a:off x="2195736" y="4387687"/>
            <a:ext cx="504056" cy="1375296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11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454-A26C-428E-B229-5C2B65A5340C}" type="datetime1">
              <a:rPr lang="zh-CN" altLang="en-US" smtClean="0"/>
              <a:t>2018-03-16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766" y="18864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滤波器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839001" y="2805310"/>
            <a:ext cx="297547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351169" y="1653182"/>
            <a:ext cx="0" cy="16561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91129" y="2157238"/>
            <a:ext cx="720080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53745" y="2805310"/>
                <a:ext cx="2445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45" y="2805310"/>
                <a:ext cx="24456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1415065" y="2698442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87273" y="2702814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59236" y="2805310"/>
            <a:ext cx="297547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871404" y="1653182"/>
            <a:ext cx="0" cy="16561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573980" y="2805310"/>
                <a:ext cx="2445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0" y="2805310"/>
                <a:ext cx="24456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5935300" y="2698442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07508" y="2702814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63430" y="5075892"/>
            <a:ext cx="297547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375598" y="3923764"/>
            <a:ext cx="0" cy="16561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070892" y="5075892"/>
                <a:ext cx="257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zh-CN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92" y="5075892"/>
                <a:ext cx="257051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>
          <a:xfrm>
            <a:off x="1439494" y="4969024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11702" y="4973396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83665" y="5075892"/>
            <a:ext cx="297547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6895833" y="3923764"/>
            <a:ext cx="0" cy="16561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959729" y="4969024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831937" y="4973396"/>
            <a:ext cx="0" cy="2160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367435" y="338137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理想低通滤波器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86062" y="3388930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理想高通滤波器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85711" y="56856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理想带通滤波器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89911" y="5693186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理想带阻滤波器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6535793" y="2157238"/>
            <a:ext cx="0" cy="6480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5935300" y="2157238"/>
            <a:ext cx="6004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236296" y="2157238"/>
            <a:ext cx="0" cy="6480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211867" y="2157238"/>
            <a:ext cx="6004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570790" y="4427820"/>
            <a:ext cx="273018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922718" y="4427820"/>
            <a:ext cx="273018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757843" y="4419101"/>
            <a:ext cx="273018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5615544" y="5057001"/>
                <a:ext cx="257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zh-CN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544" y="5057001"/>
                <a:ext cx="257051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/>
          <p:cNvCxnSpPr/>
          <p:nvPr/>
        </p:nvCxnSpPr>
        <p:spPr>
          <a:xfrm flipV="1">
            <a:off x="7260725" y="4427820"/>
            <a:ext cx="0" cy="6480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7236296" y="4427820"/>
            <a:ext cx="6004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6540645" y="4427820"/>
            <a:ext cx="0" cy="6480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5940152" y="4427820"/>
            <a:ext cx="6004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559457" y="1095127"/>
            <a:ext cx="606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可用系统特性来表征，可用频率响应来分类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12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74411" y="5199583"/>
            <a:ext cx="7715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dirty="0" smtClean="0"/>
              <a:t>通常</a:t>
            </a:r>
            <a:r>
              <a:rPr lang="zh-CN" altLang="zh-CN" sz="2400" dirty="0"/>
              <a:t>所遇到的周期性信号都能满足此</a:t>
            </a:r>
            <a:r>
              <a:rPr lang="zh-CN" altLang="zh-CN" sz="2400" dirty="0" smtClean="0"/>
              <a:t>条件。</a:t>
            </a:r>
            <a:endParaRPr lang="zh-CN" altLang="zh-CN" sz="24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04800" y="188640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err="1" smtClean="0"/>
              <a:t>Dirichlet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80" y="2561828"/>
            <a:ext cx="5286375" cy="201930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411" y="1484784"/>
            <a:ext cx="7715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dirty="0" smtClean="0"/>
              <a:t>周期性信号</a:t>
            </a:r>
            <a:r>
              <a:rPr lang="en-US" altLang="zh-CN" sz="2400" dirty="0" smtClean="0"/>
              <a:t> </a:t>
            </a:r>
            <a:r>
              <a:rPr lang="en-US" altLang="zh-CN" sz="2400" i="1" dirty="0"/>
              <a:t>f</a:t>
            </a:r>
            <a:r>
              <a:rPr lang="en-US" altLang="zh-CN" sz="2400" i="1" dirty="0" smtClean="0"/>
              <a:t>(t) </a:t>
            </a:r>
            <a:r>
              <a:rPr lang="zh-CN" altLang="en-US" sz="2400" dirty="0" smtClean="0"/>
              <a:t>傅里叶级数存在的充分条件：狄利可雷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43337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55576" y="1209452"/>
            <a:ext cx="7620000" cy="5245100"/>
            <a:chOff x="0" y="8"/>
            <a:chExt cx="4800" cy="3304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768"/>
              <a:ext cx="206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0" y="1728"/>
              <a:ext cx="201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8" y="2832"/>
              <a:ext cx="201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3648" y="288"/>
              <a:ext cx="1056" cy="672"/>
            </a:xfrm>
            <a:custGeom>
              <a:avLst/>
              <a:gdLst>
                <a:gd name="T0" fmla="*/ 0 w 1056"/>
                <a:gd name="T1" fmla="*/ 0 h 672"/>
                <a:gd name="T2" fmla="*/ 240 w 1056"/>
                <a:gd name="T3" fmla="*/ 48 h 672"/>
                <a:gd name="T4" fmla="*/ 432 w 1056"/>
                <a:gd name="T5" fmla="*/ 192 h 672"/>
                <a:gd name="T6" fmla="*/ 624 w 1056"/>
                <a:gd name="T7" fmla="*/ 432 h 672"/>
                <a:gd name="T8" fmla="*/ 720 w 1056"/>
                <a:gd name="T9" fmla="*/ 576 h 672"/>
                <a:gd name="T10" fmla="*/ 1056 w 1056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672">
                  <a:moveTo>
                    <a:pt x="0" y="0"/>
                  </a:moveTo>
                  <a:cubicBezTo>
                    <a:pt x="84" y="8"/>
                    <a:pt x="168" y="16"/>
                    <a:pt x="240" y="48"/>
                  </a:cubicBezTo>
                  <a:cubicBezTo>
                    <a:pt x="312" y="80"/>
                    <a:pt x="368" y="128"/>
                    <a:pt x="432" y="192"/>
                  </a:cubicBezTo>
                  <a:cubicBezTo>
                    <a:pt x="496" y="256"/>
                    <a:pt x="576" y="368"/>
                    <a:pt x="624" y="432"/>
                  </a:cubicBezTo>
                  <a:cubicBezTo>
                    <a:pt x="672" y="496"/>
                    <a:pt x="648" y="536"/>
                    <a:pt x="720" y="576"/>
                  </a:cubicBezTo>
                  <a:cubicBezTo>
                    <a:pt x="792" y="616"/>
                    <a:pt x="1000" y="656"/>
                    <a:pt x="1056" y="672"/>
                  </a:cubicBez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44" y="8"/>
              <a:ext cx="4656" cy="3304"/>
              <a:chOff x="0" y="8"/>
              <a:chExt cx="4656" cy="3304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864" y="192"/>
                <a:ext cx="0" cy="81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768" y="432"/>
                <a:ext cx="192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960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768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1152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V="1">
                <a:off x="1344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152" y="432"/>
                <a:ext cx="192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536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728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536" y="432"/>
                <a:ext cx="192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V="1">
                <a:off x="576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384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384" y="432"/>
                <a:ext cx="192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192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0" y="43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0" y="432"/>
                <a:ext cx="192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V="1">
                <a:off x="864" y="1152"/>
                <a:ext cx="0" cy="67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V="1">
                <a:off x="768" y="139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192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960" y="139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 flipV="1">
                <a:off x="1536" y="139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192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 flipV="1">
                <a:off x="0" y="139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flipV="1">
                <a:off x="192" y="1392"/>
                <a:ext cx="0" cy="336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192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 flipV="1">
                <a:off x="864" y="2256"/>
                <a:ext cx="0" cy="864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 flipV="1">
                <a:off x="768" y="2448"/>
                <a:ext cx="0" cy="384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 flipV="1">
                <a:off x="960" y="2448"/>
                <a:ext cx="0" cy="384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768" y="2448"/>
                <a:ext cx="192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96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2352" y="768"/>
                <a:ext cx="2256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V="1">
                <a:off x="3504" y="144"/>
                <a:ext cx="0" cy="67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未知"/>
              <p:cNvSpPr>
                <a:spLocks/>
              </p:cNvSpPr>
              <p:nvPr/>
            </p:nvSpPr>
            <p:spPr bwMode="auto">
              <a:xfrm>
                <a:off x="2640" y="288"/>
                <a:ext cx="864" cy="640"/>
              </a:xfrm>
              <a:custGeom>
                <a:avLst/>
                <a:gdLst>
                  <a:gd name="T0" fmla="*/ 864 w 864"/>
                  <a:gd name="T1" fmla="*/ 0 h 640"/>
                  <a:gd name="T2" fmla="*/ 672 w 864"/>
                  <a:gd name="T3" fmla="*/ 48 h 640"/>
                  <a:gd name="T4" fmla="*/ 528 w 864"/>
                  <a:gd name="T5" fmla="*/ 144 h 640"/>
                  <a:gd name="T6" fmla="*/ 480 w 864"/>
                  <a:gd name="T7" fmla="*/ 240 h 640"/>
                  <a:gd name="T8" fmla="*/ 336 w 864"/>
                  <a:gd name="T9" fmla="*/ 384 h 640"/>
                  <a:gd name="T10" fmla="*/ 240 w 864"/>
                  <a:gd name="T11" fmla="*/ 528 h 640"/>
                  <a:gd name="T12" fmla="*/ 144 w 864"/>
                  <a:gd name="T13" fmla="*/ 624 h 640"/>
                  <a:gd name="T14" fmla="*/ 0 w 864"/>
                  <a:gd name="T15" fmla="*/ 6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4" h="640">
                    <a:moveTo>
                      <a:pt x="864" y="0"/>
                    </a:moveTo>
                    <a:cubicBezTo>
                      <a:pt x="796" y="12"/>
                      <a:pt x="728" y="24"/>
                      <a:pt x="672" y="48"/>
                    </a:cubicBezTo>
                    <a:cubicBezTo>
                      <a:pt x="616" y="72"/>
                      <a:pt x="560" y="112"/>
                      <a:pt x="528" y="144"/>
                    </a:cubicBezTo>
                    <a:cubicBezTo>
                      <a:pt x="496" y="176"/>
                      <a:pt x="512" y="200"/>
                      <a:pt x="480" y="240"/>
                    </a:cubicBezTo>
                    <a:cubicBezTo>
                      <a:pt x="448" y="280"/>
                      <a:pt x="376" y="336"/>
                      <a:pt x="336" y="384"/>
                    </a:cubicBezTo>
                    <a:cubicBezTo>
                      <a:pt x="296" y="432"/>
                      <a:pt x="272" y="488"/>
                      <a:pt x="240" y="528"/>
                    </a:cubicBezTo>
                    <a:cubicBezTo>
                      <a:pt x="208" y="568"/>
                      <a:pt x="184" y="608"/>
                      <a:pt x="144" y="624"/>
                    </a:cubicBezTo>
                    <a:cubicBezTo>
                      <a:pt x="104" y="640"/>
                      <a:pt x="32" y="624"/>
                      <a:pt x="0" y="624"/>
                    </a:cubicBez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 flipV="1">
                <a:off x="3504" y="288"/>
                <a:ext cx="0" cy="480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 flipV="1">
                <a:off x="3696" y="336"/>
                <a:ext cx="0" cy="432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 flipV="1">
                <a:off x="3888" y="432"/>
                <a:ext cx="0" cy="336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auto">
              <a:xfrm flipV="1">
                <a:off x="4032" y="576"/>
                <a:ext cx="0" cy="192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auto">
              <a:xfrm>
                <a:off x="4320" y="768"/>
                <a:ext cx="0" cy="96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auto">
              <a:xfrm>
                <a:off x="4512" y="768"/>
                <a:ext cx="0" cy="144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>
                <a:off x="3312" y="336"/>
                <a:ext cx="0" cy="432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>
                <a:off x="3120" y="480"/>
                <a:ext cx="0" cy="288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 flipH="1">
                <a:off x="2928" y="720"/>
                <a:ext cx="0" cy="48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>
                <a:off x="2736" y="768"/>
                <a:ext cx="0" cy="144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 flipV="1">
                <a:off x="3504" y="1008"/>
                <a:ext cx="0" cy="91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未知"/>
              <p:cNvSpPr>
                <a:spLocks/>
              </p:cNvSpPr>
              <p:nvPr/>
            </p:nvSpPr>
            <p:spPr bwMode="auto">
              <a:xfrm>
                <a:off x="3504" y="1200"/>
                <a:ext cx="1056" cy="672"/>
              </a:xfrm>
              <a:custGeom>
                <a:avLst/>
                <a:gdLst>
                  <a:gd name="T0" fmla="*/ 0 w 1056"/>
                  <a:gd name="T1" fmla="*/ 0 h 672"/>
                  <a:gd name="T2" fmla="*/ 240 w 1056"/>
                  <a:gd name="T3" fmla="*/ 48 h 672"/>
                  <a:gd name="T4" fmla="*/ 432 w 1056"/>
                  <a:gd name="T5" fmla="*/ 192 h 672"/>
                  <a:gd name="T6" fmla="*/ 624 w 1056"/>
                  <a:gd name="T7" fmla="*/ 432 h 672"/>
                  <a:gd name="T8" fmla="*/ 720 w 1056"/>
                  <a:gd name="T9" fmla="*/ 576 h 672"/>
                  <a:gd name="T10" fmla="*/ 1056 w 1056"/>
                  <a:gd name="T11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6" h="672">
                    <a:moveTo>
                      <a:pt x="0" y="0"/>
                    </a:moveTo>
                    <a:cubicBezTo>
                      <a:pt x="84" y="8"/>
                      <a:pt x="168" y="16"/>
                      <a:pt x="240" y="48"/>
                    </a:cubicBezTo>
                    <a:cubicBezTo>
                      <a:pt x="312" y="80"/>
                      <a:pt x="368" y="128"/>
                      <a:pt x="432" y="192"/>
                    </a:cubicBezTo>
                    <a:cubicBezTo>
                      <a:pt x="496" y="256"/>
                      <a:pt x="576" y="368"/>
                      <a:pt x="624" y="432"/>
                    </a:cubicBezTo>
                    <a:cubicBezTo>
                      <a:pt x="672" y="496"/>
                      <a:pt x="648" y="536"/>
                      <a:pt x="720" y="576"/>
                    </a:cubicBezTo>
                    <a:cubicBezTo>
                      <a:pt x="792" y="616"/>
                      <a:pt x="1000" y="656"/>
                      <a:pt x="1056" y="672"/>
                    </a:cubicBez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未知"/>
              <p:cNvSpPr>
                <a:spLocks/>
              </p:cNvSpPr>
              <p:nvPr/>
            </p:nvSpPr>
            <p:spPr bwMode="auto">
              <a:xfrm>
                <a:off x="2640" y="1200"/>
                <a:ext cx="864" cy="672"/>
              </a:xfrm>
              <a:custGeom>
                <a:avLst/>
                <a:gdLst>
                  <a:gd name="T0" fmla="*/ 864 w 864"/>
                  <a:gd name="T1" fmla="*/ 0 h 640"/>
                  <a:gd name="T2" fmla="*/ 672 w 864"/>
                  <a:gd name="T3" fmla="*/ 48 h 640"/>
                  <a:gd name="T4" fmla="*/ 528 w 864"/>
                  <a:gd name="T5" fmla="*/ 144 h 640"/>
                  <a:gd name="T6" fmla="*/ 480 w 864"/>
                  <a:gd name="T7" fmla="*/ 240 h 640"/>
                  <a:gd name="T8" fmla="*/ 336 w 864"/>
                  <a:gd name="T9" fmla="*/ 384 h 640"/>
                  <a:gd name="T10" fmla="*/ 240 w 864"/>
                  <a:gd name="T11" fmla="*/ 528 h 640"/>
                  <a:gd name="T12" fmla="*/ 144 w 864"/>
                  <a:gd name="T13" fmla="*/ 624 h 640"/>
                  <a:gd name="T14" fmla="*/ 0 w 864"/>
                  <a:gd name="T15" fmla="*/ 6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4" h="640">
                    <a:moveTo>
                      <a:pt x="864" y="0"/>
                    </a:moveTo>
                    <a:cubicBezTo>
                      <a:pt x="796" y="12"/>
                      <a:pt x="728" y="24"/>
                      <a:pt x="672" y="48"/>
                    </a:cubicBezTo>
                    <a:cubicBezTo>
                      <a:pt x="616" y="72"/>
                      <a:pt x="560" y="112"/>
                      <a:pt x="528" y="144"/>
                    </a:cubicBezTo>
                    <a:cubicBezTo>
                      <a:pt x="496" y="176"/>
                      <a:pt x="512" y="200"/>
                      <a:pt x="480" y="240"/>
                    </a:cubicBezTo>
                    <a:cubicBezTo>
                      <a:pt x="448" y="280"/>
                      <a:pt x="376" y="336"/>
                      <a:pt x="336" y="384"/>
                    </a:cubicBezTo>
                    <a:cubicBezTo>
                      <a:pt x="296" y="432"/>
                      <a:pt x="272" y="488"/>
                      <a:pt x="240" y="528"/>
                    </a:cubicBezTo>
                    <a:cubicBezTo>
                      <a:pt x="208" y="568"/>
                      <a:pt x="184" y="608"/>
                      <a:pt x="144" y="624"/>
                    </a:cubicBezTo>
                    <a:cubicBezTo>
                      <a:pt x="104" y="640"/>
                      <a:pt x="32" y="624"/>
                      <a:pt x="0" y="624"/>
                    </a:cubicBez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8"/>
              <p:cNvSpPr>
                <a:spLocks noChangeShapeType="1"/>
              </p:cNvSpPr>
              <p:nvPr/>
            </p:nvSpPr>
            <p:spPr bwMode="auto">
              <a:xfrm flipV="1">
                <a:off x="3504" y="1248"/>
                <a:ext cx="0" cy="480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 flipV="1">
                <a:off x="3696" y="1296"/>
                <a:ext cx="0" cy="432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60"/>
              <p:cNvSpPr>
                <a:spLocks noChangeShapeType="1"/>
              </p:cNvSpPr>
              <p:nvPr/>
            </p:nvSpPr>
            <p:spPr bwMode="auto">
              <a:xfrm flipV="1">
                <a:off x="3888" y="1392"/>
                <a:ext cx="0" cy="336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/>
            </p:nvSpPr>
            <p:spPr bwMode="auto">
              <a:xfrm flipV="1">
                <a:off x="4080" y="1584"/>
                <a:ext cx="0" cy="144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/>
            </p:nvSpPr>
            <p:spPr bwMode="auto">
              <a:xfrm>
                <a:off x="4320" y="1728"/>
                <a:ext cx="0" cy="96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/>
            </p:nvSpPr>
            <p:spPr bwMode="auto">
              <a:xfrm>
                <a:off x="4512" y="1728"/>
                <a:ext cx="0" cy="144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64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0" cy="480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>
                <a:off x="3120" y="1440"/>
                <a:ext cx="0" cy="288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>
                <a:off x="2928" y="1632"/>
                <a:ext cx="0" cy="96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>
                <a:off x="2736" y="1728"/>
                <a:ext cx="0" cy="144"/>
              </a:xfrm>
              <a:prstGeom prst="line">
                <a:avLst/>
              </a:pr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2160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69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0" cy="480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>
                <a:off x="3792" y="1296"/>
                <a:ext cx="0" cy="432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71"/>
              <p:cNvSpPr>
                <a:spLocks noChangeShapeType="1"/>
              </p:cNvSpPr>
              <p:nvPr/>
            </p:nvSpPr>
            <p:spPr bwMode="auto">
              <a:xfrm>
                <a:off x="3984" y="1488"/>
                <a:ext cx="0" cy="240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72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0" cy="480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73"/>
              <p:cNvSpPr>
                <a:spLocks noChangeShapeType="1"/>
              </p:cNvSpPr>
              <p:nvPr/>
            </p:nvSpPr>
            <p:spPr bwMode="auto">
              <a:xfrm>
                <a:off x="3216" y="1344"/>
                <a:ext cx="0" cy="384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74"/>
              <p:cNvSpPr>
                <a:spLocks noChangeShapeType="1"/>
              </p:cNvSpPr>
              <p:nvPr/>
            </p:nvSpPr>
            <p:spPr bwMode="auto">
              <a:xfrm>
                <a:off x="3024" y="1536"/>
                <a:ext cx="0" cy="192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75"/>
              <p:cNvSpPr>
                <a:spLocks noChangeShapeType="1"/>
              </p:cNvSpPr>
              <p:nvPr/>
            </p:nvSpPr>
            <p:spPr bwMode="auto">
              <a:xfrm>
                <a:off x="2832" y="1728"/>
                <a:ext cx="0" cy="96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76"/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0" cy="48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77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0" cy="144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78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96" cy="432"/>
              </a:xfrm>
              <a:prstGeom prst="rect">
                <a:avLst/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79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2160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80"/>
              <p:cNvSpPr>
                <a:spLocks noChangeShapeType="1"/>
              </p:cNvSpPr>
              <p:nvPr/>
            </p:nvSpPr>
            <p:spPr bwMode="auto">
              <a:xfrm flipH="1" flipV="1">
                <a:off x="3504" y="2160"/>
                <a:ext cx="0" cy="91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未知"/>
              <p:cNvSpPr>
                <a:spLocks/>
              </p:cNvSpPr>
              <p:nvPr/>
            </p:nvSpPr>
            <p:spPr bwMode="auto">
              <a:xfrm>
                <a:off x="3504" y="2304"/>
                <a:ext cx="1056" cy="672"/>
              </a:xfrm>
              <a:custGeom>
                <a:avLst/>
                <a:gdLst>
                  <a:gd name="T0" fmla="*/ 0 w 1056"/>
                  <a:gd name="T1" fmla="*/ 0 h 672"/>
                  <a:gd name="T2" fmla="*/ 240 w 1056"/>
                  <a:gd name="T3" fmla="*/ 48 h 672"/>
                  <a:gd name="T4" fmla="*/ 432 w 1056"/>
                  <a:gd name="T5" fmla="*/ 192 h 672"/>
                  <a:gd name="T6" fmla="*/ 624 w 1056"/>
                  <a:gd name="T7" fmla="*/ 432 h 672"/>
                  <a:gd name="T8" fmla="*/ 720 w 1056"/>
                  <a:gd name="T9" fmla="*/ 576 h 672"/>
                  <a:gd name="T10" fmla="*/ 1056 w 1056"/>
                  <a:gd name="T11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6" h="672">
                    <a:moveTo>
                      <a:pt x="0" y="0"/>
                    </a:moveTo>
                    <a:cubicBezTo>
                      <a:pt x="84" y="8"/>
                      <a:pt x="168" y="16"/>
                      <a:pt x="240" y="48"/>
                    </a:cubicBezTo>
                    <a:cubicBezTo>
                      <a:pt x="312" y="80"/>
                      <a:pt x="368" y="128"/>
                      <a:pt x="432" y="192"/>
                    </a:cubicBezTo>
                    <a:cubicBezTo>
                      <a:pt x="496" y="256"/>
                      <a:pt x="576" y="368"/>
                      <a:pt x="624" y="432"/>
                    </a:cubicBezTo>
                    <a:cubicBezTo>
                      <a:pt x="672" y="496"/>
                      <a:pt x="648" y="536"/>
                      <a:pt x="720" y="576"/>
                    </a:cubicBezTo>
                    <a:cubicBezTo>
                      <a:pt x="792" y="616"/>
                      <a:pt x="1000" y="656"/>
                      <a:pt x="1056" y="672"/>
                    </a:cubicBez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未知"/>
              <p:cNvSpPr>
                <a:spLocks/>
              </p:cNvSpPr>
              <p:nvPr/>
            </p:nvSpPr>
            <p:spPr bwMode="auto">
              <a:xfrm>
                <a:off x="2592" y="2304"/>
                <a:ext cx="912" cy="720"/>
              </a:xfrm>
              <a:custGeom>
                <a:avLst/>
                <a:gdLst>
                  <a:gd name="T0" fmla="*/ 912 w 912"/>
                  <a:gd name="T1" fmla="*/ 0 h 720"/>
                  <a:gd name="T2" fmla="*/ 768 w 912"/>
                  <a:gd name="T3" fmla="*/ 48 h 720"/>
                  <a:gd name="T4" fmla="*/ 624 w 912"/>
                  <a:gd name="T5" fmla="*/ 144 h 720"/>
                  <a:gd name="T6" fmla="*/ 432 w 912"/>
                  <a:gd name="T7" fmla="*/ 336 h 720"/>
                  <a:gd name="T8" fmla="*/ 288 w 912"/>
                  <a:gd name="T9" fmla="*/ 576 h 720"/>
                  <a:gd name="T10" fmla="*/ 144 w 912"/>
                  <a:gd name="T11" fmla="*/ 672 h 720"/>
                  <a:gd name="T12" fmla="*/ 0 w 912"/>
                  <a:gd name="T13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2" h="720">
                    <a:moveTo>
                      <a:pt x="912" y="0"/>
                    </a:moveTo>
                    <a:cubicBezTo>
                      <a:pt x="864" y="12"/>
                      <a:pt x="816" y="24"/>
                      <a:pt x="768" y="48"/>
                    </a:cubicBezTo>
                    <a:cubicBezTo>
                      <a:pt x="720" y="72"/>
                      <a:pt x="680" y="96"/>
                      <a:pt x="624" y="144"/>
                    </a:cubicBezTo>
                    <a:cubicBezTo>
                      <a:pt x="568" y="192"/>
                      <a:pt x="488" y="264"/>
                      <a:pt x="432" y="336"/>
                    </a:cubicBezTo>
                    <a:cubicBezTo>
                      <a:pt x="376" y="408"/>
                      <a:pt x="336" y="520"/>
                      <a:pt x="288" y="576"/>
                    </a:cubicBezTo>
                    <a:cubicBezTo>
                      <a:pt x="240" y="632"/>
                      <a:pt x="192" y="648"/>
                      <a:pt x="144" y="672"/>
                    </a:cubicBezTo>
                    <a:cubicBezTo>
                      <a:pt x="96" y="696"/>
                      <a:pt x="24" y="712"/>
                      <a:pt x="0" y="720"/>
                    </a:cubicBez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Text Box 83"/>
              <p:cNvSpPr txBox="1">
                <a:spLocks noChangeArrowheads="1"/>
              </p:cNvSpPr>
              <p:nvPr/>
            </p:nvSpPr>
            <p:spPr bwMode="auto">
              <a:xfrm>
                <a:off x="144" y="76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zh-CN" sz="24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ook Antiqua" panose="02040602050305030304" pitchFamily="18" charset="0"/>
                  </a:rPr>
                  <a:t>-T/2</a:t>
                </a:r>
              </a:p>
            </p:txBody>
          </p:sp>
          <p:sp>
            <p:nvSpPr>
              <p:cNvPr id="86" name="Text Box 84"/>
              <p:cNvSpPr txBox="1">
                <a:spLocks noChangeArrowheads="1"/>
              </p:cNvSpPr>
              <p:nvPr/>
            </p:nvSpPr>
            <p:spPr bwMode="auto">
              <a:xfrm>
                <a:off x="1056" y="76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zh-CN" sz="2400" b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ook Antiqua" panose="02040602050305030304" pitchFamily="18" charset="0"/>
                  </a:rPr>
                  <a:t>T/2</a:t>
                </a:r>
              </a:p>
            </p:txBody>
          </p:sp>
          <p:sp>
            <p:nvSpPr>
              <p:cNvPr id="87" name="Text Box 85"/>
              <p:cNvSpPr txBox="1">
                <a:spLocks noChangeArrowheads="1"/>
              </p:cNvSpPr>
              <p:nvPr/>
            </p:nvSpPr>
            <p:spPr bwMode="auto">
              <a:xfrm>
                <a:off x="1440" y="172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zh-CN" sz="2400" b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ook Antiqua" panose="02040602050305030304" pitchFamily="18" charset="0"/>
                  </a:rPr>
                  <a:t>T/2</a:t>
                </a:r>
              </a:p>
            </p:txBody>
          </p:sp>
          <p:graphicFrame>
            <p:nvGraphicFramePr>
              <p:cNvPr id="88" name="Object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1008239"/>
                  </p:ext>
                </p:extLst>
              </p:nvPr>
            </p:nvGraphicFramePr>
            <p:xfrm>
              <a:off x="3687" y="8"/>
              <a:ext cx="546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" name="公式" r:id="rId3" imgW="444240" imgH="203040" progId="Equation.3">
                      <p:embed/>
                    </p:oleObj>
                  </mc:Choice>
                  <mc:Fallback>
                    <p:oleObj name="公式" r:id="rId3" imgW="44424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7" y="8"/>
                            <a:ext cx="546" cy="27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0730412"/>
                  </p:ext>
                </p:extLst>
              </p:nvPr>
            </p:nvGraphicFramePr>
            <p:xfrm>
              <a:off x="3963" y="1064"/>
              <a:ext cx="378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2" name="公式" r:id="rId5" imgW="444240" imgH="203040" progId="Equation.3">
                      <p:embed/>
                    </p:oleObj>
                  </mc:Choice>
                  <mc:Fallback>
                    <p:oleObj name="公式" r:id="rId5" imgW="44424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3" y="1064"/>
                            <a:ext cx="378" cy="27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Line 89"/>
              <p:cNvSpPr>
                <a:spLocks noChangeShapeType="1"/>
              </p:cNvSpPr>
              <p:nvPr/>
            </p:nvSpPr>
            <p:spPr bwMode="auto">
              <a:xfrm flipV="1">
                <a:off x="3744" y="1200"/>
                <a:ext cx="192" cy="1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" name="Object 9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7921005"/>
                  </p:ext>
                </p:extLst>
              </p:nvPr>
            </p:nvGraphicFramePr>
            <p:xfrm>
              <a:off x="3936" y="2928"/>
              <a:ext cx="23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3" r:id="rId7" imgW="241512" imgH="393846" progId="Equation.3">
                      <p:embed/>
                    </p:oleObj>
                  </mc:Choice>
                  <mc:Fallback>
                    <p:oleObj r:id="rId7" imgW="241512" imgH="3938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928"/>
                            <a:ext cx="235" cy="38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" name="Object 9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1949988"/>
                  </p:ext>
                </p:extLst>
              </p:nvPr>
            </p:nvGraphicFramePr>
            <p:xfrm>
              <a:off x="2824" y="2928"/>
              <a:ext cx="34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4" r:id="rId9" imgW="355609" imgH="393676" progId="Equation.3">
                      <p:embed/>
                    </p:oleObj>
                  </mc:Choice>
                  <mc:Fallback>
                    <p:oleObj r:id="rId9" imgW="355609" imgH="39367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4" y="2928"/>
                            <a:ext cx="347" cy="38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Object 9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7970183"/>
                  </p:ext>
                </p:extLst>
              </p:nvPr>
            </p:nvGraphicFramePr>
            <p:xfrm>
              <a:off x="1604" y="2880"/>
              <a:ext cx="38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" r:id="rId11" imgW="152387" imgH="127042" progId="Equation.3">
                      <p:embed/>
                    </p:oleObj>
                  </mc:Choice>
                  <mc:Fallback>
                    <p:oleObj r:id="rId11" imgW="152387" imgH="1270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4" y="2880"/>
                            <a:ext cx="38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Object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9710905"/>
                  </p:ext>
                </p:extLst>
              </p:nvPr>
            </p:nvGraphicFramePr>
            <p:xfrm>
              <a:off x="2233" y="16"/>
              <a:ext cx="705" cy="4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6" name="公式" r:id="rId13" imgW="583920" imgH="406080" progId="Equation.3">
                      <p:embed/>
                    </p:oleObj>
                  </mc:Choice>
                  <mc:Fallback>
                    <p:oleObj name="公式" r:id="rId13" imgW="58392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3" y="16"/>
                            <a:ext cx="705" cy="48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mpd="sng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6" name="Line 94"/>
              <p:cNvSpPr>
                <a:spLocks noChangeShapeType="1"/>
              </p:cNvSpPr>
              <p:nvPr/>
            </p:nvSpPr>
            <p:spPr bwMode="auto">
              <a:xfrm>
                <a:off x="2986" y="272"/>
                <a:ext cx="303" cy="236"/>
              </a:xfrm>
              <a:prstGeom prst="line">
                <a:avLst/>
              </a:prstGeom>
              <a:noFill/>
              <a:ln w="5715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95"/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0" cy="24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96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9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0230849"/>
                  </p:ext>
                </p:extLst>
              </p:nvPr>
            </p:nvGraphicFramePr>
            <p:xfrm>
              <a:off x="3954" y="1974"/>
              <a:ext cx="217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" name="公式" r:id="rId15" imgW="152280" imgH="139680" progId="Equation.3">
                      <p:embed/>
                    </p:oleObj>
                  </mc:Choice>
                  <mc:Fallback>
                    <p:oleObj name="公式" r:id="rId15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4" y="1974"/>
                            <a:ext cx="217" cy="2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mpd="sng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" name="Line 98"/>
              <p:cNvSpPr>
                <a:spLocks noChangeShapeType="1"/>
              </p:cNvSpPr>
              <p:nvPr/>
            </p:nvSpPr>
            <p:spPr bwMode="auto">
              <a:xfrm flipH="1" flipV="1">
                <a:off x="3744" y="1824"/>
                <a:ext cx="192" cy="288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1" name="标题 1"/>
          <p:cNvSpPr txBox="1">
            <a:spLocks/>
          </p:cNvSpPr>
          <p:nvPr/>
        </p:nvSpPr>
        <p:spPr>
          <a:xfrm>
            <a:off x="304800" y="274638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随着周期</a:t>
            </a:r>
            <a:r>
              <a:rPr lang="en-US" altLang="zh-CN" dirty="0" smtClean="0"/>
              <a:t>T</a:t>
            </a:r>
            <a:r>
              <a:rPr lang="zh-CN" altLang="en-US" dirty="0" smtClean="0"/>
              <a:t>增加，观察频谱的变化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692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画出信号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的幅度谱和相位谱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解答：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:r>
                  <a:rPr lang="zh-CN" altLang="en-US" sz="2400" dirty="0" smtClean="0"/>
                  <a:t>利用欧拉公式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，有：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b="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𝑗𝑎𝑟𝑐𝑡𝑎𝑛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(1/2)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𝑗𝑎𝑟𝑐𝑡𝑎𝑛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(1/2)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/4)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/4)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:endParaRPr lang="en-US" altLang="zh-CN" sz="2400" dirty="0" smtClean="0"/>
              </a:p>
            </p:txBody>
          </p:sp>
        </mc:Choice>
        <mc:Fallback xmlns="">
          <p:sp>
            <p:nvSpPr>
              <p:cNvPr id="11" name="内容占位符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761" r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392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）：幅度谱和相位谱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728787"/>
            <a:ext cx="79438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6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）：单边指数信号傅里叶变换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5576" y="1484784"/>
                <a:ext cx="763284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zh-CN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7632848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80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066411"/>
              </p:ext>
            </p:extLst>
          </p:nvPr>
        </p:nvGraphicFramePr>
        <p:xfrm>
          <a:off x="755576" y="2539227"/>
          <a:ext cx="6192688" cy="4054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4" imgW="2045017" imgH="1549717" progId="Equation.DSMT4">
                  <p:embed/>
                </p:oleObj>
              </mc:Choice>
              <mc:Fallback>
                <p:oleObj r:id="rId4" imgW="2045017" imgH="1549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39227"/>
                        <a:ext cx="6192688" cy="4054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726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006280" y="3501008"/>
            <a:ext cx="3526160" cy="2880320"/>
            <a:chOff x="0" y="0"/>
            <a:chExt cx="2448" cy="192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1152"/>
              <a:ext cx="244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1104" y="144"/>
              <a:ext cx="0" cy="177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960" y="1200"/>
            <a:ext cx="12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9" r:id="rId3" imgW="127042" imgH="177732" progId="Equation.3">
                    <p:embed/>
                  </p:oleObj>
                </mc:Choice>
                <mc:Fallback>
                  <p:oleObj r:id="rId3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00"/>
                          <a:ext cx="12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152" y="336"/>
            <a:ext cx="15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0" r:id="rId5" imgW="165202" imgH="393505" progId="Equation.3">
                    <p:embed/>
                  </p:oleObj>
                </mc:Choice>
                <mc:Fallback>
                  <p:oleObj r:id="rId5" imgW="165202" imgH="3935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6"/>
                          <a:ext cx="15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2256" y="1200"/>
            <a:ext cx="15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r:id="rId7" imgW="152585" imgH="139896" progId="Equation.3">
                    <p:embed/>
                  </p:oleObj>
                </mc:Choice>
                <mc:Fallback>
                  <p:oleObj r:id="rId7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200"/>
                          <a:ext cx="15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40" y="480"/>
              <a:ext cx="864" cy="0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864" cy="0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1200" y="0"/>
            <a:ext cx="120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r:id="rId9" imgW="1155516" imgH="393846" progId="Equation.3">
                    <p:embed/>
                  </p:oleObj>
                </mc:Choice>
                <mc:Fallback>
                  <p:oleObj r:id="rId9" imgW="1155516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0"/>
                          <a:ext cx="120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799" y="1440"/>
            <a:ext cx="29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3" r:id="rId11" imgW="279596" imgH="393846" progId="Equation.3">
                    <p:embed/>
                  </p:oleObj>
                </mc:Choice>
                <mc:Fallback>
                  <p:oleObj r:id="rId11" imgW="279596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1440"/>
                          <a:ext cx="29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240" y="480"/>
              <a:ext cx="1776" cy="1280"/>
            </a:xfrm>
            <a:custGeom>
              <a:avLst/>
              <a:gdLst>
                <a:gd name="T0" fmla="*/ 0 w 1776"/>
                <a:gd name="T1" fmla="*/ 0 h 1280"/>
                <a:gd name="T2" fmla="*/ 528 w 1776"/>
                <a:gd name="T3" fmla="*/ 192 h 1280"/>
                <a:gd name="T4" fmla="*/ 1152 w 1776"/>
                <a:gd name="T5" fmla="*/ 1104 h 1280"/>
                <a:gd name="T6" fmla="*/ 1776 w 1776"/>
                <a:gd name="T7" fmla="*/ 1248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6" h="1280">
                  <a:moveTo>
                    <a:pt x="0" y="0"/>
                  </a:moveTo>
                  <a:cubicBezTo>
                    <a:pt x="168" y="4"/>
                    <a:pt x="336" y="8"/>
                    <a:pt x="528" y="192"/>
                  </a:cubicBezTo>
                  <a:cubicBezTo>
                    <a:pt x="720" y="376"/>
                    <a:pt x="944" y="928"/>
                    <a:pt x="1152" y="1104"/>
                  </a:cubicBezTo>
                  <a:cubicBezTo>
                    <a:pt x="1360" y="1280"/>
                    <a:pt x="1568" y="1264"/>
                    <a:pt x="1776" y="1248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323528" y="342904"/>
            <a:ext cx="4032448" cy="2679700"/>
            <a:chOff x="0" y="0"/>
            <a:chExt cx="2256" cy="1688"/>
          </a:xfrm>
        </p:grpSpPr>
        <p:graphicFrame>
          <p:nvGraphicFramePr>
            <p:cNvPr id="23" name="Object 16"/>
            <p:cNvGraphicFramePr>
              <a:graphicFrameLocks noChangeAspect="1"/>
            </p:cNvGraphicFramePr>
            <p:nvPr/>
          </p:nvGraphicFramePr>
          <p:xfrm>
            <a:off x="576" y="0"/>
            <a:ext cx="115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4" r:id="rId13" imgW="978217" imgH="508317" progId="Equation.DSMT4">
                    <p:embed/>
                  </p:oleObj>
                </mc:Choice>
                <mc:Fallback>
                  <p:oleObj r:id="rId13" imgW="978217" imgH="5083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0"/>
                          <a:ext cx="1156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V="1">
              <a:off x="480" y="48"/>
              <a:ext cx="0" cy="153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0" y="1488"/>
              <a:ext cx="225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480" y="336"/>
              <a:ext cx="1536" cy="1104"/>
            </a:xfrm>
            <a:custGeom>
              <a:avLst/>
              <a:gdLst>
                <a:gd name="T0" fmla="*/ 0 w 1536"/>
                <a:gd name="T1" fmla="*/ 0 h 1104"/>
                <a:gd name="T2" fmla="*/ 432 w 1536"/>
                <a:gd name="T3" fmla="*/ 816 h 1104"/>
                <a:gd name="T4" fmla="*/ 1536 w 1536"/>
                <a:gd name="T5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104">
                  <a:moveTo>
                    <a:pt x="0" y="0"/>
                  </a:moveTo>
                  <a:cubicBezTo>
                    <a:pt x="88" y="316"/>
                    <a:pt x="176" y="632"/>
                    <a:pt x="432" y="816"/>
                  </a:cubicBezTo>
                  <a:cubicBezTo>
                    <a:pt x="688" y="1000"/>
                    <a:pt x="1112" y="1052"/>
                    <a:pt x="1536" y="110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27" name="Object 20"/>
            <p:cNvGraphicFramePr>
              <a:graphicFrameLocks noChangeAspect="1"/>
            </p:cNvGraphicFramePr>
            <p:nvPr/>
          </p:nvGraphicFramePr>
          <p:xfrm>
            <a:off x="336" y="1488"/>
            <a:ext cx="12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r:id="rId15" imgW="127042" imgH="177732" progId="Equation.3">
                    <p:embed/>
                  </p:oleObj>
                </mc:Choice>
                <mc:Fallback>
                  <p:oleObj r:id="rId15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488"/>
                          <a:ext cx="12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1"/>
            <p:cNvGraphicFramePr>
              <a:graphicFrameLocks noChangeAspect="1"/>
            </p:cNvGraphicFramePr>
            <p:nvPr/>
          </p:nvGraphicFramePr>
          <p:xfrm>
            <a:off x="307" y="294"/>
            <a:ext cx="9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r:id="rId16" imgW="88871" imgH="164775" progId="Equation.3">
                    <p:embed/>
                  </p:oleObj>
                </mc:Choice>
                <mc:Fallback>
                  <p:oleObj r:id="rId16" imgW="88871" imgH="1647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" y="294"/>
                          <a:ext cx="9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2"/>
            <p:cNvGraphicFramePr>
              <a:graphicFrameLocks noChangeAspect="1"/>
            </p:cNvGraphicFramePr>
            <p:nvPr/>
          </p:nvGraphicFramePr>
          <p:xfrm>
            <a:off x="2144" y="1530"/>
            <a:ext cx="90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" r:id="rId18" imgW="88871" imgH="152124" progId="Equation.3">
                    <p:embed/>
                  </p:oleObj>
                </mc:Choice>
                <mc:Fallback>
                  <p:oleObj r:id="rId18" imgW="88871" imgH="1521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1530"/>
                          <a:ext cx="90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317376" y="3645024"/>
            <a:ext cx="4038600" cy="2760683"/>
            <a:chOff x="0" y="0"/>
            <a:chExt cx="2736" cy="1630"/>
          </a:xfrm>
        </p:grpSpPr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0" y="1329"/>
              <a:ext cx="273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2" name="Object 28"/>
            <p:cNvGraphicFramePr>
              <a:graphicFrameLocks noChangeAspect="1"/>
            </p:cNvGraphicFramePr>
            <p:nvPr/>
          </p:nvGraphicFramePr>
          <p:xfrm>
            <a:off x="1296" y="0"/>
            <a:ext cx="1060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r:id="rId20" imgW="1206817" imgH="470217" progId="Equation.DSMT4">
                    <p:embed/>
                  </p:oleObj>
                </mc:Choice>
                <mc:Fallback>
                  <p:oleObj r:id="rId20" imgW="1206817" imgH="4702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0"/>
                          <a:ext cx="1060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1200" y="48"/>
              <a:ext cx="0" cy="153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未知"/>
            <p:cNvSpPr>
              <a:spLocks/>
            </p:cNvSpPr>
            <p:nvPr/>
          </p:nvSpPr>
          <p:spPr bwMode="auto">
            <a:xfrm>
              <a:off x="144" y="528"/>
              <a:ext cx="2112" cy="742"/>
            </a:xfrm>
            <a:custGeom>
              <a:avLst/>
              <a:gdLst>
                <a:gd name="T0" fmla="*/ 0 w 3696"/>
                <a:gd name="T1" fmla="*/ 1104 h 1144"/>
                <a:gd name="T2" fmla="*/ 960 w 3696"/>
                <a:gd name="T3" fmla="*/ 960 h 1144"/>
                <a:gd name="T4" fmla="*/ 1824 w 3696"/>
                <a:gd name="T5" fmla="*/ 0 h 1144"/>
                <a:gd name="T6" fmla="*/ 2784 w 3696"/>
                <a:gd name="T7" fmla="*/ 960 h 1144"/>
                <a:gd name="T8" fmla="*/ 3696 w 3696"/>
                <a:gd name="T9" fmla="*/ 110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6" h="1144">
                  <a:moveTo>
                    <a:pt x="0" y="1104"/>
                  </a:moveTo>
                  <a:cubicBezTo>
                    <a:pt x="328" y="1124"/>
                    <a:pt x="656" y="1144"/>
                    <a:pt x="960" y="960"/>
                  </a:cubicBezTo>
                  <a:cubicBezTo>
                    <a:pt x="1264" y="776"/>
                    <a:pt x="1520" y="0"/>
                    <a:pt x="1824" y="0"/>
                  </a:cubicBezTo>
                  <a:cubicBezTo>
                    <a:pt x="2128" y="0"/>
                    <a:pt x="2472" y="776"/>
                    <a:pt x="2784" y="960"/>
                  </a:cubicBezTo>
                  <a:cubicBezTo>
                    <a:pt x="3096" y="1144"/>
                    <a:pt x="3396" y="1124"/>
                    <a:pt x="3696" y="1104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5" name="Object 31"/>
            <p:cNvGraphicFramePr>
              <a:graphicFrameLocks noChangeAspect="1"/>
            </p:cNvGraphicFramePr>
            <p:nvPr/>
          </p:nvGraphicFramePr>
          <p:xfrm>
            <a:off x="1008" y="1329"/>
            <a:ext cx="12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9" r:id="rId22" imgW="127042" imgH="177732" progId="Equation.3">
                    <p:embed/>
                  </p:oleObj>
                </mc:Choice>
                <mc:Fallback>
                  <p:oleObj r:id="rId22" imgW="127042" imgH="177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29"/>
                          <a:ext cx="129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2"/>
            <p:cNvGraphicFramePr>
              <a:graphicFrameLocks noChangeAspect="1"/>
            </p:cNvGraphicFramePr>
            <p:nvPr/>
          </p:nvGraphicFramePr>
          <p:xfrm>
            <a:off x="1008" y="144"/>
            <a:ext cx="15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" r:id="rId23" imgW="152585" imgH="393676" progId="Equation.3">
                    <p:embed/>
                  </p:oleObj>
                </mc:Choice>
                <mc:Fallback>
                  <p:oleObj r:id="rId23" imgW="152585" imgH="3936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4"/>
                          <a:ext cx="15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3"/>
            <p:cNvGraphicFramePr>
              <a:graphicFrameLocks noChangeAspect="1"/>
            </p:cNvGraphicFramePr>
            <p:nvPr/>
          </p:nvGraphicFramePr>
          <p:xfrm>
            <a:off x="2496" y="1430"/>
            <a:ext cx="154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r:id="rId25" imgW="152585" imgH="139896" progId="Equation.3">
                    <p:embed/>
                  </p:oleObj>
                </mc:Choice>
                <mc:Fallback>
                  <p:oleObj r:id="rId25" imgW="152585" imgH="1398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430"/>
                          <a:ext cx="154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4"/>
            <p:cNvGraphicFramePr>
              <a:graphicFrameLocks noChangeAspect="1"/>
            </p:cNvGraphicFramePr>
            <p:nvPr/>
          </p:nvGraphicFramePr>
          <p:xfrm>
            <a:off x="1200" y="723"/>
            <a:ext cx="23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" r:id="rId27" imgW="228818" imgH="393846" progId="Equation.3">
                    <p:embed/>
                  </p:oleObj>
                </mc:Choice>
                <mc:Fallback>
                  <p:oleObj r:id="rId27" imgW="228818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23"/>
                          <a:ext cx="231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864" y="960"/>
              <a:ext cx="672" cy="0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1536" y="960"/>
              <a:ext cx="0" cy="369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41" name="Object 37"/>
            <p:cNvGraphicFramePr>
              <a:graphicFrameLocks noChangeAspect="1"/>
            </p:cNvGraphicFramePr>
            <p:nvPr/>
          </p:nvGraphicFramePr>
          <p:xfrm>
            <a:off x="1440" y="1379"/>
            <a:ext cx="30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3" r:id="rId29" imgW="304853" imgH="228719" progId="Equation.3">
                    <p:embed/>
                  </p:oleObj>
                </mc:Choice>
                <mc:Fallback>
                  <p:oleObj r:id="rId29" imgW="304853" imgH="2287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79"/>
                          <a:ext cx="30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文本框 41"/>
          <p:cNvSpPr txBox="1"/>
          <p:nvPr/>
        </p:nvSpPr>
        <p:spPr>
          <a:xfrm>
            <a:off x="1637960" y="63813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幅度谱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156176" y="63813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相位</a:t>
            </a:r>
            <a:r>
              <a:rPr lang="zh-CN" altLang="en-US" dirty="0" smtClean="0"/>
              <a:t>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56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习题（</a:t>
            </a:r>
            <a:r>
              <a:rPr lang="en-US" altLang="zh-CN" dirty="0"/>
              <a:t>3</a:t>
            </a:r>
            <a:r>
              <a:rPr lang="zh-CN" altLang="en-US" dirty="0" smtClean="0"/>
              <a:t>）：偶双边指数信号傅里叶变换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5576" y="1484784"/>
                <a:ext cx="7632848" cy="510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zh-CN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7632848" cy="510268"/>
              </a:xfrm>
              <a:prstGeom prst="rect">
                <a:avLst/>
              </a:prstGeom>
              <a:blipFill rotWithShape="0">
                <a:blip r:embed="rId3"/>
                <a:stretch>
                  <a:fillRect l="-80" b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04286"/>
              </p:ext>
            </p:extLst>
          </p:nvPr>
        </p:nvGraphicFramePr>
        <p:xfrm>
          <a:off x="755576" y="2224611"/>
          <a:ext cx="5832648" cy="419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4" imgW="2629217" imgH="1905317" progId="Equation.DSMT4">
                  <p:embed/>
                </p:oleObj>
              </mc:Choice>
              <mc:Fallback>
                <p:oleObj r:id="rId4" imgW="2629217" imgH="1905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24611"/>
                        <a:ext cx="5832648" cy="4198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948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966</TotalTime>
  <Words>523</Words>
  <Application>Microsoft Office PowerPoint</Application>
  <PresentationFormat>全屏显示(4:3)</PresentationFormat>
  <Paragraphs>147</Paragraphs>
  <Slides>28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华文行楷</vt:lpstr>
      <vt:lpstr>华文楷体</vt:lpstr>
      <vt:lpstr>宋体</vt:lpstr>
      <vt:lpstr>微软雅黑</vt:lpstr>
      <vt:lpstr>幼圆</vt:lpstr>
      <vt:lpstr>Arial</vt:lpstr>
      <vt:lpstr>Book Antiqua</vt:lpstr>
      <vt:lpstr>Calibri</vt:lpstr>
      <vt:lpstr>Cambria Math</vt:lpstr>
      <vt:lpstr>Franklin Gothic Book</vt:lpstr>
      <vt:lpstr>Perpetua</vt:lpstr>
      <vt:lpstr>Verdana</vt:lpstr>
      <vt:lpstr>Wingdings 2</vt:lpstr>
      <vt:lpstr>sp#ln-01 20150309</vt:lpstr>
      <vt:lpstr>公式</vt:lpstr>
      <vt:lpstr>Equation.3</vt:lpstr>
      <vt:lpstr>Equation.DSMT4</vt:lpstr>
      <vt:lpstr>02 数字信号处理：傅里叶分析 复习</vt:lpstr>
      <vt:lpstr>连续时间周期信号的傅里叶级数</vt:lpstr>
      <vt:lpstr>PowerPoint 演示文稿</vt:lpstr>
      <vt:lpstr>PowerPoint 演示文稿</vt:lpstr>
      <vt:lpstr>习题（1）</vt:lpstr>
      <vt:lpstr>习题（1）：幅度谱和相位谱</vt:lpstr>
      <vt:lpstr>习题（2）：单边指数信号傅里叶变换</vt:lpstr>
      <vt:lpstr>PowerPoint 演示文稿</vt:lpstr>
      <vt:lpstr>习题（3）：偶双边指数信号傅里叶变换</vt:lpstr>
      <vt:lpstr>PowerPoint 演示文稿</vt:lpstr>
      <vt:lpstr>习题（4）：奇双边指数信号傅里叶变换</vt:lpstr>
      <vt:lpstr>PowerPoint 演示文稿</vt:lpstr>
      <vt:lpstr>习题（5）：Gibbs效应</vt:lpstr>
      <vt:lpstr>傅里叶变换的性质</vt:lpstr>
      <vt:lpstr>PowerPoint 演示文稿</vt:lpstr>
      <vt:lpstr>PowerPoint 演示文稿</vt:lpstr>
      <vt:lpstr>性质（2）</vt:lpstr>
      <vt:lpstr>性质（3）</vt:lpstr>
      <vt:lpstr>PowerPoint 演示文稿</vt:lpstr>
      <vt:lpstr>微分性质的证明（5）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127</cp:revision>
  <dcterms:created xsi:type="dcterms:W3CDTF">2015-03-07T03:20:22Z</dcterms:created>
  <dcterms:modified xsi:type="dcterms:W3CDTF">2018-03-16T05:46:51Z</dcterms:modified>
</cp:coreProperties>
</file>