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3" r:id="rId1"/>
  </p:sldMasterIdLst>
  <p:notesMasterIdLst>
    <p:notesMasterId r:id="rId48"/>
  </p:notesMasterIdLst>
  <p:sldIdLst>
    <p:sldId id="256" r:id="rId2"/>
    <p:sldId id="356" r:id="rId3"/>
    <p:sldId id="367" r:id="rId4"/>
    <p:sldId id="369" r:id="rId5"/>
    <p:sldId id="368" r:id="rId6"/>
    <p:sldId id="370" r:id="rId7"/>
    <p:sldId id="371" r:id="rId8"/>
    <p:sldId id="372" r:id="rId9"/>
    <p:sldId id="374" r:id="rId10"/>
    <p:sldId id="373" r:id="rId11"/>
    <p:sldId id="375" r:id="rId12"/>
    <p:sldId id="361" r:id="rId13"/>
    <p:sldId id="320" r:id="rId14"/>
    <p:sldId id="362" r:id="rId15"/>
    <p:sldId id="363" r:id="rId16"/>
    <p:sldId id="364" r:id="rId17"/>
    <p:sldId id="321" r:id="rId18"/>
    <p:sldId id="365" r:id="rId19"/>
    <p:sldId id="322" r:id="rId20"/>
    <p:sldId id="376" r:id="rId21"/>
    <p:sldId id="323" r:id="rId22"/>
    <p:sldId id="324" r:id="rId23"/>
    <p:sldId id="325" r:id="rId24"/>
    <p:sldId id="326" r:id="rId25"/>
    <p:sldId id="328" r:id="rId26"/>
    <p:sldId id="329" r:id="rId27"/>
    <p:sldId id="330" r:id="rId28"/>
    <p:sldId id="331" r:id="rId29"/>
    <p:sldId id="333" r:id="rId30"/>
    <p:sldId id="334" r:id="rId31"/>
    <p:sldId id="335" r:id="rId32"/>
    <p:sldId id="336" r:id="rId33"/>
    <p:sldId id="337" r:id="rId34"/>
    <p:sldId id="357" r:id="rId35"/>
    <p:sldId id="358" r:id="rId36"/>
    <p:sldId id="359" r:id="rId37"/>
    <p:sldId id="383" r:id="rId38"/>
    <p:sldId id="377" r:id="rId39"/>
    <p:sldId id="360" r:id="rId40"/>
    <p:sldId id="378" r:id="rId41"/>
    <p:sldId id="382" r:id="rId42"/>
    <p:sldId id="379" r:id="rId43"/>
    <p:sldId id="380" r:id="rId44"/>
    <p:sldId id="338" r:id="rId45"/>
    <p:sldId id="339" r:id="rId46"/>
    <p:sldId id="354" r:id="rId4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 autoAdjust="0"/>
    <p:restoredTop sz="84505" autoAdjust="0"/>
  </p:normalViewPr>
  <p:slideViewPr>
    <p:cSldViewPr>
      <p:cViewPr varScale="1">
        <p:scale>
          <a:sx n="63" d="100"/>
          <a:sy n="63" d="100"/>
        </p:scale>
        <p:origin x="103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4" Type="http://schemas.openxmlformats.org/officeDocument/2006/relationships/image" Target="../media/image9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8.emf"/><Relationship Id="rId10" Type="http://schemas.openxmlformats.org/officeDocument/2006/relationships/image" Target="../media/image113.wmf"/><Relationship Id="rId4" Type="http://schemas.openxmlformats.org/officeDocument/2006/relationships/image" Target="../media/image107.emf"/><Relationship Id="rId9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3" Type="http://schemas.openxmlformats.org/officeDocument/2006/relationships/image" Target="../media/image150.emf"/><Relationship Id="rId7" Type="http://schemas.openxmlformats.org/officeDocument/2006/relationships/image" Target="../media/image154.wmf"/><Relationship Id="rId2" Type="http://schemas.openxmlformats.org/officeDocument/2006/relationships/image" Target="../media/image149.emf"/><Relationship Id="rId1" Type="http://schemas.openxmlformats.org/officeDocument/2006/relationships/image" Target="../media/image148.wmf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44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6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44.wmf"/><Relationship Id="rId4" Type="http://schemas.openxmlformats.org/officeDocument/2006/relationships/image" Target="../media/image17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4" Type="http://schemas.openxmlformats.org/officeDocument/2006/relationships/image" Target="../media/image18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emf"/><Relationship Id="rId1" Type="http://schemas.openxmlformats.org/officeDocument/2006/relationships/image" Target="../media/image183.wmf"/><Relationship Id="rId6" Type="http://schemas.openxmlformats.org/officeDocument/2006/relationships/image" Target="../media/image188.emf"/><Relationship Id="rId5" Type="http://schemas.openxmlformats.org/officeDocument/2006/relationships/image" Target="../media/image187.emf"/><Relationship Id="rId4" Type="http://schemas.openxmlformats.org/officeDocument/2006/relationships/image" Target="../media/image18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1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wmf"/><Relationship Id="rId4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7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97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92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2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91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7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55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78610-87AE-4C86-852F-BFEF0F672D8B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313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8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6/7/2018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6/7/2018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770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6/7/2018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</p:sldLayoutIdLst>
  <p:transition>
    <p:fade/>
  </p:transition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2.wmf"/><Relationship Id="rId3" Type="http://schemas.openxmlformats.org/officeDocument/2006/relationships/image" Target="../media/image190.png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png"/><Relationship Id="rId10" Type="http://schemas.openxmlformats.org/officeDocument/2006/relationships/image" Target="../media/image34.png"/><Relationship Id="rId9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1.wmf"/><Relationship Id="rId5" Type="http://schemas.openxmlformats.org/officeDocument/2006/relationships/image" Target="../media/image48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54.png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8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7.png"/><Relationship Id="rId7" Type="http://schemas.openxmlformats.org/officeDocument/2006/relationships/image" Target="../media/image7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86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83.e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5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8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7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94.e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9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103.emf"/><Relationship Id="rId3" Type="http://schemas.openxmlformats.org/officeDocument/2006/relationships/oleObject" Target="../embeddings/oleObject81.bin"/><Relationship Id="rId7" Type="http://schemas.openxmlformats.org/officeDocument/2006/relationships/image" Target="../media/image100.emf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102.emf"/><Relationship Id="rId5" Type="http://schemas.openxmlformats.org/officeDocument/2006/relationships/image" Target="../media/image104.png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99.emf"/><Relationship Id="rId9" Type="http://schemas.openxmlformats.org/officeDocument/2006/relationships/image" Target="../media/image10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111.e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0.e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114.e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107.e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109.emf"/><Relationship Id="rId22" Type="http://schemas.openxmlformats.org/officeDocument/2006/relationships/image" Target="../media/image11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9.emf"/><Relationship Id="rId5" Type="http://schemas.openxmlformats.org/officeDocument/2006/relationships/image" Target="../media/image118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e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3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45.wmf"/><Relationship Id="rId17" Type="http://schemas.openxmlformats.org/officeDocument/2006/relationships/image" Target="../media/image147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3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image" Target="../media/image146.wmf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09.bin"/><Relationship Id="rId14" Type="http://schemas.openxmlformats.org/officeDocument/2006/relationships/oleObject" Target="../embeddings/oleObject11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55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52.e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51.e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5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58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6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4.wmf"/><Relationship Id="rId11" Type="http://schemas.openxmlformats.org/officeDocument/2006/relationships/image" Target="../media/image167.png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3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7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7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6.wmf"/><Relationship Id="rId11" Type="http://schemas.openxmlformats.org/officeDocument/2006/relationships/image" Target="../media/image178.wmf"/><Relationship Id="rId5" Type="http://schemas.openxmlformats.org/officeDocument/2006/relationships/oleObject" Target="../embeddings/oleObject143.bin"/><Relationship Id="rId10" Type="http://schemas.openxmlformats.org/officeDocument/2006/relationships/oleObject" Target="../embeddings/oleObject146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0.emf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82.emf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5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1.bin"/><Relationship Id="rId7" Type="http://schemas.openxmlformats.org/officeDocument/2006/relationships/oleObject" Target="NULL"/><Relationship Id="rId12" Type="http://schemas.openxmlformats.org/officeDocument/2006/relationships/image" Target="../media/image18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86.e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88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薛向阳</a:t>
            </a:r>
            <a:endParaRPr lang="en-US" altLang="zh-CN" sz="3200" b="1" dirty="0"/>
          </a:p>
          <a:p>
            <a:endParaRPr lang="en-US" altLang="zh-CN" dirty="0"/>
          </a:p>
          <a:p>
            <a:r>
              <a:rPr lang="zh-CN" altLang="en-US" dirty="0"/>
              <a:t>邮件：</a:t>
            </a:r>
            <a:r>
              <a:rPr lang="en-US" altLang="zh-CN" dirty="0"/>
              <a:t>xyxue@fudan.edu.cn</a:t>
            </a:r>
          </a:p>
          <a:p>
            <a:r>
              <a:rPr lang="zh-CN" altLang="en-US" dirty="0"/>
              <a:t>办公室：计算机楼</a:t>
            </a:r>
            <a:r>
              <a:rPr lang="en-US" altLang="zh-CN" dirty="0"/>
              <a:t>408</a:t>
            </a:r>
            <a:r>
              <a:rPr lang="zh-CN" altLang="en-US" dirty="0"/>
              <a:t>房间</a:t>
            </a:r>
            <a:endParaRPr lang="en-US" altLang="zh-CN" dirty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400">
                <a:latin typeface="Calibri" panose="020F0502020204030204" pitchFamily="34" charset="0"/>
              </a:rPr>
              <a:t>02</a:t>
            </a:r>
            <a:r>
              <a:rPr lang="zh-CN" altLang="en-US" sz="4400">
                <a:latin typeface="Calibri" panose="020F0502020204030204" pitchFamily="34" charset="0"/>
              </a:rPr>
              <a:t> </a:t>
            </a:r>
            <a:r>
              <a:rPr lang="zh-CN" altLang="en-US" sz="4400" dirty="0"/>
              <a:t>数字信号处理：傅里叶分析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8B45-D4E2-4B6B-AC8C-360520C8E1C7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1520" y="318102"/>
            <a:ext cx="8610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所谓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完备</a:t>
            </a:r>
            <a:r>
              <a:rPr kumimoji="1" lang="zh-CN" altLang="en-US" sz="2400" dirty="0">
                <a:latin typeface="宋体" panose="02010600030101010101" pitchFamily="2" charset="-122"/>
              </a:rPr>
              <a:t>是指对任意函数</a:t>
            </a:r>
            <a:r>
              <a:rPr kumimoji="1" lang="en-US" altLang="zh-CN" sz="2400" dirty="0">
                <a:latin typeface="宋体" panose="02010600030101010101" pitchFamily="2" charset="-122"/>
              </a:rPr>
              <a:t>f(t)</a:t>
            </a:r>
            <a:r>
              <a:rPr kumimoji="1" lang="zh-CN" altLang="en-US" sz="2400" dirty="0">
                <a:latin typeface="宋体" panose="02010600030101010101" pitchFamily="2" charset="-122"/>
              </a:rPr>
              <a:t>，都可以用一个无穷级数表示：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274256"/>
              </p:ext>
            </p:extLst>
          </p:nvPr>
        </p:nvGraphicFramePr>
        <p:xfrm>
          <a:off x="2929036" y="908720"/>
          <a:ext cx="3279577" cy="1234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公式" r:id="rId3" imgW="1054080" imgH="431640" progId="Equation.3">
                  <p:embed/>
                </p:oleObj>
              </mc:Choice>
              <mc:Fallback>
                <p:oleObj name="公式" r:id="rId3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036" y="908720"/>
                        <a:ext cx="3279577" cy="1234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2204864"/>
            <a:ext cx="80708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此级数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收敛</a:t>
            </a:r>
            <a:r>
              <a:rPr kumimoji="1" lang="zh-CN" altLang="en-US" sz="2400" dirty="0">
                <a:latin typeface="宋体" panose="02010600030101010101" pitchFamily="2" charset="-122"/>
              </a:rPr>
              <a:t>于 </a:t>
            </a:r>
            <a:r>
              <a:rPr kumimoji="1" lang="en-US" altLang="zh-CN" sz="2400" i="1" dirty="0">
                <a:latin typeface="宋体" panose="02010600030101010101" pitchFamily="2" charset="-122"/>
              </a:rPr>
              <a:t>f(t) </a:t>
            </a:r>
            <a:r>
              <a:rPr kumimoji="1" lang="en-US" altLang="zh-CN" sz="2400" dirty="0">
                <a:latin typeface="宋体" panose="02010600030101010101" pitchFamily="2" charset="-122"/>
              </a:rPr>
              <a:t>!  </a:t>
            </a:r>
            <a:r>
              <a:rPr kumimoji="1" lang="zh-CN" altLang="en-US" sz="2400" dirty="0">
                <a:latin typeface="宋体" panose="02010600030101010101" pitchFamily="2" charset="-122"/>
              </a:rPr>
              <a:t>上式即是函数 </a:t>
            </a:r>
            <a:r>
              <a:rPr kumimoji="1" lang="en-US" altLang="zh-CN" sz="2400" i="1" dirty="0">
                <a:latin typeface="宋体" panose="02010600030101010101" pitchFamily="2" charset="-122"/>
              </a:rPr>
              <a:t>f(t) </a:t>
            </a:r>
            <a:r>
              <a:rPr kumimoji="1" lang="zh-CN" altLang="en-US" sz="2400" dirty="0">
                <a:latin typeface="宋体" panose="02010600030101010101" pitchFamily="2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正交分解</a:t>
            </a:r>
            <a:r>
              <a:rPr kumimoji="1"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1520" y="3284984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一个完备正交函数集例子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51520" y="4005064"/>
            <a:ext cx="8610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三角函数集</a:t>
            </a:r>
            <a:r>
              <a:rPr kumimoji="1" lang="zh-CN" altLang="en-US" sz="2400" dirty="0">
                <a:latin typeface="宋体" panose="02010600030101010101" pitchFamily="2" charset="-122"/>
              </a:rPr>
              <a:t>：</a:t>
            </a:r>
            <a:r>
              <a:rPr kumimoji="1" lang="en-US" altLang="zh-CN" sz="2400" dirty="0">
                <a:latin typeface="宋体" panose="02010600030101010101" pitchFamily="2" charset="-122"/>
              </a:rPr>
              <a:t>1</a:t>
            </a:r>
            <a:r>
              <a:rPr kumimoji="1" lang="zh-CN" altLang="en-US" sz="2400" dirty="0">
                <a:latin typeface="宋体" panose="02010600030101010101" pitchFamily="2" charset="-122"/>
              </a:rPr>
              <a:t>，</a:t>
            </a:r>
            <a:r>
              <a:rPr kumimoji="1" lang="en-US" altLang="zh-CN" sz="2400" dirty="0">
                <a:latin typeface="宋体" panose="02010600030101010101" pitchFamily="2" charset="-122"/>
              </a:rPr>
              <a:t>cos(</a:t>
            </a:r>
            <a:r>
              <a:rPr kumimoji="1"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t), cos(2t), …, cos(</a:t>
            </a:r>
            <a:r>
              <a:rPr kumimoji="1" lang="en-US" altLang="zh-CN" sz="2400" dirty="0" err="1">
                <a:latin typeface="宋体" panose="02010600030101010101" pitchFamily="2" charset="-122"/>
                <a:sym typeface="Symbol" panose="05050102010706020507" pitchFamily="18" charset="2"/>
              </a:rPr>
              <a:t>nt</a:t>
            </a:r>
            <a:r>
              <a:rPr kumimoji="1"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), ..., sin(t), sin(2t), … , sin(</a:t>
            </a:r>
            <a:r>
              <a:rPr kumimoji="1" lang="en-US" altLang="zh-CN" sz="2400" dirty="0" err="1">
                <a:latin typeface="宋体" panose="02010600030101010101" pitchFamily="2" charset="-122"/>
                <a:sym typeface="Symbol" panose="05050102010706020507" pitchFamily="18" charset="2"/>
              </a:rPr>
              <a:t>nt</a:t>
            </a:r>
            <a:r>
              <a:rPr kumimoji="1"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),…, </a:t>
            </a:r>
            <a:r>
              <a:rPr kumimoji="1"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当所取函数有无限多个时，在区间</a:t>
            </a:r>
            <a:r>
              <a:rPr kumimoji="1"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[t</a:t>
            </a:r>
            <a:r>
              <a:rPr kumimoji="1" lang="en-US" altLang="zh-CN" sz="24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+T]</a:t>
            </a:r>
            <a:r>
              <a:rPr kumimoji="1" lang="zh-CN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内组成完备正交函数集</a:t>
            </a:r>
            <a:r>
              <a:rPr kumimoji="1"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zh-CN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其中</a:t>
            </a:r>
            <a:r>
              <a:rPr kumimoji="1"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T=2/ </a:t>
            </a:r>
            <a:r>
              <a:rPr kumimoji="1"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kumimoji="1" lang="en-US" altLang="zh-CN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9550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5378152"/>
          </a:xfrm>
        </p:spPr>
        <p:txBody>
          <a:bodyPr>
            <a:normAutofit/>
          </a:bodyPr>
          <a:lstStyle/>
          <a:p>
            <a:pPr marL="441325" indent="-441325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kumimoji="1" lang="zh-CN" altLang="en-US" sz="3200" dirty="0"/>
              <a:t>信号分解为正交函数</a:t>
            </a:r>
            <a:endParaRPr kumimoji="1" lang="en-US" altLang="zh-CN" sz="3200" dirty="0"/>
          </a:p>
          <a:p>
            <a:pPr marL="441325" indent="-441325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kumimoji="1" lang="zh-CN" altLang="en-US" sz="3200" dirty="0">
                <a:solidFill>
                  <a:srgbClr val="FF0000"/>
                </a:solidFill>
              </a:rPr>
              <a:t>傅里叶级数（三角形式，周期信号）</a:t>
            </a:r>
            <a:endParaRPr kumimoji="1" lang="en-US" altLang="zh-CN" sz="3200" dirty="0">
              <a:solidFill>
                <a:srgbClr val="FF0000"/>
              </a:solidFill>
            </a:endParaRPr>
          </a:p>
          <a:p>
            <a:pPr marL="441325" indent="-441325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kumimoji="1" lang="zh-CN" altLang="en-US" sz="3200" dirty="0"/>
              <a:t>傅里叶变换</a:t>
            </a:r>
          </a:p>
        </p:txBody>
      </p:sp>
    </p:spTree>
    <p:extLst>
      <p:ext uri="{BB962C8B-B14F-4D97-AF65-F5344CB8AC3E}">
        <p14:creationId xmlns:p14="http://schemas.microsoft.com/office/powerpoint/2010/main" val="22744688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三角函数集的正交性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三角函数系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{1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zh-CN" altLang="en-US" sz="2000" dirty="0"/>
                  <a:t>在区间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上正交，是指任何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个不同函数的乘积在区间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上积分为零，即：</a:t>
                </a:r>
                <a:endParaRPr lang="en-US" altLang="zh-CN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和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=1,2,…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14" r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CC75D3E1-1E9A-48DB-86A4-4D20C21EF30C}" type="datetime1">
              <a:rPr lang="en-US" altLang="zh-CN" smtClean="0"/>
              <a:t>6/7/2018</a:t>
            </a:fld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40146" y="5909210"/>
                <a:ext cx="53279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+mn-lt"/>
                    <a:ea typeface="+mn-ea"/>
                  </a:rPr>
                  <a:t>相同函数的乘积在区间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+mn-lt"/>
                    <a:ea typeface="+mn-ea"/>
                  </a:rPr>
                  <a:t>上积分不为零！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46" y="5909210"/>
                <a:ext cx="532799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15" t="-15152" r="-80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17984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" y="116632"/>
            <a:ext cx="8579296" cy="792088"/>
          </a:xfrm>
        </p:spPr>
        <p:txBody>
          <a:bodyPr/>
          <a:lstStyle/>
          <a:p>
            <a:pPr algn="ctr"/>
            <a:r>
              <a:rPr kumimoji="1" lang="zh-CN" altLang="en-US" sz="3600" dirty="0"/>
              <a:t>三角形式傅里叶级数定义（周期信号）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68760"/>
                <a:ext cx="8534400" cy="4320480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dirty="0"/>
                  <a:t>设周期信号为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，其周期是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zh-CN" altLang="en-US" dirty="0"/>
                  <a:t>，角频率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zh-CN" altLang="en-US" dirty="0"/>
                  <a:t>为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zh-CN" altLang="en-US" dirty="0"/>
                  <a:t>满足狄利克雷条件时，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可展成：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:endParaRPr kumimoji="1" lang="en-US" altLang="zh-CN" dirty="0"/>
              </a:p>
              <a:p>
                <a:pPr marL="0" indent="0" algn="ctr">
                  <a:buNone/>
                </a:pPr>
                <a:r>
                  <a:rPr kumimoji="1" lang="en-US" altLang="zh-CN" dirty="0"/>
                  <a:t> 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zh-CN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     </a:t>
                </a:r>
                <a:r>
                  <a:rPr kumimoji="1" lang="zh-CN" altLang="en-US" dirty="0"/>
                  <a:t>三角形式的傅里叶级数（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收敛</a:t>
                </a:r>
                <a:r>
                  <a:rPr kumimoji="1" lang="zh-CN" altLang="en-US" dirty="0"/>
                  <a:t>）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68760"/>
                <a:ext cx="8534400" cy="4320480"/>
              </a:xfrm>
              <a:blipFill rotWithShape="0">
                <a:blip r:embed="rId2"/>
                <a:stretch>
                  <a:fillRect l="-714" t="-2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520" y="573325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0070C0"/>
                </a:solidFill>
              </a:rPr>
              <a:t>狄氏条件</a:t>
            </a:r>
            <a:r>
              <a:rPr kumimoji="1" lang="zh-CN" altLang="en-US" sz="1600" dirty="0">
                <a:solidFill>
                  <a:srgbClr val="0070C0"/>
                </a:solidFill>
              </a:rPr>
              <a:t>：</a:t>
            </a:r>
            <a:r>
              <a:rPr lang="zh-CN" altLang="en-US" sz="1600" dirty="0">
                <a:solidFill>
                  <a:srgbClr val="0070C0"/>
                </a:solidFill>
              </a:rPr>
              <a:t>傅里叶级数存在的充分条件（</a:t>
            </a:r>
            <a:r>
              <a:rPr lang="en-US" altLang="zh-CN" sz="1600" dirty="0">
                <a:solidFill>
                  <a:srgbClr val="0070C0"/>
                </a:solidFill>
              </a:rPr>
              <a:t>1</a:t>
            </a:r>
            <a:r>
              <a:rPr lang="zh-CN" altLang="en-US" sz="1600" dirty="0">
                <a:solidFill>
                  <a:srgbClr val="0070C0"/>
                </a:solidFill>
              </a:rPr>
              <a:t>）一个周期内信号绝对可积；（</a:t>
            </a:r>
            <a:r>
              <a:rPr lang="en-US" altLang="zh-CN" sz="1600" dirty="0">
                <a:solidFill>
                  <a:srgbClr val="0070C0"/>
                </a:solidFill>
              </a:rPr>
              <a:t>2</a:t>
            </a:r>
            <a:r>
              <a:rPr lang="zh-CN" altLang="en-US" sz="1600" dirty="0">
                <a:solidFill>
                  <a:srgbClr val="0070C0"/>
                </a:solidFill>
              </a:rPr>
              <a:t>）一个周期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                  </a:t>
            </a:r>
            <a:r>
              <a:rPr lang="zh-CN" altLang="en-US" sz="1600" dirty="0">
                <a:solidFill>
                  <a:srgbClr val="0070C0"/>
                </a:solidFill>
              </a:rPr>
              <a:t>内最大值和最小值数目为有限个；（</a:t>
            </a:r>
            <a:r>
              <a:rPr lang="en-US" altLang="zh-CN" sz="1600" dirty="0">
                <a:solidFill>
                  <a:srgbClr val="0070C0"/>
                </a:solidFill>
              </a:rPr>
              <a:t>3</a:t>
            </a:r>
            <a:r>
              <a:rPr lang="zh-CN" altLang="en-US" sz="1600" dirty="0">
                <a:solidFill>
                  <a:srgbClr val="0070C0"/>
                </a:solidFill>
              </a:rPr>
              <a:t>）一个周期内有限个间断点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33774" y="4983559"/>
                <a:ext cx="2614690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</a:rPr>
                  <a:t>如何计算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</a:rPr>
                  <a:t>?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74" y="4983559"/>
                <a:ext cx="261469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24" t="-18182" r="-1856" b="-31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1700808"/>
            <a:ext cx="2712541" cy="106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59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求解傅里叶系数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43" t="-769" b="-2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0218BA29-0F4F-4F7A-8D84-43B92DFCD02B}" type="datetime1">
              <a:rPr lang="en-US" altLang="zh-CN" smtClean="0"/>
              <a:t>6/7/2018</a:t>
            </a:fld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378899" y="1268760"/>
                <a:ext cx="4386201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d>
                            </m:e>
                          </m:func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899" y="1268760"/>
                <a:ext cx="4386201" cy="847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93455" y="2313689"/>
                <a:ext cx="6757106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55" y="2313689"/>
                <a:ext cx="6757106" cy="7552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644823" y="3406823"/>
                <a:ext cx="1854354" cy="598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823" y="3406823"/>
                <a:ext cx="1854354" cy="5982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19672" y="4248496"/>
                <a:ext cx="5977277" cy="1844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248496"/>
                <a:ext cx="5977277" cy="1844800"/>
              </a:xfrm>
              <a:prstGeom prst="rect">
                <a:avLst/>
              </a:prstGeom>
              <a:blipFill rotWithShape="0">
                <a:blip r:embed="rId6"/>
                <a:stretch>
                  <a:fillRect b="-39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954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求解傅里叶系数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43" t="-769" b="-2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6FB04CDE-A63F-4DD9-BAB5-471A2D790AB5}" type="datetime1">
              <a:rPr lang="en-US" altLang="zh-CN" smtClean="0"/>
              <a:t>6/7/2018</a:t>
            </a:fld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40557" y="1412776"/>
                <a:ext cx="4462888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=1,2,…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557" y="1412776"/>
                <a:ext cx="4462888" cy="6647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40557" y="5039012"/>
                <a:ext cx="4489499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=1,2,…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557" y="5039012"/>
                <a:ext cx="4489499" cy="6647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13015" y="2758628"/>
                <a:ext cx="5916363" cy="1797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15" y="2758628"/>
                <a:ext cx="5916363" cy="1797480"/>
              </a:xfrm>
              <a:prstGeom prst="rect">
                <a:avLst/>
              </a:prstGeom>
              <a:blipFill rotWithShape="0">
                <a:blip r:embed="rId5"/>
                <a:stretch>
                  <a:fillRect b="-43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18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：傅里叶级数展开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0C3400B3-83F4-4155-BD8A-267BD5EF86DC}" type="datetime1">
              <a:rPr lang="en-US" altLang="zh-CN" smtClean="0"/>
              <a:t>6/7/2018</a:t>
            </a:fld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14485" y="1268760"/>
                <a:ext cx="2715038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485" y="1268760"/>
                <a:ext cx="2715038" cy="5488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45063" y="2204864"/>
                <a:ext cx="3853876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63" y="2204864"/>
                <a:ext cx="3853876" cy="6651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12970" y="3166503"/>
                <a:ext cx="7718074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)−1)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=1,3,5,…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=2,4,6,…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0" y="3166503"/>
                <a:ext cx="7718074" cy="9825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101807" y="4509120"/>
                <a:ext cx="4967001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=0      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=1,2,…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807" y="4509120"/>
                <a:ext cx="4967001" cy="6647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465733" y="5562598"/>
                <a:ext cx="6212535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altLang="zh-CN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+…]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33" y="5562598"/>
                <a:ext cx="6212535" cy="5782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63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188640"/>
                <a:ext cx="8229600" cy="792088"/>
              </a:xfrm>
            </p:spPr>
            <p:txBody>
              <a:bodyPr>
                <a:normAutofit fontScale="90000"/>
              </a:bodyPr>
              <a:lstStyle/>
              <a:p>
                <a:r>
                  <a:rPr lang="zh-CN" altLang="en-US" sz="3600" dirty="0"/>
                  <a:t>例题</a:t>
                </a:r>
                <a:r>
                  <a:rPr lang="en-US" altLang="zh-CN" sz="3600" dirty="0"/>
                  <a:t>2</a:t>
                </a:r>
                <a:r>
                  <a:rPr lang="zh-CN" altLang="en-US" sz="3600" dirty="0"/>
                  <a:t>：方波信号展开（周期</a:t>
                </a:r>
                <a:r>
                  <a:rPr lang="zh-CN" altLang="en-US" dirty="0"/>
                  <a:t>为</a:t>
                </a:r>
                <a:r>
                  <a:rPr lang="en-US" altLang="zh-CN" sz="3600" dirty="0"/>
                  <a:t>1</a:t>
                </a:r>
                <a:r>
                  <a:rPr lang="zh-CN" altLang="en-US" sz="36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3600" dirty="0"/>
                  <a:t>）</a:t>
                </a:r>
              </a:p>
            </p:txBody>
          </p:sp>
        </mc:Choice>
        <mc:Fallback xmlns="">
          <p:sp>
            <p:nvSpPr>
              <p:cNvPr id="1945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88640"/>
                <a:ext cx="8229600" cy="792088"/>
              </a:xfrm>
              <a:blipFill rotWithShape="0">
                <a:blip r:embed="rId3"/>
                <a:stretch>
                  <a:fillRect l="-1852" r="-96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438001"/>
              </p:ext>
            </p:extLst>
          </p:nvPr>
        </p:nvGraphicFramePr>
        <p:xfrm>
          <a:off x="121096" y="1600200"/>
          <a:ext cx="89154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5" name="工作表" r:id="rId4" imgW="7582442" imgH="3077057" progId="Excel.Sheet.8">
                  <p:embed/>
                </p:oleObj>
              </mc:Choice>
              <mc:Fallback>
                <p:oleObj name="工作表" r:id="rId4" imgW="7582442" imgH="307705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96" y="1600200"/>
                        <a:ext cx="8915400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346565"/>
              </p:ext>
            </p:extLst>
          </p:nvPr>
        </p:nvGraphicFramePr>
        <p:xfrm>
          <a:off x="1054546" y="1666875"/>
          <a:ext cx="7850188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6" name="工作表" r:id="rId6" imgW="7582442" imgH="3077057" progId="Excel.Sheet.8">
                  <p:embed/>
                </p:oleObj>
              </mc:Choice>
              <mc:Fallback>
                <p:oleObj name="工作表" r:id="rId6" imgW="7582442" imgH="307705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546" y="1666875"/>
                        <a:ext cx="7850188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20025"/>
              </p:ext>
            </p:extLst>
          </p:nvPr>
        </p:nvGraphicFramePr>
        <p:xfrm>
          <a:off x="1054546" y="1695450"/>
          <a:ext cx="7886700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7" name="工作表" r:id="rId8" imgW="7582442" imgH="3077057" progId="Excel.Sheet.8">
                  <p:embed/>
                </p:oleObj>
              </mc:Choice>
              <mc:Fallback>
                <p:oleObj name="工作表" r:id="rId8" imgW="7582442" imgH="307705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546" y="1695450"/>
                        <a:ext cx="7886700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1168846" y="2724150"/>
            <a:ext cx="7543800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466" name="Line 15"/>
          <p:cNvSpPr>
            <a:spLocks noChangeShapeType="1"/>
          </p:cNvSpPr>
          <p:nvPr/>
        </p:nvSpPr>
        <p:spPr bwMode="auto">
          <a:xfrm flipV="1">
            <a:off x="730696" y="2743200"/>
            <a:ext cx="1066800" cy="2209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round/>
                <a:headEnd type="none" w="sm" len="sm"/>
                <a:tailEnd type="triangle" w="sm" len="sm"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594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568105"/>
              </p:ext>
            </p:extLst>
          </p:nvPr>
        </p:nvGraphicFramePr>
        <p:xfrm>
          <a:off x="1035496" y="1828800"/>
          <a:ext cx="7924800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8" name="工作表" r:id="rId10" imgW="7582442" imgH="3077057" progId="Excel.Sheet.8">
                  <p:embed/>
                </p:oleObj>
              </mc:Choice>
              <mc:Fallback>
                <p:oleObj name="工作表" r:id="rId10" imgW="7582442" imgH="307705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496" y="1828800"/>
                        <a:ext cx="7924800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530789"/>
              </p:ext>
            </p:extLst>
          </p:nvPr>
        </p:nvGraphicFramePr>
        <p:xfrm>
          <a:off x="107504" y="4869160"/>
          <a:ext cx="5998109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9" name="公式" r:id="rId12" imgW="3047760" imgH="406080" progId="Equation.3">
                  <p:embed/>
                </p:oleObj>
              </mc:Choice>
              <mc:Fallback>
                <p:oleObj name="公式" r:id="rId12" imgW="3047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869160"/>
                        <a:ext cx="5998109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499992" y="4762500"/>
            <a:ext cx="4343400" cy="1920875"/>
            <a:chOff x="3024" y="3000"/>
            <a:chExt cx="2736" cy="1210"/>
          </a:xfrm>
        </p:grpSpPr>
        <p:sp>
          <p:nvSpPr>
            <p:cNvPr id="19472" name="Text Box 23"/>
            <p:cNvSpPr txBox="1">
              <a:spLocks noChangeArrowheads="1"/>
            </p:cNvSpPr>
            <p:nvPr/>
          </p:nvSpPr>
          <p:spPr bwMode="auto">
            <a:xfrm>
              <a:off x="4152" y="3000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/>
              <a:r>
                <a:rPr lang="en-US" altLang="zh-CN" i="1">
                  <a:solidFill>
                    <a:prstClr val="black"/>
                  </a:solidFill>
                </a:rPr>
                <a:t>a</a:t>
              </a:r>
              <a:r>
                <a:rPr lang="en-US" altLang="zh-CN" i="1" baseline="-25000">
                  <a:solidFill>
                    <a:prstClr val="black"/>
                  </a:solidFill>
                </a:rPr>
                <a:t>n</a:t>
              </a:r>
            </a:p>
          </p:txBody>
        </p:sp>
        <p:grpSp>
          <p:nvGrpSpPr>
            <p:cNvPr id="19473" name="Group 24"/>
            <p:cNvGrpSpPr>
              <a:grpSpLocks/>
            </p:cNvGrpSpPr>
            <p:nvPr/>
          </p:nvGrpSpPr>
          <p:grpSpPr bwMode="auto">
            <a:xfrm>
              <a:off x="3024" y="3192"/>
              <a:ext cx="2736" cy="1018"/>
              <a:chOff x="3024" y="3192"/>
              <a:chExt cx="2736" cy="1018"/>
            </a:xfrm>
          </p:grpSpPr>
          <p:sp>
            <p:nvSpPr>
              <p:cNvPr id="19474" name="Line 25"/>
              <p:cNvSpPr>
                <a:spLocks noChangeShapeType="1"/>
              </p:cNvSpPr>
              <p:nvPr/>
            </p:nvSpPr>
            <p:spPr bwMode="auto">
              <a:xfrm>
                <a:off x="3024" y="3864"/>
                <a:ext cx="26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475" name="Line 26"/>
              <p:cNvSpPr>
                <a:spLocks noChangeShapeType="1"/>
              </p:cNvSpPr>
              <p:nvPr/>
            </p:nvSpPr>
            <p:spPr bwMode="auto">
              <a:xfrm flipV="1">
                <a:off x="4176" y="3192"/>
                <a:ext cx="0" cy="91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476" name="Line 27"/>
              <p:cNvSpPr>
                <a:spLocks noChangeShapeType="1"/>
              </p:cNvSpPr>
              <p:nvPr/>
            </p:nvSpPr>
            <p:spPr bwMode="auto">
              <a:xfrm flipV="1">
                <a:off x="4176" y="3432"/>
                <a:ext cx="0" cy="432"/>
              </a:xfrm>
              <a:prstGeom prst="line">
                <a:avLst/>
              </a:prstGeom>
              <a:noFill/>
              <a:ln w="57150" cap="sq">
                <a:solidFill>
                  <a:srgbClr val="99FF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477" name="Line 28"/>
              <p:cNvSpPr>
                <a:spLocks noChangeShapeType="1"/>
              </p:cNvSpPr>
              <p:nvPr/>
            </p:nvSpPr>
            <p:spPr bwMode="auto">
              <a:xfrm flipV="1">
                <a:off x="4440" y="3300"/>
                <a:ext cx="0" cy="552"/>
              </a:xfrm>
              <a:prstGeom prst="line">
                <a:avLst/>
              </a:prstGeom>
              <a:noFill/>
              <a:ln w="57150" cap="sq">
                <a:solidFill>
                  <a:srgbClr val="99FF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478" name="Line 29"/>
              <p:cNvSpPr>
                <a:spLocks noChangeShapeType="1"/>
              </p:cNvSpPr>
              <p:nvPr/>
            </p:nvSpPr>
            <p:spPr bwMode="auto">
              <a:xfrm flipV="1">
                <a:off x="4896" y="3864"/>
                <a:ext cx="0" cy="240"/>
              </a:xfrm>
              <a:prstGeom prst="line">
                <a:avLst/>
              </a:prstGeom>
              <a:noFill/>
              <a:ln w="57150" cap="sq">
                <a:solidFill>
                  <a:srgbClr val="99FF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479" name="Text Box 30"/>
              <p:cNvSpPr txBox="1">
                <a:spLocks noChangeArrowheads="1"/>
              </p:cNvSpPr>
              <p:nvPr/>
            </p:nvSpPr>
            <p:spPr bwMode="auto">
              <a:xfrm>
                <a:off x="4800" y="3240"/>
                <a:ext cx="720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/>
                <a:r>
                  <a:rPr lang="en-US" altLang="zh-CN" sz="6000" dirty="0">
                    <a:solidFill>
                      <a:srgbClr val="99FF66"/>
                    </a:solidFill>
                  </a:rPr>
                  <a:t> …                                         </a:t>
                </a:r>
              </a:p>
            </p:txBody>
          </p:sp>
          <p:sp>
            <p:nvSpPr>
              <p:cNvPr id="19480" name="Text Box 31"/>
              <p:cNvSpPr txBox="1">
                <a:spLocks noChangeArrowheads="1"/>
              </p:cNvSpPr>
              <p:nvPr/>
            </p:nvSpPr>
            <p:spPr bwMode="auto">
              <a:xfrm>
                <a:off x="5400" y="3576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/>
                <a:r>
                  <a:rPr lang="en-US" altLang="zh-CN" i="1">
                    <a:solidFill>
                      <a:prstClr val="black"/>
                    </a:solidFill>
                  </a:rPr>
                  <a:t>f</a:t>
                </a:r>
                <a:r>
                  <a:rPr lang="en-US" altLang="zh-CN" i="1" baseline="-25000">
                    <a:solidFill>
                      <a:prstClr val="black"/>
                    </a:solidFill>
                  </a:rPr>
                  <a:t>n</a:t>
                </a:r>
              </a:p>
            </p:txBody>
          </p:sp>
          <p:sp>
            <p:nvSpPr>
              <p:cNvPr id="19481" name="Text Box 32"/>
              <p:cNvSpPr txBox="1">
                <a:spLocks noChangeArrowheads="1"/>
              </p:cNvSpPr>
              <p:nvPr/>
            </p:nvSpPr>
            <p:spPr bwMode="auto">
              <a:xfrm>
                <a:off x="3984" y="38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/>
                <a:r>
                  <a:rPr lang="en-US" altLang="zh-CN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9482" name="Text Box 33"/>
              <p:cNvSpPr txBox="1">
                <a:spLocks noChangeArrowheads="1"/>
              </p:cNvSpPr>
              <p:nvPr/>
            </p:nvSpPr>
            <p:spPr bwMode="auto">
              <a:xfrm>
                <a:off x="4356" y="382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/>
                <a:r>
                  <a:rPr lang="en-US" altLang="zh-CN" sz="20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9483" name="Text Box 34"/>
              <p:cNvSpPr txBox="1">
                <a:spLocks noChangeArrowheads="1"/>
              </p:cNvSpPr>
              <p:nvPr/>
            </p:nvSpPr>
            <p:spPr bwMode="auto">
              <a:xfrm>
                <a:off x="4740" y="382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/>
                <a:r>
                  <a:rPr lang="en-US" altLang="zh-CN" sz="200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19484" name="Text Box 35"/>
              <p:cNvSpPr txBox="1">
                <a:spLocks noChangeArrowheads="1"/>
              </p:cNvSpPr>
              <p:nvPr/>
            </p:nvSpPr>
            <p:spPr bwMode="auto">
              <a:xfrm>
                <a:off x="4800" y="3192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/>
                <a:r>
                  <a:rPr lang="zh-CN" altLang="en-US">
                    <a:solidFill>
                      <a:prstClr val="black"/>
                    </a:solidFill>
                  </a:rPr>
                  <a:t>频谱图</a:t>
                </a:r>
              </a:p>
            </p:txBody>
          </p:sp>
          <p:sp>
            <p:nvSpPr>
              <p:cNvPr id="19485" name="Text Box 36"/>
              <p:cNvSpPr txBox="1">
                <a:spLocks noChangeArrowheads="1"/>
              </p:cNvSpPr>
              <p:nvPr/>
            </p:nvSpPr>
            <p:spPr bwMode="auto">
              <a:xfrm>
                <a:off x="3888" y="33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/>
                <a:r>
                  <a:rPr lang="en-US" altLang="zh-CN" sz="2000">
                    <a:solidFill>
                      <a:prstClr val="black"/>
                    </a:solidFill>
                  </a:rPr>
                  <a:t>1/2</a:t>
                </a:r>
              </a:p>
            </p:txBody>
          </p:sp>
          <p:sp>
            <p:nvSpPr>
              <p:cNvPr id="19486" name="Text Box 37"/>
              <p:cNvSpPr txBox="1">
                <a:spLocks noChangeArrowheads="1"/>
              </p:cNvSpPr>
              <p:nvPr/>
            </p:nvSpPr>
            <p:spPr bwMode="auto">
              <a:xfrm>
                <a:off x="4440" y="320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/>
                <a:r>
                  <a:rPr lang="en-US" altLang="zh-CN" sz="2000">
                    <a:solidFill>
                      <a:prstClr val="black"/>
                    </a:solidFill>
                  </a:rPr>
                  <a:t>2/</a:t>
                </a:r>
                <a:r>
                  <a:rPr lang="en-US" altLang="zh-CN" sz="2000">
                    <a:solidFill>
                      <a:prstClr val="black"/>
                    </a:solidFill>
                    <a:latin typeface="Symbol" pitchFamily="18" charset="2"/>
                  </a:rPr>
                  <a:t>p</a:t>
                </a:r>
              </a:p>
            </p:txBody>
          </p:sp>
          <p:sp>
            <p:nvSpPr>
              <p:cNvPr id="19487" name="Text Box 38"/>
              <p:cNvSpPr txBox="1">
                <a:spLocks noChangeArrowheads="1"/>
              </p:cNvSpPr>
              <p:nvPr/>
            </p:nvSpPr>
            <p:spPr bwMode="auto">
              <a:xfrm>
                <a:off x="4908" y="3960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/>
                <a:r>
                  <a:rPr lang="en-US" altLang="zh-CN" sz="2000">
                    <a:solidFill>
                      <a:prstClr val="black"/>
                    </a:solidFill>
                  </a:rPr>
                  <a:t>-2/3</a:t>
                </a:r>
                <a:r>
                  <a:rPr lang="en-US" altLang="zh-CN" sz="2000">
                    <a:solidFill>
                      <a:prstClr val="black"/>
                    </a:solidFill>
                    <a:latin typeface="Symbol" pitchFamily="18" charset="2"/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8728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22218" y="5414456"/>
            <a:ext cx="4139375" cy="7767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傅里叶级数的复数形式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124744"/>
                <a:ext cx="7363544" cy="48965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根据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欧拉公式</m:t>
                      </m:r>
                      <m:r>
                        <a:rPr lang="zh-CN" alt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>
                                  <a:solidFill>
                                    <a:srgbClr val="0000FF"/>
                                  </a:solidFill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zh-CN" sz="2000">
                        <a:latin typeface="Cambria Math" panose="02040503050406030204" pitchFamily="18" charset="0"/>
                      </a:rPr>
                      <m:t>sin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可以表示为复数如下：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𝑗𝑛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𝑗𝑛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于是：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kumimoji="1"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kumimoji="1" lang="en-US" altLang="zh-CN" sz="20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0" dirty="0">
                    <a:solidFill>
                      <a:srgbClr val="FF0000"/>
                    </a:solidFill>
                  </a:rPr>
                  <a:t>	      </a:t>
                </a:r>
                <a14:m>
                  <m:oMath xmlns:m="http://schemas.openxmlformats.org/officeDocument/2006/math">
                    <m:r>
                      <a:rPr kumimoji="1"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r>
                              <a:rPr kumimoji="1" lang="zh-CN" alt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124744"/>
                <a:ext cx="7363544" cy="4896544"/>
              </a:xfrm>
              <a:blipFill rotWithShape="0">
                <a:blip r:embed="rId2"/>
                <a:stretch>
                  <a:fillRect l="-828" b="-11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879D14A9-380C-4A5B-B798-D54362346E62}" type="datetime1">
              <a:rPr lang="en-US" altLang="zh-CN" smtClean="0"/>
              <a:t>6/7/2018</a:t>
            </a:fld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283968" y="5312858"/>
                <a:ext cx="176311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312858"/>
                <a:ext cx="1763111" cy="923330"/>
              </a:xfrm>
              <a:prstGeom prst="rect">
                <a:avLst/>
              </a:prstGeom>
              <a:blipFill rotWithShape="0">
                <a:blip r:embed="rId3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62009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/>
          <a:lstStyle/>
          <a:p>
            <a:pPr algn="ctr"/>
            <a:r>
              <a:rPr kumimoji="1" lang="zh-CN" altLang="en-US" dirty="0"/>
              <a:t>复指数</a:t>
            </a:r>
            <a:r>
              <a:rPr kumimoji="1" lang="zh-CN" altLang="en-US" sz="3600" dirty="0"/>
              <a:t>形式傅里叶级数定义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线形标注 1 10"/>
              <p:cNvSpPr/>
              <p:nvPr/>
            </p:nvSpPr>
            <p:spPr>
              <a:xfrm>
                <a:off x="2663788" y="5590716"/>
                <a:ext cx="3312368" cy="504056"/>
              </a:xfrm>
              <a:prstGeom prst="borderCallout1">
                <a:avLst>
                  <a:gd name="adj1" fmla="val 47545"/>
                  <a:gd name="adj2" fmla="val -1322"/>
                  <a:gd name="adj3" fmla="val -128336"/>
                  <a:gd name="adj4" fmla="val -8298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l"/>
                <a:r>
                  <a:rPr lang="zh-CN" altLang="en-US" sz="2400" b="1" dirty="0">
                    <a:solidFill>
                      <a:prstClr val="black"/>
                    </a:solidFill>
                  </a:rPr>
                  <a:t>又表示为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: </a:t>
                </a:r>
                <a:r>
                  <a:rPr lang="en-US" altLang="zh-CN" sz="2400" b="1" i="1" dirty="0">
                    <a:solidFill>
                      <a:prstClr val="black"/>
                    </a:solidFill>
                  </a:rPr>
                  <a:t>F(n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</a:rPr>
                  <a:t>)</a:t>
                </a:r>
                <a:endParaRPr lang="zh-CN" altLang="en-US" sz="2400" b="1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线形标注 1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5590716"/>
                <a:ext cx="3312368" cy="504056"/>
              </a:xfrm>
              <a:prstGeom prst="borderCallout1">
                <a:avLst>
                  <a:gd name="adj1" fmla="val 47545"/>
                  <a:gd name="adj2" fmla="val -1322"/>
                  <a:gd name="adj3" fmla="val -128336"/>
                  <a:gd name="adj4" fmla="val -8298"/>
                </a:avLst>
              </a:prstGeom>
              <a:blipFill rotWithShape="0">
                <a:blip r:embed="rId5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357896"/>
              </p:ext>
            </p:extLst>
          </p:nvPr>
        </p:nvGraphicFramePr>
        <p:xfrm>
          <a:off x="6660232" y="3006170"/>
          <a:ext cx="14747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6" name="公式" r:id="rId6" imgW="583920" imgH="406080" progId="Equation.3">
                  <p:embed/>
                </p:oleObj>
              </mc:Choice>
              <mc:Fallback>
                <p:oleObj name="公式" r:id="rId6" imgW="583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006170"/>
                        <a:ext cx="1474788" cy="9032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>
          <a:xfrm>
            <a:off x="6063357" y="3058856"/>
            <a:ext cx="50405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979712" y="2497322"/>
                <a:ext cx="4680520" cy="965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497322"/>
                <a:ext cx="4680520" cy="9659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38729" y="4024761"/>
                <a:ext cx="4162486" cy="1022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29" y="4024761"/>
                <a:ext cx="4162486" cy="10222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/>
          <p:cNvSpPr/>
          <p:nvPr/>
        </p:nvSpPr>
        <p:spPr>
          <a:xfrm>
            <a:off x="1331640" y="3006170"/>
            <a:ext cx="648072" cy="1574958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825" y="1345560"/>
            <a:ext cx="73723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932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5378152"/>
          </a:xfrm>
        </p:spPr>
        <p:txBody>
          <a:bodyPr>
            <a:normAutofit/>
          </a:bodyPr>
          <a:lstStyle/>
          <a:p>
            <a:pPr marL="441325" indent="-441325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kumimoji="1" lang="zh-CN" altLang="en-US" sz="3200" dirty="0">
                <a:solidFill>
                  <a:srgbClr val="FF0000"/>
                </a:solidFill>
              </a:rPr>
              <a:t>信号分解为正交函数</a:t>
            </a:r>
            <a:endParaRPr kumimoji="1" lang="en-US" altLang="zh-CN" sz="3200" dirty="0">
              <a:solidFill>
                <a:srgbClr val="FF0000"/>
              </a:solidFill>
            </a:endParaRPr>
          </a:p>
          <a:p>
            <a:pPr marL="441325" indent="-441325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kumimoji="1" lang="zh-CN" altLang="en-US" sz="3200" dirty="0"/>
              <a:t>傅里叶级数（三角形式，周期信号）</a:t>
            </a:r>
            <a:endParaRPr kumimoji="1" lang="en-US" altLang="zh-CN" sz="3200" dirty="0"/>
          </a:p>
          <a:p>
            <a:pPr marL="441325" indent="-441325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kumimoji="1" lang="zh-CN" altLang="en-US" sz="3200" dirty="0"/>
              <a:t>傅里叶变换</a:t>
            </a:r>
          </a:p>
        </p:txBody>
      </p:sp>
    </p:spTree>
    <p:extLst>
      <p:ext uri="{BB962C8B-B14F-4D97-AF65-F5344CB8AC3E}">
        <p14:creationId xmlns:p14="http://schemas.microsoft.com/office/powerpoint/2010/main" val="3446446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5378152"/>
          </a:xfrm>
        </p:spPr>
        <p:txBody>
          <a:bodyPr>
            <a:normAutofit/>
          </a:bodyPr>
          <a:lstStyle/>
          <a:p>
            <a:pPr marL="441325" indent="-441325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kumimoji="1" lang="zh-CN" altLang="en-US" sz="3200" dirty="0"/>
              <a:t>信号分解为正交函数</a:t>
            </a:r>
            <a:endParaRPr kumimoji="1" lang="en-US" altLang="zh-CN" sz="3200" dirty="0"/>
          </a:p>
          <a:p>
            <a:pPr marL="441325" indent="-441325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kumimoji="1" lang="zh-CN" altLang="en-US" sz="3200" dirty="0"/>
              <a:t>傅里叶级数（三角形式，周期信号）</a:t>
            </a:r>
            <a:endParaRPr kumimoji="1" lang="en-US" altLang="zh-CN" sz="3200" dirty="0"/>
          </a:p>
          <a:p>
            <a:pPr marL="441325" indent="-441325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kumimoji="1" lang="zh-CN" altLang="en-US" sz="3200" dirty="0">
                <a:solidFill>
                  <a:srgbClr val="FF0000"/>
                </a:solidFill>
              </a:rPr>
              <a:t>傅里叶变换</a:t>
            </a:r>
          </a:p>
        </p:txBody>
      </p:sp>
    </p:spTree>
    <p:extLst>
      <p:ext uri="{BB962C8B-B14F-4D97-AF65-F5344CB8AC3E}">
        <p14:creationId xmlns:p14="http://schemas.microsoft.com/office/powerpoint/2010/main" val="767683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990" name="Group 30"/>
          <p:cNvGrpSpPr>
            <a:grpSpLocks/>
          </p:cNvGrpSpPr>
          <p:nvPr/>
        </p:nvGrpSpPr>
        <p:grpSpPr bwMode="auto">
          <a:xfrm>
            <a:off x="5287145" y="2052664"/>
            <a:ext cx="1379538" cy="642938"/>
            <a:chOff x="3022" y="891"/>
            <a:chExt cx="869" cy="405"/>
          </a:xfrm>
        </p:grpSpPr>
        <p:sp>
          <p:nvSpPr>
            <p:cNvPr id="680991" name="AutoShape 31"/>
            <p:cNvSpPr>
              <a:spLocks noChangeArrowheads="1"/>
            </p:cNvSpPr>
            <p:nvPr/>
          </p:nvSpPr>
          <p:spPr bwMode="auto">
            <a:xfrm>
              <a:off x="3072" y="1152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68099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9495558"/>
                </p:ext>
              </p:extLst>
            </p:nvPr>
          </p:nvGraphicFramePr>
          <p:xfrm>
            <a:off x="3022" y="891"/>
            <a:ext cx="86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75" name="公式" r:id="rId3" imgW="545760" imgH="177480" progId="Equation.3">
                    <p:embed/>
                  </p:oleObj>
                </mc:Choice>
                <mc:Fallback>
                  <p:oleObj name="公式" r:id="rId3" imgW="5457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2" y="891"/>
                          <a:ext cx="86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0993" name="Group 33"/>
          <p:cNvGrpSpPr>
            <a:grpSpLocks/>
          </p:cNvGrpSpPr>
          <p:nvPr/>
        </p:nvGrpSpPr>
        <p:grpSpPr bwMode="auto">
          <a:xfrm>
            <a:off x="6509518" y="1628800"/>
            <a:ext cx="2166938" cy="1905000"/>
            <a:chOff x="3840" y="576"/>
            <a:chExt cx="1365" cy="1200"/>
          </a:xfrm>
        </p:grpSpPr>
        <p:sp>
          <p:nvSpPr>
            <p:cNvPr id="680994" name="Line 34"/>
            <p:cNvSpPr>
              <a:spLocks noChangeShapeType="1"/>
            </p:cNvSpPr>
            <p:nvPr/>
          </p:nvSpPr>
          <p:spPr bwMode="auto">
            <a:xfrm flipV="1">
              <a:off x="3840" y="1392"/>
              <a:ext cx="1149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80995" name="Line 35"/>
            <p:cNvSpPr>
              <a:spLocks noChangeShapeType="1"/>
            </p:cNvSpPr>
            <p:nvPr/>
          </p:nvSpPr>
          <p:spPr bwMode="auto">
            <a:xfrm flipV="1">
              <a:off x="4420" y="654"/>
              <a:ext cx="0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80996" name="Line 36"/>
            <p:cNvSpPr>
              <a:spLocks noChangeShapeType="1"/>
            </p:cNvSpPr>
            <p:nvPr/>
          </p:nvSpPr>
          <p:spPr bwMode="auto">
            <a:xfrm>
              <a:off x="4264" y="889"/>
              <a:ext cx="31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80997" name="Line 37"/>
            <p:cNvSpPr>
              <a:spLocks noChangeShapeType="1"/>
            </p:cNvSpPr>
            <p:nvPr/>
          </p:nvSpPr>
          <p:spPr bwMode="auto">
            <a:xfrm>
              <a:off x="4577" y="889"/>
              <a:ext cx="0" cy="50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80998" name="Line 38"/>
            <p:cNvSpPr>
              <a:spLocks noChangeShapeType="1"/>
            </p:cNvSpPr>
            <p:nvPr/>
          </p:nvSpPr>
          <p:spPr bwMode="auto">
            <a:xfrm>
              <a:off x="4264" y="889"/>
              <a:ext cx="0" cy="50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680999" name="Object 39"/>
            <p:cNvGraphicFramePr>
              <a:graphicFrameLocks noChangeAspect="1"/>
            </p:cNvGraphicFramePr>
            <p:nvPr/>
          </p:nvGraphicFramePr>
          <p:xfrm>
            <a:off x="5088" y="1296"/>
            <a:ext cx="11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76" name="Equation" r:id="rId5" imgW="88560" imgH="152280" progId="Equation.3">
                    <p:embed/>
                  </p:oleObj>
                </mc:Choice>
                <mc:Fallback>
                  <p:oleObj name="Equation" r:id="rId5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96"/>
                          <a:ext cx="11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1000" name="Object 40"/>
            <p:cNvGraphicFramePr>
              <a:graphicFrameLocks noChangeAspect="1"/>
            </p:cNvGraphicFramePr>
            <p:nvPr/>
          </p:nvGraphicFramePr>
          <p:xfrm>
            <a:off x="4460" y="576"/>
            <a:ext cx="33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77" name="Equation" r:id="rId7" imgW="304560" imgH="203040" progId="Equation.3">
                    <p:embed/>
                  </p:oleObj>
                </mc:Choice>
                <mc:Fallback>
                  <p:oleObj name="Equation" r:id="rId7" imgW="304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0" y="576"/>
                          <a:ext cx="337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1001" name="Object 41"/>
            <p:cNvGraphicFramePr>
              <a:graphicFrameLocks noChangeAspect="1"/>
            </p:cNvGraphicFramePr>
            <p:nvPr/>
          </p:nvGraphicFramePr>
          <p:xfrm>
            <a:off x="4499" y="1358"/>
            <a:ext cx="161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78" name="Equation" r:id="rId9" imgW="152280" imgH="393480" progId="Equation.3">
                    <p:embed/>
                  </p:oleObj>
                </mc:Choice>
                <mc:Fallback>
                  <p:oleObj name="Equation" r:id="rId9" imgW="152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" y="1358"/>
                          <a:ext cx="161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1002" name="Object 42"/>
            <p:cNvGraphicFramePr>
              <a:graphicFrameLocks noChangeAspect="1"/>
            </p:cNvGraphicFramePr>
            <p:nvPr/>
          </p:nvGraphicFramePr>
          <p:xfrm>
            <a:off x="4108" y="1358"/>
            <a:ext cx="270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79" name="Equation" r:id="rId11" imgW="253800" imgH="393480" progId="Equation.3">
                    <p:embed/>
                  </p:oleObj>
                </mc:Choice>
                <mc:Fallback>
                  <p:oleObj name="Equation" r:id="rId11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1358"/>
                          <a:ext cx="270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1003" name="Object 43"/>
            <p:cNvGraphicFramePr>
              <a:graphicFrameLocks noChangeAspect="1"/>
            </p:cNvGraphicFramePr>
            <p:nvPr/>
          </p:nvGraphicFramePr>
          <p:xfrm>
            <a:off x="4264" y="693"/>
            <a:ext cx="152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80" name="Equation" r:id="rId13" imgW="152280" imgH="164880" progId="Equation.3">
                    <p:embed/>
                  </p:oleObj>
                </mc:Choice>
                <mc:Fallback>
                  <p:oleObj name="Equation" r:id="rId1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693"/>
                          <a:ext cx="152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100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668723"/>
              </p:ext>
            </p:extLst>
          </p:nvPr>
        </p:nvGraphicFramePr>
        <p:xfrm>
          <a:off x="727869" y="4248150"/>
          <a:ext cx="15398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1" name="公式" r:id="rId15" imgW="609480" imgH="215640" progId="Equation.3">
                  <p:embed/>
                </p:oleObj>
              </mc:Choice>
              <mc:Fallback>
                <p:oleObj name="公式" r:id="rId15" imgW="609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69" y="4248150"/>
                        <a:ext cx="15398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00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696390"/>
              </p:ext>
            </p:extLst>
          </p:nvPr>
        </p:nvGraphicFramePr>
        <p:xfrm>
          <a:off x="683568" y="5400675"/>
          <a:ext cx="13795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2" name="公式" r:id="rId17" imgW="545760" imgH="177480" progId="Equation.3">
                  <p:embed/>
                </p:oleObj>
              </mc:Choice>
              <mc:Fallback>
                <p:oleObj name="公式" r:id="rId17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400675"/>
                        <a:ext cx="13795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1006" name="Group 46"/>
          <p:cNvGrpSpPr>
            <a:grpSpLocks/>
          </p:cNvGrpSpPr>
          <p:nvPr/>
        </p:nvGrpSpPr>
        <p:grpSpPr bwMode="auto">
          <a:xfrm>
            <a:off x="1548061" y="4033639"/>
            <a:ext cx="3600451" cy="904875"/>
            <a:chOff x="951" y="1842"/>
            <a:chExt cx="2268" cy="570"/>
          </a:xfrm>
        </p:grpSpPr>
        <p:graphicFrame>
          <p:nvGraphicFramePr>
            <p:cNvPr id="681007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7899475"/>
                </p:ext>
              </p:extLst>
            </p:nvPr>
          </p:nvGraphicFramePr>
          <p:xfrm>
            <a:off x="1541" y="1842"/>
            <a:ext cx="1678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83" name="公式" r:id="rId19" imgW="1054080" imgH="406080" progId="Equation.3">
                    <p:embed/>
                  </p:oleObj>
                </mc:Choice>
                <mc:Fallback>
                  <p:oleObj name="公式" r:id="rId19" imgW="10540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" y="1842"/>
                          <a:ext cx="1678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1008" name="AutoShape 48"/>
            <p:cNvSpPr>
              <a:spLocks noChangeArrowheads="1"/>
            </p:cNvSpPr>
            <p:nvPr/>
          </p:nvSpPr>
          <p:spPr bwMode="auto">
            <a:xfrm>
              <a:off x="951" y="2091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681009" name="Group 49"/>
          <p:cNvGrpSpPr>
            <a:grpSpLocks/>
          </p:cNvGrpSpPr>
          <p:nvPr/>
        </p:nvGrpSpPr>
        <p:grpSpPr bwMode="auto">
          <a:xfrm>
            <a:off x="4472756" y="4157464"/>
            <a:ext cx="2795588" cy="481013"/>
            <a:chOff x="2736" y="1920"/>
            <a:chExt cx="1761" cy="303"/>
          </a:xfrm>
        </p:grpSpPr>
        <p:graphicFrame>
          <p:nvGraphicFramePr>
            <p:cNvPr id="681010" name="Object 50"/>
            <p:cNvGraphicFramePr>
              <a:graphicFrameLocks noChangeAspect="1"/>
            </p:cNvGraphicFramePr>
            <p:nvPr/>
          </p:nvGraphicFramePr>
          <p:xfrm>
            <a:off x="3264" y="1920"/>
            <a:ext cx="123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84" name="Equation" r:id="rId21" imgW="774360" imgH="215640" progId="Equation.3">
                    <p:embed/>
                  </p:oleObj>
                </mc:Choice>
                <mc:Fallback>
                  <p:oleObj name="Equation" r:id="rId21" imgW="774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920"/>
                          <a:ext cx="123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1011" name="AutoShape 51"/>
            <p:cNvSpPr>
              <a:spLocks noChangeArrowheads="1"/>
            </p:cNvSpPr>
            <p:nvPr/>
          </p:nvSpPr>
          <p:spPr bwMode="auto">
            <a:xfrm>
              <a:off x="2736" y="2064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681012" name="Group 52"/>
          <p:cNvGrpSpPr>
            <a:grpSpLocks/>
          </p:cNvGrpSpPr>
          <p:nvPr/>
        </p:nvGrpSpPr>
        <p:grpSpPr bwMode="auto">
          <a:xfrm>
            <a:off x="2152131" y="5159846"/>
            <a:ext cx="3294065" cy="904875"/>
            <a:chOff x="1221" y="2418"/>
            <a:chExt cx="2075" cy="570"/>
          </a:xfrm>
        </p:grpSpPr>
        <p:graphicFrame>
          <p:nvGraphicFramePr>
            <p:cNvPr id="681013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984265"/>
                </p:ext>
              </p:extLst>
            </p:nvPr>
          </p:nvGraphicFramePr>
          <p:xfrm>
            <a:off x="1782" y="2418"/>
            <a:ext cx="1514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85" name="公式" r:id="rId23" imgW="952200" imgH="406080" progId="Equation.3">
                    <p:embed/>
                  </p:oleObj>
                </mc:Choice>
                <mc:Fallback>
                  <p:oleObj name="公式" r:id="rId23" imgW="9522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2418"/>
                          <a:ext cx="1514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1014" name="AutoShape 54"/>
            <p:cNvSpPr>
              <a:spLocks noChangeArrowheads="1"/>
            </p:cNvSpPr>
            <p:nvPr/>
          </p:nvSpPr>
          <p:spPr bwMode="auto">
            <a:xfrm>
              <a:off x="1221" y="2670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681015" name="Group 55"/>
          <p:cNvGrpSpPr>
            <a:grpSpLocks/>
          </p:cNvGrpSpPr>
          <p:nvPr/>
        </p:nvGrpSpPr>
        <p:grpSpPr bwMode="auto">
          <a:xfrm>
            <a:off x="5471592" y="5359871"/>
            <a:ext cx="3289300" cy="452438"/>
            <a:chOff x="3312" y="2544"/>
            <a:chExt cx="2072" cy="285"/>
          </a:xfrm>
        </p:grpSpPr>
        <p:graphicFrame>
          <p:nvGraphicFramePr>
            <p:cNvPr id="681016" name="Object 56"/>
            <p:cNvGraphicFramePr>
              <a:graphicFrameLocks noChangeAspect="1"/>
            </p:cNvGraphicFramePr>
            <p:nvPr/>
          </p:nvGraphicFramePr>
          <p:xfrm>
            <a:off x="3888" y="2544"/>
            <a:ext cx="149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86" name="Equation" r:id="rId25" imgW="939600" imgH="203040" progId="Equation.3">
                    <p:embed/>
                  </p:oleObj>
                </mc:Choice>
                <mc:Fallback>
                  <p:oleObj name="Equation" r:id="rId25" imgW="9396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44"/>
                          <a:ext cx="149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1017" name="AutoShape 57"/>
            <p:cNvSpPr>
              <a:spLocks noChangeArrowheads="1"/>
            </p:cNvSpPr>
            <p:nvPr/>
          </p:nvSpPr>
          <p:spPr bwMode="auto">
            <a:xfrm>
              <a:off x="3312" y="2640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zh-CN" altLang="en-US" sz="3600" dirty="0"/>
              <a:t>非周期信号的频谱分析 </a:t>
            </a:r>
            <a:r>
              <a:rPr lang="en-US" altLang="zh-CN" dirty="0"/>
              <a:t>—— </a:t>
            </a:r>
            <a:r>
              <a:rPr lang="zh-CN" altLang="en-US" sz="3600" dirty="0">
                <a:solidFill>
                  <a:srgbClr val="FF0000"/>
                </a:solidFill>
              </a:rPr>
              <a:t>傅里叶变换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00312" y="1576412"/>
            <a:ext cx="4648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2524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7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249846"/>
              </p:ext>
            </p:extLst>
          </p:nvPr>
        </p:nvGraphicFramePr>
        <p:xfrm>
          <a:off x="3275856" y="636204"/>
          <a:ext cx="7556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2" name="公式" r:id="rId4" imgW="419040" imgH="241200" progId="Equation.3">
                  <p:embed/>
                </p:oleObj>
              </mc:Choice>
              <mc:Fallback>
                <p:oleObj name="公式" r:id="rId4" imgW="419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636204"/>
                        <a:ext cx="7556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7620" name="Text Box 4"/>
          <p:cNvSpPr txBox="1">
            <a:spLocks noChangeArrowheads="1"/>
          </p:cNvSpPr>
          <p:nvPr/>
        </p:nvSpPr>
        <p:spPr bwMode="auto">
          <a:xfrm>
            <a:off x="4185052" y="652842"/>
            <a:ext cx="259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：周期信号</a:t>
            </a:r>
          </a:p>
        </p:txBody>
      </p:sp>
      <p:sp>
        <p:nvSpPr>
          <p:cNvPr id="1007621" name="Text Box 5"/>
          <p:cNvSpPr txBox="1">
            <a:spLocks noChangeArrowheads="1"/>
          </p:cNvSpPr>
          <p:nvPr/>
        </p:nvSpPr>
        <p:spPr bwMode="auto">
          <a:xfrm>
            <a:off x="6345292" y="652842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非周期信号</a:t>
            </a:r>
          </a:p>
        </p:txBody>
      </p:sp>
      <p:sp>
        <p:nvSpPr>
          <p:cNvPr id="1007622" name="AutoShape 6"/>
          <p:cNvSpPr>
            <a:spLocks noChangeArrowheads="1"/>
          </p:cNvSpPr>
          <p:nvPr/>
        </p:nvSpPr>
        <p:spPr bwMode="auto">
          <a:xfrm>
            <a:off x="5769228" y="776697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007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07589"/>
              </p:ext>
            </p:extLst>
          </p:nvPr>
        </p:nvGraphicFramePr>
        <p:xfrm>
          <a:off x="989013" y="1443038"/>
          <a:ext cx="55356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3" name="公式" r:id="rId6" imgW="2501640" imgH="482400" progId="Equation.3">
                  <p:embed/>
                </p:oleObj>
              </mc:Choice>
              <mc:Fallback>
                <p:oleObj name="公式" r:id="rId6" imgW="2501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1443038"/>
                        <a:ext cx="5535612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7624" name="Text Box 8"/>
          <p:cNvSpPr txBox="1">
            <a:spLocks noChangeArrowheads="1"/>
          </p:cNvSpPr>
          <p:nvPr/>
        </p:nvSpPr>
        <p:spPr bwMode="auto">
          <a:xfrm>
            <a:off x="3301493" y="3985900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连续谱，幅度无限小</a:t>
            </a:r>
          </a:p>
        </p:txBody>
      </p:sp>
      <p:sp>
        <p:nvSpPr>
          <p:cNvPr id="1007625" name="Text Box 9"/>
          <p:cNvSpPr txBox="1">
            <a:spLocks noChangeArrowheads="1"/>
          </p:cNvSpPr>
          <p:nvPr/>
        </p:nvSpPr>
        <p:spPr bwMode="auto">
          <a:xfrm>
            <a:off x="989013" y="3970025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离散谱</a:t>
            </a:r>
          </a:p>
        </p:txBody>
      </p:sp>
      <p:sp>
        <p:nvSpPr>
          <p:cNvPr id="1007626" name="AutoShape 10"/>
          <p:cNvSpPr>
            <a:spLocks noChangeArrowheads="1"/>
          </p:cNvSpPr>
          <p:nvPr/>
        </p:nvSpPr>
        <p:spPr bwMode="auto">
          <a:xfrm>
            <a:off x="2674640" y="4177665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007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69142"/>
              </p:ext>
            </p:extLst>
          </p:nvPr>
        </p:nvGraphicFramePr>
        <p:xfrm>
          <a:off x="989013" y="620328"/>
          <a:ext cx="19827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4" name="公式" r:id="rId8" imgW="863280" imgH="203040" progId="Equation.3">
                  <p:embed/>
                </p:oleObj>
              </mc:Choice>
              <mc:Fallback>
                <p:oleObj name="公式" r:id="rId8" imgW="863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620328"/>
                        <a:ext cx="19827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7629" name="AutoShape 13"/>
          <p:cNvSpPr>
            <a:spLocks noChangeArrowheads="1"/>
          </p:cNvSpPr>
          <p:nvPr/>
        </p:nvSpPr>
        <p:spPr bwMode="auto">
          <a:xfrm>
            <a:off x="6633170" y="1896691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07630" name="Text Box 14"/>
          <p:cNvSpPr txBox="1">
            <a:spLocks noChangeArrowheads="1"/>
          </p:cNvSpPr>
          <p:nvPr/>
        </p:nvSpPr>
        <p:spPr bwMode="auto">
          <a:xfrm>
            <a:off x="7234386" y="1776229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07632" name="Text Box 16"/>
          <p:cNvSpPr txBox="1">
            <a:spLocks noChangeArrowheads="1"/>
          </p:cNvSpPr>
          <p:nvPr/>
        </p:nvSpPr>
        <p:spPr bwMode="auto">
          <a:xfrm>
            <a:off x="989013" y="4797152"/>
            <a:ext cx="77049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再用                   表示频谱就不合适了，虽然各频谱幅度无限小，但仍存在相对大小，所以引入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频谱密度函数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概念！</a:t>
            </a:r>
            <a:endParaRPr kumimoji="1" lang="zh-CN" altLang="en-US" sz="24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graphicFrame>
        <p:nvGraphicFramePr>
          <p:cNvPr id="10076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266014"/>
              </p:ext>
            </p:extLst>
          </p:nvPr>
        </p:nvGraphicFramePr>
        <p:xfrm>
          <a:off x="1874838" y="4927600"/>
          <a:ext cx="9509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5" name="公式" r:id="rId10" imgW="431640" imgH="228600" progId="Equation.3">
                  <p:embed/>
                </p:oleObj>
              </mc:Choice>
              <mc:Fallback>
                <p:oleObj name="公式" r:id="rId10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4927600"/>
                        <a:ext cx="95091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825032"/>
              </p:ext>
            </p:extLst>
          </p:nvPr>
        </p:nvGraphicFramePr>
        <p:xfrm>
          <a:off x="989013" y="2751138"/>
          <a:ext cx="31146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6" name="公式" r:id="rId12" imgW="1384200" imgH="406080" progId="Equation.3">
                  <p:embed/>
                </p:oleObj>
              </mc:Choice>
              <mc:Fallback>
                <p:oleObj name="公式" r:id="rId12" imgW="1384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751138"/>
                        <a:ext cx="31146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7635" name="AutoShape 19"/>
          <p:cNvSpPr>
            <a:spLocks noChangeArrowheads="1"/>
          </p:cNvSpPr>
          <p:nvPr/>
        </p:nvSpPr>
        <p:spPr bwMode="auto">
          <a:xfrm>
            <a:off x="4307860" y="3140968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07636" name="Text Box 20"/>
          <p:cNvSpPr txBox="1">
            <a:spLocks noChangeArrowheads="1"/>
          </p:cNvSpPr>
          <p:nvPr/>
        </p:nvSpPr>
        <p:spPr bwMode="auto">
          <a:xfrm>
            <a:off x="4907166" y="302889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1148904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1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228006"/>
              </p:ext>
            </p:extLst>
          </p:nvPr>
        </p:nvGraphicFramePr>
        <p:xfrm>
          <a:off x="1021631" y="244475"/>
          <a:ext cx="49371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3" name="公式" r:id="rId3" imgW="1892160" imgH="482400" progId="Equation.3">
                  <p:embed/>
                </p:oleObj>
              </mc:Choice>
              <mc:Fallback>
                <p:oleObj name="公式" r:id="rId3" imgW="1892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631" y="244475"/>
                        <a:ext cx="49371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17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60074"/>
              </p:ext>
            </p:extLst>
          </p:nvPr>
        </p:nvGraphicFramePr>
        <p:xfrm>
          <a:off x="1021631" y="1595438"/>
          <a:ext cx="415925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4" name="公式" r:id="rId5" imgW="1777680" imgH="482400" progId="Equation.3">
                  <p:embed/>
                </p:oleObj>
              </mc:Choice>
              <mc:Fallback>
                <p:oleObj name="公式" r:id="rId5" imgW="1777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631" y="1595438"/>
                        <a:ext cx="415925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1732" name="AutoShape 20"/>
          <p:cNvSpPr>
            <a:spLocks noChangeArrowheads="1"/>
          </p:cNvSpPr>
          <p:nvPr/>
        </p:nvSpPr>
        <p:spPr bwMode="auto">
          <a:xfrm>
            <a:off x="6305872" y="5322912"/>
            <a:ext cx="1866528" cy="914400"/>
          </a:xfrm>
          <a:prstGeom prst="wedgeRoundRectCallout">
            <a:avLst>
              <a:gd name="adj1" fmla="val -53411"/>
              <a:gd name="adj2" fmla="val -97024"/>
              <a:gd name="adj3" fmla="val 16667"/>
            </a:avLst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单位频带上的频谱值</a:t>
            </a:r>
          </a:p>
        </p:txBody>
      </p:sp>
      <p:graphicFrame>
        <p:nvGraphicFramePr>
          <p:cNvPr id="101175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551605"/>
              </p:ext>
            </p:extLst>
          </p:nvPr>
        </p:nvGraphicFramePr>
        <p:xfrm>
          <a:off x="1021631" y="2984500"/>
          <a:ext cx="69135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5" name="公式" r:id="rId7" imgW="3060360" imgH="228600" progId="Equation.3">
                  <p:embed/>
                </p:oleObj>
              </mc:Choice>
              <mc:Fallback>
                <p:oleObj name="公式" r:id="rId7" imgW="306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631" y="2984500"/>
                        <a:ext cx="69135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175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460344"/>
              </p:ext>
            </p:extLst>
          </p:nvPr>
        </p:nvGraphicFramePr>
        <p:xfrm>
          <a:off x="1021631" y="4174207"/>
          <a:ext cx="54006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6" name="公式" r:id="rId9" imgW="2450880" imgH="609480" progId="Equation.3">
                  <p:embed/>
                </p:oleObj>
              </mc:Choice>
              <mc:Fallback>
                <p:oleObj name="公式" r:id="rId9" imgW="24508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631" y="4174207"/>
                        <a:ext cx="54006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026728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2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128488"/>
              </p:ext>
            </p:extLst>
          </p:nvPr>
        </p:nvGraphicFramePr>
        <p:xfrm>
          <a:off x="2616200" y="2456978"/>
          <a:ext cx="5867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0" name="公式" r:id="rId3" imgW="2666880" imgH="228600" progId="Equation.3">
                  <p:embed/>
                </p:oleObj>
              </mc:Choice>
              <mc:Fallback>
                <p:oleObj name="公式" r:id="rId3" imgW="266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456978"/>
                        <a:ext cx="58674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27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600178"/>
              </p:ext>
            </p:extLst>
          </p:nvPr>
        </p:nvGraphicFramePr>
        <p:xfrm>
          <a:off x="427038" y="2556991"/>
          <a:ext cx="19843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1" name="公式" r:id="rId5" imgW="901440" imgH="203040" progId="Equation.3">
                  <p:embed/>
                </p:oleObj>
              </mc:Choice>
              <mc:Fallback>
                <p:oleObj name="公式" r:id="rId5" imgW="901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556991"/>
                        <a:ext cx="19843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2748" name="AutoShape 12"/>
          <p:cNvSpPr>
            <a:spLocks noChangeArrowheads="1"/>
          </p:cNvSpPr>
          <p:nvPr/>
        </p:nvSpPr>
        <p:spPr bwMode="auto">
          <a:xfrm>
            <a:off x="4716463" y="5742384"/>
            <a:ext cx="2414588" cy="926976"/>
          </a:xfrm>
          <a:prstGeom prst="wedgeRoundRectCallout">
            <a:avLst>
              <a:gd name="adj1" fmla="val -26602"/>
              <a:gd name="adj2" fmla="val -110000"/>
              <a:gd name="adj3" fmla="val 16667"/>
            </a:avLst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频谱密度函数</a:t>
            </a:r>
          </a:p>
          <a:p>
            <a:r>
              <a:rPr kumimoji="1"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简称频谱函数</a:t>
            </a:r>
          </a:p>
        </p:txBody>
      </p:sp>
      <p:graphicFrame>
        <p:nvGraphicFramePr>
          <p:cNvPr id="101277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804895"/>
              </p:ext>
            </p:extLst>
          </p:nvPr>
        </p:nvGraphicFramePr>
        <p:xfrm>
          <a:off x="4139952" y="1149747"/>
          <a:ext cx="42878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2" name="公式" r:id="rId7" imgW="1688760" imgH="444240" progId="Equation.3">
                  <p:embed/>
                </p:oleObj>
              </mc:Choice>
              <mc:Fallback>
                <p:oleObj name="公式" r:id="rId7" imgW="1688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149747"/>
                        <a:ext cx="428783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277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384429"/>
              </p:ext>
            </p:extLst>
          </p:nvPr>
        </p:nvGraphicFramePr>
        <p:xfrm>
          <a:off x="427038" y="3103091"/>
          <a:ext cx="73183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3" name="公式" r:id="rId9" imgW="2882880" imgH="444240" progId="Equation.3">
                  <p:embed/>
                </p:oleObj>
              </mc:Choice>
              <mc:Fallback>
                <p:oleObj name="公式" r:id="rId9" imgW="2882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3103091"/>
                        <a:ext cx="73183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277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259804"/>
              </p:ext>
            </p:extLst>
          </p:nvPr>
        </p:nvGraphicFramePr>
        <p:xfrm>
          <a:off x="427038" y="4342928"/>
          <a:ext cx="67040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4" name="公式" r:id="rId11" imgW="2641320" imgH="406080" progId="Equation.3">
                  <p:embed/>
                </p:oleObj>
              </mc:Choice>
              <mc:Fallback>
                <p:oleObj name="公式" r:id="rId11" imgW="2641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4342928"/>
                        <a:ext cx="670401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5940" y="116632"/>
                <a:ext cx="4680520" cy="965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40" y="116632"/>
                <a:ext cx="4680520" cy="96590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弧形 2"/>
          <p:cNvSpPr/>
          <p:nvPr/>
        </p:nvSpPr>
        <p:spPr>
          <a:xfrm rot="20847366">
            <a:off x="4275602" y="707353"/>
            <a:ext cx="1007665" cy="1113340"/>
          </a:xfrm>
          <a:prstGeom prst="arc">
            <a:avLst>
              <a:gd name="adj1" fmla="val 16200000"/>
              <a:gd name="adj2" fmla="val 845103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312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0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63459"/>
              </p:ext>
            </p:extLst>
          </p:nvPr>
        </p:nvGraphicFramePr>
        <p:xfrm>
          <a:off x="430709" y="836712"/>
          <a:ext cx="50053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4" name="公式" r:id="rId3" imgW="2273040" imgH="228600" progId="Equation.3">
                  <p:embed/>
                </p:oleObj>
              </mc:Choice>
              <mc:Fallback>
                <p:oleObj name="公式" r:id="rId3" imgW="227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09" y="836712"/>
                        <a:ext cx="500538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6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61072"/>
              </p:ext>
            </p:extLst>
          </p:nvPr>
        </p:nvGraphicFramePr>
        <p:xfrm>
          <a:off x="1979613" y="1701577"/>
          <a:ext cx="497363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5" name="Equation" r:id="rId5" imgW="2145960" imgH="330120" progId="Equation.3">
                  <p:embed/>
                </p:oleObj>
              </mc:Choice>
              <mc:Fallback>
                <p:oleObj name="Equation" r:id="rId5" imgW="2145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01577"/>
                        <a:ext cx="4973637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7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652242"/>
              </p:ext>
            </p:extLst>
          </p:nvPr>
        </p:nvGraphicFramePr>
        <p:xfrm>
          <a:off x="395288" y="2880742"/>
          <a:ext cx="2768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6" name="公式" r:id="rId7" imgW="1257120" imgH="215640" progId="Equation.3">
                  <p:embed/>
                </p:oleObj>
              </mc:Choice>
              <mc:Fallback>
                <p:oleObj name="公式" r:id="rId7" imgW="1257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880742"/>
                        <a:ext cx="27686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704" name="Object 16"/>
          <p:cNvGraphicFramePr>
            <a:graphicFrameLocks noChangeAspect="1"/>
          </p:cNvGraphicFramePr>
          <p:nvPr/>
        </p:nvGraphicFramePr>
        <p:xfrm>
          <a:off x="1835150" y="3448050"/>
          <a:ext cx="58864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7" name="公式" r:id="rId9" imgW="2539800" imgH="406080" progId="Equation.3">
                  <p:embed/>
                </p:oleObj>
              </mc:Choice>
              <mc:Fallback>
                <p:oleObj name="公式" r:id="rId9" imgW="2539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48050"/>
                        <a:ext cx="58864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7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46235"/>
              </p:ext>
            </p:extLst>
          </p:nvPr>
        </p:nvGraphicFramePr>
        <p:xfrm>
          <a:off x="1979613" y="1701577"/>
          <a:ext cx="497363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8" name="Equation" r:id="rId11" imgW="2145960" imgH="330120" progId="Equation.3">
                  <p:embed/>
                </p:oleObj>
              </mc:Choice>
              <mc:Fallback>
                <p:oleObj name="Equation" r:id="rId11" imgW="2145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01577"/>
                        <a:ext cx="4973637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706" name="Object 18"/>
          <p:cNvGraphicFramePr>
            <a:graphicFrameLocks noChangeAspect="1"/>
          </p:cNvGraphicFramePr>
          <p:nvPr/>
        </p:nvGraphicFramePr>
        <p:xfrm>
          <a:off x="1835150" y="3448050"/>
          <a:ext cx="58864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9" name="公式" r:id="rId13" imgW="2539800" imgH="406080" progId="Equation.3">
                  <p:embed/>
                </p:oleObj>
              </mc:Choice>
              <mc:Fallback>
                <p:oleObj name="公式" r:id="rId13" imgW="2539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48050"/>
                        <a:ext cx="58864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707" name="Object 19"/>
          <p:cNvGraphicFramePr>
            <a:graphicFrameLocks noChangeAspect="1"/>
          </p:cNvGraphicFramePr>
          <p:nvPr/>
        </p:nvGraphicFramePr>
        <p:xfrm>
          <a:off x="1849438" y="4703763"/>
          <a:ext cx="38020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60" name="公式" r:id="rId15" imgW="1562040" imgH="215640" progId="Equation.3">
                  <p:embed/>
                </p:oleObj>
              </mc:Choice>
              <mc:Fallback>
                <p:oleObj name="公式" r:id="rId15" imgW="1562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703763"/>
                        <a:ext cx="3802062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99744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Text Box 2"/>
          <p:cNvSpPr txBox="1">
            <a:spLocks noChangeArrowheads="1"/>
          </p:cNvSpPr>
          <p:nvPr/>
        </p:nvSpPr>
        <p:spPr bwMode="auto">
          <a:xfrm>
            <a:off x="755576" y="404664"/>
            <a:ext cx="79202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b="1" i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f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实函数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时，根据频谱函数的定义式导出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: </a:t>
            </a:r>
          </a:p>
        </p:txBody>
      </p:sp>
      <p:graphicFrame>
        <p:nvGraphicFramePr>
          <p:cNvPr id="1019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87175"/>
              </p:ext>
            </p:extLst>
          </p:nvPr>
        </p:nvGraphicFramePr>
        <p:xfrm>
          <a:off x="1187624" y="1196752"/>
          <a:ext cx="59436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9" name="公式" r:id="rId3" imgW="2717640" imgH="901440" progId="Equation.3">
                  <p:embed/>
                </p:oleObj>
              </mc:Choice>
              <mc:Fallback>
                <p:oleObj name="公式" r:id="rId3" imgW="27176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196752"/>
                        <a:ext cx="59436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9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535768"/>
              </p:ext>
            </p:extLst>
          </p:nvPr>
        </p:nvGraphicFramePr>
        <p:xfrm>
          <a:off x="1187624" y="4395241"/>
          <a:ext cx="729615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0" name="公式" r:id="rId5" imgW="2984400" imgH="723600" progId="Equation.3">
                  <p:embed/>
                </p:oleObj>
              </mc:Choice>
              <mc:Fallback>
                <p:oleObj name="公式" r:id="rId5" imgW="29844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395241"/>
                        <a:ext cx="7296150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9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45222"/>
              </p:ext>
            </p:extLst>
          </p:nvPr>
        </p:nvGraphicFramePr>
        <p:xfrm>
          <a:off x="1187624" y="3511475"/>
          <a:ext cx="322421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1" name="公式" r:id="rId7" imgW="1269720" imgH="279360" progId="Equation.3">
                  <p:embed/>
                </p:oleObj>
              </mc:Choice>
              <mc:Fallback>
                <p:oleObj name="公式" r:id="rId7" imgW="12697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11475"/>
                        <a:ext cx="3224212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26267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58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879189"/>
              </p:ext>
            </p:extLst>
          </p:nvPr>
        </p:nvGraphicFramePr>
        <p:xfrm>
          <a:off x="428625" y="1172146"/>
          <a:ext cx="37163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6" name="Equation" r:id="rId3" imgW="1688760" imgH="406080" progId="Equation.3">
                  <p:embed/>
                </p:oleObj>
              </mc:Choice>
              <mc:Fallback>
                <p:oleObj name="Equation" r:id="rId3" imgW="1688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172146"/>
                        <a:ext cx="371633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58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26082"/>
            <a:ext cx="7772400" cy="782638"/>
          </a:xfrm>
        </p:spPr>
        <p:txBody>
          <a:bodyPr/>
          <a:lstStyle/>
          <a:p>
            <a:pPr algn="ctr"/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傅里叶变换的物理意义</a:t>
            </a:r>
          </a:p>
        </p:txBody>
      </p:sp>
      <p:graphicFrame>
        <p:nvGraphicFramePr>
          <p:cNvPr id="1015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74665"/>
              </p:ext>
            </p:extLst>
          </p:nvPr>
        </p:nvGraphicFramePr>
        <p:xfrm>
          <a:off x="1195388" y="2086546"/>
          <a:ext cx="382428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7" name="Equation" r:id="rId5" imgW="1739880" imgH="406080" progId="Equation.3">
                  <p:embed/>
                </p:oleObj>
              </mc:Choice>
              <mc:Fallback>
                <p:oleObj name="Equation" r:id="rId5" imgW="1739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086546"/>
                        <a:ext cx="3824287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8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841601"/>
              </p:ext>
            </p:extLst>
          </p:nvPr>
        </p:nvGraphicFramePr>
        <p:xfrm>
          <a:off x="1163638" y="3546124"/>
          <a:ext cx="7488237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8" name="Equation" r:id="rId7" imgW="3403440" imgH="812520" progId="Equation.3">
                  <p:embed/>
                </p:oleObj>
              </mc:Choice>
              <mc:Fallback>
                <p:oleObj name="Equation" r:id="rId7" imgW="34034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3546124"/>
                        <a:ext cx="7488237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5827" name="Group 19"/>
          <p:cNvGrpSpPr>
            <a:grpSpLocks/>
          </p:cNvGrpSpPr>
          <p:nvPr/>
        </p:nvGrpSpPr>
        <p:grpSpPr bwMode="auto">
          <a:xfrm>
            <a:off x="3635896" y="2891408"/>
            <a:ext cx="1546225" cy="609600"/>
            <a:chOff x="2496" y="1653"/>
            <a:chExt cx="974" cy="384"/>
          </a:xfrm>
        </p:grpSpPr>
        <p:sp>
          <p:nvSpPr>
            <p:cNvPr id="1015820" name="Line 12"/>
            <p:cNvSpPr>
              <a:spLocks noChangeShapeType="1"/>
            </p:cNvSpPr>
            <p:nvPr/>
          </p:nvSpPr>
          <p:spPr bwMode="auto">
            <a:xfrm>
              <a:off x="2496" y="1653"/>
              <a:ext cx="0" cy="384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15821" name="Text Box 13"/>
            <p:cNvSpPr txBox="1">
              <a:spLocks noChangeArrowheads="1"/>
            </p:cNvSpPr>
            <p:nvPr/>
          </p:nvSpPr>
          <p:spPr bwMode="auto">
            <a:xfrm>
              <a:off x="2582" y="1704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欧拉公式</a:t>
              </a:r>
            </a:p>
          </p:txBody>
        </p:sp>
      </p:grpSp>
      <p:grpSp>
        <p:nvGrpSpPr>
          <p:cNvPr id="1015828" name="Group 20"/>
          <p:cNvGrpSpPr>
            <a:grpSpLocks/>
          </p:cNvGrpSpPr>
          <p:nvPr/>
        </p:nvGrpSpPr>
        <p:grpSpPr bwMode="auto">
          <a:xfrm>
            <a:off x="7184554" y="5352751"/>
            <a:ext cx="1255713" cy="1244601"/>
            <a:chOff x="4357" y="1708"/>
            <a:chExt cx="791" cy="784"/>
          </a:xfrm>
        </p:grpSpPr>
        <p:sp>
          <p:nvSpPr>
            <p:cNvPr id="1015822" name="Line 14"/>
            <p:cNvSpPr>
              <a:spLocks noChangeShapeType="1"/>
            </p:cNvSpPr>
            <p:nvPr/>
          </p:nvSpPr>
          <p:spPr bwMode="auto">
            <a:xfrm flipH="1" flipV="1">
              <a:off x="4374" y="1708"/>
              <a:ext cx="287" cy="496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15823" name="Text Box 15"/>
            <p:cNvSpPr txBox="1">
              <a:spLocks noChangeArrowheads="1"/>
            </p:cNvSpPr>
            <p:nvPr/>
          </p:nvSpPr>
          <p:spPr bwMode="auto">
            <a:xfrm>
              <a:off x="4357" y="2204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C000"/>
                  </a:solidFill>
                  <a:latin typeface="Times New Roman" pitchFamily="18" charset="0"/>
                  <a:ea typeface="宋体" charset="-122"/>
                </a:rPr>
                <a:t>积分为</a:t>
              </a:r>
              <a:r>
                <a:rPr kumimoji="1" lang="en-US" altLang="zh-CN" sz="2400" b="1" dirty="0">
                  <a:solidFill>
                    <a:srgbClr val="FFC000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4907756" y="5261344"/>
            <a:ext cx="374411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7569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3" y="461352"/>
            <a:ext cx="4905375" cy="971550"/>
          </a:xfrm>
          <a:prstGeom prst="rect">
            <a:avLst/>
          </a:prstGeom>
        </p:spPr>
      </p:pic>
      <p:sp>
        <p:nvSpPr>
          <p:cNvPr id="1016846" name="Rectangle 14"/>
          <p:cNvSpPr>
            <a:spLocks noChangeArrowheads="1"/>
          </p:cNvSpPr>
          <p:nvPr/>
        </p:nvSpPr>
        <p:spPr bwMode="auto">
          <a:xfrm>
            <a:off x="1404416" y="476887"/>
            <a:ext cx="396000" cy="935038"/>
          </a:xfrm>
          <a:prstGeom prst="rect">
            <a:avLst/>
          </a:prstGeom>
          <a:solidFill>
            <a:srgbClr val="FF99CC">
              <a:alpha val="60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16844" name="Rectangle 12"/>
          <p:cNvSpPr>
            <a:spLocks noChangeArrowheads="1"/>
          </p:cNvSpPr>
          <p:nvPr/>
        </p:nvSpPr>
        <p:spPr bwMode="auto">
          <a:xfrm>
            <a:off x="3203848" y="476887"/>
            <a:ext cx="2232025" cy="935038"/>
          </a:xfrm>
          <a:prstGeom prst="rect">
            <a:avLst/>
          </a:prstGeom>
          <a:solidFill>
            <a:srgbClr val="FFFF00">
              <a:alpha val="60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16845" name="Rectangle 13"/>
          <p:cNvSpPr>
            <a:spLocks noChangeArrowheads="1"/>
          </p:cNvSpPr>
          <p:nvPr/>
        </p:nvSpPr>
        <p:spPr bwMode="auto">
          <a:xfrm>
            <a:off x="1803557" y="476887"/>
            <a:ext cx="1404000" cy="935038"/>
          </a:xfrm>
          <a:prstGeom prst="rect">
            <a:avLst/>
          </a:prstGeom>
          <a:solidFill>
            <a:srgbClr val="FFC000">
              <a:alpha val="60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16836" name="Rectangle 4"/>
          <p:cNvSpPr>
            <a:spLocks noChangeArrowheads="1"/>
          </p:cNvSpPr>
          <p:nvPr/>
        </p:nvSpPr>
        <p:spPr bwMode="auto">
          <a:xfrm>
            <a:off x="1043608" y="1412776"/>
            <a:ext cx="3840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zh-CN" altLang="en-US" sz="20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求和        振幅           正弦信号</a:t>
            </a:r>
          </a:p>
        </p:txBody>
      </p:sp>
      <p:graphicFrame>
        <p:nvGraphicFramePr>
          <p:cNvPr id="1016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015963"/>
              </p:ext>
            </p:extLst>
          </p:nvPr>
        </p:nvGraphicFramePr>
        <p:xfrm>
          <a:off x="395536" y="5013176"/>
          <a:ext cx="792088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7" name="公式" r:id="rId4" imgW="3416040" imgH="685800" progId="Equation.3">
                  <p:embed/>
                </p:oleObj>
              </mc:Choice>
              <mc:Fallback>
                <p:oleObj name="公式" r:id="rId4" imgW="34160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013176"/>
                        <a:ext cx="7920880" cy="1509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68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82026"/>
              </p:ext>
            </p:extLst>
          </p:nvPr>
        </p:nvGraphicFramePr>
        <p:xfrm>
          <a:off x="395288" y="4119413"/>
          <a:ext cx="64801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8" name="Equation" r:id="rId6" imgW="2946240" imgH="406080" progId="Equation.3">
                  <p:embed/>
                </p:oleObj>
              </mc:Choice>
              <mc:Fallback>
                <p:oleObj name="Equation" r:id="rId6" imgW="2946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119413"/>
                        <a:ext cx="64801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712" y="1988840"/>
            <a:ext cx="8410575" cy="1266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072" y="348184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一般情况下：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24128" y="701846"/>
            <a:ext cx="2574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当</a:t>
            </a:r>
            <a:r>
              <a:rPr lang="en-US" altLang="zh-CN" sz="2800" dirty="0">
                <a:solidFill>
                  <a:srgbClr val="0000FF"/>
                </a:solidFill>
              </a:rPr>
              <a:t>f(t)</a:t>
            </a:r>
            <a:r>
              <a:rPr lang="zh-CN" altLang="en-US" sz="2800" dirty="0">
                <a:solidFill>
                  <a:srgbClr val="0000FF"/>
                </a:solidFill>
              </a:rPr>
              <a:t>为实函数</a:t>
            </a:r>
          </a:p>
        </p:txBody>
      </p:sp>
    </p:spTree>
    <p:extLst>
      <p:ext uri="{BB962C8B-B14F-4D97-AF65-F5344CB8AC3E}">
        <p14:creationId xmlns:p14="http://schemas.microsoft.com/office/powerpoint/2010/main" val="358519762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27000"/>
            <a:ext cx="7772400" cy="63817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黑体" pitchFamily="49" charset="-122"/>
                <a:ea typeface="楷体_GB2312" pitchFamily="49" charset="-122"/>
              </a:rPr>
              <a:t>矩形脉冲信号</a:t>
            </a:r>
            <a:r>
              <a:rPr lang="zh-CN" altLang="en-US" sz="3600" b="1" dirty="0">
                <a:latin typeface="黑体" pitchFamily="49" charset="-122"/>
                <a:ea typeface="楷体_GB2312" pitchFamily="49" charset="-122"/>
              </a:rPr>
              <a:t>的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傅里叶变换</a:t>
            </a:r>
            <a:endParaRPr lang="zh-CN" altLang="en-US" sz="3600" b="1" dirty="0">
              <a:solidFill>
                <a:schemeClr val="tx1"/>
              </a:solidFill>
              <a:latin typeface="黑体" pitchFamily="49" charset="-122"/>
              <a:ea typeface="楷体_GB2312" pitchFamily="49" charset="-122"/>
            </a:endParaRPr>
          </a:p>
        </p:txBody>
      </p:sp>
      <p:graphicFrame>
        <p:nvGraphicFramePr>
          <p:cNvPr id="1021955" name="Object 3"/>
          <p:cNvGraphicFramePr>
            <a:graphicFrameLocks noChangeAspect="1"/>
          </p:cNvGraphicFramePr>
          <p:nvPr/>
        </p:nvGraphicFramePr>
        <p:xfrm>
          <a:off x="3225800" y="1092200"/>
          <a:ext cx="26400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4" name="Equation" r:id="rId3" imgW="1320480" imgH="469800" progId="Equation.3">
                  <p:embed/>
                </p:oleObj>
              </mc:Choice>
              <mc:Fallback>
                <p:oleObj name="Equation" r:id="rId3" imgW="1320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092200"/>
                        <a:ext cx="264001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1956" name="Object 4"/>
          <p:cNvGraphicFramePr>
            <a:graphicFrameLocks noChangeAspect="1"/>
          </p:cNvGraphicFramePr>
          <p:nvPr/>
        </p:nvGraphicFramePr>
        <p:xfrm>
          <a:off x="5905500" y="1054100"/>
          <a:ext cx="19796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5" name="Equation" r:id="rId5" imgW="990360" imgH="495000" progId="Equation.3">
                  <p:embed/>
                </p:oleObj>
              </mc:Choice>
              <mc:Fallback>
                <p:oleObj name="Equation" r:id="rId5" imgW="9903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1054100"/>
                        <a:ext cx="19796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1957" name="Object 5"/>
          <p:cNvGraphicFramePr>
            <a:graphicFrameLocks noChangeAspect="1"/>
          </p:cNvGraphicFramePr>
          <p:nvPr/>
        </p:nvGraphicFramePr>
        <p:xfrm>
          <a:off x="3981450" y="2178050"/>
          <a:ext cx="24622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6" name="Equation" r:id="rId7" imgW="1231560" imgH="711000" progId="Equation.3">
                  <p:embed/>
                </p:oleObj>
              </mc:Choice>
              <mc:Fallback>
                <p:oleObj name="Equation" r:id="rId7" imgW="1231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2178050"/>
                        <a:ext cx="246221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1958" name="Object 6"/>
          <p:cNvGraphicFramePr>
            <a:graphicFrameLocks noChangeAspect="1"/>
          </p:cNvGraphicFramePr>
          <p:nvPr/>
        </p:nvGraphicFramePr>
        <p:xfrm>
          <a:off x="6503988" y="2020888"/>
          <a:ext cx="1955800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7" name="Equation" r:id="rId9" imgW="977760" imgH="812520" progId="Equation.3">
                  <p:embed/>
                </p:oleObj>
              </mc:Choice>
              <mc:Fallback>
                <p:oleObj name="Equation" r:id="rId9" imgW="977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2020888"/>
                        <a:ext cx="1955800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1959" name="Object 7"/>
          <p:cNvGraphicFramePr>
            <a:graphicFrameLocks noChangeAspect="1"/>
          </p:cNvGraphicFramePr>
          <p:nvPr/>
        </p:nvGraphicFramePr>
        <p:xfrm>
          <a:off x="4013200" y="3478213"/>
          <a:ext cx="18542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8" name="Equation" r:id="rId11" imgW="927000" imgH="444240" progId="Equation.3">
                  <p:embed/>
                </p:oleObj>
              </mc:Choice>
              <mc:Fallback>
                <p:oleObj name="Equation" r:id="rId11" imgW="927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3478213"/>
                        <a:ext cx="18542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1960" name="Object 8"/>
          <p:cNvGraphicFramePr>
            <a:graphicFrameLocks noChangeAspect="1"/>
          </p:cNvGraphicFramePr>
          <p:nvPr/>
        </p:nvGraphicFramePr>
        <p:xfrm>
          <a:off x="1979613" y="4090988"/>
          <a:ext cx="24447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9" name="Equation" r:id="rId13" imgW="1358640" imgH="469800" progId="Equation.3">
                  <p:embed/>
                </p:oleObj>
              </mc:Choice>
              <mc:Fallback>
                <p:oleObj name="Equation" r:id="rId13" imgW="1358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90988"/>
                        <a:ext cx="24447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1961" name="Text Box 9"/>
          <p:cNvSpPr txBox="1">
            <a:spLocks noChangeArrowheads="1"/>
          </p:cNvSpPr>
          <p:nvPr/>
        </p:nvSpPr>
        <p:spPr bwMode="auto">
          <a:xfrm>
            <a:off x="146050" y="4221088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幅度频谱：</a:t>
            </a:r>
          </a:p>
        </p:txBody>
      </p:sp>
      <p:sp>
        <p:nvSpPr>
          <p:cNvPr id="1021962" name="Text Box 10"/>
          <p:cNvSpPr txBox="1">
            <a:spLocks noChangeArrowheads="1"/>
          </p:cNvSpPr>
          <p:nvPr/>
        </p:nvSpPr>
        <p:spPr bwMode="auto">
          <a:xfrm>
            <a:off x="142875" y="5445224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相位频谱：</a:t>
            </a:r>
          </a:p>
        </p:txBody>
      </p:sp>
      <p:graphicFrame>
        <p:nvGraphicFramePr>
          <p:cNvPr id="10219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570031"/>
              </p:ext>
            </p:extLst>
          </p:nvPr>
        </p:nvGraphicFramePr>
        <p:xfrm>
          <a:off x="2000448" y="5017219"/>
          <a:ext cx="66040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80" name="Equation" r:id="rId15" imgW="3670200" imgH="838080" progId="Equation.3">
                  <p:embed/>
                </p:oleObj>
              </mc:Choice>
              <mc:Fallback>
                <p:oleObj name="Equation" r:id="rId15" imgW="3670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448" y="5017219"/>
                        <a:ext cx="660400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19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016323"/>
              </p:ext>
            </p:extLst>
          </p:nvPr>
        </p:nvGraphicFramePr>
        <p:xfrm>
          <a:off x="179512" y="1340768"/>
          <a:ext cx="304800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81" name="VISIO" r:id="rId17" imgW="1691280" imgH="1309680" progId="Visio.Drawing.5">
                  <p:embed/>
                </p:oleObj>
              </mc:Choice>
              <mc:Fallback>
                <p:oleObj name="VISIO" r:id="rId17" imgW="1691280" imgH="130968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40768"/>
                        <a:ext cx="3048000" cy="234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287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61" grpId="0" autoUpdateAnimBg="0"/>
      <p:bldP spid="102196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12170" y="2348880"/>
                <a:ext cx="8731696" cy="444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zh-CN" sz="2400" b="1" dirty="0">
                    <a:latin typeface="宋体" panose="02010600030101010101" pitchFamily="2" charset="-122"/>
                  </a:rPr>
                  <a:t>设在平面上，</a:t>
                </a:r>
                <a:r>
                  <a:rPr kumimoji="1" lang="zh-CN" altLang="en-US" sz="2400" b="1" dirty="0">
                    <a:latin typeface="宋体" panose="02010600030101010101" pitchFamily="2" charset="-122"/>
                  </a:rPr>
                  <a:t>两个矢量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 夹角为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上的投影为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。</a:t>
                </a:r>
                <a:endParaRPr kumimoji="1" lang="en-US" altLang="zh-CN" sz="2400" b="1" dirty="0">
                  <a:latin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正交矢量的夹角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kumimoji="1"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kumimoji="1"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！</a:t>
                </a:r>
                <a:endParaRPr kumimoji="1"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400" b="1" dirty="0">
                    <a:latin typeface="宋体" panose="02010600030101010101" pitchFamily="2" charset="-122"/>
                  </a:rPr>
                  <a:t>若用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，则误差为：</a:t>
                </a:r>
                <a:endParaRPr kumimoji="1" lang="en-US" altLang="zh-CN" sz="2400" b="1" dirty="0">
                  <a:latin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en-US" altLang="zh-CN" sz="2400" b="1" dirty="0">
                  <a:latin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400" b="1" dirty="0">
                    <a:latin typeface="宋体" panose="02010600030101010101" pitchFamily="2" charset="-122"/>
                  </a:rPr>
                  <a:t>期望：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最小，可以计算出系数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！</a:t>
                </a:r>
                <a:endParaRPr kumimoji="1" lang="en-US" altLang="zh-CN" sz="24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70" y="2348880"/>
                <a:ext cx="8731696" cy="4449936"/>
              </a:xfrm>
              <a:prstGeom prst="rect">
                <a:avLst/>
              </a:prstGeom>
              <a:blipFill rotWithShape="0">
                <a:blip r:embed="rId2"/>
                <a:stretch>
                  <a:fillRect l="-1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B7FF-B0BA-464E-9AC7-81F625D093B8}" type="datetime1">
              <a:rPr lang="zh-CN" altLang="en-US" smtClean="0"/>
              <a:t>2018/6/7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2170" y="1128865"/>
                <a:ext cx="8731696" cy="1148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正交矢量的定义：</a:t>
                </a:r>
                <a:endParaRPr kumimoji="1" lang="en-US" altLang="zh-CN" sz="28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 b="1" dirty="0">
                    <a:latin typeface="宋体" panose="02010600030101010101" pitchFamily="2" charset="-122"/>
                  </a:rPr>
                  <a:t>   如果两个矢量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相互垂直，则称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为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正交矢量</a:t>
                </a:r>
                <a:endParaRPr kumimoji="1" lang="zh-CN" altLang="en-US" sz="2400" b="1" baseline="-25000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70" y="1128865"/>
                <a:ext cx="8731696" cy="1148007"/>
              </a:xfrm>
              <a:prstGeom prst="rect">
                <a:avLst/>
              </a:prstGeom>
              <a:blipFill rotWithShape="0">
                <a:blip r:embed="rId3"/>
                <a:stretch>
                  <a:fillRect l="-1466" t="-5291" b="-8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214064" y="274638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信号分解为正交函数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652120" y="3851802"/>
            <a:ext cx="3069934" cy="2081876"/>
            <a:chOff x="5652120" y="3851802"/>
            <a:chExt cx="3069934" cy="2081876"/>
          </a:xfrm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5652120" y="4116104"/>
              <a:ext cx="2514600" cy="1336675"/>
              <a:chOff x="3600" y="2470"/>
              <a:chExt cx="1584" cy="842"/>
            </a:xfrm>
          </p:grpSpPr>
          <p:sp>
            <p:nvSpPr>
              <p:cNvPr id="8" name="Line 19"/>
              <p:cNvSpPr>
                <a:spLocks noChangeShapeType="1"/>
              </p:cNvSpPr>
              <p:nvPr/>
            </p:nvSpPr>
            <p:spPr bwMode="auto">
              <a:xfrm flipV="1">
                <a:off x="3600" y="2470"/>
                <a:ext cx="1008" cy="776"/>
              </a:xfrm>
              <a:prstGeom prst="line">
                <a:avLst/>
              </a:prstGeom>
              <a:noFill/>
              <a:ln w="57150">
                <a:solidFill>
                  <a:srgbClr val="93097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15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21"/>
              <p:cNvSpPr>
                <a:spLocks/>
              </p:cNvSpPr>
              <p:nvPr/>
            </p:nvSpPr>
            <p:spPr bwMode="auto">
              <a:xfrm>
                <a:off x="3696" y="3168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3744" y="3062"/>
                <a:ext cx="2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000" b="1">
                    <a:latin typeface="宋体" panose="02010600030101010101" pitchFamily="2" charset="-122"/>
                    <a:sym typeface="Symbol" panose="05050102010706020507" pitchFamily="18" charset="2"/>
                  </a:rPr>
                  <a:t></a:t>
                </a:r>
                <a:endParaRPr kumimoji="1" lang="en-US" altLang="zh-CN" sz="20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2" name="Line 23"/>
              <p:cNvSpPr>
                <a:spLocks noChangeShapeType="1"/>
              </p:cNvSpPr>
              <p:nvPr/>
            </p:nvSpPr>
            <p:spPr bwMode="auto">
              <a:xfrm>
                <a:off x="4534" y="2640"/>
                <a:ext cx="0" cy="576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24"/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100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7335036" y="3851802"/>
                  <a:ext cx="517193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5036" y="3851802"/>
                  <a:ext cx="517193" cy="4047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8199539" y="5174183"/>
                  <a:ext cx="522515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539" y="5174183"/>
                  <a:ext cx="522515" cy="4047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6709312" y="5528887"/>
                  <a:ext cx="851066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312" y="5528887"/>
                  <a:ext cx="851066" cy="4047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7252320" y="4615120"/>
                  <a:ext cx="417101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2320" y="4615120"/>
                  <a:ext cx="417101" cy="4029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017752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29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288612"/>
              </p:ext>
            </p:extLst>
          </p:nvPr>
        </p:nvGraphicFramePr>
        <p:xfrm>
          <a:off x="6506468" y="5354091"/>
          <a:ext cx="238601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3" name="Equation" r:id="rId3" imgW="1193760" imgH="406080" progId="Equation.3">
                  <p:embed/>
                </p:oleObj>
              </mc:Choice>
              <mc:Fallback>
                <p:oleObj name="Equation" r:id="rId3" imgW="1193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468" y="5354091"/>
                        <a:ext cx="238601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8032" y="116632"/>
            <a:ext cx="7772400" cy="765175"/>
          </a:xfrm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ea typeface="楷体_GB2312" pitchFamily="49" charset="-122"/>
              </a:rPr>
              <a:t>矩形信号的频谱图</a:t>
            </a:r>
          </a:p>
        </p:txBody>
      </p:sp>
      <p:sp>
        <p:nvSpPr>
          <p:cNvPr id="1022981" name="Text Box 5"/>
          <p:cNvSpPr txBox="1">
            <a:spLocks noChangeArrowheads="1"/>
          </p:cNvSpPr>
          <p:nvPr/>
        </p:nvSpPr>
        <p:spPr bwMode="auto">
          <a:xfrm>
            <a:off x="250825" y="3183359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幅度频谱</a:t>
            </a:r>
          </a:p>
        </p:txBody>
      </p:sp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250825" y="478155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相位频谱</a:t>
            </a:r>
          </a:p>
        </p:txBody>
      </p:sp>
      <p:sp>
        <p:nvSpPr>
          <p:cNvPr id="1022983" name="Text Box 7"/>
          <p:cNvSpPr txBox="1">
            <a:spLocks noChangeArrowheads="1"/>
          </p:cNvSpPr>
          <p:nvPr/>
        </p:nvSpPr>
        <p:spPr bwMode="auto">
          <a:xfrm>
            <a:off x="6444208" y="4869160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频宽：</a:t>
            </a:r>
          </a:p>
        </p:txBody>
      </p:sp>
      <p:graphicFrame>
        <p:nvGraphicFramePr>
          <p:cNvPr id="1022984" name="Object 8"/>
          <p:cNvGraphicFramePr>
            <a:graphicFrameLocks noChangeAspect="1"/>
          </p:cNvGraphicFramePr>
          <p:nvPr/>
        </p:nvGraphicFramePr>
        <p:xfrm>
          <a:off x="1042988" y="2924175"/>
          <a:ext cx="52641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4" name="VISIO" r:id="rId5" imgW="3510360" imgH="1242360" progId="Visio.Drawing.5">
                  <p:embed/>
                </p:oleObj>
              </mc:Choice>
              <mc:Fallback>
                <p:oleObj name="VISIO" r:id="rId5" imgW="3510360" imgH="1242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526415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5" name="Object 9"/>
          <p:cNvGraphicFramePr>
            <a:graphicFrameLocks noChangeAspect="1"/>
          </p:cNvGraphicFramePr>
          <p:nvPr/>
        </p:nvGraphicFramePr>
        <p:xfrm>
          <a:off x="1055688" y="4941888"/>
          <a:ext cx="524510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5" name="VISIO" r:id="rId7" imgW="3497400" imgH="1337400" progId="Visio.Drawing.5">
                  <p:embed/>
                </p:oleObj>
              </mc:Choice>
              <mc:Fallback>
                <p:oleObj name="VISIO" r:id="rId7" imgW="3497400" imgH="13374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4941888"/>
                        <a:ext cx="5245100" cy="200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131977"/>
              </p:ext>
            </p:extLst>
          </p:nvPr>
        </p:nvGraphicFramePr>
        <p:xfrm>
          <a:off x="2065587" y="836712"/>
          <a:ext cx="5265738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6" name="VISIO" r:id="rId9" imgW="3510360" imgH="1242360" progId="Visio.Drawing.5">
                  <p:embed/>
                </p:oleObj>
              </mc:Choice>
              <mc:Fallback>
                <p:oleObj name="VISIO" r:id="rId9" imgW="3510360" imgH="1242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587" y="836712"/>
                        <a:ext cx="5265738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37101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 bIns="91440" anchor="b" anchorCtr="0">
            <a:norm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升余弦脉冲信号的傅里叶变换</a:t>
            </a:r>
          </a:p>
        </p:txBody>
      </p:sp>
      <p:graphicFrame>
        <p:nvGraphicFramePr>
          <p:cNvPr id="1030147" name="Object 3"/>
          <p:cNvGraphicFramePr>
            <a:graphicFrameLocks noChangeAspect="1"/>
          </p:cNvGraphicFramePr>
          <p:nvPr/>
        </p:nvGraphicFramePr>
        <p:xfrm>
          <a:off x="307975" y="1125538"/>
          <a:ext cx="52562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8" name="Equation" r:id="rId3" imgW="2336760" imgH="469800" progId="Equation.3">
                  <p:embed/>
                </p:oleObj>
              </mc:Choice>
              <mc:Fallback>
                <p:oleObj name="Equation" r:id="rId3" imgW="2336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125538"/>
                        <a:ext cx="5256213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48" name="Object 4"/>
          <p:cNvGraphicFramePr>
            <a:graphicFrameLocks noChangeAspect="1"/>
          </p:cNvGraphicFramePr>
          <p:nvPr/>
        </p:nvGraphicFramePr>
        <p:xfrm>
          <a:off x="5292725" y="1052513"/>
          <a:ext cx="3306763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9" name="VISIO" r:id="rId5" imgW="2070360" imgH="1535760" progId="Visio.Drawing.5">
                  <p:embed/>
                </p:oleObj>
              </mc:Choice>
              <mc:Fallback>
                <p:oleObj name="VISIO" r:id="rId5" imgW="2070360" imgH="15357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052513"/>
                        <a:ext cx="3306763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49" name="Object 5"/>
          <p:cNvGraphicFramePr>
            <a:graphicFrameLocks noChangeAspect="1"/>
          </p:cNvGraphicFramePr>
          <p:nvPr/>
        </p:nvGraphicFramePr>
        <p:xfrm>
          <a:off x="279400" y="2565400"/>
          <a:ext cx="32559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0" name="Equation" r:id="rId7" imgW="1447560" imgH="330120" progId="Equation.3">
                  <p:embed/>
                </p:oleObj>
              </mc:Choice>
              <mc:Fallback>
                <p:oleObj name="Equation" r:id="rId7" imgW="1447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2565400"/>
                        <a:ext cx="3255963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0" name="Object 6"/>
          <p:cNvGraphicFramePr>
            <a:graphicFrameLocks noChangeAspect="1"/>
          </p:cNvGraphicFramePr>
          <p:nvPr/>
        </p:nvGraphicFramePr>
        <p:xfrm>
          <a:off x="1093788" y="3357563"/>
          <a:ext cx="42275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1" name="Equation" r:id="rId9" imgW="1879560" imgH="469800" progId="Equation.3">
                  <p:embed/>
                </p:oleObj>
              </mc:Choice>
              <mc:Fallback>
                <p:oleObj name="Equation" r:id="rId9" imgW="1879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3357563"/>
                        <a:ext cx="422751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1" name="Object 7"/>
          <p:cNvGraphicFramePr>
            <a:graphicFrameLocks noChangeAspect="1"/>
          </p:cNvGraphicFramePr>
          <p:nvPr/>
        </p:nvGraphicFramePr>
        <p:xfrm>
          <a:off x="1222375" y="4402138"/>
          <a:ext cx="72834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2" name="Equation" r:id="rId11" imgW="3238200" imgH="431640" progId="Equation.3">
                  <p:embed/>
                </p:oleObj>
              </mc:Choice>
              <mc:Fallback>
                <p:oleObj name="Equation" r:id="rId11" imgW="3238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402138"/>
                        <a:ext cx="72834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2" name="Object 8"/>
          <p:cNvGraphicFramePr>
            <a:graphicFrameLocks noChangeAspect="1"/>
          </p:cNvGraphicFramePr>
          <p:nvPr/>
        </p:nvGraphicFramePr>
        <p:xfrm>
          <a:off x="1108075" y="5395913"/>
          <a:ext cx="75692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3" name="Equation" r:id="rId13" imgW="3365280" imgH="469800" progId="Equation.3">
                  <p:embed/>
                </p:oleObj>
              </mc:Choice>
              <mc:Fallback>
                <p:oleObj name="Equation" r:id="rId13" imgW="3365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5395913"/>
                        <a:ext cx="75692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449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 bIns="91440" anchor="b" anchorCtr="0">
            <a:norm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升余弦脉冲信号的频谱图</a:t>
            </a:r>
          </a:p>
        </p:txBody>
      </p:sp>
      <p:sp>
        <p:nvSpPr>
          <p:cNvPr id="1031171" name="Rectangle 3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031172" name="Object 4"/>
          <p:cNvGraphicFramePr>
            <a:graphicFrameLocks noChangeAspect="1"/>
          </p:cNvGraphicFramePr>
          <p:nvPr/>
        </p:nvGraphicFramePr>
        <p:xfrm>
          <a:off x="1979613" y="1052513"/>
          <a:ext cx="5172075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4" name="Equation" r:id="rId3" imgW="2298600" imgH="723600" progId="Equation.3">
                  <p:embed/>
                </p:oleObj>
              </mc:Choice>
              <mc:Fallback>
                <p:oleObj name="Equation" r:id="rId3" imgW="22986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5172075" cy="162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2772236" y="6021288"/>
            <a:ext cx="3647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其频谱比矩形脉冲更集中</a:t>
            </a:r>
          </a:p>
        </p:txBody>
      </p:sp>
      <p:sp>
        <p:nvSpPr>
          <p:cNvPr id="1031174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031175" name="Object 7"/>
          <p:cNvGraphicFramePr>
            <a:graphicFrameLocks noChangeAspect="1"/>
          </p:cNvGraphicFramePr>
          <p:nvPr/>
        </p:nvGraphicFramePr>
        <p:xfrm>
          <a:off x="1908175" y="2781300"/>
          <a:ext cx="6002338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5" name="Visio" r:id="rId5" imgW="3359201" imgH="1744370" progId="Visio.Drawing.11">
                  <p:embed/>
                </p:oleObj>
              </mc:Choice>
              <mc:Fallback>
                <p:oleObj name="Visio" r:id="rId5" imgW="3359201" imgH="17443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81300"/>
                        <a:ext cx="6002338" cy="308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39696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2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738802"/>
              </p:ext>
            </p:extLst>
          </p:nvPr>
        </p:nvGraphicFramePr>
        <p:xfrm>
          <a:off x="2411413" y="1267321"/>
          <a:ext cx="323691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54" name="Equation" r:id="rId3" imgW="1473120" imgH="330120" progId="Equation.3">
                  <p:embed/>
                </p:oleObj>
              </mc:Choice>
              <mc:Fallback>
                <p:oleObj name="Equation" r:id="rId3" imgW="14731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267321"/>
                        <a:ext cx="323691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32195" name="Rectangle 3"/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630882" y="142975"/>
                <a:ext cx="7829550" cy="693737"/>
              </a:xfrm>
            </p:spPr>
            <p:txBody>
              <a:bodyPr bIns="91440" anchor="b" anchorCtr="0">
                <a:norm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ea typeface="楷体_GB2312" pitchFamily="49" charset="-122"/>
                  </a:rPr>
                  <a:t>冲激函数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𝜹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楷体_GB2312" pitchFamily="49" charset="-122"/>
                  </a:rPr>
                  <a:t>的傅里叶变换</a:t>
                </a:r>
              </a:p>
            </p:txBody>
          </p:sp>
        </mc:Choice>
        <mc:Fallback xmlns="">
          <p:sp>
            <p:nvSpPr>
              <p:cNvPr id="1032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630882" y="142975"/>
                <a:ext cx="7829550" cy="693737"/>
              </a:xfrm>
              <a:blipFill rotWithShape="0">
                <a:blip r:embed="rId5"/>
                <a:stretch>
                  <a:fillRect t="-14912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384810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381000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32198" name="Rectangle 6"/>
          <p:cNvSpPr>
            <a:spLocks noChangeArrowheads="1"/>
          </p:cNvSpPr>
          <p:nvPr/>
        </p:nvSpPr>
        <p:spPr bwMode="auto">
          <a:xfrm>
            <a:off x="381000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32199" name="Rectangle 7"/>
          <p:cNvSpPr>
            <a:spLocks noChangeArrowheads="1"/>
          </p:cNvSpPr>
          <p:nvPr/>
        </p:nvSpPr>
        <p:spPr bwMode="auto">
          <a:xfrm>
            <a:off x="3757613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032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8538"/>
              </p:ext>
            </p:extLst>
          </p:nvPr>
        </p:nvGraphicFramePr>
        <p:xfrm>
          <a:off x="1481534" y="5058692"/>
          <a:ext cx="65468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55" r:id="rId6" imgW="3009900" imgH="406400" progId="Equation.3">
                  <p:embed/>
                </p:oleObj>
              </mc:Choice>
              <mc:Fallback>
                <p:oleObj r:id="rId6" imgW="3009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534" y="5058692"/>
                        <a:ext cx="654685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203" name="Oval 11"/>
          <p:cNvSpPr>
            <a:spLocks noChangeArrowheads="1"/>
          </p:cNvSpPr>
          <p:nvPr/>
        </p:nvSpPr>
        <p:spPr bwMode="auto">
          <a:xfrm>
            <a:off x="533400" y="472440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32204" name="Oval 12"/>
          <p:cNvSpPr>
            <a:spLocks noChangeArrowheads="1"/>
          </p:cNvSpPr>
          <p:nvPr/>
        </p:nvSpPr>
        <p:spPr bwMode="auto">
          <a:xfrm>
            <a:off x="533400" y="5257806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032205" name="Group 13"/>
          <p:cNvGrpSpPr>
            <a:grpSpLocks/>
          </p:cNvGrpSpPr>
          <p:nvPr/>
        </p:nvGrpSpPr>
        <p:grpSpPr bwMode="auto">
          <a:xfrm>
            <a:off x="1676400" y="2577008"/>
            <a:ext cx="5480050" cy="1716088"/>
            <a:chOff x="1056" y="1683"/>
            <a:chExt cx="3452" cy="1081"/>
          </a:xfrm>
        </p:grpSpPr>
        <p:graphicFrame>
          <p:nvGraphicFramePr>
            <p:cNvPr id="1032206" name="Object 14"/>
            <p:cNvGraphicFramePr>
              <a:graphicFrameLocks noChangeAspect="1"/>
            </p:cNvGraphicFramePr>
            <p:nvPr/>
          </p:nvGraphicFramePr>
          <p:xfrm>
            <a:off x="1056" y="1683"/>
            <a:ext cx="1532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56" name="VISIO" r:id="rId8" imgW="1350360" imgH="947160" progId="Visio.Drawing.5">
                    <p:embed/>
                  </p:oleObj>
                </mc:Choice>
                <mc:Fallback>
                  <p:oleObj name="VISIO" r:id="rId8" imgW="1350360" imgH="947160" progId="Visio.Drawing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683"/>
                          <a:ext cx="1532" cy="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207" name="Object 15"/>
            <p:cNvGraphicFramePr>
              <a:graphicFrameLocks noChangeAspect="1"/>
            </p:cNvGraphicFramePr>
            <p:nvPr/>
          </p:nvGraphicFramePr>
          <p:xfrm>
            <a:off x="2976" y="1689"/>
            <a:ext cx="1532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57" name="VISIO" r:id="rId10" imgW="1350360" imgH="947160" progId="Visio.Drawing.5">
                    <p:embed/>
                  </p:oleObj>
                </mc:Choice>
                <mc:Fallback>
                  <p:oleObj name="VISIO" r:id="rId10" imgW="1350360" imgH="947160" progId="Visio.Drawing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689"/>
                          <a:ext cx="1532" cy="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22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433506"/>
              </p:ext>
            </p:extLst>
          </p:nvPr>
        </p:nvGraphicFramePr>
        <p:xfrm>
          <a:off x="5724128" y="1412776"/>
          <a:ext cx="5286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58" name="Equation" r:id="rId12" imgW="241200" imgH="164880" progId="Equation.3">
                  <p:embed/>
                </p:oleObj>
              </mc:Choice>
              <mc:Fallback>
                <p:oleObj name="Equation" r:id="rId12" imgW="2412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412776"/>
                        <a:ext cx="5286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843808" y="4397042"/>
            <a:ext cx="34072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pPr algn="ctr"/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时域无限窄，频带无限宽</a:t>
            </a:r>
          </a:p>
        </p:txBody>
      </p:sp>
    </p:spTree>
    <p:extLst>
      <p:ext uri="{BB962C8B-B14F-4D97-AF65-F5344CB8AC3E}">
        <p14:creationId xmlns:p14="http://schemas.microsoft.com/office/powerpoint/2010/main" val="166010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676271"/>
              </p:ext>
            </p:extLst>
          </p:nvPr>
        </p:nvGraphicFramePr>
        <p:xfrm>
          <a:off x="323528" y="1912937"/>
          <a:ext cx="30226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67" name="Visio" r:id="rId3" imgW="1890360" imgH="947160" progId="Visio.Drawing.11">
                  <p:embed/>
                </p:oleObj>
              </mc:Choice>
              <mc:Fallback>
                <p:oleObj name="Visio" r:id="rId3" imgW="1890360" imgH="94716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2937"/>
                        <a:ext cx="3022600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0882" y="71438"/>
            <a:ext cx="7829550" cy="693737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直流信号的傅里叶变换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78904"/>
              </p:ext>
            </p:extLst>
          </p:nvPr>
        </p:nvGraphicFramePr>
        <p:xfrm>
          <a:off x="467544" y="1052736"/>
          <a:ext cx="31559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68" name="公式" r:id="rId5" imgW="1434960" imgH="203040" progId="Equation.3">
                  <p:embed/>
                </p:oleObj>
              </mc:Choice>
              <mc:Fallback>
                <p:oleObj name="公式" r:id="rId5" imgW="14349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052736"/>
                        <a:ext cx="31559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550885"/>
              </p:ext>
            </p:extLst>
          </p:nvPr>
        </p:nvGraphicFramePr>
        <p:xfrm>
          <a:off x="334408" y="4077072"/>
          <a:ext cx="302260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69" name="Visio" r:id="rId7" imgW="1919161" imgH="976009" progId="Visio.Drawing.11">
                  <p:embed/>
                </p:oleObj>
              </mc:Choice>
              <mc:Fallback>
                <p:oleObj name="Visio" r:id="rId7" imgW="1919161" imgH="97600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08" y="4077072"/>
                        <a:ext cx="3022600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500776"/>
              </p:ext>
            </p:extLst>
          </p:nvPr>
        </p:nvGraphicFramePr>
        <p:xfrm>
          <a:off x="2051720" y="3573016"/>
          <a:ext cx="10334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0" name="公式" r:id="rId9" imgW="469800" imgH="152280" progId="Equation.3">
                  <p:embed/>
                </p:oleObj>
              </mc:Choice>
              <mc:Fallback>
                <p:oleObj name="公式" r:id="rId9" imgW="469800" imgH="152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573016"/>
                        <a:ext cx="103346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上箭头 9"/>
          <p:cNvSpPr/>
          <p:nvPr/>
        </p:nvSpPr>
        <p:spPr>
          <a:xfrm>
            <a:off x="1672358" y="3501008"/>
            <a:ext cx="360040" cy="432048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97040"/>
              </p:ext>
            </p:extLst>
          </p:nvPr>
        </p:nvGraphicFramePr>
        <p:xfrm>
          <a:off x="5004048" y="908720"/>
          <a:ext cx="2952328" cy="70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1" name="公式" r:id="rId11" imgW="1600200" imgH="380880" progId="Equation.3">
                  <p:embed/>
                </p:oleObj>
              </mc:Choice>
              <mc:Fallback>
                <p:oleObj name="公式" r:id="rId11" imgW="160020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908720"/>
                        <a:ext cx="2952328" cy="703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491119"/>
              </p:ext>
            </p:extLst>
          </p:nvPr>
        </p:nvGraphicFramePr>
        <p:xfrm>
          <a:off x="5652120" y="1669388"/>
          <a:ext cx="2543001" cy="92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2" name="公式" r:id="rId13" imgW="1320480" imgH="482400" progId="Equation.3">
                  <p:embed/>
                </p:oleObj>
              </mc:Choice>
              <mc:Fallback>
                <p:oleObj name="公式" r:id="rId13" imgW="13204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669388"/>
                        <a:ext cx="2543001" cy="928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59306"/>
              </p:ext>
            </p:extLst>
          </p:nvPr>
        </p:nvGraphicFramePr>
        <p:xfrm>
          <a:off x="5629399" y="2692283"/>
          <a:ext cx="2615009" cy="863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3" name="公式" r:id="rId15" imgW="1346040" imgH="444240" progId="Equation.3">
                  <p:embed/>
                </p:oleObj>
              </mc:Choice>
              <mc:Fallback>
                <p:oleObj name="公式" r:id="rId15" imgW="13460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399" y="2692283"/>
                        <a:ext cx="2615009" cy="863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675751"/>
              </p:ext>
            </p:extLst>
          </p:nvPr>
        </p:nvGraphicFramePr>
        <p:xfrm>
          <a:off x="5652120" y="3700395"/>
          <a:ext cx="2543001" cy="85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4" name="公式" r:id="rId17" imgW="1244520" imgH="419040" progId="Equation.3">
                  <p:embed/>
                </p:oleObj>
              </mc:Choice>
              <mc:Fallback>
                <p:oleObj name="公式" r:id="rId17" imgW="12445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700395"/>
                        <a:ext cx="2543001" cy="857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056883"/>
              </p:ext>
            </p:extLst>
          </p:nvPr>
        </p:nvGraphicFramePr>
        <p:xfrm>
          <a:off x="5640388" y="4549775"/>
          <a:ext cx="34639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5" name="公式" r:id="rId19" imgW="1574640" imgH="431640" progId="Equation.3">
                  <p:embed/>
                </p:oleObj>
              </mc:Choice>
              <mc:Fallback>
                <p:oleObj name="公式" r:id="rId19" imgW="15746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4549775"/>
                        <a:ext cx="346392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523924"/>
              </p:ext>
            </p:extLst>
          </p:nvPr>
        </p:nvGraphicFramePr>
        <p:xfrm>
          <a:off x="5652120" y="5663654"/>
          <a:ext cx="21224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6" name="公式" r:id="rId21" imgW="965160" imgH="228600" progId="Equation.3">
                  <p:embed/>
                </p:oleObj>
              </mc:Choice>
              <mc:Fallback>
                <p:oleObj name="公式" r:id="rId21" imgW="9651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663654"/>
                        <a:ext cx="2122488" cy="501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23988"/>
              </p:ext>
            </p:extLst>
          </p:nvPr>
        </p:nvGraphicFramePr>
        <p:xfrm>
          <a:off x="2820673" y="4221088"/>
          <a:ext cx="2903455" cy="204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7" name="Visio" r:id="rId23" imgW="1379153" imgH="978440" progId="Visio.Drawing.11">
                  <p:embed/>
                </p:oleObj>
              </mc:Choice>
              <mc:Fallback>
                <p:oleObj name="Visio" r:id="rId23" imgW="1379153" imgH="97844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673" y="4221088"/>
                        <a:ext cx="2903455" cy="2042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532856" y="6237312"/>
            <a:ext cx="34072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pPr algn="ctr"/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时域无限宽，频带无限窄</a:t>
            </a:r>
          </a:p>
        </p:txBody>
      </p:sp>
    </p:spTree>
    <p:extLst>
      <p:ext uri="{BB962C8B-B14F-4D97-AF65-F5344CB8AC3E}">
        <p14:creationId xmlns:p14="http://schemas.microsoft.com/office/powerpoint/2010/main" val="354055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457200" y="19776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证明</a:t>
            </a:r>
          </a:p>
        </p:txBody>
      </p:sp>
      <p:pic>
        <p:nvPicPr>
          <p:cNvPr id="6" name="图片 5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47" y="2423765"/>
            <a:ext cx="47942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72" y="2423765"/>
            <a:ext cx="274637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332656"/>
            <a:ext cx="289401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40" y="4221088"/>
            <a:ext cx="45529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41962"/>
            <a:ext cx="5729287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09" y="980728"/>
            <a:ext cx="10937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84" y="1412528"/>
            <a:ext cx="228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1405334" y="2996853"/>
            <a:ext cx="6469063" cy="26987"/>
          </a:xfrm>
          <a:prstGeom prst="line">
            <a:avLst/>
          </a:prstGeom>
          <a:noFill/>
          <a:ln w="14351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7874397" y="2973040"/>
            <a:ext cx="153987" cy="101600"/>
          </a:xfrm>
          <a:custGeom>
            <a:avLst/>
            <a:gdLst>
              <a:gd name="T0" fmla="*/ 0 w 97"/>
              <a:gd name="T1" fmla="*/ 0 h 64"/>
              <a:gd name="T2" fmla="*/ 97 w 97"/>
              <a:gd name="T3" fmla="*/ 32 h 64"/>
              <a:gd name="T4" fmla="*/ 0 w 97"/>
              <a:gd name="T5" fmla="*/ 64 h 64"/>
              <a:gd name="T6" fmla="*/ 0 w 97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64">
                <a:moveTo>
                  <a:pt x="0" y="0"/>
                </a:moveTo>
                <a:lnTo>
                  <a:pt x="97" y="32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521597" y="1002953"/>
            <a:ext cx="103187" cy="153987"/>
          </a:xfrm>
          <a:custGeom>
            <a:avLst/>
            <a:gdLst>
              <a:gd name="T0" fmla="*/ 0 w 65"/>
              <a:gd name="T1" fmla="*/ 97 h 97"/>
              <a:gd name="T2" fmla="*/ 32 w 65"/>
              <a:gd name="T3" fmla="*/ 0 h 97"/>
              <a:gd name="T4" fmla="*/ 65 w 65"/>
              <a:gd name="T5" fmla="*/ 97 h 97"/>
              <a:gd name="T6" fmla="*/ 0 w 65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97">
                <a:moveTo>
                  <a:pt x="0" y="97"/>
                </a:moveTo>
                <a:lnTo>
                  <a:pt x="32" y="0"/>
                </a:lnTo>
                <a:lnTo>
                  <a:pt x="65" y="97"/>
                </a:lnTo>
                <a:lnTo>
                  <a:pt x="0" y="97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764109" y="1730028"/>
            <a:ext cx="2789238" cy="1579562"/>
          </a:xfrm>
          <a:custGeom>
            <a:avLst/>
            <a:gdLst>
              <a:gd name="T0" fmla="*/ 61 w 1757"/>
              <a:gd name="T1" fmla="*/ 812 h 995"/>
              <a:gd name="T2" fmla="*/ 129 w 1757"/>
              <a:gd name="T3" fmla="*/ 844 h 995"/>
              <a:gd name="T4" fmla="*/ 196 w 1757"/>
              <a:gd name="T5" fmla="*/ 861 h 995"/>
              <a:gd name="T6" fmla="*/ 302 w 1757"/>
              <a:gd name="T7" fmla="*/ 861 h 995"/>
              <a:gd name="T8" fmla="*/ 349 w 1757"/>
              <a:gd name="T9" fmla="*/ 837 h 995"/>
              <a:gd name="T10" fmla="*/ 412 w 1757"/>
              <a:gd name="T11" fmla="*/ 806 h 995"/>
              <a:gd name="T12" fmla="*/ 467 w 1757"/>
              <a:gd name="T13" fmla="*/ 778 h 995"/>
              <a:gd name="T14" fmla="*/ 533 w 1757"/>
              <a:gd name="T15" fmla="*/ 770 h 995"/>
              <a:gd name="T16" fmla="*/ 599 w 1757"/>
              <a:gd name="T17" fmla="*/ 795 h 995"/>
              <a:gd name="T18" fmla="*/ 676 w 1757"/>
              <a:gd name="T19" fmla="*/ 844 h 995"/>
              <a:gd name="T20" fmla="*/ 765 w 1757"/>
              <a:gd name="T21" fmla="*/ 895 h 995"/>
              <a:gd name="T22" fmla="*/ 860 w 1757"/>
              <a:gd name="T23" fmla="*/ 877 h 995"/>
              <a:gd name="T24" fmla="*/ 937 w 1757"/>
              <a:gd name="T25" fmla="*/ 820 h 995"/>
              <a:gd name="T26" fmla="*/ 1094 w 1757"/>
              <a:gd name="T27" fmla="*/ 713 h 995"/>
              <a:gd name="T28" fmla="*/ 1166 w 1757"/>
              <a:gd name="T29" fmla="*/ 778 h 995"/>
              <a:gd name="T30" fmla="*/ 1210 w 1757"/>
              <a:gd name="T31" fmla="*/ 829 h 995"/>
              <a:gd name="T32" fmla="*/ 1249 w 1757"/>
              <a:gd name="T33" fmla="*/ 888 h 995"/>
              <a:gd name="T34" fmla="*/ 1310 w 1757"/>
              <a:gd name="T35" fmla="*/ 969 h 995"/>
              <a:gd name="T36" fmla="*/ 1436 w 1757"/>
              <a:gd name="T37" fmla="*/ 952 h 995"/>
              <a:gd name="T38" fmla="*/ 1465 w 1757"/>
              <a:gd name="T39" fmla="*/ 894 h 995"/>
              <a:gd name="T40" fmla="*/ 1484 w 1757"/>
              <a:gd name="T41" fmla="*/ 818 h 995"/>
              <a:gd name="T42" fmla="*/ 1516 w 1757"/>
              <a:gd name="T43" fmla="*/ 738 h 995"/>
              <a:gd name="T44" fmla="*/ 1527 w 1757"/>
              <a:gd name="T45" fmla="*/ 647 h 995"/>
              <a:gd name="T46" fmla="*/ 1560 w 1757"/>
              <a:gd name="T47" fmla="*/ 572 h 995"/>
              <a:gd name="T48" fmla="*/ 1584 w 1757"/>
              <a:gd name="T49" fmla="*/ 481 h 995"/>
              <a:gd name="T50" fmla="*/ 1593 w 1757"/>
              <a:gd name="T51" fmla="*/ 390 h 995"/>
              <a:gd name="T52" fmla="*/ 1628 w 1757"/>
              <a:gd name="T53" fmla="*/ 313 h 995"/>
              <a:gd name="T54" fmla="*/ 1651 w 1757"/>
              <a:gd name="T55" fmla="*/ 223 h 995"/>
              <a:gd name="T56" fmla="*/ 1666 w 1757"/>
              <a:gd name="T57" fmla="*/ 156 h 995"/>
              <a:gd name="T58" fmla="*/ 1696 w 1757"/>
              <a:gd name="T59" fmla="*/ 88 h 995"/>
              <a:gd name="T60" fmla="*/ 1725 w 1757"/>
              <a:gd name="T61" fmla="*/ 38 h 995"/>
              <a:gd name="T62" fmla="*/ 1714 w 1757"/>
              <a:gd name="T63" fmla="*/ 34 h 995"/>
              <a:gd name="T64" fmla="*/ 1676 w 1757"/>
              <a:gd name="T65" fmla="*/ 92 h 995"/>
              <a:gd name="T66" fmla="*/ 1651 w 1757"/>
              <a:gd name="T67" fmla="*/ 172 h 995"/>
              <a:gd name="T68" fmla="*/ 1622 w 1757"/>
              <a:gd name="T69" fmla="*/ 239 h 995"/>
              <a:gd name="T70" fmla="*/ 1603 w 1757"/>
              <a:gd name="T71" fmla="*/ 331 h 995"/>
              <a:gd name="T72" fmla="*/ 1588 w 1757"/>
              <a:gd name="T73" fmla="*/ 410 h 995"/>
              <a:gd name="T74" fmla="*/ 1559 w 1757"/>
              <a:gd name="T75" fmla="*/ 501 h 995"/>
              <a:gd name="T76" fmla="*/ 1536 w 1757"/>
              <a:gd name="T77" fmla="*/ 589 h 995"/>
              <a:gd name="T78" fmla="*/ 1527 w 1757"/>
              <a:gd name="T79" fmla="*/ 679 h 995"/>
              <a:gd name="T80" fmla="*/ 1488 w 1757"/>
              <a:gd name="T81" fmla="*/ 755 h 995"/>
              <a:gd name="T82" fmla="*/ 1478 w 1757"/>
              <a:gd name="T83" fmla="*/ 837 h 995"/>
              <a:gd name="T84" fmla="*/ 1441 w 1757"/>
              <a:gd name="T85" fmla="*/ 904 h 995"/>
              <a:gd name="T86" fmla="*/ 1396 w 1757"/>
              <a:gd name="T87" fmla="*/ 965 h 995"/>
              <a:gd name="T88" fmla="*/ 1292 w 1757"/>
              <a:gd name="T89" fmla="*/ 932 h 995"/>
              <a:gd name="T90" fmla="*/ 1253 w 1757"/>
              <a:gd name="T91" fmla="*/ 874 h 995"/>
              <a:gd name="T92" fmla="*/ 1215 w 1757"/>
              <a:gd name="T93" fmla="*/ 815 h 995"/>
              <a:gd name="T94" fmla="*/ 1167 w 1757"/>
              <a:gd name="T95" fmla="*/ 758 h 995"/>
              <a:gd name="T96" fmla="*/ 1075 w 1757"/>
              <a:gd name="T97" fmla="*/ 706 h 995"/>
              <a:gd name="T98" fmla="*/ 906 w 1757"/>
              <a:gd name="T99" fmla="*/ 823 h 995"/>
              <a:gd name="T100" fmla="*/ 845 w 1757"/>
              <a:gd name="T101" fmla="*/ 872 h 995"/>
              <a:gd name="T102" fmla="*/ 763 w 1757"/>
              <a:gd name="T103" fmla="*/ 874 h 995"/>
              <a:gd name="T104" fmla="*/ 671 w 1757"/>
              <a:gd name="T105" fmla="*/ 821 h 995"/>
              <a:gd name="T106" fmla="*/ 597 w 1757"/>
              <a:gd name="T107" fmla="*/ 773 h 995"/>
              <a:gd name="T108" fmla="*/ 530 w 1757"/>
              <a:gd name="T109" fmla="*/ 749 h 995"/>
              <a:gd name="T110" fmla="*/ 461 w 1757"/>
              <a:gd name="T111" fmla="*/ 764 h 995"/>
              <a:gd name="T112" fmla="*/ 399 w 1757"/>
              <a:gd name="T113" fmla="*/ 790 h 995"/>
              <a:gd name="T114" fmla="*/ 330 w 1757"/>
              <a:gd name="T115" fmla="*/ 831 h 995"/>
              <a:gd name="T116" fmla="*/ 296 w 1757"/>
              <a:gd name="T117" fmla="*/ 846 h 995"/>
              <a:gd name="T118" fmla="*/ 201 w 1757"/>
              <a:gd name="T119" fmla="*/ 846 h 995"/>
              <a:gd name="T120" fmla="*/ 121 w 1757"/>
              <a:gd name="T121" fmla="*/ 817 h 995"/>
              <a:gd name="T122" fmla="*/ 60 w 1757"/>
              <a:gd name="T123" fmla="*/ 790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7" h="995">
                <a:moveTo>
                  <a:pt x="0" y="772"/>
                </a:moveTo>
                <a:lnTo>
                  <a:pt x="0" y="787"/>
                </a:lnTo>
                <a:lnTo>
                  <a:pt x="9" y="787"/>
                </a:lnTo>
                <a:lnTo>
                  <a:pt x="9" y="780"/>
                </a:lnTo>
                <a:lnTo>
                  <a:pt x="6" y="787"/>
                </a:lnTo>
                <a:lnTo>
                  <a:pt x="4" y="787"/>
                </a:lnTo>
                <a:lnTo>
                  <a:pt x="14" y="795"/>
                </a:lnTo>
                <a:lnTo>
                  <a:pt x="15" y="795"/>
                </a:lnTo>
                <a:lnTo>
                  <a:pt x="18" y="797"/>
                </a:lnTo>
                <a:lnTo>
                  <a:pt x="28" y="797"/>
                </a:lnTo>
                <a:lnTo>
                  <a:pt x="38" y="797"/>
                </a:lnTo>
                <a:lnTo>
                  <a:pt x="38" y="787"/>
                </a:lnTo>
                <a:lnTo>
                  <a:pt x="35" y="795"/>
                </a:lnTo>
                <a:lnTo>
                  <a:pt x="32" y="795"/>
                </a:lnTo>
                <a:lnTo>
                  <a:pt x="41" y="804"/>
                </a:lnTo>
                <a:lnTo>
                  <a:pt x="44" y="804"/>
                </a:lnTo>
                <a:lnTo>
                  <a:pt x="47" y="806"/>
                </a:lnTo>
                <a:lnTo>
                  <a:pt x="57" y="806"/>
                </a:lnTo>
                <a:lnTo>
                  <a:pt x="57" y="797"/>
                </a:lnTo>
                <a:lnTo>
                  <a:pt x="54" y="804"/>
                </a:lnTo>
                <a:lnTo>
                  <a:pt x="52" y="804"/>
                </a:lnTo>
                <a:lnTo>
                  <a:pt x="61" y="812"/>
                </a:lnTo>
                <a:lnTo>
                  <a:pt x="63" y="812"/>
                </a:lnTo>
                <a:lnTo>
                  <a:pt x="66" y="814"/>
                </a:lnTo>
                <a:lnTo>
                  <a:pt x="77" y="814"/>
                </a:lnTo>
                <a:lnTo>
                  <a:pt x="77" y="806"/>
                </a:lnTo>
                <a:lnTo>
                  <a:pt x="74" y="812"/>
                </a:lnTo>
                <a:lnTo>
                  <a:pt x="72" y="812"/>
                </a:lnTo>
                <a:lnTo>
                  <a:pt x="81" y="820"/>
                </a:lnTo>
                <a:lnTo>
                  <a:pt x="83" y="820"/>
                </a:lnTo>
                <a:lnTo>
                  <a:pt x="86" y="821"/>
                </a:lnTo>
                <a:lnTo>
                  <a:pt x="95" y="821"/>
                </a:lnTo>
                <a:lnTo>
                  <a:pt x="95" y="814"/>
                </a:lnTo>
                <a:lnTo>
                  <a:pt x="92" y="820"/>
                </a:lnTo>
                <a:lnTo>
                  <a:pt x="91" y="820"/>
                </a:lnTo>
                <a:lnTo>
                  <a:pt x="100" y="827"/>
                </a:lnTo>
                <a:lnTo>
                  <a:pt x="101" y="827"/>
                </a:lnTo>
                <a:lnTo>
                  <a:pt x="104" y="829"/>
                </a:lnTo>
                <a:lnTo>
                  <a:pt x="115" y="829"/>
                </a:lnTo>
                <a:lnTo>
                  <a:pt x="115" y="821"/>
                </a:lnTo>
                <a:lnTo>
                  <a:pt x="112" y="827"/>
                </a:lnTo>
                <a:lnTo>
                  <a:pt x="110" y="827"/>
                </a:lnTo>
                <a:lnTo>
                  <a:pt x="120" y="837"/>
                </a:lnTo>
                <a:lnTo>
                  <a:pt x="129" y="844"/>
                </a:lnTo>
                <a:lnTo>
                  <a:pt x="130" y="844"/>
                </a:lnTo>
                <a:lnTo>
                  <a:pt x="134" y="846"/>
                </a:lnTo>
                <a:lnTo>
                  <a:pt x="143" y="846"/>
                </a:lnTo>
                <a:lnTo>
                  <a:pt x="143" y="837"/>
                </a:lnTo>
                <a:lnTo>
                  <a:pt x="140" y="844"/>
                </a:lnTo>
                <a:lnTo>
                  <a:pt x="138" y="844"/>
                </a:lnTo>
                <a:lnTo>
                  <a:pt x="149" y="854"/>
                </a:lnTo>
                <a:lnTo>
                  <a:pt x="150" y="854"/>
                </a:lnTo>
                <a:lnTo>
                  <a:pt x="153" y="855"/>
                </a:lnTo>
                <a:lnTo>
                  <a:pt x="163" y="855"/>
                </a:lnTo>
                <a:lnTo>
                  <a:pt x="172" y="855"/>
                </a:lnTo>
                <a:lnTo>
                  <a:pt x="172" y="846"/>
                </a:lnTo>
                <a:lnTo>
                  <a:pt x="169" y="854"/>
                </a:lnTo>
                <a:lnTo>
                  <a:pt x="167" y="854"/>
                </a:lnTo>
                <a:lnTo>
                  <a:pt x="177" y="861"/>
                </a:lnTo>
                <a:lnTo>
                  <a:pt x="178" y="861"/>
                </a:lnTo>
                <a:lnTo>
                  <a:pt x="181" y="863"/>
                </a:lnTo>
                <a:lnTo>
                  <a:pt x="192" y="863"/>
                </a:lnTo>
                <a:lnTo>
                  <a:pt x="201" y="863"/>
                </a:lnTo>
                <a:lnTo>
                  <a:pt x="201" y="855"/>
                </a:lnTo>
                <a:lnTo>
                  <a:pt x="198" y="861"/>
                </a:lnTo>
                <a:lnTo>
                  <a:pt x="196" y="861"/>
                </a:lnTo>
                <a:lnTo>
                  <a:pt x="206" y="869"/>
                </a:lnTo>
                <a:lnTo>
                  <a:pt x="207" y="869"/>
                </a:lnTo>
                <a:lnTo>
                  <a:pt x="210" y="871"/>
                </a:lnTo>
                <a:lnTo>
                  <a:pt x="220" y="871"/>
                </a:lnTo>
                <a:lnTo>
                  <a:pt x="230" y="871"/>
                </a:lnTo>
                <a:lnTo>
                  <a:pt x="239" y="871"/>
                </a:lnTo>
                <a:lnTo>
                  <a:pt x="249" y="871"/>
                </a:lnTo>
                <a:lnTo>
                  <a:pt x="258" y="871"/>
                </a:lnTo>
                <a:lnTo>
                  <a:pt x="269" y="871"/>
                </a:lnTo>
                <a:lnTo>
                  <a:pt x="269" y="871"/>
                </a:lnTo>
                <a:lnTo>
                  <a:pt x="272" y="869"/>
                </a:lnTo>
                <a:lnTo>
                  <a:pt x="275" y="869"/>
                </a:lnTo>
                <a:lnTo>
                  <a:pt x="284" y="861"/>
                </a:lnTo>
                <a:lnTo>
                  <a:pt x="278" y="855"/>
                </a:lnTo>
                <a:lnTo>
                  <a:pt x="278" y="863"/>
                </a:lnTo>
                <a:lnTo>
                  <a:pt x="281" y="861"/>
                </a:lnTo>
                <a:lnTo>
                  <a:pt x="278" y="863"/>
                </a:lnTo>
                <a:lnTo>
                  <a:pt x="287" y="863"/>
                </a:lnTo>
                <a:lnTo>
                  <a:pt x="296" y="863"/>
                </a:lnTo>
                <a:lnTo>
                  <a:pt x="296" y="863"/>
                </a:lnTo>
                <a:lnTo>
                  <a:pt x="299" y="861"/>
                </a:lnTo>
                <a:lnTo>
                  <a:pt x="302" y="861"/>
                </a:lnTo>
                <a:lnTo>
                  <a:pt x="313" y="854"/>
                </a:lnTo>
                <a:lnTo>
                  <a:pt x="307" y="846"/>
                </a:lnTo>
                <a:lnTo>
                  <a:pt x="307" y="855"/>
                </a:lnTo>
                <a:lnTo>
                  <a:pt x="310" y="854"/>
                </a:lnTo>
                <a:lnTo>
                  <a:pt x="307" y="855"/>
                </a:lnTo>
                <a:lnTo>
                  <a:pt x="316" y="855"/>
                </a:lnTo>
                <a:lnTo>
                  <a:pt x="316" y="855"/>
                </a:lnTo>
                <a:lnTo>
                  <a:pt x="319" y="854"/>
                </a:lnTo>
                <a:lnTo>
                  <a:pt x="322" y="854"/>
                </a:lnTo>
                <a:lnTo>
                  <a:pt x="332" y="844"/>
                </a:lnTo>
                <a:lnTo>
                  <a:pt x="326" y="837"/>
                </a:lnTo>
                <a:lnTo>
                  <a:pt x="326" y="846"/>
                </a:lnTo>
                <a:lnTo>
                  <a:pt x="329" y="844"/>
                </a:lnTo>
                <a:lnTo>
                  <a:pt x="326" y="846"/>
                </a:lnTo>
                <a:lnTo>
                  <a:pt x="335" y="846"/>
                </a:lnTo>
                <a:lnTo>
                  <a:pt x="335" y="846"/>
                </a:lnTo>
                <a:lnTo>
                  <a:pt x="338" y="844"/>
                </a:lnTo>
                <a:lnTo>
                  <a:pt x="341" y="844"/>
                </a:lnTo>
                <a:lnTo>
                  <a:pt x="352" y="837"/>
                </a:lnTo>
                <a:lnTo>
                  <a:pt x="345" y="829"/>
                </a:lnTo>
                <a:lnTo>
                  <a:pt x="345" y="837"/>
                </a:lnTo>
                <a:lnTo>
                  <a:pt x="349" y="837"/>
                </a:lnTo>
                <a:lnTo>
                  <a:pt x="345" y="837"/>
                </a:lnTo>
                <a:lnTo>
                  <a:pt x="355" y="837"/>
                </a:lnTo>
                <a:lnTo>
                  <a:pt x="355" y="837"/>
                </a:lnTo>
                <a:lnTo>
                  <a:pt x="358" y="837"/>
                </a:lnTo>
                <a:lnTo>
                  <a:pt x="361" y="837"/>
                </a:lnTo>
                <a:lnTo>
                  <a:pt x="370" y="827"/>
                </a:lnTo>
                <a:lnTo>
                  <a:pt x="379" y="820"/>
                </a:lnTo>
                <a:lnTo>
                  <a:pt x="373" y="814"/>
                </a:lnTo>
                <a:lnTo>
                  <a:pt x="373" y="821"/>
                </a:lnTo>
                <a:lnTo>
                  <a:pt x="376" y="820"/>
                </a:lnTo>
                <a:lnTo>
                  <a:pt x="373" y="821"/>
                </a:lnTo>
                <a:lnTo>
                  <a:pt x="384" y="821"/>
                </a:lnTo>
                <a:lnTo>
                  <a:pt x="384" y="821"/>
                </a:lnTo>
                <a:lnTo>
                  <a:pt x="387" y="820"/>
                </a:lnTo>
                <a:lnTo>
                  <a:pt x="390" y="820"/>
                </a:lnTo>
                <a:lnTo>
                  <a:pt x="399" y="812"/>
                </a:lnTo>
                <a:lnTo>
                  <a:pt x="408" y="804"/>
                </a:lnTo>
                <a:lnTo>
                  <a:pt x="402" y="797"/>
                </a:lnTo>
                <a:lnTo>
                  <a:pt x="402" y="806"/>
                </a:lnTo>
                <a:lnTo>
                  <a:pt x="405" y="804"/>
                </a:lnTo>
                <a:lnTo>
                  <a:pt x="402" y="806"/>
                </a:lnTo>
                <a:lnTo>
                  <a:pt x="412" y="806"/>
                </a:lnTo>
                <a:lnTo>
                  <a:pt x="412" y="806"/>
                </a:lnTo>
                <a:lnTo>
                  <a:pt x="415" y="804"/>
                </a:lnTo>
                <a:lnTo>
                  <a:pt x="418" y="804"/>
                </a:lnTo>
                <a:lnTo>
                  <a:pt x="428" y="795"/>
                </a:lnTo>
                <a:lnTo>
                  <a:pt x="438" y="787"/>
                </a:lnTo>
                <a:lnTo>
                  <a:pt x="431" y="780"/>
                </a:lnTo>
                <a:lnTo>
                  <a:pt x="431" y="787"/>
                </a:lnTo>
                <a:lnTo>
                  <a:pt x="435" y="787"/>
                </a:lnTo>
                <a:lnTo>
                  <a:pt x="431" y="787"/>
                </a:lnTo>
                <a:lnTo>
                  <a:pt x="441" y="787"/>
                </a:lnTo>
                <a:lnTo>
                  <a:pt x="441" y="787"/>
                </a:lnTo>
                <a:lnTo>
                  <a:pt x="444" y="787"/>
                </a:lnTo>
                <a:lnTo>
                  <a:pt x="447" y="787"/>
                </a:lnTo>
                <a:lnTo>
                  <a:pt x="456" y="778"/>
                </a:lnTo>
                <a:lnTo>
                  <a:pt x="450" y="772"/>
                </a:lnTo>
                <a:lnTo>
                  <a:pt x="450" y="780"/>
                </a:lnTo>
                <a:lnTo>
                  <a:pt x="453" y="778"/>
                </a:lnTo>
                <a:lnTo>
                  <a:pt x="450" y="780"/>
                </a:lnTo>
                <a:lnTo>
                  <a:pt x="461" y="780"/>
                </a:lnTo>
                <a:lnTo>
                  <a:pt x="461" y="780"/>
                </a:lnTo>
                <a:lnTo>
                  <a:pt x="464" y="778"/>
                </a:lnTo>
                <a:lnTo>
                  <a:pt x="467" y="778"/>
                </a:lnTo>
                <a:lnTo>
                  <a:pt x="476" y="770"/>
                </a:lnTo>
                <a:lnTo>
                  <a:pt x="470" y="764"/>
                </a:lnTo>
                <a:lnTo>
                  <a:pt x="470" y="772"/>
                </a:lnTo>
                <a:lnTo>
                  <a:pt x="473" y="770"/>
                </a:lnTo>
                <a:lnTo>
                  <a:pt x="470" y="772"/>
                </a:lnTo>
                <a:lnTo>
                  <a:pt x="479" y="772"/>
                </a:lnTo>
                <a:lnTo>
                  <a:pt x="488" y="772"/>
                </a:lnTo>
                <a:lnTo>
                  <a:pt x="499" y="772"/>
                </a:lnTo>
                <a:lnTo>
                  <a:pt x="499" y="772"/>
                </a:lnTo>
                <a:lnTo>
                  <a:pt x="502" y="770"/>
                </a:lnTo>
                <a:lnTo>
                  <a:pt x="505" y="770"/>
                </a:lnTo>
                <a:lnTo>
                  <a:pt x="514" y="761"/>
                </a:lnTo>
                <a:lnTo>
                  <a:pt x="508" y="755"/>
                </a:lnTo>
                <a:lnTo>
                  <a:pt x="508" y="763"/>
                </a:lnTo>
                <a:lnTo>
                  <a:pt x="511" y="761"/>
                </a:lnTo>
                <a:lnTo>
                  <a:pt x="508" y="763"/>
                </a:lnTo>
                <a:lnTo>
                  <a:pt x="518" y="763"/>
                </a:lnTo>
                <a:lnTo>
                  <a:pt x="527" y="763"/>
                </a:lnTo>
                <a:lnTo>
                  <a:pt x="527" y="755"/>
                </a:lnTo>
                <a:lnTo>
                  <a:pt x="524" y="761"/>
                </a:lnTo>
                <a:lnTo>
                  <a:pt x="522" y="761"/>
                </a:lnTo>
                <a:lnTo>
                  <a:pt x="533" y="770"/>
                </a:lnTo>
                <a:lnTo>
                  <a:pt x="534" y="770"/>
                </a:lnTo>
                <a:lnTo>
                  <a:pt x="537" y="772"/>
                </a:lnTo>
                <a:lnTo>
                  <a:pt x="547" y="772"/>
                </a:lnTo>
                <a:lnTo>
                  <a:pt x="556" y="772"/>
                </a:lnTo>
                <a:lnTo>
                  <a:pt x="556" y="764"/>
                </a:lnTo>
                <a:lnTo>
                  <a:pt x="553" y="770"/>
                </a:lnTo>
                <a:lnTo>
                  <a:pt x="551" y="770"/>
                </a:lnTo>
                <a:lnTo>
                  <a:pt x="561" y="778"/>
                </a:lnTo>
                <a:lnTo>
                  <a:pt x="562" y="778"/>
                </a:lnTo>
                <a:lnTo>
                  <a:pt x="565" y="780"/>
                </a:lnTo>
                <a:lnTo>
                  <a:pt x="576" y="780"/>
                </a:lnTo>
                <a:lnTo>
                  <a:pt x="576" y="772"/>
                </a:lnTo>
                <a:lnTo>
                  <a:pt x="573" y="778"/>
                </a:lnTo>
                <a:lnTo>
                  <a:pt x="571" y="778"/>
                </a:lnTo>
                <a:lnTo>
                  <a:pt x="580" y="787"/>
                </a:lnTo>
                <a:lnTo>
                  <a:pt x="582" y="787"/>
                </a:lnTo>
                <a:lnTo>
                  <a:pt x="585" y="787"/>
                </a:lnTo>
                <a:lnTo>
                  <a:pt x="594" y="787"/>
                </a:lnTo>
                <a:lnTo>
                  <a:pt x="594" y="780"/>
                </a:lnTo>
                <a:lnTo>
                  <a:pt x="591" y="787"/>
                </a:lnTo>
                <a:lnTo>
                  <a:pt x="590" y="787"/>
                </a:lnTo>
                <a:lnTo>
                  <a:pt x="599" y="795"/>
                </a:lnTo>
                <a:lnTo>
                  <a:pt x="600" y="795"/>
                </a:lnTo>
                <a:lnTo>
                  <a:pt x="604" y="797"/>
                </a:lnTo>
                <a:lnTo>
                  <a:pt x="614" y="797"/>
                </a:lnTo>
                <a:lnTo>
                  <a:pt x="614" y="787"/>
                </a:lnTo>
                <a:lnTo>
                  <a:pt x="611" y="795"/>
                </a:lnTo>
                <a:lnTo>
                  <a:pt x="608" y="795"/>
                </a:lnTo>
                <a:lnTo>
                  <a:pt x="617" y="804"/>
                </a:lnTo>
                <a:lnTo>
                  <a:pt x="619" y="804"/>
                </a:lnTo>
                <a:lnTo>
                  <a:pt x="628" y="812"/>
                </a:lnTo>
                <a:lnTo>
                  <a:pt x="637" y="820"/>
                </a:lnTo>
                <a:lnTo>
                  <a:pt x="637" y="820"/>
                </a:lnTo>
                <a:lnTo>
                  <a:pt x="648" y="827"/>
                </a:lnTo>
                <a:lnTo>
                  <a:pt x="653" y="821"/>
                </a:lnTo>
                <a:lnTo>
                  <a:pt x="648" y="827"/>
                </a:lnTo>
                <a:lnTo>
                  <a:pt x="657" y="837"/>
                </a:lnTo>
                <a:lnTo>
                  <a:pt x="659" y="837"/>
                </a:lnTo>
                <a:lnTo>
                  <a:pt x="662" y="837"/>
                </a:lnTo>
                <a:lnTo>
                  <a:pt x="671" y="837"/>
                </a:lnTo>
                <a:lnTo>
                  <a:pt x="671" y="829"/>
                </a:lnTo>
                <a:lnTo>
                  <a:pt x="668" y="837"/>
                </a:lnTo>
                <a:lnTo>
                  <a:pt x="667" y="837"/>
                </a:lnTo>
                <a:lnTo>
                  <a:pt x="676" y="844"/>
                </a:lnTo>
                <a:lnTo>
                  <a:pt x="686" y="854"/>
                </a:lnTo>
                <a:lnTo>
                  <a:pt x="696" y="861"/>
                </a:lnTo>
                <a:lnTo>
                  <a:pt x="705" y="869"/>
                </a:lnTo>
                <a:lnTo>
                  <a:pt x="706" y="869"/>
                </a:lnTo>
                <a:lnTo>
                  <a:pt x="710" y="871"/>
                </a:lnTo>
                <a:lnTo>
                  <a:pt x="719" y="871"/>
                </a:lnTo>
                <a:lnTo>
                  <a:pt x="719" y="863"/>
                </a:lnTo>
                <a:lnTo>
                  <a:pt x="716" y="869"/>
                </a:lnTo>
                <a:lnTo>
                  <a:pt x="714" y="869"/>
                </a:lnTo>
                <a:lnTo>
                  <a:pt x="725" y="877"/>
                </a:lnTo>
                <a:lnTo>
                  <a:pt x="729" y="871"/>
                </a:lnTo>
                <a:lnTo>
                  <a:pt x="723" y="877"/>
                </a:lnTo>
                <a:lnTo>
                  <a:pt x="733" y="886"/>
                </a:lnTo>
                <a:lnTo>
                  <a:pt x="736" y="886"/>
                </a:lnTo>
                <a:lnTo>
                  <a:pt x="739" y="888"/>
                </a:lnTo>
                <a:lnTo>
                  <a:pt x="748" y="888"/>
                </a:lnTo>
                <a:lnTo>
                  <a:pt x="757" y="888"/>
                </a:lnTo>
                <a:lnTo>
                  <a:pt x="757" y="880"/>
                </a:lnTo>
                <a:lnTo>
                  <a:pt x="754" y="886"/>
                </a:lnTo>
                <a:lnTo>
                  <a:pt x="753" y="886"/>
                </a:lnTo>
                <a:lnTo>
                  <a:pt x="763" y="895"/>
                </a:lnTo>
                <a:lnTo>
                  <a:pt x="765" y="895"/>
                </a:lnTo>
                <a:lnTo>
                  <a:pt x="768" y="895"/>
                </a:lnTo>
                <a:lnTo>
                  <a:pt x="777" y="895"/>
                </a:lnTo>
                <a:lnTo>
                  <a:pt x="786" y="895"/>
                </a:lnTo>
                <a:lnTo>
                  <a:pt x="796" y="895"/>
                </a:lnTo>
                <a:lnTo>
                  <a:pt x="806" y="895"/>
                </a:lnTo>
                <a:lnTo>
                  <a:pt x="816" y="895"/>
                </a:lnTo>
                <a:lnTo>
                  <a:pt x="825" y="895"/>
                </a:lnTo>
                <a:lnTo>
                  <a:pt x="825" y="895"/>
                </a:lnTo>
                <a:lnTo>
                  <a:pt x="828" y="895"/>
                </a:lnTo>
                <a:lnTo>
                  <a:pt x="831" y="895"/>
                </a:lnTo>
                <a:lnTo>
                  <a:pt x="840" y="886"/>
                </a:lnTo>
                <a:lnTo>
                  <a:pt x="834" y="880"/>
                </a:lnTo>
                <a:lnTo>
                  <a:pt x="834" y="888"/>
                </a:lnTo>
                <a:lnTo>
                  <a:pt x="837" y="886"/>
                </a:lnTo>
                <a:lnTo>
                  <a:pt x="834" y="888"/>
                </a:lnTo>
                <a:lnTo>
                  <a:pt x="845" y="888"/>
                </a:lnTo>
                <a:lnTo>
                  <a:pt x="845" y="888"/>
                </a:lnTo>
                <a:lnTo>
                  <a:pt x="848" y="886"/>
                </a:lnTo>
                <a:lnTo>
                  <a:pt x="851" y="886"/>
                </a:lnTo>
                <a:lnTo>
                  <a:pt x="860" y="877"/>
                </a:lnTo>
                <a:lnTo>
                  <a:pt x="854" y="871"/>
                </a:lnTo>
                <a:lnTo>
                  <a:pt x="860" y="877"/>
                </a:lnTo>
                <a:lnTo>
                  <a:pt x="869" y="869"/>
                </a:lnTo>
                <a:lnTo>
                  <a:pt x="863" y="863"/>
                </a:lnTo>
                <a:lnTo>
                  <a:pt x="863" y="871"/>
                </a:lnTo>
                <a:lnTo>
                  <a:pt x="866" y="869"/>
                </a:lnTo>
                <a:lnTo>
                  <a:pt x="863" y="871"/>
                </a:lnTo>
                <a:lnTo>
                  <a:pt x="872" y="871"/>
                </a:lnTo>
                <a:lnTo>
                  <a:pt x="872" y="871"/>
                </a:lnTo>
                <a:lnTo>
                  <a:pt x="875" y="869"/>
                </a:lnTo>
                <a:lnTo>
                  <a:pt x="878" y="869"/>
                </a:lnTo>
                <a:lnTo>
                  <a:pt x="889" y="861"/>
                </a:lnTo>
                <a:lnTo>
                  <a:pt x="889" y="861"/>
                </a:lnTo>
                <a:lnTo>
                  <a:pt x="898" y="854"/>
                </a:lnTo>
                <a:lnTo>
                  <a:pt x="898" y="854"/>
                </a:lnTo>
                <a:lnTo>
                  <a:pt x="908" y="844"/>
                </a:lnTo>
                <a:lnTo>
                  <a:pt x="902" y="837"/>
                </a:lnTo>
                <a:lnTo>
                  <a:pt x="908" y="844"/>
                </a:lnTo>
                <a:lnTo>
                  <a:pt x="917" y="837"/>
                </a:lnTo>
                <a:lnTo>
                  <a:pt x="911" y="829"/>
                </a:lnTo>
                <a:lnTo>
                  <a:pt x="917" y="837"/>
                </a:lnTo>
                <a:lnTo>
                  <a:pt x="928" y="827"/>
                </a:lnTo>
                <a:lnTo>
                  <a:pt x="928" y="827"/>
                </a:lnTo>
                <a:lnTo>
                  <a:pt x="937" y="820"/>
                </a:lnTo>
                <a:lnTo>
                  <a:pt x="946" y="812"/>
                </a:lnTo>
                <a:lnTo>
                  <a:pt x="955" y="804"/>
                </a:lnTo>
                <a:lnTo>
                  <a:pt x="966" y="795"/>
                </a:lnTo>
                <a:lnTo>
                  <a:pt x="975" y="787"/>
                </a:lnTo>
                <a:lnTo>
                  <a:pt x="984" y="778"/>
                </a:lnTo>
                <a:lnTo>
                  <a:pt x="994" y="770"/>
                </a:lnTo>
                <a:lnTo>
                  <a:pt x="1004" y="761"/>
                </a:lnTo>
                <a:lnTo>
                  <a:pt x="1014" y="753"/>
                </a:lnTo>
                <a:lnTo>
                  <a:pt x="1023" y="746"/>
                </a:lnTo>
                <a:lnTo>
                  <a:pt x="1032" y="738"/>
                </a:lnTo>
                <a:lnTo>
                  <a:pt x="1043" y="729"/>
                </a:lnTo>
                <a:lnTo>
                  <a:pt x="1052" y="720"/>
                </a:lnTo>
                <a:lnTo>
                  <a:pt x="1046" y="713"/>
                </a:lnTo>
                <a:lnTo>
                  <a:pt x="1046" y="721"/>
                </a:lnTo>
                <a:lnTo>
                  <a:pt x="1049" y="720"/>
                </a:lnTo>
                <a:lnTo>
                  <a:pt x="1046" y="721"/>
                </a:lnTo>
                <a:lnTo>
                  <a:pt x="1055" y="721"/>
                </a:lnTo>
                <a:lnTo>
                  <a:pt x="1064" y="721"/>
                </a:lnTo>
                <a:lnTo>
                  <a:pt x="1075" y="721"/>
                </a:lnTo>
                <a:lnTo>
                  <a:pt x="1084" y="721"/>
                </a:lnTo>
                <a:lnTo>
                  <a:pt x="1094" y="721"/>
                </a:lnTo>
                <a:lnTo>
                  <a:pt x="1094" y="713"/>
                </a:lnTo>
                <a:lnTo>
                  <a:pt x="1090" y="720"/>
                </a:lnTo>
                <a:lnTo>
                  <a:pt x="1089" y="720"/>
                </a:lnTo>
                <a:lnTo>
                  <a:pt x="1100" y="729"/>
                </a:lnTo>
                <a:lnTo>
                  <a:pt x="1101" y="729"/>
                </a:lnTo>
                <a:lnTo>
                  <a:pt x="1104" y="729"/>
                </a:lnTo>
                <a:lnTo>
                  <a:pt x="1113" y="729"/>
                </a:lnTo>
                <a:lnTo>
                  <a:pt x="1113" y="721"/>
                </a:lnTo>
                <a:lnTo>
                  <a:pt x="1110" y="729"/>
                </a:lnTo>
                <a:lnTo>
                  <a:pt x="1107" y="729"/>
                </a:lnTo>
                <a:lnTo>
                  <a:pt x="1117" y="738"/>
                </a:lnTo>
                <a:lnTo>
                  <a:pt x="1118" y="738"/>
                </a:lnTo>
                <a:lnTo>
                  <a:pt x="1127" y="746"/>
                </a:lnTo>
                <a:lnTo>
                  <a:pt x="1127" y="746"/>
                </a:lnTo>
                <a:lnTo>
                  <a:pt x="1138" y="753"/>
                </a:lnTo>
                <a:lnTo>
                  <a:pt x="1143" y="747"/>
                </a:lnTo>
                <a:lnTo>
                  <a:pt x="1138" y="753"/>
                </a:lnTo>
                <a:lnTo>
                  <a:pt x="1147" y="761"/>
                </a:lnTo>
                <a:lnTo>
                  <a:pt x="1152" y="755"/>
                </a:lnTo>
                <a:lnTo>
                  <a:pt x="1146" y="761"/>
                </a:lnTo>
                <a:lnTo>
                  <a:pt x="1155" y="770"/>
                </a:lnTo>
                <a:lnTo>
                  <a:pt x="1157" y="770"/>
                </a:lnTo>
                <a:lnTo>
                  <a:pt x="1166" y="778"/>
                </a:lnTo>
                <a:lnTo>
                  <a:pt x="1166" y="778"/>
                </a:lnTo>
                <a:lnTo>
                  <a:pt x="1176" y="787"/>
                </a:lnTo>
                <a:lnTo>
                  <a:pt x="1181" y="780"/>
                </a:lnTo>
                <a:lnTo>
                  <a:pt x="1176" y="787"/>
                </a:lnTo>
                <a:lnTo>
                  <a:pt x="1186" y="795"/>
                </a:lnTo>
                <a:lnTo>
                  <a:pt x="1190" y="787"/>
                </a:lnTo>
                <a:lnTo>
                  <a:pt x="1181" y="787"/>
                </a:lnTo>
                <a:lnTo>
                  <a:pt x="1181" y="797"/>
                </a:lnTo>
                <a:lnTo>
                  <a:pt x="1181" y="797"/>
                </a:lnTo>
                <a:lnTo>
                  <a:pt x="1184" y="803"/>
                </a:lnTo>
                <a:lnTo>
                  <a:pt x="1186" y="804"/>
                </a:lnTo>
                <a:lnTo>
                  <a:pt x="1195" y="812"/>
                </a:lnTo>
                <a:lnTo>
                  <a:pt x="1204" y="820"/>
                </a:lnTo>
                <a:lnTo>
                  <a:pt x="1209" y="814"/>
                </a:lnTo>
                <a:lnTo>
                  <a:pt x="1200" y="814"/>
                </a:lnTo>
                <a:lnTo>
                  <a:pt x="1200" y="821"/>
                </a:lnTo>
                <a:lnTo>
                  <a:pt x="1200" y="821"/>
                </a:lnTo>
                <a:lnTo>
                  <a:pt x="1203" y="826"/>
                </a:lnTo>
                <a:lnTo>
                  <a:pt x="1204" y="827"/>
                </a:lnTo>
                <a:lnTo>
                  <a:pt x="1215" y="837"/>
                </a:lnTo>
                <a:lnTo>
                  <a:pt x="1219" y="829"/>
                </a:lnTo>
                <a:lnTo>
                  <a:pt x="1210" y="829"/>
                </a:lnTo>
                <a:lnTo>
                  <a:pt x="1210" y="837"/>
                </a:lnTo>
                <a:lnTo>
                  <a:pt x="1210" y="837"/>
                </a:lnTo>
                <a:lnTo>
                  <a:pt x="1213" y="843"/>
                </a:lnTo>
                <a:lnTo>
                  <a:pt x="1213" y="844"/>
                </a:lnTo>
                <a:lnTo>
                  <a:pt x="1223" y="854"/>
                </a:lnTo>
                <a:lnTo>
                  <a:pt x="1229" y="846"/>
                </a:lnTo>
                <a:lnTo>
                  <a:pt x="1219" y="846"/>
                </a:lnTo>
                <a:lnTo>
                  <a:pt x="1219" y="855"/>
                </a:lnTo>
                <a:lnTo>
                  <a:pt x="1219" y="855"/>
                </a:lnTo>
                <a:lnTo>
                  <a:pt x="1223" y="860"/>
                </a:lnTo>
                <a:lnTo>
                  <a:pt x="1224" y="861"/>
                </a:lnTo>
                <a:lnTo>
                  <a:pt x="1233" y="869"/>
                </a:lnTo>
                <a:lnTo>
                  <a:pt x="1243" y="877"/>
                </a:lnTo>
                <a:lnTo>
                  <a:pt x="1247" y="871"/>
                </a:lnTo>
                <a:lnTo>
                  <a:pt x="1238" y="871"/>
                </a:lnTo>
                <a:lnTo>
                  <a:pt x="1238" y="880"/>
                </a:lnTo>
                <a:lnTo>
                  <a:pt x="1238" y="880"/>
                </a:lnTo>
                <a:lnTo>
                  <a:pt x="1241" y="886"/>
                </a:lnTo>
                <a:lnTo>
                  <a:pt x="1243" y="886"/>
                </a:lnTo>
                <a:lnTo>
                  <a:pt x="1253" y="895"/>
                </a:lnTo>
                <a:lnTo>
                  <a:pt x="1258" y="888"/>
                </a:lnTo>
                <a:lnTo>
                  <a:pt x="1249" y="888"/>
                </a:lnTo>
                <a:lnTo>
                  <a:pt x="1249" y="895"/>
                </a:lnTo>
                <a:lnTo>
                  <a:pt x="1249" y="895"/>
                </a:lnTo>
                <a:lnTo>
                  <a:pt x="1252" y="901"/>
                </a:lnTo>
                <a:lnTo>
                  <a:pt x="1253" y="903"/>
                </a:lnTo>
                <a:lnTo>
                  <a:pt x="1262" y="911"/>
                </a:lnTo>
                <a:lnTo>
                  <a:pt x="1267" y="904"/>
                </a:lnTo>
                <a:lnTo>
                  <a:pt x="1258" y="904"/>
                </a:lnTo>
                <a:lnTo>
                  <a:pt x="1258" y="914"/>
                </a:lnTo>
                <a:lnTo>
                  <a:pt x="1258" y="914"/>
                </a:lnTo>
                <a:lnTo>
                  <a:pt x="1261" y="918"/>
                </a:lnTo>
                <a:lnTo>
                  <a:pt x="1262" y="920"/>
                </a:lnTo>
                <a:lnTo>
                  <a:pt x="1272" y="928"/>
                </a:lnTo>
                <a:lnTo>
                  <a:pt x="1281" y="935"/>
                </a:lnTo>
                <a:lnTo>
                  <a:pt x="1286" y="929"/>
                </a:lnTo>
                <a:lnTo>
                  <a:pt x="1276" y="929"/>
                </a:lnTo>
                <a:lnTo>
                  <a:pt x="1276" y="937"/>
                </a:lnTo>
                <a:lnTo>
                  <a:pt x="1276" y="937"/>
                </a:lnTo>
                <a:lnTo>
                  <a:pt x="1279" y="943"/>
                </a:lnTo>
                <a:lnTo>
                  <a:pt x="1281" y="945"/>
                </a:lnTo>
                <a:lnTo>
                  <a:pt x="1292" y="954"/>
                </a:lnTo>
                <a:lnTo>
                  <a:pt x="1301" y="961"/>
                </a:lnTo>
                <a:lnTo>
                  <a:pt x="1310" y="969"/>
                </a:lnTo>
                <a:lnTo>
                  <a:pt x="1319" y="977"/>
                </a:lnTo>
                <a:lnTo>
                  <a:pt x="1330" y="986"/>
                </a:lnTo>
                <a:lnTo>
                  <a:pt x="1339" y="994"/>
                </a:lnTo>
                <a:lnTo>
                  <a:pt x="1341" y="994"/>
                </a:lnTo>
                <a:lnTo>
                  <a:pt x="1344" y="995"/>
                </a:lnTo>
                <a:lnTo>
                  <a:pt x="1353" y="995"/>
                </a:lnTo>
                <a:lnTo>
                  <a:pt x="1362" y="995"/>
                </a:lnTo>
                <a:lnTo>
                  <a:pt x="1373" y="995"/>
                </a:lnTo>
                <a:lnTo>
                  <a:pt x="1382" y="995"/>
                </a:lnTo>
                <a:lnTo>
                  <a:pt x="1382" y="995"/>
                </a:lnTo>
                <a:lnTo>
                  <a:pt x="1385" y="994"/>
                </a:lnTo>
                <a:lnTo>
                  <a:pt x="1388" y="994"/>
                </a:lnTo>
                <a:lnTo>
                  <a:pt x="1398" y="986"/>
                </a:lnTo>
                <a:lnTo>
                  <a:pt x="1398" y="986"/>
                </a:lnTo>
                <a:lnTo>
                  <a:pt x="1407" y="977"/>
                </a:lnTo>
                <a:lnTo>
                  <a:pt x="1401" y="971"/>
                </a:lnTo>
                <a:lnTo>
                  <a:pt x="1407" y="977"/>
                </a:lnTo>
                <a:lnTo>
                  <a:pt x="1418" y="969"/>
                </a:lnTo>
                <a:lnTo>
                  <a:pt x="1418" y="969"/>
                </a:lnTo>
                <a:lnTo>
                  <a:pt x="1427" y="961"/>
                </a:lnTo>
                <a:lnTo>
                  <a:pt x="1436" y="954"/>
                </a:lnTo>
                <a:lnTo>
                  <a:pt x="1436" y="952"/>
                </a:lnTo>
                <a:lnTo>
                  <a:pt x="1439" y="946"/>
                </a:lnTo>
                <a:lnTo>
                  <a:pt x="1439" y="937"/>
                </a:lnTo>
                <a:lnTo>
                  <a:pt x="1430" y="937"/>
                </a:lnTo>
                <a:lnTo>
                  <a:pt x="1436" y="943"/>
                </a:lnTo>
                <a:lnTo>
                  <a:pt x="1436" y="945"/>
                </a:lnTo>
                <a:lnTo>
                  <a:pt x="1445" y="935"/>
                </a:lnTo>
                <a:lnTo>
                  <a:pt x="1445" y="935"/>
                </a:lnTo>
                <a:lnTo>
                  <a:pt x="1448" y="929"/>
                </a:lnTo>
                <a:lnTo>
                  <a:pt x="1448" y="921"/>
                </a:lnTo>
                <a:lnTo>
                  <a:pt x="1448" y="914"/>
                </a:lnTo>
                <a:lnTo>
                  <a:pt x="1439" y="914"/>
                </a:lnTo>
                <a:lnTo>
                  <a:pt x="1445" y="918"/>
                </a:lnTo>
                <a:lnTo>
                  <a:pt x="1445" y="920"/>
                </a:lnTo>
                <a:lnTo>
                  <a:pt x="1456" y="911"/>
                </a:lnTo>
                <a:lnTo>
                  <a:pt x="1456" y="909"/>
                </a:lnTo>
                <a:lnTo>
                  <a:pt x="1459" y="904"/>
                </a:lnTo>
                <a:lnTo>
                  <a:pt x="1459" y="895"/>
                </a:lnTo>
                <a:lnTo>
                  <a:pt x="1450" y="895"/>
                </a:lnTo>
                <a:lnTo>
                  <a:pt x="1456" y="901"/>
                </a:lnTo>
                <a:lnTo>
                  <a:pt x="1456" y="903"/>
                </a:lnTo>
                <a:lnTo>
                  <a:pt x="1465" y="895"/>
                </a:lnTo>
                <a:lnTo>
                  <a:pt x="1465" y="894"/>
                </a:lnTo>
                <a:lnTo>
                  <a:pt x="1468" y="888"/>
                </a:lnTo>
                <a:lnTo>
                  <a:pt x="1468" y="880"/>
                </a:lnTo>
                <a:lnTo>
                  <a:pt x="1468" y="871"/>
                </a:lnTo>
                <a:lnTo>
                  <a:pt x="1459" y="871"/>
                </a:lnTo>
                <a:lnTo>
                  <a:pt x="1465" y="875"/>
                </a:lnTo>
                <a:lnTo>
                  <a:pt x="1465" y="877"/>
                </a:lnTo>
                <a:lnTo>
                  <a:pt x="1474" y="869"/>
                </a:lnTo>
                <a:lnTo>
                  <a:pt x="1474" y="867"/>
                </a:lnTo>
                <a:lnTo>
                  <a:pt x="1478" y="863"/>
                </a:lnTo>
                <a:lnTo>
                  <a:pt x="1478" y="855"/>
                </a:lnTo>
                <a:lnTo>
                  <a:pt x="1478" y="846"/>
                </a:lnTo>
                <a:lnTo>
                  <a:pt x="1468" y="846"/>
                </a:lnTo>
                <a:lnTo>
                  <a:pt x="1474" y="852"/>
                </a:lnTo>
                <a:lnTo>
                  <a:pt x="1474" y="854"/>
                </a:lnTo>
                <a:lnTo>
                  <a:pt x="1484" y="844"/>
                </a:lnTo>
                <a:lnTo>
                  <a:pt x="1484" y="843"/>
                </a:lnTo>
                <a:lnTo>
                  <a:pt x="1487" y="837"/>
                </a:lnTo>
                <a:lnTo>
                  <a:pt x="1487" y="829"/>
                </a:lnTo>
                <a:lnTo>
                  <a:pt x="1487" y="821"/>
                </a:lnTo>
                <a:lnTo>
                  <a:pt x="1487" y="814"/>
                </a:lnTo>
                <a:lnTo>
                  <a:pt x="1478" y="814"/>
                </a:lnTo>
                <a:lnTo>
                  <a:pt x="1484" y="818"/>
                </a:lnTo>
                <a:lnTo>
                  <a:pt x="1484" y="820"/>
                </a:lnTo>
                <a:lnTo>
                  <a:pt x="1494" y="812"/>
                </a:lnTo>
                <a:lnTo>
                  <a:pt x="1494" y="810"/>
                </a:lnTo>
                <a:lnTo>
                  <a:pt x="1497" y="806"/>
                </a:lnTo>
                <a:lnTo>
                  <a:pt x="1497" y="797"/>
                </a:lnTo>
                <a:lnTo>
                  <a:pt x="1497" y="787"/>
                </a:lnTo>
                <a:lnTo>
                  <a:pt x="1488" y="787"/>
                </a:lnTo>
                <a:lnTo>
                  <a:pt x="1494" y="794"/>
                </a:lnTo>
                <a:lnTo>
                  <a:pt x="1494" y="795"/>
                </a:lnTo>
                <a:lnTo>
                  <a:pt x="1504" y="787"/>
                </a:lnTo>
                <a:lnTo>
                  <a:pt x="1504" y="786"/>
                </a:lnTo>
                <a:lnTo>
                  <a:pt x="1507" y="780"/>
                </a:lnTo>
                <a:lnTo>
                  <a:pt x="1507" y="772"/>
                </a:lnTo>
                <a:lnTo>
                  <a:pt x="1507" y="764"/>
                </a:lnTo>
                <a:lnTo>
                  <a:pt x="1507" y="755"/>
                </a:lnTo>
                <a:lnTo>
                  <a:pt x="1497" y="755"/>
                </a:lnTo>
                <a:lnTo>
                  <a:pt x="1504" y="760"/>
                </a:lnTo>
                <a:lnTo>
                  <a:pt x="1504" y="761"/>
                </a:lnTo>
                <a:lnTo>
                  <a:pt x="1513" y="753"/>
                </a:lnTo>
                <a:lnTo>
                  <a:pt x="1513" y="752"/>
                </a:lnTo>
                <a:lnTo>
                  <a:pt x="1516" y="747"/>
                </a:lnTo>
                <a:lnTo>
                  <a:pt x="1516" y="738"/>
                </a:lnTo>
                <a:lnTo>
                  <a:pt x="1516" y="730"/>
                </a:lnTo>
                <a:lnTo>
                  <a:pt x="1516" y="721"/>
                </a:lnTo>
                <a:lnTo>
                  <a:pt x="1507" y="721"/>
                </a:lnTo>
                <a:lnTo>
                  <a:pt x="1513" y="727"/>
                </a:lnTo>
                <a:lnTo>
                  <a:pt x="1513" y="729"/>
                </a:lnTo>
                <a:lnTo>
                  <a:pt x="1522" y="720"/>
                </a:lnTo>
                <a:lnTo>
                  <a:pt x="1522" y="718"/>
                </a:lnTo>
                <a:lnTo>
                  <a:pt x="1525" y="713"/>
                </a:lnTo>
                <a:lnTo>
                  <a:pt x="1525" y="706"/>
                </a:lnTo>
                <a:lnTo>
                  <a:pt x="1525" y="698"/>
                </a:lnTo>
                <a:lnTo>
                  <a:pt x="1525" y="689"/>
                </a:lnTo>
                <a:lnTo>
                  <a:pt x="1516" y="689"/>
                </a:lnTo>
                <a:lnTo>
                  <a:pt x="1522" y="693"/>
                </a:lnTo>
                <a:lnTo>
                  <a:pt x="1522" y="695"/>
                </a:lnTo>
                <a:lnTo>
                  <a:pt x="1533" y="687"/>
                </a:lnTo>
                <a:lnTo>
                  <a:pt x="1533" y="686"/>
                </a:lnTo>
                <a:lnTo>
                  <a:pt x="1536" y="679"/>
                </a:lnTo>
                <a:lnTo>
                  <a:pt x="1536" y="672"/>
                </a:lnTo>
                <a:lnTo>
                  <a:pt x="1536" y="664"/>
                </a:lnTo>
                <a:lnTo>
                  <a:pt x="1536" y="655"/>
                </a:lnTo>
                <a:lnTo>
                  <a:pt x="1536" y="647"/>
                </a:lnTo>
                <a:lnTo>
                  <a:pt x="1527" y="647"/>
                </a:lnTo>
                <a:lnTo>
                  <a:pt x="1533" y="652"/>
                </a:lnTo>
                <a:lnTo>
                  <a:pt x="1533" y="653"/>
                </a:lnTo>
                <a:lnTo>
                  <a:pt x="1542" y="646"/>
                </a:lnTo>
                <a:lnTo>
                  <a:pt x="1542" y="644"/>
                </a:lnTo>
                <a:lnTo>
                  <a:pt x="1545" y="639"/>
                </a:lnTo>
                <a:lnTo>
                  <a:pt x="1545" y="630"/>
                </a:lnTo>
                <a:lnTo>
                  <a:pt x="1545" y="621"/>
                </a:lnTo>
                <a:lnTo>
                  <a:pt x="1545" y="613"/>
                </a:lnTo>
                <a:lnTo>
                  <a:pt x="1536" y="613"/>
                </a:lnTo>
                <a:lnTo>
                  <a:pt x="1542" y="619"/>
                </a:lnTo>
                <a:lnTo>
                  <a:pt x="1542" y="621"/>
                </a:lnTo>
                <a:lnTo>
                  <a:pt x="1551" y="612"/>
                </a:lnTo>
                <a:lnTo>
                  <a:pt x="1551" y="610"/>
                </a:lnTo>
                <a:lnTo>
                  <a:pt x="1554" y="606"/>
                </a:lnTo>
                <a:lnTo>
                  <a:pt x="1554" y="598"/>
                </a:lnTo>
                <a:lnTo>
                  <a:pt x="1554" y="589"/>
                </a:lnTo>
                <a:lnTo>
                  <a:pt x="1554" y="581"/>
                </a:lnTo>
                <a:lnTo>
                  <a:pt x="1554" y="572"/>
                </a:lnTo>
                <a:lnTo>
                  <a:pt x="1545" y="572"/>
                </a:lnTo>
                <a:lnTo>
                  <a:pt x="1551" y="578"/>
                </a:lnTo>
                <a:lnTo>
                  <a:pt x="1551" y="579"/>
                </a:lnTo>
                <a:lnTo>
                  <a:pt x="1560" y="572"/>
                </a:lnTo>
                <a:lnTo>
                  <a:pt x="1560" y="570"/>
                </a:lnTo>
                <a:lnTo>
                  <a:pt x="1564" y="564"/>
                </a:lnTo>
                <a:lnTo>
                  <a:pt x="1564" y="555"/>
                </a:lnTo>
                <a:lnTo>
                  <a:pt x="1564" y="547"/>
                </a:lnTo>
                <a:lnTo>
                  <a:pt x="1564" y="539"/>
                </a:lnTo>
                <a:lnTo>
                  <a:pt x="1554" y="539"/>
                </a:lnTo>
                <a:lnTo>
                  <a:pt x="1560" y="544"/>
                </a:lnTo>
                <a:lnTo>
                  <a:pt x="1560" y="545"/>
                </a:lnTo>
                <a:lnTo>
                  <a:pt x="1571" y="538"/>
                </a:lnTo>
                <a:lnTo>
                  <a:pt x="1571" y="536"/>
                </a:lnTo>
                <a:lnTo>
                  <a:pt x="1574" y="532"/>
                </a:lnTo>
                <a:lnTo>
                  <a:pt x="1574" y="522"/>
                </a:lnTo>
                <a:lnTo>
                  <a:pt x="1574" y="513"/>
                </a:lnTo>
                <a:lnTo>
                  <a:pt x="1574" y="505"/>
                </a:lnTo>
                <a:lnTo>
                  <a:pt x="1565" y="505"/>
                </a:lnTo>
                <a:lnTo>
                  <a:pt x="1571" y="512"/>
                </a:lnTo>
                <a:lnTo>
                  <a:pt x="1571" y="513"/>
                </a:lnTo>
                <a:lnTo>
                  <a:pt x="1580" y="504"/>
                </a:lnTo>
                <a:lnTo>
                  <a:pt x="1580" y="502"/>
                </a:lnTo>
                <a:lnTo>
                  <a:pt x="1584" y="498"/>
                </a:lnTo>
                <a:lnTo>
                  <a:pt x="1584" y="488"/>
                </a:lnTo>
                <a:lnTo>
                  <a:pt x="1584" y="481"/>
                </a:lnTo>
                <a:lnTo>
                  <a:pt x="1584" y="473"/>
                </a:lnTo>
                <a:lnTo>
                  <a:pt x="1584" y="464"/>
                </a:lnTo>
                <a:lnTo>
                  <a:pt x="1574" y="464"/>
                </a:lnTo>
                <a:lnTo>
                  <a:pt x="1580" y="470"/>
                </a:lnTo>
                <a:lnTo>
                  <a:pt x="1580" y="471"/>
                </a:lnTo>
                <a:lnTo>
                  <a:pt x="1590" y="462"/>
                </a:lnTo>
                <a:lnTo>
                  <a:pt x="1590" y="461"/>
                </a:lnTo>
                <a:lnTo>
                  <a:pt x="1593" y="455"/>
                </a:lnTo>
                <a:lnTo>
                  <a:pt x="1593" y="448"/>
                </a:lnTo>
                <a:lnTo>
                  <a:pt x="1593" y="439"/>
                </a:lnTo>
                <a:lnTo>
                  <a:pt x="1593" y="431"/>
                </a:lnTo>
                <a:lnTo>
                  <a:pt x="1593" y="424"/>
                </a:lnTo>
                <a:lnTo>
                  <a:pt x="1584" y="424"/>
                </a:lnTo>
                <a:lnTo>
                  <a:pt x="1590" y="428"/>
                </a:lnTo>
                <a:lnTo>
                  <a:pt x="1590" y="430"/>
                </a:lnTo>
                <a:lnTo>
                  <a:pt x="1599" y="422"/>
                </a:lnTo>
                <a:lnTo>
                  <a:pt x="1599" y="421"/>
                </a:lnTo>
                <a:lnTo>
                  <a:pt x="1602" y="414"/>
                </a:lnTo>
                <a:lnTo>
                  <a:pt x="1602" y="405"/>
                </a:lnTo>
                <a:lnTo>
                  <a:pt x="1602" y="397"/>
                </a:lnTo>
                <a:lnTo>
                  <a:pt x="1602" y="390"/>
                </a:lnTo>
                <a:lnTo>
                  <a:pt x="1593" y="390"/>
                </a:lnTo>
                <a:lnTo>
                  <a:pt x="1599" y="394"/>
                </a:lnTo>
                <a:lnTo>
                  <a:pt x="1599" y="396"/>
                </a:lnTo>
                <a:lnTo>
                  <a:pt x="1610" y="388"/>
                </a:lnTo>
                <a:lnTo>
                  <a:pt x="1610" y="387"/>
                </a:lnTo>
                <a:lnTo>
                  <a:pt x="1613" y="382"/>
                </a:lnTo>
                <a:lnTo>
                  <a:pt x="1613" y="373"/>
                </a:lnTo>
                <a:lnTo>
                  <a:pt x="1613" y="365"/>
                </a:lnTo>
                <a:lnTo>
                  <a:pt x="1613" y="356"/>
                </a:lnTo>
                <a:lnTo>
                  <a:pt x="1613" y="348"/>
                </a:lnTo>
                <a:lnTo>
                  <a:pt x="1603" y="348"/>
                </a:lnTo>
                <a:lnTo>
                  <a:pt x="1610" y="354"/>
                </a:lnTo>
                <a:lnTo>
                  <a:pt x="1610" y="356"/>
                </a:lnTo>
                <a:lnTo>
                  <a:pt x="1619" y="345"/>
                </a:lnTo>
                <a:lnTo>
                  <a:pt x="1619" y="345"/>
                </a:lnTo>
                <a:lnTo>
                  <a:pt x="1622" y="339"/>
                </a:lnTo>
                <a:lnTo>
                  <a:pt x="1622" y="331"/>
                </a:lnTo>
                <a:lnTo>
                  <a:pt x="1622" y="324"/>
                </a:lnTo>
                <a:lnTo>
                  <a:pt x="1622" y="316"/>
                </a:lnTo>
                <a:lnTo>
                  <a:pt x="1613" y="316"/>
                </a:lnTo>
                <a:lnTo>
                  <a:pt x="1619" y="320"/>
                </a:lnTo>
                <a:lnTo>
                  <a:pt x="1619" y="322"/>
                </a:lnTo>
                <a:lnTo>
                  <a:pt x="1628" y="313"/>
                </a:lnTo>
                <a:lnTo>
                  <a:pt x="1628" y="311"/>
                </a:lnTo>
                <a:lnTo>
                  <a:pt x="1631" y="307"/>
                </a:lnTo>
                <a:lnTo>
                  <a:pt x="1631" y="297"/>
                </a:lnTo>
                <a:lnTo>
                  <a:pt x="1631" y="290"/>
                </a:lnTo>
                <a:lnTo>
                  <a:pt x="1631" y="282"/>
                </a:lnTo>
                <a:lnTo>
                  <a:pt x="1631" y="273"/>
                </a:lnTo>
                <a:lnTo>
                  <a:pt x="1622" y="273"/>
                </a:lnTo>
                <a:lnTo>
                  <a:pt x="1628" y="277"/>
                </a:lnTo>
                <a:lnTo>
                  <a:pt x="1628" y="279"/>
                </a:lnTo>
                <a:lnTo>
                  <a:pt x="1637" y="271"/>
                </a:lnTo>
                <a:lnTo>
                  <a:pt x="1637" y="270"/>
                </a:lnTo>
                <a:lnTo>
                  <a:pt x="1640" y="265"/>
                </a:lnTo>
                <a:lnTo>
                  <a:pt x="1640" y="257"/>
                </a:lnTo>
                <a:lnTo>
                  <a:pt x="1640" y="248"/>
                </a:lnTo>
                <a:lnTo>
                  <a:pt x="1640" y="239"/>
                </a:lnTo>
                <a:lnTo>
                  <a:pt x="1631" y="239"/>
                </a:lnTo>
                <a:lnTo>
                  <a:pt x="1637" y="245"/>
                </a:lnTo>
                <a:lnTo>
                  <a:pt x="1637" y="246"/>
                </a:lnTo>
                <a:lnTo>
                  <a:pt x="1648" y="237"/>
                </a:lnTo>
                <a:lnTo>
                  <a:pt x="1648" y="237"/>
                </a:lnTo>
                <a:lnTo>
                  <a:pt x="1651" y="231"/>
                </a:lnTo>
                <a:lnTo>
                  <a:pt x="1651" y="223"/>
                </a:lnTo>
                <a:lnTo>
                  <a:pt x="1651" y="216"/>
                </a:lnTo>
                <a:lnTo>
                  <a:pt x="1651" y="206"/>
                </a:lnTo>
                <a:lnTo>
                  <a:pt x="1642" y="206"/>
                </a:lnTo>
                <a:lnTo>
                  <a:pt x="1648" y="211"/>
                </a:lnTo>
                <a:lnTo>
                  <a:pt x="1648" y="213"/>
                </a:lnTo>
                <a:lnTo>
                  <a:pt x="1657" y="205"/>
                </a:lnTo>
                <a:lnTo>
                  <a:pt x="1657" y="203"/>
                </a:lnTo>
                <a:lnTo>
                  <a:pt x="1660" y="199"/>
                </a:lnTo>
                <a:lnTo>
                  <a:pt x="1660" y="189"/>
                </a:lnTo>
                <a:lnTo>
                  <a:pt x="1660" y="182"/>
                </a:lnTo>
                <a:lnTo>
                  <a:pt x="1651" y="182"/>
                </a:lnTo>
                <a:lnTo>
                  <a:pt x="1657" y="188"/>
                </a:lnTo>
                <a:lnTo>
                  <a:pt x="1657" y="188"/>
                </a:lnTo>
                <a:lnTo>
                  <a:pt x="1666" y="179"/>
                </a:lnTo>
                <a:lnTo>
                  <a:pt x="1666" y="179"/>
                </a:lnTo>
                <a:lnTo>
                  <a:pt x="1670" y="172"/>
                </a:lnTo>
                <a:lnTo>
                  <a:pt x="1670" y="165"/>
                </a:lnTo>
                <a:lnTo>
                  <a:pt x="1670" y="157"/>
                </a:lnTo>
                <a:lnTo>
                  <a:pt x="1670" y="149"/>
                </a:lnTo>
                <a:lnTo>
                  <a:pt x="1660" y="149"/>
                </a:lnTo>
                <a:lnTo>
                  <a:pt x="1666" y="154"/>
                </a:lnTo>
                <a:lnTo>
                  <a:pt x="1666" y="156"/>
                </a:lnTo>
                <a:lnTo>
                  <a:pt x="1676" y="146"/>
                </a:lnTo>
                <a:lnTo>
                  <a:pt x="1676" y="145"/>
                </a:lnTo>
                <a:lnTo>
                  <a:pt x="1679" y="139"/>
                </a:lnTo>
                <a:lnTo>
                  <a:pt x="1679" y="131"/>
                </a:lnTo>
                <a:lnTo>
                  <a:pt x="1679" y="123"/>
                </a:lnTo>
                <a:lnTo>
                  <a:pt x="1670" y="123"/>
                </a:lnTo>
                <a:lnTo>
                  <a:pt x="1676" y="129"/>
                </a:lnTo>
                <a:lnTo>
                  <a:pt x="1676" y="129"/>
                </a:lnTo>
                <a:lnTo>
                  <a:pt x="1686" y="122"/>
                </a:lnTo>
                <a:lnTo>
                  <a:pt x="1686" y="120"/>
                </a:lnTo>
                <a:lnTo>
                  <a:pt x="1690" y="115"/>
                </a:lnTo>
                <a:lnTo>
                  <a:pt x="1690" y="106"/>
                </a:lnTo>
                <a:lnTo>
                  <a:pt x="1690" y="99"/>
                </a:lnTo>
                <a:lnTo>
                  <a:pt x="1680" y="99"/>
                </a:lnTo>
                <a:lnTo>
                  <a:pt x="1686" y="103"/>
                </a:lnTo>
                <a:lnTo>
                  <a:pt x="1686" y="105"/>
                </a:lnTo>
                <a:lnTo>
                  <a:pt x="1696" y="97"/>
                </a:lnTo>
                <a:lnTo>
                  <a:pt x="1696" y="95"/>
                </a:lnTo>
                <a:lnTo>
                  <a:pt x="1699" y="91"/>
                </a:lnTo>
                <a:lnTo>
                  <a:pt x="1699" y="82"/>
                </a:lnTo>
                <a:lnTo>
                  <a:pt x="1690" y="82"/>
                </a:lnTo>
                <a:lnTo>
                  <a:pt x="1696" y="88"/>
                </a:lnTo>
                <a:lnTo>
                  <a:pt x="1696" y="89"/>
                </a:lnTo>
                <a:lnTo>
                  <a:pt x="1705" y="80"/>
                </a:lnTo>
                <a:lnTo>
                  <a:pt x="1705" y="80"/>
                </a:lnTo>
                <a:lnTo>
                  <a:pt x="1708" y="74"/>
                </a:lnTo>
                <a:lnTo>
                  <a:pt x="1708" y="65"/>
                </a:lnTo>
                <a:lnTo>
                  <a:pt x="1699" y="65"/>
                </a:lnTo>
                <a:lnTo>
                  <a:pt x="1705" y="71"/>
                </a:lnTo>
                <a:lnTo>
                  <a:pt x="1705" y="71"/>
                </a:lnTo>
                <a:lnTo>
                  <a:pt x="1714" y="63"/>
                </a:lnTo>
                <a:lnTo>
                  <a:pt x="1714" y="62"/>
                </a:lnTo>
                <a:lnTo>
                  <a:pt x="1717" y="57"/>
                </a:lnTo>
                <a:lnTo>
                  <a:pt x="1717" y="49"/>
                </a:lnTo>
                <a:lnTo>
                  <a:pt x="1708" y="49"/>
                </a:lnTo>
                <a:lnTo>
                  <a:pt x="1714" y="54"/>
                </a:lnTo>
                <a:lnTo>
                  <a:pt x="1714" y="55"/>
                </a:lnTo>
                <a:lnTo>
                  <a:pt x="1725" y="48"/>
                </a:lnTo>
                <a:lnTo>
                  <a:pt x="1725" y="46"/>
                </a:lnTo>
                <a:lnTo>
                  <a:pt x="1728" y="42"/>
                </a:lnTo>
                <a:lnTo>
                  <a:pt x="1728" y="31"/>
                </a:lnTo>
                <a:lnTo>
                  <a:pt x="1719" y="31"/>
                </a:lnTo>
                <a:lnTo>
                  <a:pt x="1725" y="37"/>
                </a:lnTo>
                <a:lnTo>
                  <a:pt x="1725" y="38"/>
                </a:lnTo>
                <a:lnTo>
                  <a:pt x="1734" y="31"/>
                </a:lnTo>
                <a:lnTo>
                  <a:pt x="1743" y="21"/>
                </a:lnTo>
                <a:lnTo>
                  <a:pt x="1752" y="14"/>
                </a:lnTo>
                <a:lnTo>
                  <a:pt x="1746" y="8"/>
                </a:lnTo>
                <a:lnTo>
                  <a:pt x="1746" y="15"/>
                </a:lnTo>
                <a:lnTo>
                  <a:pt x="1749" y="14"/>
                </a:lnTo>
                <a:lnTo>
                  <a:pt x="1746" y="15"/>
                </a:lnTo>
                <a:lnTo>
                  <a:pt x="1757" y="15"/>
                </a:lnTo>
                <a:lnTo>
                  <a:pt x="1757" y="0"/>
                </a:lnTo>
                <a:lnTo>
                  <a:pt x="1746" y="0"/>
                </a:lnTo>
                <a:lnTo>
                  <a:pt x="1746" y="0"/>
                </a:lnTo>
                <a:lnTo>
                  <a:pt x="1743" y="1"/>
                </a:lnTo>
                <a:lnTo>
                  <a:pt x="1742" y="1"/>
                </a:lnTo>
                <a:lnTo>
                  <a:pt x="1733" y="11"/>
                </a:lnTo>
                <a:lnTo>
                  <a:pt x="1723" y="18"/>
                </a:lnTo>
                <a:lnTo>
                  <a:pt x="1714" y="26"/>
                </a:lnTo>
                <a:lnTo>
                  <a:pt x="1713" y="26"/>
                </a:lnTo>
                <a:lnTo>
                  <a:pt x="1709" y="31"/>
                </a:lnTo>
                <a:lnTo>
                  <a:pt x="1709" y="31"/>
                </a:lnTo>
                <a:lnTo>
                  <a:pt x="1709" y="42"/>
                </a:lnTo>
                <a:lnTo>
                  <a:pt x="1719" y="42"/>
                </a:lnTo>
                <a:lnTo>
                  <a:pt x="1714" y="34"/>
                </a:lnTo>
                <a:lnTo>
                  <a:pt x="1703" y="42"/>
                </a:lnTo>
                <a:lnTo>
                  <a:pt x="1702" y="43"/>
                </a:lnTo>
                <a:lnTo>
                  <a:pt x="1699" y="49"/>
                </a:lnTo>
                <a:lnTo>
                  <a:pt x="1699" y="49"/>
                </a:lnTo>
                <a:lnTo>
                  <a:pt x="1699" y="57"/>
                </a:lnTo>
                <a:lnTo>
                  <a:pt x="1708" y="57"/>
                </a:lnTo>
                <a:lnTo>
                  <a:pt x="1703" y="51"/>
                </a:lnTo>
                <a:lnTo>
                  <a:pt x="1694" y="60"/>
                </a:lnTo>
                <a:lnTo>
                  <a:pt x="1693" y="60"/>
                </a:lnTo>
                <a:lnTo>
                  <a:pt x="1690" y="65"/>
                </a:lnTo>
                <a:lnTo>
                  <a:pt x="1690" y="65"/>
                </a:lnTo>
                <a:lnTo>
                  <a:pt x="1690" y="74"/>
                </a:lnTo>
                <a:lnTo>
                  <a:pt x="1699" y="74"/>
                </a:lnTo>
                <a:lnTo>
                  <a:pt x="1694" y="69"/>
                </a:lnTo>
                <a:lnTo>
                  <a:pt x="1685" y="77"/>
                </a:lnTo>
                <a:lnTo>
                  <a:pt x="1683" y="77"/>
                </a:lnTo>
                <a:lnTo>
                  <a:pt x="1680" y="82"/>
                </a:lnTo>
                <a:lnTo>
                  <a:pt x="1680" y="82"/>
                </a:lnTo>
                <a:lnTo>
                  <a:pt x="1680" y="91"/>
                </a:lnTo>
                <a:lnTo>
                  <a:pt x="1690" y="91"/>
                </a:lnTo>
                <a:lnTo>
                  <a:pt x="1685" y="85"/>
                </a:lnTo>
                <a:lnTo>
                  <a:pt x="1676" y="92"/>
                </a:lnTo>
                <a:lnTo>
                  <a:pt x="1674" y="92"/>
                </a:lnTo>
                <a:lnTo>
                  <a:pt x="1671" y="99"/>
                </a:lnTo>
                <a:lnTo>
                  <a:pt x="1671" y="99"/>
                </a:lnTo>
                <a:lnTo>
                  <a:pt x="1671" y="106"/>
                </a:lnTo>
                <a:lnTo>
                  <a:pt x="1671" y="115"/>
                </a:lnTo>
                <a:lnTo>
                  <a:pt x="1680" y="115"/>
                </a:lnTo>
                <a:lnTo>
                  <a:pt x="1676" y="109"/>
                </a:lnTo>
                <a:lnTo>
                  <a:pt x="1665" y="117"/>
                </a:lnTo>
                <a:lnTo>
                  <a:pt x="1663" y="119"/>
                </a:lnTo>
                <a:lnTo>
                  <a:pt x="1660" y="123"/>
                </a:lnTo>
                <a:lnTo>
                  <a:pt x="1660" y="123"/>
                </a:lnTo>
                <a:lnTo>
                  <a:pt x="1660" y="131"/>
                </a:lnTo>
                <a:lnTo>
                  <a:pt x="1660" y="139"/>
                </a:lnTo>
                <a:lnTo>
                  <a:pt x="1670" y="139"/>
                </a:lnTo>
                <a:lnTo>
                  <a:pt x="1663" y="134"/>
                </a:lnTo>
                <a:lnTo>
                  <a:pt x="1654" y="143"/>
                </a:lnTo>
                <a:lnTo>
                  <a:pt x="1654" y="143"/>
                </a:lnTo>
                <a:lnTo>
                  <a:pt x="1651" y="149"/>
                </a:lnTo>
                <a:lnTo>
                  <a:pt x="1651" y="149"/>
                </a:lnTo>
                <a:lnTo>
                  <a:pt x="1651" y="157"/>
                </a:lnTo>
                <a:lnTo>
                  <a:pt x="1651" y="165"/>
                </a:lnTo>
                <a:lnTo>
                  <a:pt x="1651" y="172"/>
                </a:lnTo>
                <a:lnTo>
                  <a:pt x="1660" y="172"/>
                </a:lnTo>
                <a:lnTo>
                  <a:pt x="1654" y="168"/>
                </a:lnTo>
                <a:lnTo>
                  <a:pt x="1645" y="177"/>
                </a:lnTo>
                <a:lnTo>
                  <a:pt x="1645" y="177"/>
                </a:lnTo>
                <a:lnTo>
                  <a:pt x="1642" y="182"/>
                </a:lnTo>
                <a:lnTo>
                  <a:pt x="1642" y="182"/>
                </a:lnTo>
                <a:lnTo>
                  <a:pt x="1642" y="189"/>
                </a:lnTo>
                <a:lnTo>
                  <a:pt x="1642" y="199"/>
                </a:lnTo>
                <a:lnTo>
                  <a:pt x="1651" y="199"/>
                </a:lnTo>
                <a:lnTo>
                  <a:pt x="1646" y="193"/>
                </a:lnTo>
                <a:lnTo>
                  <a:pt x="1637" y="200"/>
                </a:lnTo>
                <a:lnTo>
                  <a:pt x="1636" y="200"/>
                </a:lnTo>
                <a:lnTo>
                  <a:pt x="1633" y="206"/>
                </a:lnTo>
                <a:lnTo>
                  <a:pt x="1633" y="206"/>
                </a:lnTo>
                <a:lnTo>
                  <a:pt x="1633" y="216"/>
                </a:lnTo>
                <a:lnTo>
                  <a:pt x="1633" y="223"/>
                </a:lnTo>
                <a:lnTo>
                  <a:pt x="1633" y="231"/>
                </a:lnTo>
                <a:lnTo>
                  <a:pt x="1642" y="231"/>
                </a:lnTo>
                <a:lnTo>
                  <a:pt x="1637" y="225"/>
                </a:lnTo>
                <a:lnTo>
                  <a:pt x="1627" y="233"/>
                </a:lnTo>
                <a:lnTo>
                  <a:pt x="1625" y="234"/>
                </a:lnTo>
                <a:lnTo>
                  <a:pt x="1622" y="239"/>
                </a:lnTo>
                <a:lnTo>
                  <a:pt x="1622" y="239"/>
                </a:lnTo>
                <a:lnTo>
                  <a:pt x="1622" y="248"/>
                </a:lnTo>
                <a:lnTo>
                  <a:pt x="1622" y="257"/>
                </a:lnTo>
                <a:lnTo>
                  <a:pt x="1622" y="265"/>
                </a:lnTo>
                <a:lnTo>
                  <a:pt x="1631" y="265"/>
                </a:lnTo>
                <a:lnTo>
                  <a:pt x="1627" y="259"/>
                </a:lnTo>
                <a:lnTo>
                  <a:pt x="1617" y="266"/>
                </a:lnTo>
                <a:lnTo>
                  <a:pt x="1616" y="266"/>
                </a:lnTo>
                <a:lnTo>
                  <a:pt x="1613" y="273"/>
                </a:lnTo>
                <a:lnTo>
                  <a:pt x="1613" y="273"/>
                </a:lnTo>
                <a:lnTo>
                  <a:pt x="1613" y="282"/>
                </a:lnTo>
                <a:lnTo>
                  <a:pt x="1613" y="290"/>
                </a:lnTo>
                <a:lnTo>
                  <a:pt x="1613" y="297"/>
                </a:lnTo>
                <a:lnTo>
                  <a:pt x="1613" y="307"/>
                </a:lnTo>
                <a:lnTo>
                  <a:pt x="1622" y="307"/>
                </a:lnTo>
                <a:lnTo>
                  <a:pt x="1616" y="300"/>
                </a:lnTo>
                <a:lnTo>
                  <a:pt x="1607" y="310"/>
                </a:lnTo>
                <a:lnTo>
                  <a:pt x="1607" y="310"/>
                </a:lnTo>
                <a:lnTo>
                  <a:pt x="1603" y="316"/>
                </a:lnTo>
                <a:lnTo>
                  <a:pt x="1603" y="316"/>
                </a:lnTo>
                <a:lnTo>
                  <a:pt x="1603" y="324"/>
                </a:lnTo>
                <a:lnTo>
                  <a:pt x="1603" y="331"/>
                </a:lnTo>
                <a:lnTo>
                  <a:pt x="1603" y="339"/>
                </a:lnTo>
                <a:lnTo>
                  <a:pt x="1613" y="339"/>
                </a:lnTo>
                <a:lnTo>
                  <a:pt x="1607" y="334"/>
                </a:lnTo>
                <a:lnTo>
                  <a:pt x="1597" y="344"/>
                </a:lnTo>
                <a:lnTo>
                  <a:pt x="1597" y="344"/>
                </a:lnTo>
                <a:lnTo>
                  <a:pt x="1594" y="348"/>
                </a:lnTo>
                <a:lnTo>
                  <a:pt x="1594" y="348"/>
                </a:lnTo>
                <a:lnTo>
                  <a:pt x="1594" y="356"/>
                </a:lnTo>
                <a:lnTo>
                  <a:pt x="1594" y="365"/>
                </a:lnTo>
                <a:lnTo>
                  <a:pt x="1594" y="373"/>
                </a:lnTo>
                <a:lnTo>
                  <a:pt x="1594" y="382"/>
                </a:lnTo>
                <a:lnTo>
                  <a:pt x="1603" y="382"/>
                </a:lnTo>
                <a:lnTo>
                  <a:pt x="1599" y="374"/>
                </a:lnTo>
                <a:lnTo>
                  <a:pt x="1588" y="384"/>
                </a:lnTo>
                <a:lnTo>
                  <a:pt x="1587" y="385"/>
                </a:lnTo>
                <a:lnTo>
                  <a:pt x="1584" y="390"/>
                </a:lnTo>
                <a:lnTo>
                  <a:pt x="1584" y="390"/>
                </a:lnTo>
                <a:lnTo>
                  <a:pt x="1584" y="397"/>
                </a:lnTo>
                <a:lnTo>
                  <a:pt x="1584" y="405"/>
                </a:lnTo>
                <a:lnTo>
                  <a:pt x="1584" y="414"/>
                </a:lnTo>
                <a:lnTo>
                  <a:pt x="1593" y="414"/>
                </a:lnTo>
                <a:lnTo>
                  <a:pt x="1588" y="410"/>
                </a:lnTo>
                <a:lnTo>
                  <a:pt x="1579" y="418"/>
                </a:lnTo>
                <a:lnTo>
                  <a:pt x="1577" y="418"/>
                </a:lnTo>
                <a:lnTo>
                  <a:pt x="1574" y="424"/>
                </a:lnTo>
                <a:lnTo>
                  <a:pt x="1574" y="424"/>
                </a:lnTo>
                <a:lnTo>
                  <a:pt x="1574" y="431"/>
                </a:lnTo>
                <a:lnTo>
                  <a:pt x="1574" y="439"/>
                </a:lnTo>
                <a:lnTo>
                  <a:pt x="1574" y="448"/>
                </a:lnTo>
                <a:lnTo>
                  <a:pt x="1574" y="455"/>
                </a:lnTo>
                <a:lnTo>
                  <a:pt x="1584" y="455"/>
                </a:lnTo>
                <a:lnTo>
                  <a:pt x="1577" y="450"/>
                </a:lnTo>
                <a:lnTo>
                  <a:pt x="1568" y="459"/>
                </a:lnTo>
                <a:lnTo>
                  <a:pt x="1568" y="459"/>
                </a:lnTo>
                <a:lnTo>
                  <a:pt x="1565" y="464"/>
                </a:lnTo>
                <a:lnTo>
                  <a:pt x="1565" y="464"/>
                </a:lnTo>
                <a:lnTo>
                  <a:pt x="1565" y="473"/>
                </a:lnTo>
                <a:lnTo>
                  <a:pt x="1565" y="481"/>
                </a:lnTo>
                <a:lnTo>
                  <a:pt x="1565" y="488"/>
                </a:lnTo>
                <a:lnTo>
                  <a:pt x="1565" y="498"/>
                </a:lnTo>
                <a:lnTo>
                  <a:pt x="1574" y="498"/>
                </a:lnTo>
                <a:lnTo>
                  <a:pt x="1570" y="493"/>
                </a:lnTo>
                <a:lnTo>
                  <a:pt x="1560" y="501"/>
                </a:lnTo>
                <a:lnTo>
                  <a:pt x="1559" y="501"/>
                </a:lnTo>
                <a:lnTo>
                  <a:pt x="1556" y="505"/>
                </a:lnTo>
                <a:lnTo>
                  <a:pt x="1556" y="505"/>
                </a:lnTo>
                <a:lnTo>
                  <a:pt x="1556" y="513"/>
                </a:lnTo>
                <a:lnTo>
                  <a:pt x="1556" y="522"/>
                </a:lnTo>
                <a:lnTo>
                  <a:pt x="1556" y="532"/>
                </a:lnTo>
                <a:lnTo>
                  <a:pt x="1565" y="532"/>
                </a:lnTo>
                <a:lnTo>
                  <a:pt x="1560" y="524"/>
                </a:lnTo>
                <a:lnTo>
                  <a:pt x="1550" y="532"/>
                </a:lnTo>
                <a:lnTo>
                  <a:pt x="1548" y="533"/>
                </a:lnTo>
                <a:lnTo>
                  <a:pt x="1545" y="539"/>
                </a:lnTo>
                <a:lnTo>
                  <a:pt x="1545" y="539"/>
                </a:lnTo>
                <a:lnTo>
                  <a:pt x="1545" y="547"/>
                </a:lnTo>
                <a:lnTo>
                  <a:pt x="1545" y="555"/>
                </a:lnTo>
                <a:lnTo>
                  <a:pt x="1545" y="564"/>
                </a:lnTo>
                <a:lnTo>
                  <a:pt x="1554" y="564"/>
                </a:lnTo>
                <a:lnTo>
                  <a:pt x="1550" y="559"/>
                </a:lnTo>
                <a:lnTo>
                  <a:pt x="1541" y="567"/>
                </a:lnTo>
                <a:lnTo>
                  <a:pt x="1539" y="567"/>
                </a:lnTo>
                <a:lnTo>
                  <a:pt x="1536" y="572"/>
                </a:lnTo>
                <a:lnTo>
                  <a:pt x="1536" y="572"/>
                </a:lnTo>
                <a:lnTo>
                  <a:pt x="1536" y="581"/>
                </a:lnTo>
                <a:lnTo>
                  <a:pt x="1536" y="589"/>
                </a:lnTo>
                <a:lnTo>
                  <a:pt x="1536" y="598"/>
                </a:lnTo>
                <a:lnTo>
                  <a:pt x="1536" y="606"/>
                </a:lnTo>
                <a:lnTo>
                  <a:pt x="1545" y="606"/>
                </a:lnTo>
                <a:lnTo>
                  <a:pt x="1541" y="601"/>
                </a:lnTo>
                <a:lnTo>
                  <a:pt x="1531" y="609"/>
                </a:lnTo>
                <a:lnTo>
                  <a:pt x="1530" y="609"/>
                </a:lnTo>
                <a:lnTo>
                  <a:pt x="1527" y="613"/>
                </a:lnTo>
                <a:lnTo>
                  <a:pt x="1527" y="613"/>
                </a:lnTo>
                <a:lnTo>
                  <a:pt x="1527" y="621"/>
                </a:lnTo>
                <a:lnTo>
                  <a:pt x="1527" y="630"/>
                </a:lnTo>
                <a:lnTo>
                  <a:pt x="1527" y="639"/>
                </a:lnTo>
                <a:lnTo>
                  <a:pt x="1536" y="639"/>
                </a:lnTo>
                <a:lnTo>
                  <a:pt x="1531" y="633"/>
                </a:lnTo>
                <a:lnTo>
                  <a:pt x="1522" y="641"/>
                </a:lnTo>
                <a:lnTo>
                  <a:pt x="1521" y="641"/>
                </a:lnTo>
                <a:lnTo>
                  <a:pt x="1517" y="647"/>
                </a:lnTo>
                <a:lnTo>
                  <a:pt x="1517" y="647"/>
                </a:lnTo>
                <a:lnTo>
                  <a:pt x="1517" y="655"/>
                </a:lnTo>
                <a:lnTo>
                  <a:pt x="1517" y="664"/>
                </a:lnTo>
                <a:lnTo>
                  <a:pt x="1517" y="672"/>
                </a:lnTo>
                <a:lnTo>
                  <a:pt x="1517" y="679"/>
                </a:lnTo>
                <a:lnTo>
                  <a:pt x="1527" y="679"/>
                </a:lnTo>
                <a:lnTo>
                  <a:pt x="1522" y="673"/>
                </a:lnTo>
                <a:lnTo>
                  <a:pt x="1511" y="681"/>
                </a:lnTo>
                <a:lnTo>
                  <a:pt x="1510" y="683"/>
                </a:lnTo>
                <a:lnTo>
                  <a:pt x="1507" y="689"/>
                </a:lnTo>
                <a:lnTo>
                  <a:pt x="1507" y="689"/>
                </a:lnTo>
                <a:lnTo>
                  <a:pt x="1507" y="698"/>
                </a:lnTo>
                <a:lnTo>
                  <a:pt x="1507" y="706"/>
                </a:lnTo>
                <a:lnTo>
                  <a:pt x="1507" y="713"/>
                </a:lnTo>
                <a:lnTo>
                  <a:pt x="1516" y="713"/>
                </a:lnTo>
                <a:lnTo>
                  <a:pt x="1511" y="709"/>
                </a:lnTo>
                <a:lnTo>
                  <a:pt x="1502" y="716"/>
                </a:lnTo>
                <a:lnTo>
                  <a:pt x="1501" y="716"/>
                </a:lnTo>
                <a:lnTo>
                  <a:pt x="1497" y="721"/>
                </a:lnTo>
                <a:lnTo>
                  <a:pt x="1497" y="721"/>
                </a:lnTo>
                <a:lnTo>
                  <a:pt x="1497" y="730"/>
                </a:lnTo>
                <a:lnTo>
                  <a:pt x="1497" y="738"/>
                </a:lnTo>
                <a:lnTo>
                  <a:pt x="1497" y="747"/>
                </a:lnTo>
                <a:lnTo>
                  <a:pt x="1507" y="747"/>
                </a:lnTo>
                <a:lnTo>
                  <a:pt x="1502" y="741"/>
                </a:lnTo>
                <a:lnTo>
                  <a:pt x="1493" y="749"/>
                </a:lnTo>
                <a:lnTo>
                  <a:pt x="1491" y="749"/>
                </a:lnTo>
                <a:lnTo>
                  <a:pt x="1488" y="755"/>
                </a:lnTo>
                <a:lnTo>
                  <a:pt x="1488" y="755"/>
                </a:lnTo>
                <a:lnTo>
                  <a:pt x="1488" y="764"/>
                </a:lnTo>
                <a:lnTo>
                  <a:pt x="1488" y="772"/>
                </a:lnTo>
                <a:lnTo>
                  <a:pt x="1488" y="780"/>
                </a:lnTo>
                <a:lnTo>
                  <a:pt x="1497" y="780"/>
                </a:lnTo>
                <a:lnTo>
                  <a:pt x="1493" y="775"/>
                </a:lnTo>
                <a:lnTo>
                  <a:pt x="1484" y="783"/>
                </a:lnTo>
                <a:lnTo>
                  <a:pt x="1482" y="783"/>
                </a:lnTo>
                <a:lnTo>
                  <a:pt x="1479" y="787"/>
                </a:lnTo>
                <a:lnTo>
                  <a:pt x="1479" y="787"/>
                </a:lnTo>
                <a:lnTo>
                  <a:pt x="1479" y="797"/>
                </a:lnTo>
                <a:lnTo>
                  <a:pt x="1479" y="806"/>
                </a:lnTo>
                <a:lnTo>
                  <a:pt x="1488" y="806"/>
                </a:lnTo>
                <a:lnTo>
                  <a:pt x="1484" y="798"/>
                </a:lnTo>
                <a:lnTo>
                  <a:pt x="1473" y="807"/>
                </a:lnTo>
                <a:lnTo>
                  <a:pt x="1471" y="807"/>
                </a:lnTo>
                <a:lnTo>
                  <a:pt x="1468" y="814"/>
                </a:lnTo>
                <a:lnTo>
                  <a:pt x="1468" y="814"/>
                </a:lnTo>
                <a:lnTo>
                  <a:pt x="1468" y="821"/>
                </a:lnTo>
                <a:lnTo>
                  <a:pt x="1468" y="829"/>
                </a:lnTo>
                <a:lnTo>
                  <a:pt x="1468" y="837"/>
                </a:lnTo>
                <a:lnTo>
                  <a:pt x="1478" y="837"/>
                </a:lnTo>
                <a:lnTo>
                  <a:pt x="1471" y="832"/>
                </a:lnTo>
                <a:lnTo>
                  <a:pt x="1462" y="841"/>
                </a:lnTo>
                <a:lnTo>
                  <a:pt x="1462" y="841"/>
                </a:lnTo>
                <a:lnTo>
                  <a:pt x="1459" y="846"/>
                </a:lnTo>
                <a:lnTo>
                  <a:pt x="1459" y="846"/>
                </a:lnTo>
                <a:lnTo>
                  <a:pt x="1459" y="855"/>
                </a:lnTo>
                <a:lnTo>
                  <a:pt x="1459" y="863"/>
                </a:lnTo>
                <a:lnTo>
                  <a:pt x="1468" y="863"/>
                </a:lnTo>
                <a:lnTo>
                  <a:pt x="1464" y="857"/>
                </a:lnTo>
                <a:lnTo>
                  <a:pt x="1454" y="866"/>
                </a:lnTo>
                <a:lnTo>
                  <a:pt x="1453" y="866"/>
                </a:lnTo>
                <a:lnTo>
                  <a:pt x="1450" y="871"/>
                </a:lnTo>
                <a:lnTo>
                  <a:pt x="1450" y="871"/>
                </a:lnTo>
                <a:lnTo>
                  <a:pt x="1450" y="880"/>
                </a:lnTo>
                <a:lnTo>
                  <a:pt x="1450" y="888"/>
                </a:lnTo>
                <a:lnTo>
                  <a:pt x="1459" y="888"/>
                </a:lnTo>
                <a:lnTo>
                  <a:pt x="1454" y="883"/>
                </a:lnTo>
                <a:lnTo>
                  <a:pt x="1445" y="891"/>
                </a:lnTo>
                <a:lnTo>
                  <a:pt x="1444" y="891"/>
                </a:lnTo>
                <a:lnTo>
                  <a:pt x="1441" y="895"/>
                </a:lnTo>
                <a:lnTo>
                  <a:pt x="1441" y="895"/>
                </a:lnTo>
                <a:lnTo>
                  <a:pt x="1441" y="904"/>
                </a:lnTo>
                <a:lnTo>
                  <a:pt x="1450" y="904"/>
                </a:lnTo>
                <a:lnTo>
                  <a:pt x="1445" y="898"/>
                </a:lnTo>
                <a:lnTo>
                  <a:pt x="1435" y="908"/>
                </a:lnTo>
                <a:lnTo>
                  <a:pt x="1433" y="908"/>
                </a:lnTo>
                <a:lnTo>
                  <a:pt x="1430" y="914"/>
                </a:lnTo>
                <a:lnTo>
                  <a:pt x="1430" y="914"/>
                </a:lnTo>
                <a:lnTo>
                  <a:pt x="1430" y="921"/>
                </a:lnTo>
                <a:lnTo>
                  <a:pt x="1430" y="929"/>
                </a:lnTo>
                <a:lnTo>
                  <a:pt x="1439" y="929"/>
                </a:lnTo>
                <a:lnTo>
                  <a:pt x="1435" y="925"/>
                </a:lnTo>
                <a:lnTo>
                  <a:pt x="1425" y="932"/>
                </a:lnTo>
                <a:lnTo>
                  <a:pt x="1424" y="932"/>
                </a:lnTo>
                <a:lnTo>
                  <a:pt x="1421" y="937"/>
                </a:lnTo>
                <a:lnTo>
                  <a:pt x="1421" y="937"/>
                </a:lnTo>
                <a:lnTo>
                  <a:pt x="1421" y="946"/>
                </a:lnTo>
                <a:lnTo>
                  <a:pt x="1430" y="946"/>
                </a:lnTo>
                <a:lnTo>
                  <a:pt x="1425" y="941"/>
                </a:lnTo>
                <a:lnTo>
                  <a:pt x="1416" y="949"/>
                </a:lnTo>
                <a:lnTo>
                  <a:pt x="1407" y="957"/>
                </a:lnTo>
                <a:lnTo>
                  <a:pt x="1411" y="963"/>
                </a:lnTo>
                <a:lnTo>
                  <a:pt x="1407" y="955"/>
                </a:lnTo>
                <a:lnTo>
                  <a:pt x="1396" y="965"/>
                </a:lnTo>
                <a:lnTo>
                  <a:pt x="1395" y="965"/>
                </a:lnTo>
                <a:lnTo>
                  <a:pt x="1385" y="974"/>
                </a:lnTo>
                <a:lnTo>
                  <a:pt x="1392" y="980"/>
                </a:lnTo>
                <a:lnTo>
                  <a:pt x="1387" y="974"/>
                </a:lnTo>
                <a:lnTo>
                  <a:pt x="1378" y="983"/>
                </a:lnTo>
                <a:lnTo>
                  <a:pt x="1382" y="980"/>
                </a:lnTo>
                <a:lnTo>
                  <a:pt x="1379" y="982"/>
                </a:lnTo>
                <a:lnTo>
                  <a:pt x="1382" y="988"/>
                </a:lnTo>
                <a:lnTo>
                  <a:pt x="1382" y="980"/>
                </a:lnTo>
                <a:lnTo>
                  <a:pt x="1373" y="980"/>
                </a:lnTo>
                <a:lnTo>
                  <a:pt x="1362" y="980"/>
                </a:lnTo>
                <a:lnTo>
                  <a:pt x="1353" y="980"/>
                </a:lnTo>
                <a:lnTo>
                  <a:pt x="1344" y="980"/>
                </a:lnTo>
                <a:lnTo>
                  <a:pt x="1347" y="982"/>
                </a:lnTo>
                <a:lnTo>
                  <a:pt x="1344" y="988"/>
                </a:lnTo>
                <a:lnTo>
                  <a:pt x="1350" y="983"/>
                </a:lnTo>
                <a:lnTo>
                  <a:pt x="1341" y="974"/>
                </a:lnTo>
                <a:lnTo>
                  <a:pt x="1330" y="965"/>
                </a:lnTo>
                <a:lnTo>
                  <a:pt x="1321" y="957"/>
                </a:lnTo>
                <a:lnTo>
                  <a:pt x="1312" y="949"/>
                </a:lnTo>
                <a:lnTo>
                  <a:pt x="1302" y="941"/>
                </a:lnTo>
                <a:lnTo>
                  <a:pt x="1292" y="932"/>
                </a:lnTo>
                <a:lnTo>
                  <a:pt x="1286" y="937"/>
                </a:lnTo>
                <a:lnTo>
                  <a:pt x="1295" y="937"/>
                </a:lnTo>
                <a:lnTo>
                  <a:pt x="1295" y="929"/>
                </a:lnTo>
                <a:lnTo>
                  <a:pt x="1295" y="929"/>
                </a:lnTo>
                <a:lnTo>
                  <a:pt x="1292" y="925"/>
                </a:lnTo>
                <a:lnTo>
                  <a:pt x="1292" y="925"/>
                </a:lnTo>
                <a:lnTo>
                  <a:pt x="1282" y="915"/>
                </a:lnTo>
                <a:lnTo>
                  <a:pt x="1273" y="908"/>
                </a:lnTo>
                <a:lnTo>
                  <a:pt x="1267" y="914"/>
                </a:lnTo>
                <a:lnTo>
                  <a:pt x="1276" y="914"/>
                </a:lnTo>
                <a:lnTo>
                  <a:pt x="1276" y="904"/>
                </a:lnTo>
                <a:lnTo>
                  <a:pt x="1276" y="904"/>
                </a:lnTo>
                <a:lnTo>
                  <a:pt x="1273" y="898"/>
                </a:lnTo>
                <a:lnTo>
                  <a:pt x="1273" y="898"/>
                </a:lnTo>
                <a:lnTo>
                  <a:pt x="1264" y="891"/>
                </a:lnTo>
                <a:lnTo>
                  <a:pt x="1258" y="895"/>
                </a:lnTo>
                <a:lnTo>
                  <a:pt x="1267" y="895"/>
                </a:lnTo>
                <a:lnTo>
                  <a:pt x="1267" y="888"/>
                </a:lnTo>
                <a:lnTo>
                  <a:pt x="1267" y="888"/>
                </a:lnTo>
                <a:lnTo>
                  <a:pt x="1264" y="883"/>
                </a:lnTo>
                <a:lnTo>
                  <a:pt x="1264" y="881"/>
                </a:lnTo>
                <a:lnTo>
                  <a:pt x="1253" y="874"/>
                </a:lnTo>
                <a:lnTo>
                  <a:pt x="1247" y="880"/>
                </a:lnTo>
                <a:lnTo>
                  <a:pt x="1256" y="880"/>
                </a:lnTo>
                <a:lnTo>
                  <a:pt x="1256" y="871"/>
                </a:lnTo>
                <a:lnTo>
                  <a:pt x="1256" y="871"/>
                </a:lnTo>
                <a:lnTo>
                  <a:pt x="1253" y="866"/>
                </a:lnTo>
                <a:lnTo>
                  <a:pt x="1253" y="866"/>
                </a:lnTo>
                <a:lnTo>
                  <a:pt x="1244" y="857"/>
                </a:lnTo>
                <a:lnTo>
                  <a:pt x="1235" y="849"/>
                </a:lnTo>
                <a:lnTo>
                  <a:pt x="1229" y="855"/>
                </a:lnTo>
                <a:lnTo>
                  <a:pt x="1238" y="855"/>
                </a:lnTo>
                <a:lnTo>
                  <a:pt x="1238" y="846"/>
                </a:lnTo>
                <a:lnTo>
                  <a:pt x="1238" y="846"/>
                </a:lnTo>
                <a:lnTo>
                  <a:pt x="1235" y="841"/>
                </a:lnTo>
                <a:lnTo>
                  <a:pt x="1235" y="841"/>
                </a:lnTo>
                <a:lnTo>
                  <a:pt x="1226" y="832"/>
                </a:lnTo>
                <a:lnTo>
                  <a:pt x="1219" y="837"/>
                </a:lnTo>
                <a:lnTo>
                  <a:pt x="1229" y="837"/>
                </a:lnTo>
                <a:lnTo>
                  <a:pt x="1229" y="829"/>
                </a:lnTo>
                <a:lnTo>
                  <a:pt x="1229" y="829"/>
                </a:lnTo>
                <a:lnTo>
                  <a:pt x="1226" y="824"/>
                </a:lnTo>
                <a:lnTo>
                  <a:pt x="1226" y="823"/>
                </a:lnTo>
                <a:lnTo>
                  <a:pt x="1215" y="815"/>
                </a:lnTo>
                <a:lnTo>
                  <a:pt x="1209" y="821"/>
                </a:lnTo>
                <a:lnTo>
                  <a:pt x="1218" y="821"/>
                </a:lnTo>
                <a:lnTo>
                  <a:pt x="1218" y="814"/>
                </a:lnTo>
                <a:lnTo>
                  <a:pt x="1218" y="814"/>
                </a:lnTo>
                <a:lnTo>
                  <a:pt x="1215" y="807"/>
                </a:lnTo>
                <a:lnTo>
                  <a:pt x="1215" y="807"/>
                </a:lnTo>
                <a:lnTo>
                  <a:pt x="1206" y="800"/>
                </a:lnTo>
                <a:lnTo>
                  <a:pt x="1196" y="792"/>
                </a:lnTo>
                <a:lnTo>
                  <a:pt x="1190" y="797"/>
                </a:lnTo>
                <a:lnTo>
                  <a:pt x="1200" y="797"/>
                </a:lnTo>
                <a:lnTo>
                  <a:pt x="1200" y="787"/>
                </a:lnTo>
                <a:lnTo>
                  <a:pt x="1200" y="787"/>
                </a:lnTo>
                <a:lnTo>
                  <a:pt x="1196" y="783"/>
                </a:lnTo>
                <a:lnTo>
                  <a:pt x="1196" y="783"/>
                </a:lnTo>
                <a:lnTo>
                  <a:pt x="1187" y="775"/>
                </a:lnTo>
                <a:lnTo>
                  <a:pt x="1187" y="773"/>
                </a:lnTo>
                <a:lnTo>
                  <a:pt x="1176" y="766"/>
                </a:lnTo>
                <a:lnTo>
                  <a:pt x="1170" y="772"/>
                </a:lnTo>
                <a:lnTo>
                  <a:pt x="1176" y="767"/>
                </a:lnTo>
                <a:lnTo>
                  <a:pt x="1167" y="758"/>
                </a:lnTo>
                <a:lnTo>
                  <a:pt x="1161" y="764"/>
                </a:lnTo>
                <a:lnTo>
                  <a:pt x="1167" y="758"/>
                </a:lnTo>
                <a:lnTo>
                  <a:pt x="1158" y="749"/>
                </a:lnTo>
                <a:lnTo>
                  <a:pt x="1158" y="749"/>
                </a:lnTo>
                <a:lnTo>
                  <a:pt x="1149" y="741"/>
                </a:lnTo>
                <a:lnTo>
                  <a:pt x="1149" y="740"/>
                </a:lnTo>
                <a:lnTo>
                  <a:pt x="1138" y="732"/>
                </a:lnTo>
                <a:lnTo>
                  <a:pt x="1132" y="738"/>
                </a:lnTo>
                <a:lnTo>
                  <a:pt x="1138" y="733"/>
                </a:lnTo>
                <a:lnTo>
                  <a:pt x="1129" y="726"/>
                </a:lnTo>
                <a:lnTo>
                  <a:pt x="1123" y="730"/>
                </a:lnTo>
                <a:lnTo>
                  <a:pt x="1129" y="726"/>
                </a:lnTo>
                <a:lnTo>
                  <a:pt x="1120" y="716"/>
                </a:lnTo>
                <a:lnTo>
                  <a:pt x="1117" y="715"/>
                </a:lnTo>
                <a:lnTo>
                  <a:pt x="1113" y="713"/>
                </a:lnTo>
                <a:lnTo>
                  <a:pt x="1104" y="713"/>
                </a:lnTo>
                <a:lnTo>
                  <a:pt x="1107" y="715"/>
                </a:lnTo>
                <a:lnTo>
                  <a:pt x="1104" y="721"/>
                </a:lnTo>
                <a:lnTo>
                  <a:pt x="1110" y="715"/>
                </a:lnTo>
                <a:lnTo>
                  <a:pt x="1100" y="707"/>
                </a:lnTo>
                <a:lnTo>
                  <a:pt x="1097" y="707"/>
                </a:lnTo>
                <a:lnTo>
                  <a:pt x="1094" y="706"/>
                </a:lnTo>
                <a:lnTo>
                  <a:pt x="1084" y="706"/>
                </a:lnTo>
                <a:lnTo>
                  <a:pt x="1075" y="706"/>
                </a:lnTo>
                <a:lnTo>
                  <a:pt x="1064" y="706"/>
                </a:lnTo>
                <a:lnTo>
                  <a:pt x="1055" y="706"/>
                </a:lnTo>
                <a:lnTo>
                  <a:pt x="1046" y="706"/>
                </a:lnTo>
                <a:lnTo>
                  <a:pt x="1046" y="706"/>
                </a:lnTo>
                <a:lnTo>
                  <a:pt x="1043" y="707"/>
                </a:lnTo>
                <a:lnTo>
                  <a:pt x="1041" y="709"/>
                </a:lnTo>
                <a:lnTo>
                  <a:pt x="1032" y="716"/>
                </a:lnTo>
                <a:lnTo>
                  <a:pt x="1021" y="726"/>
                </a:lnTo>
                <a:lnTo>
                  <a:pt x="1012" y="733"/>
                </a:lnTo>
                <a:lnTo>
                  <a:pt x="1003" y="741"/>
                </a:lnTo>
                <a:lnTo>
                  <a:pt x="994" y="749"/>
                </a:lnTo>
                <a:lnTo>
                  <a:pt x="983" y="758"/>
                </a:lnTo>
                <a:lnTo>
                  <a:pt x="974" y="767"/>
                </a:lnTo>
                <a:lnTo>
                  <a:pt x="964" y="775"/>
                </a:lnTo>
                <a:lnTo>
                  <a:pt x="955" y="783"/>
                </a:lnTo>
                <a:lnTo>
                  <a:pt x="945" y="792"/>
                </a:lnTo>
                <a:lnTo>
                  <a:pt x="935" y="800"/>
                </a:lnTo>
                <a:lnTo>
                  <a:pt x="926" y="807"/>
                </a:lnTo>
                <a:lnTo>
                  <a:pt x="917" y="817"/>
                </a:lnTo>
                <a:lnTo>
                  <a:pt x="921" y="821"/>
                </a:lnTo>
                <a:lnTo>
                  <a:pt x="917" y="815"/>
                </a:lnTo>
                <a:lnTo>
                  <a:pt x="906" y="823"/>
                </a:lnTo>
                <a:lnTo>
                  <a:pt x="906" y="824"/>
                </a:lnTo>
                <a:lnTo>
                  <a:pt x="897" y="832"/>
                </a:lnTo>
                <a:lnTo>
                  <a:pt x="895" y="832"/>
                </a:lnTo>
                <a:lnTo>
                  <a:pt x="886" y="841"/>
                </a:lnTo>
                <a:lnTo>
                  <a:pt x="892" y="846"/>
                </a:lnTo>
                <a:lnTo>
                  <a:pt x="888" y="841"/>
                </a:lnTo>
                <a:lnTo>
                  <a:pt x="878" y="849"/>
                </a:lnTo>
                <a:lnTo>
                  <a:pt x="883" y="855"/>
                </a:lnTo>
                <a:lnTo>
                  <a:pt x="878" y="847"/>
                </a:lnTo>
                <a:lnTo>
                  <a:pt x="868" y="857"/>
                </a:lnTo>
                <a:lnTo>
                  <a:pt x="872" y="855"/>
                </a:lnTo>
                <a:lnTo>
                  <a:pt x="869" y="857"/>
                </a:lnTo>
                <a:lnTo>
                  <a:pt x="872" y="863"/>
                </a:lnTo>
                <a:lnTo>
                  <a:pt x="872" y="855"/>
                </a:lnTo>
                <a:lnTo>
                  <a:pt x="863" y="855"/>
                </a:lnTo>
                <a:lnTo>
                  <a:pt x="863" y="855"/>
                </a:lnTo>
                <a:lnTo>
                  <a:pt x="860" y="857"/>
                </a:lnTo>
                <a:lnTo>
                  <a:pt x="859" y="857"/>
                </a:lnTo>
                <a:lnTo>
                  <a:pt x="849" y="866"/>
                </a:lnTo>
                <a:lnTo>
                  <a:pt x="848" y="866"/>
                </a:lnTo>
                <a:lnTo>
                  <a:pt x="839" y="875"/>
                </a:lnTo>
                <a:lnTo>
                  <a:pt x="845" y="872"/>
                </a:lnTo>
                <a:lnTo>
                  <a:pt x="842" y="874"/>
                </a:lnTo>
                <a:lnTo>
                  <a:pt x="845" y="880"/>
                </a:lnTo>
                <a:lnTo>
                  <a:pt x="845" y="872"/>
                </a:lnTo>
                <a:lnTo>
                  <a:pt x="834" y="872"/>
                </a:lnTo>
                <a:lnTo>
                  <a:pt x="834" y="872"/>
                </a:lnTo>
                <a:lnTo>
                  <a:pt x="831" y="874"/>
                </a:lnTo>
                <a:lnTo>
                  <a:pt x="829" y="875"/>
                </a:lnTo>
                <a:lnTo>
                  <a:pt x="820" y="883"/>
                </a:lnTo>
                <a:lnTo>
                  <a:pt x="825" y="880"/>
                </a:lnTo>
                <a:lnTo>
                  <a:pt x="822" y="881"/>
                </a:lnTo>
                <a:lnTo>
                  <a:pt x="825" y="888"/>
                </a:lnTo>
                <a:lnTo>
                  <a:pt x="825" y="880"/>
                </a:lnTo>
                <a:lnTo>
                  <a:pt x="816" y="880"/>
                </a:lnTo>
                <a:lnTo>
                  <a:pt x="806" y="880"/>
                </a:lnTo>
                <a:lnTo>
                  <a:pt x="796" y="880"/>
                </a:lnTo>
                <a:lnTo>
                  <a:pt x="786" y="880"/>
                </a:lnTo>
                <a:lnTo>
                  <a:pt x="777" y="880"/>
                </a:lnTo>
                <a:lnTo>
                  <a:pt x="768" y="880"/>
                </a:lnTo>
                <a:lnTo>
                  <a:pt x="771" y="881"/>
                </a:lnTo>
                <a:lnTo>
                  <a:pt x="768" y="888"/>
                </a:lnTo>
                <a:lnTo>
                  <a:pt x="774" y="881"/>
                </a:lnTo>
                <a:lnTo>
                  <a:pt x="763" y="874"/>
                </a:lnTo>
                <a:lnTo>
                  <a:pt x="760" y="874"/>
                </a:lnTo>
                <a:lnTo>
                  <a:pt x="757" y="872"/>
                </a:lnTo>
                <a:lnTo>
                  <a:pt x="748" y="872"/>
                </a:lnTo>
                <a:lnTo>
                  <a:pt x="739" y="872"/>
                </a:lnTo>
                <a:lnTo>
                  <a:pt x="742" y="874"/>
                </a:lnTo>
                <a:lnTo>
                  <a:pt x="739" y="880"/>
                </a:lnTo>
                <a:lnTo>
                  <a:pt x="745" y="875"/>
                </a:lnTo>
                <a:lnTo>
                  <a:pt x="736" y="866"/>
                </a:lnTo>
                <a:lnTo>
                  <a:pt x="736" y="864"/>
                </a:lnTo>
                <a:lnTo>
                  <a:pt x="725" y="857"/>
                </a:lnTo>
                <a:lnTo>
                  <a:pt x="722" y="857"/>
                </a:lnTo>
                <a:lnTo>
                  <a:pt x="719" y="855"/>
                </a:lnTo>
                <a:lnTo>
                  <a:pt x="710" y="855"/>
                </a:lnTo>
                <a:lnTo>
                  <a:pt x="713" y="857"/>
                </a:lnTo>
                <a:lnTo>
                  <a:pt x="710" y="863"/>
                </a:lnTo>
                <a:lnTo>
                  <a:pt x="716" y="857"/>
                </a:lnTo>
                <a:lnTo>
                  <a:pt x="706" y="849"/>
                </a:lnTo>
                <a:lnTo>
                  <a:pt x="697" y="841"/>
                </a:lnTo>
                <a:lnTo>
                  <a:pt x="686" y="832"/>
                </a:lnTo>
                <a:lnTo>
                  <a:pt x="677" y="824"/>
                </a:lnTo>
                <a:lnTo>
                  <a:pt x="674" y="823"/>
                </a:lnTo>
                <a:lnTo>
                  <a:pt x="671" y="821"/>
                </a:lnTo>
                <a:lnTo>
                  <a:pt x="662" y="821"/>
                </a:lnTo>
                <a:lnTo>
                  <a:pt x="665" y="823"/>
                </a:lnTo>
                <a:lnTo>
                  <a:pt x="662" y="829"/>
                </a:lnTo>
                <a:lnTo>
                  <a:pt x="668" y="824"/>
                </a:lnTo>
                <a:lnTo>
                  <a:pt x="659" y="817"/>
                </a:lnTo>
                <a:lnTo>
                  <a:pt x="659" y="815"/>
                </a:lnTo>
                <a:lnTo>
                  <a:pt x="648" y="807"/>
                </a:lnTo>
                <a:lnTo>
                  <a:pt x="642" y="814"/>
                </a:lnTo>
                <a:lnTo>
                  <a:pt x="648" y="807"/>
                </a:lnTo>
                <a:lnTo>
                  <a:pt x="639" y="800"/>
                </a:lnTo>
                <a:lnTo>
                  <a:pt x="630" y="792"/>
                </a:lnTo>
                <a:lnTo>
                  <a:pt x="624" y="797"/>
                </a:lnTo>
                <a:lnTo>
                  <a:pt x="630" y="792"/>
                </a:lnTo>
                <a:lnTo>
                  <a:pt x="620" y="783"/>
                </a:lnTo>
                <a:lnTo>
                  <a:pt x="617" y="781"/>
                </a:lnTo>
                <a:lnTo>
                  <a:pt x="614" y="780"/>
                </a:lnTo>
                <a:lnTo>
                  <a:pt x="604" y="780"/>
                </a:lnTo>
                <a:lnTo>
                  <a:pt x="607" y="781"/>
                </a:lnTo>
                <a:lnTo>
                  <a:pt x="604" y="787"/>
                </a:lnTo>
                <a:lnTo>
                  <a:pt x="610" y="783"/>
                </a:lnTo>
                <a:lnTo>
                  <a:pt x="600" y="775"/>
                </a:lnTo>
                <a:lnTo>
                  <a:pt x="597" y="773"/>
                </a:lnTo>
                <a:lnTo>
                  <a:pt x="594" y="772"/>
                </a:lnTo>
                <a:lnTo>
                  <a:pt x="585" y="772"/>
                </a:lnTo>
                <a:lnTo>
                  <a:pt x="588" y="773"/>
                </a:lnTo>
                <a:lnTo>
                  <a:pt x="585" y="780"/>
                </a:lnTo>
                <a:lnTo>
                  <a:pt x="591" y="775"/>
                </a:lnTo>
                <a:lnTo>
                  <a:pt x="582" y="767"/>
                </a:lnTo>
                <a:lnTo>
                  <a:pt x="579" y="766"/>
                </a:lnTo>
                <a:lnTo>
                  <a:pt x="576" y="764"/>
                </a:lnTo>
                <a:lnTo>
                  <a:pt x="565" y="764"/>
                </a:lnTo>
                <a:lnTo>
                  <a:pt x="568" y="766"/>
                </a:lnTo>
                <a:lnTo>
                  <a:pt x="565" y="772"/>
                </a:lnTo>
                <a:lnTo>
                  <a:pt x="571" y="767"/>
                </a:lnTo>
                <a:lnTo>
                  <a:pt x="562" y="758"/>
                </a:lnTo>
                <a:lnTo>
                  <a:pt x="559" y="758"/>
                </a:lnTo>
                <a:lnTo>
                  <a:pt x="556" y="757"/>
                </a:lnTo>
                <a:lnTo>
                  <a:pt x="547" y="757"/>
                </a:lnTo>
                <a:lnTo>
                  <a:pt x="537" y="757"/>
                </a:lnTo>
                <a:lnTo>
                  <a:pt x="541" y="758"/>
                </a:lnTo>
                <a:lnTo>
                  <a:pt x="537" y="764"/>
                </a:lnTo>
                <a:lnTo>
                  <a:pt x="544" y="758"/>
                </a:lnTo>
                <a:lnTo>
                  <a:pt x="533" y="749"/>
                </a:lnTo>
                <a:lnTo>
                  <a:pt x="530" y="749"/>
                </a:lnTo>
                <a:lnTo>
                  <a:pt x="527" y="747"/>
                </a:lnTo>
                <a:lnTo>
                  <a:pt x="518" y="747"/>
                </a:lnTo>
                <a:lnTo>
                  <a:pt x="508" y="747"/>
                </a:lnTo>
                <a:lnTo>
                  <a:pt x="508" y="747"/>
                </a:lnTo>
                <a:lnTo>
                  <a:pt x="505" y="749"/>
                </a:lnTo>
                <a:lnTo>
                  <a:pt x="502" y="749"/>
                </a:lnTo>
                <a:lnTo>
                  <a:pt x="493" y="758"/>
                </a:lnTo>
                <a:lnTo>
                  <a:pt x="499" y="757"/>
                </a:lnTo>
                <a:lnTo>
                  <a:pt x="496" y="758"/>
                </a:lnTo>
                <a:lnTo>
                  <a:pt x="499" y="764"/>
                </a:lnTo>
                <a:lnTo>
                  <a:pt x="499" y="757"/>
                </a:lnTo>
                <a:lnTo>
                  <a:pt x="488" y="757"/>
                </a:lnTo>
                <a:lnTo>
                  <a:pt x="479" y="757"/>
                </a:lnTo>
                <a:lnTo>
                  <a:pt x="470" y="757"/>
                </a:lnTo>
                <a:lnTo>
                  <a:pt x="470" y="757"/>
                </a:lnTo>
                <a:lnTo>
                  <a:pt x="467" y="758"/>
                </a:lnTo>
                <a:lnTo>
                  <a:pt x="465" y="758"/>
                </a:lnTo>
                <a:lnTo>
                  <a:pt x="456" y="767"/>
                </a:lnTo>
                <a:lnTo>
                  <a:pt x="461" y="764"/>
                </a:lnTo>
                <a:lnTo>
                  <a:pt x="458" y="766"/>
                </a:lnTo>
                <a:lnTo>
                  <a:pt x="461" y="772"/>
                </a:lnTo>
                <a:lnTo>
                  <a:pt x="461" y="764"/>
                </a:lnTo>
                <a:lnTo>
                  <a:pt x="450" y="764"/>
                </a:lnTo>
                <a:lnTo>
                  <a:pt x="450" y="764"/>
                </a:lnTo>
                <a:lnTo>
                  <a:pt x="447" y="766"/>
                </a:lnTo>
                <a:lnTo>
                  <a:pt x="445" y="767"/>
                </a:lnTo>
                <a:lnTo>
                  <a:pt x="436" y="775"/>
                </a:lnTo>
                <a:lnTo>
                  <a:pt x="441" y="772"/>
                </a:lnTo>
                <a:lnTo>
                  <a:pt x="438" y="773"/>
                </a:lnTo>
                <a:lnTo>
                  <a:pt x="441" y="780"/>
                </a:lnTo>
                <a:lnTo>
                  <a:pt x="441" y="772"/>
                </a:lnTo>
                <a:lnTo>
                  <a:pt x="431" y="772"/>
                </a:lnTo>
                <a:lnTo>
                  <a:pt x="431" y="772"/>
                </a:lnTo>
                <a:lnTo>
                  <a:pt x="428" y="773"/>
                </a:lnTo>
                <a:lnTo>
                  <a:pt x="427" y="775"/>
                </a:lnTo>
                <a:lnTo>
                  <a:pt x="418" y="783"/>
                </a:lnTo>
                <a:lnTo>
                  <a:pt x="407" y="792"/>
                </a:lnTo>
                <a:lnTo>
                  <a:pt x="412" y="789"/>
                </a:lnTo>
                <a:lnTo>
                  <a:pt x="408" y="790"/>
                </a:lnTo>
                <a:lnTo>
                  <a:pt x="412" y="797"/>
                </a:lnTo>
                <a:lnTo>
                  <a:pt x="412" y="789"/>
                </a:lnTo>
                <a:lnTo>
                  <a:pt x="402" y="789"/>
                </a:lnTo>
                <a:lnTo>
                  <a:pt x="402" y="789"/>
                </a:lnTo>
                <a:lnTo>
                  <a:pt x="399" y="790"/>
                </a:lnTo>
                <a:lnTo>
                  <a:pt x="398" y="792"/>
                </a:lnTo>
                <a:lnTo>
                  <a:pt x="388" y="800"/>
                </a:lnTo>
                <a:lnTo>
                  <a:pt x="379" y="807"/>
                </a:lnTo>
                <a:lnTo>
                  <a:pt x="384" y="806"/>
                </a:lnTo>
                <a:lnTo>
                  <a:pt x="381" y="807"/>
                </a:lnTo>
                <a:lnTo>
                  <a:pt x="384" y="814"/>
                </a:lnTo>
                <a:lnTo>
                  <a:pt x="384" y="806"/>
                </a:lnTo>
                <a:lnTo>
                  <a:pt x="373" y="806"/>
                </a:lnTo>
                <a:lnTo>
                  <a:pt x="373" y="806"/>
                </a:lnTo>
                <a:lnTo>
                  <a:pt x="370" y="807"/>
                </a:lnTo>
                <a:lnTo>
                  <a:pt x="369" y="807"/>
                </a:lnTo>
                <a:lnTo>
                  <a:pt x="359" y="817"/>
                </a:lnTo>
                <a:lnTo>
                  <a:pt x="350" y="824"/>
                </a:lnTo>
                <a:lnTo>
                  <a:pt x="355" y="821"/>
                </a:lnTo>
                <a:lnTo>
                  <a:pt x="352" y="823"/>
                </a:lnTo>
                <a:lnTo>
                  <a:pt x="355" y="829"/>
                </a:lnTo>
                <a:lnTo>
                  <a:pt x="355" y="821"/>
                </a:lnTo>
                <a:lnTo>
                  <a:pt x="345" y="821"/>
                </a:lnTo>
                <a:lnTo>
                  <a:pt x="345" y="821"/>
                </a:lnTo>
                <a:lnTo>
                  <a:pt x="342" y="823"/>
                </a:lnTo>
                <a:lnTo>
                  <a:pt x="341" y="823"/>
                </a:lnTo>
                <a:lnTo>
                  <a:pt x="330" y="831"/>
                </a:lnTo>
                <a:lnTo>
                  <a:pt x="335" y="829"/>
                </a:lnTo>
                <a:lnTo>
                  <a:pt x="332" y="831"/>
                </a:lnTo>
                <a:lnTo>
                  <a:pt x="335" y="837"/>
                </a:lnTo>
                <a:lnTo>
                  <a:pt x="335" y="829"/>
                </a:lnTo>
                <a:lnTo>
                  <a:pt x="326" y="829"/>
                </a:lnTo>
                <a:lnTo>
                  <a:pt x="326" y="829"/>
                </a:lnTo>
                <a:lnTo>
                  <a:pt x="322" y="831"/>
                </a:lnTo>
                <a:lnTo>
                  <a:pt x="319" y="832"/>
                </a:lnTo>
                <a:lnTo>
                  <a:pt x="310" y="841"/>
                </a:lnTo>
                <a:lnTo>
                  <a:pt x="316" y="838"/>
                </a:lnTo>
                <a:lnTo>
                  <a:pt x="313" y="840"/>
                </a:lnTo>
                <a:lnTo>
                  <a:pt x="316" y="846"/>
                </a:lnTo>
                <a:lnTo>
                  <a:pt x="316" y="838"/>
                </a:lnTo>
                <a:lnTo>
                  <a:pt x="307" y="838"/>
                </a:lnTo>
                <a:lnTo>
                  <a:pt x="307" y="838"/>
                </a:lnTo>
                <a:lnTo>
                  <a:pt x="304" y="840"/>
                </a:lnTo>
                <a:lnTo>
                  <a:pt x="302" y="840"/>
                </a:lnTo>
                <a:lnTo>
                  <a:pt x="292" y="847"/>
                </a:lnTo>
                <a:lnTo>
                  <a:pt x="296" y="846"/>
                </a:lnTo>
                <a:lnTo>
                  <a:pt x="293" y="847"/>
                </a:lnTo>
                <a:lnTo>
                  <a:pt x="296" y="855"/>
                </a:lnTo>
                <a:lnTo>
                  <a:pt x="296" y="846"/>
                </a:lnTo>
                <a:lnTo>
                  <a:pt x="287" y="846"/>
                </a:lnTo>
                <a:lnTo>
                  <a:pt x="278" y="846"/>
                </a:lnTo>
                <a:lnTo>
                  <a:pt x="278" y="846"/>
                </a:lnTo>
                <a:lnTo>
                  <a:pt x="275" y="847"/>
                </a:lnTo>
                <a:lnTo>
                  <a:pt x="273" y="849"/>
                </a:lnTo>
                <a:lnTo>
                  <a:pt x="264" y="857"/>
                </a:lnTo>
                <a:lnTo>
                  <a:pt x="269" y="855"/>
                </a:lnTo>
                <a:lnTo>
                  <a:pt x="266" y="857"/>
                </a:lnTo>
                <a:lnTo>
                  <a:pt x="269" y="863"/>
                </a:lnTo>
                <a:lnTo>
                  <a:pt x="269" y="855"/>
                </a:lnTo>
                <a:lnTo>
                  <a:pt x="258" y="855"/>
                </a:lnTo>
                <a:lnTo>
                  <a:pt x="249" y="855"/>
                </a:lnTo>
                <a:lnTo>
                  <a:pt x="239" y="855"/>
                </a:lnTo>
                <a:lnTo>
                  <a:pt x="230" y="855"/>
                </a:lnTo>
                <a:lnTo>
                  <a:pt x="220" y="855"/>
                </a:lnTo>
                <a:lnTo>
                  <a:pt x="210" y="855"/>
                </a:lnTo>
                <a:lnTo>
                  <a:pt x="213" y="857"/>
                </a:lnTo>
                <a:lnTo>
                  <a:pt x="210" y="863"/>
                </a:lnTo>
                <a:lnTo>
                  <a:pt x="216" y="857"/>
                </a:lnTo>
                <a:lnTo>
                  <a:pt x="207" y="849"/>
                </a:lnTo>
                <a:lnTo>
                  <a:pt x="204" y="847"/>
                </a:lnTo>
                <a:lnTo>
                  <a:pt x="201" y="846"/>
                </a:lnTo>
                <a:lnTo>
                  <a:pt x="192" y="846"/>
                </a:lnTo>
                <a:lnTo>
                  <a:pt x="181" y="846"/>
                </a:lnTo>
                <a:lnTo>
                  <a:pt x="184" y="847"/>
                </a:lnTo>
                <a:lnTo>
                  <a:pt x="181" y="855"/>
                </a:lnTo>
                <a:lnTo>
                  <a:pt x="187" y="849"/>
                </a:lnTo>
                <a:lnTo>
                  <a:pt x="178" y="841"/>
                </a:lnTo>
                <a:lnTo>
                  <a:pt x="175" y="840"/>
                </a:lnTo>
                <a:lnTo>
                  <a:pt x="172" y="838"/>
                </a:lnTo>
                <a:lnTo>
                  <a:pt x="163" y="838"/>
                </a:lnTo>
                <a:lnTo>
                  <a:pt x="153" y="838"/>
                </a:lnTo>
                <a:lnTo>
                  <a:pt x="157" y="840"/>
                </a:lnTo>
                <a:lnTo>
                  <a:pt x="153" y="846"/>
                </a:lnTo>
                <a:lnTo>
                  <a:pt x="160" y="841"/>
                </a:lnTo>
                <a:lnTo>
                  <a:pt x="149" y="832"/>
                </a:lnTo>
                <a:lnTo>
                  <a:pt x="146" y="831"/>
                </a:lnTo>
                <a:lnTo>
                  <a:pt x="143" y="829"/>
                </a:lnTo>
                <a:lnTo>
                  <a:pt x="134" y="829"/>
                </a:lnTo>
                <a:lnTo>
                  <a:pt x="137" y="831"/>
                </a:lnTo>
                <a:lnTo>
                  <a:pt x="134" y="837"/>
                </a:lnTo>
                <a:lnTo>
                  <a:pt x="140" y="832"/>
                </a:lnTo>
                <a:lnTo>
                  <a:pt x="130" y="824"/>
                </a:lnTo>
                <a:lnTo>
                  <a:pt x="121" y="817"/>
                </a:lnTo>
                <a:lnTo>
                  <a:pt x="118" y="815"/>
                </a:lnTo>
                <a:lnTo>
                  <a:pt x="115" y="814"/>
                </a:lnTo>
                <a:lnTo>
                  <a:pt x="104" y="814"/>
                </a:lnTo>
                <a:lnTo>
                  <a:pt x="107" y="815"/>
                </a:lnTo>
                <a:lnTo>
                  <a:pt x="104" y="821"/>
                </a:lnTo>
                <a:lnTo>
                  <a:pt x="110" y="817"/>
                </a:lnTo>
                <a:lnTo>
                  <a:pt x="101" y="807"/>
                </a:lnTo>
                <a:lnTo>
                  <a:pt x="98" y="807"/>
                </a:lnTo>
                <a:lnTo>
                  <a:pt x="95" y="806"/>
                </a:lnTo>
                <a:lnTo>
                  <a:pt x="86" y="806"/>
                </a:lnTo>
                <a:lnTo>
                  <a:pt x="89" y="807"/>
                </a:lnTo>
                <a:lnTo>
                  <a:pt x="86" y="814"/>
                </a:lnTo>
                <a:lnTo>
                  <a:pt x="92" y="807"/>
                </a:lnTo>
                <a:lnTo>
                  <a:pt x="83" y="800"/>
                </a:lnTo>
                <a:lnTo>
                  <a:pt x="80" y="798"/>
                </a:lnTo>
                <a:lnTo>
                  <a:pt x="77" y="797"/>
                </a:lnTo>
                <a:lnTo>
                  <a:pt x="66" y="797"/>
                </a:lnTo>
                <a:lnTo>
                  <a:pt x="69" y="798"/>
                </a:lnTo>
                <a:lnTo>
                  <a:pt x="66" y="806"/>
                </a:lnTo>
                <a:lnTo>
                  <a:pt x="72" y="800"/>
                </a:lnTo>
                <a:lnTo>
                  <a:pt x="63" y="792"/>
                </a:lnTo>
                <a:lnTo>
                  <a:pt x="60" y="790"/>
                </a:lnTo>
                <a:lnTo>
                  <a:pt x="57" y="789"/>
                </a:lnTo>
                <a:lnTo>
                  <a:pt x="47" y="789"/>
                </a:lnTo>
                <a:lnTo>
                  <a:pt x="51" y="790"/>
                </a:lnTo>
                <a:lnTo>
                  <a:pt x="47" y="797"/>
                </a:lnTo>
                <a:lnTo>
                  <a:pt x="54" y="792"/>
                </a:lnTo>
                <a:lnTo>
                  <a:pt x="44" y="783"/>
                </a:lnTo>
                <a:lnTo>
                  <a:pt x="41" y="781"/>
                </a:lnTo>
                <a:lnTo>
                  <a:pt x="38" y="780"/>
                </a:lnTo>
                <a:lnTo>
                  <a:pt x="28" y="780"/>
                </a:lnTo>
                <a:lnTo>
                  <a:pt x="18" y="780"/>
                </a:lnTo>
                <a:lnTo>
                  <a:pt x="21" y="781"/>
                </a:lnTo>
                <a:lnTo>
                  <a:pt x="18" y="787"/>
                </a:lnTo>
                <a:lnTo>
                  <a:pt x="24" y="783"/>
                </a:lnTo>
                <a:lnTo>
                  <a:pt x="15" y="775"/>
                </a:lnTo>
                <a:lnTo>
                  <a:pt x="12" y="773"/>
                </a:lnTo>
                <a:lnTo>
                  <a:pt x="9" y="772"/>
                </a:lnTo>
                <a:lnTo>
                  <a:pt x="0" y="772"/>
                </a:lnTo>
                <a:close/>
              </a:path>
            </a:pathLst>
          </a:custGeom>
          <a:solidFill>
            <a:srgbClr val="66FF33"/>
          </a:solidFill>
          <a:ln w="9525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589859" y="1730028"/>
            <a:ext cx="2792413" cy="1579562"/>
          </a:xfrm>
          <a:custGeom>
            <a:avLst/>
            <a:gdLst>
              <a:gd name="T0" fmla="*/ 57 w 1759"/>
              <a:gd name="T1" fmla="*/ 57 h 995"/>
              <a:gd name="T2" fmla="*/ 77 w 1759"/>
              <a:gd name="T3" fmla="*/ 115 h 995"/>
              <a:gd name="T4" fmla="*/ 102 w 1759"/>
              <a:gd name="T5" fmla="*/ 205 h 995"/>
              <a:gd name="T6" fmla="*/ 125 w 1759"/>
              <a:gd name="T7" fmla="*/ 290 h 995"/>
              <a:gd name="T8" fmla="*/ 148 w 1759"/>
              <a:gd name="T9" fmla="*/ 379 h 995"/>
              <a:gd name="T10" fmla="*/ 174 w 1759"/>
              <a:gd name="T11" fmla="*/ 464 h 995"/>
              <a:gd name="T12" fmla="*/ 192 w 1759"/>
              <a:gd name="T13" fmla="*/ 564 h 995"/>
              <a:gd name="T14" fmla="*/ 231 w 1759"/>
              <a:gd name="T15" fmla="*/ 647 h 995"/>
              <a:gd name="T16" fmla="*/ 240 w 1759"/>
              <a:gd name="T17" fmla="*/ 738 h 995"/>
              <a:gd name="T18" fmla="*/ 269 w 1759"/>
              <a:gd name="T19" fmla="*/ 814 h 995"/>
              <a:gd name="T20" fmla="*/ 307 w 1759"/>
              <a:gd name="T21" fmla="*/ 888 h 995"/>
              <a:gd name="T22" fmla="*/ 346 w 1759"/>
              <a:gd name="T23" fmla="*/ 954 h 995"/>
              <a:gd name="T24" fmla="*/ 438 w 1759"/>
              <a:gd name="T25" fmla="*/ 977 h 995"/>
              <a:gd name="T26" fmla="*/ 505 w 1759"/>
              <a:gd name="T27" fmla="*/ 901 h 995"/>
              <a:gd name="T28" fmla="*/ 538 w 1759"/>
              <a:gd name="T29" fmla="*/ 837 h 995"/>
              <a:gd name="T30" fmla="*/ 582 w 1759"/>
              <a:gd name="T31" fmla="*/ 786 h 995"/>
              <a:gd name="T32" fmla="*/ 653 w 1759"/>
              <a:gd name="T33" fmla="*/ 721 h 995"/>
              <a:gd name="T34" fmla="*/ 759 w 1759"/>
              <a:gd name="T35" fmla="*/ 755 h 995"/>
              <a:gd name="T36" fmla="*/ 859 w 1759"/>
              <a:gd name="T37" fmla="*/ 854 h 995"/>
              <a:gd name="T38" fmla="*/ 980 w 1759"/>
              <a:gd name="T39" fmla="*/ 895 h 995"/>
              <a:gd name="T40" fmla="*/ 1037 w 1759"/>
              <a:gd name="T41" fmla="*/ 871 h 995"/>
              <a:gd name="T42" fmla="*/ 1120 w 1759"/>
              <a:gd name="T43" fmla="*/ 812 h 995"/>
              <a:gd name="T44" fmla="*/ 1172 w 1759"/>
              <a:gd name="T45" fmla="*/ 772 h 995"/>
              <a:gd name="T46" fmla="*/ 1229 w 1759"/>
              <a:gd name="T47" fmla="*/ 763 h 995"/>
              <a:gd name="T48" fmla="*/ 1306 w 1759"/>
              <a:gd name="T49" fmla="*/ 787 h 995"/>
              <a:gd name="T50" fmla="*/ 1378 w 1759"/>
              <a:gd name="T51" fmla="*/ 827 h 995"/>
              <a:gd name="T52" fmla="*/ 1447 w 1759"/>
              <a:gd name="T53" fmla="*/ 861 h 995"/>
              <a:gd name="T54" fmla="*/ 1547 w 1759"/>
              <a:gd name="T55" fmla="*/ 863 h 995"/>
              <a:gd name="T56" fmla="*/ 1618 w 1759"/>
              <a:gd name="T57" fmla="*/ 844 h 995"/>
              <a:gd name="T58" fmla="*/ 1671 w 1759"/>
              <a:gd name="T59" fmla="*/ 814 h 995"/>
              <a:gd name="T60" fmla="*/ 1730 w 1759"/>
              <a:gd name="T61" fmla="*/ 797 h 995"/>
              <a:gd name="T62" fmla="*/ 1710 w 1759"/>
              <a:gd name="T63" fmla="*/ 780 h 995"/>
              <a:gd name="T64" fmla="*/ 1659 w 1759"/>
              <a:gd name="T65" fmla="*/ 807 h 995"/>
              <a:gd name="T66" fmla="*/ 1605 w 1759"/>
              <a:gd name="T67" fmla="*/ 829 h 995"/>
              <a:gd name="T68" fmla="*/ 1532 w 1759"/>
              <a:gd name="T69" fmla="*/ 857 h 995"/>
              <a:gd name="T70" fmla="*/ 1444 w 1759"/>
              <a:gd name="T71" fmla="*/ 840 h 995"/>
              <a:gd name="T72" fmla="*/ 1379 w 1759"/>
              <a:gd name="T73" fmla="*/ 807 h 995"/>
              <a:gd name="T74" fmla="*/ 1306 w 1759"/>
              <a:gd name="T75" fmla="*/ 780 h 995"/>
              <a:gd name="T76" fmla="*/ 1220 w 1759"/>
              <a:gd name="T77" fmla="*/ 747 h 995"/>
              <a:gd name="T78" fmla="*/ 1163 w 1759"/>
              <a:gd name="T79" fmla="*/ 772 h 995"/>
              <a:gd name="T80" fmla="*/ 1081 w 1759"/>
              <a:gd name="T81" fmla="*/ 824 h 995"/>
              <a:gd name="T82" fmla="*/ 1028 w 1759"/>
              <a:gd name="T83" fmla="*/ 855 h 995"/>
              <a:gd name="T84" fmla="*/ 942 w 1759"/>
              <a:gd name="T85" fmla="*/ 880 h 995"/>
              <a:gd name="T86" fmla="*/ 862 w 1759"/>
              <a:gd name="T87" fmla="*/ 831 h 995"/>
              <a:gd name="T88" fmla="*/ 747 w 1759"/>
              <a:gd name="T89" fmla="*/ 732 h 995"/>
              <a:gd name="T90" fmla="*/ 638 w 1759"/>
              <a:gd name="T91" fmla="*/ 716 h 995"/>
              <a:gd name="T92" fmla="*/ 570 w 1759"/>
              <a:gd name="T93" fmla="*/ 783 h 995"/>
              <a:gd name="T94" fmla="*/ 524 w 1759"/>
              <a:gd name="T95" fmla="*/ 849 h 995"/>
              <a:gd name="T96" fmla="*/ 484 w 1759"/>
              <a:gd name="T97" fmla="*/ 908 h 995"/>
              <a:gd name="T98" fmla="*/ 413 w 1759"/>
              <a:gd name="T99" fmla="*/ 988 h 995"/>
              <a:gd name="T100" fmla="*/ 326 w 1759"/>
              <a:gd name="T101" fmla="*/ 937 h 995"/>
              <a:gd name="T102" fmla="*/ 307 w 1759"/>
              <a:gd name="T103" fmla="*/ 880 h 995"/>
              <a:gd name="T104" fmla="*/ 269 w 1759"/>
              <a:gd name="T105" fmla="*/ 806 h 995"/>
              <a:gd name="T106" fmla="*/ 258 w 1759"/>
              <a:gd name="T107" fmla="*/ 713 h 995"/>
              <a:gd name="T108" fmla="*/ 231 w 1759"/>
              <a:gd name="T109" fmla="*/ 639 h 995"/>
              <a:gd name="T110" fmla="*/ 211 w 1759"/>
              <a:gd name="T111" fmla="*/ 539 h 995"/>
              <a:gd name="T112" fmla="*/ 178 w 1759"/>
              <a:gd name="T113" fmla="*/ 442 h 995"/>
              <a:gd name="T114" fmla="*/ 163 w 1759"/>
              <a:gd name="T115" fmla="*/ 356 h 995"/>
              <a:gd name="T116" fmla="*/ 140 w 1759"/>
              <a:gd name="T117" fmla="*/ 266 h 995"/>
              <a:gd name="T118" fmla="*/ 115 w 1759"/>
              <a:gd name="T119" fmla="*/ 182 h 995"/>
              <a:gd name="T120" fmla="*/ 77 w 1759"/>
              <a:gd name="T121" fmla="*/ 106 h 995"/>
              <a:gd name="T122" fmla="*/ 57 w 1759"/>
              <a:gd name="T123" fmla="*/ 4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9" h="995">
                <a:moveTo>
                  <a:pt x="0" y="0"/>
                </a:moveTo>
                <a:lnTo>
                  <a:pt x="0" y="15"/>
                </a:lnTo>
                <a:lnTo>
                  <a:pt x="9" y="15"/>
                </a:lnTo>
                <a:lnTo>
                  <a:pt x="9" y="8"/>
                </a:lnTo>
                <a:lnTo>
                  <a:pt x="6" y="14"/>
                </a:lnTo>
                <a:lnTo>
                  <a:pt x="5" y="14"/>
                </a:lnTo>
                <a:lnTo>
                  <a:pt x="14" y="21"/>
                </a:lnTo>
                <a:lnTo>
                  <a:pt x="14" y="21"/>
                </a:lnTo>
                <a:lnTo>
                  <a:pt x="25" y="31"/>
                </a:lnTo>
                <a:lnTo>
                  <a:pt x="29" y="23"/>
                </a:lnTo>
                <a:lnTo>
                  <a:pt x="25" y="31"/>
                </a:lnTo>
                <a:lnTo>
                  <a:pt x="34" y="38"/>
                </a:lnTo>
                <a:lnTo>
                  <a:pt x="39" y="31"/>
                </a:lnTo>
                <a:lnTo>
                  <a:pt x="32" y="38"/>
                </a:lnTo>
                <a:lnTo>
                  <a:pt x="42" y="48"/>
                </a:lnTo>
                <a:lnTo>
                  <a:pt x="48" y="42"/>
                </a:lnTo>
                <a:lnTo>
                  <a:pt x="39" y="42"/>
                </a:lnTo>
                <a:lnTo>
                  <a:pt x="39" y="49"/>
                </a:lnTo>
                <a:lnTo>
                  <a:pt x="39" y="49"/>
                </a:lnTo>
                <a:lnTo>
                  <a:pt x="42" y="54"/>
                </a:lnTo>
                <a:lnTo>
                  <a:pt x="43" y="55"/>
                </a:lnTo>
                <a:lnTo>
                  <a:pt x="52" y="63"/>
                </a:lnTo>
                <a:lnTo>
                  <a:pt x="57" y="57"/>
                </a:lnTo>
                <a:lnTo>
                  <a:pt x="48" y="57"/>
                </a:lnTo>
                <a:lnTo>
                  <a:pt x="48" y="65"/>
                </a:lnTo>
                <a:lnTo>
                  <a:pt x="48" y="65"/>
                </a:lnTo>
                <a:lnTo>
                  <a:pt x="51" y="71"/>
                </a:lnTo>
                <a:lnTo>
                  <a:pt x="52" y="71"/>
                </a:lnTo>
                <a:lnTo>
                  <a:pt x="63" y="80"/>
                </a:lnTo>
                <a:lnTo>
                  <a:pt x="68" y="74"/>
                </a:lnTo>
                <a:lnTo>
                  <a:pt x="58" y="74"/>
                </a:lnTo>
                <a:lnTo>
                  <a:pt x="58" y="82"/>
                </a:lnTo>
                <a:lnTo>
                  <a:pt x="58" y="91"/>
                </a:lnTo>
                <a:lnTo>
                  <a:pt x="58" y="91"/>
                </a:lnTo>
                <a:lnTo>
                  <a:pt x="62" y="95"/>
                </a:lnTo>
                <a:lnTo>
                  <a:pt x="63" y="97"/>
                </a:lnTo>
                <a:lnTo>
                  <a:pt x="72" y="105"/>
                </a:lnTo>
                <a:lnTo>
                  <a:pt x="77" y="99"/>
                </a:lnTo>
                <a:lnTo>
                  <a:pt x="68" y="99"/>
                </a:lnTo>
                <a:lnTo>
                  <a:pt x="68" y="106"/>
                </a:lnTo>
                <a:lnTo>
                  <a:pt x="68" y="106"/>
                </a:lnTo>
                <a:lnTo>
                  <a:pt x="71" y="111"/>
                </a:lnTo>
                <a:lnTo>
                  <a:pt x="71" y="112"/>
                </a:lnTo>
                <a:lnTo>
                  <a:pt x="80" y="122"/>
                </a:lnTo>
                <a:lnTo>
                  <a:pt x="86" y="115"/>
                </a:lnTo>
                <a:lnTo>
                  <a:pt x="77" y="115"/>
                </a:lnTo>
                <a:lnTo>
                  <a:pt x="77" y="123"/>
                </a:lnTo>
                <a:lnTo>
                  <a:pt x="77" y="131"/>
                </a:lnTo>
                <a:lnTo>
                  <a:pt x="77" y="139"/>
                </a:lnTo>
                <a:lnTo>
                  <a:pt x="77" y="139"/>
                </a:lnTo>
                <a:lnTo>
                  <a:pt x="80" y="145"/>
                </a:lnTo>
                <a:lnTo>
                  <a:pt x="80" y="146"/>
                </a:lnTo>
                <a:lnTo>
                  <a:pt x="89" y="156"/>
                </a:lnTo>
                <a:lnTo>
                  <a:pt x="95" y="149"/>
                </a:lnTo>
                <a:lnTo>
                  <a:pt x="86" y="149"/>
                </a:lnTo>
                <a:lnTo>
                  <a:pt x="86" y="157"/>
                </a:lnTo>
                <a:lnTo>
                  <a:pt x="86" y="165"/>
                </a:lnTo>
                <a:lnTo>
                  <a:pt x="86" y="165"/>
                </a:lnTo>
                <a:lnTo>
                  <a:pt x="89" y="169"/>
                </a:lnTo>
                <a:lnTo>
                  <a:pt x="91" y="171"/>
                </a:lnTo>
                <a:lnTo>
                  <a:pt x="102" y="179"/>
                </a:lnTo>
                <a:lnTo>
                  <a:pt x="106" y="172"/>
                </a:lnTo>
                <a:lnTo>
                  <a:pt x="97" y="172"/>
                </a:lnTo>
                <a:lnTo>
                  <a:pt x="97" y="182"/>
                </a:lnTo>
                <a:lnTo>
                  <a:pt x="97" y="189"/>
                </a:lnTo>
                <a:lnTo>
                  <a:pt x="97" y="199"/>
                </a:lnTo>
                <a:lnTo>
                  <a:pt x="97" y="199"/>
                </a:lnTo>
                <a:lnTo>
                  <a:pt x="100" y="203"/>
                </a:lnTo>
                <a:lnTo>
                  <a:pt x="102" y="205"/>
                </a:lnTo>
                <a:lnTo>
                  <a:pt x="111" y="213"/>
                </a:lnTo>
                <a:lnTo>
                  <a:pt x="115" y="206"/>
                </a:lnTo>
                <a:lnTo>
                  <a:pt x="106" y="206"/>
                </a:lnTo>
                <a:lnTo>
                  <a:pt x="106" y="216"/>
                </a:lnTo>
                <a:lnTo>
                  <a:pt x="106" y="223"/>
                </a:lnTo>
                <a:lnTo>
                  <a:pt x="106" y="231"/>
                </a:lnTo>
                <a:lnTo>
                  <a:pt x="106" y="231"/>
                </a:lnTo>
                <a:lnTo>
                  <a:pt x="109" y="237"/>
                </a:lnTo>
                <a:lnTo>
                  <a:pt x="111" y="237"/>
                </a:lnTo>
                <a:lnTo>
                  <a:pt x="120" y="246"/>
                </a:lnTo>
                <a:lnTo>
                  <a:pt x="125" y="239"/>
                </a:lnTo>
                <a:lnTo>
                  <a:pt x="115" y="239"/>
                </a:lnTo>
                <a:lnTo>
                  <a:pt x="115" y="248"/>
                </a:lnTo>
                <a:lnTo>
                  <a:pt x="115" y="257"/>
                </a:lnTo>
                <a:lnTo>
                  <a:pt x="115" y="265"/>
                </a:lnTo>
                <a:lnTo>
                  <a:pt x="115" y="265"/>
                </a:lnTo>
                <a:lnTo>
                  <a:pt x="118" y="270"/>
                </a:lnTo>
                <a:lnTo>
                  <a:pt x="120" y="271"/>
                </a:lnTo>
                <a:lnTo>
                  <a:pt x="129" y="279"/>
                </a:lnTo>
                <a:lnTo>
                  <a:pt x="134" y="273"/>
                </a:lnTo>
                <a:lnTo>
                  <a:pt x="125" y="273"/>
                </a:lnTo>
                <a:lnTo>
                  <a:pt x="125" y="282"/>
                </a:lnTo>
                <a:lnTo>
                  <a:pt x="125" y="290"/>
                </a:lnTo>
                <a:lnTo>
                  <a:pt x="125" y="297"/>
                </a:lnTo>
                <a:lnTo>
                  <a:pt x="125" y="297"/>
                </a:lnTo>
                <a:lnTo>
                  <a:pt x="128" y="303"/>
                </a:lnTo>
                <a:lnTo>
                  <a:pt x="129" y="305"/>
                </a:lnTo>
                <a:lnTo>
                  <a:pt x="140" y="313"/>
                </a:lnTo>
                <a:lnTo>
                  <a:pt x="145" y="307"/>
                </a:lnTo>
                <a:lnTo>
                  <a:pt x="135" y="307"/>
                </a:lnTo>
                <a:lnTo>
                  <a:pt x="135" y="316"/>
                </a:lnTo>
                <a:lnTo>
                  <a:pt x="135" y="324"/>
                </a:lnTo>
                <a:lnTo>
                  <a:pt x="135" y="331"/>
                </a:lnTo>
                <a:lnTo>
                  <a:pt x="135" y="339"/>
                </a:lnTo>
                <a:lnTo>
                  <a:pt x="135" y="339"/>
                </a:lnTo>
                <a:lnTo>
                  <a:pt x="138" y="345"/>
                </a:lnTo>
                <a:lnTo>
                  <a:pt x="138" y="345"/>
                </a:lnTo>
                <a:lnTo>
                  <a:pt x="148" y="356"/>
                </a:lnTo>
                <a:lnTo>
                  <a:pt x="154" y="348"/>
                </a:lnTo>
                <a:lnTo>
                  <a:pt x="145" y="348"/>
                </a:lnTo>
                <a:lnTo>
                  <a:pt x="145" y="356"/>
                </a:lnTo>
                <a:lnTo>
                  <a:pt x="145" y="365"/>
                </a:lnTo>
                <a:lnTo>
                  <a:pt x="145" y="373"/>
                </a:lnTo>
                <a:lnTo>
                  <a:pt x="145" y="373"/>
                </a:lnTo>
                <a:lnTo>
                  <a:pt x="148" y="377"/>
                </a:lnTo>
                <a:lnTo>
                  <a:pt x="148" y="379"/>
                </a:lnTo>
                <a:lnTo>
                  <a:pt x="157" y="388"/>
                </a:lnTo>
                <a:lnTo>
                  <a:pt x="163" y="382"/>
                </a:lnTo>
                <a:lnTo>
                  <a:pt x="154" y="382"/>
                </a:lnTo>
                <a:lnTo>
                  <a:pt x="154" y="390"/>
                </a:lnTo>
                <a:lnTo>
                  <a:pt x="154" y="397"/>
                </a:lnTo>
                <a:lnTo>
                  <a:pt x="154" y="405"/>
                </a:lnTo>
                <a:lnTo>
                  <a:pt x="154" y="414"/>
                </a:lnTo>
                <a:lnTo>
                  <a:pt x="154" y="414"/>
                </a:lnTo>
                <a:lnTo>
                  <a:pt x="157" y="421"/>
                </a:lnTo>
                <a:lnTo>
                  <a:pt x="158" y="422"/>
                </a:lnTo>
                <a:lnTo>
                  <a:pt x="168" y="430"/>
                </a:lnTo>
                <a:lnTo>
                  <a:pt x="172" y="424"/>
                </a:lnTo>
                <a:lnTo>
                  <a:pt x="163" y="424"/>
                </a:lnTo>
                <a:lnTo>
                  <a:pt x="163" y="431"/>
                </a:lnTo>
                <a:lnTo>
                  <a:pt x="163" y="439"/>
                </a:lnTo>
                <a:lnTo>
                  <a:pt x="163" y="448"/>
                </a:lnTo>
                <a:lnTo>
                  <a:pt x="163" y="448"/>
                </a:lnTo>
                <a:lnTo>
                  <a:pt x="166" y="453"/>
                </a:lnTo>
                <a:lnTo>
                  <a:pt x="168" y="455"/>
                </a:lnTo>
                <a:lnTo>
                  <a:pt x="178" y="462"/>
                </a:lnTo>
                <a:lnTo>
                  <a:pt x="183" y="455"/>
                </a:lnTo>
                <a:lnTo>
                  <a:pt x="174" y="455"/>
                </a:lnTo>
                <a:lnTo>
                  <a:pt x="174" y="464"/>
                </a:lnTo>
                <a:lnTo>
                  <a:pt x="174" y="473"/>
                </a:lnTo>
                <a:lnTo>
                  <a:pt x="174" y="481"/>
                </a:lnTo>
                <a:lnTo>
                  <a:pt x="174" y="488"/>
                </a:lnTo>
                <a:lnTo>
                  <a:pt x="174" y="488"/>
                </a:lnTo>
                <a:lnTo>
                  <a:pt x="177" y="493"/>
                </a:lnTo>
                <a:lnTo>
                  <a:pt x="177" y="495"/>
                </a:lnTo>
                <a:lnTo>
                  <a:pt x="186" y="504"/>
                </a:lnTo>
                <a:lnTo>
                  <a:pt x="192" y="498"/>
                </a:lnTo>
                <a:lnTo>
                  <a:pt x="183" y="498"/>
                </a:lnTo>
                <a:lnTo>
                  <a:pt x="183" y="505"/>
                </a:lnTo>
                <a:lnTo>
                  <a:pt x="183" y="513"/>
                </a:lnTo>
                <a:lnTo>
                  <a:pt x="183" y="522"/>
                </a:lnTo>
                <a:lnTo>
                  <a:pt x="183" y="532"/>
                </a:lnTo>
                <a:lnTo>
                  <a:pt x="183" y="532"/>
                </a:lnTo>
                <a:lnTo>
                  <a:pt x="186" y="536"/>
                </a:lnTo>
                <a:lnTo>
                  <a:pt x="188" y="538"/>
                </a:lnTo>
                <a:lnTo>
                  <a:pt x="197" y="545"/>
                </a:lnTo>
                <a:lnTo>
                  <a:pt x="201" y="539"/>
                </a:lnTo>
                <a:lnTo>
                  <a:pt x="192" y="539"/>
                </a:lnTo>
                <a:lnTo>
                  <a:pt x="192" y="547"/>
                </a:lnTo>
                <a:lnTo>
                  <a:pt x="192" y="555"/>
                </a:lnTo>
                <a:lnTo>
                  <a:pt x="192" y="564"/>
                </a:lnTo>
                <a:lnTo>
                  <a:pt x="192" y="564"/>
                </a:lnTo>
                <a:lnTo>
                  <a:pt x="195" y="570"/>
                </a:lnTo>
                <a:lnTo>
                  <a:pt x="197" y="572"/>
                </a:lnTo>
                <a:lnTo>
                  <a:pt x="206" y="579"/>
                </a:lnTo>
                <a:lnTo>
                  <a:pt x="211" y="572"/>
                </a:lnTo>
                <a:lnTo>
                  <a:pt x="201" y="572"/>
                </a:lnTo>
                <a:lnTo>
                  <a:pt x="201" y="581"/>
                </a:lnTo>
                <a:lnTo>
                  <a:pt x="201" y="589"/>
                </a:lnTo>
                <a:lnTo>
                  <a:pt x="201" y="598"/>
                </a:lnTo>
                <a:lnTo>
                  <a:pt x="201" y="598"/>
                </a:lnTo>
                <a:lnTo>
                  <a:pt x="204" y="602"/>
                </a:lnTo>
                <a:lnTo>
                  <a:pt x="206" y="604"/>
                </a:lnTo>
                <a:lnTo>
                  <a:pt x="217" y="612"/>
                </a:lnTo>
                <a:lnTo>
                  <a:pt x="221" y="606"/>
                </a:lnTo>
                <a:lnTo>
                  <a:pt x="212" y="606"/>
                </a:lnTo>
                <a:lnTo>
                  <a:pt x="212" y="613"/>
                </a:lnTo>
                <a:lnTo>
                  <a:pt x="212" y="621"/>
                </a:lnTo>
                <a:lnTo>
                  <a:pt x="212" y="630"/>
                </a:lnTo>
                <a:lnTo>
                  <a:pt x="212" y="639"/>
                </a:lnTo>
                <a:lnTo>
                  <a:pt x="212" y="639"/>
                </a:lnTo>
                <a:lnTo>
                  <a:pt x="215" y="644"/>
                </a:lnTo>
                <a:lnTo>
                  <a:pt x="217" y="646"/>
                </a:lnTo>
                <a:lnTo>
                  <a:pt x="226" y="653"/>
                </a:lnTo>
                <a:lnTo>
                  <a:pt x="231" y="647"/>
                </a:lnTo>
                <a:lnTo>
                  <a:pt x="221" y="647"/>
                </a:lnTo>
                <a:lnTo>
                  <a:pt x="221" y="655"/>
                </a:lnTo>
                <a:lnTo>
                  <a:pt x="221" y="664"/>
                </a:lnTo>
                <a:lnTo>
                  <a:pt x="221" y="672"/>
                </a:lnTo>
                <a:lnTo>
                  <a:pt x="221" y="672"/>
                </a:lnTo>
                <a:lnTo>
                  <a:pt x="224" y="678"/>
                </a:lnTo>
                <a:lnTo>
                  <a:pt x="226" y="679"/>
                </a:lnTo>
                <a:lnTo>
                  <a:pt x="235" y="687"/>
                </a:lnTo>
                <a:lnTo>
                  <a:pt x="240" y="679"/>
                </a:lnTo>
                <a:lnTo>
                  <a:pt x="231" y="679"/>
                </a:lnTo>
                <a:lnTo>
                  <a:pt x="231" y="689"/>
                </a:lnTo>
                <a:lnTo>
                  <a:pt x="231" y="698"/>
                </a:lnTo>
                <a:lnTo>
                  <a:pt x="231" y="706"/>
                </a:lnTo>
                <a:lnTo>
                  <a:pt x="231" y="706"/>
                </a:lnTo>
                <a:lnTo>
                  <a:pt x="234" y="710"/>
                </a:lnTo>
                <a:lnTo>
                  <a:pt x="235" y="712"/>
                </a:lnTo>
                <a:lnTo>
                  <a:pt x="244" y="720"/>
                </a:lnTo>
                <a:lnTo>
                  <a:pt x="249" y="713"/>
                </a:lnTo>
                <a:lnTo>
                  <a:pt x="240" y="713"/>
                </a:lnTo>
                <a:lnTo>
                  <a:pt x="240" y="721"/>
                </a:lnTo>
                <a:lnTo>
                  <a:pt x="240" y="730"/>
                </a:lnTo>
                <a:lnTo>
                  <a:pt x="240" y="738"/>
                </a:lnTo>
                <a:lnTo>
                  <a:pt x="240" y="738"/>
                </a:lnTo>
                <a:lnTo>
                  <a:pt x="243" y="744"/>
                </a:lnTo>
                <a:lnTo>
                  <a:pt x="244" y="746"/>
                </a:lnTo>
                <a:lnTo>
                  <a:pt x="255" y="753"/>
                </a:lnTo>
                <a:lnTo>
                  <a:pt x="260" y="747"/>
                </a:lnTo>
                <a:lnTo>
                  <a:pt x="250" y="747"/>
                </a:lnTo>
                <a:lnTo>
                  <a:pt x="250" y="755"/>
                </a:lnTo>
                <a:lnTo>
                  <a:pt x="250" y="764"/>
                </a:lnTo>
                <a:lnTo>
                  <a:pt x="250" y="772"/>
                </a:lnTo>
                <a:lnTo>
                  <a:pt x="250" y="772"/>
                </a:lnTo>
                <a:lnTo>
                  <a:pt x="254" y="778"/>
                </a:lnTo>
                <a:lnTo>
                  <a:pt x="255" y="778"/>
                </a:lnTo>
                <a:lnTo>
                  <a:pt x="264" y="787"/>
                </a:lnTo>
                <a:lnTo>
                  <a:pt x="269" y="780"/>
                </a:lnTo>
                <a:lnTo>
                  <a:pt x="260" y="780"/>
                </a:lnTo>
                <a:lnTo>
                  <a:pt x="260" y="787"/>
                </a:lnTo>
                <a:lnTo>
                  <a:pt x="260" y="797"/>
                </a:lnTo>
                <a:lnTo>
                  <a:pt x="260" y="806"/>
                </a:lnTo>
                <a:lnTo>
                  <a:pt x="260" y="806"/>
                </a:lnTo>
                <a:lnTo>
                  <a:pt x="263" y="810"/>
                </a:lnTo>
                <a:lnTo>
                  <a:pt x="264" y="812"/>
                </a:lnTo>
                <a:lnTo>
                  <a:pt x="274" y="820"/>
                </a:lnTo>
                <a:lnTo>
                  <a:pt x="278" y="814"/>
                </a:lnTo>
                <a:lnTo>
                  <a:pt x="269" y="814"/>
                </a:lnTo>
                <a:lnTo>
                  <a:pt x="269" y="821"/>
                </a:lnTo>
                <a:lnTo>
                  <a:pt x="269" y="829"/>
                </a:lnTo>
                <a:lnTo>
                  <a:pt x="269" y="829"/>
                </a:lnTo>
                <a:lnTo>
                  <a:pt x="272" y="835"/>
                </a:lnTo>
                <a:lnTo>
                  <a:pt x="274" y="837"/>
                </a:lnTo>
                <a:lnTo>
                  <a:pt x="283" y="844"/>
                </a:lnTo>
                <a:lnTo>
                  <a:pt x="287" y="837"/>
                </a:lnTo>
                <a:lnTo>
                  <a:pt x="278" y="837"/>
                </a:lnTo>
                <a:lnTo>
                  <a:pt x="278" y="846"/>
                </a:lnTo>
                <a:lnTo>
                  <a:pt x="278" y="855"/>
                </a:lnTo>
                <a:lnTo>
                  <a:pt x="278" y="855"/>
                </a:lnTo>
                <a:lnTo>
                  <a:pt x="281" y="860"/>
                </a:lnTo>
                <a:lnTo>
                  <a:pt x="283" y="861"/>
                </a:lnTo>
                <a:lnTo>
                  <a:pt x="294" y="869"/>
                </a:lnTo>
                <a:lnTo>
                  <a:pt x="298" y="863"/>
                </a:lnTo>
                <a:lnTo>
                  <a:pt x="289" y="863"/>
                </a:lnTo>
                <a:lnTo>
                  <a:pt x="289" y="871"/>
                </a:lnTo>
                <a:lnTo>
                  <a:pt x="289" y="880"/>
                </a:lnTo>
                <a:lnTo>
                  <a:pt x="289" y="880"/>
                </a:lnTo>
                <a:lnTo>
                  <a:pt x="292" y="886"/>
                </a:lnTo>
                <a:lnTo>
                  <a:pt x="294" y="886"/>
                </a:lnTo>
                <a:lnTo>
                  <a:pt x="303" y="895"/>
                </a:lnTo>
                <a:lnTo>
                  <a:pt x="307" y="888"/>
                </a:lnTo>
                <a:lnTo>
                  <a:pt x="298" y="888"/>
                </a:lnTo>
                <a:lnTo>
                  <a:pt x="298" y="895"/>
                </a:lnTo>
                <a:lnTo>
                  <a:pt x="298" y="895"/>
                </a:lnTo>
                <a:lnTo>
                  <a:pt x="301" y="901"/>
                </a:lnTo>
                <a:lnTo>
                  <a:pt x="303" y="903"/>
                </a:lnTo>
                <a:lnTo>
                  <a:pt x="312" y="911"/>
                </a:lnTo>
                <a:lnTo>
                  <a:pt x="317" y="904"/>
                </a:lnTo>
                <a:lnTo>
                  <a:pt x="307" y="904"/>
                </a:lnTo>
                <a:lnTo>
                  <a:pt x="307" y="914"/>
                </a:lnTo>
                <a:lnTo>
                  <a:pt x="307" y="921"/>
                </a:lnTo>
                <a:lnTo>
                  <a:pt x="307" y="921"/>
                </a:lnTo>
                <a:lnTo>
                  <a:pt x="310" y="926"/>
                </a:lnTo>
                <a:lnTo>
                  <a:pt x="312" y="928"/>
                </a:lnTo>
                <a:lnTo>
                  <a:pt x="321" y="935"/>
                </a:lnTo>
                <a:lnTo>
                  <a:pt x="326" y="929"/>
                </a:lnTo>
                <a:lnTo>
                  <a:pt x="317" y="929"/>
                </a:lnTo>
                <a:lnTo>
                  <a:pt x="317" y="937"/>
                </a:lnTo>
                <a:lnTo>
                  <a:pt x="317" y="937"/>
                </a:lnTo>
                <a:lnTo>
                  <a:pt x="320" y="943"/>
                </a:lnTo>
                <a:lnTo>
                  <a:pt x="321" y="945"/>
                </a:lnTo>
                <a:lnTo>
                  <a:pt x="332" y="954"/>
                </a:lnTo>
                <a:lnTo>
                  <a:pt x="341" y="961"/>
                </a:lnTo>
                <a:lnTo>
                  <a:pt x="346" y="954"/>
                </a:lnTo>
                <a:lnTo>
                  <a:pt x="337" y="954"/>
                </a:lnTo>
                <a:lnTo>
                  <a:pt x="337" y="963"/>
                </a:lnTo>
                <a:lnTo>
                  <a:pt x="337" y="963"/>
                </a:lnTo>
                <a:lnTo>
                  <a:pt x="340" y="968"/>
                </a:lnTo>
                <a:lnTo>
                  <a:pt x="341" y="969"/>
                </a:lnTo>
                <a:lnTo>
                  <a:pt x="350" y="977"/>
                </a:lnTo>
                <a:lnTo>
                  <a:pt x="355" y="971"/>
                </a:lnTo>
                <a:lnTo>
                  <a:pt x="349" y="977"/>
                </a:lnTo>
                <a:lnTo>
                  <a:pt x="358" y="986"/>
                </a:lnTo>
                <a:lnTo>
                  <a:pt x="360" y="986"/>
                </a:lnTo>
                <a:lnTo>
                  <a:pt x="370" y="994"/>
                </a:lnTo>
                <a:lnTo>
                  <a:pt x="372" y="994"/>
                </a:lnTo>
                <a:lnTo>
                  <a:pt x="375" y="995"/>
                </a:lnTo>
                <a:lnTo>
                  <a:pt x="384" y="995"/>
                </a:lnTo>
                <a:lnTo>
                  <a:pt x="393" y="995"/>
                </a:lnTo>
                <a:lnTo>
                  <a:pt x="403" y="995"/>
                </a:lnTo>
                <a:lnTo>
                  <a:pt x="413" y="995"/>
                </a:lnTo>
                <a:lnTo>
                  <a:pt x="413" y="995"/>
                </a:lnTo>
                <a:lnTo>
                  <a:pt x="416" y="994"/>
                </a:lnTo>
                <a:lnTo>
                  <a:pt x="419" y="994"/>
                </a:lnTo>
                <a:lnTo>
                  <a:pt x="429" y="986"/>
                </a:lnTo>
                <a:lnTo>
                  <a:pt x="429" y="986"/>
                </a:lnTo>
                <a:lnTo>
                  <a:pt x="438" y="977"/>
                </a:lnTo>
                <a:lnTo>
                  <a:pt x="432" y="971"/>
                </a:lnTo>
                <a:lnTo>
                  <a:pt x="438" y="977"/>
                </a:lnTo>
                <a:lnTo>
                  <a:pt x="447" y="969"/>
                </a:lnTo>
                <a:lnTo>
                  <a:pt x="441" y="963"/>
                </a:lnTo>
                <a:lnTo>
                  <a:pt x="447" y="969"/>
                </a:lnTo>
                <a:lnTo>
                  <a:pt x="458" y="961"/>
                </a:lnTo>
                <a:lnTo>
                  <a:pt x="458" y="961"/>
                </a:lnTo>
                <a:lnTo>
                  <a:pt x="467" y="954"/>
                </a:lnTo>
                <a:lnTo>
                  <a:pt x="478" y="945"/>
                </a:lnTo>
                <a:lnTo>
                  <a:pt x="487" y="935"/>
                </a:lnTo>
                <a:lnTo>
                  <a:pt x="496" y="928"/>
                </a:lnTo>
                <a:lnTo>
                  <a:pt x="496" y="926"/>
                </a:lnTo>
                <a:lnTo>
                  <a:pt x="499" y="921"/>
                </a:lnTo>
                <a:lnTo>
                  <a:pt x="499" y="914"/>
                </a:lnTo>
                <a:lnTo>
                  <a:pt x="490" y="914"/>
                </a:lnTo>
                <a:lnTo>
                  <a:pt x="496" y="918"/>
                </a:lnTo>
                <a:lnTo>
                  <a:pt x="496" y="920"/>
                </a:lnTo>
                <a:lnTo>
                  <a:pt x="505" y="911"/>
                </a:lnTo>
                <a:lnTo>
                  <a:pt x="505" y="909"/>
                </a:lnTo>
                <a:lnTo>
                  <a:pt x="509" y="904"/>
                </a:lnTo>
                <a:lnTo>
                  <a:pt x="509" y="895"/>
                </a:lnTo>
                <a:lnTo>
                  <a:pt x="499" y="895"/>
                </a:lnTo>
                <a:lnTo>
                  <a:pt x="505" y="901"/>
                </a:lnTo>
                <a:lnTo>
                  <a:pt x="505" y="903"/>
                </a:lnTo>
                <a:lnTo>
                  <a:pt x="516" y="895"/>
                </a:lnTo>
                <a:lnTo>
                  <a:pt x="516" y="894"/>
                </a:lnTo>
                <a:lnTo>
                  <a:pt x="519" y="888"/>
                </a:lnTo>
                <a:lnTo>
                  <a:pt x="519" y="880"/>
                </a:lnTo>
                <a:lnTo>
                  <a:pt x="510" y="880"/>
                </a:lnTo>
                <a:lnTo>
                  <a:pt x="516" y="886"/>
                </a:lnTo>
                <a:lnTo>
                  <a:pt x="516" y="886"/>
                </a:lnTo>
                <a:lnTo>
                  <a:pt x="525" y="877"/>
                </a:lnTo>
                <a:lnTo>
                  <a:pt x="519" y="871"/>
                </a:lnTo>
                <a:lnTo>
                  <a:pt x="525" y="877"/>
                </a:lnTo>
                <a:lnTo>
                  <a:pt x="535" y="869"/>
                </a:lnTo>
                <a:lnTo>
                  <a:pt x="535" y="867"/>
                </a:lnTo>
                <a:lnTo>
                  <a:pt x="538" y="863"/>
                </a:lnTo>
                <a:lnTo>
                  <a:pt x="538" y="855"/>
                </a:lnTo>
                <a:lnTo>
                  <a:pt x="529" y="855"/>
                </a:lnTo>
                <a:lnTo>
                  <a:pt x="535" y="860"/>
                </a:lnTo>
                <a:lnTo>
                  <a:pt x="535" y="861"/>
                </a:lnTo>
                <a:lnTo>
                  <a:pt x="544" y="854"/>
                </a:lnTo>
                <a:lnTo>
                  <a:pt x="544" y="852"/>
                </a:lnTo>
                <a:lnTo>
                  <a:pt x="547" y="846"/>
                </a:lnTo>
                <a:lnTo>
                  <a:pt x="547" y="837"/>
                </a:lnTo>
                <a:lnTo>
                  <a:pt x="538" y="837"/>
                </a:lnTo>
                <a:lnTo>
                  <a:pt x="544" y="843"/>
                </a:lnTo>
                <a:lnTo>
                  <a:pt x="544" y="844"/>
                </a:lnTo>
                <a:lnTo>
                  <a:pt x="555" y="837"/>
                </a:lnTo>
                <a:lnTo>
                  <a:pt x="555" y="835"/>
                </a:lnTo>
                <a:lnTo>
                  <a:pt x="558" y="829"/>
                </a:lnTo>
                <a:lnTo>
                  <a:pt x="558" y="821"/>
                </a:lnTo>
                <a:lnTo>
                  <a:pt x="548" y="821"/>
                </a:lnTo>
                <a:lnTo>
                  <a:pt x="555" y="826"/>
                </a:lnTo>
                <a:lnTo>
                  <a:pt x="555" y="827"/>
                </a:lnTo>
                <a:lnTo>
                  <a:pt x="564" y="820"/>
                </a:lnTo>
                <a:lnTo>
                  <a:pt x="573" y="812"/>
                </a:lnTo>
                <a:lnTo>
                  <a:pt x="573" y="810"/>
                </a:lnTo>
                <a:lnTo>
                  <a:pt x="576" y="806"/>
                </a:lnTo>
                <a:lnTo>
                  <a:pt x="576" y="797"/>
                </a:lnTo>
                <a:lnTo>
                  <a:pt x="567" y="797"/>
                </a:lnTo>
                <a:lnTo>
                  <a:pt x="573" y="803"/>
                </a:lnTo>
                <a:lnTo>
                  <a:pt x="573" y="804"/>
                </a:lnTo>
                <a:lnTo>
                  <a:pt x="582" y="795"/>
                </a:lnTo>
                <a:lnTo>
                  <a:pt x="582" y="794"/>
                </a:lnTo>
                <a:lnTo>
                  <a:pt x="585" y="787"/>
                </a:lnTo>
                <a:lnTo>
                  <a:pt x="585" y="780"/>
                </a:lnTo>
                <a:lnTo>
                  <a:pt x="576" y="780"/>
                </a:lnTo>
                <a:lnTo>
                  <a:pt x="582" y="786"/>
                </a:lnTo>
                <a:lnTo>
                  <a:pt x="582" y="787"/>
                </a:lnTo>
                <a:lnTo>
                  <a:pt x="593" y="778"/>
                </a:lnTo>
                <a:lnTo>
                  <a:pt x="593" y="778"/>
                </a:lnTo>
                <a:lnTo>
                  <a:pt x="602" y="770"/>
                </a:lnTo>
                <a:lnTo>
                  <a:pt x="602" y="770"/>
                </a:lnTo>
                <a:lnTo>
                  <a:pt x="611" y="761"/>
                </a:lnTo>
                <a:lnTo>
                  <a:pt x="605" y="755"/>
                </a:lnTo>
                <a:lnTo>
                  <a:pt x="611" y="761"/>
                </a:lnTo>
                <a:lnTo>
                  <a:pt x="621" y="753"/>
                </a:lnTo>
                <a:lnTo>
                  <a:pt x="615" y="747"/>
                </a:lnTo>
                <a:lnTo>
                  <a:pt x="621" y="753"/>
                </a:lnTo>
                <a:lnTo>
                  <a:pt x="631" y="746"/>
                </a:lnTo>
                <a:lnTo>
                  <a:pt x="631" y="746"/>
                </a:lnTo>
                <a:lnTo>
                  <a:pt x="641" y="738"/>
                </a:lnTo>
                <a:lnTo>
                  <a:pt x="641" y="738"/>
                </a:lnTo>
                <a:lnTo>
                  <a:pt x="650" y="729"/>
                </a:lnTo>
                <a:lnTo>
                  <a:pt x="644" y="721"/>
                </a:lnTo>
                <a:lnTo>
                  <a:pt x="650" y="729"/>
                </a:lnTo>
                <a:lnTo>
                  <a:pt x="659" y="720"/>
                </a:lnTo>
                <a:lnTo>
                  <a:pt x="653" y="713"/>
                </a:lnTo>
                <a:lnTo>
                  <a:pt x="653" y="721"/>
                </a:lnTo>
                <a:lnTo>
                  <a:pt x="656" y="720"/>
                </a:lnTo>
                <a:lnTo>
                  <a:pt x="653" y="721"/>
                </a:lnTo>
                <a:lnTo>
                  <a:pt x="664" y="721"/>
                </a:lnTo>
                <a:lnTo>
                  <a:pt x="673" y="721"/>
                </a:lnTo>
                <a:lnTo>
                  <a:pt x="682" y="721"/>
                </a:lnTo>
                <a:lnTo>
                  <a:pt x="691" y="721"/>
                </a:lnTo>
                <a:lnTo>
                  <a:pt x="702" y="721"/>
                </a:lnTo>
                <a:lnTo>
                  <a:pt x="702" y="713"/>
                </a:lnTo>
                <a:lnTo>
                  <a:pt x="699" y="720"/>
                </a:lnTo>
                <a:lnTo>
                  <a:pt x="697" y="720"/>
                </a:lnTo>
                <a:lnTo>
                  <a:pt x="707" y="729"/>
                </a:lnTo>
                <a:lnTo>
                  <a:pt x="708" y="729"/>
                </a:lnTo>
                <a:lnTo>
                  <a:pt x="711" y="729"/>
                </a:lnTo>
                <a:lnTo>
                  <a:pt x="721" y="729"/>
                </a:lnTo>
                <a:lnTo>
                  <a:pt x="721" y="721"/>
                </a:lnTo>
                <a:lnTo>
                  <a:pt x="717" y="729"/>
                </a:lnTo>
                <a:lnTo>
                  <a:pt x="714" y="729"/>
                </a:lnTo>
                <a:lnTo>
                  <a:pt x="724" y="738"/>
                </a:lnTo>
                <a:lnTo>
                  <a:pt x="725" y="738"/>
                </a:lnTo>
                <a:lnTo>
                  <a:pt x="736" y="746"/>
                </a:lnTo>
                <a:lnTo>
                  <a:pt x="740" y="738"/>
                </a:lnTo>
                <a:lnTo>
                  <a:pt x="736" y="746"/>
                </a:lnTo>
                <a:lnTo>
                  <a:pt x="745" y="753"/>
                </a:lnTo>
                <a:lnTo>
                  <a:pt x="754" y="761"/>
                </a:lnTo>
                <a:lnTo>
                  <a:pt x="759" y="755"/>
                </a:lnTo>
                <a:lnTo>
                  <a:pt x="753" y="761"/>
                </a:lnTo>
                <a:lnTo>
                  <a:pt x="762" y="770"/>
                </a:lnTo>
                <a:lnTo>
                  <a:pt x="764" y="770"/>
                </a:lnTo>
                <a:lnTo>
                  <a:pt x="774" y="778"/>
                </a:lnTo>
                <a:lnTo>
                  <a:pt x="779" y="772"/>
                </a:lnTo>
                <a:lnTo>
                  <a:pt x="774" y="778"/>
                </a:lnTo>
                <a:lnTo>
                  <a:pt x="783" y="787"/>
                </a:lnTo>
                <a:lnTo>
                  <a:pt x="793" y="795"/>
                </a:lnTo>
                <a:lnTo>
                  <a:pt x="797" y="787"/>
                </a:lnTo>
                <a:lnTo>
                  <a:pt x="791" y="795"/>
                </a:lnTo>
                <a:lnTo>
                  <a:pt x="800" y="804"/>
                </a:lnTo>
                <a:lnTo>
                  <a:pt x="802" y="804"/>
                </a:lnTo>
                <a:lnTo>
                  <a:pt x="813" y="812"/>
                </a:lnTo>
                <a:lnTo>
                  <a:pt x="817" y="806"/>
                </a:lnTo>
                <a:lnTo>
                  <a:pt x="813" y="812"/>
                </a:lnTo>
                <a:lnTo>
                  <a:pt x="822" y="820"/>
                </a:lnTo>
                <a:lnTo>
                  <a:pt x="831" y="827"/>
                </a:lnTo>
                <a:lnTo>
                  <a:pt x="840" y="837"/>
                </a:lnTo>
                <a:lnTo>
                  <a:pt x="840" y="837"/>
                </a:lnTo>
                <a:lnTo>
                  <a:pt x="851" y="844"/>
                </a:lnTo>
                <a:lnTo>
                  <a:pt x="856" y="837"/>
                </a:lnTo>
                <a:lnTo>
                  <a:pt x="850" y="844"/>
                </a:lnTo>
                <a:lnTo>
                  <a:pt x="859" y="854"/>
                </a:lnTo>
                <a:lnTo>
                  <a:pt x="860" y="854"/>
                </a:lnTo>
                <a:lnTo>
                  <a:pt x="870" y="861"/>
                </a:lnTo>
                <a:lnTo>
                  <a:pt x="879" y="869"/>
                </a:lnTo>
                <a:lnTo>
                  <a:pt x="879" y="869"/>
                </a:lnTo>
                <a:lnTo>
                  <a:pt x="889" y="877"/>
                </a:lnTo>
                <a:lnTo>
                  <a:pt x="894" y="871"/>
                </a:lnTo>
                <a:lnTo>
                  <a:pt x="888" y="877"/>
                </a:lnTo>
                <a:lnTo>
                  <a:pt x="897" y="886"/>
                </a:lnTo>
                <a:lnTo>
                  <a:pt x="900" y="886"/>
                </a:lnTo>
                <a:lnTo>
                  <a:pt x="903" y="888"/>
                </a:lnTo>
                <a:lnTo>
                  <a:pt x="913" y="888"/>
                </a:lnTo>
                <a:lnTo>
                  <a:pt x="913" y="880"/>
                </a:lnTo>
                <a:lnTo>
                  <a:pt x="909" y="886"/>
                </a:lnTo>
                <a:lnTo>
                  <a:pt x="908" y="886"/>
                </a:lnTo>
                <a:lnTo>
                  <a:pt x="917" y="895"/>
                </a:lnTo>
                <a:lnTo>
                  <a:pt x="919" y="895"/>
                </a:lnTo>
                <a:lnTo>
                  <a:pt x="922" y="895"/>
                </a:lnTo>
                <a:lnTo>
                  <a:pt x="932" y="895"/>
                </a:lnTo>
                <a:lnTo>
                  <a:pt x="942" y="895"/>
                </a:lnTo>
                <a:lnTo>
                  <a:pt x="951" y="895"/>
                </a:lnTo>
                <a:lnTo>
                  <a:pt x="960" y="895"/>
                </a:lnTo>
                <a:lnTo>
                  <a:pt x="971" y="895"/>
                </a:lnTo>
                <a:lnTo>
                  <a:pt x="980" y="895"/>
                </a:lnTo>
                <a:lnTo>
                  <a:pt x="989" y="895"/>
                </a:lnTo>
                <a:lnTo>
                  <a:pt x="989" y="895"/>
                </a:lnTo>
                <a:lnTo>
                  <a:pt x="992" y="895"/>
                </a:lnTo>
                <a:lnTo>
                  <a:pt x="995" y="895"/>
                </a:lnTo>
                <a:lnTo>
                  <a:pt x="1005" y="886"/>
                </a:lnTo>
                <a:lnTo>
                  <a:pt x="999" y="880"/>
                </a:lnTo>
                <a:lnTo>
                  <a:pt x="999" y="888"/>
                </a:lnTo>
                <a:lnTo>
                  <a:pt x="1002" y="886"/>
                </a:lnTo>
                <a:lnTo>
                  <a:pt x="999" y="888"/>
                </a:lnTo>
                <a:lnTo>
                  <a:pt x="1009" y="888"/>
                </a:lnTo>
                <a:lnTo>
                  <a:pt x="1009" y="888"/>
                </a:lnTo>
                <a:lnTo>
                  <a:pt x="1012" y="886"/>
                </a:lnTo>
                <a:lnTo>
                  <a:pt x="1015" y="886"/>
                </a:lnTo>
                <a:lnTo>
                  <a:pt x="1025" y="877"/>
                </a:lnTo>
                <a:lnTo>
                  <a:pt x="1019" y="871"/>
                </a:lnTo>
                <a:lnTo>
                  <a:pt x="1025" y="877"/>
                </a:lnTo>
                <a:lnTo>
                  <a:pt x="1034" y="869"/>
                </a:lnTo>
                <a:lnTo>
                  <a:pt x="1028" y="863"/>
                </a:lnTo>
                <a:lnTo>
                  <a:pt x="1028" y="871"/>
                </a:lnTo>
                <a:lnTo>
                  <a:pt x="1031" y="869"/>
                </a:lnTo>
                <a:lnTo>
                  <a:pt x="1028" y="871"/>
                </a:lnTo>
                <a:lnTo>
                  <a:pt x="1037" y="871"/>
                </a:lnTo>
                <a:lnTo>
                  <a:pt x="1037" y="871"/>
                </a:lnTo>
                <a:lnTo>
                  <a:pt x="1040" y="869"/>
                </a:lnTo>
                <a:lnTo>
                  <a:pt x="1043" y="869"/>
                </a:lnTo>
                <a:lnTo>
                  <a:pt x="1054" y="861"/>
                </a:lnTo>
                <a:lnTo>
                  <a:pt x="1054" y="861"/>
                </a:lnTo>
                <a:lnTo>
                  <a:pt x="1063" y="854"/>
                </a:lnTo>
                <a:lnTo>
                  <a:pt x="1063" y="854"/>
                </a:lnTo>
                <a:lnTo>
                  <a:pt x="1072" y="844"/>
                </a:lnTo>
                <a:lnTo>
                  <a:pt x="1066" y="837"/>
                </a:lnTo>
                <a:lnTo>
                  <a:pt x="1072" y="844"/>
                </a:lnTo>
                <a:lnTo>
                  <a:pt x="1081" y="837"/>
                </a:lnTo>
                <a:lnTo>
                  <a:pt x="1075" y="829"/>
                </a:lnTo>
                <a:lnTo>
                  <a:pt x="1075" y="837"/>
                </a:lnTo>
                <a:lnTo>
                  <a:pt x="1078" y="837"/>
                </a:lnTo>
                <a:lnTo>
                  <a:pt x="1075" y="837"/>
                </a:lnTo>
                <a:lnTo>
                  <a:pt x="1086" y="837"/>
                </a:lnTo>
                <a:lnTo>
                  <a:pt x="1086" y="837"/>
                </a:lnTo>
                <a:lnTo>
                  <a:pt x="1089" y="837"/>
                </a:lnTo>
                <a:lnTo>
                  <a:pt x="1092" y="837"/>
                </a:lnTo>
                <a:lnTo>
                  <a:pt x="1101" y="827"/>
                </a:lnTo>
                <a:lnTo>
                  <a:pt x="1111" y="820"/>
                </a:lnTo>
                <a:lnTo>
                  <a:pt x="1120" y="812"/>
                </a:lnTo>
                <a:lnTo>
                  <a:pt x="1114" y="806"/>
                </a:lnTo>
                <a:lnTo>
                  <a:pt x="1120" y="812"/>
                </a:lnTo>
                <a:lnTo>
                  <a:pt x="1131" y="804"/>
                </a:lnTo>
                <a:lnTo>
                  <a:pt x="1124" y="797"/>
                </a:lnTo>
                <a:lnTo>
                  <a:pt x="1124" y="806"/>
                </a:lnTo>
                <a:lnTo>
                  <a:pt x="1128" y="804"/>
                </a:lnTo>
                <a:lnTo>
                  <a:pt x="1124" y="806"/>
                </a:lnTo>
                <a:lnTo>
                  <a:pt x="1134" y="806"/>
                </a:lnTo>
                <a:lnTo>
                  <a:pt x="1134" y="806"/>
                </a:lnTo>
                <a:lnTo>
                  <a:pt x="1137" y="804"/>
                </a:lnTo>
                <a:lnTo>
                  <a:pt x="1140" y="804"/>
                </a:lnTo>
                <a:lnTo>
                  <a:pt x="1149" y="795"/>
                </a:lnTo>
                <a:lnTo>
                  <a:pt x="1143" y="787"/>
                </a:lnTo>
                <a:lnTo>
                  <a:pt x="1149" y="795"/>
                </a:lnTo>
                <a:lnTo>
                  <a:pt x="1158" y="787"/>
                </a:lnTo>
                <a:lnTo>
                  <a:pt x="1152" y="780"/>
                </a:lnTo>
                <a:lnTo>
                  <a:pt x="1152" y="787"/>
                </a:lnTo>
                <a:lnTo>
                  <a:pt x="1155" y="787"/>
                </a:lnTo>
                <a:lnTo>
                  <a:pt x="1152" y="787"/>
                </a:lnTo>
                <a:lnTo>
                  <a:pt x="1163" y="787"/>
                </a:lnTo>
                <a:lnTo>
                  <a:pt x="1163" y="787"/>
                </a:lnTo>
                <a:lnTo>
                  <a:pt x="1166" y="787"/>
                </a:lnTo>
                <a:lnTo>
                  <a:pt x="1169" y="787"/>
                </a:lnTo>
                <a:lnTo>
                  <a:pt x="1178" y="778"/>
                </a:lnTo>
                <a:lnTo>
                  <a:pt x="1172" y="772"/>
                </a:lnTo>
                <a:lnTo>
                  <a:pt x="1172" y="780"/>
                </a:lnTo>
                <a:lnTo>
                  <a:pt x="1175" y="778"/>
                </a:lnTo>
                <a:lnTo>
                  <a:pt x="1172" y="780"/>
                </a:lnTo>
                <a:lnTo>
                  <a:pt x="1181" y="780"/>
                </a:lnTo>
                <a:lnTo>
                  <a:pt x="1181" y="780"/>
                </a:lnTo>
                <a:lnTo>
                  <a:pt x="1184" y="778"/>
                </a:lnTo>
                <a:lnTo>
                  <a:pt x="1187" y="778"/>
                </a:lnTo>
                <a:lnTo>
                  <a:pt x="1197" y="770"/>
                </a:lnTo>
                <a:lnTo>
                  <a:pt x="1191" y="764"/>
                </a:lnTo>
                <a:lnTo>
                  <a:pt x="1191" y="772"/>
                </a:lnTo>
                <a:lnTo>
                  <a:pt x="1194" y="770"/>
                </a:lnTo>
                <a:lnTo>
                  <a:pt x="1191" y="772"/>
                </a:lnTo>
                <a:lnTo>
                  <a:pt x="1201" y="772"/>
                </a:lnTo>
                <a:lnTo>
                  <a:pt x="1211" y="772"/>
                </a:lnTo>
                <a:lnTo>
                  <a:pt x="1211" y="772"/>
                </a:lnTo>
                <a:lnTo>
                  <a:pt x="1214" y="770"/>
                </a:lnTo>
                <a:lnTo>
                  <a:pt x="1217" y="770"/>
                </a:lnTo>
                <a:lnTo>
                  <a:pt x="1226" y="761"/>
                </a:lnTo>
                <a:lnTo>
                  <a:pt x="1220" y="755"/>
                </a:lnTo>
                <a:lnTo>
                  <a:pt x="1220" y="763"/>
                </a:lnTo>
                <a:lnTo>
                  <a:pt x="1223" y="761"/>
                </a:lnTo>
                <a:lnTo>
                  <a:pt x="1220" y="763"/>
                </a:lnTo>
                <a:lnTo>
                  <a:pt x="1229" y="763"/>
                </a:lnTo>
                <a:lnTo>
                  <a:pt x="1240" y="763"/>
                </a:lnTo>
                <a:lnTo>
                  <a:pt x="1240" y="755"/>
                </a:lnTo>
                <a:lnTo>
                  <a:pt x="1237" y="761"/>
                </a:lnTo>
                <a:lnTo>
                  <a:pt x="1234" y="761"/>
                </a:lnTo>
                <a:lnTo>
                  <a:pt x="1243" y="770"/>
                </a:lnTo>
                <a:lnTo>
                  <a:pt x="1246" y="770"/>
                </a:lnTo>
                <a:lnTo>
                  <a:pt x="1249" y="772"/>
                </a:lnTo>
                <a:lnTo>
                  <a:pt x="1258" y="772"/>
                </a:lnTo>
                <a:lnTo>
                  <a:pt x="1267" y="772"/>
                </a:lnTo>
                <a:lnTo>
                  <a:pt x="1278" y="772"/>
                </a:lnTo>
                <a:lnTo>
                  <a:pt x="1278" y="764"/>
                </a:lnTo>
                <a:lnTo>
                  <a:pt x="1275" y="770"/>
                </a:lnTo>
                <a:lnTo>
                  <a:pt x="1273" y="770"/>
                </a:lnTo>
                <a:lnTo>
                  <a:pt x="1283" y="778"/>
                </a:lnTo>
                <a:lnTo>
                  <a:pt x="1284" y="778"/>
                </a:lnTo>
                <a:lnTo>
                  <a:pt x="1287" y="780"/>
                </a:lnTo>
                <a:lnTo>
                  <a:pt x="1297" y="780"/>
                </a:lnTo>
                <a:lnTo>
                  <a:pt x="1297" y="772"/>
                </a:lnTo>
                <a:lnTo>
                  <a:pt x="1293" y="778"/>
                </a:lnTo>
                <a:lnTo>
                  <a:pt x="1292" y="778"/>
                </a:lnTo>
                <a:lnTo>
                  <a:pt x="1301" y="787"/>
                </a:lnTo>
                <a:lnTo>
                  <a:pt x="1303" y="787"/>
                </a:lnTo>
                <a:lnTo>
                  <a:pt x="1306" y="787"/>
                </a:lnTo>
                <a:lnTo>
                  <a:pt x="1316" y="787"/>
                </a:lnTo>
                <a:lnTo>
                  <a:pt x="1316" y="780"/>
                </a:lnTo>
                <a:lnTo>
                  <a:pt x="1313" y="787"/>
                </a:lnTo>
                <a:lnTo>
                  <a:pt x="1312" y="787"/>
                </a:lnTo>
                <a:lnTo>
                  <a:pt x="1321" y="795"/>
                </a:lnTo>
                <a:lnTo>
                  <a:pt x="1323" y="795"/>
                </a:lnTo>
                <a:lnTo>
                  <a:pt x="1326" y="797"/>
                </a:lnTo>
                <a:lnTo>
                  <a:pt x="1335" y="797"/>
                </a:lnTo>
                <a:lnTo>
                  <a:pt x="1335" y="787"/>
                </a:lnTo>
                <a:lnTo>
                  <a:pt x="1332" y="795"/>
                </a:lnTo>
                <a:lnTo>
                  <a:pt x="1329" y="795"/>
                </a:lnTo>
                <a:lnTo>
                  <a:pt x="1338" y="804"/>
                </a:lnTo>
                <a:lnTo>
                  <a:pt x="1340" y="804"/>
                </a:lnTo>
                <a:lnTo>
                  <a:pt x="1350" y="812"/>
                </a:lnTo>
                <a:lnTo>
                  <a:pt x="1352" y="812"/>
                </a:lnTo>
                <a:lnTo>
                  <a:pt x="1355" y="814"/>
                </a:lnTo>
                <a:lnTo>
                  <a:pt x="1364" y="814"/>
                </a:lnTo>
                <a:lnTo>
                  <a:pt x="1364" y="806"/>
                </a:lnTo>
                <a:lnTo>
                  <a:pt x="1361" y="812"/>
                </a:lnTo>
                <a:lnTo>
                  <a:pt x="1360" y="812"/>
                </a:lnTo>
                <a:lnTo>
                  <a:pt x="1369" y="820"/>
                </a:lnTo>
                <a:lnTo>
                  <a:pt x="1378" y="827"/>
                </a:lnTo>
                <a:lnTo>
                  <a:pt x="1378" y="827"/>
                </a:lnTo>
                <a:lnTo>
                  <a:pt x="1389" y="837"/>
                </a:lnTo>
                <a:lnTo>
                  <a:pt x="1390" y="837"/>
                </a:lnTo>
                <a:lnTo>
                  <a:pt x="1393" y="837"/>
                </a:lnTo>
                <a:lnTo>
                  <a:pt x="1403" y="837"/>
                </a:lnTo>
                <a:lnTo>
                  <a:pt x="1403" y="829"/>
                </a:lnTo>
                <a:lnTo>
                  <a:pt x="1399" y="837"/>
                </a:lnTo>
                <a:lnTo>
                  <a:pt x="1398" y="837"/>
                </a:lnTo>
                <a:lnTo>
                  <a:pt x="1407" y="844"/>
                </a:lnTo>
                <a:lnTo>
                  <a:pt x="1409" y="844"/>
                </a:lnTo>
                <a:lnTo>
                  <a:pt x="1412" y="846"/>
                </a:lnTo>
                <a:lnTo>
                  <a:pt x="1421" y="846"/>
                </a:lnTo>
                <a:lnTo>
                  <a:pt x="1421" y="837"/>
                </a:lnTo>
                <a:lnTo>
                  <a:pt x="1418" y="844"/>
                </a:lnTo>
                <a:lnTo>
                  <a:pt x="1416" y="844"/>
                </a:lnTo>
                <a:lnTo>
                  <a:pt x="1427" y="854"/>
                </a:lnTo>
                <a:lnTo>
                  <a:pt x="1429" y="854"/>
                </a:lnTo>
                <a:lnTo>
                  <a:pt x="1432" y="855"/>
                </a:lnTo>
                <a:lnTo>
                  <a:pt x="1441" y="855"/>
                </a:lnTo>
                <a:lnTo>
                  <a:pt x="1441" y="846"/>
                </a:lnTo>
                <a:lnTo>
                  <a:pt x="1438" y="854"/>
                </a:lnTo>
                <a:lnTo>
                  <a:pt x="1436" y="854"/>
                </a:lnTo>
                <a:lnTo>
                  <a:pt x="1446" y="861"/>
                </a:lnTo>
                <a:lnTo>
                  <a:pt x="1447" y="861"/>
                </a:lnTo>
                <a:lnTo>
                  <a:pt x="1450" y="863"/>
                </a:lnTo>
                <a:lnTo>
                  <a:pt x="1459" y="863"/>
                </a:lnTo>
                <a:lnTo>
                  <a:pt x="1470" y="863"/>
                </a:lnTo>
                <a:lnTo>
                  <a:pt x="1470" y="855"/>
                </a:lnTo>
                <a:lnTo>
                  <a:pt x="1467" y="861"/>
                </a:lnTo>
                <a:lnTo>
                  <a:pt x="1465" y="861"/>
                </a:lnTo>
                <a:lnTo>
                  <a:pt x="1475" y="869"/>
                </a:lnTo>
                <a:lnTo>
                  <a:pt x="1476" y="869"/>
                </a:lnTo>
                <a:lnTo>
                  <a:pt x="1479" y="871"/>
                </a:lnTo>
                <a:lnTo>
                  <a:pt x="1489" y="871"/>
                </a:lnTo>
                <a:lnTo>
                  <a:pt x="1498" y="871"/>
                </a:lnTo>
                <a:lnTo>
                  <a:pt x="1509" y="871"/>
                </a:lnTo>
                <a:lnTo>
                  <a:pt x="1518" y="871"/>
                </a:lnTo>
                <a:lnTo>
                  <a:pt x="1527" y="871"/>
                </a:lnTo>
                <a:lnTo>
                  <a:pt x="1536" y="871"/>
                </a:lnTo>
                <a:lnTo>
                  <a:pt x="1536" y="871"/>
                </a:lnTo>
                <a:lnTo>
                  <a:pt x="1539" y="869"/>
                </a:lnTo>
                <a:lnTo>
                  <a:pt x="1542" y="869"/>
                </a:lnTo>
                <a:lnTo>
                  <a:pt x="1553" y="861"/>
                </a:lnTo>
                <a:lnTo>
                  <a:pt x="1547" y="855"/>
                </a:lnTo>
                <a:lnTo>
                  <a:pt x="1547" y="863"/>
                </a:lnTo>
                <a:lnTo>
                  <a:pt x="1550" y="861"/>
                </a:lnTo>
                <a:lnTo>
                  <a:pt x="1547" y="863"/>
                </a:lnTo>
                <a:lnTo>
                  <a:pt x="1556" y="863"/>
                </a:lnTo>
                <a:lnTo>
                  <a:pt x="1565" y="863"/>
                </a:lnTo>
                <a:lnTo>
                  <a:pt x="1575" y="863"/>
                </a:lnTo>
                <a:lnTo>
                  <a:pt x="1575" y="863"/>
                </a:lnTo>
                <a:lnTo>
                  <a:pt x="1578" y="861"/>
                </a:lnTo>
                <a:lnTo>
                  <a:pt x="1581" y="861"/>
                </a:lnTo>
                <a:lnTo>
                  <a:pt x="1591" y="854"/>
                </a:lnTo>
                <a:lnTo>
                  <a:pt x="1585" y="846"/>
                </a:lnTo>
                <a:lnTo>
                  <a:pt x="1585" y="855"/>
                </a:lnTo>
                <a:lnTo>
                  <a:pt x="1588" y="854"/>
                </a:lnTo>
                <a:lnTo>
                  <a:pt x="1585" y="855"/>
                </a:lnTo>
                <a:lnTo>
                  <a:pt x="1595" y="855"/>
                </a:lnTo>
                <a:lnTo>
                  <a:pt x="1595" y="855"/>
                </a:lnTo>
                <a:lnTo>
                  <a:pt x="1598" y="854"/>
                </a:lnTo>
                <a:lnTo>
                  <a:pt x="1601" y="854"/>
                </a:lnTo>
                <a:lnTo>
                  <a:pt x="1611" y="844"/>
                </a:lnTo>
                <a:lnTo>
                  <a:pt x="1605" y="837"/>
                </a:lnTo>
                <a:lnTo>
                  <a:pt x="1605" y="846"/>
                </a:lnTo>
                <a:lnTo>
                  <a:pt x="1608" y="844"/>
                </a:lnTo>
                <a:lnTo>
                  <a:pt x="1605" y="846"/>
                </a:lnTo>
                <a:lnTo>
                  <a:pt x="1614" y="846"/>
                </a:lnTo>
                <a:lnTo>
                  <a:pt x="1614" y="846"/>
                </a:lnTo>
                <a:lnTo>
                  <a:pt x="1618" y="844"/>
                </a:lnTo>
                <a:lnTo>
                  <a:pt x="1621" y="844"/>
                </a:lnTo>
                <a:lnTo>
                  <a:pt x="1630" y="837"/>
                </a:lnTo>
                <a:lnTo>
                  <a:pt x="1639" y="827"/>
                </a:lnTo>
                <a:lnTo>
                  <a:pt x="1633" y="821"/>
                </a:lnTo>
                <a:lnTo>
                  <a:pt x="1633" y="829"/>
                </a:lnTo>
                <a:lnTo>
                  <a:pt x="1636" y="827"/>
                </a:lnTo>
                <a:lnTo>
                  <a:pt x="1633" y="829"/>
                </a:lnTo>
                <a:lnTo>
                  <a:pt x="1644" y="829"/>
                </a:lnTo>
                <a:lnTo>
                  <a:pt x="1644" y="829"/>
                </a:lnTo>
                <a:lnTo>
                  <a:pt x="1647" y="827"/>
                </a:lnTo>
                <a:lnTo>
                  <a:pt x="1650" y="827"/>
                </a:lnTo>
                <a:lnTo>
                  <a:pt x="1659" y="820"/>
                </a:lnTo>
                <a:lnTo>
                  <a:pt x="1653" y="814"/>
                </a:lnTo>
                <a:lnTo>
                  <a:pt x="1653" y="821"/>
                </a:lnTo>
                <a:lnTo>
                  <a:pt x="1656" y="820"/>
                </a:lnTo>
                <a:lnTo>
                  <a:pt x="1653" y="821"/>
                </a:lnTo>
                <a:lnTo>
                  <a:pt x="1662" y="821"/>
                </a:lnTo>
                <a:lnTo>
                  <a:pt x="1662" y="821"/>
                </a:lnTo>
                <a:lnTo>
                  <a:pt x="1665" y="820"/>
                </a:lnTo>
                <a:lnTo>
                  <a:pt x="1668" y="820"/>
                </a:lnTo>
                <a:lnTo>
                  <a:pt x="1677" y="812"/>
                </a:lnTo>
                <a:lnTo>
                  <a:pt x="1671" y="806"/>
                </a:lnTo>
                <a:lnTo>
                  <a:pt x="1671" y="814"/>
                </a:lnTo>
                <a:lnTo>
                  <a:pt x="1674" y="812"/>
                </a:lnTo>
                <a:lnTo>
                  <a:pt x="1671" y="814"/>
                </a:lnTo>
                <a:lnTo>
                  <a:pt x="1682" y="814"/>
                </a:lnTo>
                <a:lnTo>
                  <a:pt x="1682" y="814"/>
                </a:lnTo>
                <a:lnTo>
                  <a:pt x="1685" y="812"/>
                </a:lnTo>
                <a:lnTo>
                  <a:pt x="1688" y="812"/>
                </a:lnTo>
                <a:lnTo>
                  <a:pt x="1697" y="804"/>
                </a:lnTo>
                <a:lnTo>
                  <a:pt x="1691" y="797"/>
                </a:lnTo>
                <a:lnTo>
                  <a:pt x="1691" y="806"/>
                </a:lnTo>
                <a:lnTo>
                  <a:pt x="1694" y="804"/>
                </a:lnTo>
                <a:lnTo>
                  <a:pt x="1691" y="806"/>
                </a:lnTo>
                <a:lnTo>
                  <a:pt x="1701" y="806"/>
                </a:lnTo>
                <a:lnTo>
                  <a:pt x="1701" y="806"/>
                </a:lnTo>
                <a:lnTo>
                  <a:pt x="1704" y="804"/>
                </a:lnTo>
                <a:lnTo>
                  <a:pt x="1707" y="804"/>
                </a:lnTo>
                <a:lnTo>
                  <a:pt x="1716" y="795"/>
                </a:lnTo>
                <a:lnTo>
                  <a:pt x="1710" y="787"/>
                </a:lnTo>
                <a:lnTo>
                  <a:pt x="1710" y="797"/>
                </a:lnTo>
                <a:lnTo>
                  <a:pt x="1713" y="795"/>
                </a:lnTo>
                <a:lnTo>
                  <a:pt x="1710" y="797"/>
                </a:lnTo>
                <a:lnTo>
                  <a:pt x="1720" y="797"/>
                </a:lnTo>
                <a:lnTo>
                  <a:pt x="1730" y="797"/>
                </a:lnTo>
                <a:lnTo>
                  <a:pt x="1730" y="797"/>
                </a:lnTo>
                <a:lnTo>
                  <a:pt x="1733" y="795"/>
                </a:lnTo>
                <a:lnTo>
                  <a:pt x="1736" y="795"/>
                </a:lnTo>
                <a:lnTo>
                  <a:pt x="1745" y="787"/>
                </a:lnTo>
                <a:lnTo>
                  <a:pt x="1739" y="780"/>
                </a:lnTo>
                <a:lnTo>
                  <a:pt x="1739" y="787"/>
                </a:lnTo>
                <a:lnTo>
                  <a:pt x="1742" y="787"/>
                </a:lnTo>
                <a:lnTo>
                  <a:pt x="1739" y="787"/>
                </a:lnTo>
                <a:lnTo>
                  <a:pt x="1748" y="787"/>
                </a:lnTo>
                <a:lnTo>
                  <a:pt x="1759" y="787"/>
                </a:lnTo>
                <a:lnTo>
                  <a:pt x="1759" y="772"/>
                </a:lnTo>
                <a:lnTo>
                  <a:pt x="1748" y="772"/>
                </a:lnTo>
                <a:lnTo>
                  <a:pt x="1739" y="772"/>
                </a:lnTo>
                <a:lnTo>
                  <a:pt x="1739" y="772"/>
                </a:lnTo>
                <a:lnTo>
                  <a:pt x="1736" y="773"/>
                </a:lnTo>
                <a:lnTo>
                  <a:pt x="1734" y="775"/>
                </a:lnTo>
                <a:lnTo>
                  <a:pt x="1725" y="783"/>
                </a:lnTo>
                <a:lnTo>
                  <a:pt x="1730" y="780"/>
                </a:lnTo>
                <a:lnTo>
                  <a:pt x="1727" y="781"/>
                </a:lnTo>
                <a:lnTo>
                  <a:pt x="1730" y="787"/>
                </a:lnTo>
                <a:lnTo>
                  <a:pt x="1730" y="780"/>
                </a:lnTo>
                <a:lnTo>
                  <a:pt x="1720" y="780"/>
                </a:lnTo>
                <a:lnTo>
                  <a:pt x="1710" y="780"/>
                </a:lnTo>
                <a:lnTo>
                  <a:pt x="1710" y="780"/>
                </a:lnTo>
                <a:lnTo>
                  <a:pt x="1707" y="781"/>
                </a:lnTo>
                <a:lnTo>
                  <a:pt x="1704" y="783"/>
                </a:lnTo>
                <a:lnTo>
                  <a:pt x="1694" y="792"/>
                </a:lnTo>
                <a:lnTo>
                  <a:pt x="1701" y="789"/>
                </a:lnTo>
                <a:lnTo>
                  <a:pt x="1697" y="790"/>
                </a:lnTo>
                <a:lnTo>
                  <a:pt x="1701" y="797"/>
                </a:lnTo>
                <a:lnTo>
                  <a:pt x="1701" y="789"/>
                </a:lnTo>
                <a:lnTo>
                  <a:pt x="1691" y="789"/>
                </a:lnTo>
                <a:lnTo>
                  <a:pt x="1691" y="789"/>
                </a:lnTo>
                <a:lnTo>
                  <a:pt x="1688" y="790"/>
                </a:lnTo>
                <a:lnTo>
                  <a:pt x="1687" y="792"/>
                </a:lnTo>
                <a:lnTo>
                  <a:pt x="1677" y="800"/>
                </a:lnTo>
                <a:lnTo>
                  <a:pt x="1682" y="797"/>
                </a:lnTo>
                <a:lnTo>
                  <a:pt x="1679" y="798"/>
                </a:lnTo>
                <a:lnTo>
                  <a:pt x="1682" y="806"/>
                </a:lnTo>
                <a:lnTo>
                  <a:pt x="1682" y="797"/>
                </a:lnTo>
                <a:lnTo>
                  <a:pt x="1671" y="797"/>
                </a:lnTo>
                <a:lnTo>
                  <a:pt x="1671" y="797"/>
                </a:lnTo>
                <a:lnTo>
                  <a:pt x="1668" y="798"/>
                </a:lnTo>
                <a:lnTo>
                  <a:pt x="1667" y="800"/>
                </a:lnTo>
                <a:lnTo>
                  <a:pt x="1657" y="807"/>
                </a:lnTo>
                <a:lnTo>
                  <a:pt x="1662" y="806"/>
                </a:lnTo>
                <a:lnTo>
                  <a:pt x="1659" y="807"/>
                </a:lnTo>
                <a:lnTo>
                  <a:pt x="1662" y="814"/>
                </a:lnTo>
                <a:lnTo>
                  <a:pt x="1662" y="806"/>
                </a:lnTo>
                <a:lnTo>
                  <a:pt x="1653" y="806"/>
                </a:lnTo>
                <a:lnTo>
                  <a:pt x="1653" y="806"/>
                </a:lnTo>
                <a:lnTo>
                  <a:pt x="1650" y="807"/>
                </a:lnTo>
                <a:lnTo>
                  <a:pt x="1648" y="807"/>
                </a:lnTo>
                <a:lnTo>
                  <a:pt x="1639" y="817"/>
                </a:lnTo>
                <a:lnTo>
                  <a:pt x="1644" y="814"/>
                </a:lnTo>
                <a:lnTo>
                  <a:pt x="1641" y="815"/>
                </a:lnTo>
                <a:lnTo>
                  <a:pt x="1644" y="821"/>
                </a:lnTo>
                <a:lnTo>
                  <a:pt x="1644" y="814"/>
                </a:lnTo>
                <a:lnTo>
                  <a:pt x="1633" y="814"/>
                </a:lnTo>
                <a:lnTo>
                  <a:pt x="1633" y="814"/>
                </a:lnTo>
                <a:lnTo>
                  <a:pt x="1630" y="815"/>
                </a:lnTo>
                <a:lnTo>
                  <a:pt x="1628" y="817"/>
                </a:lnTo>
                <a:lnTo>
                  <a:pt x="1619" y="824"/>
                </a:lnTo>
                <a:lnTo>
                  <a:pt x="1610" y="832"/>
                </a:lnTo>
                <a:lnTo>
                  <a:pt x="1614" y="829"/>
                </a:lnTo>
                <a:lnTo>
                  <a:pt x="1611" y="831"/>
                </a:lnTo>
                <a:lnTo>
                  <a:pt x="1614" y="837"/>
                </a:lnTo>
                <a:lnTo>
                  <a:pt x="1614" y="829"/>
                </a:lnTo>
                <a:lnTo>
                  <a:pt x="1605" y="829"/>
                </a:lnTo>
                <a:lnTo>
                  <a:pt x="1605" y="829"/>
                </a:lnTo>
                <a:lnTo>
                  <a:pt x="1602" y="831"/>
                </a:lnTo>
                <a:lnTo>
                  <a:pt x="1601" y="832"/>
                </a:lnTo>
                <a:lnTo>
                  <a:pt x="1590" y="841"/>
                </a:lnTo>
                <a:lnTo>
                  <a:pt x="1595" y="838"/>
                </a:lnTo>
                <a:lnTo>
                  <a:pt x="1591" y="840"/>
                </a:lnTo>
                <a:lnTo>
                  <a:pt x="1595" y="846"/>
                </a:lnTo>
                <a:lnTo>
                  <a:pt x="1595" y="838"/>
                </a:lnTo>
                <a:lnTo>
                  <a:pt x="1585" y="838"/>
                </a:lnTo>
                <a:lnTo>
                  <a:pt x="1585" y="838"/>
                </a:lnTo>
                <a:lnTo>
                  <a:pt x="1582" y="840"/>
                </a:lnTo>
                <a:lnTo>
                  <a:pt x="1581" y="840"/>
                </a:lnTo>
                <a:lnTo>
                  <a:pt x="1570" y="847"/>
                </a:lnTo>
                <a:lnTo>
                  <a:pt x="1575" y="846"/>
                </a:lnTo>
                <a:lnTo>
                  <a:pt x="1571" y="847"/>
                </a:lnTo>
                <a:lnTo>
                  <a:pt x="1575" y="855"/>
                </a:lnTo>
                <a:lnTo>
                  <a:pt x="1575" y="846"/>
                </a:lnTo>
                <a:lnTo>
                  <a:pt x="1565" y="846"/>
                </a:lnTo>
                <a:lnTo>
                  <a:pt x="1556" y="846"/>
                </a:lnTo>
                <a:lnTo>
                  <a:pt x="1547" y="846"/>
                </a:lnTo>
                <a:lnTo>
                  <a:pt x="1547" y="846"/>
                </a:lnTo>
                <a:lnTo>
                  <a:pt x="1544" y="847"/>
                </a:lnTo>
                <a:lnTo>
                  <a:pt x="1542" y="847"/>
                </a:lnTo>
                <a:lnTo>
                  <a:pt x="1532" y="857"/>
                </a:lnTo>
                <a:lnTo>
                  <a:pt x="1536" y="855"/>
                </a:lnTo>
                <a:lnTo>
                  <a:pt x="1533" y="857"/>
                </a:lnTo>
                <a:lnTo>
                  <a:pt x="1536" y="863"/>
                </a:lnTo>
                <a:lnTo>
                  <a:pt x="1536" y="855"/>
                </a:lnTo>
                <a:lnTo>
                  <a:pt x="1527" y="855"/>
                </a:lnTo>
                <a:lnTo>
                  <a:pt x="1518" y="855"/>
                </a:lnTo>
                <a:lnTo>
                  <a:pt x="1509" y="855"/>
                </a:lnTo>
                <a:lnTo>
                  <a:pt x="1498" y="855"/>
                </a:lnTo>
                <a:lnTo>
                  <a:pt x="1489" y="855"/>
                </a:lnTo>
                <a:lnTo>
                  <a:pt x="1479" y="855"/>
                </a:lnTo>
                <a:lnTo>
                  <a:pt x="1482" y="857"/>
                </a:lnTo>
                <a:lnTo>
                  <a:pt x="1479" y="863"/>
                </a:lnTo>
                <a:lnTo>
                  <a:pt x="1485" y="857"/>
                </a:lnTo>
                <a:lnTo>
                  <a:pt x="1476" y="849"/>
                </a:lnTo>
                <a:lnTo>
                  <a:pt x="1473" y="847"/>
                </a:lnTo>
                <a:lnTo>
                  <a:pt x="1470" y="846"/>
                </a:lnTo>
                <a:lnTo>
                  <a:pt x="1459" y="846"/>
                </a:lnTo>
                <a:lnTo>
                  <a:pt x="1450" y="846"/>
                </a:lnTo>
                <a:lnTo>
                  <a:pt x="1453" y="847"/>
                </a:lnTo>
                <a:lnTo>
                  <a:pt x="1450" y="855"/>
                </a:lnTo>
                <a:lnTo>
                  <a:pt x="1456" y="849"/>
                </a:lnTo>
                <a:lnTo>
                  <a:pt x="1447" y="841"/>
                </a:lnTo>
                <a:lnTo>
                  <a:pt x="1444" y="840"/>
                </a:lnTo>
                <a:lnTo>
                  <a:pt x="1441" y="838"/>
                </a:lnTo>
                <a:lnTo>
                  <a:pt x="1432" y="838"/>
                </a:lnTo>
                <a:lnTo>
                  <a:pt x="1435" y="840"/>
                </a:lnTo>
                <a:lnTo>
                  <a:pt x="1432" y="846"/>
                </a:lnTo>
                <a:lnTo>
                  <a:pt x="1438" y="841"/>
                </a:lnTo>
                <a:lnTo>
                  <a:pt x="1427" y="832"/>
                </a:lnTo>
                <a:lnTo>
                  <a:pt x="1424" y="831"/>
                </a:lnTo>
                <a:lnTo>
                  <a:pt x="1421" y="829"/>
                </a:lnTo>
                <a:lnTo>
                  <a:pt x="1412" y="829"/>
                </a:lnTo>
                <a:lnTo>
                  <a:pt x="1415" y="831"/>
                </a:lnTo>
                <a:lnTo>
                  <a:pt x="1412" y="837"/>
                </a:lnTo>
                <a:lnTo>
                  <a:pt x="1418" y="832"/>
                </a:lnTo>
                <a:lnTo>
                  <a:pt x="1409" y="824"/>
                </a:lnTo>
                <a:lnTo>
                  <a:pt x="1406" y="823"/>
                </a:lnTo>
                <a:lnTo>
                  <a:pt x="1403" y="821"/>
                </a:lnTo>
                <a:lnTo>
                  <a:pt x="1393" y="821"/>
                </a:lnTo>
                <a:lnTo>
                  <a:pt x="1396" y="823"/>
                </a:lnTo>
                <a:lnTo>
                  <a:pt x="1393" y="829"/>
                </a:lnTo>
                <a:lnTo>
                  <a:pt x="1399" y="823"/>
                </a:lnTo>
                <a:lnTo>
                  <a:pt x="1389" y="815"/>
                </a:lnTo>
                <a:lnTo>
                  <a:pt x="1383" y="821"/>
                </a:lnTo>
                <a:lnTo>
                  <a:pt x="1389" y="817"/>
                </a:lnTo>
                <a:lnTo>
                  <a:pt x="1379" y="807"/>
                </a:lnTo>
                <a:lnTo>
                  <a:pt x="1370" y="800"/>
                </a:lnTo>
                <a:lnTo>
                  <a:pt x="1367" y="798"/>
                </a:lnTo>
                <a:lnTo>
                  <a:pt x="1364" y="797"/>
                </a:lnTo>
                <a:lnTo>
                  <a:pt x="1355" y="797"/>
                </a:lnTo>
                <a:lnTo>
                  <a:pt x="1358" y="798"/>
                </a:lnTo>
                <a:lnTo>
                  <a:pt x="1355" y="806"/>
                </a:lnTo>
                <a:lnTo>
                  <a:pt x="1361" y="798"/>
                </a:lnTo>
                <a:lnTo>
                  <a:pt x="1350" y="790"/>
                </a:lnTo>
                <a:lnTo>
                  <a:pt x="1344" y="797"/>
                </a:lnTo>
                <a:lnTo>
                  <a:pt x="1350" y="792"/>
                </a:lnTo>
                <a:lnTo>
                  <a:pt x="1341" y="783"/>
                </a:lnTo>
                <a:lnTo>
                  <a:pt x="1338" y="781"/>
                </a:lnTo>
                <a:lnTo>
                  <a:pt x="1335" y="780"/>
                </a:lnTo>
                <a:lnTo>
                  <a:pt x="1326" y="780"/>
                </a:lnTo>
                <a:lnTo>
                  <a:pt x="1329" y="781"/>
                </a:lnTo>
                <a:lnTo>
                  <a:pt x="1326" y="787"/>
                </a:lnTo>
                <a:lnTo>
                  <a:pt x="1332" y="783"/>
                </a:lnTo>
                <a:lnTo>
                  <a:pt x="1323" y="775"/>
                </a:lnTo>
                <a:lnTo>
                  <a:pt x="1320" y="773"/>
                </a:lnTo>
                <a:lnTo>
                  <a:pt x="1316" y="772"/>
                </a:lnTo>
                <a:lnTo>
                  <a:pt x="1306" y="772"/>
                </a:lnTo>
                <a:lnTo>
                  <a:pt x="1309" y="773"/>
                </a:lnTo>
                <a:lnTo>
                  <a:pt x="1306" y="780"/>
                </a:lnTo>
                <a:lnTo>
                  <a:pt x="1312" y="775"/>
                </a:lnTo>
                <a:lnTo>
                  <a:pt x="1303" y="767"/>
                </a:lnTo>
                <a:lnTo>
                  <a:pt x="1300" y="766"/>
                </a:lnTo>
                <a:lnTo>
                  <a:pt x="1297" y="764"/>
                </a:lnTo>
                <a:lnTo>
                  <a:pt x="1287" y="764"/>
                </a:lnTo>
                <a:lnTo>
                  <a:pt x="1290" y="766"/>
                </a:lnTo>
                <a:lnTo>
                  <a:pt x="1287" y="772"/>
                </a:lnTo>
                <a:lnTo>
                  <a:pt x="1293" y="767"/>
                </a:lnTo>
                <a:lnTo>
                  <a:pt x="1284" y="758"/>
                </a:lnTo>
                <a:lnTo>
                  <a:pt x="1281" y="758"/>
                </a:lnTo>
                <a:lnTo>
                  <a:pt x="1278" y="757"/>
                </a:lnTo>
                <a:lnTo>
                  <a:pt x="1267" y="757"/>
                </a:lnTo>
                <a:lnTo>
                  <a:pt x="1258" y="757"/>
                </a:lnTo>
                <a:lnTo>
                  <a:pt x="1249" y="757"/>
                </a:lnTo>
                <a:lnTo>
                  <a:pt x="1252" y="758"/>
                </a:lnTo>
                <a:lnTo>
                  <a:pt x="1249" y="764"/>
                </a:lnTo>
                <a:lnTo>
                  <a:pt x="1255" y="758"/>
                </a:lnTo>
                <a:lnTo>
                  <a:pt x="1246" y="749"/>
                </a:lnTo>
                <a:lnTo>
                  <a:pt x="1243" y="749"/>
                </a:lnTo>
                <a:lnTo>
                  <a:pt x="1240" y="747"/>
                </a:lnTo>
                <a:lnTo>
                  <a:pt x="1229" y="747"/>
                </a:lnTo>
                <a:lnTo>
                  <a:pt x="1220" y="747"/>
                </a:lnTo>
                <a:lnTo>
                  <a:pt x="1220" y="747"/>
                </a:lnTo>
                <a:lnTo>
                  <a:pt x="1217" y="749"/>
                </a:lnTo>
                <a:lnTo>
                  <a:pt x="1214" y="749"/>
                </a:lnTo>
                <a:lnTo>
                  <a:pt x="1204" y="758"/>
                </a:lnTo>
                <a:lnTo>
                  <a:pt x="1211" y="757"/>
                </a:lnTo>
                <a:lnTo>
                  <a:pt x="1207" y="758"/>
                </a:lnTo>
                <a:lnTo>
                  <a:pt x="1211" y="764"/>
                </a:lnTo>
                <a:lnTo>
                  <a:pt x="1211" y="757"/>
                </a:lnTo>
                <a:lnTo>
                  <a:pt x="1201" y="757"/>
                </a:lnTo>
                <a:lnTo>
                  <a:pt x="1191" y="757"/>
                </a:lnTo>
                <a:lnTo>
                  <a:pt x="1191" y="757"/>
                </a:lnTo>
                <a:lnTo>
                  <a:pt x="1187" y="758"/>
                </a:lnTo>
                <a:lnTo>
                  <a:pt x="1186" y="758"/>
                </a:lnTo>
                <a:lnTo>
                  <a:pt x="1177" y="767"/>
                </a:lnTo>
                <a:lnTo>
                  <a:pt x="1181" y="764"/>
                </a:lnTo>
                <a:lnTo>
                  <a:pt x="1178" y="766"/>
                </a:lnTo>
                <a:lnTo>
                  <a:pt x="1181" y="772"/>
                </a:lnTo>
                <a:lnTo>
                  <a:pt x="1181" y="764"/>
                </a:lnTo>
                <a:lnTo>
                  <a:pt x="1172" y="764"/>
                </a:lnTo>
                <a:lnTo>
                  <a:pt x="1172" y="764"/>
                </a:lnTo>
                <a:lnTo>
                  <a:pt x="1169" y="766"/>
                </a:lnTo>
                <a:lnTo>
                  <a:pt x="1168" y="767"/>
                </a:lnTo>
                <a:lnTo>
                  <a:pt x="1158" y="775"/>
                </a:lnTo>
                <a:lnTo>
                  <a:pt x="1163" y="772"/>
                </a:lnTo>
                <a:lnTo>
                  <a:pt x="1160" y="773"/>
                </a:lnTo>
                <a:lnTo>
                  <a:pt x="1163" y="780"/>
                </a:lnTo>
                <a:lnTo>
                  <a:pt x="1163" y="772"/>
                </a:lnTo>
                <a:lnTo>
                  <a:pt x="1152" y="772"/>
                </a:lnTo>
                <a:lnTo>
                  <a:pt x="1152" y="772"/>
                </a:lnTo>
                <a:lnTo>
                  <a:pt x="1149" y="773"/>
                </a:lnTo>
                <a:lnTo>
                  <a:pt x="1148" y="775"/>
                </a:lnTo>
                <a:lnTo>
                  <a:pt x="1138" y="783"/>
                </a:lnTo>
                <a:lnTo>
                  <a:pt x="1137" y="783"/>
                </a:lnTo>
                <a:lnTo>
                  <a:pt x="1128" y="792"/>
                </a:lnTo>
                <a:lnTo>
                  <a:pt x="1134" y="789"/>
                </a:lnTo>
                <a:lnTo>
                  <a:pt x="1131" y="790"/>
                </a:lnTo>
                <a:lnTo>
                  <a:pt x="1134" y="797"/>
                </a:lnTo>
                <a:lnTo>
                  <a:pt x="1134" y="789"/>
                </a:lnTo>
                <a:lnTo>
                  <a:pt x="1124" y="789"/>
                </a:lnTo>
                <a:lnTo>
                  <a:pt x="1124" y="789"/>
                </a:lnTo>
                <a:lnTo>
                  <a:pt x="1121" y="790"/>
                </a:lnTo>
                <a:lnTo>
                  <a:pt x="1120" y="790"/>
                </a:lnTo>
                <a:lnTo>
                  <a:pt x="1109" y="798"/>
                </a:lnTo>
                <a:lnTo>
                  <a:pt x="1109" y="800"/>
                </a:lnTo>
                <a:lnTo>
                  <a:pt x="1100" y="807"/>
                </a:lnTo>
                <a:lnTo>
                  <a:pt x="1091" y="817"/>
                </a:lnTo>
                <a:lnTo>
                  <a:pt x="1081" y="824"/>
                </a:lnTo>
                <a:lnTo>
                  <a:pt x="1086" y="821"/>
                </a:lnTo>
                <a:lnTo>
                  <a:pt x="1083" y="823"/>
                </a:lnTo>
                <a:lnTo>
                  <a:pt x="1086" y="829"/>
                </a:lnTo>
                <a:lnTo>
                  <a:pt x="1086" y="821"/>
                </a:lnTo>
                <a:lnTo>
                  <a:pt x="1075" y="821"/>
                </a:lnTo>
                <a:lnTo>
                  <a:pt x="1075" y="821"/>
                </a:lnTo>
                <a:lnTo>
                  <a:pt x="1072" y="823"/>
                </a:lnTo>
                <a:lnTo>
                  <a:pt x="1071" y="824"/>
                </a:lnTo>
                <a:lnTo>
                  <a:pt x="1062" y="832"/>
                </a:lnTo>
                <a:lnTo>
                  <a:pt x="1060" y="832"/>
                </a:lnTo>
                <a:lnTo>
                  <a:pt x="1051" y="841"/>
                </a:lnTo>
                <a:lnTo>
                  <a:pt x="1057" y="846"/>
                </a:lnTo>
                <a:lnTo>
                  <a:pt x="1052" y="841"/>
                </a:lnTo>
                <a:lnTo>
                  <a:pt x="1043" y="849"/>
                </a:lnTo>
                <a:lnTo>
                  <a:pt x="1048" y="855"/>
                </a:lnTo>
                <a:lnTo>
                  <a:pt x="1043" y="847"/>
                </a:lnTo>
                <a:lnTo>
                  <a:pt x="1032" y="857"/>
                </a:lnTo>
                <a:lnTo>
                  <a:pt x="1037" y="855"/>
                </a:lnTo>
                <a:lnTo>
                  <a:pt x="1034" y="857"/>
                </a:lnTo>
                <a:lnTo>
                  <a:pt x="1037" y="863"/>
                </a:lnTo>
                <a:lnTo>
                  <a:pt x="1037" y="855"/>
                </a:lnTo>
                <a:lnTo>
                  <a:pt x="1028" y="855"/>
                </a:lnTo>
                <a:lnTo>
                  <a:pt x="1028" y="855"/>
                </a:lnTo>
                <a:lnTo>
                  <a:pt x="1025" y="857"/>
                </a:lnTo>
                <a:lnTo>
                  <a:pt x="1023" y="857"/>
                </a:lnTo>
                <a:lnTo>
                  <a:pt x="1014" y="866"/>
                </a:lnTo>
                <a:lnTo>
                  <a:pt x="1012" y="866"/>
                </a:lnTo>
                <a:lnTo>
                  <a:pt x="1003" y="875"/>
                </a:lnTo>
                <a:lnTo>
                  <a:pt x="1009" y="872"/>
                </a:lnTo>
                <a:lnTo>
                  <a:pt x="1006" y="874"/>
                </a:lnTo>
                <a:lnTo>
                  <a:pt x="1009" y="880"/>
                </a:lnTo>
                <a:lnTo>
                  <a:pt x="1009" y="872"/>
                </a:lnTo>
                <a:lnTo>
                  <a:pt x="999" y="872"/>
                </a:lnTo>
                <a:lnTo>
                  <a:pt x="999" y="872"/>
                </a:lnTo>
                <a:lnTo>
                  <a:pt x="995" y="874"/>
                </a:lnTo>
                <a:lnTo>
                  <a:pt x="994" y="875"/>
                </a:lnTo>
                <a:lnTo>
                  <a:pt x="985" y="883"/>
                </a:lnTo>
                <a:lnTo>
                  <a:pt x="989" y="880"/>
                </a:lnTo>
                <a:lnTo>
                  <a:pt x="986" y="881"/>
                </a:lnTo>
                <a:lnTo>
                  <a:pt x="989" y="888"/>
                </a:lnTo>
                <a:lnTo>
                  <a:pt x="989" y="880"/>
                </a:lnTo>
                <a:lnTo>
                  <a:pt x="980" y="880"/>
                </a:lnTo>
                <a:lnTo>
                  <a:pt x="971" y="880"/>
                </a:lnTo>
                <a:lnTo>
                  <a:pt x="960" y="880"/>
                </a:lnTo>
                <a:lnTo>
                  <a:pt x="951" y="880"/>
                </a:lnTo>
                <a:lnTo>
                  <a:pt x="942" y="880"/>
                </a:lnTo>
                <a:lnTo>
                  <a:pt x="932" y="880"/>
                </a:lnTo>
                <a:lnTo>
                  <a:pt x="922" y="880"/>
                </a:lnTo>
                <a:lnTo>
                  <a:pt x="925" y="881"/>
                </a:lnTo>
                <a:lnTo>
                  <a:pt x="922" y="888"/>
                </a:lnTo>
                <a:lnTo>
                  <a:pt x="928" y="883"/>
                </a:lnTo>
                <a:lnTo>
                  <a:pt x="919" y="875"/>
                </a:lnTo>
                <a:lnTo>
                  <a:pt x="916" y="874"/>
                </a:lnTo>
                <a:lnTo>
                  <a:pt x="913" y="872"/>
                </a:lnTo>
                <a:lnTo>
                  <a:pt x="903" y="872"/>
                </a:lnTo>
                <a:lnTo>
                  <a:pt x="906" y="874"/>
                </a:lnTo>
                <a:lnTo>
                  <a:pt x="903" y="880"/>
                </a:lnTo>
                <a:lnTo>
                  <a:pt x="909" y="875"/>
                </a:lnTo>
                <a:lnTo>
                  <a:pt x="900" y="866"/>
                </a:lnTo>
                <a:lnTo>
                  <a:pt x="900" y="864"/>
                </a:lnTo>
                <a:lnTo>
                  <a:pt x="889" y="857"/>
                </a:lnTo>
                <a:lnTo>
                  <a:pt x="883" y="863"/>
                </a:lnTo>
                <a:lnTo>
                  <a:pt x="889" y="857"/>
                </a:lnTo>
                <a:lnTo>
                  <a:pt x="880" y="849"/>
                </a:lnTo>
                <a:lnTo>
                  <a:pt x="871" y="841"/>
                </a:lnTo>
                <a:lnTo>
                  <a:pt x="865" y="846"/>
                </a:lnTo>
                <a:lnTo>
                  <a:pt x="871" y="841"/>
                </a:lnTo>
                <a:lnTo>
                  <a:pt x="862" y="832"/>
                </a:lnTo>
                <a:lnTo>
                  <a:pt x="862" y="831"/>
                </a:lnTo>
                <a:lnTo>
                  <a:pt x="851" y="823"/>
                </a:lnTo>
                <a:lnTo>
                  <a:pt x="845" y="829"/>
                </a:lnTo>
                <a:lnTo>
                  <a:pt x="851" y="824"/>
                </a:lnTo>
                <a:lnTo>
                  <a:pt x="842" y="817"/>
                </a:lnTo>
                <a:lnTo>
                  <a:pt x="833" y="807"/>
                </a:lnTo>
                <a:lnTo>
                  <a:pt x="823" y="800"/>
                </a:lnTo>
                <a:lnTo>
                  <a:pt x="823" y="798"/>
                </a:lnTo>
                <a:lnTo>
                  <a:pt x="813" y="790"/>
                </a:lnTo>
                <a:lnTo>
                  <a:pt x="807" y="797"/>
                </a:lnTo>
                <a:lnTo>
                  <a:pt x="813" y="792"/>
                </a:lnTo>
                <a:lnTo>
                  <a:pt x="803" y="783"/>
                </a:lnTo>
                <a:lnTo>
                  <a:pt x="803" y="783"/>
                </a:lnTo>
                <a:lnTo>
                  <a:pt x="794" y="775"/>
                </a:lnTo>
                <a:lnTo>
                  <a:pt x="785" y="767"/>
                </a:lnTo>
                <a:lnTo>
                  <a:pt x="785" y="766"/>
                </a:lnTo>
                <a:lnTo>
                  <a:pt x="774" y="758"/>
                </a:lnTo>
                <a:lnTo>
                  <a:pt x="768" y="764"/>
                </a:lnTo>
                <a:lnTo>
                  <a:pt x="774" y="758"/>
                </a:lnTo>
                <a:lnTo>
                  <a:pt x="765" y="749"/>
                </a:lnTo>
                <a:lnTo>
                  <a:pt x="765" y="749"/>
                </a:lnTo>
                <a:lnTo>
                  <a:pt x="756" y="741"/>
                </a:lnTo>
                <a:lnTo>
                  <a:pt x="747" y="733"/>
                </a:lnTo>
                <a:lnTo>
                  <a:pt x="747" y="732"/>
                </a:lnTo>
                <a:lnTo>
                  <a:pt x="736" y="724"/>
                </a:lnTo>
                <a:lnTo>
                  <a:pt x="730" y="730"/>
                </a:lnTo>
                <a:lnTo>
                  <a:pt x="736" y="726"/>
                </a:lnTo>
                <a:lnTo>
                  <a:pt x="727" y="716"/>
                </a:lnTo>
                <a:lnTo>
                  <a:pt x="724" y="715"/>
                </a:lnTo>
                <a:lnTo>
                  <a:pt x="721" y="713"/>
                </a:lnTo>
                <a:lnTo>
                  <a:pt x="711" y="713"/>
                </a:lnTo>
                <a:lnTo>
                  <a:pt x="714" y="715"/>
                </a:lnTo>
                <a:lnTo>
                  <a:pt x="711" y="721"/>
                </a:lnTo>
                <a:lnTo>
                  <a:pt x="717" y="716"/>
                </a:lnTo>
                <a:lnTo>
                  <a:pt x="708" y="709"/>
                </a:lnTo>
                <a:lnTo>
                  <a:pt x="705" y="707"/>
                </a:lnTo>
                <a:lnTo>
                  <a:pt x="702" y="706"/>
                </a:lnTo>
                <a:lnTo>
                  <a:pt x="691" y="706"/>
                </a:lnTo>
                <a:lnTo>
                  <a:pt x="682" y="706"/>
                </a:lnTo>
                <a:lnTo>
                  <a:pt x="673" y="706"/>
                </a:lnTo>
                <a:lnTo>
                  <a:pt x="664" y="706"/>
                </a:lnTo>
                <a:lnTo>
                  <a:pt x="653" y="706"/>
                </a:lnTo>
                <a:lnTo>
                  <a:pt x="653" y="706"/>
                </a:lnTo>
                <a:lnTo>
                  <a:pt x="650" y="707"/>
                </a:lnTo>
                <a:lnTo>
                  <a:pt x="648" y="709"/>
                </a:lnTo>
                <a:lnTo>
                  <a:pt x="639" y="716"/>
                </a:lnTo>
                <a:lnTo>
                  <a:pt x="638" y="716"/>
                </a:lnTo>
                <a:lnTo>
                  <a:pt x="628" y="726"/>
                </a:lnTo>
                <a:lnTo>
                  <a:pt x="635" y="730"/>
                </a:lnTo>
                <a:lnTo>
                  <a:pt x="630" y="726"/>
                </a:lnTo>
                <a:lnTo>
                  <a:pt x="621" y="733"/>
                </a:lnTo>
                <a:lnTo>
                  <a:pt x="625" y="738"/>
                </a:lnTo>
                <a:lnTo>
                  <a:pt x="621" y="732"/>
                </a:lnTo>
                <a:lnTo>
                  <a:pt x="610" y="740"/>
                </a:lnTo>
                <a:lnTo>
                  <a:pt x="610" y="741"/>
                </a:lnTo>
                <a:lnTo>
                  <a:pt x="601" y="749"/>
                </a:lnTo>
                <a:lnTo>
                  <a:pt x="599" y="749"/>
                </a:lnTo>
                <a:lnTo>
                  <a:pt x="590" y="758"/>
                </a:lnTo>
                <a:lnTo>
                  <a:pt x="596" y="764"/>
                </a:lnTo>
                <a:lnTo>
                  <a:pt x="591" y="758"/>
                </a:lnTo>
                <a:lnTo>
                  <a:pt x="582" y="767"/>
                </a:lnTo>
                <a:lnTo>
                  <a:pt x="587" y="772"/>
                </a:lnTo>
                <a:lnTo>
                  <a:pt x="582" y="766"/>
                </a:lnTo>
                <a:lnTo>
                  <a:pt x="572" y="773"/>
                </a:lnTo>
                <a:lnTo>
                  <a:pt x="570" y="775"/>
                </a:lnTo>
                <a:lnTo>
                  <a:pt x="567" y="780"/>
                </a:lnTo>
                <a:lnTo>
                  <a:pt x="567" y="780"/>
                </a:lnTo>
                <a:lnTo>
                  <a:pt x="567" y="787"/>
                </a:lnTo>
                <a:lnTo>
                  <a:pt x="576" y="787"/>
                </a:lnTo>
                <a:lnTo>
                  <a:pt x="570" y="783"/>
                </a:lnTo>
                <a:lnTo>
                  <a:pt x="561" y="792"/>
                </a:lnTo>
                <a:lnTo>
                  <a:pt x="561" y="792"/>
                </a:lnTo>
                <a:lnTo>
                  <a:pt x="558" y="797"/>
                </a:lnTo>
                <a:lnTo>
                  <a:pt x="558" y="797"/>
                </a:lnTo>
                <a:lnTo>
                  <a:pt x="558" y="806"/>
                </a:lnTo>
                <a:lnTo>
                  <a:pt x="567" y="806"/>
                </a:lnTo>
                <a:lnTo>
                  <a:pt x="562" y="800"/>
                </a:lnTo>
                <a:lnTo>
                  <a:pt x="553" y="807"/>
                </a:lnTo>
                <a:lnTo>
                  <a:pt x="544" y="817"/>
                </a:lnTo>
                <a:lnTo>
                  <a:pt x="542" y="817"/>
                </a:lnTo>
                <a:lnTo>
                  <a:pt x="539" y="821"/>
                </a:lnTo>
                <a:lnTo>
                  <a:pt x="539" y="821"/>
                </a:lnTo>
                <a:lnTo>
                  <a:pt x="539" y="829"/>
                </a:lnTo>
                <a:lnTo>
                  <a:pt x="548" y="829"/>
                </a:lnTo>
                <a:lnTo>
                  <a:pt x="544" y="823"/>
                </a:lnTo>
                <a:lnTo>
                  <a:pt x="533" y="831"/>
                </a:lnTo>
                <a:lnTo>
                  <a:pt x="532" y="832"/>
                </a:lnTo>
                <a:lnTo>
                  <a:pt x="529" y="837"/>
                </a:lnTo>
                <a:lnTo>
                  <a:pt x="529" y="837"/>
                </a:lnTo>
                <a:lnTo>
                  <a:pt x="529" y="846"/>
                </a:lnTo>
                <a:lnTo>
                  <a:pt x="538" y="846"/>
                </a:lnTo>
                <a:lnTo>
                  <a:pt x="533" y="841"/>
                </a:lnTo>
                <a:lnTo>
                  <a:pt x="524" y="849"/>
                </a:lnTo>
                <a:lnTo>
                  <a:pt x="522" y="849"/>
                </a:lnTo>
                <a:lnTo>
                  <a:pt x="519" y="855"/>
                </a:lnTo>
                <a:lnTo>
                  <a:pt x="519" y="855"/>
                </a:lnTo>
                <a:lnTo>
                  <a:pt x="519" y="863"/>
                </a:lnTo>
                <a:lnTo>
                  <a:pt x="529" y="863"/>
                </a:lnTo>
                <a:lnTo>
                  <a:pt x="524" y="857"/>
                </a:lnTo>
                <a:lnTo>
                  <a:pt x="515" y="866"/>
                </a:lnTo>
                <a:lnTo>
                  <a:pt x="513" y="866"/>
                </a:lnTo>
                <a:lnTo>
                  <a:pt x="504" y="875"/>
                </a:lnTo>
                <a:lnTo>
                  <a:pt x="504" y="875"/>
                </a:lnTo>
                <a:lnTo>
                  <a:pt x="501" y="880"/>
                </a:lnTo>
                <a:lnTo>
                  <a:pt x="501" y="880"/>
                </a:lnTo>
                <a:lnTo>
                  <a:pt x="501" y="888"/>
                </a:lnTo>
                <a:lnTo>
                  <a:pt x="510" y="888"/>
                </a:lnTo>
                <a:lnTo>
                  <a:pt x="505" y="881"/>
                </a:lnTo>
                <a:lnTo>
                  <a:pt x="495" y="889"/>
                </a:lnTo>
                <a:lnTo>
                  <a:pt x="493" y="891"/>
                </a:lnTo>
                <a:lnTo>
                  <a:pt x="490" y="895"/>
                </a:lnTo>
                <a:lnTo>
                  <a:pt x="490" y="895"/>
                </a:lnTo>
                <a:lnTo>
                  <a:pt x="490" y="904"/>
                </a:lnTo>
                <a:lnTo>
                  <a:pt x="499" y="904"/>
                </a:lnTo>
                <a:lnTo>
                  <a:pt x="493" y="898"/>
                </a:lnTo>
                <a:lnTo>
                  <a:pt x="484" y="908"/>
                </a:lnTo>
                <a:lnTo>
                  <a:pt x="484" y="908"/>
                </a:lnTo>
                <a:lnTo>
                  <a:pt x="481" y="914"/>
                </a:lnTo>
                <a:lnTo>
                  <a:pt x="481" y="914"/>
                </a:lnTo>
                <a:lnTo>
                  <a:pt x="481" y="921"/>
                </a:lnTo>
                <a:lnTo>
                  <a:pt x="490" y="921"/>
                </a:lnTo>
                <a:lnTo>
                  <a:pt x="486" y="915"/>
                </a:lnTo>
                <a:lnTo>
                  <a:pt x="476" y="925"/>
                </a:lnTo>
                <a:lnTo>
                  <a:pt x="467" y="932"/>
                </a:lnTo>
                <a:lnTo>
                  <a:pt x="456" y="941"/>
                </a:lnTo>
                <a:lnTo>
                  <a:pt x="447" y="949"/>
                </a:lnTo>
                <a:lnTo>
                  <a:pt x="452" y="954"/>
                </a:lnTo>
                <a:lnTo>
                  <a:pt x="447" y="948"/>
                </a:lnTo>
                <a:lnTo>
                  <a:pt x="436" y="955"/>
                </a:lnTo>
                <a:lnTo>
                  <a:pt x="436" y="957"/>
                </a:lnTo>
                <a:lnTo>
                  <a:pt x="427" y="965"/>
                </a:lnTo>
                <a:lnTo>
                  <a:pt x="426" y="965"/>
                </a:lnTo>
                <a:lnTo>
                  <a:pt x="416" y="974"/>
                </a:lnTo>
                <a:lnTo>
                  <a:pt x="423" y="980"/>
                </a:lnTo>
                <a:lnTo>
                  <a:pt x="418" y="974"/>
                </a:lnTo>
                <a:lnTo>
                  <a:pt x="409" y="983"/>
                </a:lnTo>
                <a:lnTo>
                  <a:pt x="413" y="980"/>
                </a:lnTo>
                <a:lnTo>
                  <a:pt x="410" y="982"/>
                </a:lnTo>
                <a:lnTo>
                  <a:pt x="413" y="988"/>
                </a:lnTo>
                <a:lnTo>
                  <a:pt x="413" y="980"/>
                </a:lnTo>
                <a:lnTo>
                  <a:pt x="403" y="980"/>
                </a:lnTo>
                <a:lnTo>
                  <a:pt x="393" y="980"/>
                </a:lnTo>
                <a:lnTo>
                  <a:pt x="384" y="980"/>
                </a:lnTo>
                <a:lnTo>
                  <a:pt x="375" y="980"/>
                </a:lnTo>
                <a:lnTo>
                  <a:pt x="378" y="982"/>
                </a:lnTo>
                <a:lnTo>
                  <a:pt x="375" y="988"/>
                </a:lnTo>
                <a:lnTo>
                  <a:pt x="381" y="982"/>
                </a:lnTo>
                <a:lnTo>
                  <a:pt x="370" y="974"/>
                </a:lnTo>
                <a:lnTo>
                  <a:pt x="364" y="980"/>
                </a:lnTo>
                <a:lnTo>
                  <a:pt x="370" y="974"/>
                </a:lnTo>
                <a:lnTo>
                  <a:pt x="361" y="965"/>
                </a:lnTo>
                <a:lnTo>
                  <a:pt x="361" y="965"/>
                </a:lnTo>
                <a:lnTo>
                  <a:pt x="352" y="957"/>
                </a:lnTo>
                <a:lnTo>
                  <a:pt x="346" y="963"/>
                </a:lnTo>
                <a:lnTo>
                  <a:pt x="355" y="963"/>
                </a:lnTo>
                <a:lnTo>
                  <a:pt x="355" y="954"/>
                </a:lnTo>
                <a:lnTo>
                  <a:pt x="355" y="954"/>
                </a:lnTo>
                <a:lnTo>
                  <a:pt x="352" y="949"/>
                </a:lnTo>
                <a:lnTo>
                  <a:pt x="352" y="949"/>
                </a:lnTo>
                <a:lnTo>
                  <a:pt x="343" y="941"/>
                </a:lnTo>
                <a:lnTo>
                  <a:pt x="332" y="932"/>
                </a:lnTo>
                <a:lnTo>
                  <a:pt x="326" y="937"/>
                </a:lnTo>
                <a:lnTo>
                  <a:pt x="335" y="937"/>
                </a:lnTo>
                <a:lnTo>
                  <a:pt x="335" y="929"/>
                </a:lnTo>
                <a:lnTo>
                  <a:pt x="335" y="929"/>
                </a:lnTo>
                <a:lnTo>
                  <a:pt x="332" y="925"/>
                </a:lnTo>
                <a:lnTo>
                  <a:pt x="332" y="925"/>
                </a:lnTo>
                <a:lnTo>
                  <a:pt x="323" y="915"/>
                </a:lnTo>
                <a:lnTo>
                  <a:pt x="317" y="921"/>
                </a:lnTo>
                <a:lnTo>
                  <a:pt x="326" y="921"/>
                </a:lnTo>
                <a:lnTo>
                  <a:pt x="326" y="914"/>
                </a:lnTo>
                <a:lnTo>
                  <a:pt x="326" y="904"/>
                </a:lnTo>
                <a:lnTo>
                  <a:pt x="326" y="904"/>
                </a:lnTo>
                <a:lnTo>
                  <a:pt x="323" y="898"/>
                </a:lnTo>
                <a:lnTo>
                  <a:pt x="323" y="898"/>
                </a:lnTo>
                <a:lnTo>
                  <a:pt x="313" y="891"/>
                </a:lnTo>
                <a:lnTo>
                  <a:pt x="307" y="895"/>
                </a:lnTo>
                <a:lnTo>
                  <a:pt x="317" y="895"/>
                </a:lnTo>
                <a:lnTo>
                  <a:pt x="317" y="888"/>
                </a:lnTo>
                <a:lnTo>
                  <a:pt x="317" y="888"/>
                </a:lnTo>
                <a:lnTo>
                  <a:pt x="313" y="883"/>
                </a:lnTo>
                <a:lnTo>
                  <a:pt x="313" y="883"/>
                </a:lnTo>
                <a:lnTo>
                  <a:pt x="304" y="875"/>
                </a:lnTo>
                <a:lnTo>
                  <a:pt x="298" y="880"/>
                </a:lnTo>
                <a:lnTo>
                  <a:pt x="307" y="880"/>
                </a:lnTo>
                <a:lnTo>
                  <a:pt x="307" y="871"/>
                </a:lnTo>
                <a:lnTo>
                  <a:pt x="307" y="863"/>
                </a:lnTo>
                <a:lnTo>
                  <a:pt x="307" y="863"/>
                </a:lnTo>
                <a:lnTo>
                  <a:pt x="304" y="857"/>
                </a:lnTo>
                <a:lnTo>
                  <a:pt x="304" y="857"/>
                </a:lnTo>
                <a:lnTo>
                  <a:pt x="294" y="847"/>
                </a:lnTo>
                <a:lnTo>
                  <a:pt x="287" y="855"/>
                </a:lnTo>
                <a:lnTo>
                  <a:pt x="297" y="855"/>
                </a:lnTo>
                <a:lnTo>
                  <a:pt x="297" y="846"/>
                </a:lnTo>
                <a:lnTo>
                  <a:pt x="297" y="837"/>
                </a:lnTo>
                <a:lnTo>
                  <a:pt x="297" y="837"/>
                </a:lnTo>
                <a:lnTo>
                  <a:pt x="294" y="832"/>
                </a:lnTo>
                <a:lnTo>
                  <a:pt x="294" y="832"/>
                </a:lnTo>
                <a:lnTo>
                  <a:pt x="284" y="824"/>
                </a:lnTo>
                <a:lnTo>
                  <a:pt x="278" y="829"/>
                </a:lnTo>
                <a:lnTo>
                  <a:pt x="287" y="829"/>
                </a:lnTo>
                <a:lnTo>
                  <a:pt x="287" y="821"/>
                </a:lnTo>
                <a:lnTo>
                  <a:pt x="287" y="814"/>
                </a:lnTo>
                <a:lnTo>
                  <a:pt x="287" y="814"/>
                </a:lnTo>
                <a:lnTo>
                  <a:pt x="284" y="807"/>
                </a:lnTo>
                <a:lnTo>
                  <a:pt x="284" y="807"/>
                </a:lnTo>
                <a:lnTo>
                  <a:pt x="275" y="800"/>
                </a:lnTo>
                <a:lnTo>
                  <a:pt x="269" y="806"/>
                </a:lnTo>
                <a:lnTo>
                  <a:pt x="278" y="806"/>
                </a:lnTo>
                <a:lnTo>
                  <a:pt x="278" y="797"/>
                </a:lnTo>
                <a:lnTo>
                  <a:pt x="278" y="787"/>
                </a:lnTo>
                <a:lnTo>
                  <a:pt x="278" y="780"/>
                </a:lnTo>
                <a:lnTo>
                  <a:pt x="278" y="780"/>
                </a:lnTo>
                <a:lnTo>
                  <a:pt x="275" y="775"/>
                </a:lnTo>
                <a:lnTo>
                  <a:pt x="275" y="775"/>
                </a:lnTo>
                <a:lnTo>
                  <a:pt x="266" y="767"/>
                </a:lnTo>
                <a:lnTo>
                  <a:pt x="260" y="772"/>
                </a:lnTo>
                <a:lnTo>
                  <a:pt x="269" y="772"/>
                </a:lnTo>
                <a:lnTo>
                  <a:pt x="269" y="764"/>
                </a:lnTo>
                <a:lnTo>
                  <a:pt x="269" y="755"/>
                </a:lnTo>
                <a:lnTo>
                  <a:pt x="269" y="747"/>
                </a:lnTo>
                <a:lnTo>
                  <a:pt x="269" y="747"/>
                </a:lnTo>
                <a:lnTo>
                  <a:pt x="266" y="741"/>
                </a:lnTo>
                <a:lnTo>
                  <a:pt x="266" y="740"/>
                </a:lnTo>
                <a:lnTo>
                  <a:pt x="255" y="732"/>
                </a:lnTo>
                <a:lnTo>
                  <a:pt x="249" y="738"/>
                </a:lnTo>
                <a:lnTo>
                  <a:pt x="258" y="738"/>
                </a:lnTo>
                <a:lnTo>
                  <a:pt x="258" y="730"/>
                </a:lnTo>
                <a:lnTo>
                  <a:pt x="258" y="721"/>
                </a:lnTo>
                <a:lnTo>
                  <a:pt x="258" y="713"/>
                </a:lnTo>
                <a:lnTo>
                  <a:pt x="258" y="713"/>
                </a:lnTo>
                <a:lnTo>
                  <a:pt x="255" y="709"/>
                </a:lnTo>
                <a:lnTo>
                  <a:pt x="255" y="709"/>
                </a:lnTo>
                <a:lnTo>
                  <a:pt x="246" y="700"/>
                </a:lnTo>
                <a:lnTo>
                  <a:pt x="240" y="706"/>
                </a:lnTo>
                <a:lnTo>
                  <a:pt x="249" y="706"/>
                </a:lnTo>
                <a:lnTo>
                  <a:pt x="249" y="698"/>
                </a:lnTo>
                <a:lnTo>
                  <a:pt x="249" y="689"/>
                </a:lnTo>
                <a:lnTo>
                  <a:pt x="249" y="679"/>
                </a:lnTo>
                <a:lnTo>
                  <a:pt x="249" y="679"/>
                </a:lnTo>
                <a:lnTo>
                  <a:pt x="246" y="675"/>
                </a:lnTo>
                <a:lnTo>
                  <a:pt x="246" y="675"/>
                </a:lnTo>
                <a:lnTo>
                  <a:pt x="237" y="667"/>
                </a:lnTo>
                <a:lnTo>
                  <a:pt x="231" y="672"/>
                </a:lnTo>
                <a:lnTo>
                  <a:pt x="240" y="672"/>
                </a:lnTo>
                <a:lnTo>
                  <a:pt x="240" y="664"/>
                </a:lnTo>
                <a:lnTo>
                  <a:pt x="240" y="655"/>
                </a:lnTo>
                <a:lnTo>
                  <a:pt x="240" y="647"/>
                </a:lnTo>
                <a:lnTo>
                  <a:pt x="240" y="647"/>
                </a:lnTo>
                <a:lnTo>
                  <a:pt x="237" y="641"/>
                </a:lnTo>
                <a:lnTo>
                  <a:pt x="237" y="641"/>
                </a:lnTo>
                <a:lnTo>
                  <a:pt x="227" y="633"/>
                </a:lnTo>
                <a:lnTo>
                  <a:pt x="221" y="639"/>
                </a:lnTo>
                <a:lnTo>
                  <a:pt x="231" y="639"/>
                </a:lnTo>
                <a:lnTo>
                  <a:pt x="231" y="630"/>
                </a:lnTo>
                <a:lnTo>
                  <a:pt x="231" y="621"/>
                </a:lnTo>
                <a:lnTo>
                  <a:pt x="231" y="613"/>
                </a:lnTo>
                <a:lnTo>
                  <a:pt x="231" y="606"/>
                </a:lnTo>
                <a:lnTo>
                  <a:pt x="231" y="606"/>
                </a:lnTo>
                <a:lnTo>
                  <a:pt x="227" y="601"/>
                </a:lnTo>
                <a:lnTo>
                  <a:pt x="227" y="599"/>
                </a:lnTo>
                <a:lnTo>
                  <a:pt x="217" y="592"/>
                </a:lnTo>
                <a:lnTo>
                  <a:pt x="211" y="598"/>
                </a:lnTo>
                <a:lnTo>
                  <a:pt x="220" y="598"/>
                </a:lnTo>
                <a:lnTo>
                  <a:pt x="220" y="589"/>
                </a:lnTo>
                <a:lnTo>
                  <a:pt x="220" y="581"/>
                </a:lnTo>
                <a:lnTo>
                  <a:pt x="220" y="572"/>
                </a:lnTo>
                <a:lnTo>
                  <a:pt x="220" y="572"/>
                </a:lnTo>
                <a:lnTo>
                  <a:pt x="217" y="567"/>
                </a:lnTo>
                <a:lnTo>
                  <a:pt x="217" y="567"/>
                </a:lnTo>
                <a:lnTo>
                  <a:pt x="207" y="559"/>
                </a:lnTo>
                <a:lnTo>
                  <a:pt x="201" y="564"/>
                </a:lnTo>
                <a:lnTo>
                  <a:pt x="211" y="564"/>
                </a:lnTo>
                <a:lnTo>
                  <a:pt x="211" y="555"/>
                </a:lnTo>
                <a:lnTo>
                  <a:pt x="211" y="547"/>
                </a:lnTo>
                <a:lnTo>
                  <a:pt x="211" y="539"/>
                </a:lnTo>
                <a:lnTo>
                  <a:pt x="211" y="539"/>
                </a:lnTo>
                <a:lnTo>
                  <a:pt x="207" y="533"/>
                </a:lnTo>
                <a:lnTo>
                  <a:pt x="207" y="533"/>
                </a:lnTo>
                <a:lnTo>
                  <a:pt x="198" y="525"/>
                </a:lnTo>
                <a:lnTo>
                  <a:pt x="192" y="532"/>
                </a:lnTo>
                <a:lnTo>
                  <a:pt x="201" y="532"/>
                </a:lnTo>
                <a:lnTo>
                  <a:pt x="201" y="522"/>
                </a:lnTo>
                <a:lnTo>
                  <a:pt x="201" y="513"/>
                </a:lnTo>
                <a:lnTo>
                  <a:pt x="201" y="505"/>
                </a:lnTo>
                <a:lnTo>
                  <a:pt x="201" y="498"/>
                </a:lnTo>
                <a:lnTo>
                  <a:pt x="201" y="498"/>
                </a:lnTo>
                <a:lnTo>
                  <a:pt x="198" y="493"/>
                </a:lnTo>
                <a:lnTo>
                  <a:pt x="198" y="493"/>
                </a:lnTo>
                <a:lnTo>
                  <a:pt x="189" y="482"/>
                </a:lnTo>
                <a:lnTo>
                  <a:pt x="183" y="488"/>
                </a:lnTo>
                <a:lnTo>
                  <a:pt x="192" y="488"/>
                </a:lnTo>
                <a:lnTo>
                  <a:pt x="192" y="481"/>
                </a:lnTo>
                <a:lnTo>
                  <a:pt x="192" y="473"/>
                </a:lnTo>
                <a:lnTo>
                  <a:pt x="192" y="464"/>
                </a:lnTo>
                <a:lnTo>
                  <a:pt x="192" y="455"/>
                </a:lnTo>
                <a:lnTo>
                  <a:pt x="192" y="455"/>
                </a:lnTo>
                <a:lnTo>
                  <a:pt x="189" y="450"/>
                </a:lnTo>
                <a:lnTo>
                  <a:pt x="189" y="448"/>
                </a:lnTo>
                <a:lnTo>
                  <a:pt x="178" y="442"/>
                </a:lnTo>
                <a:lnTo>
                  <a:pt x="172" y="448"/>
                </a:lnTo>
                <a:lnTo>
                  <a:pt x="181" y="448"/>
                </a:lnTo>
                <a:lnTo>
                  <a:pt x="181" y="439"/>
                </a:lnTo>
                <a:lnTo>
                  <a:pt x="181" y="431"/>
                </a:lnTo>
                <a:lnTo>
                  <a:pt x="181" y="424"/>
                </a:lnTo>
                <a:lnTo>
                  <a:pt x="181" y="424"/>
                </a:lnTo>
                <a:lnTo>
                  <a:pt x="178" y="418"/>
                </a:lnTo>
                <a:lnTo>
                  <a:pt x="178" y="418"/>
                </a:lnTo>
                <a:lnTo>
                  <a:pt x="169" y="410"/>
                </a:lnTo>
                <a:lnTo>
                  <a:pt x="163" y="414"/>
                </a:lnTo>
                <a:lnTo>
                  <a:pt x="172" y="414"/>
                </a:lnTo>
                <a:lnTo>
                  <a:pt x="172" y="405"/>
                </a:lnTo>
                <a:lnTo>
                  <a:pt x="172" y="397"/>
                </a:lnTo>
                <a:lnTo>
                  <a:pt x="172" y="390"/>
                </a:lnTo>
                <a:lnTo>
                  <a:pt x="172" y="382"/>
                </a:lnTo>
                <a:lnTo>
                  <a:pt x="172" y="382"/>
                </a:lnTo>
                <a:lnTo>
                  <a:pt x="169" y="376"/>
                </a:lnTo>
                <a:lnTo>
                  <a:pt x="169" y="376"/>
                </a:lnTo>
                <a:lnTo>
                  <a:pt x="160" y="367"/>
                </a:lnTo>
                <a:lnTo>
                  <a:pt x="154" y="373"/>
                </a:lnTo>
                <a:lnTo>
                  <a:pt x="163" y="373"/>
                </a:lnTo>
                <a:lnTo>
                  <a:pt x="163" y="365"/>
                </a:lnTo>
                <a:lnTo>
                  <a:pt x="163" y="356"/>
                </a:lnTo>
                <a:lnTo>
                  <a:pt x="163" y="348"/>
                </a:lnTo>
                <a:lnTo>
                  <a:pt x="163" y="348"/>
                </a:lnTo>
                <a:lnTo>
                  <a:pt x="160" y="344"/>
                </a:lnTo>
                <a:lnTo>
                  <a:pt x="160" y="344"/>
                </a:lnTo>
                <a:lnTo>
                  <a:pt x="151" y="334"/>
                </a:lnTo>
                <a:lnTo>
                  <a:pt x="145" y="339"/>
                </a:lnTo>
                <a:lnTo>
                  <a:pt x="154" y="339"/>
                </a:lnTo>
                <a:lnTo>
                  <a:pt x="154" y="331"/>
                </a:lnTo>
                <a:lnTo>
                  <a:pt x="154" y="324"/>
                </a:lnTo>
                <a:lnTo>
                  <a:pt x="154" y="316"/>
                </a:lnTo>
                <a:lnTo>
                  <a:pt x="154" y="307"/>
                </a:lnTo>
                <a:lnTo>
                  <a:pt x="154" y="307"/>
                </a:lnTo>
                <a:lnTo>
                  <a:pt x="151" y="300"/>
                </a:lnTo>
                <a:lnTo>
                  <a:pt x="151" y="299"/>
                </a:lnTo>
                <a:lnTo>
                  <a:pt x="140" y="291"/>
                </a:lnTo>
                <a:lnTo>
                  <a:pt x="134" y="297"/>
                </a:lnTo>
                <a:lnTo>
                  <a:pt x="143" y="297"/>
                </a:lnTo>
                <a:lnTo>
                  <a:pt x="143" y="290"/>
                </a:lnTo>
                <a:lnTo>
                  <a:pt x="143" y="282"/>
                </a:lnTo>
                <a:lnTo>
                  <a:pt x="143" y="273"/>
                </a:lnTo>
                <a:lnTo>
                  <a:pt x="143" y="273"/>
                </a:lnTo>
                <a:lnTo>
                  <a:pt x="140" y="266"/>
                </a:lnTo>
                <a:lnTo>
                  <a:pt x="140" y="266"/>
                </a:lnTo>
                <a:lnTo>
                  <a:pt x="131" y="259"/>
                </a:lnTo>
                <a:lnTo>
                  <a:pt x="125" y="265"/>
                </a:lnTo>
                <a:lnTo>
                  <a:pt x="134" y="265"/>
                </a:lnTo>
                <a:lnTo>
                  <a:pt x="134" y="257"/>
                </a:lnTo>
                <a:lnTo>
                  <a:pt x="134" y="248"/>
                </a:lnTo>
                <a:lnTo>
                  <a:pt x="134" y="239"/>
                </a:lnTo>
                <a:lnTo>
                  <a:pt x="134" y="239"/>
                </a:lnTo>
                <a:lnTo>
                  <a:pt x="131" y="234"/>
                </a:lnTo>
                <a:lnTo>
                  <a:pt x="131" y="234"/>
                </a:lnTo>
                <a:lnTo>
                  <a:pt x="121" y="226"/>
                </a:lnTo>
                <a:lnTo>
                  <a:pt x="115" y="231"/>
                </a:lnTo>
                <a:lnTo>
                  <a:pt x="125" y="231"/>
                </a:lnTo>
                <a:lnTo>
                  <a:pt x="125" y="223"/>
                </a:lnTo>
                <a:lnTo>
                  <a:pt x="125" y="216"/>
                </a:lnTo>
                <a:lnTo>
                  <a:pt x="125" y="206"/>
                </a:lnTo>
                <a:lnTo>
                  <a:pt x="125" y="206"/>
                </a:lnTo>
                <a:lnTo>
                  <a:pt x="121" y="200"/>
                </a:lnTo>
                <a:lnTo>
                  <a:pt x="121" y="200"/>
                </a:lnTo>
                <a:lnTo>
                  <a:pt x="112" y="193"/>
                </a:lnTo>
                <a:lnTo>
                  <a:pt x="106" y="199"/>
                </a:lnTo>
                <a:lnTo>
                  <a:pt x="115" y="199"/>
                </a:lnTo>
                <a:lnTo>
                  <a:pt x="115" y="189"/>
                </a:lnTo>
                <a:lnTo>
                  <a:pt x="115" y="182"/>
                </a:lnTo>
                <a:lnTo>
                  <a:pt x="115" y="172"/>
                </a:lnTo>
                <a:lnTo>
                  <a:pt x="115" y="172"/>
                </a:lnTo>
                <a:lnTo>
                  <a:pt x="112" y="168"/>
                </a:lnTo>
                <a:lnTo>
                  <a:pt x="112" y="166"/>
                </a:lnTo>
                <a:lnTo>
                  <a:pt x="102" y="159"/>
                </a:lnTo>
                <a:lnTo>
                  <a:pt x="95" y="165"/>
                </a:lnTo>
                <a:lnTo>
                  <a:pt x="105" y="165"/>
                </a:lnTo>
                <a:lnTo>
                  <a:pt x="105" y="157"/>
                </a:lnTo>
                <a:lnTo>
                  <a:pt x="105" y="149"/>
                </a:lnTo>
                <a:lnTo>
                  <a:pt x="105" y="149"/>
                </a:lnTo>
                <a:lnTo>
                  <a:pt x="102" y="143"/>
                </a:lnTo>
                <a:lnTo>
                  <a:pt x="102" y="143"/>
                </a:lnTo>
                <a:lnTo>
                  <a:pt x="92" y="134"/>
                </a:lnTo>
                <a:lnTo>
                  <a:pt x="86" y="139"/>
                </a:lnTo>
                <a:lnTo>
                  <a:pt x="95" y="139"/>
                </a:lnTo>
                <a:lnTo>
                  <a:pt x="95" y="131"/>
                </a:lnTo>
                <a:lnTo>
                  <a:pt x="95" y="123"/>
                </a:lnTo>
                <a:lnTo>
                  <a:pt x="95" y="115"/>
                </a:lnTo>
                <a:lnTo>
                  <a:pt x="95" y="115"/>
                </a:lnTo>
                <a:lnTo>
                  <a:pt x="92" y="109"/>
                </a:lnTo>
                <a:lnTo>
                  <a:pt x="92" y="109"/>
                </a:lnTo>
                <a:lnTo>
                  <a:pt x="83" y="100"/>
                </a:lnTo>
                <a:lnTo>
                  <a:pt x="77" y="106"/>
                </a:lnTo>
                <a:lnTo>
                  <a:pt x="86" y="106"/>
                </a:lnTo>
                <a:lnTo>
                  <a:pt x="86" y="99"/>
                </a:lnTo>
                <a:lnTo>
                  <a:pt x="86" y="99"/>
                </a:lnTo>
                <a:lnTo>
                  <a:pt x="83" y="92"/>
                </a:lnTo>
                <a:lnTo>
                  <a:pt x="83" y="92"/>
                </a:lnTo>
                <a:lnTo>
                  <a:pt x="74" y="85"/>
                </a:lnTo>
                <a:lnTo>
                  <a:pt x="68" y="91"/>
                </a:lnTo>
                <a:lnTo>
                  <a:pt x="77" y="91"/>
                </a:lnTo>
                <a:lnTo>
                  <a:pt x="77" y="82"/>
                </a:lnTo>
                <a:lnTo>
                  <a:pt x="77" y="74"/>
                </a:lnTo>
                <a:lnTo>
                  <a:pt x="77" y="74"/>
                </a:lnTo>
                <a:lnTo>
                  <a:pt x="74" y="69"/>
                </a:lnTo>
                <a:lnTo>
                  <a:pt x="74" y="69"/>
                </a:lnTo>
                <a:lnTo>
                  <a:pt x="63" y="60"/>
                </a:lnTo>
                <a:lnTo>
                  <a:pt x="57" y="65"/>
                </a:lnTo>
                <a:lnTo>
                  <a:pt x="66" y="65"/>
                </a:lnTo>
                <a:lnTo>
                  <a:pt x="66" y="57"/>
                </a:lnTo>
                <a:lnTo>
                  <a:pt x="66" y="57"/>
                </a:lnTo>
                <a:lnTo>
                  <a:pt x="63" y="51"/>
                </a:lnTo>
                <a:lnTo>
                  <a:pt x="63" y="51"/>
                </a:lnTo>
                <a:lnTo>
                  <a:pt x="54" y="43"/>
                </a:lnTo>
                <a:lnTo>
                  <a:pt x="48" y="49"/>
                </a:lnTo>
                <a:lnTo>
                  <a:pt x="57" y="49"/>
                </a:lnTo>
                <a:lnTo>
                  <a:pt x="57" y="42"/>
                </a:lnTo>
                <a:lnTo>
                  <a:pt x="57" y="42"/>
                </a:lnTo>
                <a:lnTo>
                  <a:pt x="54" y="35"/>
                </a:lnTo>
                <a:lnTo>
                  <a:pt x="54" y="35"/>
                </a:lnTo>
                <a:lnTo>
                  <a:pt x="45" y="26"/>
                </a:lnTo>
                <a:lnTo>
                  <a:pt x="45" y="26"/>
                </a:lnTo>
                <a:lnTo>
                  <a:pt x="35" y="18"/>
                </a:lnTo>
                <a:lnTo>
                  <a:pt x="35" y="17"/>
                </a:lnTo>
                <a:lnTo>
                  <a:pt x="25" y="9"/>
                </a:lnTo>
                <a:lnTo>
                  <a:pt x="19" y="15"/>
                </a:lnTo>
                <a:lnTo>
                  <a:pt x="25" y="11"/>
                </a:lnTo>
                <a:lnTo>
                  <a:pt x="15" y="1"/>
                </a:lnTo>
                <a:lnTo>
                  <a:pt x="12" y="1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66FF33"/>
          </a:solidFill>
          <a:ln w="9525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3759" y="2996853"/>
            <a:ext cx="1651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r>
              <a:rPr kumimoji="1" lang="en-US" altLang="zh-CN" sz="1900" i="1">
                <a:latin typeface="Symbol" pitchFamily="18" charset="2"/>
                <a:ea typeface="宋体" charset="-122"/>
              </a:rPr>
              <a:t>w</a:t>
            </a:r>
            <a:endParaRPr kumimoji="1"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339034" y="3030190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r>
              <a:rPr kumimoji="1" lang="en-US" altLang="zh-CN" sz="1900" i="1">
                <a:latin typeface="Times New Roman" pitchFamily="18" charset="0"/>
                <a:ea typeface="宋体" charset="-122"/>
              </a:rPr>
              <a:t>O</a:t>
            </a:r>
            <a:endParaRPr kumimoji="1" lang="en-US" altLang="zh-CN" sz="2400">
              <a:latin typeface="Times New Roman" pitchFamily="18" charset="0"/>
              <a:ea typeface="宋体" charset="-122"/>
            </a:endParaRPr>
          </a:p>
        </p:txBody>
      </p:sp>
      <p:pic>
        <p:nvPicPr>
          <p:cNvPr id="20" name="图片 19"/>
          <p:cNvPicPr>
            <a:picLocks noGrp="1"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84984"/>
            <a:ext cx="457200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Line 13"/>
          <p:cNvSpPr>
            <a:spLocks noChangeShapeType="1"/>
          </p:cNvSpPr>
          <p:nvPr/>
        </p:nvSpPr>
        <p:spPr bwMode="auto">
          <a:xfrm flipV="1">
            <a:off x="4572397" y="1125190"/>
            <a:ext cx="1587" cy="2478088"/>
          </a:xfrm>
          <a:prstGeom prst="line">
            <a:avLst/>
          </a:prstGeom>
          <a:noFill/>
          <a:ln w="14351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9101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81" y="2780928"/>
            <a:ext cx="37369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88938" y="1052736"/>
            <a:ext cx="4284662" cy="1201313"/>
            <a:chOff x="3061" y="1888"/>
            <a:chExt cx="2699" cy="579"/>
          </a:xfrm>
        </p:grpSpPr>
        <p:sp>
          <p:nvSpPr>
            <p:cNvPr id="9" name="AutoShape 27"/>
            <p:cNvSpPr>
              <a:spLocks noChangeArrowheads="1"/>
            </p:cNvSpPr>
            <p:nvPr/>
          </p:nvSpPr>
          <p:spPr bwMode="auto">
            <a:xfrm>
              <a:off x="3061" y="1888"/>
              <a:ext cx="2699" cy="544"/>
            </a:xfrm>
            <a:prstGeom prst="wedgeEllipseCallout">
              <a:avLst>
                <a:gd name="adj1" fmla="val -13945"/>
                <a:gd name="adj2" fmla="val 11023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9pPr>
            </a:lstStyle>
            <a:p>
              <a:pPr algn="ctr"/>
              <a:endParaRPr lang="zh-CN" altLang="zh-CN"/>
            </a:p>
          </p:txBody>
        </p:sp>
        <p:pic>
          <p:nvPicPr>
            <p:cNvPr id="10" name="图片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" y="1909"/>
              <a:ext cx="2267" cy="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4" y="2780928"/>
            <a:ext cx="48831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279525" y="4581128"/>
            <a:ext cx="31686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其频谱是位于</a:t>
            </a:r>
          </a:p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</a:t>
            </a:r>
            <a:r>
              <a:rPr lang="en-US" altLang="zh-CN" baseline="-25000" dirty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处的冲激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664074" y="3933056"/>
            <a:ext cx="3796357" cy="2170810"/>
            <a:chOff x="2544" y="3134"/>
            <a:chExt cx="2016" cy="1186"/>
          </a:xfrm>
        </p:grpSpPr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4032"/>
              <a:ext cx="240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图片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4050"/>
              <a:ext cx="30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" name="图片 1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4050"/>
              <a:ext cx="48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2544" y="3134"/>
              <a:ext cx="1968" cy="1090"/>
              <a:chOff x="2256" y="3182"/>
              <a:chExt cx="1968" cy="1090"/>
            </a:xfrm>
          </p:grpSpPr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V="1">
                <a:off x="2256" y="4032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 flipV="1">
                <a:off x="3216" y="3216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3984"/>
                <a:ext cx="229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图片 1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6" y="3182"/>
                <a:ext cx="386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图片 20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5" y="3367"/>
                <a:ext cx="183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736" y="3504"/>
                <a:ext cx="1008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2688" y="3504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>
                <a:off x="3744" y="3504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630882" y="71438"/>
            <a:ext cx="7829550" cy="693737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余弦函数的傅里叶变换</a:t>
            </a:r>
          </a:p>
        </p:txBody>
      </p:sp>
    </p:spTree>
    <p:extLst>
      <p:ext uri="{BB962C8B-B14F-4D97-AF65-F5344CB8AC3E}">
        <p14:creationId xmlns:p14="http://schemas.microsoft.com/office/powerpoint/2010/main" val="32197157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5089442" y="4397688"/>
            <a:ext cx="3384376" cy="23043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7739" y="190381"/>
            <a:ext cx="6088526" cy="646331"/>
          </a:xfrm>
          <a:prstGeom prst="rect">
            <a:avLst/>
          </a:prstGeom>
        </p:spPr>
        <p:txBody>
          <a:bodyPr bIns="91440" anchor="b" anchorCtr="0">
            <a:normAutofit lnSpcReduction="10000"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3600" b="1" dirty="0">
                <a:latin typeface="+mj-lt"/>
                <a:ea typeface="楷体_GB2312" pitchFamily="49" charset="-122"/>
                <a:cs typeface="+mj-cs"/>
              </a:rPr>
              <a:t>符号函数</a:t>
            </a:r>
            <a:r>
              <a:rPr lang="en-US" altLang="zh-CN" sz="3600" b="1" dirty="0" err="1">
                <a:latin typeface="+mj-lt"/>
                <a:ea typeface="楷体_GB2312" pitchFamily="49" charset="-122"/>
                <a:cs typeface="+mj-cs"/>
              </a:rPr>
              <a:t>Sgn</a:t>
            </a:r>
            <a:r>
              <a:rPr lang="en-US" altLang="zh-CN" sz="3600" b="1" dirty="0">
                <a:latin typeface="+mj-lt"/>
                <a:ea typeface="楷体_GB2312" pitchFamily="49" charset="-122"/>
                <a:cs typeface="+mj-cs"/>
              </a:rPr>
              <a:t>(t)</a:t>
            </a:r>
            <a:r>
              <a:rPr lang="zh-CN" altLang="en-US" sz="3600" b="1" dirty="0">
                <a:latin typeface="+mj-lt"/>
                <a:ea typeface="楷体_GB2312" pitchFamily="49" charset="-122"/>
                <a:cs typeface="+mj-cs"/>
              </a:rPr>
              <a:t> 的傅里叶变换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220072" y="980728"/>
            <a:ext cx="3260725" cy="1765300"/>
            <a:chOff x="5292725" y="692150"/>
            <a:chExt cx="3260725" cy="1765300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5292725" y="765175"/>
              <a:ext cx="3048000" cy="1692275"/>
              <a:chOff x="6480" y="2376"/>
              <a:chExt cx="2520" cy="1404"/>
            </a:xfrm>
          </p:grpSpPr>
          <p:sp>
            <p:nvSpPr>
              <p:cNvPr id="12" name="Line 4"/>
              <p:cNvSpPr>
                <a:spLocks noChangeShapeType="1"/>
              </p:cNvSpPr>
              <p:nvPr/>
            </p:nvSpPr>
            <p:spPr bwMode="auto">
              <a:xfrm>
                <a:off x="6480" y="3156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 flipV="1">
                <a:off x="7740" y="2376"/>
                <a:ext cx="0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7740" y="268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H="1">
                <a:off x="6840" y="362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877050" y="692150"/>
              <a:ext cx="1676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latin typeface="宋体" panose="02010600030101010101" pitchFamily="2" charset="-122"/>
                </a:rPr>
                <a:t>f</a:t>
              </a:r>
              <a:r>
                <a:rPr lang="en-US" altLang="zh-CN" sz="1800" b="1" i="1" baseline="-30000">
                  <a:latin typeface="宋体" panose="02010600030101010101" pitchFamily="2" charset="-122"/>
                </a:rPr>
                <a:t>a</a:t>
              </a:r>
              <a:r>
                <a:rPr lang="en-US" altLang="zh-CN" sz="1800" b="1" i="1">
                  <a:latin typeface="宋体" panose="02010600030101010101" pitchFamily="2" charset="-122"/>
                </a:rPr>
                <a:t>(t)=Sgn(t)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16688" y="90805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i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4025" y="2060575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i="1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372225" y="1557338"/>
              <a:ext cx="2057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i="1" dirty="0">
                  <a:latin typeface="宋体" panose="02010600030101010101" pitchFamily="2" charset="-122"/>
                </a:rPr>
                <a:t> </a:t>
              </a:r>
              <a:r>
                <a:rPr lang="zh-CN" altLang="en-US" sz="2000" b="1" i="1" dirty="0">
                  <a:latin typeface="宋体" panose="02010600030101010101" pitchFamily="2" charset="-122"/>
                </a:rPr>
                <a:t>0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           </a:t>
              </a:r>
              <a:r>
                <a:rPr lang="en-US" altLang="zh-CN" sz="2000" b="1" i="1" dirty="0">
                  <a:latin typeface="宋体" panose="02010600030101010101" pitchFamily="2" charset="-122"/>
                </a:rPr>
                <a:t>t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81853" y="999258"/>
            <a:ext cx="2244725" cy="1728240"/>
            <a:chOff x="5861050" y="2564880"/>
            <a:chExt cx="2244725" cy="1728240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5861050" y="2769120"/>
              <a:ext cx="2095500" cy="1524000"/>
              <a:chOff x="6660" y="4092"/>
              <a:chExt cx="2340" cy="2184"/>
            </a:xfrm>
          </p:grpSpPr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 flipV="1">
                <a:off x="7740" y="4092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6660" y="5184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7740" y="4248"/>
                <a:ext cx="720" cy="624"/>
              </a:xfrm>
              <a:custGeom>
                <a:avLst/>
                <a:gdLst>
                  <a:gd name="T0" fmla="*/ 0 w 720"/>
                  <a:gd name="T1" fmla="*/ 0 h 624"/>
                  <a:gd name="T2" fmla="*/ 360 w 720"/>
                  <a:gd name="T3" fmla="*/ 468 h 624"/>
                  <a:gd name="T4" fmla="*/ 720 w 720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624"/>
                  <a:gd name="T11" fmla="*/ 720 w 720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624">
                    <a:moveTo>
                      <a:pt x="0" y="0"/>
                    </a:moveTo>
                    <a:cubicBezTo>
                      <a:pt x="120" y="182"/>
                      <a:pt x="240" y="364"/>
                      <a:pt x="360" y="468"/>
                    </a:cubicBezTo>
                    <a:cubicBezTo>
                      <a:pt x="480" y="572"/>
                      <a:pt x="600" y="598"/>
                      <a:pt x="720" y="62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7020" y="5340"/>
                <a:ext cx="720" cy="624"/>
              </a:xfrm>
              <a:custGeom>
                <a:avLst/>
                <a:gdLst>
                  <a:gd name="T0" fmla="*/ 720 w 720"/>
                  <a:gd name="T1" fmla="*/ 624 h 624"/>
                  <a:gd name="T2" fmla="*/ 360 w 720"/>
                  <a:gd name="T3" fmla="*/ 156 h 624"/>
                  <a:gd name="T4" fmla="*/ 0 w 720"/>
                  <a:gd name="T5" fmla="*/ 0 h 624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624"/>
                  <a:gd name="T11" fmla="*/ 720 w 720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624">
                    <a:moveTo>
                      <a:pt x="720" y="624"/>
                    </a:moveTo>
                    <a:cubicBezTo>
                      <a:pt x="600" y="442"/>
                      <a:pt x="480" y="260"/>
                      <a:pt x="360" y="156"/>
                    </a:cubicBezTo>
                    <a:cubicBezTo>
                      <a:pt x="240" y="52"/>
                      <a:pt x="120" y="26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>
                <a:off x="7740" y="5808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6372225" y="2564880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i="1" dirty="0">
                  <a:latin typeface="宋体" panose="02010600030101010101" pitchFamily="2" charset="-122"/>
                </a:rPr>
                <a:t> </a:t>
              </a:r>
              <a:r>
                <a:rPr lang="zh-CN" altLang="en-US" sz="1800" b="1" i="1" dirty="0">
                  <a:latin typeface="宋体" panose="02010600030101010101" pitchFamily="2" charset="-122"/>
                </a:rPr>
                <a:t>1  </a:t>
              </a:r>
              <a:r>
                <a:rPr lang="en-US" altLang="zh-CN" sz="1800" b="1" i="1" dirty="0">
                  <a:latin typeface="宋体" panose="02010600030101010101" pitchFamily="2" charset="-122"/>
                </a:rPr>
                <a:t>f</a:t>
              </a:r>
              <a:r>
                <a:rPr lang="en-US" altLang="zh-CN" sz="1800" b="1" i="1" baseline="-30000" dirty="0">
                  <a:latin typeface="宋体" panose="02010600030101010101" pitchFamily="2" charset="-122"/>
                </a:rPr>
                <a:t>1</a:t>
              </a:r>
              <a:r>
                <a:rPr lang="en-US" altLang="zh-CN" sz="1800" b="1" i="1" dirty="0">
                  <a:latin typeface="宋体" panose="02010600030101010101" pitchFamily="2" charset="-122"/>
                </a:rPr>
                <a:t>(t)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8483767"/>
                </p:ext>
              </p:extLst>
            </p:nvPr>
          </p:nvGraphicFramePr>
          <p:xfrm>
            <a:off x="7235825" y="2913583"/>
            <a:ext cx="64770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3" r:id="rId3" imgW="253780" imgH="203024" progId="Equation.3">
                    <p:embed/>
                  </p:oleObj>
                </mc:Choice>
                <mc:Fallback>
                  <p:oleObj r:id="rId3" imgW="253780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5825" y="2913583"/>
                          <a:ext cx="647700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97391"/>
                </p:ext>
              </p:extLst>
            </p:nvPr>
          </p:nvGraphicFramePr>
          <p:xfrm>
            <a:off x="5940425" y="3705745"/>
            <a:ext cx="7207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4" name="公式" r:id="rId5" imgW="330057" imgH="203112" progId="Equation.3">
                    <p:embed/>
                  </p:oleObj>
                </mc:Choice>
                <mc:Fallback>
                  <p:oleObj name="公式" r:id="rId5" imgW="33005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0425" y="3705745"/>
                          <a:ext cx="720725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6804025" y="3921645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 i="1">
                  <a:latin typeface="宋体" panose="02010600030101010101" pitchFamily="2" charset="-122"/>
                </a:rPr>
                <a:t>-1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6372225" y="3345383"/>
              <a:ext cx="1733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i="1" dirty="0">
                  <a:latin typeface="宋体" panose="02010600030101010101" pitchFamily="2" charset="-122"/>
                </a:rPr>
                <a:t> </a:t>
              </a:r>
              <a:r>
                <a:rPr lang="zh-CN" altLang="en-US" sz="2000" b="1" i="1" dirty="0">
                  <a:latin typeface="宋体" panose="02010600030101010101" pitchFamily="2" charset="-122"/>
                </a:rPr>
                <a:t>0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        </a:t>
              </a:r>
              <a:r>
                <a:rPr lang="en-US" altLang="zh-CN" sz="2000" b="1" i="1" dirty="0">
                  <a:latin typeface="宋体" panose="02010600030101010101" pitchFamily="2" charset="-122"/>
                </a:rPr>
                <a:t>t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019326"/>
              </p:ext>
            </p:extLst>
          </p:nvPr>
        </p:nvGraphicFramePr>
        <p:xfrm>
          <a:off x="1763688" y="2780928"/>
          <a:ext cx="21336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5" r:id="rId7" imgW="1028700" imgH="279400" progId="Equation.3">
                  <p:embed/>
                </p:oleObj>
              </mc:Choice>
              <mc:Fallback>
                <p:oleObj r:id="rId7" imgW="1028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80928"/>
                        <a:ext cx="21336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80709"/>
              </p:ext>
            </p:extLst>
          </p:nvPr>
        </p:nvGraphicFramePr>
        <p:xfrm>
          <a:off x="5004048" y="2791246"/>
          <a:ext cx="2667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6" r:id="rId9" imgW="1333500" imgH="279400" progId="Equation.3">
                  <p:embed/>
                </p:oleObj>
              </mc:Choice>
              <mc:Fallback>
                <p:oleObj r:id="rId9" imgW="1333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791246"/>
                        <a:ext cx="2667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3865240" y="2787652"/>
            <a:ext cx="106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于是</a:t>
            </a:r>
          </a:p>
        </p:txBody>
      </p:sp>
      <p:sp>
        <p:nvSpPr>
          <p:cNvPr id="31" name="右箭头 30"/>
          <p:cNvSpPr/>
          <p:nvPr/>
        </p:nvSpPr>
        <p:spPr>
          <a:xfrm>
            <a:off x="4113312" y="1776191"/>
            <a:ext cx="674712" cy="43542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36677"/>
              </p:ext>
            </p:extLst>
          </p:nvPr>
        </p:nvGraphicFramePr>
        <p:xfrm>
          <a:off x="179512" y="3535859"/>
          <a:ext cx="36004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r:id="rId11" imgW="1536700" imgH="330200" progId="Equation.3">
                  <p:embed/>
                </p:oleObj>
              </mc:Choice>
              <mc:Fallback>
                <p:oleObj r:id="rId11" imgW="15367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535859"/>
                        <a:ext cx="36004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950481"/>
              </p:ext>
            </p:extLst>
          </p:nvPr>
        </p:nvGraphicFramePr>
        <p:xfrm>
          <a:off x="3779912" y="3514712"/>
          <a:ext cx="53292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r:id="rId13" imgW="2032000" imgH="330200" progId="Equation.3">
                  <p:embed/>
                </p:oleObj>
              </mc:Choice>
              <mc:Fallback>
                <p:oleObj r:id="rId13" imgW="20320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514712"/>
                        <a:ext cx="53292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758230"/>
              </p:ext>
            </p:extLst>
          </p:nvPr>
        </p:nvGraphicFramePr>
        <p:xfrm>
          <a:off x="1331811" y="4365030"/>
          <a:ext cx="35052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r:id="rId15" imgW="2032000" imgH="419100" progId="Equation.3">
                  <p:embed/>
                </p:oleObj>
              </mc:Choice>
              <mc:Fallback>
                <p:oleObj r:id="rId15" imgW="2032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811" y="4365030"/>
                        <a:ext cx="35052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224169"/>
              </p:ext>
            </p:extLst>
          </p:nvPr>
        </p:nvGraphicFramePr>
        <p:xfrm>
          <a:off x="1331640" y="5445224"/>
          <a:ext cx="35052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r:id="rId17" imgW="1815312" imgH="393529" progId="Equation.3">
                  <p:embed/>
                </p:oleObj>
              </mc:Choice>
              <mc:Fallback>
                <p:oleObj r:id="rId17" imgW="181531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445224"/>
                        <a:ext cx="35052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5415731" y="4406822"/>
            <a:ext cx="3332733" cy="2262538"/>
            <a:chOff x="3243" y="527"/>
            <a:chExt cx="2208" cy="1456"/>
          </a:xfrm>
        </p:grpSpPr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3243" y="1535"/>
              <a:ext cx="17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V="1">
              <a:off x="4131" y="764"/>
              <a:ext cx="0" cy="1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3370" y="1021"/>
              <a:ext cx="655" cy="514"/>
            </a:xfrm>
            <a:custGeom>
              <a:avLst/>
              <a:gdLst>
                <a:gd name="T0" fmla="*/ 447 w 930"/>
                <a:gd name="T1" fmla="*/ 0 h 936"/>
                <a:gd name="T2" fmla="*/ 447 w 930"/>
                <a:gd name="T3" fmla="*/ 47 h 936"/>
                <a:gd name="T4" fmla="*/ 357 w 930"/>
                <a:gd name="T5" fmla="*/ 141 h 936"/>
                <a:gd name="T6" fmla="*/ 179 w 930"/>
                <a:gd name="T7" fmla="*/ 235 h 936"/>
                <a:gd name="T8" fmla="*/ 0 w 930"/>
                <a:gd name="T9" fmla="*/ 282 h 9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0"/>
                <a:gd name="T16" fmla="*/ 0 h 936"/>
                <a:gd name="T17" fmla="*/ 930 w 930"/>
                <a:gd name="T18" fmla="*/ 936 h 9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0" h="936">
                  <a:moveTo>
                    <a:pt x="900" y="0"/>
                  </a:moveTo>
                  <a:cubicBezTo>
                    <a:pt x="915" y="39"/>
                    <a:pt x="930" y="78"/>
                    <a:pt x="900" y="156"/>
                  </a:cubicBezTo>
                  <a:cubicBezTo>
                    <a:pt x="870" y="234"/>
                    <a:pt x="810" y="364"/>
                    <a:pt x="720" y="468"/>
                  </a:cubicBezTo>
                  <a:cubicBezTo>
                    <a:pt x="630" y="572"/>
                    <a:pt x="480" y="702"/>
                    <a:pt x="360" y="780"/>
                  </a:cubicBezTo>
                  <a:cubicBezTo>
                    <a:pt x="240" y="858"/>
                    <a:pt x="120" y="897"/>
                    <a:pt x="0" y="9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4237" y="1021"/>
              <a:ext cx="655" cy="514"/>
            </a:xfrm>
            <a:custGeom>
              <a:avLst/>
              <a:gdLst>
                <a:gd name="T0" fmla="*/ 15 w 930"/>
                <a:gd name="T1" fmla="*/ 0 h 936"/>
                <a:gd name="T2" fmla="*/ 15 w 930"/>
                <a:gd name="T3" fmla="*/ 47 h 936"/>
                <a:gd name="T4" fmla="*/ 104 w 930"/>
                <a:gd name="T5" fmla="*/ 141 h 936"/>
                <a:gd name="T6" fmla="*/ 282 w 930"/>
                <a:gd name="T7" fmla="*/ 235 h 936"/>
                <a:gd name="T8" fmla="*/ 461 w 930"/>
                <a:gd name="T9" fmla="*/ 282 h 9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0"/>
                <a:gd name="T16" fmla="*/ 0 h 936"/>
                <a:gd name="T17" fmla="*/ 930 w 930"/>
                <a:gd name="T18" fmla="*/ 936 h 9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0" h="936">
                  <a:moveTo>
                    <a:pt x="30" y="0"/>
                  </a:moveTo>
                  <a:cubicBezTo>
                    <a:pt x="15" y="39"/>
                    <a:pt x="0" y="78"/>
                    <a:pt x="30" y="156"/>
                  </a:cubicBezTo>
                  <a:cubicBezTo>
                    <a:pt x="60" y="234"/>
                    <a:pt x="120" y="364"/>
                    <a:pt x="210" y="468"/>
                  </a:cubicBezTo>
                  <a:cubicBezTo>
                    <a:pt x="300" y="572"/>
                    <a:pt x="450" y="702"/>
                    <a:pt x="570" y="780"/>
                  </a:cubicBezTo>
                  <a:cubicBezTo>
                    <a:pt x="690" y="858"/>
                    <a:pt x="810" y="897"/>
                    <a:pt x="930" y="9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3470" y="1207"/>
              <a:ext cx="63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>
              <a:off x="4150" y="1888"/>
              <a:ext cx="7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4284" y="834"/>
              <a:ext cx="127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4059" y="102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latin typeface="宋体" panose="02010600030101010101" pitchFamily="2" charset="-122"/>
                </a:rPr>
                <a:t>π/2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3651" y="1752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 i="1">
                  <a:latin typeface="宋体" panose="02010600030101010101" pitchFamily="2" charset="-122"/>
                </a:rPr>
                <a:t>-</a:t>
              </a:r>
              <a:r>
                <a:rPr lang="en-US" altLang="zh-CN" sz="1800" b="1" i="1">
                  <a:latin typeface="宋体" panose="02010600030101010101" pitchFamily="2" charset="-122"/>
                </a:rPr>
                <a:t>π/2</a:t>
              </a: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3963" y="1436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宋体" panose="02010600030101010101" pitchFamily="2" charset="-122"/>
                </a:rPr>
                <a:t> </a:t>
              </a:r>
              <a:r>
                <a:rPr lang="zh-CN" altLang="en-US" sz="2400" b="1">
                  <a:latin typeface="宋体" panose="02010600030101010101" pitchFamily="2" charset="-122"/>
                </a:rPr>
                <a:t>0        </a:t>
              </a:r>
              <a:r>
                <a:rPr lang="en-US" altLang="zh-CN" sz="2400" b="1" i="1">
                  <a:latin typeface="宋体" panose="02010600030101010101" pitchFamily="2" charset="-122"/>
                </a:rPr>
                <a:t>ω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" name="Object 18"/>
            <p:cNvGraphicFramePr>
              <a:graphicFrameLocks noChangeAspect="1"/>
            </p:cNvGraphicFramePr>
            <p:nvPr/>
          </p:nvGraphicFramePr>
          <p:xfrm>
            <a:off x="4241" y="527"/>
            <a:ext cx="54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1" name="公式" r:id="rId19" imgW="494870" imgH="253780" progId="Equation.3">
                    <p:embed/>
                  </p:oleObj>
                </mc:Choice>
                <mc:Fallback>
                  <p:oleObj name="公式" r:id="rId19" imgW="494870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527"/>
                          <a:ext cx="54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文本框 48"/>
          <p:cNvSpPr txBox="1"/>
          <p:nvPr/>
        </p:nvSpPr>
        <p:spPr>
          <a:xfrm>
            <a:off x="459413" y="5691306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因此：</a:t>
            </a:r>
          </a:p>
        </p:txBody>
      </p:sp>
    </p:spTree>
    <p:extLst>
      <p:ext uri="{BB962C8B-B14F-4D97-AF65-F5344CB8AC3E}">
        <p14:creationId xmlns:p14="http://schemas.microsoft.com/office/powerpoint/2010/main" val="2629179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470D-CB0C-420A-AE35-9AC145715A88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傅里叶变换基本性质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496" y="1052736"/>
            <a:ext cx="4321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（一 ）线性性质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1484313"/>
            <a:ext cx="3889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若              ， 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892634"/>
              </p:ext>
            </p:extLst>
          </p:nvPr>
        </p:nvGraphicFramePr>
        <p:xfrm>
          <a:off x="1570037" y="1492895"/>
          <a:ext cx="20875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9" r:id="rId3" imgW="1028254" imgH="215806" progId="Equation.3">
                  <p:embed/>
                </p:oleObj>
              </mc:Choice>
              <mc:Fallback>
                <p:oleObj r:id="rId3" imgW="102825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7" y="1492895"/>
                        <a:ext cx="20875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486802"/>
              </p:ext>
            </p:extLst>
          </p:nvPr>
        </p:nvGraphicFramePr>
        <p:xfrm>
          <a:off x="3867490" y="1509093"/>
          <a:ext cx="20875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00" r:id="rId5" imgW="1053643" imgH="215806" progId="Equation.3">
                  <p:embed/>
                </p:oleObj>
              </mc:Choice>
              <mc:Fallback>
                <p:oleObj r:id="rId5" imgW="105364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490" y="1509093"/>
                        <a:ext cx="20875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854141"/>
              </p:ext>
            </p:extLst>
          </p:nvPr>
        </p:nvGraphicFramePr>
        <p:xfrm>
          <a:off x="1187624" y="2060079"/>
          <a:ext cx="59769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01" r:id="rId7" imgW="2590800" imgH="215900" progId="Equation.3">
                  <p:embed/>
                </p:oleObj>
              </mc:Choice>
              <mc:Fallback>
                <p:oleObj r:id="rId7" imgW="2590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060079"/>
                        <a:ext cx="59769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496" y="2823319"/>
            <a:ext cx="3598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（二） 时移性质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27037" y="3483937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若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315596"/>
              </p:ext>
            </p:extLst>
          </p:nvPr>
        </p:nvGraphicFramePr>
        <p:xfrm>
          <a:off x="1619200" y="3504426"/>
          <a:ext cx="20161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02" r:id="rId9" imgW="965200" imgH="203200" progId="Equation.3">
                  <p:embed/>
                </p:oleObj>
              </mc:Choice>
              <mc:Fallback>
                <p:oleObj r:id="rId9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00" y="3504426"/>
                        <a:ext cx="20161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563888" y="3483937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则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58399"/>
              </p:ext>
            </p:extLst>
          </p:nvPr>
        </p:nvGraphicFramePr>
        <p:xfrm>
          <a:off x="4283968" y="3472676"/>
          <a:ext cx="36004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03" r:id="rId11" imgW="1524000" imgH="241300" progId="Equation.3">
                  <p:embed/>
                </p:oleObj>
              </mc:Choice>
              <mc:Fallback>
                <p:oleObj r:id="rId11" imgW="1524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472676"/>
                        <a:ext cx="36004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115616" y="3956863"/>
            <a:ext cx="75964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含义：信号在时域中时移和频域中移相对应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7" name="Text Box 56"/>
          <p:cNvSpPr txBox="1">
            <a:spLocks noChangeArrowheads="1"/>
          </p:cNvSpPr>
          <p:nvPr/>
        </p:nvSpPr>
        <p:spPr bwMode="auto">
          <a:xfrm>
            <a:off x="35496" y="4725988"/>
            <a:ext cx="4021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5000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（三） 频移性质 </a:t>
            </a:r>
          </a:p>
        </p:txBody>
      </p:sp>
      <p:graphicFrame>
        <p:nvGraphicFramePr>
          <p:cNvPr id="1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88337"/>
              </p:ext>
            </p:extLst>
          </p:nvPr>
        </p:nvGraphicFramePr>
        <p:xfrm>
          <a:off x="1187624" y="5342731"/>
          <a:ext cx="18716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04" r:id="rId13" imgW="965200" imgH="203200" progId="Equation.3">
                  <p:embed/>
                </p:oleObj>
              </mc:Choice>
              <mc:Fallback>
                <p:oleObj r:id="rId13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42731"/>
                        <a:ext cx="18716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9"/>
          <p:cNvSpPr txBox="1">
            <a:spLocks noChangeArrowheads="1"/>
          </p:cNvSpPr>
          <p:nvPr/>
        </p:nvSpPr>
        <p:spPr bwMode="auto">
          <a:xfrm>
            <a:off x="3026296" y="5271591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则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60"/>
          <p:cNvGraphicFramePr>
            <a:graphicFrameLocks noChangeAspect="1"/>
          </p:cNvGraphicFramePr>
          <p:nvPr/>
        </p:nvGraphicFramePr>
        <p:xfrm>
          <a:off x="3635375" y="5286375"/>
          <a:ext cx="2971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05" r:id="rId14" imgW="1625600" imgH="241300" progId="Equation.3">
                  <p:embed/>
                </p:oleObj>
              </mc:Choice>
              <mc:Fallback>
                <p:oleObj r:id="rId14" imgW="1625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286375"/>
                        <a:ext cx="2971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1"/>
          <p:cNvSpPr txBox="1">
            <a:spLocks noChangeArrowheads="1"/>
          </p:cNvSpPr>
          <p:nvPr/>
        </p:nvSpPr>
        <p:spPr bwMode="auto">
          <a:xfrm>
            <a:off x="1114673" y="5807005"/>
            <a:ext cx="72017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含义：信号在时域中与     相乘等效于频移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129579"/>
              </p:ext>
            </p:extLst>
          </p:nvPr>
        </p:nvGraphicFramePr>
        <p:xfrm>
          <a:off x="4265290" y="5877758"/>
          <a:ext cx="666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06" r:id="rId16" imgW="291973" imgH="203112" progId="Equation.3">
                  <p:embed/>
                </p:oleObj>
              </mc:Choice>
              <mc:Fallback>
                <p:oleObj r:id="rId16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290" y="5877758"/>
                        <a:ext cx="666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96350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82036"/>
              </p:ext>
            </p:extLst>
          </p:nvPr>
        </p:nvGraphicFramePr>
        <p:xfrm>
          <a:off x="1172811" y="341982"/>
          <a:ext cx="58753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4" name="公式" r:id="rId3" imgW="2374560" imgH="228600" progId="Equation.3">
                  <p:embed/>
                </p:oleObj>
              </mc:Choice>
              <mc:Fallback>
                <p:oleObj name="公式" r:id="rId3" imgW="23745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811" y="341982"/>
                        <a:ext cx="58753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386465"/>
              </p:ext>
            </p:extLst>
          </p:nvPr>
        </p:nvGraphicFramePr>
        <p:xfrm>
          <a:off x="5967288" y="980728"/>
          <a:ext cx="2997200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5" name="Visio" r:id="rId5" imgW="2033259" imgH="1820153" progId="Visio.Drawing.11">
                  <p:embed/>
                </p:oleObj>
              </mc:Choice>
              <mc:Fallback>
                <p:oleObj name="Visio" r:id="rId5" imgW="2033259" imgH="1820153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288" y="980728"/>
                        <a:ext cx="2997200" cy="268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644992"/>
              </p:ext>
            </p:extLst>
          </p:nvPr>
        </p:nvGraphicFramePr>
        <p:xfrm>
          <a:off x="324173" y="1874515"/>
          <a:ext cx="29987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6" name="公式" r:id="rId7" imgW="1333440" imgH="444240" progId="Equation.3">
                  <p:embed/>
                </p:oleObj>
              </mc:Choice>
              <mc:Fallback>
                <p:oleObj name="公式" r:id="rId7" imgW="133344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73" y="1874515"/>
                        <a:ext cx="299878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17542"/>
              </p:ext>
            </p:extLst>
          </p:nvPr>
        </p:nvGraphicFramePr>
        <p:xfrm>
          <a:off x="282774" y="2874640"/>
          <a:ext cx="37131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7" name="公式" r:id="rId9" imgW="1650960" imgH="406080" progId="Equation.3">
                  <p:embed/>
                </p:oleObj>
              </mc:Choice>
              <mc:Fallback>
                <p:oleObj name="公式" r:id="rId9" imgW="16509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74" y="2874640"/>
                        <a:ext cx="37131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25695"/>
              </p:ext>
            </p:extLst>
          </p:nvPr>
        </p:nvGraphicFramePr>
        <p:xfrm>
          <a:off x="395536" y="4221088"/>
          <a:ext cx="47990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8" name="公式" r:id="rId11" imgW="2108160" imgH="228600" progId="Equation.3">
                  <p:embed/>
                </p:oleObj>
              </mc:Choice>
              <mc:Fallback>
                <p:oleObj name="公式" r:id="rId11" imgW="21081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221088"/>
                        <a:ext cx="47990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661630"/>
              </p:ext>
            </p:extLst>
          </p:nvPr>
        </p:nvGraphicFramePr>
        <p:xfrm>
          <a:off x="442020" y="4998017"/>
          <a:ext cx="3528392" cy="66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9" name="公式" r:id="rId13" imgW="2158920" imgH="406080" progId="Equation.3">
                  <p:embed/>
                </p:oleObj>
              </mc:Choice>
              <mc:Fallback>
                <p:oleObj name="公式" r:id="rId13" imgW="215892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20" y="4998017"/>
                        <a:ext cx="3528392" cy="663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438882"/>
              </p:ext>
            </p:extLst>
          </p:nvPr>
        </p:nvGraphicFramePr>
        <p:xfrm>
          <a:off x="251520" y="1186458"/>
          <a:ext cx="64293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0" name="公式" r:id="rId15" imgW="2730240" imgH="228600" progId="Equation.3">
                  <p:embed/>
                </p:oleObj>
              </mc:Choice>
              <mc:Fallback>
                <p:oleObj name="公式" r:id="rId15" imgW="27302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86458"/>
                        <a:ext cx="64293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2079"/>
              </p:ext>
            </p:extLst>
          </p:nvPr>
        </p:nvGraphicFramePr>
        <p:xfrm>
          <a:off x="4355976" y="3818210"/>
          <a:ext cx="4587875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1" name="Visio" r:id="rId17" imgW="2891015" imgH="1811236" progId="Visio.Drawing.11">
                  <p:embed/>
                </p:oleObj>
              </mc:Choice>
              <mc:Fallback>
                <p:oleObj name="Visio" r:id="rId17" imgW="2891015" imgH="181123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818210"/>
                        <a:ext cx="4587875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496" y="394519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</a:rPr>
              <a:t>】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931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874-8B96-4905-969C-C8200C358661}" type="datetime1">
              <a:rPr lang="zh-CN" altLang="en-US" smtClean="0"/>
              <a:t>2018/6/7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65414" y="548680"/>
                <a:ext cx="3954224" cy="942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4" y="548680"/>
                <a:ext cx="3954224" cy="9421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5265784" y="860108"/>
            <a:ext cx="519050" cy="3193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030979" y="519505"/>
                <a:ext cx="2069413" cy="1000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79" y="519505"/>
                <a:ext cx="2069413" cy="10005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65414" y="1700808"/>
                <a:ext cx="7706198" cy="1254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dirty="0"/>
                  <a:t>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sz="2400" dirty="0"/>
                  <a:t>表示两个矢量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400" dirty="0"/>
                  <a:t>的接近程度。</a:t>
                </a:r>
                <a:endParaRPr lang="en-US" altLang="zh-CN" sz="2400" dirty="0"/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dirty="0"/>
                  <a:t>如果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400" dirty="0"/>
                  <a:t>是正交矢量，则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4" y="1700808"/>
                <a:ext cx="7706198" cy="1254061"/>
              </a:xfrm>
              <a:prstGeom prst="rect">
                <a:avLst/>
              </a:prstGeom>
              <a:blipFill rotWithShape="0">
                <a:blip r:embed="rId4"/>
                <a:stretch>
                  <a:fillRect l="-1266" b="-8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1065414" y="3573016"/>
            <a:ext cx="2468154" cy="2453227"/>
            <a:chOff x="1137357" y="3286347"/>
            <a:chExt cx="2468154" cy="2453227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403648" y="3286347"/>
              <a:ext cx="2201863" cy="2374901"/>
              <a:chOff x="3820" y="520"/>
              <a:chExt cx="1387" cy="1496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3820" y="1680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V="1">
                <a:off x="4060" y="816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060" y="1056"/>
                <a:ext cx="384" cy="624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4432" y="1104"/>
                <a:ext cx="0" cy="57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H="1">
                <a:off x="4060" y="1104"/>
                <a:ext cx="384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4060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V="1">
                <a:off x="4060" y="110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33" y="1518"/>
                    <a:ext cx="27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933" y="1518"/>
                    <a:ext cx="274" cy="2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35" y="520"/>
                    <a:ext cx="27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35" y="520"/>
                    <a:ext cx="276" cy="2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167" b="-1184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2389299" y="3789040"/>
                  <a:ext cx="492251" cy="508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299" y="3789040"/>
                  <a:ext cx="492251" cy="5088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2066053" y="5230717"/>
                  <a:ext cx="641073" cy="508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053" y="5230717"/>
                  <a:ext cx="641073" cy="5088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137357" y="3970175"/>
                  <a:ext cx="650113" cy="546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357" y="3970175"/>
                  <a:ext cx="650113" cy="54656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888432" y="4174107"/>
                <a:ext cx="4572000" cy="12010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anose="02020603050405020304" pitchFamily="18" charset="0"/>
                  </a:rPr>
                  <a:t>平面上任意矢量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</a:rPr>
                  <a:t>在直角坐标系中可分解为两个正交矢量组合。</a:t>
                </a: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432" y="4174107"/>
                <a:ext cx="4572000" cy="1201034"/>
              </a:xfrm>
              <a:prstGeom prst="rect">
                <a:avLst/>
              </a:prstGeom>
              <a:blipFill rotWithShape="0">
                <a:blip r:embed="rId10"/>
                <a:stretch>
                  <a:fillRect l="-2133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59345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傅里叶变换基本性质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62681" y="1124744"/>
            <a:ext cx="5605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（四） 尺度展缩(变换）性质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128713" y="1942034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若 </a:t>
            </a: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360486"/>
              </p:ext>
            </p:extLst>
          </p:nvPr>
        </p:nvGraphicFramePr>
        <p:xfrm>
          <a:off x="1779587" y="1956966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8" r:id="rId3" imgW="965200" imgH="203200" progId="Equation.3">
                  <p:embed/>
                </p:oleObj>
              </mc:Choice>
              <mc:Fallback>
                <p:oleObj r:id="rId3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7" y="1956966"/>
                        <a:ext cx="167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314699" y="1942034"/>
            <a:ext cx="93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则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98581"/>
              </p:ext>
            </p:extLst>
          </p:nvPr>
        </p:nvGraphicFramePr>
        <p:xfrm>
          <a:off x="3995936" y="1772816"/>
          <a:ext cx="2232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9" r:id="rId5" imgW="1244600" imgH="444500" progId="Equation.3">
                  <p:embed/>
                </p:oleObj>
              </mc:Choice>
              <mc:Fallback>
                <p:oleObj r:id="rId5" imgW="1244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772816"/>
                        <a:ext cx="22320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249980"/>
              </p:ext>
            </p:extLst>
          </p:nvPr>
        </p:nvGraphicFramePr>
        <p:xfrm>
          <a:off x="1783336" y="3008594"/>
          <a:ext cx="6858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0" r:id="rId7" imgW="368140" imgH="177723" progId="Equation.3">
                  <p:embed/>
                </p:oleObj>
              </mc:Choice>
              <mc:Fallback>
                <p:oleObj r:id="rId7" imgW="36814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336" y="3008594"/>
                        <a:ext cx="6858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572096"/>
              </p:ext>
            </p:extLst>
          </p:nvPr>
        </p:nvGraphicFramePr>
        <p:xfrm>
          <a:off x="1779587" y="3356992"/>
          <a:ext cx="7059613" cy="70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1" name="Equation" r:id="rId9" imgW="3797300" imgH="419100" progId="Equation.3">
                  <p:embed/>
                </p:oleObj>
              </mc:Choice>
              <mc:Fallback>
                <p:oleObj name="Equation" r:id="rId9" imgW="3797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7" y="3356992"/>
                        <a:ext cx="7059613" cy="707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128713" y="2945979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当 </a:t>
            </a: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923401"/>
              </p:ext>
            </p:extLst>
          </p:nvPr>
        </p:nvGraphicFramePr>
        <p:xfrm>
          <a:off x="1779587" y="4596660"/>
          <a:ext cx="685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2" r:id="rId11" imgW="355138" imgH="177569" progId="Equation.3">
                  <p:embed/>
                </p:oleObj>
              </mc:Choice>
              <mc:Fallback>
                <p:oleObj r:id="rId11" imgW="355138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7" y="4596660"/>
                        <a:ext cx="6858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48278"/>
              </p:ext>
            </p:extLst>
          </p:nvPr>
        </p:nvGraphicFramePr>
        <p:xfrm>
          <a:off x="2780591" y="4533053"/>
          <a:ext cx="1727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3" r:id="rId13" imgW="850531" imgH="253890" progId="Equation.3">
                  <p:embed/>
                </p:oleObj>
              </mc:Choice>
              <mc:Fallback>
                <p:oleObj r:id="rId13" imgW="85053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591" y="4533053"/>
                        <a:ext cx="1727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001349"/>
              </p:ext>
            </p:extLst>
          </p:nvPr>
        </p:nvGraphicFramePr>
        <p:xfrm>
          <a:off x="4788445" y="4392588"/>
          <a:ext cx="16557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4" r:id="rId15" imgW="901700" imgH="457200" progId="Equation.3">
                  <p:embed/>
                </p:oleObj>
              </mc:Choice>
              <mc:Fallback>
                <p:oleObj r:id="rId15" imgW="901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445" y="4392588"/>
                        <a:ext cx="165576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624956"/>
              </p:ext>
            </p:extLst>
          </p:nvPr>
        </p:nvGraphicFramePr>
        <p:xfrm>
          <a:off x="1774144" y="5388446"/>
          <a:ext cx="7010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5" r:id="rId17" imgW="4267200" imgH="431800" progId="Equation.3">
                  <p:embed/>
                </p:oleObj>
              </mc:Choice>
              <mc:Fallback>
                <p:oleObj r:id="rId17" imgW="4267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144" y="5388446"/>
                        <a:ext cx="70104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128713" y="4551511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当 </a:t>
            </a:r>
          </a:p>
        </p:txBody>
      </p:sp>
    </p:spTree>
    <p:extLst>
      <p:ext uri="{BB962C8B-B14F-4D97-AF65-F5344CB8AC3E}">
        <p14:creationId xmlns:p14="http://schemas.microsoft.com/office/powerpoint/2010/main" val="68318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ea typeface="楷体_GB2312" pitchFamily="49" charset="-122"/>
              </a:rPr>
              <a:t>傅里叶变换基本性质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552" y="1196752"/>
            <a:ext cx="274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</a:rPr>
              <a:t>(五) 奇偶性质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353639" y="1916832"/>
            <a:ext cx="6119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如果    是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的实函数，且设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923249"/>
              </p:ext>
            </p:extLst>
          </p:nvPr>
        </p:nvGraphicFramePr>
        <p:xfrm>
          <a:off x="2040565" y="1916832"/>
          <a:ext cx="6477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0" r:id="rId3" imgW="304536" imgH="203024" progId="Equation.3">
                  <p:embed/>
                </p:oleObj>
              </mc:Choice>
              <mc:Fallback>
                <p:oleObj r:id="rId3" imgW="30453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565" y="1916832"/>
                        <a:ext cx="6477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475115"/>
              </p:ext>
            </p:extLst>
          </p:nvPr>
        </p:nvGraphicFramePr>
        <p:xfrm>
          <a:off x="2796388" y="2420888"/>
          <a:ext cx="57245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1" name="公式" r:id="rId5" imgW="2882900" imgH="254000" progId="Equation.3">
                  <p:embed/>
                </p:oleObj>
              </mc:Choice>
              <mc:Fallback>
                <p:oleObj name="公式" r:id="rId5" imgW="2882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88" y="2420888"/>
                        <a:ext cx="57245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44049" y="3325552"/>
            <a:ext cx="2047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 则有 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877524" y="4407495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 (2) 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80004"/>
              </p:ext>
            </p:extLst>
          </p:nvPr>
        </p:nvGraphicFramePr>
        <p:xfrm>
          <a:off x="2796388" y="4395598"/>
          <a:ext cx="30956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2" r:id="rId7" imgW="1778000" imgH="228600" progId="Equation.3">
                  <p:embed/>
                </p:oleObj>
              </mc:Choice>
              <mc:Fallback>
                <p:oleObj r:id="rId7" imgW="177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88" y="4395598"/>
                        <a:ext cx="30956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953724" y="5443710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</a:rPr>
              <a:t>(3) </a:t>
            </a:r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230939"/>
              </p:ext>
            </p:extLst>
          </p:nvPr>
        </p:nvGraphicFramePr>
        <p:xfrm>
          <a:off x="2796388" y="5217566"/>
          <a:ext cx="57197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3" name="公式" r:id="rId9" imgW="2768600" imgH="431800" progId="Equation.3">
                  <p:embed/>
                </p:oleObj>
              </mc:Choice>
              <mc:Fallback>
                <p:oleObj name="公式" r:id="rId9" imgW="2768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88" y="5217566"/>
                        <a:ext cx="57197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6388" y="3140968"/>
            <a:ext cx="42767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7381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470D-CB0C-420A-AE35-9AC145715A88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傅里叶变换基本性质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251520" y="1124174"/>
            <a:ext cx="8064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】</a:t>
            </a:r>
            <a:r>
              <a:rPr lang="zh-CN" altLang="en-US" sz="2400" b="1" dirty="0">
                <a:latin typeface="宋体" panose="02010600030101010101" pitchFamily="2" charset="-122"/>
              </a:rPr>
              <a:t>求双边指数信号                     的频谱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300192" y="1692299"/>
            <a:ext cx="2667000" cy="1150938"/>
            <a:chOff x="6840" y="9864"/>
            <a:chExt cx="2340" cy="1560"/>
          </a:xfrm>
        </p:grpSpPr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6840" y="11268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 flipV="1">
              <a:off x="7920" y="9864"/>
              <a:ext cx="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Freeform 27"/>
            <p:cNvSpPr>
              <a:spLocks/>
            </p:cNvSpPr>
            <p:nvPr/>
          </p:nvSpPr>
          <p:spPr bwMode="auto">
            <a:xfrm>
              <a:off x="7740" y="10332"/>
              <a:ext cx="180" cy="468"/>
            </a:xfrm>
            <a:custGeom>
              <a:avLst/>
              <a:gdLst>
                <a:gd name="T0" fmla="*/ 180 w 180"/>
                <a:gd name="T1" fmla="*/ 0 h 468"/>
                <a:gd name="T2" fmla="*/ 0 w 180"/>
                <a:gd name="T3" fmla="*/ 468 h 468"/>
                <a:gd name="T4" fmla="*/ 0 60000 65536"/>
                <a:gd name="T5" fmla="*/ 0 60000 65536"/>
                <a:gd name="T6" fmla="*/ 0 w 180"/>
                <a:gd name="T7" fmla="*/ 0 h 468"/>
                <a:gd name="T8" fmla="*/ 180 w 180"/>
                <a:gd name="T9" fmla="*/ 468 h 4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468">
                  <a:moveTo>
                    <a:pt x="180" y="0"/>
                  </a:moveTo>
                  <a:cubicBezTo>
                    <a:pt x="105" y="195"/>
                    <a:pt x="30" y="390"/>
                    <a:pt x="0" y="4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Freeform 28"/>
            <p:cNvSpPr>
              <a:spLocks/>
            </p:cNvSpPr>
            <p:nvPr/>
          </p:nvSpPr>
          <p:spPr bwMode="auto">
            <a:xfrm>
              <a:off x="7020" y="10800"/>
              <a:ext cx="720" cy="494"/>
            </a:xfrm>
            <a:custGeom>
              <a:avLst/>
              <a:gdLst>
                <a:gd name="T0" fmla="*/ 720 w 720"/>
                <a:gd name="T1" fmla="*/ 0 h 494"/>
                <a:gd name="T2" fmla="*/ 540 w 720"/>
                <a:gd name="T3" fmla="*/ 312 h 494"/>
                <a:gd name="T4" fmla="*/ 180 w 720"/>
                <a:gd name="T5" fmla="*/ 468 h 494"/>
                <a:gd name="T6" fmla="*/ 0 w 720"/>
                <a:gd name="T7" fmla="*/ 468 h 4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494"/>
                <a:gd name="T14" fmla="*/ 720 w 720"/>
                <a:gd name="T15" fmla="*/ 494 h 4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494">
                  <a:moveTo>
                    <a:pt x="720" y="0"/>
                  </a:moveTo>
                  <a:cubicBezTo>
                    <a:pt x="675" y="117"/>
                    <a:pt x="630" y="234"/>
                    <a:pt x="540" y="312"/>
                  </a:cubicBezTo>
                  <a:cubicBezTo>
                    <a:pt x="450" y="390"/>
                    <a:pt x="270" y="442"/>
                    <a:pt x="180" y="468"/>
                  </a:cubicBezTo>
                  <a:cubicBezTo>
                    <a:pt x="90" y="494"/>
                    <a:pt x="45" y="481"/>
                    <a:pt x="0" y="4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Freeform 29"/>
            <p:cNvSpPr>
              <a:spLocks/>
            </p:cNvSpPr>
            <p:nvPr/>
          </p:nvSpPr>
          <p:spPr bwMode="auto">
            <a:xfrm>
              <a:off x="7920" y="10332"/>
              <a:ext cx="180" cy="468"/>
            </a:xfrm>
            <a:custGeom>
              <a:avLst/>
              <a:gdLst>
                <a:gd name="T0" fmla="*/ 0 w 180"/>
                <a:gd name="T1" fmla="*/ 0 h 468"/>
                <a:gd name="T2" fmla="*/ 180 w 180"/>
                <a:gd name="T3" fmla="*/ 468 h 468"/>
                <a:gd name="T4" fmla="*/ 0 60000 65536"/>
                <a:gd name="T5" fmla="*/ 0 60000 65536"/>
                <a:gd name="T6" fmla="*/ 0 w 180"/>
                <a:gd name="T7" fmla="*/ 0 h 468"/>
                <a:gd name="T8" fmla="*/ 180 w 180"/>
                <a:gd name="T9" fmla="*/ 468 h 4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468">
                  <a:moveTo>
                    <a:pt x="0" y="0"/>
                  </a:moveTo>
                  <a:cubicBezTo>
                    <a:pt x="75" y="195"/>
                    <a:pt x="150" y="390"/>
                    <a:pt x="180" y="4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Freeform 30"/>
            <p:cNvSpPr>
              <a:spLocks/>
            </p:cNvSpPr>
            <p:nvPr/>
          </p:nvSpPr>
          <p:spPr bwMode="auto">
            <a:xfrm>
              <a:off x="8100" y="10800"/>
              <a:ext cx="540" cy="468"/>
            </a:xfrm>
            <a:custGeom>
              <a:avLst/>
              <a:gdLst>
                <a:gd name="T0" fmla="*/ 0 w 540"/>
                <a:gd name="T1" fmla="*/ 0 h 468"/>
                <a:gd name="T2" fmla="*/ 180 w 540"/>
                <a:gd name="T3" fmla="*/ 312 h 468"/>
                <a:gd name="T4" fmla="*/ 540 w 540"/>
                <a:gd name="T5" fmla="*/ 468 h 468"/>
                <a:gd name="T6" fmla="*/ 0 60000 65536"/>
                <a:gd name="T7" fmla="*/ 0 60000 65536"/>
                <a:gd name="T8" fmla="*/ 0 60000 65536"/>
                <a:gd name="T9" fmla="*/ 0 w 540"/>
                <a:gd name="T10" fmla="*/ 0 h 468"/>
                <a:gd name="T11" fmla="*/ 540 w 540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468">
                  <a:moveTo>
                    <a:pt x="0" y="0"/>
                  </a:moveTo>
                  <a:cubicBezTo>
                    <a:pt x="45" y="117"/>
                    <a:pt x="90" y="234"/>
                    <a:pt x="180" y="312"/>
                  </a:cubicBezTo>
                  <a:cubicBezTo>
                    <a:pt x="270" y="390"/>
                    <a:pt x="405" y="429"/>
                    <a:pt x="540" y="4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595592" y="1619274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f(t)</a:t>
            </a: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7236817" y="17637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i="1"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356672"/>
              </p:ext>
            </p:extLst>
          </p:nvPr>
        </p:nvGraphicFramePr>
        <p:xfrm>
          <a:off x="6803430" y="2051074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8" r:id="rId3" imgW="203024" imgH="203024" progId="Equation.3">
                  <p:embed/>
                </p:oleObj>
              </mc:Choice>
              <mc:Fallback>
                <p:oleObj r:id="rId3" imgW="203024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430" y="2051074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477740"/>
              </p:ext>
            </p:extLst>
          </p:nvPr>
        </p:nvGraphicFramePr>
        <p:xfrm>
          <a:off x="7811492" y="2051074"/>
          <a:ext cx="6492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9" r:id="rId5" imgW="266469" imgH="203024" progId="Equation.3">
                  <p:embed/>
                </p:oleObj>
              </mc:Choice>
              <mc:Fallback>
                <p:oleObj r:id="rId5" imgW="266469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1492" y="2051074"/>
                        <a:ext cx="64928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7353857" y="2653241"/>
            <a:ext cx="1610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000" i="1" dirty="0">
                <a:latin typeface="宋体" panose="02010600030101010101" pitchFamily="2" charset="-122"/>
              </a:rPr>
              <a:t> </a:t>
            </a:r>
            <a:r>
              <a:rPr lang="zh-CN" altLang="en-US" sz="2000" b="1" i="1" dirty="0">
                <a:latin typeface="宋体" panose="02010600030101010101" pitchFamily="2" charset="-122"/>
              </a:rPr>
              <a:t>0      </a:t>
            </a:r>
            <a:r>
              <a:rPr lang="en-US" altLang="zh-CN" sz="2000" b="1" i="1" dirty="0">
                <a:latin typeface="宋体" panose="02010600030101010101" pitchFamily="2" charset="-122"/>
              </a:rPr>
              <a:t>t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102140"/>
              </p:ext>
            </p:extLst>
          </p:nvPr>
        </p:nvGraphicFramePr>
        <p:xfrm>
          <a:off x="3387824" y="1052736"/>
          <a:ext cx="3200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0" r:id="rId7" imgW="1536033" imgH="253890" progId="Equation.3">
                  <p:embed/>
                </p:oleObj>
              </mc:Choice>
              <mc:Fallback>
                <p:oleObj r:id="rId7" imgW="153603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824" y="1052736"/>
                        <a:ext cx="3200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244828" y="1959223"/>
            <a:ext cx="1344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】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565420"/>
              </p:ext>
            </p:extLst>
          </p:nvPr>
        </p:nvGraphicFramePr>
        <p:xfrm>
          <a:off x="1331466" y="1844824"/>
          <a:ext cx="33845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1" r:id="rId9" imgW="1473200" imgH="330200" progId="Equation.3">
                  <p:embed/>
                </p:oleObj>
              </mc:Choice>
              <mc:Fallback>
                <p:oleObj r:id="rId9" imgW="1473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466" y="1844824"/>
                        <a:ext cx="33845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457480"/>
              </p:ext>
            </p:extLst>
          </p:nvPr>
        </p:nvGraphicFramePr>
        <p:xfrm>
          <a:off x="2341091" y="2765425"/>
          <a:ext cx="4175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2" r:id="rId11" imgW="1803400" imgH="330200" progId="Equation.3">
                  <p:embed/>
                </p:oleObj>
              </mc:Choice>
              <mc:Fallback>
                <p:oleObj r:id="rId11" imgW="18034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091" y="2765425"/>
                        <a:ext cx="41751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691026"/>
              </p:ext>
            </p:extLst>
          </p:nvPr>
        </p:nvGraphicFramePr>
        <p:xfrm>
          <a:off x="2358752" y="3580879"/>
          <a:ext cx="3581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3" r:id="rId13" imgW="1917700" imgH="419100" progId="Equation.3">
                  <p:embed/>
                </p:oleObj>
              </mc:Choice>
              <mc:Fallback>
                <p:oleObj r:id="rId13" imgW="1917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752" y="3580879"/>
                        <a:ext cx="3581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8574"/>
              </p:ext>
            </p:extLst>
          </p:nvPr>
        </p:nvGraphicFramePr>
        <p:xfrm>
          <a:off x="2195736" y="4838675"/>
          <a:ext cx="2286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4" r:id="rId15" imgW="1167893" imgH="203112" progId="Equation.3">
                  <p:embed/>
                </p:oleObj>
              </mc:Choice>
              <mc:Fallback>
                <p:oleObj r:id="rId15" imgW="116789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838675"/>
                        <a:ext cx="22860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6494898" y="3409528"/>
            <a:ext cx="2209800" cy="1295400"/>
            <a:chOff x="7560" y="11892"/>
            <a:chExt cx="2340" cy="1404"/>
          </a:xfrm>
        </p:grpSpPr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8100" y="13140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V="1">
              <a:off x="8640" y="11892"/>
              <a:ext cx="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9" name="Freeform 46"/>
            <p:cNvSpPr>
              <a:spLocks/>
            </p:cNvSpPr>
            <p:nvPr/>
          </p:nvSpPr>
          <p:spPr bwMode="auto">
            <a:xfrm>
              <a:off x="8280" y="12360"/>
              <a:ext cx="720" cy="156"/>
            </a:xfrm>
            <a:custGeom>
              <a:avLst/>
              <a:gdLst>
                <a:gd name="T0" fmla="*/ 0 w 720"/>
                <a:gd name="T1" fmla="*/ 67 h 364"/>
                <a:gd name="T2" fmla="*/ 180 w 720"/>
                <a:gd name="T3" fmla="*/ 9 h 364"/>
                <a:gd name="T4" fmla="*/ 540 w 720"/>
                <a:gd name="T5" fmla="*/ 9 h 364"/>
                <a:gd name="T6" fmla="*/ 720 w 720"/>
                <a:gd name="T7" fmla="*/ 67 h 3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64"/>
                <a:gd name="T14" fmla="*/ 720 w 720"/>
                <a:gd name="T15" fmla="*/ 364 h 3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64">
                  <a:moveTo>
                    <a:pt x="0" y="364"/>
                  </a:moveTo>
                  <a:cubicBezTo>
                    <a:pt x="45" y="234"/>
                    <a:pt x="90" y="104"/>
                    <a:pt x="180" y="52"/>
                  </a:cubicBezTo>
                  <a:cubicBezTo>
                    <a:pt x="270" y="0"/>
                    <a:pt x="450" y="0"/>
                    <a:pt x="540" y="52"/>
                  </a:cubicBezTo>
                  <a:cubicBezTo>
                    <a:pt x="630" y="104"/>
                    <a:pt x="675" y="234"/>
                    <a:pt x="720" y="3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" name="Freeform 47"/>
            <p:cNvSpPr>
              <a:spLocks/>
            </p:cNvSpPr>
            <p:nvPr/>
          </p:nvSpPr>
          <p:spPr bwMode="auto">
            <a:xfrm>
              <a:off x="7740" y="12516"/>
              <a:ext cx="540" cy="468"/>
            </a:xfrm>
            <a:custGeom>
              <a:avLst/>
              <a:gdLst>
                <a:gd name="T0" fmla="*/ 540 w 540"/>
                <a:gd name="T1" fmla="*/ 0 h 468"/>
                <a:gd name="T2" fmla="*/ 360 w 540"/>
                <a:gd name="T3" fmla="*/ 312 h 468"/>
                <a:gd name="T4" fmla="*/ 0 w 540"/>
                <a:gd name="T5" fmla="*/ 468 h 468"/>
                <a:gd name="T6" fmla="*/ 0 60000 65536"/>
                <a:gd name="T7" fmla="*/ 0 60000 65536"/>
                <a:gd name="T8" fmla="*/ 0 60000 65536"/>
                <a:gd name="T9" fmla="*/ 0 w 540"/>
                <a:gd name="T10" fmla="*/ 0 h 468"/>
                <a:gd name="T11" fmla="*/ 540 w 540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468">
                  <a:moveTo>
                    <a:pt x="540" y="0"/>
                  </a:moveTo>
                  <a:cubicBezTo>
                    <a:pt x="495" y="117"/>
                    <a:pt x="450" y="234"/>
                    <a:pt x="360" y="312"/>
                  </a:cubicBezTo>
                  <a:cubicBezTo>
                    <a:pt x="270" y="390"/>
                    <a:pt x="135" y="429"/>
                    <a:pt x="0" y="4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auto">
            <a:xfrm>
              <a:off x="9000" y="12516"/>
              <a:ext cx="540" cy="468"/>
            </a:xfrm>
            <a:custGeom>
              <a:avLst/>
              <a:gdLst>
                <a:gd name="T0" fmla="*/ 0 w 540"/>
                <a:gd name="T1" fmla="*/ 0 h 468"/>
                <a:gd name="T2" fmla="*/ 180 w 540"/>
                <a:gd name="T3" fmla="*/ 312 h 468"/>
                <a:gd name="T4" fmla="*/ 540 w 540"/>
                <a:gd name="T5" fmla="*/ 468 h 468"/>
                <a:gd name="T6" fmla="*/ 0 60000 65536"/>
                <a:gd name="T7" fmla="*/ 0 60000 65536"/>
                <a:gd name="T8" fmla="*/ 0 60000 65536"/>
                <a:gd name="T9" fmla="*/ 0 w 540"/>
                <a:gd name="T10" fmla="*/ 0 h 468"/>
                <a:gd name="T11" fmla="*/ 540 w 540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468">
                  <a:moveTo>
                    <a:pt x="0" y="0"/>
                  </a:moveTo>
                  <a:cubicBezTo>
                    <a:pt x="45" y="117"/>
                    <a:pt x="90" y="234"/>
                    <a:pt x="180" y="312"/>
                  </a:cubicBezTo>
                  <a:cubicBezTo>
                    <a:pt x="270" y="390"/>
                    <a:pt x="480" y="442"/>
                    <a:pt x="540" y="4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>
              <a:off x="7560" y="131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6701290" y="3428429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i="1">
                <a:latin typeface="宋体" panose="02010600030101010101" pitchFamily="2" charset="-122"/>
              </a:rPr>
              <a:t> </a:t>
            </a:r>
            <a:r>
              <a:rPr lang="zh-CN" altLang="en-US" sz="2400" b="1" i="1">
                <a:latin typeface="宋体" panose="02010600030101010101" pitchFamily="2" charset="-122"/>
              </a:rPr>
              <a:t>2/</a:t>
            </a:r>
            <a:r>
              <a:rPr lang="en-US" altLang="zh-CN" sz="2400" b="1" i="1">
                <a:latin typeface="宋体" panose="02010600030101010101" pitchFamily="2" charset="-122"/>
              </a:rPr>
              <a:t>α</a:t>
            </a:r>
            <a:r>
              <a:rPr lang="en-US" altLang="zh-CN" sz="2400" i="1">
                <a:latin typeface="宋体" panose="02010600030101010101" pitchFamily="2" charset="-122"/>
              </a:rPr>
              <a:t> </a:t>
            </a:r>
            <a:endParaRPr lang="zh-CN" altLang="en-US" sz="2400" i="1">
              <a:latin typeface="宋体" panose="02010600030101010101" pitchFamily="2" charset="-122"/>
            </a:endParaRP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7038528" y="4541058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000" i="1" dirty="0">
                <a:latin typeface="宋体" panose="02010600030101010101" pitchFamily="2" charset="-122"/>
              </a:rPr>
              <a:t> </a:t>
            </a:r>
            <a:r>
              <a:rPr lang="zh-CN" altLang="en-US" sz="2000" b="1" i="1" dirty="0">
                <a:latin typeface="宋体" panose="02010600030101010101" pitchFamily="2" charset="-122"/>
              </a:rPr>
              <a:t>0       </a:t>
            </a:r>
            <a:r>
              <a:rPr lang="en-US" altLang="zh-CN" sz="2000" b="1" i="1" dirty="0">
                <a:latin typeface="宋体" panose="02010600030101010101" pitchFamily="2" charset="-122"/>
              </a:rPr>
              <a:t>ω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928198"/>
              </p:ext>
            </p:extLst>
          </p:nvPr>
        </p:nvGraphicFramePr>
        <p:xfrm>
          <a:off x="7595592" y="3367782"/>
          <a:ext cx="7747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5" name="公式" r:id="rId17" imgW="457002" imgH="203112" progId="Equation.3">
                  <p:embed/>
                </p:oleObj>
              </mc:Choice>
              <mc:Fallback>
                <p:oleObj name="公式" r:id="rId17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5592" y="3367782"/>
                        <a:ext cx="7747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1331466" y="5631631"/>
            <a:ext cx="7373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400" b="1" i="1" dirty="0">
                <a:solidFill>
                  <a:srgbClr val="0000FF"/>
                </a:solidFill>
                <a:latin typeface="宋体" panose="02010600030101010101" pitchFamily="2" charset="-122"/>
              </a:rPr>
              <a:t>f(t)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是偶函数时，其频谱必是实数，且为偶函数！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71584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470D-CB0C-420A-AE35-9AC145715A88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傅里叶变换基本性质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7948" y="1124744"/>
            <a:ext cx="327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(六) 微分特性（时域）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1600" y="1668437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若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85054"/>
              </p:ext>
            </p:extLst>
          </p:nvPr>
        </p:nvGraphicFramePr>
        <p:xfrm>
          <a:off x="1704735" y="1627973"/>
          <a:ext cx="23749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5" r:id="rId3" imgW="965200" imgH="203200" progId="Equation.3">
                  <p:embed/>
                </p:oleObj>
              </mc:Choice>
              <mc:Fallback>
                <p:oleObj r:id="rId3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735" y="1627973"/>
                        <a:ext cx="23749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43913" y="2420888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则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33954"/>
              </p:ext>
            </p:extLst>
          </p:nvPr>
        </p:nvGraphicFramePr>
        <p:xfrm>
          <a:off x="1704735" y="2204864"/>
          <a:ext cx="35274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6" r:id="rId5" imgW="1663700" imgH="393700" progId="Equation.3">
                  <p:embed/>
                </p:oleObj>
              </mc:Choice>
              <mc:Fallback>
                <p:oleObj r:id="rId5" imgW="166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735" y="2204864"/>
                        <a:ext cx="35274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782575"/>
              </p:ext>
            </p:extLst>
          </p:nvPr>
        </p:nvGraphicFramePr>
        <p:xfrm>
          <a:off x="1734146" y="3140968"/>
          <a:ext cx="328295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7" r:id="rId7" imgW="1524000" imgH="419100" progId="Equation.3">
                  <p:embed/>
                </p:oleObj>
              </mc:Choice>
              <mc:Fallback>
                <p:oleObj r:id="rId7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146" y="3140968"/>
                        <a:ext cx="328295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57948" y="4257405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(七) 积分性质</a:t>
            </a:r>
            <a:r>
              <a:rPr lang="zh-CN" altLang="en-US" sz="2400" b="1" dirty="0">
                <a:latin typeface="Times New Roman" panose="02020603050405020304" pitchFamily="18" charset="0"/>
              </a:rPr>
              <a:t> （时域）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971600" y="4911551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若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316852"/>
              </p:ext>
            </p:extLst>
          </p:nvPr>
        </p:nvGraphicFramePr>
        <p:xfrm>
          <a:off x="1691680" y="4941168"/>
          <a:ext cx="19875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8" r:id="rId9" imgW="965200" imgH="203200" progId="Equation.3">
                  <p:embed/>
                </p:oleObj>
              </mc:Choice>
              <mc:Fallback>
                <p:oleObj r:id="rId9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941168"/>
                        <a:ext cx="19875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843913" y="5632257"/>
            <a:ext cx="68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则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98189"/>
              </p:ext>
            </p:extLst>
          </p:nvPr>
        </p:nvGraphicFramePr>
        <p:xfrm>
          <a:off x="1699398" y="5421907"/>
          <a:ext cx="50403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9" r:id="rId10" imgW="2387600" imgH="419100" progId="Equation.3">
                  <p:embed/>
                </p:oleObj>
              </mc:Choice>
              <mc:Fallback>
                <p:oleObj r:id="rId10" imgW="2387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398" y="5421907"/>
                        <a:ext cx="5040313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35298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kumimoji="1" lang="zh-CN" altLang="en-US" dirty="0">
                <a:latin typeface="Courier New" pitchFamily="49" charset="0"/>
              </a:rPr>
              <a:t>时域卷积定理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>
                <a:latin typeface="Arial" charset="0"/>
              </a:rPr>
              <a:t>频域卷积定理</a:t>
            </a:r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79929"/>
              </p:ext>
            </p:extLst>
          </p:nvPr>
        </p:nvGraphicFramePr>
        <p:xfrm>
          <a:off x="1126357" y="2626371"/>
          <a:ext cx="49974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8" name="Equation" r:id="rId3" imgW="2305151" imgH="209685" progId="Equation.3">
                  <p:embed/>
                </p:oleObj>
              </mc:Choice>
              <mc:Fallback>
                <p:oleObj name="Equation" r:id="rId3" imgW="2305151" imgH="209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357" y="2626371"/>
                        <a:ext cx="49974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993490"/>
              </p:ext>
            </p:extLst>
          </p:nvPr>
        </p:nvGraphicFramePr>
        <p:xfrm>
          <a:off x="1125960" y="3375845"/>
          <a:ext cx="46005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9" name="Equation" r:id="rId5" imgW="2114449" imgH="209685" progId="Equation.3">
                  <p:embed/>
                </p:oleObj>
              </mc:Choice>
              <mc:Fallback>
                <p:oleObj name="Equation" r:id="rId5" imgW="2114449" imgH="209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960" y="3375845"/>
                        <a:ext cx="46005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01003"/>
              </p:ext>
            </p:extLst>
          </p:nvPr>
        </p:nvGraphicFramePr>
        <p:xfrm>
          <a:off x="1096045" y="4976391"/>
          <a:ext cx="49704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0" r:id="rId7" imgW="2286000" imgH="209685" progId="Equation.3">
                  <p:embed/>
                </p:oleObj>
              </mc:Choice>
              <mc:Fallback>
                <p:oleObj r:id="rId7" imgW="2286000" imgH="209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045" y="4976391"/>
                        <a:ext cx="49704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038773"/>
              </p:ext>
            </p:extLst>
          </p:nvPr>
        </p:nvGraphicFramePr>
        <p:xfrm>
          <a:off x="1108745" y="5408191"/>
          <a:ext cx="50577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1" name="Equation" r:id="rId9" imgW="2314592" imgH="400185" progId="Equation.3">
                  <p:embed/>
                </p:oleObj>
              </mc:Choice>
              <mc:Fallback>
                <p:oleObj name="Equation" r:id="rId9" imgW="2314592" imgH="4001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745" y="5408191"/>
                        <a:ext cx="505777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傅里叶变换基本性质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51520" y="1167135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(八) 积分性质</a:t>
            </a:r>
            <a:r>
              <a:rPr lang="zh-CN" altLang="en-US" sz="2400" b="1" dirty="0">
                <a:latin typeface="Times New Roman" panose="02020603050405020304" pitchFamily="18" charset="0"/>
              </a:rPr>
              <a:t> （时域）</a:t>
            </a:r>
          </a:p>
        </p:txBody>
      </p:sp>
    </p:spTree>
    <p:extLst>
      <p:ext uri="{BB962C8B-B14F-4D97-AF65-F5344CB8AC3E}">
        <p14:creationId xmlns:p14="http://schemas.microsoft.com/office/powerpoint/2010/main" val="362974131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403643"/>
              </p:ext>
            </p:extLst>
          </p:nvPr>
        </p:nvGraphicFramePr>
        <p:xfrm>
          <a:off x="1092398" y="188640"/>
          <a:ext cx="751205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10" name="公式" r:id="rId3" imgW="3454200" imgH="711000" progId="Equation.3">
                  <p:embed/>
                </p:oleObj>
              </mc:Choice>
              <mc:Fallback>
                <p:oleObj name="公式" r:id="rId3" imgW="3454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398" y="188640"/>
                        <a:ext cx="7512050" cy="155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2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03304"/>
              </p:ext>
            </p:extLst>
          </p:nvPr>
        </p:nvGraphicFramePr>
        <p:xfrm>
          <a:off x="1691680" y="1628800"/>
          <a:ext cx="56673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11" name="Equation" r:id="rId5" imgW="2603160" imgH="444240" progId="Equation.3">
                  <p:embed/>
                </p:oleObj>
              </mc:Choice>
              <mc:Fallback>
                <p:oleObj name="Equation" r:id="rId5" imgW="2603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628800"/>
                        <a:ext cx="566737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2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721885"/>
              </p:ext>
            </p:extLst>
          </p:nvPr>
        </p:nvGraphicFramePr>
        <p:xfrm>
          <a:off x="1417464" y="2638425"/>
          <a:ext cx="2024062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12" r:id="rId7" imgW="1350264" imgH="1356360" progId="Visio.Drawing.5">
                  <p:embed/>
                </p:oleObj>
              </mc:Choice>
              <mc:Fallback>
                <p:oleObj r:id="rId7" imgW="1350264" imgH="1356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464" y="2638425"/>
                        <a:ext cx="2024062" cy="203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2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0786"/>
              </p:ext>
            </p:extLst>
          </p:nvPr>
        </p:nvGraphicFramePr>
        <p:xfrm>
          <a:off x="4313064" y="2714625"/>
          <a:ext cx="3643312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13" name="VISIO" r:id="rId9" imgW="2430360" imgH="1357560" progId="Visio.Drawing.5">
                  <p:embed/>
                </p:oleObj>
              </mc:Choice>
              <mc:Fallback>
                <p:oleObj name="VISIO" r:id="rId9" imgW="2430360" imgH="1357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064" y="2714625"/>
                        <a:ext cx="3643312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2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87738"/>
              </p:ext>
            </p:extLst>
          </p:nvPr>
        </p:nvGraphicFramePr>
        <p:xfrm>
          <a:off x="4306714" y="4775200"/>
          <a:ext cx="33655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14" name="VISIO" r:id="rId11" imgW="2239920" imgH="1363320" progId="Visio.Drawing.5">
                  <p:embed/>
                </p:oleObj>
              </mc:Choice>
              <mc:Fallback>
                <p:oleObj name="VISIO" r:id="rId11" imgW="2239920" imgH="13633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714" y="4775200"/>
                        <a:ext cx="33655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28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149432"/>
              </p:ext>
            </p:extLst>
          </p:nvPr>
        </p:nvGraphicFramePr>
        <p:xfrm>
          <a:off x="884064" y="4797425"/>
          <a:ext cx="31051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15" name="VISIO" r:id="rId13" imgW="2070360" imgH="1170360" progId="Visio.Drawing.5">
                  <p:embed/>
                </p:oleObj>
              </mc:Choice>
              <mc:Fallback>
                <p:oleObj name="VISIO" r:id="rId13" imgW="2070360" imgH="1170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064" y="4797425"/>
                        <a:ext cx="3105150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316" y="447055"/>
            <a:ext cx="100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Times New Roman" pitchFamily="18" charset="0"/>
                <a:ea typeface="宋体" charset="-122"/>
              </a:rPr>
              <a:t>【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例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】</a:t>
            </a:r>
            <a:endParaRPr lang="zh-CN" altLang="en-US" sz="2400" b="1" dirty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867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762000" y="990600"/>
            <a:ext cx="1724025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9534413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5533-B41E-4968-BE70-56DA322B2978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170" y="264769"/>
            <a:ext cx="8731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正交函数</a:t>
            </a:r>
            <a:endParaRPr kumimoji="1"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设在时间区间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[t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内，两函数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。用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在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中的分量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</a:rPr>
              <a:t>12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(t)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来表示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。即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：</a:t>
            </a:r>
            <a:endParaRPr kumimoji="1"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444375" y="2492896"/>
            <a:ext cx="4454252" cy="504056"/>
            <a:chOff x="912" y="3312"/>
            <a:chExt cx="3888" cy="498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912" y="3312"/>
            <a:ext cx="1920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9" name="公式" r:id="rId4" imgW="939600" imgH="215640" progId="Equation.3">
                    <p:embed/>
                  </p:oleObj>
                </mc:Choice>
                <mc:Fallback>
                  <p:oleObj name="公式" r:id="rId4" imgW="939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312"/>
                          <a:ext cx="1920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3360" y="3312"/>
            <a:ext cx="14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0" name="公式" r:id="rId6" imgW="583920" imgH="215640" progId="Equation.3">
                    <p:embed/>
                  </p:oleObj>
                </mc:Choice>
                <mc:Fallback>
                  <p:oleObj name="公式" r:id="rId6" imgW="5839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312"/>
                          <a:ext cx="14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2170" y="3507815"/>
            <a:ext cx="23487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设误差函数为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282176"/>
              </p:ext>
            </p:extLst>
          </p:nvPr>
        </p:nvGraphicFramePr>
        <p:xfrm>
          <a:off x="2444375" y="3472231"/>
          <a:ext cx="3308057" cy="532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1" name="公式" r:id="rId8" imgW="1295280" imgH="215640" progId="Equation.3">
                  <p:embed/>
                </p:oleObj>
              </mc:Choice>
              <mc:Fallback>
                <p:oleObj name="公式" r:id="rId8" imgW="1295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375" y="3472231"/>
                        <a:ext cx="3308057" cy="532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2170" y="4479503"/>
            <a:ext cx="623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为使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(t)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达到最佳近似，用均方误差</a:t>
            </a:r>
            <a:r>
              <a:rPr kumimoji="1" lang="zh-CN" altLang="zh-CN" sz="2400" dirty="0">
                <a:latin typeface="Times New Roman" panose="02020603050405020304" pitchFamily="18" charset="0"/>
              </a:rPr>
              <a:t>：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463537"/>
              </p:ext>
            </p:extLst>
          </p:nvPr>
        </p:nvGraphicFramePr>
        <p:xfrm>
          <a:off x="2326073" y="5412605"/>
          <a:ext cx="4503889" cy="89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2" name="公式" r:id="rId10" imgW="2158920" imgH="431640" progId="Equation.3">
                  <p:embed/>
                </p:oleObj>
              </mc:Choice>
              <mc:Fallback>
                <p:oleObj name="公式" r:id="rId10" imgW="2158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073" y="5412605"/>
                        <a:ext cx="4503889" cy="896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8882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045-CD46-4BA4-913C-1DAC233BA47C}" type="datetime1">
              <a:rPr lang="zh-CN" altLang="en-US" smtClean="0"/>
              <a:t>2018/6/7</a:t>
            </a:fld>
            <a:endParaRPr lang="zh-CN" alt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11559" y="571317"/>
            <a:ext cx="2880829" cy="941027"/>
            <a:chOff x="528" y="2873"/>
            <a:chExt cx="2622" cy="812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528" y="3074"/>
              <a:ext cx="432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451312"/>
                </p:ext>
              </p:extLst>
            </p:nvPr>
          </p:nvGraphicFramePr>
          <p:xfrm>
            <a:off x="1028" y="2873"/>
            <a:ext cx="108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5" name="公式" r:id="rId3" imgW="545760" imgH="482400" progId="Equation.3">
                    <p:embed/>
                  </p:oleObj>
                </mc:Choice>
                <mc:Fallback>
                  <p:oleObj name="公式" r:id="rId3" imgW="54576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2873"/>
                          <a:ext cx="108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142" y="3075"/>
              <a:ext cx="1008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anose="02020603050405020304" pitchFamily="18" charset="0"/>
                </a:rPr>
                <a:t>可得：</a:t>
              </a:r>
            </a:p>
          </p:txBody>
        </p:sp>
      </p:grp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599314"/>
              </p:ext>
            </p:extLst>
          </p:nvPr>
        </p:nvGraphicFramePr>
        <p:xfrm>
          <a:off x="3831097" y="332656"/>
          <a:ext cx="3109107" cy="1404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6" name="公式" r:id="rId5" imgW="1447560" imgH="711000" progId="Equation.3">
                  <p:embed/>
                </p:oleObj>
              </mc:Choice>
              <mc:Fallback>
                <p:oleObj name="公式" r:id="rId5" imgW="1447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097" y="332656"/>
                        <a:ext cx="3109107" cy="1404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59" y="1772816"/>
            <a:ext cx="7872021" cy="186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时，表示两个函数正交。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为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(t)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与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的相关系数。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正交函数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的定义如下：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11559" y="3895328"/>
            <a:ext cx="78720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dirty="0"/>
              <a:t>在</a:t>
            </a:r>
            <a:r>
              <a:rPr lang="en-US" altLang="zh-CN" sz="2400" dirty="0"/>
              <a:t>[t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</a:t>
            </a:r>
            <a:r>
              <a:rPr lang="zh-CN" altLang="zh-CN" sz="2400" dirty="0"/>
              <a:t>区间上定义的非零实函数</a:t>
            </a:r>
            <a:r>
              <a:rPr lang="en-US" altLang="zh-CN" sz="2400" dirty="0"/>
              <a:t> </a:t>
            </a:r>
            <a:r>
              <a:rPr lang="en-US" altLang="zh-CN" sz="2400" i="1" dirty="0"/>
              <a:t>f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(t)</a:t>
            </a:r>
            <a:r>
              <a:rPr lang="zh-CN" altLang="en-US" sz="2400" dirty="0"/>
              <a:t>与 </a:t>
            </a:r>
            <a:r>
              <a:rPr lang="en-US" altLang="zh-CN" sz="2400" i="1" dirty="0"/>
              <a:t>f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(t)</a:t>
            </a:r>
            <a:r>
              <a:rPr lang="zh-CN" altLang="en-US" sz="2400" dirty="0"/>
              <a:t>，</a:t>
            </a:r>
            <a:r>
              <a:rPr lang="zh-CN" altLang="zh-CN" sz="2400" dirty="0"/>
              <a:t>若满足条件：</a:t>
            </a:r>
            <a:endParaRPr lang="zh-CN" altLang="en-US" sz="240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1559" y="5631631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则函数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与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为区间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[t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t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]</a:t>
            </a:r>
            <a:r>
              <a:rPr kumimoji="1" lang="zh-CN" altLang="zh-CN" sz="2400" dirty="0">
                <a:latin typeface="Times New Roman" panose="02020603050405020304" pitchFamily="18" charset="0"/>
              </a:rPr>
              <a:t>上的</a:t>
            </a:r>
            <a:r>
              <a:rPr kumimoji="1"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正交函数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7" y="4513299"/>
            <a:ext cx="3476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523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D3A4-BA0D-4A40-83D0-1D781E628183}" type="datetime1">
              <a:rPr lang="zh-CN" altLang="en-US" smtClean="0"/>
              <a:t>2018/6/7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48" y="1412776"/>
            <a:ext cx="5159219" cy="9706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2210" y="1886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若 </a:t>
            </a:r>
            <a:r>
              <a:rPr lang="en-US" altLang="zh-CN" sz="2400" i="1" dirty="0"/>
              <a:t>f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(t)</a:t>
            </a:r>
            <a:r>
              <a:rPr lang="zh-CN" altLang="en-US" sz="2400" dirty="0"/>
              <a:t>与 </a:t>
            </a:r>
            <a:r>
              <a:rPr lang="en-US" altLang="zh-CN" sz="2400" i="1" dirty="0"/>
              <a:t>f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(t)</a:t>
            </a:r>
            <a:r>
              <a:rPr lang="zh-CN" altLang="en-US" sz="2400" dirty="0"/>
              <a:t>是复变函数，则 </a:t>
            </a:r>
            <a:r>
              <a:rPr lang="en-US" altLang="zh-CN" sz="2400" i="1" dirty="0"/>
              <a:t>f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(t)</a:t>
            </a:r>
            <a:r>
              <a:rPr lang="zh-CN" altLang="en-US" sz="2400" dirty="0"/>
              <a:t>与 </a:t>
            </a:r>
            <a:r>
              <a:rPr lang="en-US" altLang="zh-CN" sz="2400" i="1" dirty="0"/>
              <a:t>f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(t) </a:t>
            </a:r>
            <a:r>
              <a:rPr lang="zh-CN" altLang="en-US" sz="2400" dirty="0"/>
              <a:t>在</a:t>
            </a:r>
            <a:r>
              <a:rPr lang="en-US" altLang="zh-CN" sz="2400" dirty="0"/>
              <a:t>[t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</a:t>
            </a:r>
            <a:r>
              <a:rPr lang="zh-CN" altLang="zh-CN" sz="2400" dirty="0"/>
              <a:t>区</a:t>
            </a:r>
            <a:r>
              <a:rPr lang="zh-CN" altLang="en-US" sz="2400" dirty="0"/>
              <a:t>     </a:t>
            </a:r>
            <a:r>
              <a:rPr lang="zh-CN" altLang="zh-CN" sz="2400" dirty="0"/>
              <a:t>间上正交的条件是：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72210" y="2564904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正交函数集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210" y="3140968"/>
            <a:ext cx="7992888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[t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,t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]</a:t>
            </a:r>
            <a:r>
              <a:rPr kumimoji="1" lang="zh-CN" altLang="zh-CN" sz="2400" dirty="0">
                <a:latin typeface="Times New Roman" panose="02020603050405020304" pitchFamily="18" charset="0"/>
              </a:rPr>
              <a:t>区间上定义的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n</a:t>
            </a:r>
            <a:r>
              <a:rPr kumimoji="1" lang="zh-CN" altLang="zh-CN" sz="2400" dirty="0">
                <a:latin typeface="Times New Roman" panose="02020603050405020304" pitchFamily="18" charset="0"/>
              </a:rPr>
              <a:t>个非零实函数集 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(t), g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(t) ,…,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g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，其中任意两个函数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g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g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均满足：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25" y="4437112"/>
            <a:ext cx="4025199" cy="175183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2210" y="6192820"/>
            <a:ext cx="5936240" cy="54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其中，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为常数，称此函数集为正交函数集</a:t>
            </a:r>
          </a:p>
        </p:txBody>
      </p:sp>
    </p:spTree>
    <p:extLst>
      <p:ext uri="{BB962C8B-B14F-4D97-AF65-F5344CB8AC3E}">
        <p14:creationId xmlns:p14="http://schemas.microsoft.com/office/powerpoint/2010/main" val="35408198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8B45-D4E2-4B6B-AC8C-360520C8E1C7}" type="datetime1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15168" y="127119"/>
            <a:ext cx="87136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任意一个函数 </a:t>
            </a:r>
            <a:r>
              <a:rPr kumimoji="1" lang="en-US" altLang="zh-CN" sz="2400" i="1" dirty="0">
                <a:latin typeface="宋体" panose="02010600030101010101" pitchFamily="2" charset="-122"/>
              </a:rPr>
              <a:t>f(t)</a:t>
            </a:r>
            <a:r>
              <a:rPr kumimoji="1" lang="zh-CN" altLang="en-US" sz="2400" dirty="0">
                <a:latin typeface="宋体" panose="02010600030101010101" pitchFamily="2" charset="-122"/>
              </a:rPr>
              <a:t>在区间</a:t>
            </a:r>
            <a:r>
              <a:rPr kumimoji="1" lang="en-US" altLang="zh-CN" sz="2400" dirty="0">
                <a:latin typeface="宋体" panose="02010600030101010101" pitchFamily="2" charset="-122"/>
              </a:rPr>
              <a:t>[t</a:t>
            </a:r>
            <a:r>
              <a:rPr kumimoji="1" lang="en-US" altLang="zh-CN" sz="2400" baseline="-25000" dirty="0">
                <a:latin typeface="宋体" panose="02010600030101010101" pitchFamily="2" charset="-122"/>
              </a:rPr>
              <a:t>1</a:t>
            </a:r>
            <a:r>
              <a:rPr kumimoji="1" lang="en-US" altLang="zh-CN" sz="2400" dirty="0">
                <a:latin typeface="宋体" panose="02010600030101010101" pitchFamily="2" charset="-122"/>
              </a:rPr>
              <a:t>,t</a:t>
            </a:r>
            <a:r>
              <a:rPr kumimoji="1" lang="en-US" altLang="zh-CN" sz="2400" baseline="-25000" dirty="0">
                <a:latin typeface="宋体" panose="02010600030101010101" pitchFamily="2" charset="-122"/>
              </a:rPr>
              <a:t>2</a:t>
            </a:r>
            <a:r>
              <a:rPr kumimoji="1" lang="en-US" altLang="zh-CN" sz="2400" dirty="0">
                <a:latin typeface="宋体" panose="02010600030101010101" pitchFamily="2" charset="-122"/>
              </a:rPr>
              <a:t>]</a:t>
            </a:r>
            <a:r>
              <a:rPr kumimoji="1" lang="zh-CN" altLang="zh-CN" sz="2400" dirty="0">
                <a:latin typeface="宋体" panose="02010600030101010101" pitchFamily="2" charset="-122"/>
              </a:rPr>
              <a:t>内，可用</a:t>
            </a:r>
            <a:r>
              <a:rPr kumimoji="1" lang="en-US" altLang="zh-CN" sz="2400" dirty="0"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latin typeface="宋体" panose="02010600030101010101" pitchFamily="2" charset="-122"/>
              </a:rPr>
              <a:t>n </a:t>
            </a:r>
            <a:r>
              <a:rPr kumimoji="1" lang="zh-CN" altLang="zh-CN" sz="2400" dirty="0">
                <a:latin typeface="宋体" panose="02010600030101010101" pitchFamily="2" charset="-122"/>
              </a:rPr>
              <a:t>个正交函数的线性组合来</a:t>
            </a:r>
            <a:r>
              <a:rPr kumimoji="1"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近似</a:t>
            </a:r>
            <a:r>
              <a:rPr kumimoji="1" lang="zh-CN" altLang="zh-CN" sz="2400" dirty="0">
                <a:latin typeface="宋体" panose="02010600030101010101" pitchFamily="2" charset="-122"/>
              </a:rPr>
              <a:t>表示：</a:t>
            </a:r>
            <a:endParaRPr kumimoji="1" lang="zh-CN" altLang="en-US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832244"/>
              </p:ext>
            </p:extLst>
          </p:nvPr>
        </p:nvGraphicFramePr>
        <p:xfrm>
          <a:off x="1410262" y="1361423"/>
          <a:ext cx="6323475" cy="109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7" name="公式" r:id="rId3" imgW="2984400" imgH="431640" progId="Equation.3">
                  <p:embed/>
                </p:oleObj>
              </mc:Choice>
              <mc:Fallback>
                <p:oleObj name="公式" r:id="rId3" imgW="2984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262" y="1361423"/>
                        <a:ext cx="6323475" cy="1096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5167" y="2420888"/>
            <a:ext cx="87136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defPPr>
              <a:defRPr lang="zh-CN"/>
            </a:defPPr>
            <a:lvl1pPr algn="l">
              <a:lnSpc>
                <a:spcPct val="150000"/>
              </a:lnSpc>
              <a:spcBef>
                <a:spcPct val="50000"/>
              </a:spcBef>
              <a:defRPr kumimoji="1" sz="24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在使均方误差最小情况下，可求解系数</a:t>
            </a:r>
            <a:r>
              <a:rPr lang="en-US" altLang="zh-CN" dirty="0"/>
              <a:t>c1,c2,…,</a:t>
            </a:r>
            <a:r>
              <a:rPr lang="en-US" altLang="zh-CN" dirty="0" err="1"/>
              <a:t>cn</a:t>
            </a:r>
            <a:r>
              <a:rPr lang="zh-CN" altLang="en-US" dirty="0"/>
              <a:t>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337611" y="3201397"/>
            <a:ext cx="6451728" cy="1163707"/>
            <a:chOff x="1072600" y="3201397"/>
            <a:chExt cx="6451728" cy="1163707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7722420"/>
                </p:ext>
              </p:extLst>
            </p:nvPr>
          </p:nvGraphicFramePr>
          <p:xfrm>
            <a:off x="1072600" y="3201397"/>
            <a:ext cx="5288260" cy="1163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8" name="公式" r:id="rId5" imgW="2336760" imgH="495000" progId="Equation.3">
                    <p:embed/>
                  </p:oleObj>
                </mc:Choice>
                <mc:Fallback>
                  <p:oleObj name="公式" r:id="rId5" imgW="233676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600" y="3201397"/>
                          <a:ext cx="5288260" cy="1163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右箭头 8"/>
            <p:cNvSpPr/>
            <p:nvPr/>
          </p:nvSpPr>
          <p:spPr>
            <a:xfrm>
              <a:off x="6505930" y="3603230"/>
              <a:ext cx="360045" cy="36004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·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905248" y="3598584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min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228538" y="4878288"/>
            <a:ext cx="3631495" cy="1143000"/>
            <a:chOff x="1030" y="-52"/>
            <a:chExt cx="2607" cy="967"/>
          </a:xfrm>
        </p:grpSpPr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1030" y="236"/>
              <a:ext cx="384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1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6919509"/>
                </p:ext>
              </p:extLst>
            </p:nvPr>
          </p:nvGraphicFramePr>
          <p:xfrm>
            <a:off x="1444" y="-52"/>
            <a:ext cx="1488" cy="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9" name="公式" r:id="rId7" imgW="545760" imgH="482400" progId="Equation.3">
                    <p:embed/>
                  </p:oleObj>
                </mc:Choice>
                <mc:Fallback>
                  <p:oleObj name="公式" r:id="rId7" imgW="54576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" y="-52"/>
                          <a:ext cx="1488" cy="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2629" y="236"/>
              <a:ext cx="1008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anose="02020603050405020304" pitchFamily="18" charset="0"/>
                </a:rPr>
                <a:t>则：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9994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8B45-D4E2-4B6B-AC8C-360520C8E1C7}" type="datetime1">
              <a:rPr lang="zh-CN" altLang="en-US" smtClean="0"/>
              <a:t>2018/6/7</a:t>
            </a:fld>
            <a:endParaRPr lang="zh-CN" altLang="en-US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447674"/>
              </p:ext>
            </p:extLst>
          </p:nvPr>
        </p:nvGraphicFramePr>
        <p:xfrm>
          <a:off x="1115616" y="332656"/>
          <a:ext cx="5796644" cy="173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2" name="公式" r:id="rId3" imgW="2336760" imgH="685800" progId="Equation.3">
                  <p:embed/>
                </p:oleObj>
              </mc:Choice>
              <mc:Fallback>
                <p:oleObj name="公式" r:id="rId3" imgW="23367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32656"/>
                        <a:ext cx="5796644" cy="1736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39857" y="2257708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完备正交函数集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9857" y="9698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系数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9857" y="2876743"/>
            <a:ext cx="84480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在区间</a:t>
            </a:r>
            <a:r>
              <a:rPr kumimoji="1" lang="en-US" altLang="zh-CN" sz="2400" dirty="0">
                <a:latin typeface="宋体" panose="02010600030101010101" pitchFamily="2" charset="-122"/>
              </a:rPr>
              <a:t>[t</a:t>
            </a:r>
            <a:r>
              <a:rPr kumimoji="1" lang="en-US" altLang="zh-CN" sz="2400" baseline="-25000" dirty="0">
                <a:latin typeface="宋体" panose="02010600030101010101" pitchFamily="2" charset="-122"/>
              </a:rPr>
              <a:t>1</a:t>
            </a:r>
            <a:r>
              <a:rPr kumimoji="1" lang="en-US" altLang="zh-CN" sz="2400" dirty="0">
                <a:latin typeface="宋体" panose="02010600030101010101" pitchFamily="2" charset="-122"/>
              </a:rPr>
              <a:t>,t</a:t>
            </a:r>
            <a:r>
              <a:rPr kumimoji="1" lang="en-US" altLang="zh-CN" sz="2400" baseline="-25000" dirty="0">
                <a:latin typeface="宋体" panose="02010600030101010101" pitchFamily="2" charset="-122"/>
              </a:rPr>
              <a:t>2</a:t>
            </a:r>
            <a:r>
              <a:rPr kumimoji="1" lang="en-US" altLang="zh-CN" sz="2400" dirty="0">
                <a:latin typeface="宋体" panose="02010600030101010101" pitchFamily="2" charset="-122"/>
              </a:rPr>
              <a:t>]</a:t>
            </a:r>
            <a:r>
              <a:rPr kumimoji="1" lang="zh-CN" altLang="zh-CN" sz="2400" dirty="0">
                <a:latin typeface="宋体" panose="02010600030101010101" pitchFamily="2" charset="-122"/>
              </a:rPr>
              <a:t>内，用正交函数集</a:t>
            </a:r>
            <a:r>
              <a:rPr kumimoji="1" lang="en-US" altLang="zh-CN" sz="2400" dirty="0">
                <a:latin typeface="宋体" panose="02010600030101010101" pitchFamily="2" charset="-122"/>
              </a:rPr>
              <a:t>g</a:t>
            </a:r>
            <a:r>
              <a:rPr kumimoji="1" lang="en-US" altLang="zh-CN" sz="2400" baseline="-25000" dirty="0">
                <a:latin typeface="宋体" panose="02010600030101010101" pitchFamily="2" charset="-122"/>
              </a:rPr>
              <a:t>1</a:t>
            </a:r>
            <a:r>
              <a:rPr kumimoji="1" lang="en-US" altLang="zh-CN" sz="2400" dirty="0">
                <a:latin typeface="宋体" panose="02010600030101010101" pitchFamily="2" charset="-122"/>
              </a:rPr>
              <a:t>(t),g</a:t>
            </a:r>
            <a:r>
              <a:rPr kumimoji="1" lang="en-US" altLang="zh-CN" sz="2400" baseline="-25000" dirty="0">
                <a:latin typeface="宋体" panose="02010600030101010101" pitchFamily="2" charset="-122"/>
              </a:rPr>
              <a:t>2</a:t>
            </a:r>
            <a:r>
              <a:rPr kumimoji="1" lang="en-US" altLang="zh-CN" sz="2400" dirty="0">
                <a:latin typeface="宋体" panose="02010600030101010101" pitchFamily="2" charset="-122"/>
              </a:rPr>
              <a:t>(t) ,...,</a:t>
            </a:r>
            <a:r>
              <a:rPr kumimoji="1" lang="en-US" altLang="zh-CN" sz="2400" dirty="0" err="1">
                <a:latin typeface="宋体" panose="02010600030101010101" pitchFamily="2" charset="-122"/>
              </a:rPr>
              <a:t>g</a:t>
            </a:r>
            <a:r>
              <a:rPr kumimoji="1" lang="en-US" altLang="zh-CN" sz="2400" baseline="-25000" dirty="0" err="1">
                <a:latin typeface="宋体" panose="02010600030101010101" pitchFamily="2" charset="-122"/>
              </a:rPr>
              <a:t>n</a:t>
            </a:r>
            <a:r>
              <a:rPr kumimoji="1" lang="en-US" altLang="zh-CN" sz="2400" dirty="0">
                <a:latin typeface="宋体" panose="02010600030101010101" pitchFamily="2" charset="-122"/>
              </a:rPr>
              <a:t>(t)</a:t>
            </a:r>
            <a:r>
              <a:rPr kumimoji="1" lang="zh-CN" altLang="zh-CN" sz="2400" dirty="0">
                <a:latin typeface="宋体" panose="02010600030101010101" pitchFamily="2" charset="-122"/>
              </a:rPr>
              <a:t>来近似表示</a:t>
            </a:r>
            <a:r>
              <a:rPr kumimoji="1" lang="zh-CN" altLang="en-US" sz="2400" dirty="0">
                <a:latin typeface="宋体" panose="02010600030101010101" pitchFamily="2" charset="-122"/>
              </a:rPr>
              <a:t>函数</a:t>
            </a:r>
            <a:r>
              <a:rPr kumimoji="1" lang="en-US" altLang="zh-CN" sz="2400" dirty="0">
                <a:latin typeface="宋体" panose="02010600030101010101" pitchFamily="2" charset="-122"/>
              </a:rPr>
              <a:t>f(t)</a:t>
            </a:r>
            <a:r>
              <a:rPr kumimoji="1" lang="zh-CN" altLang="en-US" sz="2400" dirty="0">
                <a:latin typeface="宋体" panose="02010600030101010101" pitchFamily="2" charset="-122"/>
              </a:rPr>
              <a:t>，其方均误差为</a:t>
            </a:r>
            <a:r>
              <a:rPr kumimoji="1" lang="zh-CN" altLang="zh-CN" sz="2400" dirty="0">
                <a:latin typeface="宋体" panose="02010600030101010101" pitchFamily="2" charset="-122"/>
              </a:rPr>
              <a:t> ：</a:t>
            </a:r>
            <a:endParaRPr kumimoji="1" lang="zh-CN" altLang="en-US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093941"/>
              </p:ext>
            </p:extLst>
          </p:nvPr>
        </p:nvGraphicFramePr>
        <p:xfrm>
          <a:off x="1979712" y="4200886"/>
          <a:ext cx="5161930" cy="117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3" name="公式" r:id="rId5" imgW="2336760" imgH="495000" progId="Equation.3">
                  <p:embed/>
                </p:oleObj>
              </mc:Choice>
              <mc:Fallback>
                <p:oleObj name="公式" r:id="rId5" imgW="23367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00886"/>
                        <a:ext cx="5161930" cy="1172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425145" y="5661306"/>
            <a:ext cx="7386783" cy="630936"/>
            <a:chOff x="129" y="2929"/>
            <a:chExt cx="5731" cy="621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29" y="3013"/>
              <a:ext cx="480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宋体" panose="02010600030101010101" pitchFamily="2" charset="-122"/>
                </a:rPr>
                <a:t>若  </a:t>
              </a:r>
            </a:p>
          </p:txBody>
        </p:sp>
        <p:graphicFrame>
          <p:nvGraphicFramePr>
            <p:cNvPr id="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5470534"/>
                </p:ext>
              </p:extLst>
            </p:nvPr>
          </p:nvGraphicFramePr>
          <p:xfrm>
            <a:off x="609" y="2929"/>
            <a:ext cx="1205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4" name="公式" r:id="rId7" imgW="825480" imgH="419040" progId="Equation.3">
                    <p:embed/>
                  </p:oleObj>
                </mc:Choice>
                <mc:Fallback>
                  <p:oleObj name="公式" r:id="rId7" imgW="8254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" y="2929"/>
                          <a:ext cx="1205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950" y="3013"/>
              <a:ext cx="3910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b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dirty="0">
                  <a:latin typeface="宋体" panose="02010600030101010101" pitchFamily="2" charset="-122"/>
                </a:rPr>
                <a:t>，则称此函数集为完备正交函数集。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50169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3499</TotalTime>
  <Words>1570</Words>
  <Application>Microsoft Office PowerPoint</Application>
  <PresentationFormat>全屏显示(4:3)</PresentationFormat>
  <Paragraphs>267</Paragraphs>
  <Slides>46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46</vt:i4>
      </vt:variant>
    </vt:vector>
  </HeadingPairs>
  <TitlesOfParts>
    <vt:vector size="69" baseType="lpstr">
      <vt:lpstr>黑体</vt:lpstr>
      <vt:lpstr>华文行楷</vt:lpstr>
      <vt:lpstr>楷体_GB2312</vt:lpstr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Symbol</vt:lpstr>
      <vt:lpstr>Times New Roman</vt:lpstr>
      <vt:lpstr>Verdana</vt:lpstr>
      <vt:lpstr>Wingdings 2</vt:lpstr>
      <vt:lpstr>sp#ln-01 20150309</vt:lpstr>
      <vt:lpstr>公式</vt:lpstr>
      <vt:lpstr>工作表</vt:lpstr>
      <vt:lpstr>Equation</vt:lpstr>
      <vt:lpstr>VISIO</vt:lpstr>
      <vt:lpstr>Visio</vt:lpstr>
      <vt:lpstr>Equation.3</vt:lpstr>
      <vt:lpstr>Visio.Drawing.5</vt:lpstr>
      <vt:lpstr>02 数字信号处理：傅里叶分析</vt:lpstr>
      <vt:lpstr>内容提要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内容提要</vt:lpstr>
      <vt:lpstr>三角函数集的正交性</vt:lpstr>
      <vt:lpstr>三角形式傅里叶级数定义（周期信号）</vt:lpstr>
      <vt:lpstr>求解傅里叶系数〖{a〗_n,b_n}</vt:lpstr>
      <vt:lpstr>求解傅里叶系数〖{a〗_n,b_n}</vt:lpstr>
      <vt:lpstr>例题1：傅里叶级数展开</vt:lpstr>
      <vt:lpstr>例题2：方波信号展开（周期为1，ω=2π）</vt:lpstr>
      <vt:lpstr>傅里叶级数的复数形式</vt:lpstr>
      <vt:lpstr>复指数形式傅里叶级数定义</vt:lpstr>
      <vt:lpstr>内容提要</vt:lpstr>
      <vt:lpstr>非周期信号的频谱分析 —— 傅里叶变换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傅里叶变换的物理意义</vt:lpstr>
      <vt:lpstr>PowerPoint 演示文稿</vt:lpstr>
      <vt:lpstr>矩形脉冲信号的傅里叶变换</vt:lpstr>
      <vt:lpstr>矩形信号的频谱图</vt:lpstr>
      <vt:lpstr>升余弦脉冲信号的傅里叶变换</vt:lpstr>
      <vt:lpstr>升余弦脉冲信号的频谱图</vt:lpstr>
      <vt:lpstr>冲激函数δ(t)的傅里叶变换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xyxue</dc:creator>
  <cp:lastModifiedBy>hu zhifeng</cp:lastModifiedBy>
  <cp:revision>153</cp:revision>
  <dcterms:created xsi:type="dcterms:W3CDTF">2015-03-07T03:20:22Z</dcterms:created>
  <dcterms:modified xsi:type="dcterms:W3CDTF">2018-06-07T14:56:56Z</dcterms:modified>
</cp:coreProperties>
</file>