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24"/>
  </p:notesMasterIdLst>
  <p:sldIdLst>
    <p:sldId id="256" r:id="rId2"/>
    <p:sldId id="282" r:id="rId3"/>
    <p:sldId id="278" r:id="rId4"/>
    <p:sldId id="279" r:id="rId5"/>
    <p:sldId id="280" r:id="rId6"/>
    <p:sldId id="281" r:id="rId7"/>
    <p:sldId id="277" r:id="rId8"/>
    <p:sldId id="273" r:id="rId9"/>
    <p:sldId id="265" r:id="rId10"/>
    <p:sldId id="268" r:id="rId11"/>
    <p:sldId id="269" r:id="rId12"/>
    <p:sldId id="272" r:id="rId13"/>
    <p:sldId id="274" r:id="rId14"/>
    <p:sldId id="275" r:id="rId15"/>
    <p:sldId id="276" r:id="rId16"/>
    <p:sldId id="283" r:id="rId17"/>
    <p:sldId id="284" r:id="rId18"/>
    <p:sldId id="285" r:id="rId19"/>
    <p:sldId id="286" r:id="rId20"/>
    <p:sldId id="288" r:id="rId21"/>
    <p:sldId id="287" r:id="rId22"/>
    <p:sldId id="262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906" y="7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71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56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http://wenku.baidu.com/view/2db907b9fd0a79563c1e7278.html?re=view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3/25/2018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3/25/2018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3/25/2018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37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03 </a:t>
            </a:r>
            <a:r>
              <a:rPr lang="zh-CN" altLang="en-US" sz="4000" dirty="0" smtClean="0"/>
              <a:t>数字信号处理：离散傅里叶变换  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计算反</a:t>
                </a:r>
                <a:r>
                  <a:rPr lang="en-US" altLang="zh-CN" sz="2800" dirty="0" smtClean="0"/>
                  <a:t>DTFT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CN" sz="2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64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是实且偶的，则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实且</a:t>
                </a:r>
                <a:r>
                  <a:rPr lang="zh-CN" altLang="en-US" dirty="0" smtClean="0"/>
                  <a:t>偶的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是实且偶</a:t>
                </a:r>
                <a:r>
                  <a:rPr lang="zh-CN" altLang="en-US" dirty="0" smtClean="0"/>
                  <a:t>的，那么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zh-CN" altLang="en-US" dirty="0" smtClean="0"/>
                  <a:t>！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是实且偶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071" t="-2919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02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/>
              <a:t>4</a:t>
            </a:r>
            <a:r>
              <a:rPr lang="zh-CN" altLang="en-US" dirty="0" smtClean="0"/>
              <a:t>）：循环卷积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两个有限长序列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 smtClean="0"/>
                  <a:t>长度为</a:t>
                </a:r>
                <a:r>
                  <a:rPr lang="en-US" altLang="zh-CN" dirty="0"/>
                  <a:t>M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长度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）循环卷积</a:t>
                </a:r>
                <a:r>
                  <a:rPr lang="zh-CN" altLang="en-US" dirty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矩阵计算公式：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t="-1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80112" y="404664"/>
                <a:ext cx="3499099" cy="182710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3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线性卷积</a:t>
                </a:r>
                <a:endParaRPr lang="en-US" altLang="zh-CN" sz="3600" b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b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4664"/>
                <a:ext cx="3499099" cy="18271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3759671"/>
            <a:ext cx="7239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8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）：循环卷积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={2,2,1,1}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计算</a:t>
                </a:r>
                <a:r>
                  <a:rPr lang="en-US" altLang="zh-CN" i="1" dirty="0" smtClean="0"/>
                  <a:t>L=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点循环卷积：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852936"/>
            <a:ext cx="536901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3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</a:t>
            </a:r>
            <a:r>
              <a:rPr lang="en-US" altLang="zh-CN" dirty="0"/>
              <a:t>4</a:t>
            </a:r>
            <a:r>
              <a:rPr lang="zh-CN" altLang="en-US" dirty="0"/>
              <a:t>）：循环卷积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计算</a:t>
                </a:r>
                <a:r>
                  <a:rPr lang="en-US" altLang="zh-CN" i="1" dirty="0" smtClean="0"/>
                  <a:t>L=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点</a:t>
                </a:r>
                <a:r>
                  <a:rPr lang="zh-CN" altLang="en-US" dirty="0"/>
                  <a:t>循环卷积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只有当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时，循环卷积等于线性卷积。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t="-2538" b="-2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00808"/>
            <a:ext cx="4896544" cy="36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2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）：用</a:t>
            </a:r>
            <a:r>
              <a:rPr lang="en-US" altLang="zh-CN" dirty="0" smtClean="0"/>
              <a:t>DFT</a:t>
            </a:r>
            <a:r>
              <a:rPr lang="zh-CN" altLang="en-US" dirty="0" smtClean="0"/>
              <a:t>实现循环卷积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两个有限长序列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长度为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）和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长度为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），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，其</a:t>
                </a:r>
                <a:r>
                  <a:rPr lang="en-US" altLang="zh-CN" i="1" dirty="0" smtClean="0"/>
                  <a:t>L</a:t>
                </a:r>
                <a:r>
                  <a:rPr lang="zh-CN" altLang="en-US" dirty="0" smtClean="0"/>
                  <a:t>点循环卷积可以用</a:t>
                </a:r>
                <a:r>
                  <a:rPr lang="en-US" altLang="zh-CN" dirty="0" smtClean="0"/>
                  <a:t>DFT</a:t>
                </a:r>
                <a:r>
                  <a:rPr lang="zh-CN" altLang="en-US" dirty="0" smtClean="0"/>
                  <a:t>计算：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DFT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𝐷𝐹𝑇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𝐷𝐹𝑇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𝐷𝐹𝑇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r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74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4F0-AE72-4832-86B3-81F2469EC1F6}" type="datetime1">
              <a:rPr lang="zh-CN" altLang="en-US" smtClean="0"/>
              <a:t>2018-03-25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304800" y="274638"/>
                <a:ext cx="8534400" cy="792162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36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zh-CN" altLang="en-US" dirty="0" smtClean="0"/>
                  <a:t>习题（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）：计算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点的</a:t>
                </a:r>
                <a:r>
                  <a:rPr lang="en-US" altLang="zh-CN" dirty="0" smtClean="0"/>
                  <a:t>DFT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638"/>
                <a:ext cx="8534400" cy="792162"/>
              </a:xfrm>
              <a:prstGeom prst="rect">
                <a:avLst/>
              </a:prstGeom>
              <a:blipFill rotWithShape="0">
                <a:blip r:embed="rId2"/>
                <a:stretch>
                  <a:fillRect l="-2143" t="-13846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4800" y="1066800"/>
                <a:ext cx="8534400" cy="525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当序列长度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的整数幂，如果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可以分解为因子乘积，则可能会提高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计算效率，假如：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可以分解成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个长度为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的序列：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−1))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…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−1)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534400" cy="5255606"/>
              </a:xfrm>
              <a:prstGeom prst="rect">
                <a:avLst/>
              </a:prstGeom>
              <a:blipFill rotWithShape="0">
                <a:blip r:embed="rId3"/>
                <a:stretch>
                  <a:fillRect l="-1071"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双括号 5"/>
          <p:cNvSpPr/>
          <p:nvPr/>
        </p:nvSpPr>
        <p:spPr>
          <a:xfrm>
            <a:off x="1115616" y="3429000"/>
            <a:ext cx="6768752" cy="28803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70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4F0-AE72-4832-86B3-81F2469EC1F6}" type="datetime1">
              <a:rPr lang="zh-CN" altLang="en-US" smtClean="0"/>
              <a:t>2018-03-25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404664"/>
                <a:ext cx="8515672" cy="284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定义符号映射：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 smtClean="0">
                  <a:latin typeface="微软雅黑" panose="020B0503020204020204" pitchFamily="34" charset="-122"/>
                </a:endParaRP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4664"/>
                <a:ext cx="8515672" cy="2847959"/>
              </a:xfrm>
              <a:prstGeom prst="rect">
                <a:avLst/>
              </a:prstGeom>
              <a:blipFill rotWithShape="0">
                <a:blip r:embed="rId2"/>
                <a:stretch>
                  <a:fillRect l="-1074" t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3659" y="3489580"/>
                <a:ext cx="8466813" cy="2811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表示为：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9" y="3489580"/>
                <a:ext cx="8466813" cy="2811026"/>
              </a:xfrm>
              <a:prstGeom prst="rect">
                <a:avLst/>
              </a:prstGeom>
              <a:blipFill rotWithShape="0"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642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4F0-AE72-4832-86B3-81F2469EC1F6}" type="datetime1">
              <a:rPr lang="zh-CN" altLang="en-US" smtClean="0"/>
              <a:t>2018-03-25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1059" y="764704"/>
                <a:ext cx="7101881" cy="10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{[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9" y="764704"/>
                <a:ext cx="7101881" cy="10822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45488" y="2924944"/>
                <a:ext cx="7122399" cy="597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endPara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88" y="2924944"/>
                <a:ext cx="7122399" cy="597279"/>
              </a:xfrm>
              <a:prstGeom prst="rect">
                <a:avLst/>
              </a:prstGeom>
              <a:blipFill rotWithShape="0">
                <a:blip r:embed="rId4"/>
                <a:stretch>
                  <a:fillRect r="-856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 rot="5400000">
            <a:off x="4211725" y="1066789"/>
            <a:ext cx="789924" cy="28083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652530" y="4122861"/>
                <a:ext cx="3908314" cy="458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30" y="4122861"/>
                <a:ext cx="3908314" cy="458267"/>
              </a:xfrm>
              <a:prstGeom prst="rect">
                <a:avLst/>
              </a:prstGeom>
              <a:blipFill rotWithShape="0">
                <a:blip r:embed="rId5"/>
                <a:stretch>
                  <a:fillRect t="-8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51705" y="5279993"/>
                <a:ext cx="7258654" cy="597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acc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b="1" dirty="0" smtClean="0">
                    <a:solidFill>
                      <a:srgbClr val="00B0F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05" y="5279993"/>
                <a:ext cx="7258654" cy="597279"/>
              </a:xfrm>
              <a:prstGeom prst="rect">
                <a:avLst/>
              </a:prstGeom>
              <a:blipFill rotWithShape="0">
                <a:blip r:embed="rId6"/>
                <a:stretch>
                  <a:fillRect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8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F42B-D98F-461C-A131-F4E28F7A9008}" type="datetime1">
              <a:rPr lang="zh-CN" altLang="en-US" smtClean="0"/>
              <a:t>2018-03-25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304800" y="274638"/>
                <a:ext cx="8534400" cy="792162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36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N=12</a:t>
                </a:r>
                <a:r>
                  <a:rPr lang="zh-CN" altLang="en-US" dirty="0" smtClean="0"/>
                  <a:t>点</a:t>
                </a:r>
                <a:r>
                  <a:rPr lang="en-US" altLang="zh-CN" dirty="0" smtClean="0"/>
                  <a:t>DFT 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638"/>
                <a:ext cx="8534400" cy="792162"/>
              </a:xfrm>
              <a:prstGeom prst="rect">
                <a:avLst/>
              </a:prstGeom>
              <a:blipFill rotWithShape="0">
                <a:blip r:embed="rId2"/>
                <a:stretch>
                  <a:fillRect l="-2143" t="-13846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99920"/>
            <a:ext cx="4549483" cy="20787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161174"/>
            <a:ext cx="4682468" cy="21861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335" y="3447288"/>
            <a:ext cx="5366460" cy="371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447288"/>
            <a:ext cx="1621647" cy="322713"/>
          </a:xfrm>
          <a:prstGeom prst="rect">
            <a:avLst/>
          </a:prstGeom>
        </p:spPr>
      </p:pic>
      <p:sp>
        <p:nvSpPr>
          <p:cNvPr id="10" name="右弧形箭头 9"/>
          <p:cNvSpPr/>
          <p:nvPr/>
        </p:nvSpPr>
        <p:spPr>
          <a:xfrm rot="20226277">
            <a:off x="5506337" y="1688309"/>
            <a:ext cx="457949" cy="1819533"/>
          </a:xfrm>
          <a:prstGeom prst="curved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1643895">
            <a:off x="5486141" y="3901595"/>
            <a:ext cx="457949" cy="1354699"/>
          </a:xfrm>
          <a:prstGeom prst="curved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11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717550" y="2253952"/>
          <a:ext cx="1879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3" imgW="1000176" imgH="352357" progId="Equation.3">
                  <p:embed/>
                </p:oleObj>
              </mc:Choice>
              <mc:Fallback>
                <p:oleObj name="Equation" r:id="rId3" imgW="1000176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53952"/>
                        <a:ext cx="1879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2209800" y="3144540"/>
          <a:ext cx="22510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5" imgW="1295535" imgH="352357" progId="Equation.3">
                  <p:embed/>
                </p:oleObj>
              </mc:Choice>
              <mc:Fallback>
                <p:oleObj name="Equation" r:id="rId5" imgW="1295535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44540"/>
                        <a:ext cx="22510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30250" y="4311352"/>
          <a:ext cx="2241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7" imgW="1533441" imgH="314257" progId="Equation.3">
                  <p:embed/>
                </p:oleObj>
              </mc:Choice>
              <mc:Fallback>
                <p:oleObj name="Equation" r:id="rId7" imgW="1533441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11352"/>
                        <a:ext cx="2241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676400" y="5073352"/>
          <a:ext cx="27305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9" imgW="1571743" imgH="323985" progId="Equation.3">
                  <p:embed/>
                </p:oleObj>
              </mc:Choice>
              <mc:Fallback>
                <p:oleObj name="公式" r:id="rId9" imgW="1571743" imgH="323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73352"/>
                        <a:ext cx="27305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/>
          </p:nvPr>
        </p:nvGraphicFramePr>
        <p:xfrm>
          <a:off x="4787900" y="2193627"/>
          <a:ext cx="1990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11" imgW="1066800" imgH="371543" progId="Equation.3">
                  <p:embed/>
                </p:oleObj>
              </mc:Choice>
              <mc:Fallback>
                <p:oleObj name="Equation" r:id="rId11" imgW="1066800" imgH="3715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93627"/>
                        <a:ext cx="19907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553200" y="3092152"/>
          <a:ext cx="2181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13" imgW="1304976" imgH="342900" progId="Equation.3">
                  <p:embed/>
                </p:oleObj>
              </mc:Choice>
              <mc:Fallback>
                <p:oleObj name="Equation" r:id="rId13" imgW="130497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92152"/>
                        <a:ext cx="21812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/>
          </p:nvPr>
        </p:nvGraphicFramePr>
        <p:xfrm>
          <a:off x="4751388" y="4235152"/>
          <a:ext cx="26400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15" imgW="1600335" imgH="314257" progId="Equation.3">
                  <p:embed/>
                </p:oleObj>
              </mc:Choice>
              <mc:Fallback>
                <p:oleObj name="Equation" r:id="rId15" imgW="1600335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235152"/>
                        <a:ext cx="26400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6155059" y="5008339"/>
          <a:ext cx="26654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公式" r:id="rId17" imgW="1466816" imgH="390457" progId="Equation.3">
                  <p:embed/>
                </p:oleObj>
              </mc:Choice>
              <mc:Fallback>
                <p:oleObj name="公式" r:id="rId17" imgW="1466816" imgH="390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059" y="5008339"/>
                        <a:ext cx="26654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0063" y="1568152"/>
            <a:ext cx="86439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 时域       频域           时域           频域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6031" y="1918568"/>
            <a:ext cx="54552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级数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变换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63" y="980728"/>
            <a:ext cx="864393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连续时间                   离散时间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28650" y="40827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572000" y="1611015"/>
            <a:ext cx="0" cy="498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42938" y="2111077"/>
            <a:ext cx="8215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28650" y="1611015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71513" y="3244552"/>
            <a:ext cx="1674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09863" y="2369840"/>
            <a:ext cx="1862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81025" y="5992515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47938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724400" y="3239790"/>
            <a:ext cx="17605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153275" y="2287290"/>
            <a:ext cx="183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776788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224713" y="6021090"/>
            <a:ext cx="1689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696464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28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696464"/>
                </a:solidFill>
              </a:rPr>
              <a:t>傅里叶变换与傅里叶级数</a:t>
            </a:r>
            <a:endParaRPr lang="zh-CN" altLang="en-US" dirty="0">
              <a:solidFill>
                <a:srgbClr val="696464"/>
              </a:solidFill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611560" y="65973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F42B-D98F-461C-A131-F4E28F7A9008}" type="datetime1">
              <a:rPr lang="zh-CN" altLang="en-US" smtClean="0"/>
              <a:t>2018-03-25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83" y="1033630"/>
            <a:ext cx="2289231" cy="20168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39" y="3751136"/>
            <a:ext cx="5999317" cy="271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04" y="350276"/>
            <a:ext cx="6394789" cy="448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04" y="3164409"/>
            <a:ext cx="2600539" cy="4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467544" y="215496"/>
            <a:ext cx="3083824" cy="72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3584028" y="300022"/>
            <a:ext cx="4529714" cy="2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94" y="2925368"/>
            <a:ext cx="8436755" cy="381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95" y="2276872"/>
            <a:ext cx="3462434" cy="6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9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001220" y="1268760"/>
            <a:ext cx="2451100" cy="2047875"/>
            <a:chOff x="206" y="2704"/>
            <a:chExt cx="1544" cy="129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06" y="370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878" y="279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62" y="3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550" y="3610"/>
            <a:ext cx="20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公式" r:id="rId3" imgW="85776" imgH="85657" progId="Equation.3">
                    <p:embed/>
                  </p:oleObj>
                </mc:Choice>
                <mc:Fallback>
                  <p:oleObj name="公式" r:id="rId3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3610"/>
                          <a:ext cx="20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90" y="3274"/>
              <a:ext cx="528" cy="432"/>
            </a:xfrm>
            <a:custGeom>
              <a:avLst/>
              <a:gdLst>
                <a:gd name="T0" fmla="*/ 0 w 528"/>
                <a:gd name="T1" fmla="*/ 432 h 432"/>
                <a:gd name="T2" fmla="*/ 288 w 528"/>
                <a:gd name="T3" fmla="*/ 0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432"/>
                  </a:moveTo>
                  <a:cubicBezTo>
                    <a:pt x="100" y="216"/>
                    <a:pt x="200" y="0"/>
                    <a:pt x="288" y="0"/>
                  </a:cubicBezTo>
                  <a:cubicBezTo>
                    <a:pt x="376" y="0"/>
                    <a:pt x="488" y="360"/>
                    <a:pt x="528" y="432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930" y="2704"/>
            <a:ext cx="63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5" imgW="447759" imgH="181043" progId="Equation.3">
                    <p:embed/>
                  </p:oleObj>
                </mc:Choice>
                <mc:Fallback>
                  <p:oleObj name="Equation" r:id="rId5" imgW="447759" imgH="1810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04"/>
                          <a:ext cx="63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545232" y="1371947"/>
            <a:ext cx="2462213" cy="1841500"/>
            <a:chOff x="158" y="1298"/>
            <a:chExt cx="1551" cy="1160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58" y="221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82" y="1354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66" y="21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540" y="205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82" y="134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94" y="1562"/>
              <a:ext cx="672" cy="656"/>
            </a:xfrm>
            <a:custGeom>
              <a:avLst/>
              <a:gdLst>
                <a:gd name="T0" fmla="*/ 0 w 672"/>
                <a:gd name="T1" fmla="*/ 656 h 656"/>
                <a:gd name="T2" fmla="*/ 288 w 672"/>
                <a:gd name="T3" fmla="*/ 32 h 656"/>
                <a:gd name="T4" fmla="*/ 528 w 672"/>
                <a:gd name="T5" fmla="*/ 464 h 656"/>
                <a:gd name="T6" fmla="*/ 672 w 672"/>
                <a:gd name="T7" fmla="*/ 512 h 6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656">
                  <a:moveTo>
                    <a:pt x="0" y="656"/>
                  </a:moveTo>
                  <a:cubicBezTo>
                    <a:pt x="100" y="360"/>
                    <a:pt x="200" y="64"/>
                    <a:pt x="288" y="32"/>
                  </a:cubicBezTo>
                  <a:cubicBezTo>
                    <a:pt x="376" y="0"/>
                    <a:pt x="464" y="384"/>
                    <a:pt x="528" y="464"/>
                  </a:cubicBezTo>
                  <a:cubicBezTo>
                    <a:pt x="592" y="544"/>
                    <a:pt x="648" y="496"/>
                    <a:pt x="672" y="512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895" y="1298"/>
            <a:ext cx="44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公式" r:id="rId7" imgW="200143" imgH="123757" progId="Equation.3">
                    <p:embed/>
                  </p:oleObj>
                </mc:Choice>
                <mc:Fallback>
                  <p:oleObj name="公式" r:id="rId7" imgW="200143" imgH="1237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298"/>
                          <a:ext cx="44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00336" y="3789040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>
                <a:solidFill>
                  <a:srgbClr val="696464"/>
                </a:solidFill>
              </a:rPr>
              <a:t>CTFT</a:t>
            </a:r>
            <a:endParaRPr lang="zh-CN" alt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27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00336" y="4077072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>
                <a:solidFill>
                  <a:srgbClr val="696464"/>
                </a:solidFill>
              </a:rPr>
              <a:t>D</a:t>
            </a:r>
            <a:r>
              <a:rPr lang="en-US" altLang="zh-CN" dirty="0" smtClean="0">
                <a:solidFill>
                  <a:srgbClr val="696464"/>
                </a:solidFill>
              </a:rPr>
              <a:t>TFT</a:t>
            </a:r>
            <a:endParaRPr lang="zh-CN" altLang="en-US" dirty="0">
              <a:solidFill>
                <a:srgbClr val="696464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584969" y="605408"/>
            <a:ext cx="3482975" cy="2895600"/>
            <a:chOff x="1440" y="1248"/>
            <a:chExt cx="2406" cy="1846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440" y="2806"/>
              <a:ext cx="2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2493" y="141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493" y="184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V="1">
              <a:off x="2845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3196" y="218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2160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V="1">
              <a:off x="1791" y="203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779" y="124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V="1">
              <a:off x="2845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3072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2728" y="1680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072" y="1680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2845" y="15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1956" y="27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2376" y="28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2669" y="28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020" y="280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3634" y="26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4644008" y="764704"/>
            <a:ext cx="4233863" cy="3262139"/>
            <a:chOff x="2517" y="513"/>
            <a:chExt cx="2928" cy="2419"/>
          </a:xfrm>
        </p:grpSpPr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3647" y="1938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2569" y="2000"/>
              <a:ext cx="26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3772" y="819"/>
              <a:ext cx="1" cy="1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2980" y="1254"/>
              <a:ext cx="1673" cy="756"/>
            </a:xfrm>
            <a:custGeom>
              <a:avLst/>
              <a:gdLst>
                <a:gd name="T0" fmla="*/ 0 w 1536"/>
                <a:gd name="T1" fmla="*/ 4546 h 584"/>
                <a:gd name="T2" fmla="*/ 475 w 1536"/>
                <a:gd name="T3" fmla="*/ 0 h 584"/>
                <a:gd name="T4" fmla="*/ 952 w 1536"/>
                <a:gd name="T5" fmla="*/ 4546 h 584"/>
                <a:gd name="T6" fmla="*/ 1425 w 1536"/>
                <a:gd name="T7" fmla="*/ 0 h 584"/>
                <a:gd name="T8" fmla="*/ 1998 w 1536"/>
                <a:gd name="T9" fmla="*/ 4546 h 584"/>
                <a:gd name="T10" fmla="*/ 2567 w 1536"/>
                <a:gd name="T11" fmla="*/ 381 h 584"/>
                <a:gd name="T12" fmla="*/ 3043 w 1536"/>
                <a:gd name="T13" fmla="*/ 4546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6" h="584">
                  <a:moveTo>
                    <a:pt x="0" y="576"/>
                  </a:moveTo>
                  <a:cubicBezTo>
                    <a:pt x="80" y="288"/>
                    <a:pt x="160" y="0"/>
                    <a:pt x="240" y="0"/>
                  </a:cubicBezTo>
                  <a:cubicBezTo>
                    <a:pt x="320" y="0"/>
                    <a:pt x="400" y="576"/>
                    <a:pt x="480" y="576"/>
                  </a:cubicBezTo>
                  <a:cubicBezTo>
                    <a:pt x="560" y="576"/>
                    <a:pt x="632" y="0"/>
                    <a:pt x="720" y="0"/>
                  </a:cubicBezTo>
                  <a:cubicBezTo>
                    <a:pt x="808" y="0"/>
                    <a:pt x="912" y="568"/>
                    <a:pt x="1008" y="576"/>
                  </a:cubicBezTo>
                  <a:cubicBezTo>
                    <a:pt x="1104" y="584"/>
                    <a:pt x="1208" y="48"/>
                    <a:pt x="1296" y="48"/>
                  </a:cubicBezTo>
                  <a:cubicBezTo>
                    <a:pt x="1384" y="48"/>
                    <a:pt x="1460" y="312"/>
                    <a:pt x="1536" y="57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3510" y="2000"/>
              <a:ext cx="0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4086" y="2000"/>
              <a:ext cx="0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 flipH="1">
              <a:off x="3510" y="2373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3929" y="2373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1" name="Object 31"/>
            <p:cNvGraphicFramePr>
              <a:graphicFrameLocks noChangeAspect="1"/>
            </p:cNvGraphicFramePr>
            <p:nvPr/>
          </p:nvGraphicFramePr>
          <p:xfrm>
            <a:off x="3510" y="2421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公式" r:id="rId3" imgW="495233" imgH="314257" progId="Equation.3">
                    <p:embed/>
                  </p:oleObj>
                </mc:Choice>
                <mc:Fallback>
                  <p:oleObj name="公式" r:id="rId3" imgW="495233" imgH="3142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421"/>
                          <a:ext cx="62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2"/>
            <p:cNvGraphicFramePr>
              <a:graphicFrameLocks noChangeAspect="1"/>
            </p:cNvGraphicFramePr>
            <p:nvPr/>
          </p:nvGraphicFramePr>
          <p:xfrm>
            <a:off x="5236" y="1876"/>
            <a:ext cx="20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公式" r:id="rId5" imgW="85776" imgH="85657" progId="Equation.3">
                    <p:embed/>
                  </p:oleObj>
                </mc:Choice>
                <mc:Fallback>
                  <p:oleObj name="公式" r:id="rId5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876"/>
                          <a:ext cx="20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3"/>
            <p:cNvGraphicFramePr>
              <a:graphicFrameLocks noChangeAspect="1"/>
            </p:cNvGraphicFramePr>
            <p:nvPr/>
          </p:nvGraphicFramePr>
          <p:xfrm>
            <a:off x="3887" y="513"/>
            <a:ext cx="86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7" imgW="485792" imgH="228600" progId="Equation.DSMT4">
                    <p:embed/>
                  </p:oleObj>
                </mc:Choice>
                <mc:Fallback>
                  <p:oleObj name="Equation" r:id="rId7" imgW="485792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513"/>
                          <a:ext cx="86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2517" y="1503"/>
              <a:ext cx="4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4661" y="1503"/>
              <a:ext cx="4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2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00336" y="3789040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>
                <a:solidFill>
                  <a:srgbClr val="696464"/>
                </a:solidFill>
              </a:rPr>
              <a:t>CFS</a:t>
            </a:r>
            <a:endParaRPr lang="zh-CN" altLang="en-US" dirty="0">
              <a:solidFill>
                <a:srgbClr val="696464"/>
              </a:solidFill>
            </a:endParaRP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215776" y="1208757"/>
            <a:ext cx="4154487" cy="2438400"/>
            <a:chOff x="998" y="1104"/>
            <a:chExt cx="2617" cy="1536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1008" y="1200"/>
              <a:ext cx="2607" cy="1440"/>
              <a:chOff x="240" y="912"/>
              <a:chExt cx="2607" cy="1440"/>
            </a:xfrm>
          </p:grpSpPr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240" y="1824"/>
                <a:ext cx="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V="1">
                <a:off x="1344" y="912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24" y="1248"/>
                <a:ext cx="1536" cy="584"/>
              </a:xfrm>
              <a:custGeom>
                <a:avLst/>
                <a:gdLst>
                  <a:gd name="T0" fmla="*/ 0 w 1536"/>
                  <a:gd name="T1" fmla="*/ 576 h 584"/>
                  <a:gd name="T2" fmla="*/ 240 w 1536"/>
                  <a:gd name="T3" fmla="*/ 0 h 584"/>
                  <a:gd name="T4" fmla="*/ 480 w 1536"/>
                  <a:gd name="T5" fmla="*/ 576 h 584"/>
                  <a:gd name="T6" fmla="*/ 720 w 1536"/>
                  <a:gd name="T7" fmla="*/ 0 h 584"/>
                  <a:gd name="T8" fmla="*/ 1008 w 1536"/>
                  <a:gd name="T9" fmla="*/ 576 h 584"/>
                  <a:gd name="T10" fmla="*/ 1296 w 1536"/>
                  <a:gd name="T11" fmla="*/ 48 h 584"/>
                  <a:gd name="T12" fmla="*/ 1536 w 1536"/>
                  <a:gd name="T13" fmla="*/ 576 h 5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6" h="584">
                    <a:moveTo>
                      <a:pt x="0" y="576"/>
                    </a:moveTo>
                    <a:cubicBezTo>
                      <a:pt x="80" y="288"/>
                      <a:pt x="160" y="0"/>
                      <a:pt x="240" y="0"/>
                    </a:cubicBezTo>
                    <a:cubicBezTo>
                      <a:pt x="320" y="0"/>
                      <a:pt x="400" y="576"/>
                      <a:pt x="480" y="576"/>
                    </a:cubicBezTo>
                    <a:cubicBezTo>
                      <a:pt x="560" y="576"/>
                      <a:pt x="632" y="0"/>
                      <a:pt x="720" y="0"/>
                    </a:cubicBezTo>
                    <a:cubicBezTo>
                      <a:pt x="808" y="0"/>
                      <a:pt x="912" y="568"/>
                      <a:pt x="1008" y="576"/>
                    </a:cubicBezTo>
                    <a:cubicBezTo>
                      <a:pt x="1104" y="584"/>
                      <a:pt x="1208" y="48"/>
                      <a:pt x="1296" y="48"/>
                    </a:cubicBezTo>
                    <a:cubicBezTo>
                      <a:pt x="1384" y="48"/>
                      <a:pt x="1460" y="312"/>
                      <a:pt x="1536" y="57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1238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prstClr val="black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3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2678" y="165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prstClr val="blac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37" name="Object 14"/>
              <p:cNvGraphicFramePr>
                <a:graphicFrameLocks noChangeAspect="1"/>
              </p:cNvGraphicFramePr>
              <p:nvPr/>
            </p:nvGraphicFramePr>
            <p:xfrm>
              <a:off x="1273" y="2016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3" name="公式" r:id="rId3" imgW="104657" imgH="161857" progId="Equation.3">
                      <p:embed/>
                    </p:oleObj>
                  </mc:Choice>
                  <mc:Fallback>
                    <p:oleObj name="公式" r:id="rId3" imgW="104657" imgH="1618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3" y="2016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2256" y="1104"/>
            <a:ext cx="3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" name="Equation" r:id="rId5" imgW="161841" imgH="114300" progId="Equation.3">
                    <p:embed/>
                  </p:oleObj>
                </mc:Choice>
                <mc:Fallback>
                  <p:oleObj name="Equation" r:id="rId5" imgW="161841" imgH="114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104"/>
                          <a:ext cx="3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880" y="16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998" y="17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4767138" y="908720"/>
            <a:ext cx="4197350" cy="2667000"/>
            <a:chOff x="3116" y="981"/>
            <a:chExt cx="2644" cy="1680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3116" y="2181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V="1">
              <a:off x="4220" y="1173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V="1">
              <a:off x="4460" y="174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4700" y="18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4940" y="19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4028" y="174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3788" y="18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3548" y="19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4114" y="21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48" name="Object 28"/>
            <p:cNvGraphicFramePr>
              <a:graphicFrameLocks noChangeAspect="1"/>
            </p:cNvGraphicFramePr>
            <p:nvPr/>
          </p:nvGraphicFramePr>
          <p:xfrm>
            <a:off x="5564" y="2085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" name="公式" r:id="rId7" imgW="85776" imgH="85657" progId="Equation.3">
                    <p:embed/>
                  </p:oleObj>
                </mc:Choice>
                <mc:Fallback>
                  <p:oleObj name="公式" r:id="rId7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4" y="2085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9"/>
            <p:cNvGraphicFramePr>
              <a:graphicFrameLocks noChangeAspect="1"/>
            </p:cNvGraphicFramePr>
            <p:nvPr/>
          </p:nvGraphicFramePr>
          <p:xfrm>
            <a:off x="4286" y="981"/>
            <a:ext cx="93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" name="Equation" r:id="rId9" imgW="571567" imgH="181043" progId="Equation.3">
                    <p:embed/>
                  </p:oleObj>
                </mc:Choice>
                <mc:Fallback>
                  <p:oleObj name="Equation" r:id="rId9" imgW="571567" imgH="1810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81"/>
                          <a:ext cx="93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30"/>
            <p:cNvGraphicFramePr>
              <a:graphicFrameLocks noChangeAspect="1"/>
            </p:cNvGraphicFramePr>
            <p:nvPr/>
          </p:nvGraphicFramePr>
          <p:xfrm>
            <a:off x="4468" y="2193"/>
            <a:ext cx="76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公式" r:id="rId11" imgW="504943" imgH="371543" progId="Equation.3">
                    <p:embed/>
                  </p:oleObj>
                </mc:Choice>
                <mc:Fallback>
                  <p:oleObj name="公式" r:id="rId11" imgW="504943" imgH="3715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193"/>
                          <a:ext cx="760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31"/>
            <p:cNvSpPr>
              <a:spLocks noChangeShapeType="1"/>
            </p:cNvSpPr>
            <p:nvPr/>
          </p:nvSpPr>
          <p:spPr bwMode="auto">
            <a:xfrm flipV="1">
              <a:off x="4224" y="1413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383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205680" y="6179957"/>
            <a:ext cx="83722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 flipV="1">
            <a:off x="3304884" y="3673295"/>
            <a:ext cx="0" cy="2506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2971502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>
            <a:off x="3303214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3676974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4050734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4424493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>
            <a:off x="4798253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5172013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V="1">
            <a:off x="5545773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>
            <a:off x="5972482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>
            <a:off x="6346242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6667052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6986305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>
            <a:off x="7360065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>
            <a:off x="7733825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 flipV="1">
            <a:off x="8107584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2555695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2127428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1753668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>
            <a:off x="1434415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1113605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845744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579440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2532335" y="6183132"/>
            <a:ext cx="43480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…0  1    2   3          N-1 N …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8562326" y="6111695"/>
            <a:ext cx="3301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k</a:t>
            </a:r>
          </a:p>
        </p:txBody>
      </p:sp>
      <p:graphicFrame>
        <p:nvGraphicFramePr>
          <p:cNvPr id="32" name="Object 63"/>
          <p:cNvGraphicFramePr>
            <a:graphicFrameLocks noChangeAspect="1"/>
          </p:cNvGraphicFramePr>
          <p:nvPr>
            <p:extLst/>
          </p:nvPr>
        </p:nvGraphicFramePr>
        <p:xfrm>
          <a:off x="2472272" y="3789040"/>
          <a:ext cx="803584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3" imgW="342833" imgH="181043" progId="Equation.DSMT4">
                  <p:embed/>
                </p:oleObj>
              </mc:Choice>
              <mc:Fallback>
                <p:oleObj name="Equation" r:id="rId3" imgW="342833" imgH="18104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272" y="3789040"/>
                        <a:ext cx="803584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64"/>
          <p:cNvSpPr>
            <a:spLocks noChangeShapeType="1"/>
          </p:cNvSpPr>
          <p:nvPr/>
        </p:nvSpPr>
        <p:spPr bwMode="auto">
          <a:xfrm>
            <a:off x="5529765" y="4381320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>
            <a:off x="3275856" y="4544832"/>
            <a:ext cx="598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35" name="Object 66"/>
          <p:cNvGraphicFramePr>
            <a:graphicFrameLocks noChangeAspect="1"/>
          </p:cNvGraphicFramePr>
          <p:nvPr>
            <p:extLst/>
          </p:nvPr>
        </p:nvGraphicFramePr>
        <p:xfrm>
          <a:off x="3851920" y="4005064"/>
          <a:ext cx="104652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公式" r:id="rId5" imgW="495233" imgH="733357" progId="Equation.3">
                  <p:embed/>
                </p:oleObj>
              </mc:Choice>
              <mc:Fallback>
                <p:oleObj name="公式" r:id="rId5" imgW="495233" imgH="733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05064"/>
                        <a:ext cx="104652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4767731" y="4544832"/>
            <a:ext cx="747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37" name="Object 68"/>
          <p:cNvGraphicFramePr>
            <a:graphicFrameLocks noChangeAspect="1"/>
          </p:cNvGraphicFramePr>
          <p:nvPr/>
        </p:nvGraphicFramePr>
        <p:xfrm>
          <a:off x="6276162" y="4408307"/>
          <a:ext cx="134553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公式" r:id="rId7" imgW="581008" imgH="152400" progId="Equation.3">
                  <p:embed/>
                </p:oleObj>
              </mc:Choice>
              <mc:Fallback>
                <p:oleObj name="公式" r:id="rId7" imgW="581008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162" y="4408307"/>
                        <a:ext cx="134553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10"/>
          <p:cNvSpPr txBox="1">
            <a:spLocks noChangeArrowheads="1"/>
          </p:cNvSpPr>
          <p:nvPr/>
        </p:nvSpPr>
        <p:spPr bwMode="auto">
          <a:xfrm>
            <a:off x="2555776" y="1315616"/>
            <a:ext cx="7195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</a:rPr>
              <a:t>(n)</a:t>
            </a:r>
          </a:p>
        </p:txBody>
      </p:sp>
      <p:grpSp>
        <p:nvGrpSpPr>
          <p:cNvPr id="40" name="Group 123"/>
          <p:cNvGrpSpPr>
            <a:grpSpLocks/>
          </p:cNvGrpSpPr>
          <p:nvPr/>
        </p:nvGrpSpPr>
        <p:grpSpPr bwMode="auto">
          <a:xfrm>
            <a:off x="309576" y="1268866"/>
            <a:ext cx="8597418" cy="2089489"/>
            <a:chOff x="340" y="651"/>
            <a:chExt cx="4640" cy="1274"/>
          </a:xfrm>
        </p:grpSpPr>
        <p:sp>
          <p:nvSpPr>
            <p:cNvPr id="41" name="Text Box 86"/>
            <p:cNvSpPr txBox="1">
              <a:spLocks noChangeArrowheads="1"/>
            </p:cNvSpPr>
            <p:nvPr/>
          </p:nvSpPr>
          <p:spPr bwMode="auto">
            <a:xfrm>
              <a:off x="4787" y="1616"/>
              <a:ext cx="19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2" name="Line 87"/>
            <p:cNvSpPr>
              <a:spLocks noChangeShapeType="1"/>
            </p:cNvSpPr>
            <p:nvPr/>
          </p:nvSpPr>
          <p:spPr bwMode="auto">
            <a:xfrm>
              <a:off x="340" y="1663"/>
              <a:ext cx="4504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88"/>
            <p:cNvSpPr>
              <a:spLocks noChangeShapeType="1"/>
            </p:cNvSpPr>
            <p:nvPr/>
          </p:nvSpPr>
          <p:spPr bwMode="auto">
            <a:xfrm flipV="1">
              <a:off x="1946" y="750"/>
              <a:ext cx="1" cy="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 flipV="1">
              <a:off x="1946" y="1272"/>
              <a:ext cx="1" cy="4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90"/>
            <p:cNvSpPr>
              <a:spLocks noChangeShapeType="1"/>
            </p:cNvSpPr>
            <p:nvPr/>
          </p:nvSpPr>
          <p:spPr bwMode="auto">
            <a:xfrm flipV="1">
              <a:off x="2164" y="1057"/>
              <a:ext cx="1" cy="6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398" y="1146"/>
              <a:ext cx="0" cy="5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30" y="1263"/>
              <a:ext cx="0" cy="4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93"/>
            <p:cNvSpPr>
              <a:spLocks noChangeShapeType="1"/>
            </p:cNvSpPr>
            <p:nvPr/>
          </p:nvSpPr>
          <p:spPr bwMode="auto">
            <a:xfrm>
              <a:off x="2825" y="1352"/>
              <a:ext cx="1" cy="3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94"/>
            <p:cNvSpPr>
              <a:spLocks noChangeShapeType="1"/>
            </p:cNvSpPr>
            <p:nvPr/>
          </p:nvSpPr>
          <p:spPr bwMode="auto">
            <a:xfrm>
              <a:off x="3018" y="1440"/>
              <a:ext cx="1" cy="2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95"/>
            <p:cNvSpPr>
              <a:spLocks noChangeShapeType="1"/>
            </p:cNvSpPr>
            <p:nvPr/>
          </p:nvSpPr>
          <p:spPr bwMode="auto">
            <a:xfrm>
              <a:off x="3213" y="1529"/>
              <a:ext cx="1" cy="1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>
              <a:off x="340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97"/>
            <p:cNvSpPr>
              <a:spLocks noChangeShapeType="1"/>
            </p:cNvSpPr>
            <p:nvPr/>
          </p:nvSpPr>
          <p:spPr bwMode="auto">
            <a:xfrm flipV="1">
              <a:off x="3640" y="1057"/>
              <a:ext cx="1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>
              <a:off x="3874" y="1146"/>
              <a:ext cx="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99"/>
            <p:cNvSpPr>
              <a:spLocks noChangeShapeType="1"/>
            </p:cNvSpPr>
            <p:nvPr/>
          </p:nvSpPr>
          <p:spPr bwMode="auto">
            <a:xfrm>
              <a:off x="410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100"/>
            <p:cNvSpPr>
              <a:spLocks noChangeShapeType="1"/>
            </p:cNvSpPr>
            <p:nvPr/>
          </p:nvSpPr>
          <p:spPr bwMode="auto">
            <a:xfrm>
              <a:off x="4300" y="13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101"/>
            <p:cNvSpPr>
              <a:spLocks noChangeShapeType="1"/>
            </p:cNvSpPr>
            <p:nvPr/>
          </p:nvSpPr>
          <p:spPr bwMode="auto">
            <a:xfrm>
              <a:off x="4495" y="1440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102"/>
            <p:cNvSpPr>
              <a:spLocks noChangeShapeType="1"/>
            </p:cNvSpPr>
            <p:nvPr/>
          </p:nvSpPr>
          <p:spPr bwMode="auto">
            <a:xfrm>
              <a:off x="4689" y="1529"/>
              <a:ext cx="1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>
              <a:off x="1693" y="1533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>
              <a:off x="1464" y="1440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271" y="13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07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107"/>
            <p:cNvSpPr>
              <a:spLocks noChangeShapeType="1"/>
            </p:cNvSpPr>
            <p:nvPr/>
          </p:nvSpPr>
          <p:spPr bwMode="auto">
            <a:xfrm>
              <a:off x="883" y="1146"/>
              <a:ext cx="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108"/>
            <p:cNvSpPr>
              <a:spLocks noChangeShapeType="1"/>
            </p:cNvSpPr>
            <p:nvPr/>
          </p:nvSpPr>
          <p:spPr bwMode="auto">
            <a:xfrm flipV="1">
              <a:off x="688" y="1057"/>
              <a:ext cx="0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109"/>
            <p:cNvSpPr>
              <a:spLocks noChangeShapeType="1"/>
            </p:cNvSpPr>
            <p:nvPr/>
          </p:nvSpPr>
          <p:spPr bwMode="auto">
            <a:xfrm flipV="1">
              <a:off x="494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111"/>
            <p:cNvSpPr>
              <a:spLocks noChangeShapeType="1"/>
            </p:cNvSpPr>
            <p:nvPr/>
          </p:nvSpPr>
          <p:spPr bwMode="auto">
            <a:xfrm flipH="1" flipV="1">
              <a:off x="3212" y="750"/>
              <a:ext cx="2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112"/>
            <p:cNvSpPr>
              <a:spLocks noChangeShapeType="1"/>
            </p:cNvSpPr>
            <p:nvPr/>
          </p:nvSpPr>
          <p:spPr bwMode="auto">
            <a:xfrm flipH="1" flipV="1">
              <a:off x="1946" y="912"/>
              <a:ext cx="4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67" name="Object 113"/>
            <p:cNvGraphicFramePr>
              <a:graphicFrameLocks noChangeAspect="1"/>
            </p:cNvGraphicFramePr>
            <p:nvPr>
              <p:extLst/>
            </p:nvPr>
          </p:nvGraphicFramePr>
          <p:xfrm>
            <a:off x="2368" y="651"/>
            <a:ext cx="610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公式" r:id="rId9" imgW="409457" imgH="314257" progId="Equation.3">
                    <p:embed/>
                  </p:oleObj>
                </mc:Choice>
                <mc:Fallback>
                  <p:oleObj name="公式" r:id="rId9" imgW="409457" imgH="3142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651"/>
                          <a:ext cx="610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114"/>
            <p:cNvSpPr>
              <a:spLocks noChangeShapeType="1"/>
            </p:cNvSpPr>
            <p:nvPr/>
          </p:nvSpPr>
          <p:spPr bwMode="auto">
            <a:xfrm>
              <a:off x="2977" y="913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Text Box 116"/>
            <p:cNvSpPr txBox="1">
              <a:spLocks noChangeArrowheads="1"/>
            </p:cNvSpPr>
            <p:nvPr/>
          </p:nvSpPr>
          <p:spPr bwMode="auto">
            <a:xfrm>
              <a:off x="1833" y="1638"/>
              <a:ext cx="19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2068" y="1646"/>
              <a:ext cx="17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prstClr val="black"/>
                  </a:solidFill>
                  <a:latin typeface="Times New Roman" pitchFamily="18" charset="0"/>
                </a:rPr>
                <a:t>1    2   3  …  N-1 N</a:t>
              </a:r>
            </a:p>
          </p:txBody>
        </p:sp>
        <p:graphicFrame>
          <p:nvGraphicFramePr>
            <p:cNvPr id="71" name="Object 120"/>
            <p:cNvGraphicFramePr>
              <a:graphicFrameLocks noChangeAspect="1"/>
            </p:cNvGraphicFramePr>
            <p:nvPr/>
          </p:nvGraphicFramePr>
          <p:xfrm>
            <a:off x="4047" y="748"/>
            <a:ext cx="60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" name="Equation" r:id="rId11" imgW="419167" imgH="142943" progId="Equation.3">
                    <p:embed/>
                  </p:oleObj>
                </mc:Choice>
                <mc:Fallback>
                  <p:oleObj name="Equation" r:id="rId11" imgW="419167" imgH="1429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748"/>
                          <a:ext cx="60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>
                <a:solidFill>
                  <a:srgbClr val="696464"/>
                </a:solidFill>
              </a:rPr>
              <a:t>DFS</a:t>
            </a:r>
            <a:endParaRPr lang="zh-CN" altLang="en-US" dirty="0">
              <a:solidFill>
                <a:srgbClr val="696464"/>
              </a:solidFill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/>
          </p:nvPr>
        </p:nvGraphicFramePr>
        <p:xfrm>
          <a:off x="1500336" y="2564904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3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04800" y="274638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重点回顾：</a:t>
            </a:r>
            <a:r>
              <a:rPr lang="en-US" altLang="zh-CN" dirty="0" smtClean="0"/>
              <a:t>DTFT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35796"/>
              </p:ext>
            </p:extLst>
          </p:nvPr>
        </p:nvGraphicFramePr>
        <p:xfrm>
          <a:off x="2339752" y="1700808"/>
          <a:ext cx="36716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公式" r:id="rId3" imgW="1675673" imgH="495085" progId="Equation.3">
                  <p:embed/>
                </p:oleObj>
              </mc:Choice>
              <mc:Fallback>
                <p:oleObj name="公式" r:id="rId3" imgW="167567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00808"/>
                        <a:ext cx="3671617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31243"/>
              </p:ext>
            </p:extLst>
          </p:nvPr>
        </p:nvGraphicFramePr>
        <p:xfrm>
          <a:off x="2339752" y="3157983"/>
          <a:ext cx="5610725" cy="127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公式" r:id="rId5" imgW="2031840" imgH="406080" progId="Equation.3">
                  <p:embed/>
                </p:oleObj>
              </mc:Choice>
              <mc:Fallback>
                <p:oleObj name="公式" r:id="rId5" imgW="2031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157983"/>
                        <a:ext cx="5610725" cy="127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>
            <a:off x="1763688" y="2060848"/>
            <a:ext cx="504056" cy="1872208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84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45046"/>
            <a:ext cx="8801100" cy="3448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重点回顾：</a:t>
            </a:r>
            <a:r>
              <a:rPr lang="en-US" altLang="zh-CN" dirty="0" smtClean="0"/>
              <a:t>DFT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76328"/>
            <a:ext cx="8610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0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DTFT</a:t>
                </a: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:pPr marL="0" indent="0">
                  <a:buNone/>
                </a:pPr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=−3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t="-1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39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824</TotalTime>
  <Words>385</Words>
  <Application>Microsoft Office PowerPoint</Application>
  <PresentationFormat>全屏显示(4:3)</PresentationFormat>
  <Paragraphs>147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华文行楷</vt:lpstr>
      <vt:lpstr>楷体_GB2312</vt:lpstr>
      <vt:lpstr>宋体</vt:lpstr>
      <vt:lpstr>微软雅黑</vt:lpstr>
      <vt:lpstr>幼圆</vt:lpstr>
      <vt:lpstr>Arial</vt:lpstr>
      <vt:lpstr>Cambria Math</vt:lpstr>
      <vt:lpstr>Franklin Gothic Book</vt:lpstr>
      <vt:lpstr>Perpetua</vt:lpstr>
      <vt:lpstr>Times New Roman</vt:lpstr>
      <vt:lpstr>Verdana</vt:lpstr>
      <vt:lpstr>Wingdings 2</vt:lpstr>
      <vt:lpstr>sp#ln-01 20150309</vt:lpstr>
      <vt:lpstr>Equation</vt:lpstr>
      <vt:lpstr>公式</vt:lpstr>
      <vt:lpstr>03 数字信号处理：离散傅里叶变换  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重点回顾：DFT</vt:lpstr>
      <vt:lpstr>习题（1）</vt:lpstr>
      <vt:lpstr>习题（2）</vt:lpstr>
      <vt:lpstr>习题（3）</vt:lpstr>
      <vt:lpstr>习题（4）：循环卷积</vt:lpstr>
      <vt:lpstr>习题（4）：循环卷积</vt:lpstr>
      <vt:lpstr>习题（4）：循环卷积</vt:lpstr>
      <vt:lpstr>习题（4）：用DFT实现循环卷积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147</cp:revision>
  <dcterms:created xsi:type="dcterms:W3CDTF">2015-03-07T03:20:22Z</dcterms:created>
  <dcterms:modified xsi:type="dcterms:W3CDTF">2018-03-25T04:05:21Z</dcterms:modified>
</cp:coreProperties>
</file>