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53" r:id="rId1"/>
  </p:sldMasterIdLst>
  <p:notesMasterIdLst>
    <p:notesMasterId r:id="rId48"/>
  </p:notesMasterIdLst>
  <p:sldIdLst>
    <p:sldId id="256" r:id="rId2"/>
    <p:sldId id="358" r:id="rId3"/>
    <p:sldId id="389" r:id="rId4"/>
    <p:sldId id="390" r:id="rId5"/>
    <p:sldId id="391" r:id="rId6"/>
    <p:sldId id="392" r:id="rId7"/>
    <p:sldId id="393" r:id="rId8"/>
    <p:sldId id="430" r:id="rId9"/>
    <p:sldId id="431" r:id="rId10"/>
    <p:sldId id="432" r:id="rId11"/>
    <p:sldId id="433" r:id="rId12"/>
    <p:sldId id="441" r:id="rId13"/>
    <p:sldId id="440" r:id="rId14"/>
    <p:sldId id="398" r:id="rId15"/>
    <p:sldId id="394" r:id="rId16"/>
    <p:sldId id="395" r:id="rId17"/>
    <p:sldId id="399" r:id="rId18"/>
    <p:sldId id="400" r:id="rId19"/>
    <p:sldId id="401" r:id="rId20"/>
    <p:sldId id="402" r:id="rId21"/>
    <p:sldId id="408" r:id="rId22"/>
    <p:sldId id="403" r:id="rId23"/>
    <p:sldId id="404" r:id="rId24"/>
    <p:sldId id="405" r:id="rId25"/>
    <p:sldId id="406" r:id="rId26"/>
    <p:sldId id="407" r:id="rId27"/>
    <p:sldId id="442" r:id="rId28"/>
    <p:sldId id="443" r:id="rId29"/>
    <p:sldId id="409" r:id="rId30"/>
    <p:sldId id="434" r:id="rId31"/>
    <p:sldId id="411" r:id="rId32"/>
    <p:sldId id="410" r:id="rId33"/>
    <p:sldId id="413" r:id="rId34"/>
    <p:sldId id="412" r:id="rId35"/>
    <p:sldId id="439" r:id="rId36"/>
    <p:sldId id="415" r:id="rId37"/>
    <p:sldId id="416" r:id="rId38"/>
    <p:sldId id="417" r:id="rId39"/>
    <p:sldId id="418" r:id="rId40"/>
    <p:sldId id="419" r:id="rId41"/>
    <p:sldId id="420" r:id="rId42"/>
    <p:sldId id="421" r:id="rId43"/>
    <p:sldId id="436" r:id="rId44"/>
    <p:sldId id="437" r:id="rId45"/>
    <p:sldId id="438" r:id="rId46"/>
    <p:sldId id="388" r:id="rId47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666633"/>
    <a:srgbClr val="00CC99"/>
    <a:srgbClr val="A50021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08" autoAdjust="0"/>
    <p:restoredTop sz="95342" autoAdjust="0"/>
  </p:normalViewPr>
  <p:slideViewPr>
    <p:cSldViewPr>
      <p:cViewPr varScale="1">
        <p:scale>
          <a:sx n="66" d="100"/>
          <a:sy n="66" d="100"/>
        </p:scale>
        <p:origin x="504" y="72"/>
      </p:cViewPr>
      <p:guideLst>
        <p:guide orient="horz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51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emf"/><Relationship Id="rId3" Type="http://schemas.openxmlformats.org/officeDocument/2006/relationships/image" Target="../media/image55.emf"/><Relationship Id="rId7" Type="http://schemas.openxmlformats.org/officeDocument/2006/relationships/image" Target="../media/image59.emf"/><Relationship Id="rId2" Type="http://schemas.openxmlformats.org/officeDocument/2006/relationships/image" Target="../media/image54.emf"/><Relationship Id="rId1" Type="http://schemas.openxmlformats.org/officeDocument/2006/relationships/image" Target="../media/image53.emf"/><Relationship Id="rId6" Type="http://schemas.openxmlformats.org/officeDocument/2006/relationships/image" Target="../media/image58.emf"/><Relationship Id="rId5" Type="http://schemas.openxmlformats.org/officeDocument/2006/relationships/image" Target="../media/image57.emf"/><Relationship Id="rId4" Type="http://schemas.openxmlformats.org/officeDocument/2006/relationships/image" Target="../media/image56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image" Target="../media/image66.wmf"/><Relationship Id="rId7" Type="http://schemas.openxmlformats.org/officeDocument/2006/relationships/image" Target="../media/image70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6" Type="http://schemas.openxmlformats.org/officeDocument/2006/relationships/image" Target="../media/image69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Relationship Id="rId9" Type="http://schemas.openxmlformats.org/officeDocument/2006/relationships/image" Target="../media/image72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emf"/><Relationship Id="rId1" Type="http://schemas.openxmlformats.org/officeDocument/2006/relationships/image" Target="../media/image73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image" Target="../media/image82.wmf"/><Relationship Id="rId7" Type="http://schemas.openxmlformats.org/officeDocument/2006/relationships/image" Target="../media/image85.wmf"/><Relationship Id="rId12" Type="http://schemas.openxmlformats.org/officeDocument/2006/relationships/image" Target="../media/image90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6" Type="http://schemas.openxmlformats.org/officeDocument/2006/relationships/image" Target="../media/image84.wmf"/><Relationship Id="rId11" Type="http://schemas.openxmlformats.org/officeDocument/2006/relationships/image" Target="../media/image89.wmf"/><Relationship Id="rId5" Type="http://schemas.openxmlformats.org/officeDocument/2006/relationships/image" Target="../media/image72.wmf"/><Relationship Id="rId10" Type="http://schemas.openxmlformats.org/officeDocument/2006/relationships/image" Target="../media/image88.wmf"/><Relationship Id="rId4" Type="http://schemas.openxmlformats.org/officeDocument/2006/relationships/image" Target="../media/image83.wmf"/><Relationship Id="rId9" Type="http://schemas.openxmlformats.org/officeDocument/2006/relationships/image" Target="../media/image8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3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5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wmf"/><Relationship Id="rId7" Type="http://schemas.openxmlformats.org/officeDocument/2006/relationships/image" Target="../media/image132.wmf"/><Relationship Id="rId2" Type="http://schemas.openxmlformats.org/officeDocument/2006/relationships/image" Target="../media/image127.wmf"/><Relationship Id="rId1" Type="http://schemas.openxmlformats.org/officeDocument/2006/relationships/image" Target="../media/image126.wmf"/><Relationship Id="rId6" Type="http://schemas.openxmlformats.org/officeDocument/2006/relationships/image" Target="../media/image131.wmf"/><Relationship Id="rId5" Type="http://schemas.openxmlformats.org/officeDocument/2006/relationships/image" Target="../media/image130.wmf"/><Relationship Id="rId4" Type="http://schemas.openxmlformats.org/officeDocument/2006/relationships/image" Target="../media/image12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wmf"/><Relationship Id="rId2" Type="http://schemas.openxmlformats.org/officeDocument/2006/relationships/image" Target="../media/image134.wmf"/><Relationship Id="rId1" Type="http://schemas.openxmlformats.org/officeDocument/2006/relationships/image" Target="../media/image133.wmf"/><Relationship Id="rId5" Type="http://schemas.openxmlformats.org/officeDocument/2006/relationships/image" Target="../media/image137.wmf"/><Relationship Id="rId4" Type="http://schemas.openxmlformats.org/officeDocument/2006/relationships/image" Target="../media/image136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wmf"/><Relationship Id="rId2" Type="http://schemas.openxmlformats.org/officeDocument/2006/relationships/image" Target="../media/image139.wmf"/><Relationship Id="rId1" Type="http://schemas.openxmlformats.org/officeDocument/2006/relationships/image" Target="../media/image138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wmf"/><Relationship Id="rId2" Type="http://schemas.openxmlformats.org/officeDocument/2006/relationships/image" Target="../media/image143.wmf"/><Relationship Id="rId1" Type="http://schemas.openxmlformats.org/officeDocument/2006/relationships/image" Target="../media/image142.wmf"/><Relationship Id="rId6" Type="http://schemas.openxmlformats.org/officeDocument/2006/relationships/image" Target="../media/image147.wmf"/><Relationship Id="rId5" Type="http://schemas.openxmlformats.org/officeDocument/2006/relationships/image" Target="../media/image146.wmf"/><Relationship Id="rId4" Type="http://schemas.openxmlformats.org/officeDocument/2006/relationships/image" Target="../media/image145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wmf"/><Relationship Id="rId2" Type="http://schemas.openxmlformats.org/officeDocument/2006/relationships/image" Target="../media/image149.wmf"/><Relationship Id="rId1" Type="http://schemas.openxmlformats.org/officeDocument/2006/relationships/image" Target="../media/image148.wmf"/><Relationship Id="rId6" Type="http://schemas.openxmlformats.org/officeDocument/2006/relationships/image" Target="../media/image152.wmf"/><Relationship Id="rId5" Type="http://schemas.openxmlformats.org/officeDocument/2006/relationships/image" Target="../media/image151.wmf"/><Relationship Id="rId4" Type="http://schemas.openxmlformats.org/officeDocument/2006/relationships/image" Target="../media/image150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wmf"/><Relationship Id="rId3" Type="http://schemas.openxmlformats.org/officeDocument/2006/relationships/image" Target="../media/image156.wmf"/><Relationship Id="rId7" Type="http://schemas.openxmlformats.org/officeDocument/2006/relationships/image" Target="../media/image160.wmf"/><Relationship Id="rId12" Type="http://schemas.openxmlformats.org/officeDocument/2006/relationships/image" Target="../media/image165.wmf"/><Relationship Id="rId2" Type="http://schemas.openxmlformats.org/officeDocument/2006/relationships/image" Target="../media/image155.wmf"/><Relationship Id="rId1" Type="http://schemas.openxmlformats.org/officeDocument/2006/relationships/image" Target="../media/image154.wmf"/><Relationship Id="rId6" Type="http://schemas.openxmlformats.org/officeDocument/2006/relationships/image" Target="../media/image159.wmf"/><Relationship Id="rId11" Type="http://schemas.openxmlformats.org/officeDocument/2006/relationships/image" Target="../media/image164.wmf"/><Relationship Id="rId5" Type="http://schemas.openxmlformats.org/officeDocument/2006/relationships/image" Target="../media/image158.wmf"/><Relationship Id="rId10" Type="http://schemas.openxmlformats.org/officeDocument/2006/relationships/image" Target="../media/image163.wmf"/><Relationship Id="rId4" Type="http://schemas.openxmlformats.org/officeDocument/2006/relationships/image" Target="../media/image157.wmf"/><Relationship Id="rId9" Type="http://schemas.openxmlformats.org/officeDocument/2006/relationships/image" Target="../media/image162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9.wmf"/><Relationship Id="rId1" Type="http://schemas.openxmlformats.org/officeDocument/2006/relationships/image" Target="../media/image168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2.wmf"/><Relationship Id="rId1" Type="http://schemas.openxmlformats.org/officeDocument/2006/relationships/image" Target="../media/image171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4.wmf"/><Relationship Id="rId1" Type="http://schemas.openxmlformats.org/officeDocument/2006/relationships/image" Target="../media/image17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image" Target="../media/image27.wmf"/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12" Type="http://schemas.openxmlformats.org/officeDocument/2006/relationships/image" Target="../media/image26.wmf"/><Relationship Id="rId17" Type="http://schemas.openxmlformats.org/officeDocument/2006/relationships/image" Target="../media/image31.wmf"/><Relationship Id="rId2" Type="http://schemas.openxmlformats.org/officeDocument/2006/relationships/image" Target="../media/image16.wmf"/><Relationship Id="rId16" Type="http://schemas.openxmlformats.org/officeDocument/2006/relationships/image" Target="../media/image30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11" Type="http://schemas.openxmlformats.org/officeDocument/2006/relationships/image" Target="../media/image25.wmf"/><Relationship Id="rId5" Type="http://schemas.openxmlformats.org/officeDocument/2006/relationships/image" Target="../media/image19.wmf"/><Relationship Id="rId15" Type="http://schemas.openxmlformats.org/officeDocument/2006/relationships/image" Target="../media/image29.wmf"/><Relationship Id="rId10" Type="http://schemas.openxmlformats.org/officeDocument/2006/relationships/image" Target="../media/image24.wmf"/><Relationship Id="rId4" Type="http://schemas.openxmlformats.org/officeDocument/2006/relationships/image" Target="../media/image18.wmf"/><Relationship Id="rId9" Type="http://schemas.openxmlformats.org/officeDocument/2006/relationships/image" Target="../media/image23.wmf"/><Relationship Id="rId14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image" Target="../media/image40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image" Target="../media/image43.emf"/><Relationship Id="rId5" Type="http://schemas.openxmlformats.org/officeDocument/2006/relationships/image" Target="../media/image47.emf"/><Relationship Id="rId4" Type="http://schemas.openxmlformats.org/officeDocument/2006/relationships/image" Target="../media/image46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emf"/><Relationship Id="rId1" Type="http://schemas.openxmlformats.org/officeDocument/2006/relationships/image" Target="../media/image48.emf"/><Relationship Id="rId5" Type="http://schemas.openxmlformats.org/officeDocument/2006/relationships/image" Target="../media/image52.emf"/><Relationship Id="rId4" Type="http://schemas.openxmlformats.org/officeDocument/2006/relationships/image" Target="../media/image5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406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06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60EE80B-7A1C-4EA9-9D41-6E2180383E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28061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124012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0EE80B-7A1C-4EA9-9D41-6E2180383ED7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489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0EE80B-7A1C-4EA9-9D41-6E2180383ED7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923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0EE80B-7A1C-4EA9-9D41-6E2180383ED7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837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279619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rgbClr val="C00000"/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7373692" y="6191250"/>
            <a:ext cx="1397921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t>3/18/2018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5" name="页脚占位符 2"/>
          <p:cNvSpPr>
            <a:spLocks noGrp="1"/>
          </p:cNvSpPr>
          <p:nvPr>
            <p:ph type="ftr" sz="quarter" idx="3"/>
          </p:nvPr>
        </p:nvSpPr>
        <p:spPr>
          <a:xfrm>
            <a:off x="762000" y="6186714"/>
            <a:ext cx="2895600" cy="457200"/>
          </a:xfrm>
          <a:prstGeom prst="rect">
            <a:avLst/>
          </a:prstGeom>
        </p:spPr>
        <p:txBody>
          <a:bodyPr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复旦大学 计算机科学技术学院</a:t>
            </a:r>
            <a:endParaRPr lang="en-US" dirty="0"/>
          </a:p>
        </p:txBody>
      </p:sp>
      <p:sp>
        <p:nvSpPr>
          <p:cNvPr id="16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228600" y="6181272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8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792162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8534400" cy="48006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 dirty="0"/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2"/>
          </p:nvPr>
        </p:nvSpPr>
        <p:spPr>
          <a:xfrm>
            <a:off x="7373692" y="6191250"/>
            <a:ext cx="1397921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t>3/18/2018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9" name="页脚占位符 2"/>
          <p:cNvSpPr>
            <a:spLocks noGrp="1"/>
          </p:cNvSpPr>
          <p:nvPr>
            <p:ph type="ftr" sz="quarter" idx="3"/>
          </p:nvPr>
        </p:nvSpPr>
        <p:spPr>
          <a:xfrm>
            <a:off x="762000" y="6186714"/>
            <a:ext cx="2895600" cy="457200"/>
          </a:xfrm>
          <a:prstGeom prst="rect">
            <a:avLst/>
          </a:prstGeom>
        </p:spPr>
        <p:txBody>
          <a:bodyPr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复旦大学 计算机科学技术学院</a:t>
            </a:r>
            <a:endParaRPr lang="en-US" dirty="0"/>
          </a:p>
        </p:txBody>
      </p:sp>
      <p:sp>
        <p:nvSpPr>
          <p:cNvPr id="10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228600" y="6181272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E48-F533-4E5D-8A3D-38DB6F99651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79874" y="1268760"/>
            <a:ext cx="3749040" cy="5029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99424" y="1268760"/>
            <a:ext cx="3749040" cy="5029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557733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3A2D-E47C-44C1-AF86-0087E607188F}" type="datetimeFigureOut">
              <a:rPr lang="zh-CN" altLang="en-US" smtClean="0"/>
              <a:t>2018-03-18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E48-F533-4E5D-8A3D-38DB6F996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5770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rgbClr val="00B050"/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458200" cy="8382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304800" y="1219200"/>
            <a:ext cx="845820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7373692" y="6191250"/>
            <a:ext cx="1397921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t>3/18/2018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762000" y="6186714"/>
            <a:ext cx="2895600" cy="457200"/>
          </a:xfrm>
          <a:prstGeom prst="rect">
            <a:avLst/>
          </a:prstGeom>
        </p:spPr>
        <p:txBody>
          <a:bodyPr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复旦大学 计算机科学技术学院</a:t>
            </a:r>
            <a:endParaRPr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228600" y="6181272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55" r:id="rId2"/>
    <p:sldLayoutId id="2147484056" r:id="rId3"/>
    <p:sldLayoutId id="2147484057" r:id="rId4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8.e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7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1.e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40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47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4.e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46.emf"/><Relationship Id="rId4" Type="http://schemas.openxmlformats.org/officeDocument/2006/relationships/image" Target="../media/image43.emf"/><Relationship Id="rId9" Type="http://schemas.openxmlformats.org/officeDocument/2006/relationships/oleObject" Target="../embeddings/oleObject41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52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9.e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51.emf"/><Relationship Id="rId4" Type="http://schemas.openxmlformats.org/officeDocument/2006/relationships/image" Target="../media/image48.emf"/><Relationship Id="rId9" Type="http://schemas.openxmlformats.org/officeDocument/2006/relationships/oleObject" Target="../embeddings/oleObject46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emf"/><Relationship Id="rId13" Type="http://schemas.openxmlformats.org/officeDocument/2006/relationships/oleObject" Target="../embeddings/oleObject53.bin"/><Relationship Id="rId18" Type="http://schemas.openxmlformats.org/officeDocument/2006/relationships/image" Target="../media/image60.e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57.emf"/><Relationship Id="rId17" Type="http://schemas.openxmlformats.org/officeDocument/2006/relationships/oleObject" Target="../embeddings/oleObject55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59.e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4.e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5" Type="http://schemas.openxmlformats.org/officeDocument/2006/relationships/oleObject" Target="../embeddings/oleObject54.bin"/><Relationship Id="rId10" Type="http://schemas.openxmlformats.org/officeDocument/2006/relationships/image" Target="../media/image56.emf"/><Relationship Id="rId4" Type="http://schemas.openxmlformats.org/officeDocument/2006/relationships/image" Target="../media/image53.emf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58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2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57.bin"/><Relationship Id="rId5" Type="http://schemas.openxmlformats.org/officeDocument/2006/relationships/image" Target="../media/image61.wmf"/><Relationship Id="rId4" Type="http://schemas.openxmlformats.org/officeDocument/2006/relationships/oleObject" Target="../embeddings/oleObject56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oleObject" Target="../embeddings/oleObject63.bin"/><Relationship Id="rId18" Type="http://schemas.openxmlformats.org/officeDocument/2006/relationships/image" Target="../media/image71.w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68.wmf"/><Relationship Id="rId17" Type="http://schemas.openxmlformats.org/officeDocument/2006/relationships/oleObject" Target="../embeddings/oleObject65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70.wmf"/><Relationship Id="rId20" Type="http://schemas.openxmlformats.org/officeDocument/2006/relationships/image" Target="../media/image72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5.wmf"/><Relationship Id="rId11" Type="http://schemas.openxmlformats.org/officeDocument/2006/relationships/oleObject" Target="../embeddings/oleObject62.bin"/><Relationship Id="rId5" Type="http://schemas.openxmlformats.org/officeDocument/2006/relationships/oleObject" Target="../embeddings/oleObject59.bin"/><Relationship Id="rId15" Type="http://schemas.openxmlformats.org/officeDocument/2006/relationships/oleObject" Target="../embeddings/oleObject64.bin"/><Relationship Id="rId10" Type="http://schemas.openxmlformats.org/officeDocument/2006/relationships/image" Target="../media/image67.wmf"/><Relationship Id="rId19" Type="http://schemas.openxmlformats.org/officeDocument/2006/relationships/oleObject" Target="../embeddings/oleObject66.bin"/><Relationship Id="rId4" Type="http://schemas.openxmlformats.org/officeDocument/2006/relationships/image" Target="../media/image64.wmf"/><Relationship Id="rId9" Type="http://schemas.openxmlformats.org/officeDocument/2006/relationships/oleObject" Target="../embeddings/oleObject61.bin"/><Relationship Id="rId14" Type="http://schemas.openxmlformats.org/officeDocument/2006/relationships/image" Target="../media/image69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4.e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73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79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6.wmf"/><Relationship Id="rId11" Type="http://schemas.openxmlformats.org/officeDocument/2006/relationships/oleObject" Target="../embeddings/oleObject73.bin"/><Relationship Id="rId5" Type="http://schemas.openxmlformats.org/officeDocument/2006/relationships/oleObject" Target="../embeddings/oleObject70.bin"/><Relationship Id="rId10" Type="http://schemas.openxmlformats.org/officeDocument/2006/relationships/image" Target="../media/image78.wmf"/><Relationship Id="rId4" Type="http://schemas.openxmlformats.org/officeDocument/2006/relationships/image" Target="../media/image75.wmf"/><Relationship Id="rId9" Type="http://schemas.openxmlformats.org/officeDocument/2006/relationships/oleObject" Target="../embeddings/oleObject72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13" Type="http://schemas.openxmlformats.org/officeDocument/2006/relationships/oleObject" Target="../embeddings/oleObject79.bin"/><Relationship Id="rId18" Type="http://schemas.openxmlformats.org/officeDocument/2006/relationships/image" Target="../media/image86.wmf"/><Relationship Id="rId26" Type="http://schemas.openxmlformats.org/officeDocument/2006/relationships/image" Target="../media/image90.wmf"/><Relationship Id="rId3" Type="http://schemas.openxmlformats.org/officeDocument/2006/relationships/oleObject" Target="../embeddings/oleObject74.bin"/><Relationship Id="rId21" Type="http://schemas.openxmlformats.org/officeDocument/2006/relationships/oleObject" Target="../embeddings/oleObject83.bin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72.wmf"/><Relationship Id="rId17" Type="http://schemas.openxmlformats.org/officeDocument/2006/relationships/oleObject" Target="../embeddings/oleObject81.bin"/><Relationship Id="rId25" Type="http://schemas.openxmlformats.org/officeDocument/2006/relationships/oleObject" Target="../embeddings/oleObject85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85.wmf"/><Relationship Id="rId20" Type="http://schemas.openxmlformats.org/officeDocument/2006/relationships/image" Target="../media/image87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81.wmf"/><Relationship Id="rId11" Type="http://schemas.openxmlformats.org/officeDocument/2006/relationships/oleObject" Target="../embeddings/oleObject78.bin"/><Relationship Id="rId24" Type="http://schemas.openxmlformats.org/officeDocument/2006/relationships/image" Target="../media/image89.wmf"/><Relationship Id="rId5" Type="http://schemas.openxmlformats.org/officeDocument/2006/relationships/oleObject" Target="../embeddings/oleObject75.bin"/><Relationship Id="rId15" Type="http://schemas.openxmlformats.org/officeDocument/2006/relationships/oleObject" Target="../embeddings/oleObject80.bin"/><Relationship Id="rId23" Type="http://schemas.openxmlformats.org/officeDocument/2006/relationships/oleObject" Target="../embeddings/oleObject84.bin"/><Relationship Id="rId10" Type="http://schemas.openxmlformats.org/officeDocument/2006/relationships/image" Target="../media/image83.wmf"/><Relationship Id="rId19" Type="http://schemas.openxmlformats.org/officeDocument/2006/relationships/oleObject" Target="../embeddings/oleObject82.bin"/><Relationship Id="rId4" Type="http://schemas.openxmlformats.org/officeDocument/2006/relationships/image" Target="../media/image80.wmf"/><Relationship Id="rId9" Type="http://schemas.openxmlformats.org/officeDocument/2006/relationships/oleObject" Target="../embeddings/oleObject77.bin"/><Relationship Id="rId14" Type="http://schemas.openxmlformats.org/officeDocument/2006/relationships/image" Target="../media/image84.wmf"/><Relationship Id="rId22" Type="http://schemas.openxmlformats.org/officeDocument/2006/relationships/image" Target="../media/image88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115.png"/><Relationship Id="rId18" Type="http://schemas.openxmlformats.org/officeDocument/2006/relationships/image" Target="../media/image120.png"/><Relationship Id="rId3" Type="http://schemas.openxmlformats.org/officeDocument/2006/relationships/image" Target="../media/image92.png"/><Relationship Id="rId7" Type="http://schemas.openxmlformats.org/officeDocument/2006/relationships/image" Target="../media/image109.png"/><Relationship Id="rId12" Type="http://schemas.openxmlformats.org/officeDocument/2006/relationships/image" Target="../media/image114.png"/><Relationship Id="rId17" Type="http://schemas.openxmlformats.org/officeDocument/2006/relationships/image" Target="../media/image119.png"/><Relationship Id="rId2" Type="http://schemas.openxmlformats.org/officeDocument/2006/relationships/image" Target="../media/image91.png"/><Relationship Id="rId16" Type="http://schemas.openxmlformats.org/officeDocument/2006/relationships/image" Target="../media/image1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8.png"/><Relationship Id="rId11" Type="http://schemas.openxmlformats.org/officeDocument/2006/relationships/image" Target="../media/image113.png"/><Relationship Id="rId5" Type="http://schemas.openxmlformats.org/officeDocument/2006/relationships/image" Target="../media/image107.png"/><Relationship Id="rId15" Type="http://schemas.openxmlformats.org/officeDocument/2006/relationships/image" Target="../media/image117.png"/><Relationship Id="rId10" Type="http://schemas.openxmlformats.org/officeDocument/2006/relationships/image" Target="../media/image112.png"/><Relationship Id="rId4" Type="http://schemas.openxmlformats.org/officeDocument/2006/relationships/image" Target="../media/image106.png"/><Relationship Id="rId9" Type="http://schemas.openxmlformats.org/officeDocument/2006/relationships/image" Target="../media/image111.png"/><Relationship Id="rId14" Type="http://schemas.openxmlformats.org/officeDocument/2006/relationships/image" Target="../media/image11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22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123.wmf"/><Relationship Id="rId4" Type="http://schemas.openxmlformats.org/officeDocument/2006/relationships/oleObject" Target="../embeddings/oleObject87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125.e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13" Type="http://schemas.openxmlformats.org/officeDocument/2006/relationships/oleObject" Target="../embeddings/oleObject94.bin"/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oleObject91.bin"/><Relationship Id="rId12" Type="http://schemas.openxmlformats.org/officeDocument/2006/relationships/image" Target="../media/image130.wmf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32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27.wmf"/><Relationship Id="rId11" Type="http://schemas.openxmlformats.org/officeDocument/2006/relationships/oleObject" Target="../embeddings/oleObject93.bin"/><Relationship Id="rId5" Type="http://schemas.openxmlformats.org/officeDocument/2006/relationships/oleObject" Target="../embeddings/oleObject90.bin"/><Relationship Id="rId15" Type="http://schemas.openxmlformats.org/officeDocument/2006/relationships/oleObject" Target="../embeddings/oleObject95.bin"/><Relationship Id="rId10" Type="http://schemas.openxmlformats.org/officeDocument/2006/relationships/image" Target="../media/image129.wmf"/><Relationship Id="rId4" Type="http://schemas.openxmlformats.org/officeDocument/2006/relationships/image" Target="../media/image126.wmf"/><Relationship Id="rId9" Type="http://schemas.openxmlformats.org/officeDocument/2006/relationships/oleObject" Target="../embeddings/oleObject92.bin"/><Relationship Id="rId14" Type="http://schemas.openxmlformats.org/officeDocument/2006/relationships/image" Target="../media/image131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/><Relationship Id="rId3" Type="http://schemas.openxmlformats.org/officeDocument/2006/relationships/oleObject" Target="../embeddings/oleObject96.bin"/><Relationship Id="rId7" Type="http://schemas.openxmlformats.org/officeDocument/2006/relationships/oleObject" Target="../embeddings/oleObject98.bin"/><Relationship Id="rId12" Type="http://schemas.openxmlformats.org/officeDocument/2006/relationships/image" Target="../media/image137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34.wmf"/><Relationship Id="rId11" Type="http://schemas.openxmlformats.org/officeDocument/2006/relationships/oleObject" Target="../embeddings/oleObject100.bin"/><Relationship Id="rId5" Type="http://schemas.openxmlformats.org/officeDocument/2006/relationships/oleObject" Target="../embeddings/oleObject97.bin"/><Relationship Id="rId10" Type="http://schemas.openxmlformats.org/officeDocument/2006/relationships/image" Target="../media/image136.wmf"/><Relationship Id="rId4" Type="http://schemas.openxmlformats.org/officeDocument/2006/relationships/image" Target="../media/image133.wmf"/><Relationship Id="rId9" Type="http://schemas.openxmlformats.org/officeDocument/2006/relationships/oleObject" Target="../embeddings/oleObject99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3.bin"/><Relationship Id="rId3" Type="http://schemas.openxmlformats.org/officeDocument/2006/relationships/image" Target="../media/image141.png"/><Relationship Id="rId7" Type="http://schemas.openxmlformats.org/officeDocument/2006/relationships/image" Target="../media/image139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02.bin"/><Relationship Id="rId5" Type="http://schemas.openxmlformats.org/officeDocument/2006/relationships/image" Target="../media/image138.wmf"/><Relationship Id="rId4" Type="http://schemas.openxmlformats.org/officeDocument/2006/relationships/oleObject" Target="../embeddings/oleObject101.bin"/><Relationship Id="rId9" Type="http://schemas.openxmlformats.org/officeDocument/2006/relationships/image" Target="../media/image140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wmf"/><Relationship Id="rId13" Type="http://schemas.openxmlformats.org/officeDocument/2006/relationships/oleObject" Target="../embeddings/oleObject109.bin"/><Relationship Id="rId3" Type="http://schemas.openxmlformats.org/officeDocument/2006/relationships/oleObject" Target="../embeddings/oleObject104.bin"/><Relationship Id="rId7" Type="http://schemas.openxmlformats.org/officeDocument/2006/relationships/oleObject" Target="../embeddings/oleObject106.bin"/><Relationship Id="rId12" Type="http://schemas.openxmlformats.org/officeDocument/2006/relationships/image" Target="../media/image146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43.wmf"/><Relationship Id="rId11" Type="http://schemas.openxmlformats.org/officeDocument/2006/relationships/oleObject" Target="../embeddings/oleObject108.bin"/><Relationship Id="rId5" Type="http://schemas.openxmlformats.org/officeDocument/2006/relationships/oleObject" Target="../embeddings/oleObject105.bin"/><Relationship Id="rId10" Type="http://schemas.openxmlformats.org/officeDocument/2006/relationships/image" Target="../media/image145.wmf"/><Relationship Id="rId4" Type="http://schemas.openxmlformats.org/officeDocument/2006/relationships/image" Target="../media/image142.wmf"/><Relationship Id="rId9" Type="http://schemas.openxmlformats.org/officeDocument/2006/relationships/oleObject" Target="../embeddings/oleObject107.bin"/><Relationship Id="rId14" Type="http://schemas.openxmlformats.org/officeDocument/2006/relationships/image" Target="../media/image147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wmf"/><Relationship Id="rId13" Type="http://schemas.openxmlformats.org/officeDocument/2006/relationships/oleObject" Target="../embeddings/oleObject115.bin"/><Relationship Id="rId3" Type="http://schemas.openxmlformats.org/officeDocument/2006/relationships/oleObject" Target="../embeddings/oleObject110.bin"/><Relationship Id="rId7" Type="http://schemas.openxmlformats.org/officeDocument/2006/relationships/oleObject" Target="../embeddings/oleObject112.bin"/><Relationship Id="rId12" Type="http://schemas.openxmlformats.org/officeDocument/2006/relationships/image" Target="../media/image151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49.wmf"/><Relationship Id="rId11" Type="http://schemas.openxmlformats.org/officeDocument/2006/relationships/oleObject" Target="../embeddings/oleObject114.bin"/><Relationship Id="rId5" Type="http://schemas.openxmlformats.org/officeDocument/2006/relationships/oleObject" Target="../embeddings/oleObject111.bin"/><Relationship Id="rId10" Type="http://schemas.openxmlformats.org/officeDocument/2006/relationships/image" Target="../media/image150.wmf"/><Relationship Id="rId4" Type="http://schemas.openxmlformats.org/officeDocument/2006/relationships/image" Target="../media/image148.wmf"/><Relationship Id="rId9" Type="http://schemas.openxmlformats.org/officeDocument/2006/relationships/oleObject" Target="../embeddings/oleObject113.bin"/><Relationship Id="rId14" Type="http://schemas.openxmlformats.org/officeDocument/2006/relationships/image" Target="../media/image152.w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wmf"/><Relationship Id="rId13" Type="http://schemas.openxmlformats.org/officeDocument/2006/relationships/oleObject" Target="../embeddings/oleObject121.bin"/><Relationship Id="rId18" Type="http://schemas.openxmlformats.org/officeDocument/2006/relationships/image" Target="../media/image161.wmf"/><Relationship Id="rId26" Type="http://schemas.openxmlformats.org/officeDocument/2006/relationships/image" Target="../media/image165.wmf"/><Relationship Id="rId3" Type="http://schemas.openxmlformats.org/officeDocument/2006/relationships/oleObject" Target="../embeddings/oleObject116.bin"/><Relationship Id="rId21" Type="http://schemas.openxmlformats.org/officeDocument/2006/relationships/oleObject" Target="../embeddings/oleObject125.bin"/><Relationship Id="rId7" Type="http://schemas.openxmlformats.org/officeDocument/2006/relationships/oleObject" Target="../embeddings/oleObject118.bin"/><Relationship Id="rId12" Type="http://schemas.openxmlformats.org/officeDocument/2006/relationships/image" Target="../media/image158.wmf"/><Relationship Id="rId17" Type="http://schemas.openxmlformats.org/officeDocument/2006/relationships/oleObject" Target="../embeddings/oleObject123.bin"/><Relationship Id="rId25" Type="http://schemas.openxmlformats.org/officeDocument/2006/relationships/oleObject" Target="../embeddings/oleObject127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60.wmf"/><Relationship Id="rId20" Type="http://schemas.openxmlformats.org/officeDocument/2006/relationships/image" Target="../media/image162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55.wmf"/><Relationship Id="rId11" Type="http://schemas.openxmlformats.org/officeDocument/2006/relationships/oleObject" Target="../embeddings/oleObject120.bin"/><Relationship Id="rId24" Type="http://schemas.openxmlformats.org/officeDocument/2006/relationships/image" Target="../media/image164.wmf"/><Relationship Id="rId5" Type="http://schemas.openxmlformats.org/officeDocument/2006/relationships/oleObject" Target="../embeddings/oleObject117.bin"/><Relationship Id="rId15" Type="http://schemas.openxmlformats.org/officeDocument/2006/relationships/oleObject" Target="../embeddings/oleObject122.bin"/><Relationship Id="rId23" Type="http://schemas.openxmlformats.org/officeDocument/2006/relationships/oleObject" Target="../embeddings/oleObject126.bin"/><Relationship Id="rId10" Type="http://schemas.openxmlformats.org/officeDocument/2006/relationships/image" Target="../media/image157.wmf"/><Relationship Id="rId19" Type="http://schemas.openxmlformats.org/officeDocument/2006/relationships/oleObject" Target="../embeddings/oleObject124.bin"/><Relationship Id="rId4" Type="http://schemas.openxmlformats.org/officeDocument/2006/relationships/image" Target="../media/image154.wmf"/><Relationship Id="rId9" Type="http://schemas.openxmlformats.org/officeDocument/2006/relationships/oleObject" Target="../embeddings/oleObject119.bin"/><Relationship Id="rId14" Type="http://schemas.openxmlformats.org/officeDocument/2006/relationships/image" Target="../media/image159.wmf"/><Relationship Id="rId22" Type="http://schemas.openxmlformats.org/officeDocument/2006/relationships/image" Target="../media/image163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0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10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7" Type="http://schemas.openxmlformats.org/officeDocument/2006/relationships/image" Target="../media/image169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29.bin"/><Relationship Id="rId5" Type="http://schemas.openxmlformats.org/officeDocument/2006/relationships/image" Target="../media/image168.wmf"/><Relationship Id="rId4" Type="http://schemas.openxmlformats.org/officeDocument/2006/relationships/oleObject" Target="../embeddings/oleObject128.bin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72.wmf"/><Relationship Id="rId5" Type="http://schemas.openxmlformats.org/officeDocument/2006/relationships/oleObject" Target="../embeddings/oleObject131.bin"/><Relationship Id="rId4" Type="http://schemas.openxmlformats.org/officeDocument/2006/relationships/image" Target="../media/image171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74.wmf"/><Relationship Id="rId5" Type="http://schemas.openxmlformats.org/officeDocument/2006/relationships/oleObject" Target="../embeddings/oleObject133.bin"/><Relationship Id="rId4" Type="http://schemas.openxmlformats.org/officeDocument/2006/relationships/image" Target="../media/image173.wmf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oleObject" Target="../embeddings/oleObject12.bin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7.png"/><Relationship Id="rId4" Type="http://schemas.openxmlformats.org/officeDocument/2006/relationships/image" Target="../media/image12.wmf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4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20.bin"/><Relationship Id="rId18" Type="http://schemas.openxmlformats.org/officeDocument/2006/relationships/image" Target="../media/image22.wmf"/><Relationship Id="rId26" Type="http://schemas.openxmlformats.org/officeDocument/2006/relationships/image" Target="../media/image26.wmf"/><Relationship Id="rId3" Type="http://schemas.openxmlformats.org/officeDocument/2006/relationships/oleObject" Target="../embeddings/oleObject15.bin"/><Relationship Id="rId21" Type="http://schemas.openxmlformats.org/officeDocument/2006/relationships/oleObject" Target="../embeddings/oleObject24.bin"/><Relationship Id="rId34" Type="http://schemas.openxmlformats.org/officeDocument/2006/relationships/image" Target="../media/image30.wmf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19.wmf"/><Relationship Id="rId17" Type="http://schemas.openxmlformats.org/officeDocument/2006/relationships/oleObject" Target="../embeddings/oleObject22.bin"/><Relationship Id="rId25" Type="http://schemas.openxmlformats.org/officeDocument/2006/relationships/oleObject" Target="../embeddings/oleObject26.bin"/><Relationship Id="rId33" Type="http://schemas.openxmlformats.org/officeDocument/2006/relationships/oleObject" Target="../embeddings/oleObject30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21.wmf"/><Relationship Id="rId20" Type="http://schemas.openxmlformats.org/officeDocument/2006/relationships/image" Target="../media/image23.wmf"/><Relationship Id="rId29" Type="http://schemas.openxmlformats.org/officeDocument/2006/relationships/oleObject" Target="../embeddings/oleObject28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9.bin"/><Relationship Id="rId24" Type="http://schemas.openxmlformats.org/officeDocument/2006/relationships/image" Target="../media/image25.wmf"/><Relationship Id="rId32" Type="http://schemas.openxmlformats.org/officeDocument/2006/relationships/image" Target="../media/image29.wmf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23" Type="http://schemas.openxmlformats.org/officeDocument/2006/relationships/oleObject" Target="../embeddings/oleObject25.bin"/><Relationship Id="rId28" Type="http://schemas.openxmlformats.org/officeDocument/2006/relationships/image" Target="../media/image27.wmf"/><Relationship Id="rId36" Type="http://schemas.openxmlformats.org/officeDocument/2006/relationships/image" Target="../media/image31.wmf"/><Relationship Id="rId10" Type="http://schemas.openxmlformats.org/officeDocument/2006/relationships/image" Target="../media/image18.wmf"/><Relationship Id="rId19" Type="http://schemas.openxmlformats.org/officeDocument/2006/relationships/oleObject" Target="../embeddings/oleObject23.bin"/><Relationship Id="rId31" Type="http://schemas.openxmlformats.org/officeDocument/2006/relationships/oleObject" Target="../embeddings/oleObject29.bin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0.wmf"/><Relationship Id="rId22" Type="http://schemas.openxmlformats.org/officeDocument/2006/relationships/image" Target="../media/image24.wmf"/><Relationship Id="rId27" Type="http://schemas.openxmlformats.org/officeDocument/2006/relationships/oleObject" Target="../embeddings/oleObject27.bin"/><Relationship Id="rId30" Type="http://schemas.openxmlformats.org/officeDocument/2006/relationships/image" Target="../media/image28.wmf"/><Relationship Id="rId35" Type="http://schemas.openxmlformats.org/officeDocument/2006/relationships/oleObject" Target="../embeddings/oleObject3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副标题 1"/>
          <p:cNvSpPr>
            <a:spLocks noGrp="1"/>
          </p:cNvSpPr>
          <p:nvPr>
            <p:ph type="subTitle" idx="1"/>
          </p:nvPr>
        </p:nvSpPr>
        <p:spPr>
          <a:xfrm>
            <a:off x="1066800" y="3356992"/>
            <a:ext cx="7010400" cy="2681064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薛向阳</a:t>
            </a:r>
            <a:endParaRPr lang="en-US" altLang="zh-CN" sz="3200" b="1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邮件：</a:t>
            </a:r>
            <a:r>
              <a:rPr lang="en-US" altLang="zh-CN" dirty="0" smtClean="0"/>
              <a:t>xyxue@fudan.edu.cn</a:t>
            </a:r>
          </a:p>
          <a:p>
            <a:r>
              <a:rPr lang="zh-CN" altLang="en-US" smtClean="0"/>
              <a:t>办公室</a:t>
            </a:r>
            <a:r>
              <a:rPr lang="zh-CN" altLang="en-US" dirty="0" smtClean="0"/>
              <a:t>：计算机楼</a:t>
            </a:r>
            <a:r>
              <a:rPr lang="en-US" altLang="zh-CN" dirty="0" smtClean="0"/>
              <a:t>408</a:t>
            </a:r>
            <a:r>
              <a:rPr lang="zh-CN" altLang="en-US" dirty="0" smtClean="0"/>
              <a:t>房间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3075" name="标题 3"/>
          <p:cNvSpPr>
            <a:spLocks noGrp="1"/>
          </p:cNvSpPr>
          <p:nvPr>
            <p:ph type="ctrTitle"/>
          </p:nvPr>
        </p:nvSpPr>
        <p:spPr>
          <a:xfrm>
            <a:off x="683568" y="1556792"/>
            <a:ext cx="7772400" cy="1371600"/>
          </a:xfrm>
        </p:spPr>
        <p:txBody>
          <a:bodyPr>
            <a:noAutofit/>
          </a:bodyPr>
          <a:lstStyle/>
          <a:p>
            <a:r>
              <a:rPr lang="en-US" altLang="zh-CN" sz="4000" smtClean="0"/>
              <a:t>03 </a:t>
            </a:r>
            <a:r>
              <a:rPr lang="zh-CN" altLang="en-US" sz="4000" dirty="0" smtClean="0"/>
              <a:t>数字信号处理：</a:t>
            </a:r>
            <a:r>
              <a:rPr lang="zh-CN" altLang="en-US" dirty="0" smtClean="0"/>
              <a:t>离散时间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傅里叶变换</a:t>
            </a:r>
            <a:endParaRPr lang="zh-CN" altLang="en-US" sz="4000" b="1" dirty="0" smtClean="0"/>
          </a:p>
        </p:txBody>
      </p:sp>
    </p:spTree>
    <p:extLst>
      <p:ext uri="{BB962C8B-B14F-4D97-AF65-F5344CB8AC3E}">
        <p14:creationId xmlns:p14="http://schemas.microsoft.com/office/powerpoint/2010/main" val="126870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ECF61-518A-44DD-9B40-0E65E7F386C7}" type="datetime1">
              <a:rPr lang="zh-CN" altLang="en-US" smtClean="0">
                <a:solidFill>
                  <a:srgbClr val="696464"/>
                </a:solidFill>
              </a:rPr>
              <a:pPr/>
              <a:t>2018-03-18</a:t>
            </a:fld>
            <a:endParaRPr lang="zh-CN" altLang="en-US">
              <a:solidFill>
                <a:srgbClr val="69646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51519" y="332656"/>
                <a:ext cx="8520094" cy="12182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en-US" altLang="zh-CN" sz="2400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【</a:t>
                </a:r>
                <a:r>
                  <a:rPr lang="zh-CN" altLang="en-US" sz="24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</a:t>
                </a:r>
                <a:r>
                  <a:rPr lang="en-US" altLang="zh-CN" sz="2400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】</a:t>
                </a:r>
                <a:r>
                  <a:rPr lang="zh-CN" altLang="en-US" sz="2400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对于一个具有频率响应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𝐻</m:t>
                    </m:r>
                    <m:r>
                      <a:rPr lang="en-US" altLang="zh-CN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sSup>
                      <m:sSupPr>
                        <m:ctrlPr>
                          <a:rPr lang="en-US" altLang="zh-CN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𝑒</m:t>
                        </m:r>
                      </m:e>
                      <m:sup>
                        <m:r>
                          <a:rPr lang="en-US" altLang="zh-CN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𝑗</m:t>
                        </m:r>
                        <m:r>
                          <a:rPr lang="zh-CN" altLang="en-US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𝜔</m:t>
                        </m:r>
                      </m:sup>
                    </m:sSup>
                    <m:r>
                      <a:rPr lang="en-US" altLang="zh-CN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的线性移位不变系统，</a:t>
                </a:r>
                <a:endParaRPr lang="en-US" altLang="zh-CN" sz="240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400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</a:t>
                </a:r>
                <a:r>
                  <a:rPr lang="zh-CN" altLang="en-US" sz="2400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计算其单位冲激响应</a:t>
                </a:r>
                <a:r>
                  <a:rPr lang="en-US" altLang="zh-CN" sz="2400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h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𝑛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如下：</a:t>
                </a:r>
                <a:endParaRPr lang="zh-CN" altLang="en-US" sz="24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19" y="332656"/>
                <a:ext cx="8520094" cy="1218219"/>
              </a:xfrm>
              <a:prstGeom prst="rect">
                <a:avLst/>
              </a:prstGeom>
              <a:blipFill rotWithShape="0">
                <a:blip r:embed="rId3"/>
                <a:stretch>
                  <a:fillRect l="-1073" b="-55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组合 19"/>
          <p:cNvGrpSpPr/>
          <p:nvPr/>
        </p:nvGrpSpPr>
        <p:grpSpPr>
          <a:xfrm>
            <a:off x="3108691" y="1772816"/>
            <a:ext cx="2975477" cy="1656184"/>
            <a:chOff x="1403648" y="1918988"/>
            <a:chExt cx="2975477" cy="1656184"/>
          </a:xfrm>
        </p:grpSpPr>
        <p:cxnSp>
          <p:nvCxnSpPr>
            <p:cNvPr id="7" name="直接箭头连接符 6"/>
            <p:cNvCxnSpPr/>
            <p:nvPr/>
          </p:nvCxnSpPr>
          <p:spPr>
            <a:xfrm>
              <a:off x="1403648" y="3071116"/>
              <a:ext cx="2975477" cy="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 flipV="1">
              <a:off x="2915816" y="1918988"/>
              <a:ext cx="0" cy="1656184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2555776" y="2423044"/>
              <a:ext cx="720080" cy="648072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solidFill>
                  <a:prstClr val="white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1618392" y="3071116"/>
                  <a:ext cx="24456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zh-CN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   −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a14:m>
                  <a:r>
                    <a:rPr lang="zh-CN" altLang="en-US" dirty="0" smtClean="0">
                      <a:solidFill>
                        <a:srgbClr val="0000FF"/>
                      </a:solidFill>
                    </a:rPr>
                    <a:t>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zh-CN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zh-CN" altLang="en-US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8392" y="3071116"/>
                  <a:ext cx="2445606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直接连接符 15"/>
            <p:cNvCxnSpPr/>
            <p:nvPr/>
          </p:nvCxnSpPr>
          <p:spPr>
            <a:xfrm>
              <a:off x="1979712" y="2964248"/>
              <a:ext cx="0" cy="216024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3851920" y="2968620"/>
              <a:ext cx="0" cy="216024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2699792" y="3929613"/>
                <a:ext cx="3881255" cy="9161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4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CN" altLang="en-US" sz="24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  <m:r>
                      <a:rPr lang="en-US" altLang="zh-CN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zh-CN" altLang="en-US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altLang="zh-CN" sz="240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40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CN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40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altLang="zh-CN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CN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zh-CN" altLang="en-US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400" dirty="0" smtClean="0">
                    <a:solidFill>
                      <a:srgbClr val="0000FF"/>
                    </a:solidFill>
                  </a:rPr>
                  <a:t> </a:t>
                </a:r>
                <a:endParaRPr lang="zh-CN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3929613"/>
                <a:ext cx="3881255" cy="91614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/>
          <p:cNvSpPr txBox="1"/>
          <p:nvPr/>
        </p:nvSpPr>
        <p:spPr>
          <a:xfrm>
            <a:off x="6396588" y="2348880"/>
            <a:ext cx="14157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理想</a:t>
            </a:r>
            <a:r>
              <a:rPr lang="zh-CN" altLang="en-US" sz="2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低通</a:t>
            </a:r>
            <a:endParaRPr lang="en-US" altLang="zh-CN" sz="2400" b="1" dirty="0" smtClean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滤波器</a:t>
            </a:r>
            <a:endParaRPr lang="zh-CN" altLang="en-US" sz="24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2699792" y="5288654"/>
                <a:ext cx="5013617" cy="9486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h</m:t>
                      </m:r>
                      <m:d>
                        <m:dPr>
                          <m:ctrlPr>
                            <a:rPr lang="en-US" altLang="zh-CN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𝑛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2</m:t>
                          </m:r>
                          <m:r>
                            <a:rPr lang="zh-CN" altLang="en-US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US" altLang="zh-CN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𝜔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c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CN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𝜔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c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altLang="zh-CN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𝑗</m:t>
                              </m:r>
                              <m:r>
                                <a:rPr lang="zh-CN" altLang="en-US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𝜔</m:t>
                              </m:r>
                              <m:r>
                                <a:rPr lang="en-US" altLang="zh-CN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𝑑</m:t>
                          </m:r>
                          <m:r>
                            <a:rPr lang="zh-CN" altLang="en-US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𝜔</m:t>
                          </m:r>
                        </m:e>
                      </m:nary>
                      <m:r>
                        <a:rPr lang="en-US" altLang="zh-CN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40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sin</m:t>
                          </m:r>
                          <m:r>
                            <a:rPr lang="en-US" altLang="zh-CN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⁡(</m:t>
                          </m:r>
                          <m:r>
                            <a:rPr lang="en-US" altLang="zh-CN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altLang="zh-CN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altLang="zh-CN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)</m:t>
                          </m:r>
                        </m:num>
                        <m:den>
                          <m:r>
                            <a:rPr lang="zh-CN" altLang="en-US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𝜋</m:t>
                          </m:r>
                          <m:r>
                            <a:rPr lang="en-US" altLang="zh-CN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zh-CN" alt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5288654"/>
                <a:ext cx="5013617" cy="94865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左大括号 22"/>
          <p:cNvSpPr/>
          <p:nvPr/>
        </p:nvSpPr>
        <p:spPr>
          <a:xfrm>
            <a:off x="2195736" y="4387687"/>
            <a:ext cx="504056" cy="1375296"/>
          </a:xfrm>
          <a:prstGeom prst="leftBrac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6806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88454-A26C-428E-B229-5C2B65A5340C}" type="datetime1">
              <a:rPr lang="zh-CN" altLang="en-US" smtClean="0">
                <a:solidFill>
                  <a:srgbClr val="696464"/>
                </a:solidFill>
              </a:rPr>
              <a:pPr/>
              <a:t>2018-03-18</a:t>
            </a:fld>
            <a:endParaRPr lang="zh-CN" altLang="en-US">
              <a:solidFill>
                <a:srgbClr val="696464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84766" y="188640"/>
            <a:ext cx="1574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zh-CN" altLang="en-US" sz="3600" b="1" dirty="0">
                <a:solidFill>
                  <a:srgbClr val="696464"/>
                </a:solidFill>
                <a:latin typeface="Franklin Gothic Book"/>
                <a:ea typeface="幼圆" panose="02010509060101010101" pitchFamily="49" charset="-122"/>
              </a:rPr>
              <a:t>滤波器</a:t>
            </a:r>
          </a:p>
        </p:txBody>
      </p:sp>
      <p:cxnSp>
        <p:nvCxnSpPr>
          <p:cNvPr id="7" name="直接箭头连接符 6"/>
          <p:cNvCxnSpPr/>
          <p:nvPr/>
        </p:nvCxnSpPr>
        <p:spPr>
          <a:xfrm>
            <a:off x="839001" y="2805310"/>
            <a:ext cx="2975477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2351169" y="1653182"/>
            <a:ext cx="0" cy="165618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991129" y="2157238"/>
            <a:ext cx="720080" cy="648072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1053745" y="2805310"/>
                <a:ext cx="24456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    −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zh-CN" altLang="en-US" dirty="0" smtClean="0">
                    <a:solidFill>
                      <a:srgbClr val="0000FF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zh-CN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zh-CN" alt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zh-CN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745" y="2805310"/>
                <a:ext cx="2445606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连接符 10"/>
          <p:cNvCxnSpPr/>
          <p:nvPr/>
        </p:nvCxnSpPr>
        <p:spPr>
          <a:xfrm>
            <a:off x="1415065" y="2698442"/>
            <a:ext cx="0" cy="216024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287273" y="2702814"/>
            <a:ext cx="0" cy="216024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5359236" y="2805310"/>
            <a:ext cx="2975477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6871404" y="1653182"/>
            <a:ext cx="0" cy="165618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5573980" y="2805310"/>
                <a:ext cx="24456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    −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zh-CN" altLang="en-US" dirty="0" smtClean="0">
                    <a:solidFill>
                      <a:srgbClr val="0000FF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zh-CN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zh-CN" alt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zh-CN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980" y="2805310"/>
                <a:ext cx="244560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连接符 17"/>
          <p:cNvCxnSpPr/>
          <p:nvPr/>
        </p:nvCxnSpPr>
        <p:spPr>
          <a:xfrm>
            <a:off x="5935300" y="2698442"/>
            <a:ext cx="0" cy="216024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7807508" y="2702814"/>
            <a:ext cx="0" cy="216024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863430" y="5075892"/>
            <a:ext cx="2975477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2375598" y="3923764"/>
            <a:ext cx="0" cy="165618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1070892" y="5075892"/>
                <a:ext cx="25705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zh-CN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892" y="5075892"/>
                <a:ext cx="2570511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接连接符 24"/>
          <p:cNvCxnSpPr/>
          <p:nvPr/>
        </p:nvCxnSpPr>
        <p:spPr>
          <a:xfrm>
            <a:off x="1439494" y="4969024"/>
            <a:ext cx="0" cy="216024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311702" y="4973396"/>
            <a:ext cx="0" cy="216024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5383665" y="5075892"/>
            <a:ext cx="2975477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6895833" y="3923764"/>
            <a:ext cx="0" cy="165618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5959729" y="4969024"/>
            <a:ext cx="0" cy="216024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7831937" y="4973396"/>
            <a:ext cx="0" cy="216024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1367435" y="3381374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理想低通滤波器</a:t>
            </a:r>
            <a:endParaRPr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886062" y="3388930"/>
            <a:ext cx="1980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理想高通滤波器</a:t>
            </a:r>
            <a:endParaRPr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385711" y="5685630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理想带通滤波器</a:t>
            </a:r>
            <a:endParaRPr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889911" y="5693186"/>
            <a:ext cx="2008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理想带阻滤波器</a:t>
            </a:r>
            <a:endParaRPr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直接连接符 38"/>
          <p:cNvCxnSpPr/>
          <p:nvPr/>
        </p:nvCxnSpPr>
        <p:spPr>
          <a:xfrm flipV="1">
            <a:off x="6535793" y="2157238"/>
            <a:ext cx="0" cy="648072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H="1">
            <a:off x="5935300" y="2157238"/>
            <a:ext cx="600493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V="1">
            <a:off x="7236296" y="2157238"/>
            <a:ext cx="0" cy="648072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H="1">
            <a:off x="7211867" y="2157238"/>
            <a:ext cx="600493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2570790" y="4427820"/>
            <a:ext cx="273018" cy="648072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922718" y="4427820"/>
            <a:ext cx="273018" cy="648072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757843" y="4419101"/>
            <a:ext cx="273018" cy="648072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/>
              <p:cNvSpPr txBox="1"/>
              <p:nvPr/>
            </p:nvSpPr>
            <p:spPr>
              <a:xfrm>
                <a:off x="5615544" y="5057001"/>
                <a:ext cx="25705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zh-CN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5544" y="5057001"/>
                <a:ext cx="2570511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接连接符 47"/>
          <p:cNvCxnSpPr/>
          <p:nvPr/>
        </p:nvCxnSpPr>
        <p:spPr>
          <a:xfrm flipV="1">
            <a:off x="7260725" y="4427820"/>
            <a:ext cx="0" cy="648072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H="1">
            <a:off x="7236296" y="4427820"/>
            <a:ext cx="600493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flipV="1">
            <a:off x="6540645" y="4427820"/>
            <a:ext cx="0" cy="648072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flipH="1">
            <a:off x="5940152" y="4427820"/>
            <a:ext cx="600493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1559457" y="1095127"/>
            <a:ext cx="6061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可用系统特性来表征，可用频率响应来分类</a:t>
            </a:r>
            <a:endParaRPr lang="zh-CN" altLang="en-US" sz="2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66784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6056-EE5A-4AB5-81B6-F45818962061}" type="datetime1">
              <a:rPr lang="zh-CN" altLang="en-US" smtClean="0"/>
              <a:t>2018-03-18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251520" y="379479"/>
                <a:ext cx="8640960" cy="9612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en-US" altLang="zh-CN" sz="2000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【</a:t>
                </a:r>
                <a:r>
                  <a:rPr lang="zh-CN" altLang="en-US" sz="2000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</a:t>
                </a:r>
                <a:r>
                  <a:rPr lang="en-US" altLang="zh-CN" sz="2000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】</a:t>
                </a:r>
                <a:r>
                  <a:rPr lang="zh-CN" altLang="en-US" sz="2000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离散时间线性移位不变系统的单位冲激响应是：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h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zh-CN" alt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𝛼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𝑢</m:t>
                    </m:r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2000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endParaRPr lang="en-US" altLang="zh-CN" sz="200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20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000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</a:t>
                </a:r>
                <a:r>
                  <a:rPr lang="zh-CN" altLang="en-US" sz="2000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求系统输入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𝑥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zh-CN" alt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𝛽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𝑢</m:t>
                    </m:r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2000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的响应，其中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zh-CN" alt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𝛼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&lt;1, |</m:t>
                    </m:r>
                    <m:r>
                      <a:rPr lang="zh-CN" alt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𝛽</m:t>
                    </m:r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|&lt;1</m:t>
                    </m:r>
                  </m:oMath>
                </a14:m>
                <a:r>
                  <a:rPr lang="zh-CN" altLang="en-US" sz="2000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，且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𝛼</m:t>
                    </m:r>
                    <m:r>
                      <a:rPr lang="zh-CN" altLang="en-US" sz="20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≠</m:t>
                    </m:r>
                    <m:r>
                      <a:rPr lang="zh-CN" altLang="en-US" sz="20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𝛽</m:t>
                    </m:r>
                  </m:oMath>
                </a14:m>
                <a:endParaRPr lang="zh-CN" altLang="en-US" sz="2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79479"/>
                <a:ext cx="8640960" cy="961289"/>
              </a:xfrm>
              <a:prstGeom prst="rect">
                <a:avLst/>
              </a:prstGeom>
              <a:blipFill rotWithShape="0">
                <a:blip r:embed="rId2"/>
                <a:stretch>
                  <a:fillRect l="-705" b="-101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251520" y="1771020"/>
                <a:ext cx="8640960" cy="41782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l">
                  <a:lnSpc>
                    <a:spcPct val="150000"/>
                  </a:lnSpc>
                  <a:defRPr sz="200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r>
                  <a:rPr lang="en-US" altLang="zh-CN" dirty="0" smtClean="0"/>
                  <a:t>【</a:t>
                </a:r>
                <a:r>
                  <a:rPr lang="zh-CN" altLang="en-US" dirty="0" smtClean="0"/>
                  <a:t>解</a:t>
                </a:r>
                <a:r>
                  <a:rPr lang="en-US" altLang="zh-CN" dirty="0" smtClean="0"/>
                  <a:t>】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:r>
                  <a:rPr lang="en-US" altLang="zh-CN" dirty="0" smtClean="0"/>
                  <a:t>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的</a:t>
                </a:r>
                <a:r>
                  <a:rPr lang="en-US" altLang="zh-CN" dirty="0" smtClean="0"/>
                  <a:t>DTFT</a:t>
                </a:r>
                <a:r>
                  <a:rPr lang="zh-CN" altLang="en-US" dirty="0" smtClean="0"/>
                  <a:t>是：</a:t>
                </a:r>
                <a:endParaRPr lang="en-US" altLang="zh-CN" dirty="0" smtClean="0"/>
              </a:p>
              <a:p>
                <a:r>
                  <a:rPr lang="en-US" altLang="zh-CN" b="0" dirty="0"/>
                  <a:t>	</a:t>
                </a:r>
                <a:r>
                  <a:rPr lang="en-US" altLang="zh-CN" b="0" dirty="0" smtClean="0"/>
                  <a:t>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𝛽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dirty="0" smtClean="0"/>
              </a:p>
              <a:p>
                <a:r>
                  <a:rPr lang="en-US" altLang="zh-CN" dirty="0"/>
                  <a:t> </a:t>
                </a:r>
                <a:r>
                  <a:rPr lang="en-US" altLang="zh-CN" dirty="0" smtClean="0"/>
                  <a:t>           	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/(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𝛼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/(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𝛽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 smtClean="0"/>
                  <a:t> </a:t>
                </a:r>
              </a:p>
              <a:p>
                <a:endParaRPr lang="en-US" altLang="zh-CN" dirty="0" smtClean="0"/>
              </a:p>
              <a:p>
                <a:r>
                  <a:rPr lang="en-US" altLang="zh-CN" dirty="0"/>
                  <a:t> </a:t>
                </a:r>
                <a:r>
                  <a:rPr lang="en-US" altLang="zh-CN" dirty="0" smtClean="0"/>
                  <a:t>           </a:t>
                </a:r>
                <a:r>
                  <a:rPr lang="zh-CN" altLang="en-US" dirty="0" smtClean="0"/>
                  <a:t>计算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 smtClean="0"/>
                  <a:t> 反</a:t>
                </a:r>
                <a:r>
                  <a:rPr lang="en-US" altLang="zh-CN" dirty="0" smtClean="0"/>
                  <a:t>DTFT</a:t>
                </a:r>
                <a:r>
                  <a:rPr lang="zh-CN" altLang="en-US" dirty="0" smtClean="0"/>
                  <a:t>，就得到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zh-CN" b="0" dirty="0" smtClean="0"/>
                  <a:t>	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num>
                          <m:den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   	</a:t>
                </a:r>
                <a:endParaRPr lang="zh-CN" altLang="en-US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771020"/>
                <a:ext cx="8640960" cy="4178260"/>
              </a:xfrm>
              <a:prstGeom prst="rect">
                <a:avLst/>
              </a:prstGeom>
              <a:blipFill rotWithShape="0">
                <a:blip r:embed="rId3"/>
                <a:stretch>
                  <a:fillRect l="-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68414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6056-EE5A-4AB5-81B6-F45818962061}" type="datetime1">
              <a:rPr lang="zh-CN" altLang="en-US" smtClean="0"/>
              <a:t>2018-03-18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251520" y="379479"/>
                <a:ext cx="864096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en-US" altLang="zh-CN" sz="2000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【</a:t>
                </a:r>
                <a:r>
                  <a:rPr lang="zh-CN" altLang="en-US" sz="2000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</a:t>
                </a:r>
                <a:r>
                  <a:rPr lang="en-US" altLang="zh-CN" sz="2000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】</a:t>
                </a:r>
                <a:r>
                  <a:rPr lang="zh-CN" altLang="en-US" sz="2000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假设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2000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满足零初始条件，且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𝑥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zh-CN" alt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𝛿</m:t>
                    </m:r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)，</m:t>
                    </m:r>
                  </m:oMath>
                </a14:m>
                <a:r>
                  <a:rPr lang="zh-CN" altLang="en-US" sz="2000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求解下列常系数差分方程</a:t>
                </a:r>
                <a:endParaRPr lang="en-US" altLang="zh-CN" sz="200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𝑦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𝑛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−</m:t>
                      </m:r>
                      <m:r>
                        <a:rPr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0</m:t>
                      </m:r>
                      <m:r>
                        <a:rPr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.</m:t>
                      </m:r>
                      <m:r>
                        <a:rPr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25</m:t>
                      </m:r>
                      <m:r>
                        <a:rPr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𝑦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𝑛</m:t>
                          </m:r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𝑥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𝑛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−</m:t>
                      </m:r>
                      <m:r>
                        <a:rPr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𝑥</m:t>
                      </m:r>
                      <m:r>
                        <a:rPr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(</m:t>
                      </m:r>
                      <m:r>
                        <a:rPr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𝑛</m:t>
                      </m:r>
                      <m:r>
                        <a:rPr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−</m:t>
                      </m:r>
                      <m:r>
                        <a:rPr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2</m:t>
                      </m:r>
                      <m:r>
                        <a:rPr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)</m:t>
                      </m:r>
                    </m:oMath>
                  </m:oMathPara>
                </a14:m>
                <a:endParaRPr lang="zh-CN" altLang="en-US" sz="2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79479"/>
                <a:ext cx="8640960" cy="1015663"/>
              </a:xfrm>
              <a:prstGeom prst="rect">
                <a:avLst/>
              </a:prstGeom>
              <a:blipFill rotWithShape="0">
                <a:blip r:embed="rId2"/>
                <a:stretch>
                  <a:fillRect l="-705" r="-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251520" y="1484784"/>
                <a:ext cx="8640960" cy="5090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en-US" altLang="zh-CN" sz="2000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【</a:t>
                </a:r>
                <a:r>
                  <a:rPr lang="zh-CN" altLang="en-US" sz="20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解</a:t>
                </a:r>
                <a:r>
                  <a:rPr lang="en-US" altLang="zh-CN" sz="2000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】</a:t>
                </a:r>
                <a:r>
                  <a:rPr lang="zh-CN" altLang="en-US" sz="2000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计算差分方程每项的</a:t>
                </a:r>
                <a:r>
                  <a:rPr lang="en-US" altLang="zh-CN" sz="2000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DTFT</a:t>
                </a:r>
                <a:r>
                  <a:rPr lang="zh-CN" altLang="en-US" sz="2000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endParaRPr lang="en-US" altLang="zh-CN" sz="200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𝑌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𝑗</m:t>
                              </m:r>
                              <m:r>
                                <a:rPr lang="zh-CN" alt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−</m:t>
                      </m:r>
                      <m:r>
                        <a:rPr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0</m:t>
                      </m:r>
                      <m:r>
                        <a:rPr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.</m:t>
                      </m:r>
                      <m:r>
                        <a:rPr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25</m:t>
                      </m:r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𝑗</m:t>
                          </m:r>
                          <m:r>
                            <a:rPr lang="zh-CN" alt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𝜔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𝑌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𝑗</m:t>
                              </m:r>
                              <m:r>
                                <a:rPr lang="zh-CN" alt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𝑋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𝑗</m:t>
                              </m:r>
                              <m:r>
                                <a:rPr lang="zh-CN" alt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−</m:t>
                      </m:r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2</m:t>
                          </m:r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𝑗</m:t>
                          </m:r>
                          <m:r>
                            <a:rPr lang="zh-CN" alt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𝜔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𝑋</m:t>
                      </m:r>
                      <m:r>
                        <a:rPr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(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𝑗</m:t>
                          </m:r>
                          <m:r>
                            <a:rPr lang="zh-CN" alt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𝜔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sz="200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l">
                  <a:lnSpc>
                    <a:spcPct val="150000"/>
                  </a:lnSpc>
                </a:pPr>
                <a:endParaRPr lang="en-US" altLang="zh-CN" sz="200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2000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</a:t>
                </a:r>
                <a:r>
                  <a:rPr lang="zh-CN" altLang="en-US" sz="2000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因为：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𝑥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e>
                    </m:d>
                    <m:r>
                      <a:rPr lang="en-US" altLang="zh-CN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zh-CN" altLang="en-US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𝛿</m:t>
                    </m:r>
                    <m:r>
                      <a:rPr lang="en-US" altLang="zh-CN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𝑛</m:t>
                    </m:r>
                    <m:r>
                      <a:rPr lang="en-US" altLang="zh-CN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2000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</a:t>
                </a:r>
                <a:r>
                  <a:rPr lang="en-US" altLang="zh-CN" sz="2000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DTFT</a:t>
                </a:r>
                <a:r>
                  <a:rPr lang="zh-CN" altLang="en-US" sz="2000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𝑋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𝑗</m:t>
                            </m:r>
                            <m:r>
                              <a:rPr lang="zh-CN" alt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𝜔</m:t>
                            </m:r>
                          </m:sup>
                        </m:sSup>
                      </m:e>
                    </m:d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1</m:t>
                    </m:r>
                  </m:oMath>
                </a14:m>
                <a:r>
                  <a:rPr lang="zh-CN" altLang="en-US" sz="2000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，于是有：</a:t>
                </a:r>
                <a:endParaRPr lang="en-US" altLang="zh-CN" sz="2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𝑌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𝑗</m:t>
                            </m:r>
                            <m:r>
                              <a:rPr lang="zh-CN" altLang="en-US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𝜔</m:t>
                            </m:r>
                          </m:sup>
                        </m:sSup>
                      </m:e>
                    </m:d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  <m: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−</m:t>
                            </m:r>
                            <m:r>
                              <a:rPr lang="en-US" altLang="zh-CN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  <m:r>
                              <a:rPr lang="en-US" altLang="zh-CN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𝑗</m:t>
                            </m:r>
                            <m:r>
                              <a:rPr lang="zh-CN" altLang="en-US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𝜔</m:t>
                            </m:r>
                          </m:sup>
                        </m:sSup>
                      </m:num>
                      <m:den>
                        <m: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  <m: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  <m: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.</m:t>
                        </m:r>
                        <m: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25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−</m:t>
                            </m:r>
                            <m:r>
                              <a:rPr lang="en-US" altLang="zh-CN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𝑗</m:t>
                            </m:r>
                            <m:r>
                              <a:rPr lang="zh-CN" altLang="en-US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𝜔</m:t>
                            </m:r>
                          </m:sup>
                        </m:sSup>
                      </m:den>
                    </m:f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  <m: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  <m: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.</m:t>
                        </m:r>
                        <m: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25</m:t>
                        </m:r>
                        <m:sSup>
                          <m:sSupPr>
                            <m:ctrlPr>
                              <a:rPr lang="en-US" altLang="zh-CN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−</m:t>
                            </m:r>
                            <m:r>
                              <a:rPr lang="en-US" altLang="zh-CN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𝑗</m:t>
                            </m:r>
                            <m:r>
                              <a:rPr lang="zh-CN" alt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𝜔</m:t>
                            </m:r>
                          </m:sup>
                        </m:sSup>
                      </m:den>
                    </m:f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</m:t>
                    </m:r>
                    <m:f>
                      <m:fPr>
                        <m:ctrlP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−</m:t>
                            </m:r>
                            <m:r>
                              <a:rPr lang="en-US" altLang="zh-CN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  <m:r>
                              <a:rPr lang="en-US" altLang="zh-CN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𝑗</m:t>
                            </m:r>
                            <m:r>
                              <a:rPr lang="zh-CN" alt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𝜔</m:t>
                            </m:r>
                          </m:sup>
                        </m:sSup>
                      </m:num>
                      <m:den>
                        <m: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  <m: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  <m: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.</m:t>
                        </m:r>
                        <m: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25</m:t>
                        </m:r>
                        <m:sSup>
                          <m:sSupPr>
                            <m:ctrlPr>
                              <a:rPr lang="en-US" altLang="zh-CN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−</m:t>
                            </m:r>
                            <m:r>
                              <a:rPr lang="en-US" altLang="zh-CN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𝑗</m:t>
                            </m:r>
                            <m:r>
                              <a:rPr lang="zh-CN" alt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𝜔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sz="200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l">
                  <a:lnSpc>
                    <a:spcPct val="150000"/>
                  </a:lnSpc>
                </a:pPr>
                <a:endParaRPr lang="en-US" altLang="zh-CN" sz="2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2000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</a:t>
                </a:r>
                <a:r>
                  <a:rPr lang="zh-CN" altLang="en-US" sz="2000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利用：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0</m:t>
                            </m:r>
                            <m:r>
                              <a:rPr lang="en-US" altLang="zh-CN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.</m:t>
                            </m:r>
                            <m:r>
                              <a:rPr lang="en-US" altLang="zh-CN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25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𝑢</m:t>
                    </m:r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  <m:groupChr>
                      <m:groupChrPr>
                        <m:chr m:val="⇔"/>
                        <m:vertJc m:val="bot"/>
                        <m:ctrlP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𝐷𝑇𝐹𝑇</m:t>
                        </m:r>
                      </m:e>
                    </m:groupChr>
                    <m:f>
                      <m:fPr>
                        <m:ctrlP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  <m: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  <m: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.</m:t>
                        </m:r>
                        <m: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25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−</m:t>
                            </m:r>
                            <m:r>
                              <a:rPr lang="en-US" altLang="zh-CN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𝑗</m:t>
                            </m:r>
                            <m:r>
                              <a:rPr lang="zh-CN" altLang="en-US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𝜔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000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20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000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</a:t>
                </a:r>
                <a:r>
                  <a:rPr lang="zh-CN" altLang="en-US" sz="20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𝑌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𝑗</m:t>
                            </m:r>
                            <m:r>
                              <a:rPr lang="zh-CN" alt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𝜔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2000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计算反</a:t>
                </a:r>
                <a:r>
                  <a:rPr lang="en-US" altLang="zh-CN" sz="2000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DTFT</a:t>
                </a:r>
                <a:r>
                  <a:rPr lang="zh-CN" altLang="en-US" sz="2000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endParaRPr lang="en-US" altLang="zh-CN" sz="200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𝑦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𝑛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0</m:t>
                          </m:r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.</m:t>
                          </m:r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25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𝑛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𝑢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𝑛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−</m:t>
                      </m:r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0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.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25</m:t>
                              </m:r>
                            </m:e>
                          </m:d>
                        </m:e>
                        <m:sup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𝑛</m:t>
                          </m:r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𝑢</m:t>
                      </m:r>
                      <m:r>
                        <a:rPr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(</m:t>
                      </m:r>
                      <m:r>
                        <a:rPr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𝑛</m:t>
                      </m:r>
                      <m:r>
                        <a:rPr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sz="200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484784"/>
                <a:ext cx="8640960" cy="5090368"/>
              </a:xfrm>
              <a:prstGeom prst="rect">
                <a:avLst/>
              </a:prstGeom>
              <a:blipFill rotWithShape="0">
                <a:blip r:embed="rId3"/>
                <a:stretch>
                  <a:fillRect l="-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4040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86072" y="116632"/>
            <a:ext cx="8534400" cy="792162"/>
          </a:xfrm>
        </p:spPr>
        <p:txBody>
          <a:bodyPr/>
          <a:lstStyle/>
          <a:p>
            <a:pPr algn="ctr"/>
            <a:r>
              <a:rPr lang="zh-CN" altLang="en-US" dirty="0" smtClean="0"/>
              <a:t>内容提要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4294967295"/>
          </p:nvPr>
        </p:nvSpPr>
        <p:spPr>
          <a:xfrm>
            <a:off x="286072" y="1076672"/>
            <a:ext cx="8534400" cy="53766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离散时间信号频域表示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傅里叶变换的四种情形</a:t>
            </a:r>
            <a:endParaRPr lang="en-US" altLang="zh-CN" sz="28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离散傅里叶变换（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DFT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快速傅里叶变换（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FFT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pPr>
              <a:lnSpc>
                <a:spcPct val="150000"/>
              </a:lnSpc>
            </a:pP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42224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CTFT</a:t>
            </a:r>
            <a:r>
              <a:rPr lang="zh-CN" altLang="en-US" sz="2400" b="1" dirty="0" smtClean="0"/>
              <a:t>： </a:t>
            </a:r>
            <a:r>
              <a:rPr lang="zh-CN" altLang="en-US" sz="2400" b="1" dirty="0" smtClean="0">
                <a:solidFill>
                  <a:srgbClr val="B4001A"/>
                </a:solidFill>
              </a:rPr>
              <a:t>连续</a:t>
            </a:r>
            <a:r>
              <a:rPr lang="zh-CN" altLang="en-US" sz="2400" b="1" dirty="0">
                <a:solidFill>
                  <a:srgbClr val="B4001A"/>
                </a:solidFill>
              </a:rPr>
              <a:t>时间</a:t>
            </a:r>
            <a:r>
              <a:rPr lang="en-US" altLang="zh-CN" sz="2400" b="1" dirty="0">
                <a:solidFill>
                  <a:srgbClr val="B4001A"/>
                </a:solidFill>
              </a:rPr>
              <a:t>/</a:t>
            </a:r>
            <a:r>
              <a:rPr lang="zh-CN" altLang="en-US" sz="2400" b="1" dirty="0">
                <a:solidFill>
                  <a:srgbClr val="B4001A"/>
                </a:solidFill>
              </a:rPr>
              <a:t>非周期信号</a:t>
            </a:r>
            <a:r>
              <a:rPr lang="zh-CN" altLang="en-US" sz="2400" b="1" dirty="0"/>
              <a:t>的傅里叶变换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DTFT</a:t>
            </a:r>
            <a:r>
              <a:rPr lang="zh-CN" altLang="en-US" sz="2400" b="1" dirty="0" smtClean="0"/>
              <a:t>： </a:t>
            </a:r>
            <a:r>
              <a:rPr lang="zh-CN" altLang="en-US" sz="2400" b="1" dirty="0" smtClean="0">
                <a:solidFill>
                  <a:srgbClr val="B4001A"/>
                </a:solidFill>
              </a:rPr>
              <a:t>离散</a:t>
            </a:r>
            <a:r>
              <a:rPr lang="zh-CN" altLang="en-US" sz="2400" b="1" dirty="0">
                <a:solidFill>
                  <a:srgbClr val="B4001A"/>
                </a:solidFill>
              </a:rPr>
              <a:t>时间</a:t>
            </a:r>
            <a:r>
              <a:rPr lang="en-US" altLang="zh-CN" sz="2400" b="1" dirty="0">
                <a:solidFill>
                  <a:srgbClr val="B4001A"/>
                </a:solidFill>
              </a:rPr>
              <a:t>/</a:t>
            </a:r>
            <a:r>
              <a:rPr lang="zh-CN" altLang="en-US" sz="2400" b="1" dirty="0">
                <a:solidFill>
                  <a:srgbClr val="B4001A"/>
                </a:solidFill>
              </a:rPr>
              <a:t>非周期信号</a:t>
            </a:r>
            <a:r>
              <a:rPr lang="zh-CN" altLang="en-US" sz="2400" b="1" dirty="0"/>
              <a:t>的傅里叶变换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C</a:t>
            </a:r>
            <a:r>
              <a:rPr lang="en-US" altLang="en-US" sz="2400" b="1" dirty="0"/>
              <a:t>FS</a:t>
            </a:r>
            <a:r>
              <a:rPr lang="zh-CN" altLang="en-US" sz="2400" b="1" dirty="0" smtClean="0"/>
              <a:t>：  </a:t>
            </a:r>
            <a:r>
              <a:rPr lang="zh-CN" altLang="en-US" sz="2400" b="1" dirty="0" smtClean="0">
                <a:solidFill>
                  <a:srgbClr val="B4001A"/>
                </a:solidFill>
              </a:rPr>
              <a:t>连续时间</a:t>
            </a:r>
            <a:r>
              <a:rPr lang="en-US" altLang="zh-CN" sz="2400" b="1" dirty="0">
                <a:solidFill>
                  <a:srgbClr val="B4001A"/>
                </a:solidFill>
              </a:rPr>
              <a:t>/</a:t>
            </a:r>
            <a:r>
              <a:rPr lang="zh-CN" altLang="en-US" sz="2400" b="1" dirty="0">
                <a:solidFill>
                  <a:srgbClr val="B4001A"/>
                </a:solidFill>
              </a:rPr>
              <a:t>周期信号</a:t>
            </a:r>
            <a:r>
              <a:rPr lang="zh-CN" altLang="en-US" sz="2400" b="1" dirty="0"/>
              <a:t>的</a:t>
            </a:r>
            <a:r>
              <a:rPr lang="zh-CN" altLang="en-US" sz="2400" b="1" dirty="0" smtClean="0"/>
              <a:t>傅里叶级数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D</a:t>
            </a:r>
            <a:r>
              <a:rPr lang="en-US" altLang="en-US" sz="2400" b="1" dirty="0"/>
              <a:t>F</a:t>
            </a:r>
            <a:r>
              <a:rPr lang="en-US" altLang="zh-CN" sz="2400" b="1" dirty="0"/>
              <a:t>S</a:t>
            </a:r>
            <a:r>
              <a:rPr lang="zh-CN" altLang="en-US" sz="2400" b="1" dirty="0" smtClean="0"/>
              <a:t>：  </a:t>
            </a:r>
            <a:r>
              <a:rPr lang="zh-CN" altLang="en-US" sz="2400" b="1" dirty="0" smtClean="0">
                <a:solidFill>
                  <a:srgbClr val="B4001A"/>
                </a:solidFill>
              </a:rPr>
              <a:t>离散</a:t>
            </a:r>
            <a:r>
              <a:rPr lang="zh-CN" altLang="en-US" sz="2400" b="1" dirty="0">
                <a:solidFill>
                  <a:srgbClr val="B4001A"/>
                </a:solidFill>
              </a:rPr>
              <a:t>时间</a:t>
            </a:r>
            <a:r>
              <a:rPr lang="en-US" altLang="zh-CN" sz="2400" b="1" dirty="0">
                <a:solidFill>
                  <a:srgbClr val="B4001A"/>
                </a:solidFill>
              </a:rPr>
              <a:t>/</a:t>
            </a:r>
            <a:r>
              <a:rPr lang="zh-CN" altLang="en-US" sz="2400" b="1" dirty="0">
                <a:solidFill>
                  <a:srgbClr val="B4001A"/>
                </a:solidFill>
              </a:rPr>
              <a:t>周期信号</a:t>
            </a:r>
            <a:r>
              <a:rPr lang="zh-CN" altLang="en-US" sz="2400" b="1" dirty="0"/>
              <a:t>的</a:t>
            </a:r>
            <a:r>
              <a:rPr lang="zh-CN" altLang="en-US" sz="2400" b="1" dirty="0" smtClean="0"/>
              <a:t>傅里叶级数</a:t>
            </a:r>
            <a:endParaRPr lang="en-US" altLang="zh-CN" sz="2400" b="1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04800" y="116632"/>
            <a:ext cx="8534400" cy="792162"/>
          </a:xfrm>
        </p:spPr>
        <p:txBody>
          <a:bodyPr/>
          <a:lstStyle/>
          <a:p>
            <a:pPr algn="ctr"/>
            <a:r>
              <a:rPr lang="zh-CN" altLang="en-US" dirty="0" smtClean="0"/>
              <a:t>傅里叶变换的四种情形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818546"/>
              </p:ext>
            </p:extLst>
          </p:nvPr>
        </p:nvGraphicFramePr>
        <p:xfrm>
          <a:off x="1835695" y="3933056"/>
          <a:ext cx="5256585" cy="2376264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52195"/>
                <a:gridCol w="1752195"/>
                <a:gridCol w="1752195"/>
              </a:tblGrid>
              <a:tr h="79208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zh-CN" altLang="en-US" sz="20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sz="2000" dirty="0" smtClean="0"/>
                        <a:t>周期信号</a:t>
                      </a:r>
                      <a:endParaRPr lang="zh-CN" altLang="en-US" sz="20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sz="2000" dirty="0" smtClean="0"/>
                        <a:t>非周期信号</a:t>
                      </a:r>
                      <a:endParaRPr lang="zh-CN" altLang="en-US" sz="20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79208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sz="2000" b="1" dirty="0" smtClean="0"/>
                        <a:t>连续时间</a:t>
                      </a:r>
                      <a:endParaRPr lang="zh-CN" altLang="en-US" sz="20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2000" dirty="0" smtClean="0"/>
                        <a:t>CFS</a:t>
                      </a:r>
                      <a:endParaRPr lang="zh-CN" altLang="en-US" sz="20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2000" dirty="0" smtClean="0"/>
                        <a:t>CTFT</a:t>
                      </a:r>
                      <a:endParaRPr lang="zh-CN" altLang="en-US" sz="20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79208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sz="2000" b="1" dirty="0" smtClean="0"/>
                        <a:t>离散时间</a:t>
                      </a:r>
                      <a:endParaRPr lang="zh-CN" altLang="en-US" sz="20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2000" dirty="0" smtClean="0"/>
                        <a:t>DFS</a:t>
                      </a:r>
                      <a:endParaRPr lang="zh-CN" altLang="en-US" sz="20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2000" dirty="0" smtClean="0"/>
                        <a:t>DTFT</a:t>
                      </a:r>
                      <a:endParaRPr lang="zh-CN" altLang="en-US" sz="20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86862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5001220" y="1268760"/>
            <a:ext cx="2451100" cy="2047875"/>
            <a:chOff x="206" y="2704"/>
            <a:chExt cx="1544" cy="1290"/>
          </a:xfrm>
        </p:grpSpPr>
        <p:sp>
          <p:nvSpPr>
            <p:cNvPr id="8" name="Line 4"/>
            <p:cNvSpPr>
              <a:spLocks noChangeShapeType="1"/>
            </p:cNvSpPr>
            <p:nvPr/>
          </p:nvSpPr>
          <p:spPr bwMode="auto">
            <a:xfrm>
              <a:off x="206" y="3706"/>
              <a:ext cx="13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5"/>
            <p:cNvSpPr>
              <a:spLocks noChangeShapeType="1"/>
            </p:cNvSpPr>
            <p:nvPr/>
          </p:nvSpPr>
          <p:spPr bwMode="auto">
            <a:xfrm flipV="1">
              <a:off x="878" y="2794"/>
              <a:ext cx="0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762" y="370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Times New Roman" pitchFamily="18" charset="0"/>
                </a:rPr>
                <a:t>0</a:t>
              </a:r>
            </a:p>
          </p:txBody>
        </p:sp>
        <p:graphicFrame>
          <p:nvGraphicFramePr>
            <p:cNvPr id="11" name="Object 7"/>
            <p:cNvGraphicFramePr>
              <a:graphicFrameLocks noChangeAspect="1"/>
            </p:cNvGraphicFramePr>
            <p:nvPr/>
          </p:nvGraphicFramePr>
          <p:xfrm>
            <a:off x="1550" y="3610"/>
            <a:ext cx="200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588" name="公式" r:id="rId3" imgW="85776" imgH="85657" progId="Equation.3">
                    <p:embed/>
                  </p:oleObj>
                </mc:Choice>
                <mc:Fallback>
                  <p:oleObj name="公式" r:id="rId3" imgW="85776" imgH="856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0" y="3610"/>
                          <a:ext cx="200" cy="2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590" y="3274"/>
              <a:ext cx="528" cy="432"/>
            </a:xfrm>
            <a:custGeom>
              <a:avLst/>
              <a:gdLst>
                <a:gd name="T0" fmla="*/ 0 w 528"/>
                <a:gd name="T1" fmla="*/ 432 h 432"/>
                <a:gd name="T2" fmla="*/ 288 w 528"/>
                <a:gd name="T3" fmla="*/ 0 h 432"/>
                <a:gd name="T4" fmla="*/ 528 w 528"/>
                <a:gd name="T5" fmla="*/ 432 h 43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8" h="432">
                  <a:moveTo>
                    <a:pt x="0" y="432"/>
                  </a:moveTo>
                  <a:cubicBezTo>
                    <a:pt x="100" y="216"/>
                    <a:pt x="200" y="0"/>
                    <a:pt x="288" y="0"/>
                  </a:cubicBezTo>
                  <a:cubicBezTo>
                    <a:pt x="376" y="0"/>
                    <a:pt x="488" y="360"/>
                    <a:pt x="528" y="432"/>
                  </a:cubicBez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" name="Object 9"/>
            <p:cNvGraphicFramePr>
              <a:graphicFrameLocks noChangeAspect="1"/>
            </p:cNvGraphicFramePr>
            <p:nvPr/>
          </p:nvGraphicFramePr>
          <p:xfrm>
            <a:off x="930" y="2704"/>
            <a:ext cx="639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589" name="Equation" r:id="rId5" imgW="447759" imgH="181043" progId="Equation.3">
                    <p:embed/>
                  </p:oleObj>
                </mc:Choice>
                <mc:Fallback>
                  <p:oleObj name="Equation" r:id="rId5" imgW="447759" imgH="18104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" y="2704"/>
                          <a:ext cx="639" cy="3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Group 10"/>
          <p:cNvGrpSpPr>
            <a:grpSpLocks/>
          </p:cNvGrpSpPr>
          <p:nvPr/>
        </p:nvGrpSpPr>
        <p:grpSpPr bwMode="auto">
          <a:xfrm>
            <a:off x="1545232" y="1371947"/>
            <a:ext cx="2462213" cy="1841500"/>
            <a:chOff x="158" y="1298"/>
            <a:chExt cx="1551" cy="1160"/>
          </a:xfrm>
        </p:grpSpPr>
        <p:sp>
          <p:nvSpPr>
            <p:cNvPr id="15" name="Line 11"/>
            <p:cNvSpPr>
              <a:spLocks noChangeShapeType="1"/>
            </p:cNvSpPr>
            <p:nvPr/>
          </p:nvSpPr>
          <p:spPr bwMode="auto">
            <a:xfrm>
              <a:off x="158" y="2218"/>
              <a:ext cx="13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 flipV="1">
              <a:off x="782" y="1354"/>
              <a:ext cx="0" cy="8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Text Box 13"/>
            <p:cNvSpPr txBox="1">
              <a:spLocks noChangeArrowheads="1"/>
            </p:cNvSpPr>
            <p:nvPr/>
          </p:nvSpPr>
          <p:spPr bwMode="auto">
            <a:xfrm>
              <a:off x="666" y="217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1540" y="2052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19" name="Text Box 15"/>
            <p:cNvSpPr txBox="1">
              <a:spLocks noChangeArrowheads="1"/>
            </p:cNvSpPr>
            <p:nvPr/>
          </p:nvSpPr>
          <p:spPr bwMode="auto">
            <a:xfrm>
              <a:off x="782" y="1341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/>
              <a:endParaRPr kumimoji="1" lang="zh-CN" altLang="en-US" sz="2400">
                <a:latin typeface="Times New Roman" pitchFamily="18" charset="0"/>
              </a:endParaRPr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494" y="1562"/>
              <a:ext cx="672" cy="656"/>
            </a:xfrm>
            <a:custGeom>
              <a:avLst/>
              <a:gdLst>
                <a:gd name="T0" fmla="*/ 0 w 672"/>
                <a:gd name="T1" fmla="*/ 656 h 656"/>
                <a:gd name="T2" fmla="*/ 288 w 672"/>
                <a:gd name="T3" fmla="*/ 32 h 656"/>
                <a:gd name="T4" fmla="*/ 528 w 672"/>
                <a:gd name="T5" fmla="*/ 464 h 656"/>
                <a:gd name="T6" fmla="*/ 672 w 672"/>
                <a:gd name="T7" fmla="*/ 512 h 65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72" h="656">
                  <a:moveTo>
                    <a:pt x="0" y="656"/>
                  </a:moveTo>
                  <a:cubicBezTo>
                    <a:pt x="100" y="360"/>
                    <a:pt x="200" y="64"/>
                    <a:pt x="288" y="32"/>
                  </a:cubicBezTo>
                  <a:cubicBezTo>
                    <a:pt x="376" y="0"/>
                    <a:pt x="464" y="384"/>
                    <a:pt x="528" y="464"/>
                  </a:cubicBezTo>
                  <a:cubicBezTo>
                    <a:pt x="592" y="544"/>
                    <a:pt x="648" y="496"/>
                    <a:pt x="672" y="512"/>
                  </a:cubicBez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1" name="Object 17"/>
            <p:cNvGraphicFramePr>
              <a:graphicFrameLocks noChangeAspect="1"/>
            </p:cNvGraphicFramePr>
            <p:nvPr/>
          </p:nvGraphicFramePr>
          <p:xfrm>
            <a:off x="895" y="1298"/>
            <a:ext cx="447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590" name="公式" r:id="rId7" imgW="200143" imgH="123757" progId="Equation.3">
                    <p:embed/>
                  </p:oleObj>
                </mc:Choice>
                <mc:Fallback>
                  <p:oleObj name="公式" r:id="rId7" imgW="200143" imgH="1237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5" y="1298"/>
                          <a:ext cx="447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328791"/>
              </p:ext>
            </p:extLst>
          </p:nvPr>
        </p:nvGraphicFramePr>
        <p:xfrm>
          <a:off x="1500336" y="3789040"/>
          <a:ext cx="6096000" cy="2255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79208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800" dirty="0" smtClean="0"/>
                        <a:t>时域信号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800" dirty="0" smtClean="0"/>
                        <a:t>频域信号</a:t>
                      </a:r>
                      <a:endParaRPr lang="zh-CN" altLang="en-US" sz="2800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800" dirty="0" smtClean="0"/>
                        <a:t>连续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800" dirty="0" smtClean="0"/>
                        <a:t>非周期</a:t>
                      </a:r>
                      <a:endParaRPr lang="zh-CN" altLang="en-US" sz="2800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800" dirty="0" smtClean="0"/>
                        <a:t>非周期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800" dirty="0" smtClean="0"/>
                        <a:t>连续</a:t>
                      </a:r>
                      <a:endParaRPr lang="zh-CN" alt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标题 5"/>
          <p:cNvSpPr txBox="1">
            <a:spLocks/>
          </p:cNvSpPr>
          <p:nvPr/>
        </p:nvSpPr>
        <p:spPr>
          <a:xfrm>
            <a:off x="304800" y="116632"/>
            <a:ext cx="8534400" cy="792162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altLang="zh-CN" dirty="0" smtClean="0"/>
              <a:t>CTFT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29137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274691"/>
              </p:ext>
            </p:extLst>
          </p:nvPr>
        </p:nvGraphicFramePr>
        <p:xfrm>
          <a:off x="1500336" y="4077072"/>
          <a:ext cx="6096000" cy="2255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79208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800" dirty="0" smtClean="0"/>
                        <a:t>时域信号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800" dirty="0" smtClean="0"/>
                        <a:t>频域信号</a:t>
                      </a:r>
                      <a:endParaRPr lang="zh-CN" altLang="en-US" sz="2800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800" dirty="0" smtClean="0"/>
                        <a:t>离散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800" dirty="0" smtClean="0"/>
                        <a:t>周期</a:t>
                      </a:r>
                      <a:endParaRPr lang="zh-CN" altLang="en-US" sz="2800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800" dirty="0" smtClean="0"/>
                        <a:t>非周期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800" dirty="0" smtClean="0"/>
                        <a:t>连续</a:t>
                      </a:r>
                      <a:endParaRPr lang="zh-CN" alt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标题 5"/>
          <p:cNvSpPr txBox="1">
            <a:spLocks/>
          </p:cNvSpPr>
          <p:nvPr/>
        </p:nvSpPr>
        <p:spPr>
          <a:xfrm>
            <a:off x="304800" y="116632"/>
            <a:ext cx="8534400" cy="792162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altLang="zh-CN" dirty="0"/>
              <a:t>D</a:t>
            </a:r>
            <a:r>
              <a:rPr lang="en-US" altLang="zh-CN" dirty="0" smtClean="0"/>
              <a:t>TFT</a:t>
            </a:r>
            <a:endParaRPr lang="zh-CN" altLang="en-US" dirty="0"/>
          </a:p>
        </p:txBody>
      </p:sp>
      <p:grpSp>
        <p:nvGrpSpPr>
          <p:cNvPr id="22" name="Group 4"/>
          <p:cNvGrpSpPr>
            <a:grpSpLocks/>
          </p:cNvGrpSpPr>
          <p:nvPr/>
        </p:nvGrpSpPr>
        <p:grpSpPr bwMode="auto">
          <a:xfrm>
            <a:off x="584969" y="605408"/>
            <a:ext cx="3482975" cy="2895600"/>
            <a:chOff x="1440" y="1248"/>
            <a:chExt cx="2406" cy="1846"/>
          </a:xfrm>
        </p:grpSpPr>
        <p:sp>
          <p:nvSpPr>
            <p:cNvPr id="23" name="Line 5"/>
            <p:cNvSpPr>
              <a:spLocks noChangeShapeType="1"/>
            </p:cNvSpPr>
            <p:nvPr/>
          </p:nvSpPr>
          <p:spPr bwMode="auto">
            <a:xfrm>
              <a:off x="1440" y="2806"/>
              <a:ext cx="216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6"/>
            <p:cNvSpPr>
              <a:spLocks noChangeShapeType="1"/>
            </p:cNvSpPr>
            <p:nvPr/>
          </p:nvSpPr>
          <p:spPr bwMode="auto">
            <a:xfrm flipV="1">
              <a:off x="2493" y="1414"/>
              <a:ext cx="0" cy="13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7"/>
            <p:cNvSpPr>
              <a:spLocks noChangeShapeType="1"/>
            </p:cNvSpPr>
            <p:nvPr/>
          </p:nvSpPr>
          <p:spPr bwMode="auto">
            <a:xfrm flipV="1">
              <a:off x="2493" y="1846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8"/>
            <p:cNvSpPr>
              <a:spLocks noChangeShapeType="1"/>
            </p:cNvSpPr>
            <p:nvPr/>
          </p:nvSpPr>
          <p:spPr bwMode="auto">
            <a:xfrm flipV="1">
              <a:off x="2845" y="201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9"/>
            <p:cNvSpPr>
              <a:spLocks noChangeShapeType="1"/>
            </p:cNvSpPr>
            <p:nvPr/>
          </p:nvSpPr>
          <p:spPr bwMode="auto">
            <a:xfrm flipV="1">
              <a:off x="3196" y="2182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10"/>
            <p:cNvSpPr>
              <a:spLocks noChangeShapeType="1"/>
            </p:cNvSpPr>
            <p:nvPr/>
          </p:nvSpPr>
          <p:spPr bwMode="auto">
            <a:xfrm flipV="1">
              <a:off x="2160" y="2160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11"/>
            <p:cNvSpPr>
              <a:spLocks noChangeShapeType="1"/>
            </p:cNvSpPr>
            <p:nvPr/>
          </p:nvSpPr>
          <p:spPr bwMode="auto">
            <a:xfrm flipV="1">
              <a:off x="1791" y="2038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Text Box 12"/>
            <p:cNvSpPr txBox="1">
              <a:spLocks noChangeArrowheads="1"/>
            </p:cNvSpPr>
            <p:nvPr/>
          </p:nvSpPr>
          <p:spPr bwMode="auto">
            <a:xfrm>
              <a:off x="1779" y="1248"/>
              <a:ext cx="4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2400" i="1">
                  <a:latin typeface="Times New Roman" pitchFamily="18" charset="0"/>
                </a:rPr>
                <a:t>x</a:t>
              </a:r>
              <a:r>
                <a:rPr kumimoji="1" lang="en-US" altLang="zh-CN" sz="2400">
                  <a:latin typeface="Times New Roman" pitchFamily="18" charset="0"/>
                </a:rPr>
                <a:t>(</a:t>
              </a:r>
              <a:r>
                <a:rPr kumimoji="1" lang="en-US" altLang="zh-CN" sz="2400" i="1">
                  <a:latin typeface="Times New Roman" pitchFamily="18" charset="0"/>
                </a:rPr>
                <a:t>n</a:t>
              </a:r>
              <a:r>
                <a:rPr kumimoji="1" lang="en-US" altLang="zh-CN" sz="2400"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31" name="Line 13"/>
            <p:cNvSpPr>
              <a:spLocks noChangeShapeType="1"/>
            </p:cNvSpPr>
            <p:nvPr/>
          </p:nvSpPr>
          <p:spPr bwMode="auto">
            <a:xfrm flipV="1">
              <a:off x="2845" y="153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Line 14"/>
            <p:cNvSpPr>
              <a:spLocks noChangeShapeType="1"/>
            </p:cNvSpPr>
            <p:nvPr/>
          </p:nvSpPr>
          <p:spPr bwMode="auto">
            <a:xfrm flipV="1">
              <a:off x="3072" y="153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Line 15"/>
            <p:cNvSpPr>
              <a:spLocks noChangeShapeType="1"/>
            </p:cNvSpPr>
            <p:nvPr/>
          </p:nvSpPr>
          <p:spPr bwMode="auto">
            <a:xfrm>
              <a:off x="2728" y="1680"/>
              <a:ext cx="1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Line 16"/>
            <p:cNvSpPr>
              <a:spLocks noChangeShapeType="1"/>
            </p:cNvSpPr>
            <p:nvPr/>
          </p:nvSpPr>
          <p:spPr bwMode="auto">
            <a:xfrm>
              <a:off x="3072" y="1680"/>
              <a:ext cx="1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Text Box 17"/>
            <p:cNvSpPr txBox="1">
              <a:spLocks noChangeArrowheads="1"/>
            </p:cNvSpPr>
            <p:nvPr/>
          </p:nvSpPr>
          <p:spPr bwMode="auto">
            <a:xfrm>
              <a:off x="2845" y="1536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37" name="Text Box 18"/>
            <p:cNvSpPr txBox="1">
              <a:spLocks noChangeArrowheads="1"/>
            </p:cNvSpPr>
            <p:nvPr/>
          </p:nvSpPr>
          <p:spPr bwMode="auto">
            <a:xfrm>
              <a:off x="1956" y="2784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Times New Roman" pitchFamily="18" charset="0"/>
                </a:rPr>
                <a:t>-1</a:t>
              </a:r>
            </a:p>
          </p:txBody>
        </p:sp>
        <p:sp>
          <p:nvSpPr>
            <p:cNvPr id="38" name="Text Box 19"/>
            <p:cNvSpPr txBox="1">
              <a:spLocks noChangeArrowheads="1"/>
            </p:cNvSpPr>
            <p:nvPr/>
          </p:nvSpPr>
          <p:spPr bwMode="auto">
            <a:xfrm>
              <a:off x="2376" y="280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9" name="Text Box 20"/>
            <p:cNvSpPr txBox="1">
              <a:spLocks noChangeArrowheads="1"/>
            </p:cNvSpPr>
            <p:nvPr/>
          </p:nvSpPr>
          <p:spPr bwMode="auto">
            <a:xfrm>
              <a:off x="2669" y="280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0" name="Text Box 21"/>
            <p:cNvSpPr txBox="1">
              <a:spLocks noChangeArrowheads="1"/>
            </p:cNvSpPr>
            <p:nvPr/>
          </p:nvSpPr>
          <p:spPr bwMode="auto">
            <a:xfrm>
              <a:off x="3020" y="2806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zh-CN" altLang="en-US" sz="2400">
                  <a:latin typeface="Times New Roman" pitchFamily="18" charset="0"/>
                </a:rPr>
                <a:t> </a:t>
              </a:r>
              <a:r>
                <a:rPr kumimoji="1" lang="en-US" altLang="zh-CN" sz="24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1" name="Text Box 22"/>
            <p:cNvSpPr txBox="1">
              <a:spLocks noChangeArrowheads="1"/>
            </p:cNvSpPr>
            <p:nvPr/>
          </p:nvSpPr>
          <p:spPr bwMode="auto">
            <a:xfrm>
              <a:off x="3634" y="266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2400" i="1" dirty="0">
                  <a:latin typeface="Times New Roman" pitchFamily="18" charset="0"/>
                </a:rPr>
                <a:t>n</a:t>
              </a:r>
            </a:p>
          </p:txBody>
        </p:sp>
      </p:grpSp>
      <p:grpSp>
        <p:nvGrpSpPr>
          <p:cNvPr id="42" name="Group 50"/>
          <p:cNvGrpSpPr>
            <a:grpSpLocks/>
          </p:cNvGrpSpPr>
          <p:nvPr/>
        </p:nvGrpSpPr>
        <p:grpSpPr bwMode="auto">
          <a:xfrm>
            <a:off x="4644008" y="764704"/>
            <a:ext cx="4233863" cy="3262139"/>
            <a:chOff x="2517" y="513"/>
            <a:chExt cx="2928" cy="2419"/>
          </a:xfrm>
        </p:grpSpPr>
        <p:sp>
          <p:nvSpPr>
            <p:cNvPr id="43" name="Text Box 26"/>
            <p:cNvSpPr txBox="1">
              <a:spLocks noChangeArrowheads="1"/>
            </p:cNvSpPr>
            <p:nvPr/>
          </p:nvSpPr>
          <p:spPr bwMode="auto">
            <a:xfrm>
              <a:off x="3647" y="1938"/>
              <a:ext cx="212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Times New Roman" pitchFamily="18" charset="0"/>
                </a:rPr>
                <a:t>0</a:t>
              </a:r>
              <a:endParaRPr kumimoji="1" lang="en-US" altLang="zh-CN" sz="3200">
                <a:latin typeface="Times New Roman" pitchFamily="18" charset="0"/>
              </a:endParaRPr>
            </a:p>
          </p:txBody>
        </p:sp>
        <p:sp>
          <p:nvSpPr>
            <p:cNvPr id="44" name="Line 23"/>
            <p:cNvSpPr>
              <a:spLocks noChangeShapeType="1"/>
            </p:cNvSpPr>
            <p:nvPr/>
          </p:nvSpPr>
          <p:spPr bwMode="auto">
            <a:xfrm>
              <a:off x="2569" y="2000"/>
              <a:ext cx="261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Line 24"/>
            <p:cNvSpPr>
              <a:spLocks noChangeShapeType="1"/>
            </p:cNvSpPr>
            <p:nvPr/>
          </p:nvSpPr>
          <p:spPr bwMode="auto">
            <a:xfrm flipV="1">
              <a:off x="3772" y="819"/>
              <a:ext cx="1" cy="1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Freeform 25"/>
            <p:cNvSpPr>
              <a:spLocks/>
            </p:cNvSpPr>
            <p:nvPr/>
          </p:nvSpPr>
          <p:spPr bwMode="auto">
            <a:xfrm>
              <a:off x="2980" y="1254"/>
              <a:ext cx="1673" cy="756"/>
            </a:xfrm>
            <a:custGeom>
              <a:avLst/>
              <a:gdLst>
                <a:gd name="T0" fmla="*/ 0 w 1536"/>
                <a:gd name="T1" fmla="*/ 4546 h 584"/>
                <a:gd name="T2" fmla="*/ 475 w 1536"/>
                <a:gd name="T3" fmla="*/ 0 h 584"/>
                <a:gd name="T4" fmla="*/ 952 w 1536"/>
                <a:gd name="T5" fmla="*/ 4546 h 584"/>
                <a:gd name="T6" fmla="*/ 1425 w 1536"/>
                <a:gd name="T7" fmla="*/ 0 h 584"/>
                <a:gd name="T8" fmla="*/ 1998 w 1536"/>
                <a:gd name="T9" fmla="*/ 4546 h 584"/>
                <a:gd name="T10" fmla="*/ 2567 w 1536"/>
                <a:gd name="T11" fmla="*/ 381 h 584"/>
                <a:gd name="T12" fmla="*/ 3043 w 1536"/>
                <a:gd name="T13" fmla="*/ 4546 h 5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36" h="584">
                  <a:moveTo>
                    <a:pt x="0" y="576"/>
                  </a:moveTo>
                  <a:cubicBezTo>
                    <a:pt x="80" y="288"/>
                    <a:pt x="160" y="0"/>
                    <a:pt x="240" y="0"/>
                  </a:cubicBezTo>
                  <a:cubicBezTo>
                    <a:pt x="320" y="0"/>
                    <a:pt x="400" y="576"/>
                    <a:pt x="480" y="576"/>
                  </a:cubicBezTo>
                  <a:cubicBezTo>
                    <a:pt x="560" y="576"/>
                    <a:pt x="632" y="0"/>
                    <a:pt x="720" y="0"/>
                  </a:cubicBezTo>
                  <a:cubicBezTo>
                    <a:pt x="808" y="0"/>
                    <a:pt x="912" y="568"/>
                    <a:pt x="1008" y="576"/>
                  </a:cubicBezTo>
                  <a:cubicBezTo>
                    <a:pt x="1104" y="584"/>
                    <a:pt x="1208" y="48"/>
                    <a:pt x="1296" y="48"/>
                  </a:cubicBezTo>
                  <a:cubicBezTo>
                    <a:pt x="1384" y="48"/>
                    <a:pt x="1460" y="312"/>
                    <a:pt x="1536" y="576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Line 27"/>
            <p:cNvSpPr>
              <a:spLocks noChangeShapeType="1"/>
            </p:cNvSpPr>
            <p:nvPr/>
          </p:nvSpPr>
          <p:spPr bwMode="auto">
            <a:xfrm>
              <a:off x="3510" y="2000"/>
              <a:ext cx="0" cy="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Line 28"/>
            <p:cNvSpPr>
              <a:spLocks noChangeShapeType="1"/>
            </p:cNvSpPr>
            <p:nvPr/>
          </p:nvSpPr>
          <p:spPr bwMode="auto">
            <a:xfrm>
              <a:off x="4086" y="2000"/>
              <a:ext cx="0" cy="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Line 29"/>
            <p:cNvSpPr>
              <a:spLocks noChangeShapeType="1"/>
            </p:cNvSpPr>
            <p:nvPr/>
          </p:nvSpPr>
          <p:spPr bwMode="auto">
            <a:xfrm flipH="1">
              <a:off x="3510" y="2373"/>
              <a:ext cx="15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Line 30"/>
            <p:cNvSpPr>
              <a:spLocks noChangeShapeType="1"/>
            </p:cNvSpPr>
            <p:nvPr/>
          </p:nvSpPr>
          <p:spPr bwMode="auto">
            <a:xfrm>
              <a:off x="3929" y="2373"/>
              <a:ext cx="15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1" name="Object 31"/>
            <p:cNvGraphicFramePr>
              <a:graphicFrameLocks noChangeAspect="1"/>
            </p:cNvGraphicFramePr>
            <p:nvPr/>
          </p:nvGraphicFramePr>
          <p:xfrm>
            <a:off x="3510" y="2421"/>
            <a:ext cx="628" cy="5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609" name="公式" r:id="rId3" imgW="495233" imgH="314257" progId="Equation.3">
                    <p:embed/>
                  </p:oleObj>
                </mc:Choice>
                <mc:Fallback>
                  <p:oleObj name="公式" r:id="rId3" imgW="495233" imgH="3142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0" y="2421"/>
                          <a:ext cx="628" cy="5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" name="Object 32"/>
            <p:cNvGraphicFramePr>
              <a:graphicFrameLocks noChangeAspect="1"/>
            </p:cNvGraphicFramePr>
            <p:nvPr/>
          </p:nvGraphicFramePr>
          <p:xfrm>
            <a:off x="5236" y="1876"/>
            <a:ext cx="20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610" name="公式" r:id="rId5" imgW="85776" imgH="85657" progId="Equation.3">
                    <p:embed/>
                  </p:oleObj>
                </mc:Choice>
                <mc:Fallback>
                  <p:oleObj name="公式" r:id="rId5" imgW="85776" imgH="856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6" y="1876"/>
                          <a:ext cx="20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" name="Object 33"/>
            <p:cNvGraphicFramePr>
              <a:graphicFrameLocks noChangeAspect="1"/>
            </p:cNvGraphicFramePr>
            <p:nvPr/>
          </p:nvGraphicFramePr>
          <p:xfrm>
            <a:off x="3887" y="513"/>
            <a:ext cx="867" cy="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611" name="Equation" r:id="rId7" imgW="485792" imgH="228600" progId="Equation.DSMT4">
                    <p:embed/>
                  </p:oleObj>
                </mc:Choice>
                <mc:Fallback>
                  <p:oleObj name="Equation" r:id="rId7" imgW="485792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7" y="513"/>
                          <a:ext cx="867" cy="4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Text Box 34"/>
            <p:cNvSpPr txBox="1">
              <a:spLocks noChangeArrowheads="1"/>
            </p:cNvSpPr>
            <p:nvPr/>
          </p:nvSpPr>
          <p:spPr bwMode="auto">
            <a:xfrm>
              <a:off x="2517" y="1503"/>
              <a:ext cx="403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55" name="Text Box 35"/>
            <p:cNvSpPr txBox="1">
              <a:spLocks noChangeArrowheads="1"/>
            </p:cNvSpPr>
            <p:nvPr/>
          </p:nvSpPr>
          <p:spPr bwMode="auto">
            <a:xfrm>
              <a:off x="4661" y="1503"/>
              <a:ext cx="45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latin typeface="Times New Roman" pitchFamily="18" charset="0"/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81707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759854"/>
              </p:ext>
            </p:extLst>
          </p:nvPr>
        </p:nvGraphicFramePr>
        <p:xfrm>
          <a:off x="1500336" y="3789040"/>
          <a:ext cx="6096000" cy="2255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79208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800" dirty="0" smtClean="0"/>
                        <a:t>时域信号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800" dirty="0" smtClean="0"/>
                        <a:t>频域信号</a:t>
                      </a:r>
                      <a:endParaRPr lang="zh-CN" altLang="en-US" sz="2800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800" dirty="0" smtClean="0"/>
                        <a:t>连续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800" dirty="0" smtClean="0"/>
                        <a:t>非周期</a:t>
                      </a:r>
                      <a:endParaRPr lang="zh-CN" altLang="en-US" sz="2800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800" dirty="0" smtClean="0"/>
                        <a:t>周期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800" dirty="0" smtClean="0"/>
                        <a:t>离散</a:t>
                      </a:r>
                      <a:endParaRPr lang="zh-CN" alt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标题 5"/>
          <p:cNvSpPr txBox="1">
            <a:spLocks/>
          </p:cNvSpPr>
          <p:nvPr/>
        </p:nvSpPr>
        <p:spPr>
          <a:xfrm>
            <a:off x="304800" y="116632"/>
            <a:ext cx="8534400" cy="792162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altLang="zh-CN" dirty="0" smtClean="0"/>
              <a:t>CFS</a:t>
            </a:r>
            <a:endParaRPr lang="zh-CN" altLang="en-US" dirty="0"/>
          </a:p>
        </p:txBody>
      </p:sp>
      <p:grpSp>
        <p:nvGrpSpPr>
          <p:cNvPr id="22" name="Group 3"/>
          <p:cNvGrpSpPr>
            <a:grpSpLocks/>
          </p:cNvGrpSpPr>
          <p:nvPr/>
        </p:nvGrpSpPr>
        <p:grpSpPr bwMode="auto">
          <a:xfrm>
            <a:off x="215776" y="1208757"/>
            <a:ext cx="4154487" cy="2438400"/>
            <a:chOff x="998" y="1104"/>
            <a:chExt cx="2617" cy="1536"/>
          </a:xfrm>
        </p:grpSpPr>
        <p:grpSp>
          <p:nvGrpSpPr>
            <p:cNvPr id="23" name="Group 4"/>
            <p:cNvGrpSpPr>
              <a:grpSpLocks/>
            </p:cNvGrpSpPr>
            <p:nvPr/>
          </p:nvGrpSpPr>
          <p:grpSpPr bwMode="auto">
            <a:xfrm>
              <a:off x="1008" y="1200"/>
              <a:ext cx="2607" cy="1440"/>
              <a:chOff x="240" y="912"/>
              <a:chExt cx="2607" cy="1440"/>
            </a:xfrm>
          </p:grpSpPr>
          <p:sp>
            <p:nvSpPr>
              <p:cNvPr id="27" name="Line 5"/>
              <p:cNvSpPr>
                <a:spLocks noChangeShapeType="1"/>
              </p:cNvSpPr>
              <p:nvPr/>
            </p:nvSpPr>
            <p:spPr bwMode="auto">
              <a:xfrm>
                <a:off x="240" y="1824"/>
                <a:ext cx="24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Line 6"/>
              <p:cNvSpPr>
                <a:spLocks noChangeShapeType="1"/>
              </p:cNvSpPr>
              <p:nvPr/>
            </p:nvSpPr>
            <p:spPr bwMode="auto">
              <a:xfrm flipV="1">
                <a:off x="1344" y="912"/>
                <a:ext cx="0" cy="9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Freeform 7"/>
              <p:cNvSpPr>
                <a:spLocks/>
              </p:cNvSpPr>
              <p:nvPr/>
            </p:nvSpPr>
            <p:spPr bwMode="auto">
              <a:xfrm>
                <a:off x="624" y="1248"/>
                <a:ext cx="1536" cy="584"/>
              </a:xfrm>
              <a:custGeom>
                <a:avLst/>
                <a:gdLst>
                  <a:gd name="T0" fmla="*/ 0 w 1536"/>
                  <a:gd name="T1" fmla="*/ 576 h 584"/>
                  <a:gd name="T2" fmla="*/ 240 w 1536"/>
                  <a:gd name="T3" fmla="*/ 0 h 584"/>
                  <a:gd name="T4" fmla="*/ 480 w 1536"/>
                  <a:gd name="T5" fmla="*/ 576 h 584"/>
                  <a:gd name="T6" fmla="*/ 720 w 1536"/>
                  <a:gd name="T7" fmla="*/ 0 h 584"/>
                  <a:gd name="T8" fmla="*/ 1008 w 1536"/>
                  <a:gd name="T9" fmla="*/ 576 h 584"/>
                  <a:gd name="T10" fmla="*/ 1296 w 1536"/>
                  <a:gd name="T11" fmla="*/ 48 h 584"/>
                  <a:gd name="T12" fmla="*/ 1536 w 1536"/>
                  <a:gd name="T13" fmla="*/ 576 h 58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536" h="584">
                    <a:moveTo>
                      <a:pt x="0" y="576"/>
                    </a:moveTo>
                    <a:cubicBezTo>
                      <a:pt x="80" y="288"/>
                      <a:pt x="160" y="0"/>
                      <a:pt x="240" y="0"/>
                    </a:cubicBezTo>
                    <a:cubicBezTo>
                      <a:pt x="320" y="0"/>
                      <a:pt x="400" y="576"/>
                      <a:pt x="480" y="576"/>
                    </a:cubicBezTo>
                    <a:cubicBezTo>
                      <a:pt x="560" y="576"/>
                      <a:pt x="632" y="0"/>
                      <a:pt x="720" y="0"/>
                    </a:cubicBezTo>
                    <a:cubicBezTo>
                      <a:pt x="808" y="0"/>
                      <a:pt x="912" y="568"/>
                      <a:pt x="1008" y="576"/>
                    </a:cubicBezTo>
                    <a:cubicBezTo>
                      <a:pt x="1104" y="584"/>
                      <a:pt x="1208" y="48"/>
                      <a:pt x="1296" y="48"/>
                    </a:cubicBezTo>
                    <a:cubicBezTo>
                      <a:pt x="1384" y="48"/>
                      <a:pt x="1460" y="312"/>
                      <a:pt x="1536" y="576"/>
                    </a:cubicBez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Text Box 8"/>
              <p:cNvSpPr txBox="1">
                <a:spLocks noChangeArrowheads="1"/>
              </p:cNvSpPr>
              <p:nvPr/>
            </p:nvSpPr>
            <p:spPr bwMode="auto">
              <a:xfrm>
                <a:off x="1238" y="177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kumimoji="1" lang="en-US" altLang="zh-CN" sz="2400">
                    <a:latin typeface="Times New Roman" pitchFamily="18" charset="0"/>
                  </a:rPr>
                  <a:t>0</a:t>
                </a:r>
                <a:endParaRPr kumimoji="1" lang="en-US" altLang="zh-CN" sz="3200">
                  <a:latin typeface="Times New Roman" pitchFamily="18" charset="0"/>
                </a:endParaRPr>
              </a:p>
            </p:txBody>
          </p:sp>
          <p:sp>
            <p:nvSpPr>
              <p:cNvPr id="31" name="Text Box 9"/>
              <p:cNvSpPr txBox="1">
                <a:spLocks noChangeArrowheads="1"/>
              </p:cNvSpPr>
              <p:nvPr/>
            </p:nvSpPr>
            <p:spPr bwMode="auto">
              <a:xfrm>
                <a:off x="2678" y="1658"/>
                <a:ext cx="16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kumimoji="1" lang="en-US" altLang="zh-CN" sz="2400">
                    <a:latin typeface="Times New Roman" pitchFamily="18" charset="0"/>
                  </a:rPr>
                  <a:t>t</a:t>
                </a:r>
              </a:p>
            </p:txBody>
          </p:sp>
          <p:sp>
            <p:nvSpPr>
              <p:cNvPr id="32" name="Line 10"/>
              <p:cNvSpPr>
                <a:spLocks noChangeShapeType="1"/>
              </p:cNvSpPr>
              <p:nvPr/>
            </p:nvSpPr>
            <p:spPr bwMode="auto">
              <a:xfrm>
                <a:off x="1104" y="1824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Line 11"/>
              <p:cNvSpPr>
                <a:spLocks noChangeShapeType="1"/>
              </p:cNvSpPr>
              <p:nvPr/>
            </p:nvSpPr>
            <p:spPr bwMode="auto">
              <a:xfrm>
                <a:off x="1632" y="1824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Line 12"/>
              <p:cNvSpPr>
                <a:spLocks noChangeShapeType="1"/>
              </p:cNvSpPr>
              <p:nvPr/>
            </p:nvSpPr>
            <p:spPr bwMode="auto">
              <a:xfrm flipH="1">
                <a:off x="1104" y="211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Line 13"/>
              <p:cNvSpPr>
                <a:spLocks noChangeShapeType="1"/>
              </p:cNvSpPr>
              <p:nvPr/>
            </p:nvSpPr>
            <p:spPr bwMode="auto">
              <a:xfrm>
                <a:off x="1488" y="211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7" name="Object 14"/>
              <p:cNvGraphicFramePr>
                <a:graphicFrameLocks noChangeAspect="1"/>
              </p:cNvGraphicFramePr>
              <p:nvPr/>
            </p:nvGraphicFramePr>
            <p:xfrm>
              <a:off x="1273" y="2016"/>
              <a:ext cx="311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6718" name="公式" r:id="rId3" imgW="104657" imgH="161857" progId="Equation.3">
                      <p:embed/>
                    </p:oleObj>
                  </mc:Choice>
                  <mc:Fallback>
                    <p:oleObj name="公式" r:id="rId3" imgW="104657" imgH="16185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73" y="2016"/>
                            <a:ext cx="311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4" name="Object 15"/>
            <p:cNvGraphicFramePr>
              <a:graphicFrameLocks noChangeAspect="1"/>
            </p:cNvGraphicFramePr>
            <p:nvPr/>
          </p:nvGraphicFramePr>
          <p:xfrm>
            <a:off x="2256" y="1104"/>
            <a:ext cx="384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719" name="Equation" r:id="rId5" imgW="161841" imgH="114300" progId="Equation.3">
                    <p:embed/>
                  </p:oleObj>
                </mc:Choice>
                <mc:Fallback>
                  <p:oleObj name="Equation" r:id="rId5" imgW="161841" imgH="114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1104"/>
                          <a:ext cx="384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Text Box 16"/>
            <p:cNvSpPr txBox="1">
              <a:spLocks noChangeArrowheads="1"/>
            </p:cNvSpPr>
            <p:nvPr/>
          </p:nvSpPr>
          <p:spPr bwMode="auto">
            <a:xfrm>
              <a:off x="2880" y="1680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26" name="Text Box 17"/>
            <p:cNvSpPr txBox="1">
              <a:spLocks noChangeArrowheads="1"/>
            </p:cNvSpPr>
            <p:nvPr/>
          </p:nvSpPr>
          <p:spPr bwMode="auto">
            <a:xfrm>
              <a:off x="998" y="1706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38" name="Group 46"/>
          <p:cNvGrpSpPr>
            <a:grpSpLocks/>
          </p:cNvGrpSpPr>
          <p:nvPr/>
        </p:nvGrpSpPr>
        <p:grpSpPr bwMode="auto">
          <a:xfrm>
            <a:off x="4767138" y="908720"/>
            <a:ext cx="4197350" cy="2667000"/>
            <a:chOff x="3116" y="981"/>
            <a:chExt cx="2644" cy="1680"/>
          </a:xfrm>
        </p:grpSpPr>
        <p:sp>
          <p:nvSpPr>
            <p:cNvPr id="39" name="Line 19"/>
            <p:cNvSpPr>
              <a:spLocks noChangeShapeType="1"/>
            </p:cNvSpPr>
            <p:nvPr/>
          </p:nvSpPr>
          <p:spPr bwMode="auto">
            <a:xfrm>
              <a:off x="3116" y="2181"/>
              <a:ext cx="2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Line 20"/>
            <p:cNvSpPr>
              <a:spLocks noChangeShapeType="1"/>
            </p:cNvSpPr>
            <p:nvPr/>
          </p:nvSpPr>
          <p:spPr bwMode="auto">
            <a:xfrm flipV="1">
              <a:off x="4220" y="1173"/>
              <a:ext cx="0" cy="10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Line 21"/>
            <p:cNvSpPr>
              <a:spLocks noChangeShapeType="1"/>
            </p:cNvSpPr>
            <p:nvPr/>
          </p:nvSpPr>
          <p:spPr bwMode="auto">
            <a:xfrm flipV="1">
              <a:off x="4460" y="1749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Line 22"/>
            <p:cNvSpPr>
              <a:spLocks noChangeShapeType="1"/>
            </p:cNvSpPr>
            <p:nvPr/>
          </p:nvSpPr>
          <p:spPr bwMode="auto">
            <a:xfrm flipV="1">
              <a:off x="4700" y="1845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Line 23"/>
            <p:cNvSpPr>
              <a:spLocks noChangeShapeType="1"/>
            </p:cNvSpPr>
            <p:nvPr/>
          </p:nvSpPr>
          <p:spPr bwMode="auto">
            <a:xfrm flipV="1">
              <a:off x="4940" y="1941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Line 24"/>
            <p:cNvSpPr>
              <a:spLocks noChangeShapeType="1"/>
            </p:cNvSpPr>
            <p:nvPr/>
          </p:nvSpPr>
          <p:spPr bwMode="auto">
            <a:xfrm flipV="1">
              <a:off x="4028" y="1749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Line 25"/>
            <p:cNvSpPr>
              <a:spLocks noChangeShapeType="1"/>
            </p:cNvSpPr>
            <p:nvPr/>
          </p:nvSpPr>
          <p:spPr bwMode="auto">
            <a:xfrm flipV="1">
              <a:off x="3788" y="1845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Line 26"/>
            <p:cNvSpPr>
              <a:spLocks noChangeShapeType="1"/>
            </p:cNvSpPr>
            <p:nvPr/>
          </p:nvSpPr>
          <p:spPr bwMode="auto">
            <a:xfrm flipV="1">
              <a:off x="3548" y="1941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Text Box 27"/>
            <p:cNvSpPr txBox="1">
              <a:spLocks noChangeArrowheads="1"/>
            </p:cNvSpPr>
            <p:nvPr/>
          </p:nvSpPr>
          <p:spPr bwMode="auto">
            <a:xfrm>
              <a:off x="4114" y="215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Times New Roman" pitchFamily="18" charset="0"/>
                </a:rPr>
                <a:t>0</a:t>
              </a:r>
            </a:p>
          </p:txBody>
        </p:sp>
        <p:graphicFrame>
          <p:nvGraphicFramePr>
            <p:cNvPr id="48" name="Object 28"/>
            <p:cNvGraphicFramePr>
              <a:graphicFrameLocks noChangeAspect="1"/>
            </p:cNvGraphicFramePr>
            <p:nvPr/>
          </p:nvGraphicFramePr>
          <p:xfrm>
            <a:off x="5564" y="2085"/>
            <a:ext cx="196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720" name="公式" r:id="rId7" imgW="85776" imgH="85657" progId="Equation.3">
                    <p:embed/>
                  </p:oleObj>
                </mc:Choice>
                <mc:Fallback>
                  <p:oleObj name="公式" r:id="rId7" imgW="85776" imgH="856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64" y="2085"/>
                          <a:ext cx="196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Object 29"/>
            <p:cNvGraphicFramePr>
              <a:graphicFrameLocks noChangeAspect="1"/>
            </p:cNvGraphicFramePr>
            <p:nvPr/>
          </p:nvGraphicFramePr>
          <p:xfrm>
            <a:off x="4286" y="981"/>
            <a:ext cx="934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721" name="Equation" r:id="rId9" imgW="571567" imgH="181043" progId="Equation.3">
                    <p:embed/>
                  </p:oleObj>
                </mc:Choice>
                <mc:Fallback>
                  <p:oleObj name="Equation" r:id="rId9" imgW="571567" imgH="18104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6" y="981"/>
                          <a:ext cx="934" cy="3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" name="Object 30"/>
            <p:cNvGraphicFramePr>
              <a:graphicFrameLocks noChangeAspect="1"/>
            </p:cNvGraphicFramePr>
            <p:nvPr/>
          </p:nvGraphicFramePr>
          <p:xfrm>
            <a:off x="4468" y="2193"/>
            <a:ext cx="760" cy="4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722" name="公式" r:id="rId11" imgW="504943" imgH="371543" progId="Equation.3">
                    <p:embed/>
                  </p:oleObj>
                </mc:Choice>
                <mc:Fallback>
                  <p:oleObj name="公式" r:id="rId11" imgW="504943" imgH="37154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8" y="2193"/>
                          <a:ext cx="760" cy="4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" name="Line 31"/>
            <p:cNvSpPr>
              <a:spLocks noChangeShapeType="1"/>
            </p:cNvSpPr>
            <p:nvPr/>
          </p:nvSpPr>
          <p:spPr bwMode="auto">
            <a:xfrm flipV="1">
              <a:off x="4224" y="1413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181707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37"/>
          <p:cNvSpPr>
            <a:spLocks noChangeShapeType="1"/>
          </p:cNvSpPr>
          <p:nvPr/>
        </p:nvSpPr>
        <p:spPr bwMode="auto">
          <a:xfrm>
            <a:off x="205680" y="6179957"/>
            <a:ext cx="837221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Line 38"/>
          <p:cNvSpPr>
            <a:spLocks noChangeShapeType="1"/>
          </p:cNvSpPr>
          <p:nvPr/>
        </p:nvSpPr>
        <p:spPr bwMode="auto">
          <a:xfrm flipV="1">
            <a:off x="3304884" y="3673295"/>
            <a:ext cx="0" cy="2506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39"/>
          <p:cNvSpPr>
            <a:spLocks noChangeShapeType="1"/>
          </p:cNvSpPr>
          <p:nvPr/>
        </p:nvSpPr>
        <p:spPr bwMode="auto">
          <a:xfrm flipV="1">
            <a:off x="2971502" y="4921070"/>
            <a:ext cx="0" cy="1258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40"/>
          <p:cNvSpPr>
            <a:spLocks noChangeShapeType="1"/>
          </p:cNvSpPr>
          <p:nvPr/>
        </p:nvSpPr>
        <p:spPr bwMode="auto">
          <a:xfrm>
            <a:off x="3303214" y="5113157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41"/>
          <p:cNvSpPr>
            <a:spLocks noChangeShapeType="1"/>
          </p:cNvSpPr>
          <p:nvPr/>
        </p:nvSpPr>
        <p:spPr bwMode="auto">
          <a:xfrm>
            <a:off x="3676974" y="5356045"/>
            <a:ext cx="0" cy="823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42"/>
          <p:cNvSpPr>
            <a:spLocks noChangeShapeType="1"/>
          </p:cNvSpPr>
          <p:nvPr/>
        </p:nvSpPr>
        <p:spPr bwMode="auto">
          <a:xfrm>
            <a:off x="4050734" y="5549720"/>
            <a:ext cx="0" cy="630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43"/>
          <p:cNvSpPr>
            <a:spLocks noChangeShapeType="1"/>
          </p:cNvSpPr>
          <p:nvPr/>
        </p:nvSpPr>
        <p:spPr bwMode="auto">
          <a:xfrm>
            <a:off x="4424493" y="5549720"/>
            <a:ext cx="0" cy="630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44"/>
          <p:cNvSpPr>
            <a:spLocks noChangeShapeType="1"/>
          </p:cNvSpPr>
          <p:nvPr/>
        </p:nvSpPr>
        <p:spPr bwMode="auto">
          <a:xfrm>
            <a:off x="4798253" y="5356045"/>
            <a:ext cx="0" cy="823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45"/>
          <p:cNvSpPr>
            <a:spLocks noChangeShapeType="1"/>
          </p:cNvSpPr>
          <p:nvPr/>
        </p:nvSpPr>
        <p:spPr bwMode="auto">
          <a:xfrm>
            <a:off x="5172013" y="5113157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46"/>
          <p:cNvSpPr>
            <a:spLocks noChangeShapeType="1"/>
          </p:cNvSpPr>
          <p:nvPr/>
        </p:nvSpPr>
        <p:spPr bwMode="auto">
          <a:xfrm flipV="1">
            <a:off x="5545773" y="4921070"/>
            <a:ext cx="0" cy="1258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47"/>
          <p:cNvSpPr>
            <a:spLocks noChangeShapeType="1"/>
          </p:cNvSpPr>
          <p:nvPr/>
        </p:nvSpPr>
        <p:spPr bwMode="auto">
          <a:xfrm>
            <a:off x="5972482" y="5113157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48"/>
          <p:cNvSpPr>
            <a:spLocks noChangeShapeType="1"/>
          </p:cNvSpPr>
          <p:nvPr/>
        </p:nvSpPr>
        <p:spPr bwMode="auto">
          <a:xfrm>
            <a:off x="6346242" y="5356045"/>
            <a:ext cx="0" cy="823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49"/>
          <p:cNvSpPr>
            <a:spLocks noChangeShapeType="1"/>
          </p:cNvSpPr>
          <p:nvPr/>
        </p:nvSpPr>
        <p:spPr bwMode="auto">
          <a:xfrm>
            <a:off x="6667052" y="5549720"/>
            <a:ext cx="0" cy="630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50"/>
          <p:cNvSpPr>
            <a:spLocks noChangeShapeType="1"/>
          </p:cNvSpPr>
          <p:nvPr/>
        </p:nvSpPr>
        <p:spPr bwMode="auto">
          <a:xfrm>
            <a:off x="6986305" y="5549720"/>
            <a:ext cx="0" cy="630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51"/>
          <p:cNvSpPr>
            <a:spLocks noChangeShapeType="1"/>
          </p:cNvSpPr>
          <p:nvPr/>
        </p:nvSpPr>
        <p:spPr bwMode="auto">
          <a:xfrm>
            <a:off x="7360065" y="5356045"/>
            <a:ext cx="0" cy="823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52"/>
          <p:cNvSpPr>
            <a:spLocks noChangeShapeType="1"/>
          </p:cNvSpPr>
          <p:nvPr/>
        </p:nvSpPr>
        <p:spPr bwMode="auto">
          <a:xfrm>
            <a:off x="7733825" y="5113157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53"/>
          <p:cNvSpPr>
            <a:spLocks noChangeShapeType="1"/>
          </p:cNvSpPr>
          <p:nvPr/>
        </p:nvSpPr>
        <p:spPr bwMode="auto">
          <a:xfrm flipV="1">
            <a:off x="8107584" y="4921070"/>
            <a:ext cx="0" cy="1258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54"/>
          <p:cNvSpPr>
            <a:spLocks noChangeShapeType="1"/>
          </p:cNvSpPr>
          <p:nvPr/>
        </p:nvSpPr>
        <p:spPr bwMode="auto">
          <a:xfrm>
            <a:off x="2555695" y="5113157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55"/>
          <p:cNvSpPr>
            <a:spLocks noChangeShapeType="1"/>
          </p:cNvSpPr>
          <p:nvPr/>
        </p:nvSpPr>
        <p:spPr bwMode="auto">
          <a:xfrm>
            <a:off x="2127428" y="5356045"/>
            <a:ext cx="0" cy="823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56"/>
          <p:cNvSpPr>
            <a:spLocks noChangeShapeType="1"/>
          </p:cNvSpPr>
          <p:nvPr/>
        </p:nvSpPr>
        <p:spPr bwMode="auto">
          <a:xfrm>
            <a:off x="1753668" y="5549720"/>
            <a:ext cx="0" cy="630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Line 57"/>
          <p:cNvSpPr>
            <a:spLocks noChangeShapeType="1"/>
          </p:cNvSpPr>
          <p:nvPr/>
        </p:nvSpPr>
        <p:spPr bwMode="auto">
          <a:xfrm>
            <a:off x="1434415" y="5549720"/>
            <a:ext cx="0" cy="630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Line 58"/>
          <p:cNvSpPr>
            <a:spLocks noChangeShapeType="1"/>
          </p:cNvSpPr>
          <p:nvPr/>
        </p:nvSpPr>
        <p:spPr bwMode="auto">
          <a:xfrm>
            <a:off x="1113605" y="5356045"/>
            <a:ext cx="0" cy="823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Line 59"/>
          <p:cNvSpPr>
            <a:spLocks noChangeShapeType="1"/>
          </p:cNvSpPr>
          <p:nvPr/>
        </p:nvSpPr>
        <p:spPr bwMode="auto">
          <a:xfrm>
            <a:off x="845744" y="5113157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Line 60"/>
          <p:cNvSpPr>
            <a:spLocks noChangeShapeType="1"/>
          </p:cNvSpPr>
          <p:nvPr/>
        </p:nvSpPr>
        <p:spPr bwMode="auto">
          <a:xfrm flipV="1">
            <a:off x="579440" y="4921070"/>
            <a:ext cx="0" cy="1258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Text Box 61"/>
          <p:cNvSpPr txBox="1">
            <a:spLocks noChangeArrowheads="1"/>
          </p:cNvSpPr>
          <p:nvPr/>
        </p:nvSpPr>
        <p:spPr bwMode="auto">
          <a:xfrm>
            <a:off x="2532335" y="6183132"/>
            <a:ext cx="434807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400">
                <a:latin typeface="Times New Roman" pitchFamily="18" charset="0"/>
              </a:rPr>
              <a:t>…0  1    2   3          N-1 N …</a:t>
            </a:r>
          </a:p>
        </p:txBody>
      </p:sp>
      <p:sp>
        <p:nvSpPr>
          <p:cNvPr id="31" name="Text Box 62"/>
          <p:cNvSpPr txBox="1">
            <a:spLocks noChangeArrowheads="1"/>
          </p:cNvSpPr>
          <p:nvPr/>
        </p:nvSpPr>
        <p:spPr bwMode="auto">
          <a:xfrm>
            <a:off x="8562326" y="6111695"/>
            <a:ext cx="33015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400">
                <a:latin typeface="Times New Roman" pitchFamily="18" charset="0"/>
              </a:rPr>
              <a:t>k</a:t>
            </a:r>
          </a:p>
        </p:txBody>
      </p:sp>
      <p:graphicFrame>
        <p:nvGraphicFramePr>
          <p:cNvPr id="32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6129101"/>
              </p:ext>
            </p:extLst>
          </p:nvPr>
        </p:nvGraphicFramePr>
        <p:xfrm>
          <a:off x="2472272" y="3789040"/>
          <a:ext cx="803584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42" name="Equation" r:id="rId3" imgW="342833" imgH="181043" progId="Equation.DSMT4">
                  <p:embed/>
                </p:oleObj>
              </mc:Choice>
              <mc:Fallback>
                <p:oleObj name="Equation" r:id="rId3" imgW="342833" imgH="18104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2272" y="3789040"/>
                        <a:ext cx="803584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Line 64"/>
          <p:cNvSpPr>
            <a:spLocks noChangeShapeType="1"/>
          </p:cNvSpPr>
          <p:nvPr/>
        </p:nvSpPr>
        <p:spPr bwMode="auto">
          <a:xfrm>
            <a:off x="5529765" y="4381320"/>
            <a:ext cx="0" cy="327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Line 65"/>
          <p:cNvSpPr>
            <a:spLocks noChangeShapeType="1"/>
          </p:cNvSpPr>
          <p:nvPr/>
        </p:nvSpPr>
        <p:spPr bwMode="auto">
          <a:xfrm flipH="1">
            <a:off x="3275856" y="4544832"/>
            <a:ext cx="59801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5" name="Object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3985819"/>
              </p:ext>
            </p:extLst>
          </p:nvPr>
        </p:nvGraphicFramePr>
        <p:xfrm>
          <a:off x="3851920" y="4005064"/>
          <a:ext cx="1046527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43" name="公式" r:id="rId5" imgW="495233" imgH="733357" progId="Equation.3">
                  <p:embed/>
                </p:oleObj>
              </mc:Choice>
              <mc:Fallback>
                <p:oleObj name="公式" r:id="rId5" imgW="495233" imgH="7333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4005064"/>
                        <a:ext cx="1046527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Line 67"/>
          <p:cNvSpPr>
            <a:spLocks noChangeShapeType="1"/>
          </p:cNvSpPr>
          <p:nvPr/>
        </p:nvSpPr>
        <p:spPr bwMode="auto">
          <a:xfrm>
            <a:off x="4767731" y="4544832"/>
            <a:ext cx="74752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7" name="Object 68"/>
          <p:cNvGraphicFramePr>
            <a:graphicFrameLocks noChangeAspect="1"/>
          </p:cNvGraphicFramePr>
          <p:nvPr/>
        </p:nvGraphicFramePr>
        <p:xfrm>
          <a:off x="6276162" y="4408307"/>
          <a:ext cx="1345535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44" name="公式" r:id="rId7" imgW="581008" imgH="152400" progId="Equation.3">
                  <p:embed/>
                </p:oleObj>
              </mc:Choice>
              <mc:Fallback>
                <p:oleObj name="公式" r:id="rId7" imgW="581008" imgH="15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6162" y="4408307"/>
                        <a:ext cx="1345535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 Box 110"/>
          <p:cNvSpPr txBox="1">
            <a:spLocks noChangeArrowheads="1"/>
          </p:cNvSpPr>
          <p:nvPr/>
        </p:nvSpPr>
        <p:spPr bwMode="auto">
          <a:xfrm>
            <a:off x="2555776" y="1315616"/>
            <a:ext cx="71950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400" i="1" dirty="0">
                <a:latin typeface="Times New Roman" pitchFamily="18" charset="0"/>
              </a:rPr>
              <a:t>x</a:t>
            </a:r>
            <a:r>
              <a:rPr kumimoji="1" lang="en-US" altLang="zh-CN" sz="2400" dirty="0">
                <a:latin typeface="Times New Roman" pitchFamily="18" charset="0"/>
              </a:rPr>
              <a:t>(n)</a:t>
            </a:r>
          </a:p>
        </p:txBody>
      </p:sp>
      <p:grpSp>
        <p:nvGrpSpPr>
          <p:cNvPr id="40" name="Group 123"/>
          <p:cNvGrpSpPr>
            <a:grpSpLocks/>
          </p:cNvGrpSpPr>
          <p:nvPr/>
        </p:nvGrpSpPr>
        <p:grpSpPr bwMode="auto">
          <a:xfrm>
            <a:off x="309576" y="1268866"/>
            <a:ext cx="8597418" cy="2089489"/>
            <a:chOff x="340" y="651"/>
            <a:chExt cx="4640" cy="1274"/>
          </a:xfrm>
        </p:grpSpPr>
        <p:sp>
          <p:nvSpPr>
            <p:cNvPr id="41" name="Text Box 86"/>
            <p:cNvSpPr txBox="1">
              <a:spLocks noChangeArrowheads="1"/>
            </p:cNvSpPr>
            <p:nvPr/>
          </p:nvSpPr>
          <p:spPr bwMode="auto">
            <a:xfrm>
              <a:off x="4787" y="1616"/>
              <a:ext cx="193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42" name="Line 87"/>
            <p:cNvSpPr>
              <a:spLocks noChangeShapeType="1"/>
            </p:cNvSpPr>
            <p:nvPr/>
          </p:nvSpPr>
          <p:spPr bwMode="auto">
            <a:xfrm>
              <a:off x="340" y="1663"/>
              <a:ext cx="4504" cy="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Line 88"/>
            <p:cNvSpPr>
              <a:spLocks noChangeShapeType="1"/>
            </p:cNvSpPr>
            <p:nvPr/>
          </p:nvSpPr>
          <p:spPr bwMode="auto">
            <a:xfrm flipV="1">
              <a:off x="1946" y="750"/>
              <a:ext cx="1" cy="7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Line 89"/>
            <p:cNvSpPr>
              <a:spLocks noChangeShapeType="1"/>
            </p:cNvSpPr>
            <p:nvPr/>
          </p:nvSpPr>
          <p:spPr bwMode="auto">
            <a:xfrm flipV="1">
              <a:off x="1946" y="1272"/>
              <a:ext cx="1" cy="41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Line 90"/>
            <p:cNvSpPr>
              <a:spLocks noChangeShapeType="1"/>
            </p:cNvSpPr>
            <p:nvPr/>
          </p:nvSpPr>
          <p:spPr bwMode="auto">
            <a:xfrm flipV="1">
              <a:off x="2164" y="1057"/>
              <a:ext cx="1" cy="61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Line 91"/>
            <p:cNvSpPr>
              <a:spLocks noChangeShapeType="1"/>
            </p:cNvSpPr>
            <p:nvPr/>
          </p:nvSpPr>
          <p:spPr bwMode="auto">
            <a:xfrm>
              <a:off x="2398" y="1146"/>
              <a:ext cx="0" cy="53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Line 92"/>
            <p:cNvSpPr>
              <a:spLocks noChangeShapeType="1"/>
            </p:cNvSpPr>
            <p:nvPr/>
          </p:nvSpPr>
          <p:spPr bwMode="auto">
            <a:xfrm>
              <a:off x="2630" y="1263"/>
              <a:ext cx="0" cy="41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Line 93"/>
            <p:cNvSpPr>
              <a:spLocks noChangeShapeType="1"/>
            </p:cNvSpPr>
            <p:nvPr/>
          </p:nvSpPr>
          <p:spPr bwMode="auto">
            <a:xfrm>
              <a:off x="2825" y="1352"/>
              <a:ext cx="1" cy="32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Line 94"/>
            <p:cNvSpPr>
              <a:spLocks noChangeShapeType="1"/>
            </p:cNvSpPr>
            <p:nvPr/>
          </p:nvSpPr>
          <p:spPr bwMode="auto">
            <a:xfrm>
              <a:off x="3018" y="1440"/>
              <a:ext cx="1" cy="2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Line 95"/>
            <p:cNvSpPr>
              <a:spLocks noChangeShapeType="1"/>
            </p:cNvSpPr>
            <p:nvPr/>
          </p:nvSpPr>
          <p:spPr bwMode="auto">
            <a:xfrm>
              <a:off x="3213" y="1529"/>
              <a:ext cx="1" cy="14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Line 96"/>
            <p:cNvSpPr>
              <a:spLocks noChangeShapeType="1"/>
            </p:cNvSpPr>
            <p:nvPr/>
          </p:nvSpPr>
          <p:spPr bwMode="auto">
            <a:xfrm>
              <a:off x="3406" y="1263"/>
              <a:ext cx="1" cy="4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Line 97"/>
            <p:cNvSpPr>
              <a:spLocks noChangeShapeType="1"/>
            </p:cNvSpPr>
            <p:nvPr/>
          </p:nvSpPr>
          <p:spPr bwMode="auto">
            <a:xfrm flipV="1">
              <a:off x="3640" y="1057"/>
              <a:ext cx="1" cy="6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Line 98"/>
            <p:cNvSpPr>
              <a:spLocks noChangeShapeType="1"/>
            </p:cNvSpPr>
            <p:nvPr/>
          </p:nvSpPr>
          <p:spPr bwMode="auto">
            <a:xfrm>
              <a:off x="3874" y="1146"/>
              <a:ext cx="1" cy="5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Line 99"/>
            <p:cNvSpPr>
              <a:spLocks noChangeShapeType="1"/>
            </p:cNvSpPr>
            <p:nvPr/>
          </p:nvSpPr>
          <p:spPr bwMode="auto">
            <a:xfrm>
              <a:off x="4106" y="1263"/>
              <a:ext cx="1" cy="4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Line 100"/>
            <p:cNvSpPr>
              <a:spLocks noChangeShapeType="1"/>
            </p:cNvSpPr>
            <p:nvPr/>
          </p:nvSpPr>
          <p:spPr bwMode="auto">
            <a:xfrm>
              <a:off x="4300" y="1352"/>
              <a:ext cx="1" cy="3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Line 101"/>
            <p:cNvSpPr>
              <a:spLocks noChangeShapeType="1"/>
            </p:cNvSpPr>
            <p:nvPr/>
          </p:nvSpPr>
          <p:spPr bwMode="auto">
            <a:xfrm>
              <a:off x="4495" y="1440"/>
              <a:ext cx="0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Line 102"/>
            <p:cNvSpPr>
              <a:spLocks noChangeShapeType="1"/>
            </p:cNvSpPr>
            <p:nvPr/>
          </p:nvSpPr>
          <p:spPr bwMode="auto">
            <a:xfrm>
              <a:off x="4689" y="1529"/>
              <a:ext cx="1" cy="1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Line 103"/>
            <p:cNvSpPr>
              <a:spLocks noChangeShapeType="1"/>
            </p:cNvSpPr>
            <p:nvPr/>
          </p:nvSpPr>
          <p:spPr bwMode="auto">
            <a:xfrm>
              <a:off x="1693" y="1533"/>
              <a:ext cx="0" cy="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Line 104"/>
            <p:cNvSpPr>
              <a:spLocks noChangeShapeType="1"/>
            </p:cNvSpPr>
            <p:nvPr/>
          </p:nvSpPr>
          <p:spPr bwMode="auto">
            <a:xfrm>
              <a:off x="1464" y="1440"/>
              <a:ext cx="1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" name="Line 105"/>
            <p:cNvSpPr>
              <a:spLocks noChangeShapeType="1"/>
            </p:cNvSpPr>
            <p:nvPr/>
          </p:nvSpPr>
          <p:spPr bwMode="auto">
            <a:xfrm>
              <a:off x="1271" y="1352"/>
              <a:ext cx="1" cy="3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" name="Line 106"/>
            <p:cNvSpPr>
              <a:spLocks noChangeShapeType="1"/>
            </p:cNvSpPr>
            <p:nvPr/>
          </p:nvSpPr>
          <p:spPr bwMode="auto">
            <a:xfrm>
              <a:off x="1076" y="1263"/>
              <a:ext cx="1" cy="4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Line 107"/>
            <p:cNvSpPr>
              <a:spLocks noChangeShapeType="1"/>
            </p:cNvSpPr>
            <p:nvPr/>
          </p:nvSpPr>
          <p:spPr bwMode="auto">
            <a:xfrm>
              <a:off x="883" y="1146"/>
              <a:ext cx="1" cy="5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Line 108"/>
            <p:cNvSpPr>
              <a:spLocks noChangeShapeType="1"/>
            </p:cNvSpPr>
            <p:nvPr/>
          </p:nvSpPr>
          <p:spPr bwMode="auto">
            <a:xfrm flipV="1">
              <a:off x="688" y="1057"/>
              <a:ext cx="0" cy="6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" name="Line 109"/>
            <p:cNvSpPr>
              <a:spLocks noChangeShapeType="1"/>
            </p:cNvSpPr>
            <p:nvPr/>
          </p:nvSpPr>
          <p:spPr bwMode="auto">
            <a:xfrm flipV="1">
              <a:off x="494" y="1263"/>
              <a:ext cx="1" cy="4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Line 111"/>
            <p:cNvSpPr>
              <a:spLocks noChangeShapeType="1"/>
            </p:cNvSpPr>
            <p:nvPr/>
          </p:nvSpPr>
          <p:spPr bwMode="auto">
            <a:xfrm flipH="1" flipV="1">
              <a:off x="3212" y="750"/>
              <a:ext cx="2" cy="6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Line 112"/>
            <p:cNvSpPr>
              <a:spLocks noChangeShapeType="1"/>
            </p:cNvSpPr>
            <p:nvPr/>
          </p:nvSpPr>
          <p:spPr bwMode="auto">
            <a:xfrm flipH="1" flipV="1">
              <a:off x="1946" y="912"/>
              <a:ext cx="413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7" name="Object 1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01517259"/>
                </p:ext>
              </p:extLst>
            </p:nvPr>
          </p:nvGraphicFramePr>
          <p:xfrm>
            <a:off x="2368" y="651"/>
            <a:ext cx="610" cy="3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745" name="公式" r:id="rId9" imgW="409457" imgH="314257" progId="Equation.3">
                    <p:embed/>
                  </p:oleObj>
                </mc:Choice>
                <mc:Fallback>
                  <p:oleObj name="公式" r:id="rId9" imgW="409457" imgH="3142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8" y="651"/>
                          <a:ext cx="610" cy="3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" name="Line 114"/>
            <p:cNvSpPr>
              <a:spLocks noChangeShapeType="1"/>
            </p:cNvSpPr>
            <p:nvPr/>
          </p:nvSpPr>
          <p:spPr bwMode="auto">
            <a:xfrm>
              <a:off x="2977" y="913"/>
              <a:ext cx="24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Text Box 116"/>
            <p:cNvSpPr txBox="1">
              <a:spLocks noChangeArrowheads="1"/>
            </p:cNvSpPr>
            <p:nvPr/>
          </p:nvSpPr>
          <p:spPr bwMode="auto">
            <a:xfrm>
              <a:off x="1833" y="1638"/>
              <a:ext cx="193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70" name="Text Box 119"/>
            <p:cNvSpPr txBox="1">
              <a:spLocks noChangeArrowheads="1"/>
            </p:cNvSpPr>
            <p:nvPr/>
          </p:nvSpPr>
          <p:spPr bwMode="auto">
            <a:xfrm>
              <a:off x="2068" y="1646"/>
              <a:ext cx="1734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Times New Roman" pitchFamily="18" charset="0"/>
                </a:rPr>
                <a:t>1    2   3  …  N-1 N</a:t>
              </a:r>
            </a:p>
          </p:txBody>
        </p:sp>
        <p:graphicFrame>
          <p:nvGraphicFramePr>
            <p:cNvPr id="71" name="Object 120"/>
            <p:cNvGraphicFramePr>
              <a:graphicFrameLocks noChangeAspect="1"/>
            </p:cNvGraphicFramePr>
            <p:nvPr/>
          </p:nvGraphicFramePr>
          <p:xfrm>
            <a:off x="4047" y="748"/>
            <a:ext cx="602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746" name="Equation" r:id="rId11" imgW="419167" imgH="142943" progId="Equation.3">
                    <p:embed/>
                  </p:oleObj>
                </mc:Choice>
                <mc:Fallback>
                  <p:oleObj name="Equation" r:id="rId11" imgW="419167" imgH="14294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7" y="748"/>
                          <a:ext cx="602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2" name="标题 5"/>
          <p:cNvSpPr txBox="1">
            <a:spLocks/>
          </p:cNvSpPr>
          <p:nvPr/>
        </p:nvSpPr>
        <p:spPr>
          <a:xfrm>
            <a:off x="304800" y="116632"/>
            <a:ext cx="8534400" cy="792162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altLang="zh-CN" dirty="0" smtClean="0"/>
              <a:t>DFS</a:t>
            </a:r>
            <a:endParaRPr lang="zh-CN" altLang="en-US" dirty="0"/>
          </a:p>
        </p:txBody>
      </p:sp>
      <p:graphicFrame>
        <p:nvGraphicFramePr>
          <p:cNvPr id="73" name="表格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191689"/>
              </p:ext>
            </p:extLst>
          </p:nvPr>
        </p:nvGraphicFramePr>
        <p:xfrm>
          <a:off x="1500336" y="2564904"/>
          <a:ext cx="6096000" cy="2255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79208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800" dirty="0" smtClean="0"/>
                        <a:t>时域信号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800" dirty="0" smtClean="0"/>
                        <a:t>频域信号</a:t>
                      </a:r>
                      <a:endParaRPr lang="zh-CN" altLang="en-US" sz="2800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800" dirty="0" smtClean="0"/>
                        <a:t>离散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800" dirty="0" smtClean="0"/>
                        <a:t>周期</a:t>
                      </a:r>
                      <a:endParaRPr lang="zh-CN" altLang="en-US" sz="2800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800" dirty="0" smtClean="0"/>
                        <a:t>周期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800" dirty="0" smtClean="0"/>
                        <a:t>离散</a:t>
                      </a:r>
                      <a:endParaRPr lang="zh-CN" alt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99499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86072" y="116632"/>
            <a:ext cx="8534400" cy="792162"/>
          </a:xfrm>
        </p:spPr>
        <p:txBody>
          <a:bodyPr/>
          <a:lstStyle/>
          <a:p>
            <a:pPr algn="ctr"/>
            <a:r>
              <a:rPr lang="zh-CN" altLang="en-US" dirty="0" smtClean="0"/>
              <a:t>内容提要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4294967295"/>
          </p:nvPr>
        </p:nvSpPr>
        <p:spPr>
          <a:xfrm>
            <a:off x="286072" y="1076672"/>
            <a:ext cx="8534400" cy="53766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离散时间信号频域表示</a:t>
            </a:r>
            <a:endParaRPr lang="en-US" altLang="zh-CN" sz="28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傅里叶变换的四种情形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离散傅里叶变换（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DFT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快速傅里叶变换（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FFT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73624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6714754"/>
              </p:ext>
            </p:extLst>
          </p:nvPr>
        </p:nvGraphicFramePr>
        <p:xfrm>
          <a:off x="717550" y="2253952"/>
          <a:ext cx="187960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14" name="Equation" r:id="rId3" imgW="1000176" imgH="352357" progId="Equation.3">
                  <p:embed/>
                </p:oleObj>
              </mc:Choice>
              <mc:Fallback>
                <p:oleObj name="Equation" r:id="rId3" imgW="1000176" imgH="3523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0" y="2253952"/>
                        <a:ext cx="1879600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8399276"/>
              </p:ext>
            </p:extLst>
          </p:nvPr>
        </p:nvGraphicFramePr>
        <p:xfrm>
          <a:off x="2209800" y="3144540"/>
          <a:ext cx="2251075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15" name="Equation" r:id="rId5" imgW="1295535" imgH="352357" progId="Equation.3">
                  <p:embed/>
                </p:oleObj>
              </mc:Choice>
              <mc:Fallback>
                <p:oleObj name="Equation" r:id="rId5" imgW="1295535" imgH="3523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144540"/>
                        <a:ext cx="2251075" cy="70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7253569"/>
              </p:ext>
            </p:extLst>
          </p:nvPr>
        </p:nvGraphicFramePr>
        <p:xfrm>
          <a:off x="730250" y="4311352"/>
          <a:ext cx="224155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16" name="Equation" r:id="rId7" imgW="1533441" imgH="314257" progId="Equation.3">
                  <p:embed/>
                </p:oleObj>
              </mc:Choice>
              <mc:Fallback>
                <p:oleObj name="Equation" r:id="rId7" imgW="1533441" imgH="3142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0" y="4311352"/>
                        <a:ext cx="2241550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7682161"/>
              </p:ext>
            </p:extLst>
          </p:nvPr>
        </p:nvGraphicFramePr>
        <p:xfrm>
          <a:off x="1676400" y="5073352"/>
          <a:ext cx="2730500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17" name="公式" r:id="rId9" imgW="1571743" imgH="323985" progId="Equation.3">
                  <p:embed/>
                </p:oleObj>
              </mc:Choice>
              <mc:Fallback>
                <p:oleObj name="公式" r:id="rId9" imgW="1571743" imgH="32398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073352"/>
                        <a:ext cx="2730500" cy="65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8937504"/>
              </p:ext>
            </p:extLst>
          </p:nvPr>
        </p:nvGraphicFramePr>
        <p:xfrm>
          <a:off x="4787900" y="2193627"/>
          <a:ext cx="1990725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18" name="Equation" r:id="rId11" imgW="1066800" imgH="371543" progId="Equation.3">
                  <p:embed/>
                </p:oleObj>
              </mc:Choice>
              <mc:Fallback>
                <p:oleObj name="Equation" r:id="rId11" imgW="1066800" imgH="37154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2193627"/>
                        <a:ext cx="1990725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2569704"/>
              </p:ext>
            </p:extLst>
          </p:nvPr>
        </p:nvGraphicFramePr>
        <p:xfrm>
          <a:off x="6553200" y="3092152"/>
          <a:ext cx="2181225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19" name="Equation" r:id="rId13" imgW="1304976" imgH="342900" progId="Equation.3">
                  <p:embed/>
                </p:oleObj>
              </mc:Choice>
              <mc:Fallback>
                <p:oleObj name="Equation" r:id="rId13" imgW="1304976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3092152"/>
                        <a:ext cx="2181225" cy="66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1113525"/>
              </p:ext>
            </p:extLst>
          </p:nvPr>
        </p:nvGraphicFramePr>
        <p:xfrm>
          <a:off x="4751388" y="4235152"/>
          <a:ext cx="2640012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20" name="Equation" r:id="rId15" imgW="1600335" imgH="314257" progId="Equation.3">
                  <p:embed/>
                </p:oleObj>
              </mc:Choice>
              <mc:Fallback>
                <p:oleObj name="Equation" r:id="rId15" imgW="1600335" imgH="3142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1388" y="4235152"/>
                        <a:ext cx="2640012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2307181"/>
              </p:ext>
            </p:extLst>
          </p:nvPr>
        </p:nvGraphicFramePr>
        <p:xfrm>
          <a:off x="6155059" y="5008339"/>
          <a:ext cx="2665413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21" name="公式" r:id="rId17" imgW="1466816" imgH="390457" progId="Equation.3">
                  <p:embed/>
                </p:oleObj>
              </mc:Choice>
              <mc:Fallback>
                <p:oleObj name="公式" r:id="rId17" imgW="1466816" imgH="3904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5059" y="5008339"/>
                        <a:ext cx="2665413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500063" y="1568152"/>
            <a:ext cx="8643937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fontAlgn="t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     时域       频域           时域           频域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66031" y="1918568"/>
            <a:ext cx="545529" cy="4462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fontAlgn="t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傅立叶</a:t>
            </a:r>
            <a:r>
              <a:rPr lang="zh-CN" altLang="en-US" sz="2000" b="1" dirty="0" smtClean="0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级数</a:t>
            </a:r>
            <a:endParaRPr lang="en-US" altLang="zh-CN" sz="2000" b="1" dirty="0" smtClean="0">
              <a:solidFill>
                <a:srgbClr val="FF0000"/>
              </a:solidFill>
              <a:latin typeface="Arial" charset="0"/>
              <a:ea typeface="楷体_GB2312" pitchFamily="49" charset="-122"/>
            </a:endParaRPr>
          </a:p>
          <a:p>
            <a:pPr eaLnBrk="1" fontAlgn="t" hangingPunct="1">
              <a:lnSpc>
                <a:spcPct val="120000"/>
              </a:lnSpc>
              <a:spcBef>
                <a:spcPct val="50000"/>
              </a:spcBef>
            </a:pPr>
            <a:endParaRPr lang="en-US" altLang="zh-CN" sz="2000" b="1" dirty="0">
              <a:solidFill>
                <a:srgbClr val="FF0000"/>
              </a:solidFill>
              <a:latin typeface="Arial" charset="0"/>
              <a:ea typeface="楷体_GB2312" pitchFamily="49" charset="-122"/>
            </a:endParaRPr>
          </a:p>
          <a:p>
            <a:pPr eaLnBrk="1" fontAlgn="t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傅立叶</a:t>
            </a:r>
            <a:r>
              <a:rPr lang="zh-CN" altLang="en-US" sz="2000" b="1" dirty="0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变换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271463" y="980728"/>
            <a:ext cx="8643937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algn="ctr" eaLnBrk="1" fontAlgn="t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连续时间                   离散时间</a:t>
            </a:r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628650" y="4082752"/>
            <a:ext cx="822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4572000" y="1611015"/>
            <a:ext cx="0" cy="49863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642938" y="2111077"/>
            <a:ext cx="8215312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628650" y="1611015"/>
            <a:ext cx="822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671513" y="3244552"/>
            <a:ext cx="167481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fontAlgn="t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连续 周期</a:t>
            </a: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2709863" y="2369840"/>
            <a:ext cx="186213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fontAlgn="t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离散 非周期</a:t>
            </a:r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581025" y="5992515"/>
            <a:ext cx="187166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fontAlgn="t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连续 非周期</a:t>
            </a:r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2547938" y="5987752"/>
            <a:ext cx="187166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fontAlgn="t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连续 非周期</a:t>
            </a: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4724400" y="3239790"/>
            <a:ext cx="176053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fontAlgn="t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离散 周期</a:t>
            </a:r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7153275" y="2287290"/>
            <a:ext cx="18383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fontAlgn="t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离散 周期</a:t>
            </a: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4776788" y="5987752"/>
            <a:ext cx="187166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fontAlgn="t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离散 非周期</a:t>
            </a:r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7224713" y="6021090"/>
            <a:ext cx="16891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fontAlgn="t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连续 周期</a:t>
            </a:r>
          </a:p>
        </p:txBody>
      </p:sp>
      <p:sp>
        <p:nvSpPr>
          <p:cNvPr id="28" name="标题 5"/>
          <p:cNvSpPr txBox="1">
            <a:spLocks/>
          </p:cNvSpPr>
          <p:nvPr/>
        </p:nvSpPr>
        <p:spPr>
          <a:xfrm>
            <a:off x="304800" y="116632"/>
            <a:ext cx="8534400" cy="792162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zh-CN" altLang="en-US" dirty="0" smtClean="0"/>
              <a:t>总结：傅里叶变换与傅里叶级数</a:t>
            </a:r>
            <a:endParaRPr lang="zh-CN" altLang="en-US" dirty="0"/>
          </a:p>
        </p:txBody>
      </p:sp>
      <p:sp>
        <p:nvSpPr>
          <p:cNvPr id="29" name="Line 13"/>
          <p:cNvSpPr>
            <a:spLocks noChangeShapeType="1"/>
          </p:cNvSpPr>
          <p:nvPr/>
        </p:nvSpPr>
        <p:spPr bwMode="auto">
          <a:xfrm>
            <a:off x="611560" y="6597352"/>
            <a:ext cx="822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0000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86072" y="116632"/>
            <a:ext cx="8534400" cy="792162"/>
          </a:xfrm>
        </p:spPr>
        <p:txBody>
          <a:bodyPr/>
          <a:lstStyle/>
          <a:p>
            <a:pPr algn="ctr"/>
            <a:r>
              <a:rPr lang="zh-CN" altLang="en-US" dirty="0" smtClean="0"/>
              <a:t>内容提要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4294967295"/>
          </p:nvPr>
        </p:nvSpPr>
        <p:spPr>
          <a:xfrm>
            <a:off x="286072" y="1076672"/>
            <a:ext cx="8534400" cy="53766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离散时间信号频域表示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傅里叶变换的四种情形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离散傅里叶变换（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DFT</a:t>
            </a: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28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快速傅里叶变换（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FFT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pPr>
              <a:lnSpc>
                <a:spcPct val="150000"/>
              </a:lnSpc>
            </a:pPr>
            <a:endParaRPr lang="en-US" altLang="zh-CN" sz="28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12324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5"/>
          <p:cNvSpPr txBox="1">
            <a:spLocks/>
          </p:cNvSpPr>
          <p:nvPr/>
        </p:nvSpPr>
        <p:spPr>
          <a:xfrm>
            <a:off x="304800" y="116632"/>
            <a:ext cx="8534400" cy="792162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zh-CN" altLang="en-US" dirty="0" smtClean="0"/>
              <a:t>离散傅里叶变换（</a:t>
            </a:r>
            <a:r>
              <a:rPr lang="en-US" altLang="zh-CN" dirty="0" smtClean="0"/>
              <a:t>DFT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46856" y="1052736"/>
            <a:ext cx="8229600" cy="467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5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altLang="zh-CN" sz="2000" b="1" dirty="0"/>
          </a:p>
          <a:p>
            <a:pPr marL="342900" indent="-342900">
              <a:spcBef>
                <a:spcPct val="5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000" b="1" dirty="0"/>
              <a:t>      将有限长序列                         </a:t>
            </a:r>
            <a:r>
              <a:rPr lang="zh-CN" altLang="en-US" sz="2000" b="1" dirty="0" smtClean="0"/>
              <a:t>拓</a:t>
            </a:r>
            <a:r>
              <a:rPr lang="zh-CN" altLang="en-US" sz="2000" b="1" dirty="0"/>
              <a:t>成周期序列       。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724" y="2291804"/>
            <a:ext cx="5386387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5518264"/>
              </p:ext>
            </p:extLst>
          </p:nvPr>
        </p:nvGraphicFramePr>
        <p:xfrm>
          <a:off x="3347864" y="1583684"/>
          <a:ext cx="2008187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28" name="公式" r:id="rId4" imgW="1167893" imgH="203112" progId="Equation.3">
                  <p:embed/>
                </p:oleObj>
              </mc:Choice>
              <mc:Fallback>
                <p:oleObj name="公式" r:id="rId4" imgW="1167893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1583684"/>
                        <a:ext cx="2008187" cy="347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3880684"/>
              </p:ext>
            </p:extLst>
          </p:nvPr>
        </p:nvGraphicFramePr>
        <p:xfrm>
          <a:off x="7072578" y="1554882"/>
          <a:ext cx="566738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29" name="公式" r:id="rId6" imgW="330057" imgH="203112" progId="Equation.3">
                  <p:embed/>
                </p:oleObj>
              </mc:Choice>
              <mc:Fallback>
                <p:oleObj name="公式" r:id="rId6" imgW="330057" imgH="2031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2578" y="1554882"/>
                        <a:ext cx="566738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92888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38516" y="1412329"/>
            <a:ext cx="822960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Tx/>
              <a:buChar char="-"/>
            </a:pPr>
            <a:endParaRPr lang="en-US" altLang="zh-CN" sz="2000" b="1" dirty="0" smtClean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Tx/>
              <a:buChar char="-"/>
            </a:pPr>
            <a:endParaRPr lang="zh-CN" altLang="en-US" sz="2000" b="1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Tx/>
              <a:buChar char="-"/>
            </a:pPr>
            <a:endParaRPr lang="zh-CN" altLang="en-US" sz="2000" b="1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Tx/>
              <a:buChar char="-"/>
            </a:pPr>
            <a:endParaRPr lang="zh-CN" altLang="en-US" sz="2000" b="1" dirty="0"/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zh-CN" altLang="en-US" sz="2000" b="1" dirty="0" smtClean="0"/>
              <a:t>其中</a:t>
            </a:r>
            <a:endParaRPr lang="en-US" altLang="zh-CN" sz="2000" b="1" dirty="0" smtClean="0"/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endParaRPr lang="zh-CN" altLang="en-US" sz="2000" b="1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endParaRPr lang="zh-CN" altLang="en-US" sz="2000" b="1" dirty="0"/>
          </a:p>
          <a:p>
            <a:pPr marL="342900" indent="-342900" algn="l">
              <a:lnSpc>
                <a:spcPct val="90000"/>
              </a:lnSpc>
              <a:spcBef>
                <a:spcPct val="50000"/>
              </a:spcBef>
              <a:buClr>
                <a:schemeClr val="bg2"/>
              </a:buClr>
              <a:buSzPct val="75000"/>
            </a:pPr>
            <a:r>
              <a:rPr lang="zh-CN" altLang="en-US" sz="2000" b="1" dirty="0" smtClean="0"/>
              <a:t>符号         </a:t>
            </a:r>
            <a:r>
              <a:rPr lang="zh-CN" altLang="en-US" sz="2000" b="1" dirty="0"/>
              <a:t>表示   对模    的余数，即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endParaRPr lang="zh-CN" altLang="en-US" sz="2000" b="1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endParaRPr lang="en-US" altLang="zh-CN" sz="2000" b="1" dirty="0" smtClean="0"/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zh-CN" altLang="en-US" sz="2000" b="1" dirty="0" smtClean="0"/>
              <a:t>同理</a:t>
            </a:r>
            <a:r>
              <a:rPr lang="zh-CN" altLang="en-US" sz="2000" b="1" dirty="0"/>
              <a:t>有：</a:t>
            </a: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9799624"/>
              </p:ext>
            </p:extLst>
          </p:nvPr>
        </p:nvGraphicFramePr>
        <p:xfrm>
          <a:off x="516706" y="1484784"/>
          <a:ext cx="3311525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78" name="公式" r:id="rId3" imgW="1866900" imgH="431800" progId="Equation.3">
                  <p:embed/>
                </p:oleObj>
              </mc:Choice>
              <mc:Fallback>
                <p:oleObj name="公式" r:id="rId3" imgW="1866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706" y="1484784"/>
                        <a:ext cx="3311525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4929525"/>
              </p:ext>
            </p:extLst>
          </p:nvPr>
        </p:nvGraphicFramePr>
        <p:xfrm>
          <a:off x="4021906" y="1484784"/>
          <a:ext cx="4491037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79" name="公式" r:id="rId5" imgW="2616200" imgH="457200" progId="Equation.3">
                  <p:embed/>
                </p:oleObj>
              </mc:Choice>
              <mc:Fallback>
                <p:oleObj name="公式" r:id="rId5" imgW="2616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1906" y="1484784"/>
                        <a:ext cx="4491037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9396855"/>
              </p:ext>
            </p:extLst>
          </p:nvPr>
        </p:nvGraphicFramePr>
        <p:xfrm>
          <a:off x="1187624" y="2571179"/>
          <a:ext cx="2963862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80" name="公式" r:id="rId7" imgW="1727200" imgH="457200" progId="Equation.3">
                  <p:embed/>
                </p:oleObj>
              </mc:Choice>
              <mc:Fallback>
                <p:oleObj name="公式" r:id="rId7" imgW="1727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2571179"/>
                        <a:ext cx="2963862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0366613"/>
              </p:ext>
            </p:extLst>
          </p:nvPr>
        </p:nvGraphicFramePr>
        <p:xfrm>
          <a:off x="1659706" y="4873036"/>
          <a:ext cx="1801812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81" name="公式" r:id="rId9" imgW="1015559" imgH="253890" progId="Equation.3">
                  <p:embed/>
                </p:oleObj>
              </mc:Choice>
              <mc:Fallback>
                <p:oleObj name="公式" r:id="rId9" imgW="1015559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9706" y="4873036"/>
                        <a:ext cx="1801812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5337137"/>
              </p:ext>
            </p:extLst>
          </p:nvPr>
        </p:nvGraphicFramePr>
        <p:xfrm>
          <a:off x="3693293" y="4893673"/>
          <a:ext cx="2092325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82" name="公式" r:id="rId11" imgW="1218671" imgH="253890" progId="Equation.3">
                  <p:embed/>
                </p:oleObj>
              </mc:Choice>
              <mc:Fallback>
                <p:oleObj name="公式" r:id="rId11" imgW="1218671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3293" y="4893673"/>
                        <a:ext cx="2092325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0259670"/>
              </p:ext>
            </p:extLst>
          </p:nvPr>
        </p:nvGraphicFramePr>
        <p:xfrm>
          <a:off x="4860106" y="3827816"/>
          <a:ext cx="38163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83" name="公式" r:id="rId13" imgW="2222500" imgH="228600" progId="Equation.3">
                  <p:embed/>
                </p:oleObj>
              </mc:Choice>
              <mc:Fallback>
                <p:oleObj name="公式" r:id="rId13" imgW="2222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106" y="3827816"/>
                        <a:ext cx="381635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1960179"/>
              </p:ext>
            </p:extLst>
          </p:nvPr>
        </p:nvGraphicFramePr>
        <p:xfrm>
          <a:off x="1142181" y="3829404"/>
          <a:ext cx="719138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84" name="公式" r:id="rId15" imgW="419100" imgH="228600" progId="Equation.3">
                  <p:embed/>
                </p:oleObj>
              </mc:Choice>
              <mc:Fallback>
                <p:oleObj name="公式" r:id="rId15" imgW="419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181" y="3829404"/>
                        <a:ext cx="719138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5472394"/>
              </p:ext>
            </p:extLst>
          </p:nvPr>
        </p:nvGraphicFramePr>
        <p:xfrm>
          <a:off x="2345506" y="3916716"/>
          <a:ext cx="217488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85" name="公式" r:id="rId17" imgW="126835" imgH="139518" progId="Equation.3">
                  <p:embed/>
                </p:oleObj>
              </mc:Choice>
              <mc:Fallback>
                <p:oleObj name="公式" r:id="rId17" imgW="126835" imgH="1395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5506" y="3916716"/>
                        <a:ext cx="217488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1304579"/>
              </p:ext>
            </p:extLst>
          </p:nvPr>
        </p:nvGraphicFramePr>
        <p:xfrm>
          <a:off x="3155131" y="3883379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86" name="公式" r:id="rId19" imgW="177492" imgH="177492" progId="Equation.3">
                  <p:embed/>
                </p:oleObj>
              </mc:Choice>
              <mc:Fallback>
                <p:oleObj name="公式" r:id="rId19" imgW="177492" imgH="17749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5131" y="3883379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1245603" y="116632"/>
            <a:ext cx="6670416" cy="646331"/>
          </a:xfrm>
          <a:prstGeom prst="rect">
            <a:avLst/>
          </a:prstGeom>
        </p:spPr>
        <p:txBody>
          <a:bodyPr/>
          <a:lstStyle/>
          <a:p>
            <a:pPr fontAlgn="auto">
              <a:spcAft>
                <a:spcPts val="0"/>
              </a:spcAft>
            </a:pPr>
            <a:r>
              <a:rPr lang="zh-CN" altLang="en-US" sz="36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有限长序列周期延拓的数学表示</a:t>
            </a:r>
          </a:p>
        </p:txBody>
      </p:sp>
    </p:spTree>
    <p:extLst>
      <p:ext uri="{BB962C8B-B14F-4D97-AF65-F5344CB8AC3E}">
        <p14:creationId xmlns:p14="http://schemas.microsoft.com/office/powerpoint/2010/main" val="30029695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519127461"/>
              </p:ext>
            </p:extLst>
          </p:nvPr>
        </p:nvGraphicFramePr>
        <p:xfrm>
          <a:off x="838200" y="2132856"/>
          <a:ext cx="68580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56" name="Equation" r:id="rId3" imgW="3333649" imgH="590685" progId="Equation.DSMT4">
                  <p:embed/>
                </p:oleObj>
              </mc:Choice>
              <mc:Fallback>
                <p:oleObj name="Equation" r:id="rId3" imgW="3333649" imgH="590685" progId="Equation.DSMT4">
                  <p:embed/>
                  <p:pic>
                    <p:nvPicPr>
                      <p:cNvPr id="0" name="对象 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132856"/>
                        <a:ext cx="68580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610607937"/>
              </p:ext>
            </p:extLst>
          </p:nvPr>
        </p:nvGraphicFramePr>
        <p:xfrm>
          <a:off x="842144" y="4260254"/>
          <a:ext cx="7834312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57" name="Equation" r:id="rId5" imgW="3676751" imgH="333443" progId="Equation.DSMT4">
                  <p:embed/>
                </p:oleObj>
              </mc:Choice>
              <mc:Fallback>
                <p:oleObj name="Equation" r:id="rId5" imgW="3676751" imgH="333443" progId="Equation.DSMT4">
                  <p:embed/>
                  <p:pic>
                    <p:nvPicPr>
                      <p:cNvPr id="0" name="对象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144" y="4260254"/>
                        <a:ext cx="7834312" cy="89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标题 5"/>
          <p:cNvSpPr txBox="1">
            <a:spLocks/>
          </p:cNvSpPr>
          <p:nvPr/>
        </p:nvSpPr>
        <p:spPr>
          <a:xfrm>
            <a:off x="304800" y="116632"/>
            <a:ext cx="8534400" cy="792162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zh-CN" altLang="en-US" dirty="0" smtClean="0"/>
              <a:t>离散傅里叶变换（</a:t>
            </a:r>
            <a:r>
              <a:rPr lang="en-US" altLang="zh-CN" dirty="0" smtClean="0"/>
              <a:t>DFT</a:t>
            </a:r>
            <a:r>
              <a:rPr lang="zh-CN" altLang="en-US" dirty="0" smtClean="0"/>
              <a:t>）定义</a:t>
            </a:r>
            <a:endParaRPr lang="zh-CN" altLang="en-US" dirty="0"/>
          </a:p>
        </p:txBody>
      </p:sp>
      <p:sp>
        <p:nvSpPr>
          <p:cNvPr id="2" name="左大括号 1"/>
          <p:cNvSpPr/>
          <p:nvPr/>
        </p:nvSpPr>
        <p:spPr>
          <a:xfrm>
            <a:off x="520824" y="2420888"/>
            <a:ext cx="306760" cy="244827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2218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1008105"/>
              </p:ext>
            </p:extLst>
          </p:nvPr>
        </p:nvGraphicFramePr>
        <p:xfrm>
          <a:off x="2700338" y="4653558"/>
          <a:ext cx="1878012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90" name="Equation" r:id="rId3" imgW="748975" imgH="241195" progId="Equation.3">
                  <p:embed/>
                </p:oleObj>
              </mc:Choice>
              <mc:Fallback>
                <p:oleObj name="Equation" r:id="rId3" imgW="748975" imgH="241195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4653558"/>
                        <a:ext cx="1878012" cy="60483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23850" y="3081933"/>
            <a:ext cx="223202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000" b="1" dirty="0">
                <a:solidFill>
                  <a:schemeClr val="tx2"/>
                </a:solidFill>
                <a:latin typeface="宋体" charset="-122"/>
              </a:rPr>
              <a:t>周期性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23850" y="1710333"/>
            <a:ext cx="223202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000" b="1" dirty="0">
                <a:solidFill>
                  <a:schemeClr val="tx2"/>
                </a:solidFill>
                <a:latin typeface="宋体" charset="-122"/>
              </a:rPr>
              <a:t>对称性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23850" y="4666258"/>
            <a:ext cx="223202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000" b="1" dirty="0">
                <a:solidFill>
                  <a:schemeClr val="tx2"/>
                </a:solidFill>
                <a:latin typeface="宋体" charset="-122"/>
              </a:rPr>
              <a:t>可约性</a:t>
            </a:r>
          </a:p>
        </p:txBody>
      </p:sp>
      <p:graphicFrame>
        <p:nvGraphicFramePr>
          <p:cNvPr id="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6612532"/>
              </p:ext>
            </p:extLst>
          </p:nvPr>
        </p:nvGraphicFramePr>
        <p:xfrm>
          <a:off x="2627313" y="1700808"/>
          <a:ext cx="273685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91" name="Equation" r:id="rId5" imgW="914400" imgH="241300" progId="Equation.3">
                  <p:embed/>
                </p:oleObj>
              </mc:Choice>
              <mc:Fallback>
                <p:oleObj name="Equation" r:id="rId5" imgW="9144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1700808"/>
                        <a:ext cx="2736850" cy="6731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8362271"/>
              </p:ext>
            </p:extLst>
          </p:nvPr>
        </p:nvGraphicFramePr>
        <p:xfrm>
          <a:off x="2700338" y="3140671"/>
          <a:ext cx="3527425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92" name="Equation" r:id="rId7" imgW="1511300" imgH="241300" progId="Equation.3">
                  <p:embed/>
                </p:oleObj>
              </mc:Choice>
              <mc:Fallback>
                <p:oleObj name="Equation" r:id="rId7" imgW="15113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3140671"/>
                        <a:ext cx="3527425" cy="55086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7135921"/>
              </p:ext>
            </p:extLst>
          </p:nvPr>
        </p:nvGraphicFramePr>
        <p:xfrm>
          <a:off x="6450013" y="2981921"/>
          <a:ext cx="2465387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93" name="Equation" r:id="rId9" imgW="1371600" imgH="457200" progId="Equation.3">
                  <p:embed/>
                </p:oleObj>
              </mc:Choice>
              <mc:Fallback>
                <p:oleObj name="Equation" r:id="rId9" imgW="1371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0013" y="2981921"/>
                        <a:ext cx="2465387" cy="78581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0949570"/>
              </p:ext>
            </p:extLst>
          </p:nvPr>
        </p:nvGraphicFramePr>
        <p:xfrm>
          <a:off x="5075238" y="4613871"/>
          <a:ext cx="2520950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94" name="Equation" r:id="rId11" imgW="799753" imgH="241195" progId="Equation.3">
                  <p:embed/>
                </p:oleObj>
              </mc:Choice>
              <mc:Fallback>
                <p:oleObj name="Equation" r:id="rId11" imgW="799753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5238" y="4613871"/>
                        <a:ext cx="2520950" cy="68738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2"/>
          <p:cNvSpPr txBox="1">
            <a:spLocks noRot="1" noChangeArrowheads="1"/>
          </p:cNvSpPr>
          <p:nvPr/>
        </p:nvSpPr>
        <p:spPr>
          <a:xfrm>
            <a:off x="768424" y="116632"/>
            <a:ext cx="7620000" cy="1143000"/>
          </a:xfrm>
          <a:prstGeom prst="rect">
            <a:avLst/>
          </a:prstGeom>
          <a:noFill/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dirty="0" smtClean="0">
                <a:latin typeface="Times New Roman" pitchFamily="18" charset="0"/>
              </a:rPr>
              <a:t>旋转因子</a:t>
            </a:r>
            <a:r>
              <a:rPr lang="en-US" altLang="zh-CN" i="1" dirty="0" smtClean="0">
                <a:latin typeface="Times New Roman" pitchFamily="18" charset="0"/>
              </a:rPr>
              <a:t>W</a:t>
            </a:r>
            <a:r>
              <a:rPr lang="en-US" altLang="zh-CN" i="1" baseline="-25000" dirty="0" smtClean="0">
                <a:latin typeface="Times New Roman" pitchFamily="18" charset="0"/>
              </a:rPr>
              <a:t>N</a:t>
            </a:r>
            <a:r>
              <a:rPr lang="en-US" altLang="zh-CN" dirty="0" smtClean="0">
                <a:latin typeface="Times New Roman" pitchFamily="18" charset="0"/>
              </a:rPr>
              <a:t>=</a:t>
            </a:r>
            <a:r>
              <a:rPr lang="en-US" altLang="zh-CN" dirty="0" err="1" smtClean="0">
                <a:latin typeface="Times New Roman" pitchFamily="18" charset="0"/>
              </a:rPr>
              <a:t>exp</a:t>
            </a:r>
            <a:r>
              <a:rPr lang="en-US" altLang="zh-CN" dirty="0" smtClean="0">
                <a:latin typeface="Times New Roman" pitchFamily="18" charset="0"/>
              </a:rPr>
              <a:t>(-</a:t>
            </a:r>
            <a:r>
              <a:rPr lang="en-US" altLang="zh-CN" i="1" dirty="0" smtClean="0">
                <a:latin typeface="Times New Roman" pitchFamily="18" charset="0"/>
              </a:rPr>
              <a:t>j2</a:t>
            </a:r>
            <a:r>
              <a:rPr lang="el-GR" altLang="zh-CN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</a:t>
            </a:r>
            <a:r>
              <a:rPr lang="en-US" altLang="zh-CN" i="1" dirty="0" smtClean="0">
                <a:latin typeface="Times New Roman" pitchFamily="18" charset="0"/>
              </a:rPr>
              <a:t>/N</a:t>
            </a:r>
            <a:r>
              <a:rPr lang="en-US" altLang="zh-CN" dirty="0" smtClean="0">
                <a:latin typeface="Times New Roman" pitchFamily="18" charset="0"/>
              </a:rPr>
              <a:t>)</a:t>
            </a:r>
            <a:r>
              <a:rPr lang="zh-CN" altLang="en-US" dirty="0" smtClean="0">
                <a:latin typeface="Times New Roman" pitchFamily="18" charset="0"/>
              </a:rPr>
              <a:t>的性质</a:t>
            </a:r>
          </a:p>
        </p:txBody>
      </p:sp>
    </p:spTree>
    <p:extLst>
      <p:ext uri="{BB962C8B-B14F-4D97-AF65-F5344CB8AC3E}">
        <p14:creationId xmlns:p14="http://schemas.microsoft.com/office/powerpoint/2010/main" val="19010278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5"/>
          <p:cNvSpPr txBox="1">
            <a:spLocks/>
          </p:cNvSpPr>
          <p:nvPr/>
        </p:nvSpPr>
        <p:spPr>
          <a:xfrm>
            <a:off x="304800" y="116632"/>
            <a:ext cx="8534400" cy="792162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altLang="zh-CN" dirty="0" smtClean="0"/>
              <a:t>DFT</a:t>
            </a:r>
            <a:r>
              <a:rPr lang="zh-CN" altLang="en-US" dirty="0" smtClean="0"/>
              <a:t>的性质</a:t>
            </a:r>
            <a:endParaRPr lang="zh-CN" alt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57200" y="1412776"/>
            <a:ext cx="8229600" cy="481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3200" b="1" dirty="0"/>
              <a:t> </a:t>
            </a:r>
            <a:r>
              <a:rPr lang="en-US" altLang="zh-CN" sz="2000" b="1" dirty="0"/>
              <a:t>1</a:t>
            </a:r>
            <a:r>
              <a:rPr lang="en-US" altLang="zh-CN" sz="2000" b="1" dirty="0" smtClean="0"/>
              <a:t> </a:t>
            </a:r>
            <a:r>
              <a:rPr lang="zh-CN" altLang="en-US" sz="2000" b="1" dirty="0"/>
              <a:t>线  性</a:t>
            </a:r>
            <a:r>
              <a:rPr lang="en-US" altLang="zh-CN" sz="2000" b="1" dirty="0"/>
              <a:t>:  </a:t>
            </a:r>
            <a:r>
              <a:rPr lang="zh-CN" altLang="en-US" sz="2000" b="1" dirty="0"/>
              <a:t>设                                ， 和   都为常数，</a:t>
            </a:r>
            <a:r>
              <a:rPr lang="zh-CN" altLang="en-US" sz="2000" b="1" dirty="0" smtClean="0"/>
              <a:t>则</a:t>
            </a:r>
            <a:r>
              <a:rPr lang="en-US" altLang="zh-CN" sz="2000" b="1" dirty="0" smtClean="0"/>
              <a:t>:</a:t>
            </a:r>
            <a:endParaRPr lang="zh-CN" altLang="en-US" sz="2000" b="1" dirty="0"/>
          </a:p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zh-CN" altLang="en-US" sz="2000" b="1" dirty="0"/>
          </a:p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zh-CN" altLang="en-US" sz="2000" b="1" dirty="0"/>
          </a:p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000" b="1" dirty="0"/>
              <a:t> 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2</a:t>
            </a:r>
            <a:r>
              <a:rPr lang="en-US" altLang="zh-CN" sz="2000" b="1" dirty="0" smtClean="0"/>
              <a:t> </a:t>
            </a:r>
            <a:r>
              <a:rPr lang="zh-CN" altLang="en-US" sz="2000" b="1" dirty="0"/>
              <a:t>对称性：设       是一长度为   的实序列，且                               </a:t>
            </a:r>
            <a:endParaRPr lang="en-US" altLang="zh-CN" sz="2000" b="1" dirty="0"/>
          </a:p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000" b="1" dirty="0"/>
              <a:t>                </a:t>
            </a:r>
            <a:r>
              <a:rPr lang="zh-CN" altLang="en-US" sz="2000" b="1" dirty="0"/>
              <a:t>则有</a:t>
            </a:r>
          </a:p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zh-CN" altLang="en-US" sz="2000" b="1" dirty="0"/>
          </a:p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zh-CN" altLang="en-US" sz="2000" b="1" dirty="0"/>
          </a:p>
          <a:p>
            <a:pPr marL="342900" indent="-342900" algn="l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000" b="1" dirty="0"/>
              <a:t>        即：</a:t>
            </a:r>
          </a:p>
          <a:p>
            <a:pPr marL="342900" indent="-342900" algn="l"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zh-CN" altLang="en-US" sz="2000" b="1" dirty="0"/>
          </a:p>
          <a:p>
            <a:pPr marL="342900" indent="-342900" algn="l"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zh-CN" altLang="en-US" sz="2000" b="1" dirty="0"/>
          </a:p>
          <a:p>
            <a:pPr marL="342900" indent="-342900" algn="l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000" b="1" dirty="0"/>
              <a:t>        或：</a:t>
            </a: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5285098"/>
              </p:ext>
            </p:extLst>
          </p:nvPr>
        </p:nvGraphicFramePr>
        <p:xfrm>
          <a:off x="2303463" y="1577876"/>
          <a:ext cx="2420937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06" name="公式" r:id="rId3" imgW="1409700" imgH="228600" progId="Equation.3">
                  <p:embed/>
                </p:oleObj>
              </mc:Choice>
              <mc:Fallback>
                <p:oleObj name="公式" r:id="rId3" imgW="14097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3463" y="1577876"/>
                        <a:ext cx="2420937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9426648"/>
              </p:ext>
            </p:extLst>
          </p:nvPr>
        </p:nvGraphicFramePr>
        <p:xfrm>
          <a:off x="2090738" y="2111275"/>
          <a:ext cx="5145087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07" name="公式" r:id="rId5" imgW="2997200" imgH="228600" progId="Equation.3">
                  <p:embed/>
                </p:oleObj>
              </mc:Choice>
              <mc:Fallback>
                <p:oleObj name="公式" r:id="rId5" imgW="2997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0738" y="2111275"/>
                        <a:ext cx="5145087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4032210"/>
              </p:ext>
            </p:extLst>
          </p:nvPr>
        </p:nvGraphicFramePr>
        <p:xfrm>
          <a:off x="5060950" y="1663601"/>
          <a:ext cx="217488" cy="23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08" name="公式" r:id="rId7" imgW="126835" imgH="139518" progId="Equation.3">
                  <p:embed/>
                </p:oleObj>
              </mc:Choice>
              <mc:Fallback>
                <p:oleObj name="公式" r:id="rId7" imgW="126835" imgH="1395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0950" y="1663601"/>
                        <a:ext cx="217488" cy="239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493115"/>
              </p:ext>
            </p:extLst>
          </p:nvPr>
        </p:nvGraphicFramePr>
        <p:xfrm>
          <a:off x="5548313" y="1615976"/>
          <a:ext cx="217487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09" name="公式" r:id="rId9" imgW="126725" imgH="177415" progId="Equation.3">
                  <p:embed/>
                </p:oleObj>
              </mc:Choice>
              <mc:Fallback>
                <p:oleObj name="公式" r:id="rId9" imgW="126725" imgH="17741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8313" y="1615976"/>
                        <a:ext cx="217487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9005118"/>
              </p:ext>
            </p:extLst>
          </p:nvPr>
        </p:nvGraphicFramePr>
        <p:xfrm>
          <a:off x="4038600" y="2755801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10" name="公式" r:id="rId11" imgW="177492" imgH="177492" progId="Equation.3">
                  <p:embed/>
                </p:oleObj>
              </mc:Choice>
              <mc:Fallback>
                <p:oleObj name="公式" r:id="rId11" imgW="177492" imgH="17749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755801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4095943"/>
              </p:ext>
            </p:extLst>
          </p:nvPr>
        </p:nvGraphicFramePr>
        <p:xfrm>
          <a:off x="2339752" y="2735163"/>
          <a:ext cx="544513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11" name="公式" r:id="rId13" imgW="317225" imgH="203024" progId="Equation.3">
                  <p:embed/>
                </p:oleObj>
              </mc:Choice>
              <mc:Fallback>
                <p:oleObj name="公式" r:id="rId13" imgW="317225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2735163"/>
                        <a:ext cx="544513" cy="34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996851"/>
              </p:ext>
            </p:extLst>
          </p:nvPr>
        </p:nvGraphicFramePr>
        <p:xfrm>
          <a:off x="5921375" y="2709763"/>
          <a:ext cx="2005013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12" name="公式" r:id="rId15" imgW="1167893" imgH="215806" progId="Equation.3">
                  <p:embed/>
                </p:oleObj>
              </mc:Choice>
              <mc:Fallback>
                <p:oleObj name="公式" r:id="rId15" imgW="1167893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1375" y="2709763"/>
                        <a:ext cx="2005013" cy="3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2759533"/>
              </p:ext>
            </p:extLst>
          </p:nvPr>
        </p:nvGraphicFramePr>
        <p:xfrm>
          <a:off x="2514600" y="3051076"/>
          <a:ext cx="1982788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13" name="公式" r:id="rId17" imgW="1155700" imgH="228600" progId="Equation.3">
                  <p:embed/>
                </p:oleObj>
              </mc:Choice>
              <mc:Fallback>
                <p:oleObj name="公式" r:id="rId17" imgW="11557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051076"/>
                        <a:ext cx="1982788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4044530"/>
              </p:ext>
            </p:extLst>
          </p:nvPr>
        </p:nvGraphicFramePr>
        <p:xfrm>
          <a:off x="2233613" y="3646388"/>
          <a:ext cx="2724150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14" name="公式" r:id="rId19" imgW="1586811" imgH="215806" progId="Equation.3">
                  <p:embed/>
                </p:oleObj>
              </mc:Choice>
              <mc:Fallback>
                <p:oleObj name="公式" r:id="rId19" imgW="1586811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3613" y="3646388"/>
                        <a:ext cx="2724150" cy="3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3313488"/>
              </p:ext>
            </p:extLst>
          </p:nvPr>
        </p:nvGraphicFramePr>
        <p:xfrm>
          <a:off x="2220913" y="4284563"/>
          <a:ext cx="2898775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15" name="公式" r:id="rId21" imgW="1688367" imgH="215806" progId="Equation.3">
                  <p:embed/>
                </p:oleObj>
              </mc:Choice>
              <mc:Fallback>
                <p:oleObj name="公式" r:id="rId21" imgW="1688367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0913" y="4284563"/>
                        <a:ext cx="2898775" cy="3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5539391"/>
              </p:ext>
            </p:extLst>
          </p:nvPr>
        </p:nvGraphicFramePr>
        <p:xfrm>
          <a:off x="2209800" y="4865588"/>
          <a:ext cx="202723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16" name="公式" r:id="rId23" imgW="1180588" imgH="253890" progId="Equation.3">
                  <p:embed/>
                </p:oleObj>
              </mc:Choice>
              <mc:Fallback>
                <p:oleObj name="公式" r:id="rId23" imgW="1180588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865588"/>
                        <a:ext cx="2027238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7833555"/>
              </p:ext>
            </p:extLst>
          </p:nvPr>
        </p:nvGraphicFramePr>
        <p:xfrm>
          <a:off x="2206625" y="5522813"/>
          <a:ext cx="3455988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17" name="公式" r:id="rId25" imgW="1739900" imgH="215900" progId="Equation.3">
                  <p:embed/>
                </p:oleObj>
              </mc:Choice>
              <mc:Fallback>
                <p:oleObj name="公式" r:id="rId25" imgW="17399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625" y="5522813"/>
                        <a:ext cx="3455988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AutoShape 18"/>
          <p:cNvSpPr>
            <a:spLocks/>
          </p:cNvSpPr>
          <p:nvPr/>
        </p:nvSpPr>
        <p:spPr bwMode="auto">
          <a:xfrm>
            <a:off x="2005013" y="3719413"/>
            <a:ext cx="152400" cy="841375"/>
          </a:xfrm>
          <a:prstGeom prst="leftBrace">
            <a:avLst>
              <a:gd name="adj1" fmla="val 46007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l"/>
            <a:endParaRPr lang="zh-CN" altLang="en-US"/>
          </a:p>
        </p:txBody>
      </p:sp>
      <p:sp>
        <p:nvSpPr>
          <p:cNvPr id="20" name="AutoShape 19"/>
          <p:cNvSpPr>
            <a:spLocks/>
          </p:cNvSpPr>
          <p:nvPr/>
        </p:nvSpPr>
        <p:spPr bwMode="auto">
          <a:xfrm>
            <a:off x="1981200" y="4964013"/>
            <a:ext cx="152400" cy="841375"/>
          </a:xfrm>
          <a:prstGeom prst="leftBrace">
            <a:avLst>
              <a:gd name="adj1" fmla="val 46007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l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5754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9DAD8-BBFF-4E5A-8EBC-C86E09403949}" type="datetime1">
              <a:rPr lang="zh-CN" altLang="en-US" smtClean="0"/>
              <a:t>2018-03-18</a:t>
            </a:fld>
            <a:endParaRPr lang="zh-CN" altLang="en-US"/>
          </a:p>
        </p:txBody>
      </p:sp>
      <p:sp>
        <p:nvSpPr>
          <p:cNvPr id="5" name="标题 5"/>
          <p:cNvSpPr txBox="1">
            <a:spLocks/>
          </p:cNvSpPr>
          <p:nvPr/>
        </p:nvSpPr>
        <p:spPr>
          <a:xfrm>
            <a:off x="304800" y="116632"/>
            <a:ext cx="8534400" cy="792162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altLang="zh-CN" dirty="0" smtClean="0"/>
              <a:t>DFT</a:t>
            </a:r>
            <a:r>
              <a:rPr lang="zh-CN" altLang="en-US" dirty="0" smtClean="0"/>
              <a:t>的性质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90736" y="980728"/>
            <a:ext cx="83722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b="1" dirty="0" smtClean="0">
                <a:latin typeface="+mn-ea"/>
                <a:ea typeface="+mn-ea"/>
              </a:rPr>
              <a:t>3 </a:t>
            </a:r>
            <a:r>
              <a:rPr lang="zh-CN" altLang="en-US" sz="2000" b="1" dirty="0" smtClean="0">
                <a:latin typeface="+mn-ea"/>
                <a:ea typeface="+mn-ea"/>
              </a:rPr>
              <a:t>圆周移位</a:t>
            </a:r>
            <a:endParaRPr lang="zh-CN" altLang="en-US" sz="2000" b="1" dirty="0">
              <a:latin typeface="+mn-ea"/>
              <a:ea typeface="+mn-ea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044212" y="2219378"/>
            <a:ext cx="2721790" cy="2649782"/>
            <a:chOff x="1447190" y="2219378"/>
            <a:chExt cx="2721790" cy="2649782"/>
          </a:xfrm>
        </p:grpSpPr>
        <p:sp>
          <p:nvSpPr>
            <p:cNvPr id="7" name="椭圆 6"/>
            <p:cNvSpPr/>
            <p:nvPr/>
          </p:nvSpPr>
          <p:spPr>
            <a:xfrm>
              <a:off x="1619672" y="2362022"/>
              <a:ext cx="2376000" cy="237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2807672" y="2219378"/>
              <a:ext cx="0" cy="2880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2800266" y="4581128"/>
              <a:ext cx="0" cy="2880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447190" y="3550022"/>
              <a:ext cx="36004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3808940" y="3558502"/>
              <a:ext cx="36004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rot="840000">
              <a:off x="1807230" y="2636912"/>
              <a:ext cx="316498" cy="1440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840000">
              <a:off x="3522702" y="4328959"/>
              <a:ext cx="316498" cy="1440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-4260000">
              <a:off x="3538598" y="2681266"/>
              <a:ext cx="316498" cy="1440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rot="-4260000">
              <a:off x="1858594" y="4364823"/>
              <a:ext cx="316498" cy="1440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>
          <a:xfrm>
            <a:off x="5364406" y="2204864"/>
            <a:ext cx="2721790" cy="2649782"/>
            <a:chOff x="1447190" y="2219378"/>
            <a:chExt cx="2721790" cy="2649782"/>
          </a:xfrm>
        </p:grpSpPr>
        <p:sp>
          <p:nvSpPr>
            <p:cNvPr id="21" name="椭圆 20"/>
            <p:cNvSpPr/>
            <p:nvPr/>
          </p:nvSpPr>
          <p:spPr>
            <a:xfrm>
              <a:off x="1619672" y="2362022"/>
              <a:ext cx="2376000" cy="237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2807672" y="2219378"/>
              <a:ext cx="0" cy="2880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2800266" y="4581128"/>
              <a:ext cx="0" cy="2880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1447190" y="3550022"/>
              <a:ext cx="36004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808940" y="3558502"/>
              <a:ext cx="36004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rot="840000">
              <a:off x="1807230" y="2636912"/>
              <a:ext cx="316498" cy="1440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rot="840000">
              <a:off x="3522702" y="4328959"/>
              <a:ext cx="316498" cy="1440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rot="-4260000">
              <a:off x="3538598" y="2681266"/>
              <a:ext cx="316498" cy="1440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-4260000">
              <a:off x="1858594" y="4364823"/>
              <a:ext cx="316498" cy="1440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/>
              <p:cNvSpPr txBox="1"/>
              <p:nvPr/>
            </p:nvSpPr>
            <p:spPr>
              <a:xfrm>
                <a:off x="2037248" y="1844824"/>
                <a:ext cx="7174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248" y="1844824"/>
                <a:ext cx="717440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/>
              <p:cNvSpPr txBox="1"/>
              <p:nvPr/>
            </p:nvSpPr>
            <p:spPr>
              <a:xfrm>
                <a:off x="2054402" y="4797152"/>
                <a:ext cx="7174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(4)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402" y="4797152"/>
                <a:ext cx="717440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/>
              <p:cNvSpPr txBox="1"/>
              <p:nvPr/>
            </p:nvSpPr>
            <p:spPr>
              <a:xfrm>
                <a:off x="3332319" y="2287442"/>
                <a:ext cx="7174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2319" y="2287442"/>
                <a:ext cx="717440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/>
              <p:cNvSpPr txBox="1"/>
              <p:nvPr/>
            </p:nvSpPr>
            <p:spPr>
              <a:xfrm>
                <a:off x="3739614" y="3373836"/>
                <a:ext cx="7174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9614" y="3373836"/>
                <a:ext cx="717440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/>
              <p:cNvSpPr txBox="1"/>
              <p:nvPr/>
            </p:nvSpPr>
            <p:spPr>
              <a:xfrm>
                <a:off x="3409411" y="4365104"/>
                <a:ext cx="687603" cy="3686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411" y="4365104"/>
                <a:ext cx="687603" cy="368605"/>
              </a:xfrm>
              <a:prstGeom prst="rect">
                <a:avLst/>
              </a:prstGeom>
              <a:blipFill rotWithShape="0">
                <a:blip r:embed="rId6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/>
              <p:cNvSpPr txBox="1"/>
              <p:nvPr/>
            </p:nvSpPr>
            <p:spPr>
              <a:xfrm>
                <a:off x="1089551" y="4509120"/>
                <a:ext cx="7174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(5)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551" y="4509120"/>
                <a:ext cx="717440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本框 35"/>
              <p:cNvSpPr txBox="1"/>
              <p:nvPr/>
            </p:nvSpPr>
            <p:spPr>
              <a:xfrm>
                <a:off x="467544" y="3363458"/>
                <a:ext cx="7174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(6)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363458"/>
                <a:ext cx="717440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/>
              <p:cNvSpPr txBox="1"/>
              <p:nvPr/>
            </p:nvSpPr>
            <p:spPr>
              <a:xfrm>
                <a:off x="925338" y="2229821"/>
                <a:ext cx="7174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(7)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338" y="2229821"/>
                <a:ext cx="717440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/>
              <p:cNvSpPr txBox="1"/>
              <p:nvPr/>
            </p:nvSpPr>
            <p:spPr>
              <a:xfrm>
                <a:off x="6401852" y="1835532"/>
                <a:ext cx="7174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(6)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852" y="1835532"/>
                <a:ext cx="717440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/>
              <p:cNvSpPr txBox="1"/>
              <p:nvPr/>
            </p:nvSpPr>
            <p:spPr>
              <a:xfrm>
                <a:off x="6419006" y="4787860"/>
                <a:ext cx="7174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9006" y="4787860"/>
                <a:ext cx="717440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/>
              <p:cNvSpPr txBox="1"/>
              <p:nvPr/>
            </p:nvSpPr>
            <p:spPr>
              <a:xfrm>
                <a:off x="7696923" y="2278150"/>
                <a:ext cx="7174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(7)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923" y="2278150"/>
                <a:ext cx="717440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/>
              <p:cNvSpPr txBox="1"/>
              <p:nvPr/>
            </p:nvSpPr>
            <p:spPr>
              <a:xfrm>
                <a:off x="8103032" y="3364544"/>
                <a:ext cx="7174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3032" y="3364544"/>
                <a:ext cx="717440" cy="369332"/>
              </a:xfrm>
              <a:prstGeom prst="rect">
                <a:avLst/>
              </a:prstGeom>
              <a:blipFill rotWithShape="0">
                <a:blip r:embed="rId1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/>
              <p:cNvSpPr txBox="1"/>
              <p:nvPr/>
            </p:nvSpPr>
            <p:spPr>
              <a:xfrm>
                <a:off x="7774015" y="4355812"/>
                <a:ext cx="687603" cy="3686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4015" y="4355812"/>
                <a:ext cx="687603" cy="368605"/>
              </a:xfrm>
              <a:prstGeom prst="rect">
                <a:avLst/>
              </a:prstGeom>
              <a:blipFill rotWithShape="0">
                <a:blip r:embed="rId1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/>
              <p:cNvSpPr txBox="1"/>
              <p:nvPr/>
            </p:nvSpPr>
            <p:spPr>
              <a:xfrm>
                <a:off x="5454155" y="4499828"/>
                <a:ext cx="7174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4155" y="4499828"/>
                <a:ext cx="717440" cy="369332"/>
              </a:xfrm>
              <a:prstGeom prst="rect">
                <a:avLst/>
              </a:prstGeom>
              <a:blipFill rotWithShape="0">
                <a:blip r:embed="rId15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本框 43"/>
              <p:cNvSpPr txBox="1"/>
              <p:nvPr/>
            </p:nvSpPr>
            <p:spPr>
              <a:xfrm>
                <a:off x="4832148" y="3354166"/>
                <a:ext cx="7174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(4)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148" y="3354166"/>
                <a:ext cx="717440" cy="369332"/>
              </a:xfrm>
              <a:prstGeom prst="rect">
                <a:avLst/>
              </a:prstGeom>
              <a:blipFill rotWithShape="0">
                <a:blip r:embed="rId16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本框 44"/>
              <p:cNvSpPr txBox="1"/>
              <p:nvPr/>
            </p:nvSpPr>
            <p:spPr>
              <a:xfrm>
                <a:off x="5289942" y="2220529"/>
                <a:ext cx="7174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(5)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942" y="2220529"/>
                <a:ext cx="717440" cy="369332"/>
              </a:xfrm>
              <a:prstGeom prst="rect">
                <a:avLst/>
              </a:prstGeom>
              <a:blipFill rotWithShape="0">
                <a:blip r:embed="rId17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右箭头 45"/>
          <p:cNvSpPr/>
          <p:nvPr/>
        </p:nvSpPr>
        <p:spPr>
          <a:xfrm>
            <a:off x="4370490" y="3373836"/>
            <a:ext cx="375094" cy="3693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4096972" y="2772217"/>
            <a:ext cx="930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顺时针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旋转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/>
              <p:cNvSpPr txBox="1"/>
              <p:nvPr/>
            </p:nvSpPr>
            <p:spPr>
              <a:xfrm>
                <a:off x="2267069" y="5661248"/>
                <a:ext cx="4607352" cy="5738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groupChr>
                        <m:groupChrPr>
                          <m:chr m:val="⇔"/>
                          <m:vertJc m:val="bot"/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𝐷𝐹𝑇</m:t>
                          </m:r>
                        </m:e>
                      </m:groupChr>
                      <m:sSubSup>
                        <m:sSub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069" y="5661248"/>
                <a:ext cx="4607352" cy="573875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63967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6C69E-E715-4554-9992-47DCA556215C}" type="datetime1">
              <a:rPr lang="zh-CN" altLang="en-US" smtClean="0"/>
              <a:t>2018-03-18</a:t>
            </a:fld>
            <a:endParaRPr lang="zh-CN" altLang="en-US"/>
          </a:p>
        </p:txBody>
      </p:sp>
      <p:sp>
        <p:nvSpPr>
          <p:cNvPr id="5" name="标题 5"/>
          <p:cNvSpPr txBox="1">
            <a:spLocks/>
          </p:cNvSpPr>
          <p:nvPr/>
        </p:nvSpPr>
        <p:spPr>
          <a:xfrm>
            <a:off x="304800" y="116632"/>
            <a:ext cx="8534400" cy="792162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altLang="zh-CN" dirty="0" smtClean="0"/>
              <a:t>DFT</a:t>
            </a:r>
            <a:r>
              <a:rPr lang="zh-CN" altLang="en-US" dirty="0" smtClean="0"/>
              <a:t>的性质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390736" y="908720"/>
                <a:ext cx="8372242" cy="5817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en-US" altLang="zh-CN" sz="2000" b="1" dirty="0" smtClean="0">
                    <a:latin typeface="+mn-ea"/>
                    <a:ea typeface="+mn-ea"/>
                  </a:rPr>
                  <a:t>4 </a:t>
                </a:r>
                <a:r>
                  <a:rPr lang="zh-CN" altLang="en-US" sz="2000" b="1" dirty="0" smtClean="0">
                    <a:latin typeface="+mn-ea"/>
                    <a:ea typeface="+mn-ea"/>
                  </a:rPr>
                  <a:t>圆周卷积</a:t>
                </a:r>
                <a:endParaRPr lang="en-US" altLang="zh-CN" sz="2000" b="1" dirty="0" smtClean="0">
                  <a:latin typeface="+mn-ea"/>
                  <a:ea typeface="+mn-ea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sz="2000" dirty="0" smtClean="0">
                    <a:latin typeface="+mn-ea"/>
                    <a:ea typeface="+mn-ea"/>
                  </a:rPr>
                  <a:t>  设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+mn-ea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+mn-ea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+mn-ea"/>
                      </a:rPr>
                      <m:t>)</m:t>
                    </m:r>
                  </m:oMath>
                </a14:m>
                <a:r>
                  <a:rPr lang="zh-CN" altLang="en-US" sz="2000" dirty="0" smtClean="0">
                    <a:latin typeface="+mn-ea"/>
                    <a:ea typeface="+mn-ea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+mn-ea"/>
                      </a:rPr>
                      <m:t>h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+mn-ea"/>
                      </a:rPr>
                      <m:t>(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+mn-ea"/>
                      </a:rPr>
                      <m:t>)</m:t>
                    </m:r>
                  </m:oMath>
                </a14:m>
                <a:r>
                  <a:rPr lang="zh-CN" altLang="en-US" sz="2000" dirty="0" smtClean="0">
                    <a:latin typeface="+mn-ea"/>
                    <a:ea typeface="+mn-ea"/>
                  </a:rPr>
                  <a:t>都是长度为</a:t>
                </a:r>
                <a:r>
                  <a:rPr lang="en-US" altLang="zh-CN" sz="2000" dirty="0" smtClean="0">
                    <a:latin typeface="+mn-ea"/>
                    <a:ea typeface="+mn-ea"/>
                  </a:rPr>
                  <a:t>N</a:t>
                </a:r>
                <a:r>
                  <a:rPr lang="zh-CN" altLang="en-US" sz="2000" dirty="0" smtClean="0">
                    <a:latin typeface="+mn-ea"/>
                    <a:ea typeface="+mn-ea"/>
                  </a:rPr>
                  <a:t>的有限长序列，它们的</a:t>
                </a:r>
                <a:r>
                  <a:rPr lang="en-US" altLang="zh-CN" sz="2000" dirty="0" smtClean="0">
                    <a:latin typeface="+mn-ea"/>
                    <a:ea typeface="+mn-ea"/>
                  </a:rPr>
                  <a:t>N</a:t>
                </a:r>
                <a:r>
                  <a:rPr lang="zh-CN" altLang="en-US" sz="2000" dirty="0" smtClean="0">
                    <a:latin typeface="+mn-ea"/>
                    <a:ea typeface="+mn-ea"/>
                  </a:rPr>
                  <a:t>点</a:t>
                </a:r>
                <a:r>
                  <a:rPr lang="en-US" altLang="zh-CN" sz="2000" dirty="0" smtClean="0">
                    <a:latin typeface="+mn-ea"/>
                    <a:ea typeface="+mn-ea"/>
                  </a:rPr>
                  <a:t>DFT</a:t>
                </a:r>
                <a:r>
                  <a:rPr lang="zh-CN" altLang="en-US" sz="2000" dirty="0" smtClean="0">
                    <a:latin typeface="+mn-ea"/>
                    <a:ea typeface="+mn-ea"/>
                  </a:rPr>
                  <a:t>分别为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+mn-ea"/>
                      </a:rPr>
                      <m:t>𝑋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+mn-ea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+mn-ea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+mn-ea"/>
                      </a:rPr>
                      <m:t>)</m:t>
                    </m:r>
                  </m:oMath>
                </a14:m>
                <a:r>
                  <a:rPr lang="zh-CN" altLang="en-US" sz="2000" dirty="0" smtClean="0">
                    <a:latin typeface="+mn-ea"/>
                    <a:ea typeface="+mn-ea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+mn-ea"/>
                      </a:rPr>
                      <m:t>𝐻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+mn-ea"/>
                      </a:rPr>
                      <m:t>(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+mn-ea"/>
                      </a:rPr>
                      <m:t>𝑘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+mn-ea"/>
                      </a:rPr>
                      <m:t>)</m:t>
                    </m:r>
                  </m:oMath>
                </a14:m>
                <a:r>
                  <a:rPr lang="en-US" altLang="zh-CN" sz="2000" dirty="0" smtClean="0">
                    <a:latin typeface="+mn-ea"/>
                    <a:ea typeface="+mn-ea"/>
                  </a:rPr>
                  <a:t>,</a:t>
                </a:r>
                <a:r>
                  <a:rPr lang="zh-CN" altLang="en-US" sz="2000" dirty="0" smtClean="0">
                    <a:latin typeface="+mn-ea"/>
                    <a:ea typeface="+mn-ea"/>
                  </a:rPr>
                  <a:t>那么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+mn-ea"/>
                      </a:rPr>
                      <m:t>𝑌</m:t>
                    </m:r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+mn-ea"/>
                      </a:rPr>
                      <m:t>𝑋</m:t>
                    </m:r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+mn-ea"/>
                      </a:rPr>
                      <m:t>𝐻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+mn-ea"/>
                      </a:rPr>
                      <m:t>(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+mn-ea"/>
                      </a:rPr>
                      <m:t>𝑘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+mn-ea"/>
                      </a:rPr>
                      <m:t>)</m:t>
                    </m:r>
                  </m:oMath>
                </a14:m>
                <a:r>
                  <a:rPr lang="zh-CN" altLang="en-US" sz="2000" dirty="0" smtClean="0">
                    <a:latin typeface="+mn-ea"/>
                    <a:ea typeface="+mn-ea"/>
                  </a:rPr>
                  <a:t>对应序列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+mn-ea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+mn-ea"/>
                      </a:rPr>
                      <m:t>)</m:t>
                    </m:r>
                  </m:oMath>
                </a14:m>
                <a:r>
                  <a:rPr lang="zh-CN" altLang="en-US" sz="2000" dirty="0" smtClean="0">
                    <a:latin typeface="+mn-ea"/>
                    <a:ea typeface="+mn-ea"/>
                  </a:rPr>
                  <a:t>：</a:t>
                </a:r>
                <a:endParaRPr lang="en-US" altLang="zh-CN" sz="2000" dirty="0" smtClean="0">
                  <a:latin typeface="+mn-ea"/>
                  <a:ea typeface="+mn-ea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𝑦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𝑘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𝑁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p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h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𝑘</m:t>
                                  </m:r>
                                </m:e>
                              </m:d>
                              <m:acc>
                                <m:accPr>
                                  <m:chr m:val="̃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𝑥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𝑛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−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nary>
                        </m:e>
                      </m:d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[</m:t>
                      </m:r>
                      <m:nary>
                        <m:naryPr>
                          <m:chr m:val="∑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acc>
                            <m:accPr>
                              <m:chr m:val="̃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)</m:t>
                          </m:r>
                          <m:acc>
                            <m:accPr>
                              <m:chr m:val="̃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]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dirty="0">
                  <a:latin typeface="+mn-ea"/>
                  <a:ea typeface="+mn-ea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sz="2000" dirty="0" smtClean="0">
                    <a:latin typeface="+mn-ea"/>
                    <a:ea typeface="+mn-ea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+mn-ea"/>
                      </a:rPr>
                      <m:t>0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2000" dirty="0" smtClean="0">
                    <a:latin typeface="+mn-ea"/>
                    <a:ea typeface="+mn-ea"/>
                  </a:rPr>
                  <a:t>时，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sz="200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h</m:t>
                        </m:r>
                      </m:e>
                    </m:acc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+mn-ea"/>
                      </a:rPr>
                      <m:t>h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000" dirty="0" smtClean="0">
                    <a:latin typeface="+mn-ea"/>
                    <a:ea typeface="+mn-ea"/>
                  </a:rPr>
                  <a:t>。所以：</a:t>
                </a:r>
                <a:endParaRPr lang="en-US" altLang="zh-CN" sz="2000" dirty="0" smtClean="0">
                  <a:latin typeface="+mn-ea"/>
                  <a:ea typeface="+mn-ea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acc>
                                <m:accPr>
                                  <m:chr m:val="̃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nary>
                        </m:e>
                      </m:d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altLang="zh-CN" sz="2000" dirty="0" smtClean="0">
                  <a:latin typeface="+mn-ea"/>
                  <a:ea typeface="+mn-ea"/>
                </a:endParaRPr>
              </a:p>
              <a:p>
                <a:pPr algn="l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+mn-ea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+mn-ea"/>
                      </a:rPr>
                      <m:t>)</m:t>
                    </m:r>
                  </m:oMath>
                </a14:m>
                <a:r>
                  <a:rPr lang="zh-CN" altLang="en-US" sz="2000" dirty="0" smtClean="0">
                    <a:latin typeface="+mn-ea"/>
                    <a:ea typeface="+mn-ea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+mn-ea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 smtClean="0">
                    <a:latin typeface="+mn-ea"/>
                    <a:ea typeface="+mn-ea"/>
                  </a:rPr>
                  <a:t>的</a:t>
                </a:r>
                <a:r>
                  <a:rPr lang="en-US" altLang="zh-CN" sz="2000" dirty="0" smtClean="0">
                    <a:latin typeface="+mn-ea"/>
                    <a:ea typeface="+mn-ea"/>
                  </a:rPr>
                  <a:t>N</a:t>
                </a:r>
                <a:r>
                  <a:rPr lang="zh-CN" altLang="en-US" sz="2000" dirty="0" smtClean="0">
                    <a:latin typeface="+mn-ea"/>
                    <a:ea typeface="+mn-ea"/>
                  </a:rPr>
                  <a:t>点</a:t>
                </a:r>
                <a:r>
                  <a:rPr lang="zh-CN" altLang="en-US" sz="2000" b="1" dirty="0" smtClean="0">
                    <a:solidFill>
                      <a:srgbClr val="0000FF"/>
                    </a:solidFill>
                    <a:latin typeface="+mn-ea"/>
                    <a:ea typeface="+mn-ea"/>
                  </a:rPr>
                  <a:t>圆周卷积</a:t>
                </a:r>
                <a:r>
                  <a:rPr lang="zh-CN" altLang="en-US" sz="2000" dirty="0" smtClean="0">
                    <a:latin typeface="+mn-ea"/>
                    <a:ea typeface="+mn-ea"/>
                  </a:rPr>
                  <a:t>，即等于两个周期序列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 smtClean="0">
                    <a:latin typeface="+mn-ea"/>
                  </a:rPr>
                  <a:t>和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 smtClean="0">
                    <a:latin typeface="+mn-ea"/>
                    <a:ea typeface="+mn-ea"/>
                  </a:rPr>
                  <a:t>周期卷积的一个</a:t>
                </a:r>
                <a:r>
                  <a:rPr lang="zh-CN" altLang="en-US" sz="2000" dirty="0">
                    <a:latin typeface="+mn-ea"/>
                    <a:ea typeface="+mn-ea"/>
                  </a:rPr>
                  <a:t>周期</a:t>
                </a:r>
                <a:r>
                  <a:rPr lang="en-US" altLang="zh-CN" sz="2000" dirty="0" smtClean="0">
                    <a:latin typeface="+mn-ea"/>
                    <a:ea typeface="+mn-ea"/>
                  </a:rPr>
                  <a:t>!</a:t>
                </a:r>
                <a:endParaRPr lang="zh-CN" altLang="en-US" sz="2000" dirty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36" y="908720"/>
                <a:ext cx="8372242" cy="5817555"/>
              </a:xfrm>
              <a:prstGeom prst="rect">
                <a:avLst/>
              </a:prstGeom>
              <a:blipFill rotWithShape="0">
                <a:blip r:embed="rId2"/>
                <a:stretch>
                  <a:fillRect l="-728" b="-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7641541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5"/>
          <p:cNvSpPr txBox="1">
            <a:spLocks/>
          </p:cNvSpPr>
          <p:nvPr/>
        </p:nvSpPr>
        <p:spPr>
          <a:xfrm>
            <a:off x="304800" y="116632"/>
            <a:ext cx="8534400" cy="792162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altLang="zh-CN" dirty="0" smtClean="0"/>
              <a:t>DFT</a:t>
            </a:r>
            <a:r>
              <a:rPr lang="zh-CN" altLang="en-US" dirty="0" smtClean="0"/>
              <a:t>的</a:t>
            </a:r>
            <a:r>
              <a:rPr lang="zh-CN" altLang="en-US" dirty="0"/>
              <a:t>例题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9152389"/>
              </p:ext>
            </p:extLst>
          </p:nvPr>
        </p:nvGraphicFramePr>
        <p:xfrm>
          <a:off x="539552" y="980728"/>
          <a:ext cx="8052350" cy="526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3" name="Equation" r:id="rId3" imgW="3838592" imgH="2476500" progId="Equation.DSMT4">
                  <p:embed/>
                </p:oleObj>
              </mc:Choice>
              <mc:Fallback>
                <p:oleObj name="Equation" r:id="rId3" imgW="3838592" imgH="24765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980728"/>
                        <a:ext cx="8052350" cy="5262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76574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251520" y="1398487"/>
            <a:ext cx="8640960" cy="4495800"/>
          </a:xfrm>
          <a:prstGeom prst="rect">
            <a:avLst/>
          </a:prstGeom>
        </p:spPr>
        <p:txBody>
          <a:bodyPr/>
          <a:lstStyle/>
          <a:p>
            <a:pPr marL="469900" indent="-4699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2600" b="1" kern="0" dirty="0">
                <a:latin typeface="+mn-lt"/>
                <a:ea typeface="+mn-ea"/>
              </a:rPr>
              <a:t>• </a:t>
            </a:r>
            <a:r>
              <a:rPr lang="zh-CN" altLang="en-US" sz="2600" b="1" kern="0" dirty="0">
                <a:latin typeface="+mn-lt"/>
                <a:ea typeface="+mn-ea"/>
              </a:rPr>
              <a:t>离散时间</a:t>
            </a:r>
            <a:r>
              <a:rPr lang="zh-CN" altLang="en-US" sz="2600" b="1" kern="0" dirty="0" smtClean="0">
                <a:latin typeface="+mn-lt"/>
                <a:ea typeface="+mn-ea"/>
              </a:rPr>
              <a:t>信号           的</a:t>
            </a:r>
            <a:r>
              <a:rPr lang="zh-CN" altLang="en-US" sz="2600" b="1" kern="0" dirty="0">
                <a:latin typeface="+mn-lt"/>
                <a:ea typeface="+mn-ea"/>
              </a:rPr>
              <a:t>傅立叶变换（</a:t>
            </a:r>
            <a:r>
              <a:rPr lang="en-US" altLang="zh-CN" sz="2600" b="1" kern="0" dirty="0">
                <a:latin typeface="+mn-lt"/>
                <a:ea typeface="+mn-ea"/>
              </a:rPr>
              <a:t>DTFT</a:t>
            </a:r>
            <a:r>
              <a:rPr lang="zh-CN" altLang="en-US" sz="2600" b="1" kern="0" dirty="0" smtClean="0">
                <a:latin typeface="+mn-lt"/>
                <a:ea typeface="+mn-ea"/>
              </a:rPr>
              <a:t>）：</a:t>
            </a:r>
            <a:endParaRPr lang="zh-CN" altLang="en-US" sz="2600" b="1" kern="0" dirty="0">
              <a:latin typeface="+mn-lt"/>
              <a:ea typeface="+mn-ea"/>
            </a:endParaRPr>
          </a:p>
          <a:p>
            <a:pPr marL="469900" indent="-469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zh-CN" altLang="en-US" sz="2600" b="1" kern="0" dirty="0">
              <a:latin typeface="+mn-lt"/>
              <a:ea typeface="+mn-ea"/>
            </a:endParaRPr>
          </a:p>
          <a:p>
            <a:pPr marL="469900" indent="-469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en-US" altLang="zh-CN" sz="2600" b="1" kern="0" dirty="0" smtClean="0">
              <a:latin typeface="+mn-lt"/>
              <a:ea typeface="+mn-ea"/>
            </a:endParaRPr>
          </a:p>
          <a:p>
            <a:pPr marL="469900" indent="-469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zh-CN" altLang="en-US" sz="2600" b="1" kern="0" dirty="0">
              <a:latin typeface="+mn-lt"/>
              <a:ea typeface="+mn-ea"/>
            </a:endParaRPr>
          </a:p>
          <a:p>
            <a:pPr marL="469900" indent="-469900" algn="l" eaLnBrk="0" hangingPunct="0">
              <a:spcBef>
                <a:spcPct val="25000"/>
              </a:spcBef>
              <a:buClr>
                <a:schemeClr val="accent2"/>
              </a:buClr>
              <a:defRPr/>
            </a:pPr>
            <a:r>
              <a:rPr lang="en-US" altLang="zh-CN" sz="2800" b="1" kern="0" dirty="0" smtClean="0"/>
              <a:t>			  </a:t>
            </a:r>
            <a:r>
              <a:rPr lang="zh-CN" altLang="en-US" sz="2800" b="1" kern="0" dirty="0" smtClean="0"/>
              <a:t>是以     </a:t>
            </a:r>
            <a:r>
              <a:rPr lang="zh-CN" altLang="en-US" sz="2800" b="1" kern="0" dirty="0"/>
              <a:t>为周期    的</a:t>
            </a:r>
            <a:r>
              <a:rPr lang="zh-CN" altLang="en-US" sz="2800" b="1" kern="0" dirty="0" smtClean="0"/>
              <a:t>连续函数</a:t>
            </a:r>
            <a:endParaRPr lang="zh-CN" altLang="en-US" sz="2800" b="1" kern="0" dirty="0"/>
          </a:p>
          <a:p>
            <a:pPr marL="469900" indent="-4699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en-US" altLang="zh-CN" sz="2600" b="1" kern="0" dirty="0" smtClean="0">
              <a:latin typeface="+mn-lt"/>
              <a:ea typeface="+mn-ea"/>
            </a:endParaRPr>
          </a:p>
          <a:p>
            <a:pPr marL="469900" indent="-4699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2600" b="1" kern="0" dirty="0" smtClean="0">
                <a:latin typeface="+mn-lt"/>
                <a:ea typeface="+mn-ea"/>
              </a:rPr>
              <a:t>•               </a:t>
            </a:r>
            <a:r>
              <a:rPr lang="zh-CN" altLang="en-US" sz="2600" b="1" kern="0" dirty="0" smtClean="0">
                <a:latin typeface="+mn-lt"/>
                <a:ea typeface="+mn-ea"/>
              </a:rPr>
              <a:t>的</a:t>
            </a:r>
            <a:r>
              <a:rPr lang="zh-CN" altLang="en-US" sz="2600" b="1" kern="0" dirty="0">
                <a:latin typeface="+mn-lt"/>
                <a:ea typeface="+mn-ea"/>
              </a:rPr>
              <a:t>傅立叶反变换</a:t>
            </a:r>
            <a:r>
              <a:rPr lang="zh-CN" altLang="en-US" sz="2600" b="1" kern="0" dirty="0" smtClean="0">
                <a:latin typeface="+mn-lt"/>
                <a:ea typeface="+mn-ea"/>
              </a:rPr>
              <a:t>：</a:t>
            </a:r>
            <a:endParaRPr lang="en-US" altLang="zh-CN" sz="2600" b="1" kern="0" dirty="0" smtClean="0">
              <a:latin typeface="+mn-lt"/>
              <a:ea typeface="+mn-ea"/>
            </a:endParaRPr>
          </a:p>
          <a:p>
            <a:pPr marL="469900" indent="-4699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zh-CN" altLang="en-US" sz="2600" b="1" kern="0" dirty="0">
              <a:latin typeface="+mn-lt"/>
              <a:ea typeface="+mn-ea"/>
            </a:endParaRPr>
          </a:p>
          <a:p>
            <a:pPr marL="469900" indent="-469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zh-CN" altLang="en-US" sz="2600" b="1" kern="0" dirty="0">
              <a:latin typeface="+mn-lt"/>
              <a:ea typeface="+mn-ea"/>
            </a:endParaRPr>
          </a:p>
          <a:p>
            <a:pPr marL="469900" indent="-469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zh-CN" altLang="en-US" sz="2600" b="1" kern="0" dirty="0">
              <a:latin typeface="+mn-lt"/>
              <a:ea typeface="+mn-ea"/>
            </a:endParaRPr>
          </a:p>
          <a:p>
            <a:pPr marL="469900" indent="-469900" eaLnBrk="0" hangingPunct="0">
              <a:buClr>
                <a:schemeClr val="accent2"/>
              </a:buClr>
              <a:buFont typeface="Wingdings" pitchFamily="2" charset="2"/>
              <a:buNone/>
              <a:defRPr/>
            </a:pPr>
            <a:endParaRPr lang="zh-CN" altLang="en-US" sz="2200" b="1" kern="0" dirty="0">
              <a:latin typeface="+mn-lt"/>
              <a:ea typeface="+mn-ea"/>
            </a:endParaRPr>
          </a:p>
          <a:p>
            <a:pPr marL="469900" indent="-469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zh-CN" altLang="en-US" sz="2600" b="1" kern="0" dirty="0">
              <a:latin typeface="+mn-lt"/>
              <a:ea typeface="+mn-ea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5746255"/>
              </p:ext>
            </p:extLst>
          </p:nvPr>
        </p:nvGraphicFramePr>
        <p:xfrm>
          <a:off x="2339752" y="2060848"/>
          <a:ext cx="3671617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648" name="公式" r:id="rId3" imgW="1675673" imgH="495085" progId="Equation.3">
                  <p:embed/>
                </p:oleObj>
              </mc:Choice>
              <mc:Fallback>
                <p:oleObj name="公式" r:id="rId3" imgW="1675673" imgH="495085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2060848"/>
                        <a:ext cx="3671617" cy="10801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6711655"/>
              </p:ext>
            </p:extLst>
          </p:nvPr>
        </p:nvGraphicFramePr>
        <p:xfrm>
          <a:off x="2417659" y="5030191"/>
          <a:ext cx="5610725" cy="1279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649" name="公式" r:id="rId5" imgW="2031840" imgH="406080" progId="Equation.3">
                  <p:embed/>
                </p:oleObj>
              </mc:Choice>
              <mc:Fallback>
                <p:oleObj name="公式" r:id="rId5" imgW="2031840" imgH="4060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7659" y="5030191"/>
                        <a:ext cx="5610725" cy="12791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3242813"/>
              </p:ext>
            </p:extLst>
          </p:nvPr>
        </p:nvGraphicFramePr>
        <p:xfrm>
          <a:off x="2627784" y="1438493"/>
          <a:ext cx="648072" cy="478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650" name="公式" r:id="rId7" imgW="355446" imgH="228501" progId="Equation.3">
                  <p:embed/>
                </p:oleObj>
              </mc:Choice>
              <mc:Fallback>
                <p:oleObj name="公式" r:id="rId7" imgW="355446" imgH="228501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1438493"/>
                        <a:ext cx="648072" cy="4783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5942520"/>
              </p:ext>
            </p:extLst>
          </p:nvPr>
        </p:nvGraphicFramePr>
        <p:xfrm>
          <a:off x="611560" y="4322489"/>
          <a:ext cx="849312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651" name="公式" r:id="rId9" imgW="571252" imgH="279279" progId="Equation.3">
                  <p:embed/>
                </p:oleObj>
              </mc:Choice>
              <mc:Fallback>
                <p:oleObj name="公式" r:id="rId9" imgW="571252" imgH="279279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4322489"/>
                        <a:ext cx="849312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9828353"/>
              </p:ext>
            </p:extLst>
          </p:nvPr>
        </p:nvGraphicFramePr>
        <p:xfrm>
          <a:off x="3275856" y="3446015"/>
          <a:ext cx="381000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652" name="公式" r:id="rId11" imgW="253890" imgH="190417" progId="Equation.3">
                  <p:embed/>
                </p:oleObj>
              </mc:Choice>
              <mc:Fallback>
                <p:oleObj name="公式" r:id="rId11" imgW="253890" imgH="190417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3446015"/>
                        <a:ext cx="381000" cy="28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3928708"/>
              </p:ext>
            </p:extLst>
          </p:nvPr>
        </p:nvGraphicFramePr>
        <p:xfrm>
          <a:off x="4932040" y="3473697"/>
          <a:ext cx="246062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653" name="公式" r:id="rId13" imgW="164957" imgH="152268" progId="Equation.3">
                  <p:embed/>
                </p:oleObj>
              </mc:Choice>
              <mc:Fallback>
                <p:oleObj name="公式" r:id="rId13" imgW="164957" imgH="152268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3473697"/>
                        <a:ext cx="246062" cy="26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304800" y="116632"/>
            <a:ext cx="8534400" cy="792162"/>
          </a:xfrm>
        </p:spPr>
        <p:txBody>
          <a:bodyPr/>
          <a:lstStyle/>
          <a:p>
            <a:pPr algn="ctr"/>
            <a:r>
              <a:rPr lang="zh-CN" altLang="en-US" dirty="0" smtClean="0"/>
              <a:t>离散时间信号的傅里叶变换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24647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86072" y="116632"/>
            <a:ext cx="8534400" cy="792162"/>
          </a:xfrm>
        </p:spPr>
        <p:txBody>
          <a:bodyPr/>
          <a:lstStyle/>
          <a:p>
            <a:pPr algn="ctr"/>
            <a:r>
              <a:rPr lang="zh-CN" altLang="en-US" dirty="0" smtClean="0"/>
              <a:t>内容提要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4294967295"/>
          </p:nvPr>
        </p:nvSpPr>
        <p:spPr>
          <a:xfrm>
            <a:off x="286072" y="1076672"/>
            <a:ext cx="8534400" cy="53766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离散时间信号频域表示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傅里叶变换的四种情形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离散傅里叶变换（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DFT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快速傅里叶变换（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FFT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pPr>
              <a:lnSpc>
                <a:spcPct val="150000"/>
              </a:lnSpc>
            </a:pPr>
            <a:endParaRPr lang="en-US" altLang="zh-CN" sz="28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08684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46309" y="116632"/>
            <a:ext cx="5051384" cy="646331"/>
          </a:xfrm>
          <a:prstGeom prst="rect">
            <a:avLst/>
          </a:prstGeom>
        </p:spPr>
        <p:txBody>
          <a:bodyPr/>
          <a:lstStyle/>
          <a:p>
            <a:pPr fontAlgn="auto">
              <a:spcAft>
                <a:spcPts val="0"/>
              </a:spcAft>
            </a:pPr>
            <a:r>
              <a:rPr lang="zh-CN" altLang="en-US" sz="36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快速傅立叶变换（</a:t>
            </a:r>
            <a:r>
              <a:rPr lang="en-US" altLang="zh-CN" sz="36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FFT</a:t>
            </a:r>
            <a:r>
              <a:rPr lang="zh-CN" altLang="en-US" sz="36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）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67544" y="1196752"/>
            <a:ext cx="8229600" cy="481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lnSpc>
                <a:spcPct val="15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000" b="1" dirty="0"/>
              <a:t>离散傅立叶变换的计算</a:t>
            </a:r>
            <a:r>
              <a:rPr lang="zh-CN" altLang="en-US" sz="2000" b="1" dirty="0" smtClean="0"/>
              <a:t>量</a:t>
            </a:r>
            <a:r>
              <a:rPr lang="zh-CN" altLang="en-US" sz="2000" b="1" dirty="0"/>
              <a:t>：</a:t>
            </a:r>
          </a:p>
          <a:p>
            <a:pPr marL="342900" indent="-342900" algn="l">
              <a:lnSpc>
                <a:spcPct val="15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zh-CN" altLang="en-US" sz="2000" b="1" dirty="0"/>
          </a:p>
          <a:p>
            <a:pPr marL="342900" indent="-342900" algn="l">
              <a:lnSpc>
                <a:spcPct val="150000"/>
              </a:lnSpc>
              <a:spcBef>
                <a:spcPct val="5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000" b="1" dirty="0"/>
              <a:t> </a:t>
            </a:r>
            <a:endParaRPr lang="en-US" altLang="zh-CN" sz="2000" b="1" dirty="0" smtClean="0"/>
          </a:p>
          <a:p>
            <a:pPr marL="342900" indent="-342900" algn="l">
              <a:lnSpc>
                <a:spcPct val="150000"/>
              </a:lnSpc>
              <a:spcBef>
                <a:spcPct val="5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000" b="1" dirty="0" smtClean="0"/>
              <a:t>计算</a:t>
            </a:r>
            <a:r>
              <a:rPr lang="zh-CN" altLang="en-US" sz="2000" b="1" dirty="0"/>
              <a:t>复杂度：</a:t>
            </a: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467544" y="3356992"/>
            <a:ext cx="5211763" cy="3124200"/>
            <a:chOff x="240" y="624"/>
            <a:chExt cx="3306" cy="1791"/>
          </a:xfrm>
        </p:grpSpPr>
        <p:pic>
          <p:nvPicPr>
            <p:cNvPr id="8" name="Picture 5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624"/>
              <a:ext cx="2880" cy="1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1693" y="1045"/>
              <a:ext cx="701" cy="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GB" sz="160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DFT </a:t>
              </a:r>
              <a:r>
                <a:rPr lang="en-GB" sz="160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sym typeface="Symbol" pitchFamily="18" charset="2"/>
                </a:rPr>
                <a:t> N</a:t>
              </a:r>
              <a:r>
                <a:rPr lang="en-GB" sz="1600" baseline="3000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sym typeface="Symbol" pitchFamily="18" charset="2"/>
                </a:rPr>
                <a:t>2</a:t>
              </a:r>
              <a:endParaRPr lang="en-GB" sz="16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2031" y="1232"/>
              <a:ext cx="193" cy="28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2547" y="1344"/>
              <a:ext cx="999" cy="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GB" sz="16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FFT </a:t>
              </a:r>
              <a:r>
                <a:rPr lang="en-GB" sz="16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sym typeface="Symbol" pitchFamily="18" charset="2"/>
                </a:rPr>
                <a:t> N log</a:t>
              </a:r>
              <a:r>
                <a:rPr lang="en-GB" sz="16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sym typeface="Symbol" pitchFamily="18" charset="2"/>
                </a:rPr>
                <a:t>2</a:t>
              </a:r>
              <a:r>
                <a:rPr lang="en-GB" sz="16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sym typeface="Symbol" pitchFamily="18" charset="2"/>
                </a:rPr>
                <a:t>N</a:t>
              </a:r>
              <a:endParaRPr lang="en-GB" sz="1600">
                <a:latin typeface="Comic Sans MS" pitchFamily="66" charset="0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 flipH="1">
              <a:off x="2757" y="1536"/>
              <a:ext cx="123" cy="210"/>
            </a:xfrm>
            <a:prstGeom prst="line">
              <a:avLst/>
            </a:prstGeom>
            <a:noFill/>
            <a:ln w="25400">
              <a:solidFill>
                <a:srgbClr val="33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5825045"/>
              </p:ext>
            </p:extLst>
          </p:nvPr>
        </p:nvGraphicFramePr>
        <p:xfrm>
          <a:off x="1477664" y="1844824"/>
          <a:ext cx="6262688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79" name="公式" r:id="rId4" imgW="3644900" imgH="444500" progId="Equation.3">
                  <p:embed/>
                </p:oleObj>
              </mc:Choice>
              <mc:Fallback>
                <p:oleObj name="公式" r:id="rId4" imgW="36449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7664" y="1844824"/>
                        <a:ext cx="6262688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Group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726883"/>
              </p:ext>
            </p:extLst>
          </p:nvPr>
        </p:nvGraphicFramePr>
        <p:xfrm>
          <a:off x="6084168" y="3789040"/>
          <a:ext cx="1846833" cy="1977597"/>
        </p:xfrm>
        <a:graphic>
          <a:graphicData uri="http://schemas.openxmlformats.org/drawingml/2006/table">
            <a:tbl>
              <a:tblPr/>
              <a:tblGrid>
                <a:gridCol w="754922"/>
                <a:gridCol w="1091911"/>
              </a:tblGrid>
              <a:tr h="4128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N</a:t>
                      </a:r>
                    </a:p>
                  </a:txBody>
                  <a:tcPr marT="45737" marB="457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DFT</a:t>
                      </a: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858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4</a:t>
                      </a:r>
                    </a:p>
                  </a:txBody>
                  <a:tcPr marT="45737" marB="457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16</a:t>
                      </a: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858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32</a:t>
                      </a:r>
                    </a:p>
                  </a:txBody>
                  <a:tcPr marT="45737" marB="457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1024</a:t>
                      </a: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858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128</a:t>
                      </a:r>
                    </a:p>
                  </a:txBody>
                  <a:tcPr marT="45737" marB="457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16384</a:t>
                      </a: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073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1024</a:t>
                      </a:r>
                    </a:p>
                  </a:txBody>
                  <a:tcPr marT="45737" marB="457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1048576</a:t>
                      </a: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85539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276340" y="116632"/>
            <a:ext cx="4591321" cy="646331"/>
          </a:xfrm>
          <a:prstGeom prst="rect">
            <a:avLst/>
          </a:prstGeom>
        </p:spPr>
        <p:txBody>
          <a:bodyPr/>
          <a:lstStyle/>
          <a:p>
            <a:pPr fontAlgn="auto">
              <a:spcAft>
                <a:spcPts val="0"/>
              </a:spcAft>
            </a:pPr>
            <a:r>
              <a:rPr lang="en-US" altLang="zh-CN" sz="36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DFT</a:t>
            </a:r>
            <a:r>
              <a:rPr lang="zh-CN" altLang="en-US" sz="36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和</a:t>
            </a:r>
            <a:r>
              <a:rPr lang="en-US" altLang="zh-CN" sz="36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IDFT</a:t>
            </a:r>
            <a:r>
              <a:rPr lang="zh-CN" altLang="en-US" sz="36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的矩阵形式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7506976"/>
              </p:ext>
            </p:extLst>
          </p:nvPr>
        </p:nvGraphicFramePr>
        <p:xfrm>
          <a:off x="539552" y="1052736"/>
          <a:ext cx="8038554" cy="5472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07" name="Equation" r:id="rId3" imgW="5105535" imgH="3448185" progId="Equation.DSMT4">
                  <p:embed/>
                </p:oleObj>
              </mc:Choice>
              <mc:Fallback>
                <p:oleObj name="Equation" r:id="rId3" imgW="5105535" imgH="3448185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052736"/>
                        <a:ext cx="8038554" cy="54726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26408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90872" y="1268437"/>
            <a:ext cx="822960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400" dirty="0"/>
              <a:t>例：</a:t>
            </a:r>
            <a:r>
              <a:rPr lang="en-US" altLang="zh-CN" sz="2400" dirty="0"/>
              <a:t>4</a:t>
            </a:r>
            <a:r>
              <a:rPr lang="zh-CN" altLang="en-US" sz="2400" dirty="0"/>
              <a:t>点</a:t>
            </a:r>
            <a:r>
              <a:rPr lang="en-US" altLang="zh-CN" sz="2400" dirty="0"/>
              <a:t>DFT</a:t>
            </a:r>
            <a:r>
              <a:rPr lang="zh-CN" altLang="en-US" sz="2400" dirty="0"/>
              <a:t>的计算量：</a:t>
            </a:r>
            <a:r>
              <a:rPr lang="en-US" altLang="zh-CN" sz="2400" dirty="0">
                <a:solidFill>
                  <a:srgbClr val="FF0000"/>
                </a:solidFill>
              </a:rPr>
              <a:t>16</a:t>
            </a:r>
            <a:r>
              <a:rPr lang="zh-CN" altLang="en-US" sz="2400" dirty="0">
                <a:solidFill>
                  <a:srgbClr val="FF0000"/>
                </a:solidFill>
              </a:rPr>
              <a:t>次复数乘法</a:t>
            </a:r>
            <a:r>
              <a:rPr lang="en-US" altLang="zh-CN" sz="2400" dirty="0">
                <a:solidFill>
                  <a:srgbClr val="FF0000"/>
                </a:solidFill>
              </a:rPr>
              <a:t>+12</a:t>
            </a:r>
            <a:r>
              <a:rPr lang="zh-CN" altLang="en-US" sz="2400" dirty="0">
                <a:solidFill>
                  <a:srgbClr val="FF0000"/>
                </a:solidFill>
              </a:rPr>
              <a:t>次复数加法</a:t>
            </a:r>
            <a:r>
              <a:rPr lang="zh-CN" altLang="en-US" sz="2400" dirty="0"/>
              <a:t>！</a:t>
            </a:r>
            <a:endParaRPr lang="zh-CN" altLang="en-US" sz="2400" dirty="0">
              <a:solidFill>
                <a:srgbClr val="FF0000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zh-CN" altLang="en-US" sz="2400" dirty="0">
              <a:solidFill>
                <a:srgbClr val="FF0000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zh-CN" altLang="en-US" sz="2400" dirty="0">
              <a:solidFill>
                <a:srgbClr val="FF0000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zh-CN" altLang="en-US" sz="2400" dirty="0">
              <a:solidFill>
                <a:srgbClr val="FF0000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zh-CN" alt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1171594"/>
              </p:ext>
            </p:extLst>
          </p:nvPr>
        </p:nvGraphicFramePr>
        <p:xfrm>
          <a:off x="1271637" y="2156073"/>
          <a:ext cx="4308475" cy="170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42" name="公式" r:id="rId3" imgW="2425700" imgH="939800" progId="Equation.3">
                  <p:embed/>
                </p:oleObj>
              </mc:Choice>
              <mc:Fallback>
                <p:oleObj name="公式" r:id="rId3" imgW="2425700" imgH="93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1637" y="2156073"/>
                        <a:ext cx="4308475" cy="170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1399027"/>
              </p:ext>
            </p:extLst>
          </p:nvPr>
        </p:nvGraphicFramePr>
        <p:xfrm>
          <a:off x="6803776" y="2060848"/>
          <a:ext cx="9112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43" name="公式" r:id="rId5" imgW="495085" imgH="241195" progId="Equation.3">
                  <p:embed/>
                </p:oleObj>
              </mc:Choice>
              <mc:Fallback>
                <p:oleObj name="公式" r:id="rId5" imgW="495085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3776" y="2060848"/>
                        <a:ext cx="9112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8806248"/>
              </p:ext>
            </p:extLst>
          </p:nvPr>
        </p:nvGraphicFramePr>
        <p:xfrm>
          <a:off x="6660901" y="2564085"/>
          <a:ext cx="1008063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44" name="公式" r:id="rId7" imgW="685800" imgH="342900" progId="Equation.3">
                  <p:embed/>
                </p:oleObj>
              </mc:Choice>
              <mc:Fallback>
                <p:oleObj name="公式" r:id="rId7" imgW="685800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0901" y="2564085"/>
                        <a:ext cx="1008063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AutoShape 19"/>
          <p:cNvSpPr>
            <a:spLocks/>
          </p:cNvSpPr>
          <p:nvPr/>
        </p:nvSpPr>
        <p:spPr bwMode="auto">
          <a:xfrm>
            <a:off x="6504657" y="2205310"/>
            <a:ext cx="155575" cy="3105150"/>
          </a:xfrm>
          <a:prstGeom prst="leftBrace">
            <a:avLst>
              <a:gd name="adj1" fmla="val 11106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4375466"/>
              </p:ext>
            </p:extLst>
          </p:nvPr>
        </p:nvGraphicFramePr>
        <p:xfrm>
          <a:off x="1257300" y="4580979"/>
          <a:ext cx="4233863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45" name="公式" r:id="rId9" imgW="2565400" imgH="939800" progId="Equation.3">
                  <p:embed/>
                </p:oleObj>
              </mc:Choice>
              <mc:Fallback>
                <p:oleObj name="公式" r:id="rId9" imgW="2565400" imgH="93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300" y="4580979"/>
                        <a:ext cx="4233863" cy="158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3011133"/>
              </p:ext>
            </p:extLst>
          </p:nvPr>
        </p:nvGraphicFramePr>
        <p:xfrm>
          <a:off x="6413251" y="3253060"/>
          <a:ext cx="233521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46" name="公式" r:id="rId11" imgW="1155700" imgH="508000" progId="Equation.3">
                  <p:embed/>
                </p:oleObj>
              </mc:Choice>
              <mc:Fallback>
                <p:oleObj name="公式" r:id="rId11" imgW="11557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251" y="3253060"/>
                        <a:ext cx="2335213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1724047"/>
              </p:ext>
            </p:extLst>
          </p:nvPr>
        </p:nvGraphicFramePr>
        <p:xfrm>
          <a:off x="6595814" y="4891360"/>
          <a:ext cx="17272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47" name="公式" r:id="rId13" imgW="1002865" imgH="342751" progId="Equation.3">
                  <p:embed/>
                </p:oleObj>
              </mc:Choice>
              <mc:Fallback>
                <p:oleObj name="公式" r:id="rId13" imgW="1002865" imgH="3427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5814" y="4891360"/>
                        <a:ext cx="17272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8007930"/>
              </p:ext>
            </p:extLst>
          </p:nvPr>
        </p:nvGraphicFramePr>
        <p:xfrm>
          <a:off x="6595814" y="4357960"/>
          <a:ext cx="179863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48" name="公式" r:id="rId15" imgW="1054100" imgH="241300" progId="Equation.3">
                  <p:embed/>
                </p:oleObj>
              </mc:Choice>
              <mc:Fallback>
                <p:oleObj name="公式" r:id="rId15" imgW="10541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5814" y="4357960"/>
                        <a:ext cx="1798637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/>
          <p:cNvSpPr/>
          <p:nvPr/>
        </p:nvSpPr>
        <p:spPr>
          <a:xfrm>
            <a:off x="2046309" y="116632"/>
            <a:ext cx="5051384" cy="646331"/>
          </a:xfrm>
          <a:prstGeom prst="rect">
            <a:avLst/>
          </a:prstGeom>
        </p:spPr>
        <p:txBody>
          <a:bodyPr/>
          <a:lstStyle/>
          <a:p>
            <a:pPr fontAlgn="auto">
              <a:spcAft>
                <a:spcPts val="0"/>
              </a:spcAft>
            </a:pPr>
            <a:r>
              <a:rPr lang="en-US" altLang="zh-CN" sz="36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FFT</a:t>
            </a:r>
            <a:r>
              <a:rPr lang="zh-CN" altLang="en-US" sz="36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的例子</a:t>
            </a:r>
            <a:endParaRPr lang="zh-CN" altLang="en-US" sz="36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下箭头 1"/>
          <p:cNvSpPr/>
          <p:nvPr/>
        </p:nvSpPr>
        <p:spPr>
          <a:xfrm>
            <a:off x="2987824" y="4077072"/>
            <a:ext cx="648072" cy="360040"/>
          </a:xfrm>
          <a:prstGeom prst="downArrow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1595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2"/>
          <p:cNvSpPr txBox="1">
            <a:spLocks noChangeArrowheads="1"/>
          </p:cNvSpPr>
          <p:nvPr/>
        </p:nvSpPr>
        <p:spPr bwMode="auto">
          <a:xfrm>
            <a:off x="6508501" y="1526258"/>
            <a:ext cx="2239963" cy="93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rgbClr val="FF0000"/>
                </a:solidFill>
              </a:rPr>
              <a:t>8</a:t>
            </a:r>
            <a:r>
              <a:rPr lang="zh-CN" altLang="en-US" sz="2400" b="1" dirty="0">
                <a:solidFill>
                  <a:srgbClr val="FF0000"/>
                </a:solidFill>
              </a:rPr>
              <a:t>次复数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加法，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</a:rPr>
              <a:t>次复数乘法！</a:t>
            </a:r>
          </a:p>
        </p:txBody>
      </p:sp>
      <p:sp>
        <p:nvSpPr>
          <p:cNvPr id="3" name="AutoShape 13"/>
          <p:cNvSpPr>
            <a:spLocks/>
          </p:cNvSpPr>
          <p:nvPr/>
        </p:nvSpPr>
        <p:spPr bwMode="auto">
          <a:xfrm>
            <a:off x="6291808" y="908720"/>
            <a:ext cx="152400" cy="1993900"/>
          </a:xfrm>
          <a:prstGeom prst="rightBrace">
            <a:avLst>
              <a:gd name="adj1" fmla="val 10902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zh-CN">
              <a:solidFill>
                <a:srgbClr val="0033CC"/>
              </a:solidFill>
            </a:endParaRPr>
          </a:p>
        </p:txBody>
      </p:sp>
      <p:graphicFrame>
        <p:nvGraphicFramePr>
          <p:cNvPr id="4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0667840"/>
              </p:ext>
            </p:extLst>
          </p:nvPr>
        </p:nvGraphicFramePr>
        <p:xfrm>
          <a:off x="1122040" y="692696"/>
          <a:ext cx="4452569" cy="438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71" name="公式" r:id="rId3" imgW="2070100" imgH="215900" progId="Equation.3">
                  <p:embed/>
                </p:oleObj>
              </mc:Choice>
              <mc:Fallback>
                <p:oleObj name="公式" r:id="rId3" imgW="20701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2040" y="692696"/>
                        <a:ext cx="4452569" cy="4388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9150442"/>
              </p:ext>
            </p:extLst>
          </p:nvPr>
        </p:nvGraphicFramePr>
        <p:xfrm>
          <a:off x="1145853" y="1340768"/>
          <a:ext cx="4833308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72" name="Equation" r:id="rId5" imgW="2247900" imgH="228600" progId="Equation.3">
                  <p:embed/>
                </p:oleObj>
              </mc:Choice>
              <mc:Fallback>
                <p:oleObj name="Equation" r:id="rId5" imgW="2247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5853" y="1340768"/>
                        <a:ext cx="4833308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5650156"/>
              </p:ext>
            </p:extLst>
          </p:nvPr>
        </p:nvGraphicFramePr>
        <p:xfrm>
          <a:off x="1122040" y="2048545"/>
          <a:ext cx="4452569" cy="438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73" name="Equation" r:id="rId7" imgW="2070100" imgH="215900" progId="Equation.3">
                  <p:embed/>
                </p:oleObj>
              </mc:Choice>
              <mc:Fallback>
                <p:oleObj name="Equation" r:id="rId7" imgW="20701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2040" y="2048545"/>
                        <a:ext cx="4452569" cy="4388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4203246"/>
              </p:ext>
            </p:extLst>
          </p:nvPr>
        </p:nvGraphicFramePr>
        <p:xfrm>
          <a:off x="1133153" y="2675830"/>
          <a:ext cx="4861442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74" name="Equation" r:id="rId9" imgW="2260600" imgH="228600" progId="Equation.3">
                  <p:embed/>
                </p:oleObj>
              </mc:Choice>
              <mc:Fallback>
                <p:oleObj name="Equation" r:id="rId9" imgW="2260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3153" y="2675830"/>
                        <a:ext cx="4861442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971600" y="4010892"/>
            <a:ext cx="7632847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FFT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算法就是不断地把长序列的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DFT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分解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成若干个短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序列的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DFT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的周期性和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对称性等性质来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减少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DFT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的运算次数。</a:t>
            </a:r>
          </a:p>
        </p:txBody>
      </p:sp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047029"/>
              </p:ext>
            </p:extLst>
          </p:nvPr>
        </p:nvGraphicFramePr>
        <p:xfrm>
          <a:off x="3530352" y="4638622"/>
          <a:ext cx="60960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75" r:id="rId11" imgW="280374" imgH="242141" progId="Equation.3">
                  <p:embed/>
                </p:oleObj>
              </mc:Choice>
              <mc:Fallback>
                <p:oleObj r:id="rId11" imgW="280374" imgH="24214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0352" y="4638622"/>
                        <a:ext cx="609600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72603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E6BA1-87E2-4C5D-B446-40A9951BBBBE}" type="datetime1">
              <a:rPr lang="zh-CN" altLang="en-US" smtClean="0"/>
              <a:t>2018-03-18</a:t>
            </a:fld>
            <a:endParaRPr lang="zh-CN" altLang="en-US"/>
          </a:p>
        </p:txBody>
      </p:sp>
      <p:sp>
        <p:nvSpPr>
          <p:cNvPr id="5" name="TextBox 11"/>
          <p:cNvSpPr txBox="1">
            <a:spLocks noChangeArrowheads="1"/>
          </p:cNvSpPr>
          <p:nvPr/>
        </p:nvSpPr>
        <p:spPr bwMode="auto">
          <a:xfrm>
            <a:off x="516404" y="4410978"/>
            <a:ext cx="8160052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1965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年，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 Cooley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 W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Tukey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提出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FFT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其乘法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计算量从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4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降低到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N/2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log</a:t>
            </a:r>
            <a:r>
              <a:rPr lang="en-US" altLang="zh-CN" sz="2400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！ 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FFT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是数字信号处理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发展史上的一个里程碑！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042" y="2530971"/>
            <a:ext cx="6200775" cy="1762125"/>
          </a:xfrm>
          <a:prstGeom prst="rect">
            <a:avLst/>
          </a:prstGeom>
        </p:spPr>
      </p:pic>
      <p:graphicFrame>
        <p:nvGraphicFramePr>
          <p:cNvPr id="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1007740"/>
              </p:ext>
            </p:extLst>
          </p:nvPr>
        </p:nvGraphicFramePr>
        <p:xfrm>
          <a:off x="1496042" y="520898"/>
          <a:ext cx="365760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91" r:id="rId4" imgW="1549400" imgH="241300" progId="Equation.3">
                  <p:embed/>
                </p:oleObj>
              </mc:Choice>
              <mc:Fallback>
                <p:oleObj r:id="rId4" imgW="15494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6042" y="520898"/>
                        <a:ext cx="3657600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7150191"/>
              </p:ext>
            </p:extLst>
          </p:nvPr>
        </p:nvGraphicFramePr>
        <p:xfrm>
          <a:off x="1496042" y="1194370"/>
          <a:ext cx="48006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92" r:id="rId6" imgW="2133600" imgH="241300" progId="Equation.3">
                  <p:embed/>
                </p:oleObj>
              </mc:Choice>
              <mc:Fallback>
                <p:oleObj r:id="rId6" imgW="21336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6042" y="1194370"/>
                        <a:ext cx="480060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626274"/>
              </p:ext>
            </p:extLst>
          </p:nvPr>
        </p:nvGraphicFramePr>
        <p:xfrm>
          <a:off x="1496042" y="1850380"/>
          <a:ext cx="41656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93" r:id="rId8" imgW="1879600" imgH="241300" progId="Equation.3">
                  <p:embed/>
                </p:oleObj>
              </mc:Choice>
              <mc:Fallback>
                <p:oleObj r:id="rId8" imgW="18796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6042" y="1850380"/>
                        <a:ext cx="416560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左大括号 11"/>
          <p:cNvSpPr/>
          <p:nvPr/>
        </p:nvSpPr>
        <p:spPr>
          <a:xfrm>
            <a:off x="683568" y="620688"/>
            <a:ext cx="596450" cy="356232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8686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46309" y="116632"/>
            <a:ext cx="5051384" cy="646331"/>
          </a:xfrm>
          <a:prstGeom prst="rect">
            <a:avLst/>
          </a:prstGeom>
        </p:spPr>
        <p:txBody>
          <a:bodyPr/>
          <a:lstStyle/>
          <a:p>
            <a:pPr fontAlgn="auto">
              <a:spcAft>
                <a:spcPts val="0"/>
              </a:spcAft>
            </a:pPr>
            <a:r>
              <a:rPr lang="en-US" altLang="zh-CN" sz="36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Radix=2</a:t>
            </a:r>
            <a:r>
              <a:rPr lang="zh-CN" altLang="en-US" sz="36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的</a:t>
            </a:r>
            <a:r>
              <a:rPr lang="en-US" altLang="zh-CN" sz="36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FFT</a:t>
            </a:r>
            <a:r>
              <a:rPr lang="zh-CN" altLang="en-US" sz="36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算法</a:t>
            </a:r>
            <a:endParaRPr lang="zh-CN" altLang="en-US" sz="36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536" y="1052736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400" dirty="0" smtClean="0"/>
              <a:t>设         ，</a:t>
            </a:r>
            <a:r>
              <a:rPr lang="en-US" altLang="zh-CN" sz="2400" i="1" dirty="0" smtClean="0"/>
              <a:t>M</a:t>
            </a:r>
            <a:r>
              <a:rPr lang="zh-CN" altLang="en-US" sz="2400" dirty="0" smtClean="0"/>
              <a:t>为</a:t>
            </a:r>
            <a:r>
              <a:rPr lang="zh-CN" altLang="en-US" sz="2400" dirty="0"/>
              <a:t>正整数，把离散时间序列</a:t>
            </a:r>
            <a:r>
              <a:rPr lang="en-US" altLang="zh-CN" sz="2400" dirty="0"/>
              <a:t>x(n)</a:t>
            </a:r>
            <a:r>
              <a:rPr lang="zh-CN" altLang="en-US" sz="2400" dirty="0"/>
              <a:t>按奇偶</a:t>
            </a:r>
            <a:r>
              <a:rPr lang="zh-CN" altLang="en-US" sz="2400" dirty="0" smtClean="0"/>
              <a:t>分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组：</a:t>
            </a:r>
            <a:endParaRPr lang="zh-CN" altLang="en-US" sz="2400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8086149"/>
              </p:ext>
            </p:extLst>
          </p:nvPr>
        </p:nvGraphicFramePr>
        <p:xfrm>
          <a:off x="827584" y="1106959"/>
          <a:ext cx="91122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09" name="公式" r:id="rId3" imgW="494870" imgH="203024" progId="Equation.3">
                  <p:embed/>
                </p:oleObj>
              </mc:Choice>
              <mc:Fallback>
                <p:oleObj name="公式" r:id="rId3" imgW="494870" imgH="203024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106959"/>
                        <a:ext cx="911225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0525677"/>
              </p:ext>
            </p:extLst>
          </p:nvPr>
        </p:nvGraphicFramePr>
        <p:xfrm>
          <a:off x="467544" y="1628800"/>
          <a:ext cx="6910840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10" name="公式" r:id="rId5" imgW="3175000" imgH="393700" progId="Equation.3">
                  <p:embed/>
                </p:oleObj>
              </mc:Choice>
              <mc:Fallback>
                <p:oleObj name="公式" r:id="rId5" imgW="3175000" imgH="393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628800"/>
                        <a:ext cx="6910840" cy="8640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6039800"/>
              </p:ext>
            </p:extLst>
          </p:nvPr>
        </p:nvGraphicFramePr>
        <p:xfrm>
          <a:off x="467544" y="2564904"/>
          <a:ext cx="7663008" cy="945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11" name="公式" r:id="rId7" imgW="3530600" imgH="431800" progId="Equation.3">
                  <p:embed/>
                </p:oleObj>
              </mc:Choice>
              <mc:Fallback>
                <p:oleObj name="公式" r:id="rId7" imgW="35306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564904"/>
                        <a:ext cx="7663008" cy="9457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9531268"/>
              </p:ext>
            </p:extLst>
          </p:nvPr>
        </p:nvGraphicFramePr>
        <p:xfrm>
          <a:off x="1981199" y="3717032"/>
          <a:ext cx="5175453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12" name="公式" r:id="rId9" imgW="2362200" imgH="431800" progId="Equation.3">
                  <p:embed/>
                </p:oleObj>
              </mc:Choice>
              <mc:Fallback>
                <p:oleObj name="公式" r:id="rId9" imgW="23622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199" y="3717032"/>
                        <a:ext cx="5175453" cy="9361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9517638"/>
              </p:ext>
            </p:extLst>
          </p:nvPr>
        </p:nvGraphicFramePr>
        <p:xfrm>
          <a:off x="1981200" y="5003577"/>
          <a:ext cx="6392684" cy="873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13" name="公式" r:id="rId11" imgW="3187700" imgH="431800" progId="Equation.3">
                  <p:embed/>
                </p:oleObj>
              </mc:Choice>
              <mc:Fallback>
                <p:oleObj name="公式" r:id="rId11" imgW="3187700" imgH="431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003577"/>
                        <a:ext cx="6392684" cy="8736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648630"/>
              </p:ext>
            </p:extLst>
          </p:nvPr>
        </p:nvGraphicFramePr>
        <p:xfrm>
          <a:off x="5537365" y="5877272"/>
          <a:ext cx="2844635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14" name="公式" r:id="rId13" imgW="1167893" imgH="393529" progId="Equation.3">
                  <p:embed/>
                </p:oleObj>
              </mc:Choice>
              <mc:Fallback>
                <p:oleObj name="公式" r:id="rId13" imgW="1167893" imgH="39352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365" y="5877272"/>
                        <a:ext cx="2844635" cy="8640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312181" y="6197242"/>
            <a:ext cx="47981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000" b="1" dirty="0" smtClean="0">
                <a:solidFill>
                  <a:srgbClr val="FF0000"/>
                </a:solidFill>
              </a:rPr>
              <a:t>求</a:t>
            </a:r>
            <a:r>
              <a:rPr lang="zh-CN" altLang="en-US" sz="2000" b="1" dirty="0">
                <a:solidFill>
                  <a:srgbClr val="FF0000"/>
                </a:solidFill>
              </a:rPr>
              <a:t>出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了前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N/2</a:t>
            </a:r>
            <a:r>
              <a:rPr lang="zh-CN" altLang="en-US" sz="2000" b="1" dirty="0">
                <a:solidFill>
                  <a:srgbClr val="FF0000"/>
                </a:solidFill>
              </a:rPr>
              <a:t>个点的离散傅立叶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变换！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4972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9712688"/>
              </p:ext>
            </p:extLst>
          </p:nvPr>
        </p:nvGraphicFramePr>
        <p:xfrm>
          <a:off x="827584" y="5431879"/>
          <a:ext cx="4614245" cy="1021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56" name="公式" r:id="rId3" imgW="1765300" imgH="393700" progId="Equation.3">
                  <p:embed/>
                </p:oleObj>
              </mc:Choice>
              <mc:Fallback>
                <p:oleObj name="公式" r:id="rId3" imgW="1765300" imgH="393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5431879"/>
                        <a:ext cx="4614245" cy="10214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3354251"/>
              </p:ext>
            </p:extLst>
          </p:nvPr>
        </p:nvGraphicFramePr>
        <p:xfrm>
          <a:off x="827584" y="4365104"/>
          <a:ext cx="4902614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57" name="公式" r:id="rId5" imgW="1473200" imgH="241300" progId="Equation.3">
                  <p:embed/>
                </p:oleObj>
              </mc:Choice>
              <mc:Fallback>
                <p:oleObj name="公式" r:id="rId5" imgW="1473200" imgH="24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4365104"/>
                        <a:ext cx="4902614" cy="6480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3432229"/>
              </p:ext>
            </p:extLst>
          </p:nvPr>
        </p:nvGraphicFramePr>
        <p:xfrm>
          <a:off x="5724128" y="4941168"/>
          <a:ext cx="3024336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58" name="公式" r:id="rId7" imgW="1167893" imgH="393529" progId="Equation.3">
                  <p:embed/>
                </p:oleObj>
              </mc:Choice>
              <mc:Fallback>
                <p:oleObj name="公式" r:id="rId7" imgW="1167893" imgH="39352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128" y="4941168"/>
                        <a:ext cx="3024336" cy="8640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4852041"/>
              </p:ext>
            </p:extLst>
          </p:nvPr>
        </p:nvGraphicFramePr>
        <p:xfrm>
          <a:off x="5741095" y="3212976"/>
          <a:ext cx="2935361" cy="898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59" name="公式" r:id="rId9" imgW="1574117" imgH="406224" progId="Equation.3">
                  <p:embed/>
                </p:oleObj>
              </mc:Choice>
              <mc:Fallback>
                <p:oleObj name="公式" r:id="rId9" imgW="1574117" imgH="40622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1095" y="3212976"/>
                        <a:ext cx="2935361" cy="8986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5379711"/>
              </p:ext>
            </p:extLst>
          </p:nvPr>
        </p:nvGraphicFramePr>
        <p:xfrm>
          <a:off x="1116013" y="2420888"/>
          <a:ext cx="7272411" cy="896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60" name="公式" r:id="rId11" imgW="3467100" imgH="431800" progId="Equation.3">
                  <p:embed/>
                </p:oleObj>
              </mc:Choice>
              <mc:Fallback>
                <p:oleObj name="公式" r:id="rId11" imgW="34671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420888"/>
                        <a:ext cx="7272411" cy="8961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7945064"/>
              </p:ext>
            </p:extLst>
          </p:nvPr>
        </p:nvGraphicFramePr>
        <p:xfrm>
          <a:off x="728978" y="1052736"/>
          <a:ext cx="7299406" cy="1015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61" name="公式" r:id="rId13" imgW="3403600" imgH="469900" progId="Equation.3">
                  <p:embed/>
                </p:oleObj>
              </mc:Choice>
              <mc:Fallback>
                <p:oleObj name="公式" r:id="rId13" imgW="3403600" imgH="469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978" y="1052736"/>
                        <a:ext cx="7299406" cy="10155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AutoShape 12"/>
          <p:cNvSpPr>
            <a:spLocks/>
          </p:cNvSpPr>
          <p:nvPr/>
        </p:nvSpPr>
        <p:spPr bwMode="auto">
          <a:xfrm>
            <a:off x="539552" y="4653136"/>
            <a:ext cx="288032" cy="1224135"/>
          </a:xfrm>
          <a:prstGeom prst="leftBrace">
            <a:avLst>
              <a:gd name="adj1" fmla="val 46007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zh-CN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04219" y="292586"/>
            <a:ext cx="41152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000" b="1" dirty="0">
                <a:solidFill>
                  <a:srgbClr val="FF0000"/>
                </a:solidFill>
              </a:rPr>
              <a:t>后</a:t>
            </a:r>
            <a:r>
              <a:rPr lang="en-US" altLang="zh-CN" sz="2000" b="1" dirty="0">
                <a:solidFill>
                  <a:srgbClr val="FF0000"/>
                </a:solidFill>
              </a:rPr>
              <a:t>N/2</a:t>
            </a:r>
            <a:r>
              <a:rPr lang="zh-CN" altLang="en-US" sz="2000" b="1" dirty="0">
                <a:solidFill>
                  <a:srgbClr val="FF0000"/>
                </a:solidFill>
              </a:rPr>
              <a:t>个点的离散傅立叶变换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为：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83568" y="3717032"/>
            <a:ext cx="40142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000" b="1" dirty="0" smtClean="0">
                <a:solidFill>
                  <a:srgbClr val="FF0000"/>
                </a:solidFill>
              </a:rPr>
              <a:t>全部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N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个</a:t>
            </a:r>
            <a:r>
              <a:rPr lang="zh-CN" altLang="en-US" sz="2000" b="1" dirty="0">
                <a:solidFill>
                  <a:srgbClr val="FF0000"/>
                </a:solidFill>
              </a:rPr>
              <a:t>点的离散傅立叶变换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为：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7459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42" y="1196752"/>
            <a:ext cx="8424935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2046309" y="116632"/>
            <a:ext cx="5051384" cy="646331"/>
          </a:xfrm>
          <a:prstGeom prst="rect">
            <a:avLst/>
          </a:prstGeom>
        </p:spPr>
        <p:txBody>
          <a:bodyPr/>
          <a:lstStyle/>
          <a:p>
            <a:pPr fontAlgn="auto">
              <a:spcAft>
                <a:spcPts val="0"/>
              </a:spcAft>
            </a:pPr>
            <a:r>
              <a:rPr lang="en-US" altLang="zh-CN" sz="36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Radix=2</a:t>
            </a:r>
            <a:r>
              <a:rPr lang="zh-CN" altLang="en-US" sz="36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的</a:t>
            </a:r>
            <a:r>
              <a:rPr lang="en-US" altLang="zh-CN" sz="36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FFT</a:t>
            </a:r>
            <a:r>
              <a:rPr lang="zh-CN" altLang="en-US" sz="36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碟形计算</a:t>
            </a:r>
            <a:endParaRPr lang="zh-CN" altLang="en-US" sz="36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089093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57200" y="1140048"/>
            <a:ext cx="8229600" cy="5241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lnSpc>
                <a:spcPct val="15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zh-CN" altLang="en-US" sz="2000" b="1" dirty="0"/>
              <a:t> 对         和         采用上述同样的奇偶分解方式，可分别得</a:t>
            </a:r>
          </a:p>
          <a:p>
            <a:pPr algn="l">
              <a:lnSpc>
                <a:spcPct val="15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endParaRPr lang="zh-CN" altLang="en-US" sz="2000" b="1" dirty="0"/>
          </a:p>
          <a:p>
            <a:pPr algn="l">
              <a:lnSpc>
                <a:spcPct val="15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endParaRPr lang="zh-CN" altLang="en-US" sz="2000" b="1" dirty="0"/>
          </a:p>
          <a:p>
            <a:pPr algn="l">
              <a:lnSpc>
                <a:spcPct val="15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endParaRPr lang="zh-CN" altLang="en-US" sz="2000" b="1" dirty="0"/>
          </a:p>
          <a:p>
            <a:pPr algn="l">
              <a:lnSpc>
                <a:spcPct val="15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endParaRPr lang="zh-CN" altLang="en-US" sz="2000" b="1" dirty="0"/>
          </a:p>
          <a:p>
            <a:pPr algn="l">
              <a:lnSpc>
                <a:spcPct val="15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endParaRPr lang="zh-CN" altLang="en-US" sz="2000" b="1" dirty="0"/>
          </a:p>
          <a:p>
            <a:pPr algn="l">
              <a:lnSpc>
                <a:spcPct val="15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endParaRPr lang="en-US" altLang="zh-CN" sz="2000" b="1" dirty="0"/>
          </a:p>
          <a:p>
            <a:pPr algn="l">
              <a:lnSpc>
                <a:spcPct val="15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zh-CN" altLang="en-US" sz="2000" b="1" dirty="0" smtClean="0"/>
              <a:t>对         </a:t>
            </a:r>
            <a:r>
              <a:rPr lang="zh-CN" altLang="en-US" sz="2000" b="1" dirty="0"/>
              <a:t>、       、        和         均</a:t>
            </a:r>
            <a:r>
              <a:rPr lang="zh-CN" altLang="en-US" sz="2000" b="1" dirty="0" smtClean="0"/>
              <a:t>采用同样</a:t>
            </a:r>
            <a:r>
              <a:rPr lang="zh-CN" altLang="en-US" sz="2000" b="1" dirty="0"/>
              <a:t>的奇偶分解方式</a:t>
            </a:r>
            <a:r>
              <a:rPr lang="zh-CN" altLang="en-US" sz="2000" b="1" dirty="0" smtClean="0"/>
              <a:t>，分别</a:t>
            </a:r>
            <a:r>
              <a:rPr lang="zh-CN" altLang="en-US" sz="2000" b="1" dirty="0"/>
              <a:t>得</a:t>
            </a:r>
            <a:r>
              <a:rPr lang="en-US" altLang="zh-CN" sz="2000" b="1" dirty="0"/>
              <a:t>N/8</a:t>
            </a:r>
            <a:r>
              <a:rPr lang="zh-CN" altLang="en-US" sz="2000" b="1" dirty="0"/>
              <a:t>、</a:t>
            </a:r>
            <a:r>
              <a:rPr lang="en-US" altLang="zh-CN" sz="2000" b="1" dirty="0" smtClean="0"/>
              <a:t>N/16</a:t>
            </a:r>
            <a:r>
              <a:rPr lang="zh-CN" altLang="en-US" sz="2000" b="1" dirty="0" smtClean="0"/>
              <a:t>点的</a:t>
            </a:r>
            <a:r>
              <a:rPr lang="zh-CN" altLang="en-US" sz="2000" b="1" dirty="0"/>
              <a:t>离散傅立叶变换，依次类推，最后到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个</a:t>
            </a:r>
            <a:r>
              <a:rPr lang="zh-CN" altLang="en-US" sz="2000" b="1" dirty="0" smtClean="0"/>
              <a:t>点！</a:t>
            </a:r>
            <a:endParaRPr lang="zh-CN" altLang="en-US" sz="3200" b="1" dirty="0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9500682"/>
              </p:ext>
            </p:extLst>
          </p:nvPr>
        </p:nvGraphicFramePr>
        <p:xfrm>
          <a:off x="2047875" y="1932136"/>
          <a:ext cx="2955925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302" name="公式" r:id="rId3" imgW="1574800" imgH="241300" progId="Equation.3">
                  <p:embed/>
                </p:oleObj>
              </mc:Choice>
              <mc:Fallback>
                <p:oleObj name="公式" r:id="rId3" imgW="15748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7875" y="1932136"/>
                        <a:ext cx="2955925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6343845"/>
              </p:ext>
            </p:extLst>
          </p:nvPr>
        </p:nvGraphicFramePr>
        <p:xfrm>
          <a:off x="2076450" y="2422673"/>
          <a:ext cx="3503613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303" name="公式" r:id="rId5" imgW="1866090" imgH="393529" progId="Equation.3">
                  <p:embed/>
                </p:oleObj>
              </mc:Choice>
              <mc:Fallback>
                <p:oleObj name="公式" r:id="rId5" imgW="1866090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6450" y="2422673"/>
                        <a:ext cx="3503613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7067335"/>
              </p:ext>
            </p:extLst>
          </p:nvPr>
        </p:nvGraphicFramePr>
        <p:xfrm>
          <a:off x="5867400" y="2062311"/>
          <a:ext cx="1944688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304" name="公式" r:id="rId7" imgW="1167893" imgH="393529" progId="Equation.3">
                  <p:embed/>
                </p:oleObj>
              </mc:Choice>
              <mc:Fallback>
                <p:oleObj name="公式" r:id="rId7" imgW="1167893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062311"/>
                        <a:ext cx="1944688" cy="661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AutoShape 9"/>
          <p:cNvSpPr>
            <a:spLocks/>
          </p:cNvSpPr>
          <p:nvPr/>
        </p:nvSpPr>
        <p:spPr bwMode="auto">
          <a:xfrm>
            <a:off x="1827213" y="2075011"/>
            <a:ext cx="152400" cy="769937"/>
          </a:xfrm>
          <a:prstGeom prst="leftBrace">
            <a:avLst>
              <a:gd name="adj1" fmla="val 42101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zh-CN">
              <a:solidFill>
                <a:srgbClr val="FF0000"/>
              </a:solidFill>
            </a:endParaRPr>
          </a:p>
        </p:txBody>
      </p:sp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8929708"/>
              </p:ext>
            </p:extLst>
          </p:nvPr>
        </p:nvGraphicFramePr>
        <p:xfrm>
          <a:off x="971600" y="1284064"/>
          <a:ext cx="666750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305" name="公式" r:id="rId9" imgW="342751" imgH="203112" progId="Equation.3">
                  <p:embed/>
                </p:oleObj>
              </mc:Choice>
              <mc:Fallback>
                <p:oleObj name="公式" r:id="rId9" imgW="342751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284064"/>
                        <a:ext cx="666750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8074193"/>
              </p:ext>
            </p:extLst>
          </p:nvPr>
        </p:nvGraphicFramePr>
        <p:xfrm>
          <a:off x="2002507" y="1296764"/>
          <a:ext cx="715963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306" name="公式" r:id="rId11" imgW="368140" imgH="203112" progId="Equation.3">
                  <p:embed/>
                </p:oleObj>
              </mc:Choice>
              <mc:Fallback>
                <p:oleObj name="公式" r:id="rId11" imgW="368140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2507" y="1296764"/>
                        <a:ext cx="715963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7371588"/>
              </p:ext>
            </p:extLst>
          </p:nvPr>
        </p:nvGraphicFramePr>
        <p:xfrm>
          <a:off x="2085975" y="3354536"/>
          <a:ext cx="2884488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307" name="公式" r:id="rId13" imgW="1536700" imgH="241300" progId="Equation.3">
                  <p:embed/>
                </p:oleObj>
              </mc:Choice>
              <mc:Fallback>
                <p:oleObj name="公式" r:id="rId13" imgW="15367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5975" y="3354536"/>
                        <a:ext cx="2884488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0270797"/>
              </p:ext>
            </p:extLst>
          </p:nvPr>
        </p:nvGraphicFramePr>
        <p:xfrm>
          <a:off x="2098675" y="3862536"/>
          <a:ext cx="3408363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308" name="公式" r:id="rId15" imgW="1815312" imgH="393529" progId="Equation.3">
                  <p:embed/>
                </p:oleObj>
              </mc:Choice>
              <mc:Fallback>
                <p:oleObj name="公式" r:id="rId15" imgW="1815312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8675" y="3862536"/>
                        <a:ext cx="3408363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AutoShape 14"/>
          <p:cNvSpPr>
            <a:spLocks/>
          </p:cNvSpPr>
          <p:nvPr/>
        </p:nvSpPr>
        <p:spPr bwMode="auto">
          <a:xfrm>
            <a:off x="1827213" y="3538686"/>
            <a:ext cx="152400" cy="769937"/>
          </a:xfrm>
          <a:prstGeom prst="leftBrace">
            <a:avLst>
              <a:gd name="adj1" fmla="val 42101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zh-CN">
              <a:solidFill>
                <a:srgbClr val="FF0000"/>
              </a:solidFill>
            </a:endParaRPr>
          </a:p>
        </p:txBody>
      </p:sp>
      <p:graphicFrame>
        <p:nvGraphicFramePr>
          <p:cNvPr id="1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4167338"/>
              </p:ext>
            </p:extLst>
          </p:nvPr>
        </p:nvGraphicFramePr>
        <p:xfrm>
          <a:off x="5940425" y="3573611"/>
          <a:ext cx="1944688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309" name="公式" r:id="rId17" imgW="1167893" imgH="393529" progId="Equation.3">
                  <p:embed/>
                </p:oleObj>
              </mc:Choice>
              <mc:Fallback>
                <p:oleObj name="公式" r:id="rId17" imgW="1167893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3573611"/>
                        <a:ext cx="1944688" cy="661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195072"/>
              </p:ext>
            </p:extLst>
          </p:nvPr>
        </p:nvGraphicFramePr>
        <p:xfrm>
          <a:off x="3823196" y="4884464"/>
          <a:ext cx="666750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310" name="公式" r:id="rId19" imgW="342751" imgH="203112" progId="Equation.3">
                  <p:embed/>
                </p:oleObj>
              </mc:Choice>
              <mc:Fallback>
                <p:oleObj name="公式" r:id="rId19" imgW="342751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3196" y="4884464"/>
                        <a:ext cx="666750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1138246"/>
              </p:ext>
            </p:extLst>
          </p:nvPr>
        </p:nvGraphicFramePr>
        <p:xfrm>
          <a:off x="1740396" y="4911451"/>
          <a:ext cx="692150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311" name="公式" r:id="rId21" imgW="355292" imgH="203024" progId="Equation.3">
                  <p:embed/>
                </p:oleObj>
              </mc:Choice>
              <mc:Fallback>
                <p:oleObj name="公式" r:id="rId21" imgW="355292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0396" y="4911451"/>
                        <a:ext cx="692150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2156996"/>
              </p:ext>
            </p:extLst>
          </p:nvPr>
        </p:nvGraphicFramePr>
        <p:xfrm>
          <a:off x="827584" y="4911451"/>
          <a:ext cx="766762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312" name="公式" r:id="rId23" imgW="393529" imgH="203112" progId="Equation.3">
                  <p:embed/>
                </p:oleObj>
              </mc:Choice>
              <mc:Fallback>
                <p:oleObj name="公式" r:id="rId23" imgW="393529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4911451"/>
                        <a:ext cx="766762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8072534"/>
              </p:ext>
            </p:extLst>
          </p:nvPr>
        </p:nvGraphicFramePr>
        <p:xfrm>
          <a:off x="2680196" y="4911451"/>
          <a:ext cx="666750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313" name="公式" r:id="rId25" imgW="342751" imgH="203112" progId="Equation.3">
                  <p:embed/>
                </p:oleObj>
              </mc:Choice>
              <mc:Fallback>
                <p:oleObj name="公式" r:id="rId25" imgW="342751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0196" y="4911451"/>
                        <a:ext cx="666750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19"/>
          <p:cNvSpPr/>
          <p:nvPr/>
        </p:nvSpPr>
        <p:spPr>
          <a:xfrm>
            <a:off x="2046309" y="116632"/>
            <a:ext cx="5051384" cy="646331"/>
          </a:xfrm>
          <a:prstGeom prst="rect">
            <a:avLst/>
          </a:prstGeom>
        </p:spPr>
        <p:txBody>
          <a:bodyPr/>
          <a:lstStyle/>
          <a:p>
            <a:pPr fontAlgn="auto">
              <a:spcAft>
                <a:spcPts val="0"/>
              </a:spcAft>
            </a:pPr>
            <a:r>
              <a:rPr lang="en-US" altLang="zh-CN" sz="36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Radix=2</a:t>
            </a:r>
            <a:r>
              <a:rPr lang="zh-CN" altLang="en-US" sz="36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的</a:t>
            </a:r>
            <a:r>
              <a:rPr lang="en-US" altLang="zh-CN" sz="36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FFT</a:t>
            </a:r>
            <a:r>
              <a:rPr lang="zh-CN" altLang="en-US" sz="36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碟形计算</a:t>
            </a:r>
            <a:endParaRPr lang="zh-CN" altLang="en-US" sz="36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753891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1290695"/>
              </p:ext>
            </p:extLst>
          </p:nvPr>
        </p:nvGraphicFramePr>
        <p:xfrm>
          <a:off x="251520" y="950426"/>
          <a:ext cx="3534808" cy="1110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2" name="公式" r:id="rId3" imgW="1675673" imgH="495085" progId="Equation.3">
                  <p:embed/>
                </p:oleObj>
              </mc:Choice>
              <mc:Fallback>
                <p:oleObj name="公式" r:id="rId3" imgW="1675673" imgH="49508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950426"/>
                        <a:ext cx="3534808" cy="11104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2718770"/>
              </p:ext>
            </p:extLst>
          </p:nvPr>
        </p:nvGraphicFramePr>
        <p:xfrm>
          <a:off x="3831710" y="980728"/>
          <a:ext cx="4844746" cy="96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3" name="公式" r:id="rId5" imgW="2552700" imgH="495300" progId="Equation.3">
                  <p:embed/>
                </p:oleObj>
              </mc:Choice>
              <mc:Fallback>
                <p:oleObj name="公式" r:id="rId5" imgW="2552700" imgH="495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1710" y="980728"/>
                        <a:ext cx="4844746" cy="96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4017105"/>
              </p:ext>
            </p:extLst>
          </p:nvPr>
        </p:nvGraphicFramePr>
        <p:xfrm>
          <a:off x="1403648" y="2410893"/>
          <a:ext cx="6948699" cy="802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4" name="公式" r:id="rId7" imgW="2997200" imgH="355600" progId="Equation.3">
                  <p:embed/>
                </p:oleObj>
              </mc:Choice>
              <mc:Fallback>
                <p:oleObj name="公式" r:id="rId7" imgW="29972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2410893"/>
                        <a:ext cx="6948699" cy="8020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7081811"/>
              </p:ext>
            </p:extLst>
          </p:nvPr>
        </p:nvGraphicFramePr>
        <p:xfrm>
          <a:off x="1323654" y="3762399"/>
          <a:ext cx="6384422" cy="703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5" name="公式" r:id="rId9" imgW="2857500" imgH="355600" progId="Equation.3">
                  <p:embed/>
                </p:oleObj>
              </mc:Choice>
              <mc:Fallback>
                <p:oleObj name="公式" r:id="rId9" imgW="28575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3654" y="3762399"/>
                        <a:ext cx="6384422" cy="7033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8527950"/>
              </p:ext>
            </p:extLst>
          </p:nvPr>
        </p:nvGraphicFramePr>
        <p:xfrm>
          <a:off x="1336354" y="4757316"/>
          <a:ext cx="6066007" cy="1047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6" name="公式" r:id="rId11" imgW="2616200" imgH="520700" progId="Equation.3">
                  <p:embed/>
                </p:oleObj>
              </mc:Choice>
              <mc:Fallback>
                <p:oleObj name="公式" r:id="rId11" imgW="26162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6354" y="4757316"/>
                        <a:ext cx="6066007" cy="10479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323528" y="4437112"/>
            <a:ext cx="7294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zh-CN" altLang="en-US" sz="2000">
                <a:latin typeface="Tahoma" pitchFamily="34" charset="0"/>
              </a:rPr>
              <a:t>其中</a:t>
            </a:r>
            <a:endParaRPr kumimoji="1" lang="zh-CN" altLang="en-US" sz="3000">
              <a:latin typeface="Tahoma" pitchFamily="34" charset="0"/>
            </a:endParaRPr>
          </a:p>
        </p:txBody>
      </p:sp>
      <p:sp>
        <p:nvSpPr>
          <p:cNvPr id="17" name="AutoShape 12"/>
          <p:cNvSpPr>
            <a:spLocks/>
          </p:cNvSpPr>
          <p:nvPr/>
        </p:nvSpPr>
        <p:spPr bwMode="auto">
          <a:xfrm>
            <a:off x="1096642" y="4067200"/>
            <a:ext cx="160612" cy="1160804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FontTx/>
              <a:buChar char="•"/>
            </a:pPr>
            <a:endParaRPr kumimoji="1" lang="zh-CN" altLang="zh-CN" sz="3000">
              <a:latin typeface="Tahoma" pitchFamily="34" charset="0"/>
            </a:endParaRPr>
          </a:p>
        </p:txBody>
      </p:sp>
      <p:sp>
        <p:nvSpPr>
          <p:cNvPr id="18" name="TextBox 1"/>
          <p:cNvSpPr txBox="1">
            <a:spLocks noChangeArrowheads="1"/>
          </p:cNvSpPr>
          <p:nvPr/>
        </p:nvSpPr>
        <p:spPr bwMode="auto">
          <a:xfrm>
            <a:off x="7724699" y="4005064"/>
            <a:ext cx="11677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dirty="0"/>
              <a:t>幅度函数</a:t>
            </a:r>
          </a:p>
        </p:txBody>
      </p:sp>
      <p:sp>
        <p:nvSpPr>
          <p:cNvPr id="19" name="TextBox 13"/>
          <p:cNvSpPr txBox="1">
            <a:spLocks noChangeArrowheads="1"/>
          </p:cNvSpPr>
          <p:nvPr/>
        </p:nvSpPr>
        <p:spPr bwMode="auto">
          <a:xfrm>
            <a:off x="7724699" y="5085184"/>
            <a:ext cx="11677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dirty="0"/>
              <a:t>相位函数</a:t>
            </a:r>
          </a:p>
        </p:txBody>
      </p:sp>
      <p:sp>
        <p:nvSpPr>
          <p:cNvPr id="20" name="标题 17"/>
          <p:cNvSpPr txBox="1">
            <a:spLocks/>
          </p:cNvSpPr>
          <p:nvPr/>
        </p:nvSpPr>
        <p:spPr>
          <a:xfrm>
            <a:off x="304800" y="116632"/>
            <a:ext cx="8534400" cy="792162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altLang="zh-CN" dirty="0" smtClean="0"/>
              <a:t>DTFT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84207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12936"/>
            <a:ext cx="8640959" cy="575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2046309" y="116632"/>
            <a:ext cx="5051384" cy="646331"/>
          </a:xfrm>
          <a:prstGeom prst="rect">
            <a:avLst/>
          </a:prstGeom>
        </p:spPr>
        <p:txBody>
          <a:bodyPr/>
          <a:lstStyle/>
          <a:p>
            <a:pPr fontAlgn="auto">
              <a:spcAft>
                <a:spcPts val="0"/>
              </a:spcAft>
            </a:pPr>
            <a:r>
              <a:rPr lang="en-US" altLang="zh-CN" sz="36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Radix=2</a:t>
            </a:r>
            <a:r>
              <a:rPr lang="zh-CN" altLang="en-US" sz="36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的</a:t>
            </a:r>
            <a:r>
              <a:rPr lang="en-US" altLang="zh-CN" sz="36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FFT</a:t>
            </a:r>
            <a:r>
              <a:rPr lang="zh-CN" altLang="en-US" sz="36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碟形计算</a:t>
            </a:r>
            <a:endParaRPr lang="zh-CN" altLang="en-US" sz="36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778535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07" y="620688"/>
            <a:ext cx="8655473" cy="6120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2046309" y="116632"/>
            <a:ext cx="5051384" cy="646331"/>
          </a:xfrm>
          <a:prstGeom prst="rect">
            <a:avLst/>
          </a:prstGeom>
        </p:spPr>
        <p:txBody>
          <a:bodyPr/>
          <a:lstStyle/>
          <a:p>
            <a:pPr fontAlgn="auto">
              <a:spcAft>
                <a:spcPts val="0"/>
              </a:spcAft>
            </a:pPr>
            <a:r>
              <a:rPr lang="en-US" altLang="zh-CN" sz="36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Radix=2</a:t>
            </a:r>
            <a:r>
              <a:rPr lang="zh-CN" altLang="en-US" sz="36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的</a:t>
            </a:r>
            <a:r>
              <a:rPr lang="en-US" altLang="zh-CN" sz="36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FFT</a:t>
            </a:r>
            <a:r>
              <a:rPr lang="zh-CN" altLang="en-US" sz="36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碟形计算</a:t>
            </a:r>
            <a:endParaRPr lang="zh-CN" altLang="en-US" sz="36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635140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5580112" y="980728"/>
            <a:ext cx="2793798" cy="936104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759329" y="980728"/>
            <a:ext cx="4676767" cy="936104"/>
          </a:xfrm>
          <a:prstGeom prst="roundRect">
            <a:avLst/>
          </a:prstGeom>
          <a:ln w="28575">
            <a:solidFill>
              <a:srgbClr val="0000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29" y="2060848"/>
            <a:ext cx="7614581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2046309" y="116632"/>
            <a:ext cx="5051384" cy="646331"/>
          </a:xfrm>
          <a:prstGeom prst="rect">
            <a:avLst/>
          </a:prstGeom>
        </p:spPr>
        <p:txBody>
          <a:bodyPr/>
          <a:lstStyle/>
          <a:p>
            <a:pPr fontAlgn="auto">
              <a:spcAft>
                <a:spcPts val="0"/>
              </a:spcAft>
            </a:pPr>
            <a:r>
              <a:rPr lang="en-US" altLang="zh-CN" sz="36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Radix=2</a:t>
            </a:r>
            <a:r>
              <a:rPr lang="zh-CN" altLang="en-US" sz="36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的</a:t>
            </a:r>
            <a:r>
              <a:rPr lang="en-US" altLang="zh-CN" sz="36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IFFT</a:t>
            </a:r>
            <a:r>
              <a:rPr lang="zh-CN" altLang="en-US" sz="36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碟形计算</a:t>
            </a:r>
            <a:endParaRPr lang="zh-CN" altLang="en-US" sz="36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0051120"/>
              </p:ext>
            </p:extLst>
          </p:nvPr>
        </p:nvGraphicFramePr>
        <p:xfrm>
          <a:off x="1927225" y="942975"/>
          <a:ext cx="3538538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6" name="公式" r:id="rId4" imgW="1473200" imgH="431800" progId="Equation.3">
                  <p:embed/>
                </p:oleObj>
              </mc:Choice>
              <mc:Fallback>
                <p:oleObj name="公式" r:id="rId4" imgW="1473200" imgH="431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7225" y="942975"/>
                        <a:ext cx="3538538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110128"/>
              </p:ext>
            </p:extLst>
          </p:nvPr>
        </p:nvGraphicFramePr>
        <p:xfrm>
          <a:off x="5491163" y="938213"/>
          <a:ext cx="2897187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7" name="公式" r:id="rId6" imgW="1206500" imgH="431800" progId="Equation.3">
                  <p:embed/>
                </p:oleObj>
              </mc:Choice>
              <mc:Fallback>
                <p:oleObj name="公式" r:id="rId6" imgW="12065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1163" y="938213"/>
                        <a:ext cx="2897187" cy="1030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78615" y="1196752"/>
            <a:ext cx="1273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IFFT</a:t>
            </a:r>
            <a:r>
              <a:rPr lang="zh-CN" altLang="en-US" sz="2400" b="1" dirty="0" smtClean="0"/>
              <a:t>：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382980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46856" y="1196752"/>
            <a:ext cx="8229600" cy="5256584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利用复数</a:t>
            </a:r>
            <a:r>
              <a:rPr lang="en-US" altLang="zh-CN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FFT</a:t>
            </a:r>
            <a:r>
              <a:rPr lang="zh-CN" altLang="en-US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对实数进行有效计算，下面介绍实现方法</a:t>
            </a:r>
            <a:endParaRPr lang="en-US" altLang="zh-CN" sz="2400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sz="2400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</a:t>
            </a:r>
            <a:r>
              <a:rPr lang="en-US" altLang="zh-CN" sz="24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en-US" altLang="zh-CN" sz="2400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是两个</a:t>
            </a:r>
            <a:r>
              <a:rPr lang="en-US" altLang="zh-CN" sz="24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点实序列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且</a:t>
            </a:r>
          </a:p>
          <a:p>
            <a:pPr marL="0" indent="0"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aseline="-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)=DFT[</a:t>
            </a:r>
            <a:r>
              <a:rPr lang="en-US" altLang="zh-CN" sz="24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aseline="-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)]</a:t>
            </a:r>
          </a:p>
          <a:p>
            <a:pPr marL="0" indent="0"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en-US" altLang="zh-CN" sz="2400" baseline="-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(k)=DFT[</a:t>
            </a:r>
            <a:r>
              <a:rPr lang="en-US" altLang="zh-CN" sz="24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)]</a:t>
            </a:r>
          </a:p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aseline="-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Y(</a:t>
            </a:r>
            <a:r>
              <a:rPr lang="en-US" altLang="zh-CN" sz="24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可通过一次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FFT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运算同时获得。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首先将</a:t>
            </a:r>
            <a:r>
              <a:rPr lang="en-US" altLang="zh-CN" sz="24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aseline="-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分别当作复序列的实部及虚部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令  </a:t>
            </a:r>
            <a:r>
              <a:rPr lang="en-US" altLang="zh-CN" sz="2400" i="1" dirty="0" smtClean="0">
                <a:solidFill>
                  <a:srgbClr val="33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i="1" dirty="0" smtClean="0">
                <a:solidFill>
                  <a:srgbClr val="33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)=</a:t>
            </a:r>
            <a:r>
              <a:rPr lang="en-US" altLang="zh-CN" sz="2400" i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aseline="-30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i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en-US" altLang="zh-CN" sz="2400" i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i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88640"/>
            <a:ext cx="8534400" cy="792162"/>
          </a:xfrm>
        </p:spPr>
        <p:txBody>
          <a:bodyPr/>
          <a:lstStyle/>
          <a:p>
            <a:pPr algn="ctr"/>
            <a:r>
              <a:rPr lang="zh-CN" altLang="en-US" dirty="0"/>
              <a:t>实数序列的</a:t>
            </a:r>
            <a:r>
              <a:rPr lang="en-US" altLang="zh-CN" dirty="0"/>
              <a:t>FFT</a:t>
            </a:r>
          </a:p>
        </p:txBody>
      </p:sp>
    </p:spTree>
    <p:extLst>
      <p:ext uri="{BB962C8B-B14F-4D97-AF65-F5344CB8AC3E}">
        <p14:creationId xmlns:p14="http://schemas.microsoft.com/office/powerpoint/2010/main" val="27231805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6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65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665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665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665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665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65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131614"/>
            <a:ext cx="8534400" cy="4800600"/>
          </a:xfrm>
        </p:spPr>
        <p:txBody>
          <a:bodyPr>
            <a:normAutofit/>
          </a:bodyPr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FFT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运算可获得</a:t>
            </a:r>
            <a:r>
              <a:rPr lang="en-US" altLang="zh-CN" sz="24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DFT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en-US" altLang="zh-CN" sz="24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，记作：</a:t>
            </a:r>
          </a:p>
        </p:txBody>
      </p:sp>
      <p:sp>
        <p:nvSpPr>
          <p:cNvPr id="367619" name="Rectangle 3"/>
          <p:cNvSpPr>
            <a:spLocks noChangeArrowheads="1"/>
          </p:cNvSpPr>
          <p:nvPr/>
        </p:nvSpPr>
        <p:spPr bwMode="auto">
          <a:xfrm>
            <a:off x="395536" y="2699628"/>
            <a:ext cx="46166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利用离散傅里叶变换的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共轭对称性</a:t>
            </a:r>
          </a:p>
        </p:txBody>
      </p:sp>
      <p:graphicFrame>
        <p:nvGraphicFramePr>
          <p:cNvPr id="3676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0379752"/>
              </p:ext>
            </p:extLst>
          </p:nvPr>
        </p:nvGraphicFramePr>
        <p:xfrm>
          <a:off x="1619672" y="3356992"/>
          <a:ext cx="5946775" cy="235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36" r:id="rId3" imgW="3199012" imgH="1269449" progId="Equation.3">
                  <p:embed/>
                </p:oleObj>
              </mc:Choice>
              <mc:Fallback>
                <p:oleObj r:id="rId3" imgW="3199012" imgH="12694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3356992"/>
                        <a:ext cx="5946775" cy="2357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76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8437509"/>
              </p:ext>
            </p:extLst>
          </p:nvPr>
        </p:nvGraphicFramePr>
        <p:xfrm>
          <a:off x="2827313" y="1772816"/>
          <a:ext cx="3544887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37" r:id="rId5" imgW="1385503" imgH="241510" progId="Equation.3">
                  <p:embed/>
                </p:oleObj>
              </mc:Choice>
              <mc:Fallback>
                <p:oleObj r:id="rId5" imgW="1385503" imgH="24151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7313" y="1772816"/>
                        <a:ext cx="3544887" cy="62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7622" name="Text Box 6"/>
          <p:cNvSpPr txBox="1">
            <a:spLocks noChangeArrowheads="1"/>
          </p:cNvSpPr>
          <p:nvPr/>
        </p:nvSpPr>
        <p:spPr bwMode="auto">
          <a:xfrm>
            <a:off x="1138808" y="6165304"/>
            <a:ext cx="480134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 smtClean="0"/>
              <a:t>下标</a:t>
            </a:r>
            <a:r>
              <a:rPr lang="en-US" altLang="zh-CN" sz="2400" i="1" dirty="0"/>
              <a:t>r</a:t>
            </a:r>
            <a:r>
              <a:rPr lang="zh-CN" altLang="en-US" sz="2400" dirty="0"/>
              <a:t>和</a:t>
            </a:r>
            <a:r>
              <a:rPr lang="en-US" altLang="zh-CN" sz="2400" i="1" dirty="0"/>
              <a:t>i</a:t>
            </a:r>
            <a:r>
              <a:rPr lang="zh-CN" altLang="en-US" sz="2400" dirty="0"/>
              <a:t>分别表示实部和虚部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88640"/>
            <a:ext cx="8534400" cy="792162"/>
          </a:xfrm>
        </p:spPr>
        <p:txBody>
          <a:bodyPr/>
          <a:lstStyle/>
          <a:p>
            <a:pPr algn="ctr"/>
            <a:r>
              <a:rPr lang="zh-CN" altLang="en-US" dirty="0"/>
              <a:t>实数序列的</a:t>
            </a:r>
            <a:r>
              <a:rPr lang="en-US" altLang="zh-CN" dirty="0"/>
              <a:t>FFT</a:t>
            </a:r>
          </a:p>
        </p:txBody>
      </p:sp>
    </p:spTree>
    <p:extLst>
      <p:ext uri="{BB962C8B-B14F-4D97-AF65-F5344CB8AC3E}">
        <p14:creationId xmlns:p14="http://schemas.microsoft.com/office/powerpoint/2010/main" val="41273461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7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7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7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7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7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22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6748313"/>
              </p:ext>
            </p:extLst>
          </p:nvPr>
        </p:nvGraphicFramePr>
        <p:xfrm>
          <a:off x="1024905" y="1196752"/>
          <a:ext cx="7075487" cy="276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60" r:id="rId3" imgW="3249790" imgH="1269449" progId="Equation.3">
                  <p:embed/>
                </p:oleObj>
              </mc:Choice>
              <mc:Fallback>
                <p:oleObj r:id="rId3" imgW="3249790" imgH="12694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4905" y="1196752"/>
                        <a:ext cx="7075487" cy="276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4551709"/>
              </p:ext>
            </p:extLst>
          </p:nvPr>
        </p:nvGraphicFramePr>
        <p:xfrm>
          <a:off x="899592" y="3933056"/>
          <a:ext cx="739140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61" r:id="rId5" imgW="3263900" imgH="393700" progId="Equation.3">
                  <p:embed/>
                </p:oleObj>
              </mc:Choice>
              <mc:Fallback>
                <p:oleObj r:id="rId5" imgW="32639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3933056"/>
                        <a:ext cx="7391400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44" name="Rectangle 4"/>
          <p:cNvSpPr>
            <a:spLocks noChangeArrowheads="1"/>
          </p:cNvSpPr>
          <p:nvPr/>
        </p:nvSpPr>
        <p:spPr bwMode="auto">
          <a:xfrm>
            <a:off x="815596" y="5069620"/>
            <a:ext cx="7543800" cy="1135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  <a:r>
              <a:rPr lang="zh-CN" altLang="en-US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Ｎ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点复序列的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FFT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，再通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过加、减法运算就可以将</a:t>
            </a:r>
            <a:r>
              <a:rPr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分离出来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效率提高一倍。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88640"/>
            <a:ext cx="8534400" cy="792162"/>
          </a:xfrm>
        </p:spPr>
        <p:txBody>
          <a:bodyPr/>
          <a:lstStyle/>
          <a:p>
            <a:pPr algn="ctr"/>
            <a:r>
              <a:rPr lang="zh-CN" altLang="en-US" dirty="0"/>
              <a:t>实数序列的</a:t>
            </a:r>
            <a:r>
              <a:rPr lang="en-US" altLang="zh-CN" dirty="0"/>
              <a:t>FFT</a:t>
            </a:r>
          </a:p>
        </p:txBody>
      </p:sp>
    </p:spTree>
    <p:extLst>
      <p:ext uri="{BB962C8B-B14F-4D97-AF65-F5344CB8AC3E}">
        <p14:creationId xmlns:p14="http://schemas.microsoft.com/office/powerpoint/2010/main" val="12613597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8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8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44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Text Box 2"/>
          <p:cNvSpPr txBox="1">
            <a:spLocks noChangeArrowheads="1"/>
          </p:cNvSpPr>
          <p:nvPr/>
        </p:nvSpPr>
        <p:spPr bwMode="auto">
          <a:xfrm>
            <a:off x="762000" y="990600"/>
            <a:ext cx="1877437" cy="1023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zh-CN" alt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行楷" pitchFamily="2" charset="-122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649719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7"/>
          <p:cNvSpPr txBox="1">
            <a:spLocks/>
          </p:cNvSpPr>
          <p:nvPr/>
        </p:nvSpPr>
        <p:spPr>
          <a:xfrm>
            <a:off x="304800" y="116632"/>
            <a:ext cx="8534400" cy="792162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altLang="zh-CN" dirty="0" smtClean="0"/>
              <a:t>Inverse DTFT</a:t>
            </a:r>
            <a:endParaRPr lang="zh-CN" altLang="en-US" dirty="0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0885323"/>
              </p:ext>
            </p:extLst>
          </p:nvPr>
        </p:nvGraphicFramePr>
        <p:xfrm>
          <a:off x="1653456" y="908720"/>
          <a:ext cx="4214882" cy="853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56" name="Equation" r:id="rId3" imgW="1943100" imgH="393700" progId="Equation.DSMT4">
                  <p:embed/>
                </p:oleObj>
              </mc:Choice>
              <mc:Fallback>
                <p:oleObj name="Equation" r:id="rId3" imgW="1943100" imgH="3937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3456" y="908720"/>
                        <a:ext cx="4214882" cy="8536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0072214"/>
              </p:ext>
            </p:extLst>
          </p:nvPr>
        </p:nvGraphicFramePr>
        <p:xfrm>
          <a:off x="1475656" y="1974304"/>
          <a:ext cx="6823838" cy="4695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57" name="Equation" r:id="rId5" imgW="3543300" imgH="2438400" progId="Equation.DSMT4">
                  <p:embed/>
                </p:oleObj>
              </mc:Choice>
              <mc:Fallback>
                <p:oleObj name="Equation" r:id="rId5" imgW="3543300" imgH="24384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1974304"/>
                        <a:ext cx="6823838" cy="46950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3851920" y="2617167"/>
                <a:ext cx="830356" cy="307777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=−∞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2617167"/>
                <a:ext cx="830356" cy="30777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699792" y="3510291"/>
                <a:ext cx="830356" cy="307777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=−∞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3510291"/>
                <a:ext cx="830356" cy="30777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699792" y="4509120"/>
                <a:ext cx="830356" cy="307777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=−∞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4509120"/>
                <a:ext cx="830356" cy="30777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733532" y="5517232"/>
                <a:ext cx="830356" cy="307777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=−∞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532" y="5517232"/>
                <a:ext cx="830356" cy="30777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5397828" y="5497487"/>
                <a:ext cx="830356" cy="307777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=−∞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828" y="5497487"/>
                <a:ext cx="830356" cy="30777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00266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对象 10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865657615"/>
              </p:ext>
            </p:extLst>
          </p:nvPr>
        </p:nvGraphicFramePr>
        <p:xfrm>
          <a:off x="179511" y="1844824"/>
          <a:ext cx="8782089" cy="3168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29" name="Equation" r:id="rId3" imgW="4927600" imgH="1435100" progId="Equation.DSMT4">
                  <p:embed/>
                </p:oleObj>
              </mc:Choice>
              <mc:Fallback>
                <p:oleObj name="Equation" r:id="rId3" imgW="4927600" imgH="1435100" progId="Equation.DSMT4">
                  <p:embed/>
                  <p:pic>
                    <p:nvPicPr>
                      <p:cNvPr id="0" name="对象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1" y="1844824"/>
                        <a:ext cx="8782089" cy="31683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标题 17"/>
          <p:cNvSpPr txBox="1">
            <a:spLocks/>
          </p:cNvSpPr>
          <p:nvPr/>
        </p:nvSpPr>
        <p:spPr>
          <a:xfrm>
            <a:off x="304800" y="116632"/>
            <a:ext cx="8534400" cy="792162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altLang="zh-CN" dirty="0" smtClean="0"/>
              <a:t>DTFT</a:t>
            </a:r>
            <a:r>
              <a:rPr lang="zh-CN" altLang="en-US" dirty="0" smtClean="0"/>
              <a:t>计算实例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41944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7"/>
          <p:cNvSpPr txBox="1">
            <a:spLocks/>
          </p:cNvSpPr>
          <p:nvPr/>
        </p:nvSpPr>
        <p:spPr>
          <a:xfrm>
            <a:off x="304800" y="116632"/>
            <a:ext cx="8534400" cy="792162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altLang="zh-CN" dirty="0" smtClean="0"/>
              <a:t>DTFT</a:t>
            </a:r>
            <a:r>
              <a:rPr lang="zh-CN" altLang="en-US" dirty="0" smtClean="0"/>
              <a:t>性质</a:t>
            </a:r>
            <a:endParaRPr lang="zh-CN" altLang="en-US" dirty="0"/>
          </a:p>
        </p:txBody>
      </p:sp>
      <p:graphicFrame>
        <p:nvGraphicFramePr>
          <p:cNvPr id="12" name="Group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00818"/>
              </p:ext>
            </p:extLst>
          </p:nvPr>
        </p:nvGraphicFramePr>
        <p:xfrm>
          <a:off x="755650" y="1340321"/>
          <a:ext cx="7561263" cy="4752975"/>
        </p:xfrm>
        <a:graphic>
          <a:graphicData uri="http://schemas.openxmlformats.org/drawingml/2006/table">
            <a:tbl>
              <a:tblPr/>
              <a:tblGrid>
                <a:gridCol w="7561263"/>
              </a:tblGrid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  性质                   序列                离散时间傅立叶变换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42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01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  线性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  时移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  频移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频率微分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  卷积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  相乘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36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帕斯瓦尔公式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3296326"/>
              </p:ext>
            </p:extLst>
          </p:nvPr>
        </p:nvGraphicFramePr>
        <p:xfrm>
          <a:off x="3419475" y="1924744"/>
          <a:ext cx="457200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76" name="Equation" r:id="rId3" imgW="330057" imgH="203112" progId="Equation.DSMT4">
                  <p:embed/>
                </p:oleObj>
              </mc:Choice>
              <mc:Fallback>
                <p:oleObj name="Equation" r:id="rId3" imgW="33005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1924744"/>
                        <a:ext cx="457200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4712412"/>
              </p:ext>
            </p:extLst>
          </p:nvPr>
        </p:nvGraphicFramePr>
        <p:xfrm>
          <a:off x="5834063" y="1924744"/>
          <a:ext cx="60960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77" name="Equation" r:id="rId5" imgW="457200" imgH="228600" progId="Equation.DSMT4">
                  <p:embed/>
                </p:oleObj>
              </mc:Choice>
              <mc:Fallback>
                <p:oleObj name="Equation" r:id="rId5" imgW="457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4063" y="1924744"/>
                        <a:ext cx="609600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1812180"/>
              </p:ext>
            </p:extLst>
          </p:nvPr>
        </p:nvGraphicFramePr>
        <p:xfrm>
          <a:off x="3419475" y="2285107"/>
          <a:ext cx="43815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78" name="Equation" r:id="rId7" imgW="317087" imgH="215619" progId="Equation.DSMT4">
                  <p:embed/>
                </p:oleObj>
              </mc:Choice>
              <mc:Fallback>
                <p:oleObj name="Equation" r:id="rId7" imgW="317087" imgH="21561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2285107"/>
                        <a:ext cx="43815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8461098"/>
              </p:ext>
            </p:extLst>
          </p:nvPr>
        </p:nvGraphicFramePr>
        <p:xfrm>
          <a:off x="5795963" y="2285107"/>
          <a:ext cx="72390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79" name="Equation" r:id="rId9" imgW="520700" imgH="228600" progId="Equation.DSMT4">
                  <p:embed/>
                </p:oleObj>
              </mc:Choice>
              <mc:Fallback>
                <p:oleObj name="Equation" r:id="rId9" imgW="5207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2285107"/>
                        <a:ext cx="723900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7103426"/>
              </p:ext>
            </p:extLst>
          </p:nvPr>
        </p:nvGraphicFramePr>
        <p:xfrm>
          <a:off x="2916238" y="2789932"/>
          <a:ext cx="132397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80" name="Equation" r:id="rId11" imgW="952087" imgH="215806" progId="Equation.DSMT4">
                  <p:embed/>
                </p:oleObj>
              </mc:Choice>
              <mc:Fallback>
                <p:oleObj name="Equation" r:id="rId11" imgW="952087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2789932"/>
                        <a:ext cx="1323975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7853892"/>
              </p:ext>
            </p:extLst>
          </p:nvPr>
        </p:nvGraphicFramePr>
        <p:xfrm>
          <a:off x="3276600" y="3150294"/>
          <a:ext cx="76200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81" name="Equation" r:id="rId13" imgW="609600" imgH="228600" progId="Equation.DSMT4">
                  <p:embed/>
                </p:oleObj>
              </mc:Choice>
              <mc:Fallback>
                <p:oleObj name="Equation" r:id="rId13" imgW="609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150294"/>
                        <a:ext cx="762000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8620756"/>
              </p:ext>
            </p:extLst>
          </p:nvPr>
        </p:nvGraphicFramePr>
        <p:xfrm>
          <a:off x="3263900" y="3509069"/>
          <a:ext cx="8763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82" name="Equation" r:id="rId15" imgW="571252" imgH="228501" progId="Equation.DSMT4">
                  <p:embed/>
                </p:oleObj>
              </mc:Choice>
              <mc:Fallback>
                <p:oleObj name="Equation" r:id="rId15" imgW="571252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3900" y="3509069"/>
                        <a:ext cx="87630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7824420"/>
              </p:ext>
            </p:extLst>
          </p:nvPr>
        </p:nvGraphicFramePr>
        <p:xfrm>
          <a:off x="3203575" y="3942457"/>
          <a:ext cx="86677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83" name="Equation" r:id="rId17" imgW="380835" imgH="203112" progId="Equation.DSMT4">
                  <p:embed/>
                </p:oleObj>
              </mc:Choice>
              <mc:Fallback>
                <p:oleObj name="Equation" r:id="rId17" imgW="380835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3942457"/>
                        <a:ext cx="866775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2526105"/>
              </p:ext>
            </p:extLst>
          </p:nvPr>
        </p:nvGraphicFramePr>
        <p:xfrm>
          <a:off x="3197225" y="4301232"/>
          <a:ext cx="94297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84" name="Equation" r:id="rId19" imgW="672808" imgH="203112" progId="Equation.DSMT4">
                  <p:embed/>
                </p:oleObj>
              </mc:Choice>
              <mc:Fallback>
                <p:oleObj name="Equation" r:id="rId19" imgW="672808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7225" y="4301232"/>
                        <a:ext cx="942975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3813035"/>
              </p:ext>
            </p:extLst>
          </p:nvPr>
        </p:nvGraphicFramePr>
        <p:xfrm>
          <a:off x="3276600" y="4590157"/>
          <a:ext cx="752475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85" name="Equation" r:id="rId21" imgW="558558" imgH="203112" progId="Equation.DSMT4">
                  <p:embed/>
                </p:oleObj>
              </mc:Choice>
              <mc:Fallback>
                <p:oleObj name="Equation" r:id="rId21" imgW="558558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590157"/>
                        <a:ext cx="752475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4641848"/>
              </p:ext>
            </p:extLst>
          </p:nvPr>
        </p:nvGraphicFramePr>
        <p:xfrm>
          <a:off x="5495925" y="2789932"/>
          <a:ext cx="1524000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86" name="Equation" r:id="rId23" imgW="1257300" imgH="228600" progId="Equation.DSMT4">
                  <p:embed/>
                </p:oleObj>
              </mc:Choice>
              <mc:Fallback>
                <p:oleObj name="Equation" r:id="rId23" imgW="12573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5925" y="2789932"/>
                        <a:ext cx="1524000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2981218"/>
              </p:ext>
            </p:extLst>
          </p:nvPr>
        </p:nvGraphicFramePr>
        <p:xfrm>
          <a:off x="5580063" y="3077269"/>
          <a:ext cx="12192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87" name="Equation" r:id="rId25" imgW="774364" imgH="228501" progId="Equation.DSMT4">
                  <p:embed/>
                </p:oleObj>
              </mc:Choice>
              <mc:Fallback>
                <p:oleObj name="Equation" r:id="rId25" imgW="774364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3077269"/>
                        <a:ext cx="12192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1263998"/>
              </p:ext>
            </p:extLst>
          </p:nvPr>
        </p:nvGraphicFramePr>
        <p:xfrm>
          <a:off x="5707063" y="3437632"/>
          <a:ext cx="95250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88" name="Equation" r:id="rId27" imgW="685800" imgH="228600" progId="Equation.DSMT4">
                  <p:embed/>
                </p:oleObj>
              </mc:Choice>
              <mc:Fallback>
                <p:oleObj name="Equation" r:id="rId27" imgW="685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7063" y="3437632"/>
                        <a:ext cx="952500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5357326"/>
              </p:ext>
            </p:extLst>
          </p:nvPr>
        </p:nvGraphicFramePr>
        <p:xfrm>
          <a:off x="5707063" y="3797994"/>
          <a:ext cx="952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89" name="Equation" r:id="rId29" imgW="660400" imgH="419100" progId="Equation.DSMT4">
                  <p:embed/>
                </p:oleObj>
              </mc:Choice>
              <mc:Fallback>
                <p:oleObj name="Equation" r:id="rId29" imgW="6604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7063" y="3797994"/>
                        <a:ext cx="952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4618407"/>
              </p:ext>
            </p:extLst>
          </p:nvPr>
        </p:nvGraphicFramePr>
        <p:xfrm>
          <a:off x="5614988" y="4183757"/>
          <a:ext cx="13335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90" name="Equation" r:id="rId31" imgW="901309" imgH="228501" progId="Equation.DSMT4">
                  <p:embed/>
                </p:oleObj>
              </mc:Choice>
              <mc:Fallback>
                <p:oleObj name="Equation" r:id="rId31" imgW="901309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4988" y="4183757"/>
                        <a:ext cx="1333500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6679378"/>
              </p:ext>
            </p:extLst>
          </p:nvPr>
        </p:nvGraphicFramePr>
        <p:xfrm>
          <a:off x="5292725" y="4445694"/>
          <a:ext cx="2159000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91" name="Equation" r:id="rId33" imgW="1651000" imgH="393700" progId="Equation.DSMT4">
                  <p:embed/>
                </p:oleObj>
              </mc:Choice>
              <mc:Fallback>
                <p:oleObj name="Equation" r:id="rId33" imgW="16510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4445694"/>
                        <a:ext cx="2159000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49"/>
          <p:cNvSpPr>
            <a:spLocks noChangeArrowheads="1"/>
          </p:cNvSpPr>
          <p:nvPr/>
        </p:nvSpPr>
        <p:spPr bwMode="auto">
          <a:xfrm>
            <a:off x="2900363" y="2875657"/>
            <a:ext cx="2222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1200" b="1">
                <a:cs typeface="Times New Roman" pitchFamily="18" charset="0"/>
              </a:rPr>
              <a:t> </a:t>
            </a:r>
            <a:endParaRPr lang="zh-CN" altLang="en-US" sz="2400"/>
          </a:p>
        </p:txBody>
      </p:sp>
      <p:graphicFrame>
        <p:nvGraphicFramePr>
          <p:cNvPr id="30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0002176"/>
              </p:ext>
            </p:extLst>
          </p:nvPr>
        </p:nvGraphicFramePr>
        <p:xfrm>
          <a:off x="3124200" y="5166419"/>
          <a:ext cx="3744913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92" name="Equation" r:id="rId35" imgW="2463800" imgH="431800" progId="Equation.DSMT4">
                  <p:embed/>
                </p:oleObj>
              </mc:Choice>
              <mc:Fallback>
                <p:oleObj name="Equation" r:id="rId35" imgW="24638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166419"/>
                        <a:ext cx="3744913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51"/>
          <p:cNvSpPr>
            <a:spLocks noChangeArrowheads="1"/>
          </p:cNvSpPr>
          <p:nvPr/>
        </p:nvSpPr>
        <p:spPr bwMode="auto">
          <a:xfrm>
            <a:off x="2900363" y="3740844"/>
            <a:ext cx="2222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1100">
                <a:latin typeface="Arial" charset="0"/>
              </a:rPr>
              <a:t> 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4505525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F454-F968-4AEF-8312-C35B14692E56}" type="datetime1">
              <a:rPr lang="zh-CN" altLang="en-US" smtClean="0">
                <a:solidFill>
                  <a:srgbClr val="696464"/>
                </a:solidFill>
              </a:rPr>
              <a:pPr/>
              <a:t>2018-03-18</a:t>
            </a:fld>
            <a:endParaRPr lang="zh-CN" altLang="en-US">
              <a:solidFill>
                <a:srgbClr val="696464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1892" y="188640"/>
            <a:ext cx="8060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zh-CN" altLang="en-US" sz="3600" b="1" dirty="0" smtClean="0">
                <a:solidFill>
                  <a:srgbClr val="696464"/>
                </a:solidFill>
                <a:latin typeface="Franklin Gothic Book"/>
                <a:ea typeface="幼圆" panose="02010509060101010101" pitchFamily="49" charset="-122"/>
              </a:rPr>
              <a:t>时间离散线性</a:t>
            </a:r>
            <a:r>
              <a:rPr lang="zh-CN" altLang="en-US" sz="3600" b="1" dirty="0">
                <a:solidFill>
                  <a:srgbClr val="696464"/>
                </a:solidFill>
                <a:latin typeface="Franklin Gothic Book"/>
                <a:ea typeface="幼圆" panose="02010509060101010101" pitchFamily="49" charset="-122"/>
              </a:rPr>
              <a:t>移位不变系统的频率响应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69122" y="1124744"/>
            <a:ext cx="86233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信号的傅里叶表示提供了一种将信号映射到另一个“域”进行处理的方法，也是一种不同的解释信号和系统的方式。</a:t>
            </a:r>
            <a:endParaRPr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694302" y="2276872"/>
                <a:ext cx="1755395" cy="751652"/>
              </a:xfrm>
              <a:prstGeom prst="rect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altLang="zh-CN" sz="2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sz="2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4302" y="2276872"/>
                <a:ext cx="1755395" cy="75165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28575"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/>
          <p:cNvCxnSpPr/>
          <p:nvPr/>
        </p:nvCxnSpPr>
        <p:spPr>
          <a:xfrm>
            <a:off x="5463299" y="2652698"/>
            <a:ext cx="1412957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2417702" y="2103239"/>
                <a:ext cx="9045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702" y="2103239"/>
                <a:ext cx="904543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5755399" y="2103239"/>
                <a:ext cx="8872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altLang="zh-CN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399" y="2103239"/>
                <a:ext cx="887231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2055"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269122" y="3212976"/>
                <a:ext cx="8623358" cy="3548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sz="2000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线性移位不变系统的特征函数是指输入信号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𝑥</m:t>
                    </m:r>
                    <m:d>
                      <m:dPr>
                        <m:ctrlPr>
                          <a:rPr lang="en-US" altLang="zh-CN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e>
                    </m:d>
                    <m:r>
                      <a:rPr lang="en-US" altLang="zh-CN" sz="2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𝑒</m:t>
                        </m:r>
                      </m:e>
                      <m:sup>
                        <m:r>
                          <a:rPr lang="en-US" altLang="zh-CN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𝑗𝑛</m:t>
                        </m:r>
                        <m:r>
                          <a:rPr lang="zh-CN" altLang="en-US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𝜔</m:t>
                        </m:r>
                      </m:sup>
                    </m:sSup>
                  </m:oMath>
                </a14:m>
                <a:r>
                  <a:rPr lang="zh-CN" altLang="en-US" sz="2000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</m:t>
                    </m:r>
                    <m:r>
                      <a:rPr lang="en-US" altLang="zh-CN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∞&lt;</m:t>
                    </m:r>
                    <m:r>
                      <a:rPr lang="en-US" altLang="zh-CN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&lt;∞</m:t>
                    </m:r>
                  </m:oMath>
                </a14:m>
                <a:r>
                  <a:rPr lang="zh-CN" altLang="en-US" sz="2000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时，其输出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𝑦</m:t>
                    </m:r>
                    <m:d>
                      <m:dPr>
                        <m:ctrlPr>
                          <a:rPr lang="en-US" altLang="zh-CN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e>
                    </m:d>
                    <m:r>
                      <a:rPr lang="en-US" altLang="zh-CN" sz="2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CN" sz="2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λ</m:t>
                    </m:r>
                    <m:r>
                      <a:rPr lang="en-US" altLang="zh-CN" sz="2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𝑥</m:t>
                    </m:r>
                    <m:r>
                      <a:rPr lang="en-US" altLang="zh-CN" sz="2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𝑛</m:t>
                    </m:r>
                    <m:r>
                      <a:rPr lang="en-US" altLang="zh-CN" sz="2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2000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l-GR" altLang="zh-CN" sz="2000" dirty="0">
                    <a:solidFill>
                      <a:prstClr val="black"/>
                    </a:solidFill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λ</m:t>
                    </m:r>
                  </m:oMath>
                </a14:m>
                <a:r>
                  <a:rPr lang="zh-CN" altLang="en-US" sz="2000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是特征值。</a:t>
                </a:r>
                <a:endParaRPr lang="en-US" altLang="zh-CN" sz="20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𝑦</m:t>
                      </m:r>
                      <m:d>
                        <m:dPr>
                          <m:ctrlPr>
                            <a:rPr lang="en-US" altLang="zh-CN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𝑛</m:t>
                          </m:r>
                        </m:e>
                      </m:d>
                      <m:r>
                        <a:rPr lang="en-US" altLang="zh-CN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en-US" altLang="zh-CN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h</m:t>
                      </m:r>
                      <m:d>
                        <m:dPr>
                          <m:ctrlPr>
                            <a:rPr lang="en-US" altLang="zh-CN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𝑛</m:t>
                          </m:r>
                        </m:e>
                      </m:d>
                      <m:r>
                        <a:rPr lang="en-US" altLang="zh-CN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∗</m:t>
                      </m:r>
                      <m:r>
                        <a:rPr lang="en-US" altLang="zh-CN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𝑥</m:t>
                      </m:r>
                      <m:d>
                        <m:dPr>
                          <m:ctrlPr>
                            <a:rPr lang="en-US" altLang="zh-CN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𝑛</m:t>
                          </m:r>
                        </m:e>
                      </m:d>
                      <m:r>
                        <a:rPr lang="en-US" altLang="zh-CN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𝑘</m:t>
                          </m:r>
                          <m:r>
                            <a:rPr lang="en-US" altLang="zh-CN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=−∞</m:t>
                          </m:r>
                        </m:sub>
                        <m:sup>
                          <m:r>
                            <a:rPr lang="en-US" altLang="zh-CN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zh-CN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zh-CN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CN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𝑛</m:t>
                              </m:r>
                              <m:r>
                                <a:rPr lang="en-US" altLang="zh-CN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−</m:t>
                              </m:r>
                              <m:r>
                                <a:rPr lang="en-US" altLang="zh-CN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r>
                        <a:rPr lang="en-US" altLang="zh-CN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𝑘</m:t>
                          </m:r>
                          <m:r>
                            <a:rPr lang="en-US" altLang="zh-CN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=−∞</m:t>
                          </m:r>
                        </m:sub>
                        <m:sup>
                          <m:r>
                            <a:rPr lang="en-US" altLang="zh-CN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zh-CN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𝑗</m:t>
                              </m:r>
                              <m:r>
                                <a:rPr lang="zh-CN" altLang="en-US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𝜔</m:t>
                              </m:r>
                              <m:d>
                                <m:dPr>
                                  <m:ctrlPr>
                                    <a:rPr lang="en-US" altLang="zh-CN" sz="20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𝑛</m:t>
                                  </m:r>
                                  <m:r>
                                    <a:rPr lang="en-US" altLang="zh-CN" sz="20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−</m:t>
                                  </m:r>
                                  <m:r>
                                    <a:rPr lang="en-US" altLang="zh-CN" sz="20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0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𝑗𝑛</m:t>
                          </m:r>
                          <m:r>
                            <a:rPr lang="zh-CN" alt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𝜔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en-US" altLang="zh-CN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𝑘</m:t>
                          </m:r>
                          <m:r>
                            <a:rPr lang="en-US" altLang="zh-CN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=−∞</m:t>
                          </m:r>
                        </m:sub>
                        <m:sup>
                          <m:r>
                            <a:rPr lang="en-US" altLang="zh-CN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h</m:t>
                          </m:r>
                          <m:r>
                            <a:rPr lang="en-US" altLang="zh-CN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(</m:t>
                          </m:r>
                          <m:r>
                            <a:rPr lang="en-US" altLang="zh-CN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𝑘</m:t>
                          </m:r>
                          <m:r>
                            <a:rPr lang="en-US" altLang="zh-CN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zh-CN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−</m:t>
                              </m:r>
                              <m:r>
                                <a:rPr lang="en-US" altLang="zh-CN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𝑗</m:t>
                              </m:r>
                              <m:r>
                                <a:rPr lang="zh-CN" altLang="en-US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𝜔</m:t>
                              </m:r>
                              <m:r>
                                <a:rPr lang="en-US" altLang="zh-CN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a:rPr lang="en-US" altLang="zh-CN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𝑗𝑛</m:t>
                          </m:r>
                          <m:r>
                            <a:rPr lang="zh-CN" alt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𝜔</m:t>
                          </m:r>
                        </m:sup>
                      </m:sSup>
                      <m:r>
                        <a:rPr lang="en-US" altLang="zh-CN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𝐻</m:t>
                      </m:r>
                      <m:d>
                        <m:dPr>
                          <m:ctrlPr>
                            <a:rPr lang="en-US" altLang="zh-CN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𝑗</m:t>
                              </m:r>
                              <m:r>
                                <a:rPr lang="zh-CN" altLang="en-US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CN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en-US" altLang="zh-CN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𝐻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𝑗</m:t>
                              </m:r>
                              <m:r>
                                <a:rPr lang="zh-CN" alt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CN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𝑥</m:t>
                      </m:r>
                      <m:r>
                        <a:rPr lang="en-US" altLang="zh-CN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(</m:t>
                      </m:r>
                      <m:r>
                        <a:rPr lang="en-US" altLang="zh-CN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𝑛</m:t>
                      </m:r>
                      <m:r>
                        <a:rPr lang="en-US" altLang="zh-CN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)</m:t>
                      </m:r>
                    </m:oMath>
                  </m:oMathPara>
                </a14:m>
                <a:endParaRPr lang="zh-CN" altLang="en-US" sz="2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122" y="3212976"/>
                <a:ext cx="8623358" cy="3548536"/>
              </a:xfrm>
              <a:prstGeom prst="rect">
                <a:avLst/>
              </a:prstGeom>
              <a:blipFill rotWithShape="0">
                <a:blip r:embed="rId5"/>
                <a:stretch>
                  <a:fillRect l="-707" r="-7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箭头连接符 16"/>
          <p:cNvCxnSpPr/>
          <p:nvPr/>
        </p:nvCxnSpPr>
        <p:spPr>
          <a:xfrm>
            <a:off x="2281345" y="2652698"/>
            <a:ext cx="1412957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9473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F454-F968-4AEF-8312-C35B14692E56}" type="datetime1">
              <a:rPr lang="zh-CN" altLang="en-US" smtClean="0">
                <a:solidFill>
                  <a:srgbClr val="696464"/>
                </a:solidFill>
              </a:rPr>
              <a:pPr/>
              <a:t>2018-03-18</a:t>
            </a:fld>
            <a:endParaRPr lang="zh-CN" altLang="en-US">
              <a:solidFill>
                <a:srgbClr val="69646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469995" y="287713"/>
                <a:ext cx="8301618" cy="32685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00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𝐻</m:t>
                    </m:r>
                    <m:d>
                      <m:dPr>
                        <m:ctrl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20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0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𝑗</m:t>
                            </m:r>
                            <m:r>
                              <a:rPr lang="zh-CN" altLang="en-US" sz="20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𝜔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2000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是线性移位不变系统的频率响应，它定义了一个复指数信号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𝑒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𝑗𝑛</m:t>
                        </m:r>
                        <m:r>
                          <a:rPr lang="zh-CN" alt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𝜔</m:t>
                        </m:r>
                      </m:sup>
                    </m:sSup>
                  </m:oMath>
                </a14:m>
                <a:r>
                  <a:rPr lang="zh-CN" altLang="en-US" sz="2000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经过系统后其幅值变化。</a:t>
                </a:r>
                <a:endParaRPr lang="en-US" altLang="zh-CN" sz="20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𝐻</m:t>
                      </m:r>
                      <m:d>
                        <m:dPr>
                          <m:ctrlPr>
                            <a:rPr lang="en-US" altLang="zh-CN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𝑗</m:t>
                              </m:r>
                              <m:r>
                                <a:rPr lang="zh-CN" altLang="en-US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CN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=|</m:t>
                      </m:r>
                      <m:r>
                        <a:rPr lang="en-US" altLang="zh-CN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𝐻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𝑗</m:t>
                              </m:r>
                              <m:r>
                                <a:rPr lang="zh-CN" alt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CN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|</m:t>
                      </m:r>
                      <m:sSup>
                        <m:sSupPr>
                          <m:ctrlPr>
                            <a:rPr lang="en-US" altLang="zh-CN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e</m:t>
                          </m:r>
                        </m:e>
                        <m:sup>
                          <m:r>
                            <a:rPr lang="en-US" altLang="zh-CN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altLang="zh-CN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zh-CN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altLang="zh-CN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(</m:t>
                          </m:r>
                          <m:r>
                            <a:rPr lang="zh-CN" alt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𝜔</m:t>
                          </m:r>
                          <m:r>
                            <a:rPr lang="en-US" altLang="zh-CN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altLang="zh-CN" sz="20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zh-CN" alt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𝜑</m:t>
                          </m:r>
                        </m:e>
                        <m:sub>
                          <m:r>
                            <a:rPr lang="en-US" altLang="zh-CN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zh-CN" alt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𝜔</m:t>
                          </m:r>
                        </m:e>
                      </m:d>
                      <m:r>
                        <a:rPr lang="en-US" altLang="zh-CN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𝑡𝑎𝑛</m:t>
                          </m:r>
                        </m:e>
                        <m:sup>
                          <m:r>
                            <a:rPr lang="en-US" altLang="zh-CN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−1</m:t>
                          </m:r>
                        </m:sup>
                      </m:sSup>
                      <m:f>
                        <m:fPr>
                          <m:ctrlPr>
                            <a:rPr lang="en-US" altLang="zh-CN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𝐻</m:t>
                          </m:r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𝑗</m:t>
                              </m:r>
                              <m:r>
                                <a:rPr lang="zh-CN" alt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𝜔</m:t>
                              </m:r>
                            </m:sup>
                          </m:sSup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)</m:t>
                          </m:r>
                          <m:r>
                            <a:rPr lang="zh-CN" alt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的</m:t>
                          </m:r>
                          <m:r>
                            <a:rPr lang="zh-CN" alt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虚</m:t>
                          </m:r>
                          <m:r>
                            <a:rPr lang="zh-CN" alt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部</m:t>
                          </m:r>
                        </m:num>
                        <m:den>
                          <m:r>
                            <a:rPr lang="en-US" altLang="zh-CN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𝐻</m:t>
                          </m:r>
                          <m:r>
                            <a:rPr lang="en-US" altLang="zh-CN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𝑗</m:t>
                              </m:r>
                              <m:r>
                                <a:rPr lang="zh-CN" altLang="en-US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𝜔</m:t>
                              </m:r>
                            </m:sup>
                          </m:sSup>
                          <m:r>
                            <a:rPr lang="en-US" altLang="zh-CN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)</m:t>
                          </m:r>
                          <m:r>
                            <a:rPr lang="zh-CN" alt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的</m:t>
                          </m:r>
                          <m:r>
                            <a:rPr lang="zh-CN" alt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实</m:t>
                          </m:r>
                          <m:r>
                            <a:rPr lang="zh-CN" alt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部</m:t>
                          </m:r>
                        </m:den>
                      </m:f>
                    </m:oMath>
                  </m:oMathPara>
                </a14:m>
                <a:endParaRPr lang="en-US" altLang="zh-CN" sz="20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𝜏</m:t>
                        </m:r>
                      </m:e>
                      <m:sub>
                        <m:r>
                          <a:rPr lang="en-US" altLang="zh-CN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h</m:t>
                        </m:r>
                      </m:sub>
                    </m:sSub>
                    <m:d>
                      <m:dPr>
                        <m:ctrlPr>
                          <a:rPr lang="en-US" altLang="zh-CN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zh-CN" altLang="en-US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𝜔</m:t>
                        </m:r>
                      </m:e>
                    </m:d>
                    <m:r>
                      <a:rPr lang="en-US" altLang="zh-CN" sz="2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=−</m:t>
                    </m:r>
                    <m:f>
                      <m:fPr>
                        <m:ctrlPr>
                          <a:rPr lang="en-US" altLang="zh-CN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CN" sz="2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zh-CN" altLang="en-US" sz="2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sz="2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h</m:t>
                            </m:r>
                          </m:sub>
                        </m:sSub>
                        <m:r>
                          <a:rPr lang="en-US" altLang="zh-CN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zh-CN" altLang="en-US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𝜔</m:t>
                        </m:r>
                        <m:r>
                          <a:rPr lang="en-US" altLang="zh-CN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num>
                      <m:den>
                        <m:r>
                          <a:rPr lang="en-US" altLang="zh-CN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𝑑</m:t>
                        </m:r>
                        <m:r>
                          <a:rPr lang="zh-CN" altLang="en-US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𝜔</m:t>
                        </m:r>
                      </m:den>
                    </m:f>
                  </m:oMath>
                </a14:m>
                <a:r>
                  <a:rPr lang="zh-CN" altLang="en-US" sz="2000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：群时延</a:t>
                </a:r>
                <a:endParaRPr lang="zh-CN" altLang="en-US" sz="2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95" y="287713"/>
                <a:ext cx="8301618" cy="3268587"/>
              </a:xfrm>
              <a:prstGeom prst="rect">
                <a:avLst/>
              </a:prstGeom>
              <a:blipFill rotWithShape="0">
                <a:blip r:embed="rId3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413824" y="3501008"/>
                <a:ext cx="8301618" cy="2929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en-US" altLang="zh-CN" sz="2000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【</a:t>
                </a:r>
                <a:r>
                  <a:rPr lang="zh-CN" altLang="en-US" sz="2000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</a:t>
                </a:r>
                <a:r>
                  <a:rPr lang="en-US" altLang="zh-CN" sz="2000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】 </a:t>
                </a:r>
                <a:r>
                  <a:rPr lang="zh-CN" altLang="en-US" sz="2000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线性移位不变系统的单位响应：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h</m:t>
                    </m:r>
                    <m:d>
                      <m:dPr>
                        <m:ctrlPr>
                          <a:rPr lang="en-US" altLang="zh-CN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e>
                    </m:d>
                    <m:r>
                      <a:rPr lang="en-US" altLang="zh-CN" sz="20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</m:t>
                        </m:r>
                      </m:e>
                      <m:sup>
                        <m:r>
                          <a:rPr lang="en-US" altLang="zh-CN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sup>
                    </m:sSup>
                    <m:r>
                      <a:rPr lang="en-US" altLang="zh-CN" sz="20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𝑢</m:t>
                    </m:r>
                    <m:r>
                      <a:rPr lang="en-US" altLang="zh-CN" sz="20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0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𝑛</m:t>
                    </m:r>
                    <m:r>
                      <a:rPr lang="en-US" altLang="zh-CN" sz="20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2000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， 其中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𝑎</m:t>
                    </m:r>
                  </m:oMath>
                </a14:m>
                <a:r>
                  <a:rPr lang="zh-CN" altLang="en-US" sz="2000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是实数，</a:t>
                </a:r>
                <a:endParaRPr lang="en-US" altLang="zh-CN" sz="200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20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000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</a:t>
                </a:r>
                <a:r>
                  <a:rPr lang="zh-CN" altLang="en-US" sz="2000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且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|</m:t>
                    </m:r>
                    <m:r>
                      <a:rPr lang="en-US" altLang="zh-CN" sz="20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𝑎</m:t>
                    </m:r>
                    <m:r>
                      <a:rPr lang="en-US" altLang="zh-CN" sz="20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|&lt;1</m:t>
                    </m:r>
                  </m:oMath>
                </a14:m>
                <a:r>
                  <a:rPr lang="zh-CN" altLang="en-US" sz="2000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， 其频率响应是</a:t>
                </a:r>
                <a:r>
                  <a:rPr lang="en-US" altLang="zh-CN" sz="2000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𝐻</m:t>
                      </m:r>
                      <m:d>
                        <m:dPr>
                          <m:ctrlPr>
                            <a:rPr lang="en-US" altLang="zh-CN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0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𝑗</m:t>
                              </m:r>
                              <m:r>
                                <a:rPr lang="zh-CN" altLang="en-US" sz="20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CN" sz="20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𝑛</m:t>
                          </m:r>
                          <m:r>
                            <a:rPr lang="en-US" altLang="zh-CN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0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0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sSup>
                        <m:sSupPr>
                          <m:ctrlPr>
                            <a:rPr lang="en-US" altLang="zh-CN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r>
                            <a:rPr lang="en-US" altLang="zh-CN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𝑗𝑛</m:t>
                          </m:r>
                          <m:r>
                            <a:rPr lang="zh-CN" altLang="en-US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𝜔</m:t>
                          </m:r>
                        </m:sup>
                      </m:sSup>
                      <m:r>
                        <a:rPr lang="en-US" altLang="zh-CN" sz="20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1−</m:t>
                          </m:r>
                          <m:r>
                            <a:rPr lang="en-US" altLang="zh-CN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altLang="zh-CN" sz="20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0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−</m:t>
                              </m:r>
                              <m:r>
                                <a:rPr lang="en-US" altLang="zh-CN" sz="20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𝑗</m:t>
                              </m:r>
                              <m:r>
                                <a:rPr lang="zh-CN" altLang="en-US" sz="20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𝜔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200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𝐻</m:t>
                        </m:r>
                        <m:d>
                          <m:dPr>
                            <m:ctrlPr>
                              <a:rPr lang="en-US" altLang="zh-CN" sz="20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sz="200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𝑗</m:t>
                                </m:r>
                                <m:r>
                                  <a:rPr lang="zh-CN" altLang="en-US" sz="200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𝜔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altLang="zh-CN" sz="20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sz="20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20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0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−2</m:t>
                        </m:r>
                        <m:r>
                          <a:rPr lang="en-US" altLang="zh-CN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𝑎𝑐𝑜𝑠</m:t>
                        </m:r>
                        <m:r>
                          <a:rPr lang="zh-CN" altLang="en-US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𝜔</m:t>
                        </m:r>
                      </m:den>
                    </m:f>
                  </m:oMath>
                </a14:m>
                <a:r>
                  <a:rPr lang="zh-CN" altLang="en-US" sz="2000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sz="20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𝜑</m:t>
                        </m:r>
                      </m:e>
                      <m:sub>
                        <m:r>
                          <a:rPr lang="en-US" altLang="zh-CN" sz="20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h</m:t>
                        </m:r>
                      </m:sub>
                    </m:sSub>
                    <m:d>
                      <m:dPr>
                        <m:ctrlPr>
                          <a:rPr lang="en-US" altLang="zh-CN" sz="20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zh-CN" altLang="en-US" sz="20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𝜔</m:t>
                        </m:r>
                      </m:e>
                    </m:d>
                    <m:r>
                      <a:rPr lang="en-US" altLang="zh-CN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0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0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𝑡𝑎𝑛</m:t>
                        </m:r>
                      </m:e>
                      <m:sup>
                        <m:r>
                          <a:rPr lang="en-US" altLang="zh-CN" sz="20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−1</m:t>
                        </m:r>
                      </m:sup>
                    </m:sSup>
                    <m:f>
                      <m:fPr>
                        <m:ctrlPr>
                          <a:rPr lang="en-US" altLang="zh-CN" sz="20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20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sz="20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𝑎𝑠𝑖𝑛</m:t>
                        </m:r>
                        <m:r>
                          <a:rPr lang="zh-CN" altLang="en-US" sz="20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𝜔</m:t>
                        </m:r>
                      </m:num>
                      <m:den>
                        <m:r>
                          <a:rPr lang="en-US" altLang="zh-CN" sz="20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1−</m:t>
                        </m:r>
                        <m:r>
                          <a:rPr lang="en-US" altLang="zh-CN" sz="20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𝑎𝑐𝑜𝑠</m:t>
                        </m:r>
                        <m:r>
                          <a:rPr lang="zh-CN" altLang="en-US" sz="20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𝜔</m:t>
                        </m:r>
                      </m:den>
                    </m:f>
                  </m:oMath>
                </a14:m>
                <a:endParaRPr lang="zh-CN" altLang="en-US" sz="2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824" y="3501008"/>
                <a:ext cx="8301618" cy="2929328"/>
              </a:xfrm>
              <a:prstGeom prst="rect">
                <a:avLst/>
              </a:prstGeom>
              <a:blipFill rotWithShape="0">
                <a:blip r:embed="rId4"/>
                <a:stretch>
                  <a:fillRect l="-808" r="-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71361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p#ln-01 20150309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835</TotalTime>
  <Words>1080</Words>
  <Application>Microsoft Office PowerPoint</Application>
  <PresentationFormat>全屏显示(4:3)</PresentationFormat>
  <Paragraphs>326</Paragraphs>
  <Slides>46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46</vt:i4>
      </vt:variant>
    </vt:vector>
  </HeadingPairs>
  <TitlesOfParts>
    <vt:vector size="67" baseType="lpstr">
      <vt:lpstr>黑体</vt:lpstr>
      <vt:lpstr>华文行楷</vt:lpstr>
      <vt:lpstr>楷体_GB2312</vt:lpstr>
      <vt:lpstr>宋体</vt:lpstr>
      <vt:lpstr>微软雅黑</vt:lpstr>
      <vt:lpstr>幼圆</vt:lpstr>
      <vt:lpstr>Arial</vt:lpstr>
      <vt:lpstr>Cambria Math</vt:lpstr>
      <vt:lpstr>Comic Sans MS</vt:lpstr>
      <vt:lpstr>Franklin Gothic Book</vt:lpstr>
      <vt:lpstr>Perpetua</vt:lpstr>
      <vt:lpstr>Symbol</vt:lpstr>
      <vt:lpstr>Tahoma</vt:lpstr>
      <vt:lpstr>Times New Roman</vt:lpstr>
      <vt:lpstr>Verdana</vt:lpstr>
      <vt:lpstr>Wingdings</vt:lpstr>
      <vt:lpstr>Wingdings 2</vt:lpstr>
      <vt:lpstr>sp#ln-01 20150309</vt:lpstr>
      <vt:lpstr>公式</vt:lpstr>
      <vt:lpstr>Equation</vt:lpstr>
      <vt:lpstr>Equation.3</vt:lpstr>
      <vt:lpstr>03 数字信号处理：离散时间 傅里叶变换</vt:lpstr>
      <vt:lpstr>内容提要</vt:lpstr>
      <vt:lpstr>离散时间信号的傅里叶变换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内容提要</vt:lpstr>
      <vt:lpstr>傅里叶变换的四种情形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内容提要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内容提要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实数序列的FFT</vt:lpstr>
      <vt:lpstr>实数序列的FFT</vt:lpstr>
      <vt:lpstr>实数序列的FFT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语音信号处理</dc:title>
  <dc:creator>xyxue</dc:creator>
  <cp:lastModifiedBy>薛向阳</cp:lastModifiedBy>
  <cp:revision>114</cp:revision>
  <dcterms:created xsi:type="dcterms:W3CDTF">2015-03-07T03:20:22Z</dcterms:created>
  <dcterms:modified xsi:type="dcterms:W3CDTF">2018-03-18T11:42:42Z</dcterms:modified>
</cp:coreProperties>
</file>