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  <p:sldMasterId id="2147484056" r:id="rId2"/>
  </p:sldMasterIdLst>
  <p:notesMasterIdLst>
    <p:notesMasterId r:id="rId28"/>
  </p:notesMasterIdLst>
  <p:sldIdLst>
    <p:sldId id="256" r:id="rId3"/>
    <p:sldId id="263" r:id="rId4"/>
    <p:sldId id="282" r:id="rId5"/>
    <p:sldId id="280" r:id="rId6"/>
    <p:sldId id="28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4" r:id="rId22"/>
    <p:sldId id="285" r:id="rId23"/>
    <p:sldId id="286" r:id="rId24"/>
    <p:sldId id="287" r:id="rId25"/>
    <p:sldId id="288" r:id="rId26"/>
    <p:sldId id="262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4414" autoAdjust="0"/>
  </p:normalViewPr>
  <p:slideViewPr>
    <p:cSldViewPr>
      <p:cViewPr varScale="1">
        <p:scale>
          <a:sx n="66" d="100"/>
          <a:sy n="66" d="100"/>
        </p:scale>
        <p:origin x="1398" y="72"/>
      </p:cViewPr>
      <p:guideLst>
        <p:guide pos="2880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连续时间信号与采样后时间离散信号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5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8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2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9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4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DFT</a:t>
            </a:r>
            <a:r>
              <a:rPr lang="zh-CN" altLang="en-US" b="1" dirty="0" smtClean="0">
                <a:effectLst/>
              </a:rPr>
              <a:t>与栅栏效应的分析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619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http://wenku.baidu.com/view/2db907b9fd0a79563c1e7278.html?re=view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4/2/2018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4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4/2/2018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1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143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>
                <a:solidFill>
                  <a:srgbClr val="696464"/>
                </a:solidFill>
              </a:rPr>
              <a:pPr/>
              <a:t>2018-04-02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28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C25EA-42F8-49ED-8D3B-8CE6543A7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2018-04-02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5F15A-E480-4BA2-B450-D7D536F7423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4/2/2018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0.png"/><Relationship Id="rId5" Type="http://schemas.openxmlformats.org/officeDocument/2006/relationships/image" Target="../media/image101.png"/><Relationship Id="rId1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atin typeface="Calibri" panose="020F0502020204030204" pitchFamily="34" charset="0"/>
              </a:rPr>
              <a:t>04</a:t>
            </a:r>
            <a:r>
              <a:rPr lang="zh-CN" altLang="en-US" sz="4000" smtClean="0">
                <a:latin typeface="Calibri" panose="020F0502020204030204" pitchFamily="34" charset="0"/>
              </a:rPr>
              <a:t> </a:t>
            </a:r>
            <a:r>
              <a:rPr lang="zh-CN" altLang="en-US" sz="4000" dirty="0" smtClean="0"/>
              <a:t>数字信号处理：采样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/>
              <a:t>复习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再回顾</a:t>
            </a:r>
            <a:r>
              <a:rPr lang="zh-CN" altLang="en-US" dirty="0"/>
              <a:t>：信号的</a:t>
            </a:r>
            <a:r>
              <a:rPr lang="zh-CN" altLang="en-US" dirty="0" smtClean="0"/>
              <a:t>傅里叶分析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截断成有限长序列（取窗），</a:t>
                </a:r>
                <a:r>
                  <a:rPr lang="en-US" altLang="zh-CN" sz="2400" i="1" dirty="0" smtClean="0"/>
                  <a:t>N</a:t>
                </a:r>
                <a:r>
                  <a:rPr lang="zh-CN" altLang="en-US" sz="2400" dirty="0" smtClean="0"/>
                  <a:t>个抽样点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频域抽样：采样间隔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400" dirty="0" smtClean="0"/>
                  <a:t>时域周期延拓，周期为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l-GR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60000"/>
                  </a:lnSpc>
                  <a:buNone/>
                </a:pPr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𝐷𝐹𝑇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:endParaRPr lang="en-US" altLang="zh-CN" sz="2400" dirty="0"/>
              </a:p>
              <a:p>
                <a:pPr marL="0" indent="0" algn="ctr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904" b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712734" y="4184512"/>
                <a:ext cx="1137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CN" altLang="el-GR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34" y="4184512"/>
                <a:ext cx="1137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804248" y="4837609"/>
                <a:ext cx="2038507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837609"/>
                <a:ext cx="2038507" cy="6613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263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再回顾</a:t>
            </a:r>
            <a:r>
              <a:rPr lang="zh-CN" altLang="en-US" dirty="0"/>
              <a:t>：信号的</a:t>
            </a:r>
            <a:r>
              <a:rPr lang="zh-CN" altLang="en-US" dirty="0" smtClean="0"/>
              <a:t>傅里叶分析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20688"/>
                <a:ext cx="8534400" cy="48006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 altLang="zh-CN" sz="28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𝑛𝑇</m:t>
                          </m:r>
                        </m:sup>
                      </m:sSup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𝐼𝐷𝐹𝑇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20688"/>
                <a:ext cx="8534400" cy="48006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101927" y="1444714"/>
                <a:ext cx="1266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l-GR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l-GR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l-GR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927" y="1444714"/>
                <a:ext cx="126675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01927" y="2413527"/>
                <a:ext cx="1934569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l-G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l-GR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927" y="2413527"/>
                <a:ext cx="1934569" cy="8714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193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再回顾</a:t>
            </a:r>
            <a:r>
              <a:rPr lang="zh-CN" altLang="en-US" dirty="0"/>
              <a:t>：信号的</a:t>
            </a:r>
            <a:r>
              <a:rPr lang="zh-CN" altLang="en-US" dirty="0" smtClean="0"/>
              <a:t>傅里叶分析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综上，连续时间非周期信号的</a:t>
            </a:r>
            <a:r>
              <a:rPr lang="en-US" altLang="zh-CN" sz="2800" dirty="0" smtClean="0"/>
              <a:t>DFT</a:t>
            </a:r>
            <a:r>
              <a:rPr lang="zh-CN" altLang="en-US" sz="2800" dirty="0" smtClean="0"/>
              <a:t>近似求解：</a:t>
            </a:r>
            <a:endParaRPr lang="en-US" altLang="zh-CN" sz="2800" dirty="0" smtClean="0"/>
          </a:p>
          <a:p>
            <a:pPr marL="78867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时域抽样</a:t>
            </a:r>
            <a:endParaRPr lang="en-US" altLang="zh-CN" sz="2800" dirty="0" smtClean="0"/>
          </a:p>
          <a:p>
            <a:pPr marL="78867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时域截断</a:t>
            </a:r>
            <a:endParaRPr lang="en-US" altLang="zh-CN" sz="2800" dirty="0" smtClean="0"/>
          </a:p>
          <a:p>
            <a:pPr marL="78867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频域抽样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677800" y="476753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近似逼近：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660" y="4012307"/>
            <a:ext cx="5191125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456336" y="4005064"/>
                <a:ext cx="6917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36" y="4005064"/>
                <a:ext cx="691728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524328" y="5085184"/>
                <a:ext cx="6917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5085184"/>
                <a:ext cx="691728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72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再回顾</a:t>
            </a:r>
            <a:r>
              <a:rPr lang="zh-CN" altLang="en-US" dirty="0"/>
              <a:t>：信号的</a:t>
            </a:r>
            <a:r>
              <a:rPr lang="zh-CN" altLang="en-US" dirty="0" smtClean="0"/>
              <a:t>傅里叶分析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信号最高频率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和频率分辨率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之间的矛盾关系</a:t>
                </a:r>
                <a:endParaRPr lang="en-US" altLang="zh-CN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当</a:t>
                </a:r>
                <a:r>
                  <a:rPr lang="en-US" altLang="zh-CN" sz="2800" i="1" dirty="0" smtClean="0">
                    <a:solidFill>
                      <a:srgbClr val="0000FF"/>
                    </a:solidFill>
                  </a:rPr>
                  <a:t>N</a:t>
                </a: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给定时：</a:t>
                </a: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 marL="731520" lvl="1" indent="-457200"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如果信号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最高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频率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提高</m:t>
                    </m:r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提升</m:t>
                    </m:r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</a:rPr>
                  <a:t>也必须提升，这意味着频率分辨率的降低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。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731520" lvl="1" indent="-457200"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如果要提高频域分辨率，即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降低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必须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提升，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</a:rPr>
                  <a:t>必须降低，信号最高频率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</a:rPr>
                  <a:t>必须降低。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14" r="-4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478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再回顾</a:t>
            </a:r>
            <a:r>
              <a:rPr lang="zh-CN" altLang="en-US" dirty="0"/>
              <a:t>：信号的</a:t>
            </a:r>
            <a:r>
              <a:rPr lang="zh-CN" altLang="en-US" dirty="0" smtClean="0"/>
              <a:t>傅里叶分析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假设有分析信号频谱的设备，其频率分辨率</a:t>
                </a:r>
                <a:r>
                  <a:rPr lang="en-US" altLang="zh-CN" i="1" dirty="0" smtClean="0"/>
                  <a:t>F</a:t>
                </a:r>
                <a:r>
                  <a:rPr lang="en-US" altLang="zh-CN" i="1" baseline="-25000" dirty="0" smtClean="0"/>
                  <a:t>0</a:t>
                </a:r>
                <a:r>
                  <a:rPr lang="zh-CN" altLang="en-US" dirty="0" smtClean="0"/>
                  <a:t>不大于</a:t>
                </a:r>
                <a:r>
                  <a:rPr lang="en-US" altLang="zh-CN" i="1" dirty="0" smtClean="0"/>
                  <a:t>10Hz</a:t>
                </a:r>
                <a:r>
                  <a:rPr lang="zh-CN" altLang="en-US" dirty="0" smtClean="0"/>
                  <a:t>，能测量的信号最高频率</a:t>
                </a:r>
                <a:r>
                  <a:rPr lang="en-US" altLang="zh-CN" i="1" dirty="0" err="1" smtClean="0"/>
                  <a:t>f</a:t>
                </a:r>
                <a:r>
                  <a:rPr lang="en-US" altLang="zh-CN" i="1" baseline="-25000" dirty="0" err="1" smtClean="0"/>
                  <a:t>max</a:t>
                </a:r>
                <a:r>
                  <a:rPr lang="zh-CN" altLang="en-US" dirty="0" smtClean="0"/>
                  <a:t>不超过</a:t>
                </a:r>
                <a:r>
                  <a:rPr lang="en-US" altLang="zh-CN" i="1" dirty="0" smtClean="0"/>
                  <a:t>4kHz</a:t>
                </a:r>
                <a:r>
                  <a:rPr lang="zh-CN" altLang="en-US" dirty="0" smtClean="0"/>
                  <a:t>。请确定以下参量：最小记录长度</a:t>
                </a:r>
                <a:r>
                  <a:rPr lang="en-US" altLang="zh-CN" i="1" dirty="0" smtClean="0"/>
                  <a:t>T</a:t>
                </a:r>
                <a:r>
                  <a:rPr lang="en-US" altLang="zh-CN" i="1" baseline="-25000" dirty="0" smtClean="0"/>
                  <a:t>0</a:t>
                </a:r>
                <a:r>
                  <a:rPr lang="zh-CN" altLang="en-US" dirty="0" smtClean="0"/>
                  <a:t>、时间域最大抽样间隔</a:t>
                </a:r>
                <a:r>
                  <a:rPr lang="en-US" altLang="zh-CN" i="1" dirty="0" smtClean="0"/>
                  <a:t>T</a:t>
                </a:r>
                <a:r>
                  <a:rPr lang="zh-CN" altLang="en-US" dirty="0" smtClean="0"/>
                  <a:t>、一个记录的最少样本数量</a:t>
                </a:r>
                <a:r>
                  <a:rPr lang="en-US" altLang="zh-CN" i="1" dirty="0" smtClean="0"/>
                  <a:t>N</a:t>
                </a:r>
                <a:r>
                  <a:rPr lang="zh-CN" altLang="en-US" i="1" dirty="0" smtClean="0"/>
                  <a:t>。</a:t>
                </a:r>
                <a:endParaRPr lang="en-US" altLang="zh-CN" i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 smtClean="0"/>
                  <a:t>解答：</a:t>
                </a:r>
                <a:endParaRPr lang="en-US" altLang="zh-CN" b="1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zh-CN" altLang="en-US" sz="2800" dirty="0" smtClean="0"/>
                  <a:t>最小</a:t>
                </a:r>
                <a:r>
                  <a:rPr lang="zh-CN" altLang="en-US" sz="2800" dirty="0"/>
                  <a:t>记录长度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=0.1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800" dirty="0" smtClean="0"/>
                  <a:t>最大抽样间隔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=0.125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800" dirty="0" smtClean="0"/>
                  <a:t>最小记录样本数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=800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1024</a:t>
                </a:r>
                <a:r>
                  <a:rPr lang="zh-CN" altLang="en-US" sz="2800" dirty="0" smtClean="0"/>
                  <a:t>）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r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122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再回顾</a:t>
            </a:r>
            <a:r>
              <a:rPr lang="zh-CN" altLang="en-US" dirty="0"/>
              <a:t>：信号的</a:t>
            </a:r>
            <a:r>
              <a:rPr lang="zh-CN" altLang="en-US" dirty="0" smtClean="0"/>
              <a:t>傅里叶分析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300" dirty="0" smtClean="0"/>
                  <a:t>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3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3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×100</m:t>
                                </m:r>
                                <m:r>
                                  <a:rPr lang="en-US" altLang="zh-CN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  <m:func>
                      <m:func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3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3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×600</m:t>
                            </m:r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zh-CN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300" dirty="0" smtClean="0"/>
                  <a:t>用</a:t>
                </a:r>
                <a:r>
                  <a:rPr lang="en-US" altLang="zh-CN" sz="2300" i="1" dirty="0" smtClean="0"/>
                  <a:t>DFT</a:t>
                </a:r>
                <a:r>
                  <a:rPr lang="zh-CN" altLang="en-US" sz="2300" dirty="0" smtClean="0"/>
                  <a:t>做频谱分析，要求能分辨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300" dirty="0" smtClean="0"/>
                  <a:t>所有频率分量，问：抽样频率应该为多少赫兹？抽样间隔应该多少秒？</a:t>
                </a:r>
                <a:r>
                  <a:rPr lang="zh-CN" altLang="en-US" sz="2400" dirty="0"/>
                  <a:t>最小记录</a:t>
                </a:r>
                <a:r>
                  <a:rPr lang="zh-CN" altLang="en-US" sz="2300" dirty="0" smtClean="0"/>
                  <a:t>点数为多少？</a:t>
                </a:r>
                <a:endParaRPr lang="en-US" altLang="zh-CN" sz="23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300" dirty="0" smtClean="0"/>
                  <a:t>解答：</a:t>
                </a:r>
                <a:endParaRPr lang="en-US" altLang="zh-CN" sz="23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×100</m:t>
                                  </m:r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func>
                        <m:func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×600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×600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3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30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300" i="1">
                        <a:latin typeface="Cambria Math" panose="02040503050406030204" pitchFamily="18" charset="0"/>
                      </a:rPr>
                      <m:t>抽样</m:t>
                    </m:r>
                  </m:oMath>
                </a14:m>
                <a:r>
                  <a:rPr lang="zh-CN" altLang="en-US" sz="2300" dirty="0" smtClean="0"/>
                  <a:t>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2×700=1400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altLang="zh-CN" sz="2300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sz="2300" dirty="0" smtClean="0">
                    <a:ea typeface="Cambria Math" panose="02040503050406030204" pitchFamily="18" charset="0"/>
                  </a:rPr>
                  <a:t>抽样间隔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CN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=0.72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altLang="zh-CN" sz="2300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zh-CN" altLang="en-US" sz="23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500" b="-8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588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再回顾</a:t>
            </a:r>
            <a:r>
              <a:rPr lang="zh-CN" altLang="en-US" dirty="0"/>
              <a:t>：信号的</a:t>
            </a:r>
            <a:r>
              <a:rPr lang="zh-CN" altLang="en-US" dirty="0" smtClean="0"/>
              <a:t>傅里叶分析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是周期序列，其周期</a:t>
                </a:r>
                <a:r>
                  <a:rPr lang="en-US" altLang="zh-CN" i="1" dirty="0" smtClean="0"/>
                  <a:t>N=14</a:t>
                </a:r>
                <a:r>
                  <a:rPr lang="zh-CN" altLang="en-US" dirty="0" smtClean="0"/>
                  <a:t>，抽样点数至少为</a:t>
                </a:r>
                <a:r>
                  <a:rPr lang="en-US" altLang="zh-CN" dirty="0" smtClean="0"/>
                  <a:t>14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的频率分量分别有</a:t>
                </a:r>
                <a:r>
                  <a:rPr lang="en-US" altLang="zh-CN" i="1" dirty="0" smtClean="0"/>
                  <a:t>500Hz</a:t>
                </a:r>
                <a:r>
                  <a:rPr lang="zh-CN" altLang="en-US" i="1" dirty="0" smtClean="0"/>
                  <a:t>、</a:t>
                </a:r>
                <a:r>
                  <a:rPr lang="en-US" altLang="zh-CN" i="1" dirty="0" smtClean="0"/>
                  <a:t>600Hz</a:t>
                </a:r>
                <a:r>
                  <a:rPr lang="zh-CN" altLang="en-US" i="1" dirty="0" smtClean="0"/>
                  <a:t>、</a:t>
                </a:r>
                <a:r>
                  <a:rPr lang="en-US" altLang="zh-CN" i="1" dirty="0" smtClean="0"/>
                  <a:t>700Hz</a:t>
                </a:r>
                <a:r>
                  <a:rPr lang="zh-CN" altLang="en-US" dirty="0" smtClean="0"/>
                  <a:t>，频率分辨率</a:t>
                </a:r>
                <a:r>
                  <a:rPr lang="en-US" altLang="zh-CN" i="1" dirty="0" smtClean="0"/>
                  <a:t>F</a:t>
                </a:r>
                <a:r>
                  <a:rPr lang="en-US" altLang="zh-CN" i="1" baseline="-25000" dirty="0" smtClean="0"/>
                  <a:t>0</a:t>
                </a:r>
                <a:r>
                  <a:rPr lang="en-US" altLang="zh-CN" i="1" dirty="0" smtClean="0"/>
                  <a:t>=100Hz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于是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最小记录点数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1400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=14!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898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再回顾：值得注意的问题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/>
                  <a:t>频谱混迭</a:t>
                </a:r>
                <a:endParaRPr lang="en-US" altLang="zh-CN" dirty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如果不满足采样定理，即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 smtClean="0"/>
                  <a:t>频谱泄露</a:t>
                </a:r>
                <a:endParaRPr lang="en-US" altLang="zh-CN" b="1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处理实际信号时，需要将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作截断处理，相当于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乘以长为</a:t>
                </a:r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的矩形窗。</a:t>
                </a:r>
                <a:endParaRPr lang="en-US" altLang="zh-CN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本来信号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只有一个频率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上有非零值，截断之后，几乎所有频率上都有非零值，而且还有频率混迭现象产生。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14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96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04664"/>
            <a:ext cx="7200900" cy="55020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16216" y="940658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矩形窗的频谱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77707" y="2492896"/>
                <a:ext cx="2198422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信号</m:t>
                        </m:r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l-GR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  <m:r>
                              <a:rPr lang="zh-CN" alt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𝑛𝑇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的频谱</a:t>
                </a:r>
                <a:endParaRPr lang="zh-CN" altLang="en-US" sz="2000" dirty="0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707" y="2492896"/>
                <a:ext cx="2198422" cy="410112"/>
              </a:xfrm>
              <a:prstGeom prst="rect">
                <a:avLst/>
              </a:prstGeom>
              <a:blipFill rotWithShape="0">
                <a:blip r:embed="rId3"/>
                <a:stretch>
                  <a:fillRect l="-831" t="-10448" r="-2493" b="-22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232896" y="3903439"/>
            <a:ext cx="3023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信号加上矩形窗后的频谱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107504" y="3903439"/>
            <a:ext cx="2232248" cy="893713"/>
          </a:xfrm>
          <a:prstGeom prst="wedgeEllipseCallout">
            <a:avLst>
              <a:gd name="adj1" fmla="val 31969"/>
              <a:gd name="adj2" fmla="val 1057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产生频谱泄露和混迭现象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68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再回顾：值得</a:t>
            </a:r>
            <a:r>
              <a:rPr lang="zh-CN" altLang="en-US" dirty="0"/>
              <a:t>注意的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508720"/>
                <a:ext cx="85344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栅栏效应</a:t>
                </a:r>
                <a:endPara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74320" lvl="1" indent="0" algn="just">
                  <a:lnSpc>
                    <a:spcPct val="150000"/>
                  </a:lnSpc>
                  <a:buNone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非周期的连续信号，它的频谱是连续的，但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截断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然后进行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DFT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分析时，得到的仅仅是连续信号频谱上的有限个点，而有一部分频谱分量将被挡住，好像是通过栅栏观察频谱，这种现象称为</a:t>
                </a: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栅栏效应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 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74320" lvl="1" indent="0" algn="just">
                  <a:lnSpc>
                    <a:spcPct val="150000"/>
                  </a:lnSpc>
                  <a:buNone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74320" lvl="1" indent="-274320">
                  <a:lnSpc>
                    <a:spcPct val="150000"/>
                  </a:lnSpc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zh-CN" altLang="en-US" sz="2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降低栅栏效应的</a:t>
                </a:r>
                <a:r>
                  <a:rPr lang="zh-CN" altLang="en-US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</a:t>
                </a:r>
                <a:endParaRPr lang="en-US" altLang="zh-CN" sz="2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74320" lvl="1" indent="0" algn="just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减小栅栏效应可用提高采样间隔也就是频率分辨力的方法来解决。间隔小，频率分辨力高，被“挡住”或丢失的频率成分就会越少。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508720"/>
                <a:ext cx="8534400" cy="4800600"/>
              </a:xfrm>
              <a:blipFill rotWithShape="0">
                <a:blip r:embed="rId3"/>
                <a:stretch>
                  <a:fillRect l="-500" r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00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2D32A997-2BF6-4A6E-8239-21945630FB5C}" type="datetime1">
              <a:rPr lang="en-US" altLang="zh-CN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1340768"/>
            <a:ext cx="38587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信号采样与量化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信号傅里叶分析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再回顾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值得注意的问题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52" y="332656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907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31F1F407-F4DC-499E-B14A-26DB94F7BFB4}" type="datetime1">
              <a:rPr lang="en-US" altLang="zh-CN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30967" y="332656"/>
                <a:ext cx="37921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频率分辨率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∆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𝑭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的定义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7" y="332656"/>
                <a:ext cx="379217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57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4" y="980728"/>
            <a:ext cx="7884663" cy="18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2888984"/>
            <a:ext cx="3792000" cy="39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465056"/>
            <a:ext cx="3867156" cy="46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0967" y="4032354"/>
            <a:ext cx="828578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改善分辨率的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途径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增加采样点数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频谱的更多细节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分辨率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（物理分辨率）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对序列补零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而不增加数据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，只是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把频谱画的密一些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改善的只是图形的视在分辨率，并不能得到频谱的更多细节。</a:t>
            </a:r>
          </a:p>
        </p:txBody>
      </p:sp>
    </p:spTree>
    <p:extLst>
      <p:ext uri="{BB962C8B-B14F-4D97-AF65-F5344CB8AC3E}">
        <p14:creationId xmlns:p14="http://schemas.microsoft.com/office/powerpoint/2010/main" val="1848929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CCF18C4-E8E4-4B5E-9C0A-61F9BE9E1983}" type="datetime1">
              <a:rPr lang="en-US" altLang="zh-CN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0379" y="420335"/>
                <a:ext cx="8520093" cy="581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信号包含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种频率成分，分别是f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=20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=20.5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=40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采样频率f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=100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，观察不同采样点情况下的信号频谱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最少记录点数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N=f</a:t>
                </a:r>
                <a:r>
                  <a:rPr lang="en-US" altLang="zh-CN" sz="20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20.5-20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，即当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频域采样点数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，最小物理分辨率可达到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0.5Hz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，此时不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出现栅栏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效应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反之，则出现栅栏效应，因为无法区分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=20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和f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=20.5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下面分别在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128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点、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128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点补零到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512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点、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512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点三种情况进行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DFT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谱分析：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从频谱图可以发现：</a:t>
                </a:r>
                <a:endPara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128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点、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128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点补零到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512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点的时，无法分辨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=20H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和f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=20.5H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512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点时可以区分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=20H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和f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=20.5H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9" y="420335"/>
                <a:ext cx="8520093" cy="5816977"/>
              </a:xfrm>
              <a:prstGeom prst="rect">
                <a:avLst/>
              </a:prstGeom>
              <a:blipFill rotWithShape="0">
                <a:blip r:embed="rId2"/>
                <a:stretch>
                  <a:fillRect l="-1073" r="-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370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4B86EEEB-1EEA-43F6-A563-F87B64749D8A}" type="datetime1">
              <a:rPr lang="en-US" altLang="zh-CN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7" name="图片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86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79D9-54A1-41D6-8D43-404120421517}" type="datetime1">
              <a:rPr lang="zh-CN" altLang="en-US" smtClean="0">
                <a:solidFill>
                  <a:srgbClr val="696464"/>
                </a:solidFill>
              </a:rPr>
              <a:t>2018-04-02</a:t>
            </a:fld>
            <a:endParaRPr lang="zh-CN" altLang="en-US">
              <a:solidFill>
                <a:srgbClr val="696464"/>
              </a:solidFill>
            </a:endParaRPr>
          </a:p>
        </p:txBody>
      </p:sp>
      <p:pic>
        <p:nvPicPr>
          <p:cNvPr id="5" name="图片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0" y="692696"/>
            <a:ext cx="86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8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9055-4560-491F-A362-B0D52A3E4469}" type="datetime1">
              <a:rPr lang="zh-CN" altLang="en-US" smtClean="0">
                <a:solidFill>
                  <a:srgbClr val="696464"/>
                </a:solidFill>
              </a:rPr>
              <a:t>2018-04-02</a:t>
            </a:fld>
            <a:endParaRPr lang="zh-CN" altLang="en-US">
              <a:solidFill>
                <a:srgbClr val="696464"/>
              </a:solidFill>
            </a:endParaRPr>
          </a:p>
        </p:txBody>
      </p:sp>
      <p:pic>
        <p:nvPicPr>
          <p:cNvPr id="5" name="图片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0" y="692696"/>
            <a:ext cx="86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1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299B-B9DA-4E7B-9D10-C615B64E5F36}" type="datetime1">
              <a:rPr lang="zh-CN" altLang="en-US" smtClean="0">
                <a:solidFill>
                  <a:srgbClr val="696464"/>
                </a:solidFill>
              </a:rPr>
              <a:pPr/>
              <a:t>2018-04-02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87406" y="116632"/>
            <a:ext cx="8001000" cy="682625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模拟 </a:t>
            </a:r>
            <a:r>
              <a:rPr lang="en-US" altLang="zh-CN" dirty="0" smtClean="0">
                <a:solidFill>
                  <a:schemeClr val="tx1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数字转换（</a:t>
            </a:r>
            <a:r>
              <a:rPr lang="en-US" altLang="zh-CN" dirty="0" smtClean="0">
                <a:solidFill>
                  <a:schemeClr val="tx1"/>
                </a:solidFill>
              </a:rPr>
              <a:t>A/D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36483" y="2195572"/>
            <a:ext cx="1512168" cy="1152128"/>
          </a:xfrm>
          <a:prstGeom prst="roundRect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采样器</a:t>
            </a:r>
            <a:endParaRPr lang="zh-CN" altLang="en-US" sz="2400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21059" y="2195572"/>
            <a:ext cx="1512168" cy="1152128"/>
          </a:xfrm>
          <a:prstGeom prst="roundRect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编码器</a:t>
            </a:r>
            <a:endParaRPr lang="zh-CN" altLang="en-US" sz="2400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28771" y="2195572"/>
            <a:ext cx="1512168" cy="1152128"/>
          </a:xfrm>
          <a:prstGeom prst="roundRect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量化器</a:t>
            </a:r>
            <a:endParaRPr lang="zh-CN" altLang="en-US" sz="2400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8233" y="2812286"/>
            <a:ext cx="8882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748651" y="2812286"/>
            <a:ext cx="108012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40939" y="2812286"/>
            <a:ext cx="108012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933226" y="2812286"/>
            <a:ext cx="82800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5796" y="2339588"/>
                <a:ext cx="85927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96" y="2339588"/>
                <a:ext cx="859274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780699" y="2243336"/>
                <a:ext cx="1128193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699" y="2243336"/>
                <a:ext cx="1128193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590319" y="2339588"/>
                <a:ext cx="78188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19" y="2339588"/>
                <a:ext cx="781881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3077"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083700" y="2339588"/>
                <a:ext cx="7646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700" y="2339588"/>
                <a:ext cx="764632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>
            <a:endCxn id="6" idx="2"/>
          </p:cNvCxnSpPr>
          <p:nvPr/>
        </p:nvCxnSpPr>
        <p:spPr>
          <a:xfrm flipV="1">
            <a:off x="1992567" y="3347700"/>
            <a:ext cx="0" cy="72008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584855" y="3347700"/>
            <a:ext cx="0" cy="72008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049627" y="4212667"/>
                <a:ext cx="187044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 ：采样周期</a:t>
                </a:r>
                <a:endParaRPr lang="en-US" altLang="zh-CN" sz="2000" b="1" dirty="0" smtClean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endParaRPr lang="en-US" altLang="zh-CN" sz="2000" b="1" dirty="0" smtClean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r>
                  <a:rPr lang="zh-CN" altLang="en-US" sz="2000" b="1" dirty="0" smtClean="0">
                    <a:solidFill>
                      <a:srgbClr val="0000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时间离散化</a:t>
                </a:r>
                <a:endParaRPr lang="en-US" altLang="zh-CN" sz="2000" b="1" dirty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27" y="4212667"/>
                <a:ext cx="1870448" cy="1015663"/>
              </a:xfrm>
              <a:prstGeom prst="rect">
                <a:avLst/>
              </a:prstGeom>
              <a:blipFill rotWithShape="0">
                <a:blip r:embed="rId6"/>
                <a:stretch>
                  <a:fillRect t="-4192" r="-2932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707904" y="4212667"/>
                <a:ext cx="174759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∆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 ：量化台阶</a:t>
                </a:r>
                <a:endParaRPr lang="en-US" altLang="zh-CN" sz="2000" b="1" dirty="0" smtClean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endParaRPr lang="en-US" altLang="zh-CN" sz="2000" b="1" dirty="0" smtClean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r>
                  <a:rPr lang="zh-CN" altLang="en-US" sz="2000" b="1" dirty="0" smtClean="0">
                    <a:solidFill>
                      <a:srgbClr val="0000FF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幅度离散化</a:t>
                </a:r>
                <a:endParaRPr lang="zh-CN" altLang="en-US" sz="2000" b="1" dirty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212667"/>
                <a:ext cx="1747593" cy="1015663"/>
              </a:xfrm>
              <a:prstGeom prst="rect">
                <a:avLst/>
              </a:prstGeom>
              <a:blipFill rotWithShape="0">
                <a:blip r:embed="rId7"/>
                <a:stretch>
                  <a:fillRect t="-4192" r="-348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V="1">
            <a:off x="7164288" y="3347700"/>
            <a:ext cx="0" cy="72008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460978" y="4212667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产生二进制</a:t>
            </a:r>
            <a:endParaRPr lang="en-US" altLang="zh-CN" sz="20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endParaRPr lang="en-US" altLang="zh-CN" sz="20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latin typeface="+mj-ea"/>
                <a:ea typeface="+mj-ea"/>
              </a:rPr>
              <a:t>码字序列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8649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C6DAE6C4-47EB-4732-B44D-89FBEE9AE288}" type="datetime1">
              <a:rPr lang="en-US" altLang="zh-CN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51520" y="476672"/>
                <a:ext cx="8520093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solidFill>
                      <a:srgbClr val="0000FF"/>
                    </a:solidFill>
                  </a:rPr>
                  <a:t>Nyquist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采样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sz="2400" dirty="0" smtClean="0"/>
                  <a:t>：采样频率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不小于实值信号最高截至频率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倍。</a:t>
                </a:r>
                <a:endParaRPr lang="en-US" altLang="zh-CN" sz="2400" dirty="0" smtClean="0"/>
              </a:p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实</a:t>
                </a:r>
                <a:r>
                  <a:rPr lang="zh-CN" altLang="en-US" sz="2400" dirty="0"/>
                  <a:t>值带通信</a:t>
                </a:r>
                <a:r>
                  <a:rPr lang="zh-CN" altLang="en-US" sz="2400" dirty="0" smtClean="0"/>
                  <a:t>号带宽𝐵</a:t>
                </a:r>
                <a:r>
                  <a:rPr lang="en-US" altLang="zh-CN" sz="2400" dirty="0"/>
                  <a:t>=</a:t>
                </a:r>
                <a:r>
                  <a:rPr lang="zh-CN" altLang="en-US" sz="2400" dirty="0" smtClean="0"/>
                  <a:t>𝑓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/>
                  <a:t>−</a:t>
                </a:r>
                <a:r>
                  <a:rPr lang="zh-CN" altLang="en-US" sz="2400" dirty="0" smtClean="0"/>
                  <a:t>𝑓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 </a:t>
                </a:r>
                <a:r>
                  <a:rPr lang="zh-CN" altLang="en-US" sz="2400" dirty="0"/>
                  <a:t>，中心频率：</a:t>
                </a:r>
                <a:r>
                  <a:rPr lang="zh-CN" altLang="en-US" sz="2400" dirty="0" smtClean="0"/>
                  <a:t>𝑓</a:t>
                </a:r>
                <a:r>
                  <a:rPr lang="zh-CN" altLang="en-US" sz="2400" baseline="-25000" dirty="0" smtClean="0"/>
                  <a:t>𝑐</a:t>
                </a:r>
                <a:r>
                  <a:rPr lang="en-US" altLang="zh-CN" sz="2400" dirty="0"/>
                  <a:t>=(</a:t>
                </a:r>
                <a:r>
                  <a:rPr lang="zh-CN" altLang="en-US" sz="2400" dirty="0" smtClean="0"/>
                  <a:t>𝑓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/>
                  <a:t>+</a:t>
                </a:r>
                <a:r>
                  <a:rPr lang="zh-CN" altLang="en-US" sz="2400" dirty="0" smtClean="0"/>
                  <a:t>𝑓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/>
                  <a:t>)/2</a:t>
                </a:r>
                <a:r>
                  <a:rPr lang="zh-CN" altLang="en-US" sz="2400" dirty="0"/>
                  <a:t>，如果</a:t>
                </a:r>
                <a:r>
                  <a:rPr lang="zh-CN" altLang="en-US" sz="2400" dirty="0" smtClean="0"/>
                  <a:t>𝑓</a:t>
                </a:r>
                <a:r>
                  <a:rPr lang="zh-CN" altLang="en-US" sz="2400" baseline="-25000" dirty="0" smtClean="0"/>
                  <a:t>𝑐</a:t>
                </a:r>
                <a:r>
                  <a:rPr lang="en-US" altLang="zh-CN" sz="2400" dirty="0"/>
                  <a:t>&gt;</a:t>
                </a:r>
                <a:r>
                  <a:rPr lang="zh-CN" altLang="en-US" sz="2400" dirty="0"/>
                  <a:t>𝐵</a:t>
                </a:r>
                <a:r>
                  <a:rPr lang="en-US" altLang="zh-CN" sz="2400" dirty="0"/>
                  <a:t>/2</a:t>
                </a:r>
                <a:r>
                  <a:rPr lang="zh-CN" altLang="en-US" sz="2400" dirty="0"/>
                  <a:t>，且</a:t>
                </a:r>
                <a:r>
                  <a:rPr lang="zh-CN" altLang="en-US" sz="2400" dirty="0" smtClean="0"/>
                  <a:t>𝑓</a:t>
                </a:r>
                <a:r>
                  <a:rPr lang="en-US" altLang="zh-CN" sz="2400" baseline="-25000" dirty="0" smtClean="0"/>
                  <a:t>2</a:t>
                </a:r>
                <a:r>
                  <a:rPr lang="zh-CN" altLang="en-US" sz="2400" dirty="0" smtClean="0"/>
                  <a:t>是𝐵</a:t>
                </a:r>
                <a:r>
                  <a:rPr lang="zh-CN" altLang="en-US" sz="2400" dirty="0"/>
                  <a:t>的整数倍</a:t>
                </a:r>
                <a:r>
                  <a:rPr lang="zh-CN" altLang="en-US" sz="2400" dirty="0" smtClean="0"/>
                  <a:t>，则采样频率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𝑓</a:t>
                </a:r>
                <a:r>
                  <a:rPr lang="zh-CN" altLang="en-US" sz="2400" b="1" baseline="-25000" dirty="0" smtClean="0">
                    <a:solidFill>
                      <a:srgbClr val="0000FF"/>
                    </a:solidFill>
                  </a:rPr>
                  <a:t>𝑠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=2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𝐵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 smtClean="0"/>
              </a:p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0000FF"/>
                    </a:solidFill>
                  </a:rPr>
                  <a:t>量化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信噪比</a:t>
                </a:r>
                <a:r>
                  <a:rPr lang="zh-CN" altLang="en-US" sz="2400" dirty="0" smtClean="0"/>
                  <a:t>：增加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个比特，量化信噪比增加</a:t>
                </a:r>
                <a:r>
                  <a:rPr lang="en-US" altLang="zh-CN" sz="2400" dirty="0" smtClean="0"/>
                  <a:t>6dB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6672"/>
                <a:ext cx="8520093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930" r="-787" b="-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691680" y="4593569"/>
            <a:ext cx="5760640" cy="1024137"/>
            <a:chOff x="2051720" y="4593569"/>
            <a:chExt cx="5760640" cy="1024137"/>
          </a:xfrm>
        </p:grpSpPr>
        <p:graphicFrame>
          <p:nvGraphicFramePr>
            <p:cNvPr id="5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285612"/>
                </p:ext>
              </p:extLst>
            </p:nvPr>
          </p:nvGraphicFramePr>
          <p:xfrm>
            <a:off x="2051720" y="4593569"/>
            <a:ext cx="4595813" cy="1024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4" imgW="1765300" imgH="393700" progId="Equation.DSMT4">
                    <p:embed/>
                  </p:oleObj>
                </mc:Choice>
                <mc:Fallback>
                  <p:oleObj name="Equation" r:id="rId4" imgW="17653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4593569"/>
                          <a:ext cx="4595813" cy="1024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12"/>
            <p:cNvSpPr txBox="1">
              <a:spLocks noChangeArrowheads="1"/>
            </p:cNvSpPr>
            <p:nvPr/>
          </p:nvSpPr>
          <p:spPr bwMode="auto">
            <a:xfrm>
              <a:off x="6607448" y="4857533"/>
              <a:ext cx="12049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2400" dirty="0">
                  <a:solidFill>
                    <a:prstClr val="black"/>
                  </a:solidFill>
                </a:rPr>
                <a:t>（</a:t>
              </a:r>
              <a:r>
                <a:rPr lang="en-US" altLang="zh-CN" sz="2400" dirty="0">
                  <a:solidFill>
                    <a:prstClr val="black"/>
                  </a:solidFill>
                </a:rPr>
                <a:t>dB</a:t>
              </a:r>
              <a:r>
                <a:rPr lang="zh-CN" altLang="en-US" sz="2400" dirty="0">
                  <a:solidFill>
                    <a:prstClr val="black"/>
                  </a:solidFill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104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16404906-A059-4E71-BE87-17A859220DFA}" type="datetime1">
              <a:rPr lang="en-US" altLang="zh-CN" smtClean="0"/>
              <a:t>4/2/2018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68664" y="120952"/>
                <a:ext cx="8640960" cy="15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0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考虑离散时间序列：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cos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8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，求两个不同的连续时间信号，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使它们以频率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𝑘𝐻𝑧</m:t>
                    </m:r>
                  </m:oMath>
                </a14:m>
                <a:r>
                  <a:rPr lang="zh-CN" altLang="en-US" sz="20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采样时产生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4" y="120952"/>
                <a:ext cx="8640960" cy="1579856"/>
              </a:xfrm>
              <a:prstGeom prst="rect">
                <a:avLst/>
              </a:prstGeom>
              <a:blipFill rotWithShape="0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51520" y="1400671"/>
                <a:ext cx="8640960" cy="5052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0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对连续时间信号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cos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cos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⁡(2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采样产生离散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时间序列：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cos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⁡(2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对于任意整数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，有：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cos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⁡(2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 smtClean="0"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可见对任意频率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的正弦波用采样频率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采样，都可以产生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相同的离散时间序列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8</m:t>
                        </m:r>
                      </m:den>
                    </m:f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16</m:t>
                        </m:r>
                      </m:den>
                    </m:f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=625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𝐻𝑧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以下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个连续时间信号可以产生同样的离散时间序列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cos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⁡(1250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=0)</m:t>
                    </m:r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cos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50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=1)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00671"/>
                <a:ext cx="8640960" cy="5052665"/>
              </a:xfrm>
              <a:prstGeom prst="rect">
                <a:avLst/>
              </a:prstGeom>
              <a:blipFill rotWithShape="0">
                <a:blip r:embed="rId4"/>
                <a:stretch>
                  <a:fillRect l="-705" r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70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202383" y="1520216"/>
                <a:ext cx="10486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prstClr val="black"/>
                    </a:solidFill>
                  </a:rPr>
                  <a:t>抽样</a:t>
                </a:r>
                <a:endParaRPr lang="en-US" altLang="zh-CN" b="1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83" y="1520216"/>
                <a:ext cx="1048620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r>
              <a:rPr lang="zh-CN" altLang="en-US" dirty="0" smtClean="0"/>
              <a:t>再回顾：信号的傅里叶分析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7063" y="1700808"/>
                <a:ext cx="11313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3" y="1700808"/>
                <a:ext cx="113133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635" y="4590831"/>
                <a:ext cx="14083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l-GR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5" y="4590831"/>
                <a:ext cx="140833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827584" y="2656076"/>
            <a:ext cx="0" cy="14209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7584" y="3212976"/>
            <a:ext cx="54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FT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18" name="直接箭头连接符 17"/>
          <p:cNvCxnSpPr>
            <a:endCxn id="19" idx="3"/>
          </p:cNvCxnSpPr>
          <p:nvPr/>
        </p:nvCxnSpPr>
        <p:spPr>
          <a:xfrm flipV="1">
            <a:off x="1259632" y="1981881"/>
            <a:ext cx="991371" cy="6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395809" y="1681644"/>
                <a:ext cx="10240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809" y="1681644"/>
                <a:ext cx="102406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91812" y="4302799"/>
                <a:ext cx="1159228" cy="1358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prstClr val="black"/>
                    </a:solidFill>
                  </a:rPr>
                  <a:t>周期延拓</a:t>
                </a:r>
                <a:endParaRPr lang="en-US" altLang="zh-CN" b="1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2" y="4302799"/>
                <a:ext cx="1159228" cy="1358449"/>
              </a:xfrm>
              <a:prstGeom prst="rect">
                <a:avLst/>
              </a:prstGeom>
              <a:blipFill rotWithShape="0">
                <a:blip r:embed="rId7"/>
                <a:stretch>
                  <a:fillRect l="-2632" r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 flipV="1">
            <a:off x="1259632" y="4871904"/>
            <a:ext cx="991371" cy="6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235448" y="4557752"/>
                <a:ext cx="1400448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48" y="4557752"/>
                <a:ext cx="1400448" cy="5371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3319494" y="1521360"/>
            <a:ext cx="649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prstClr val="black"/>
                </a:solidFill>
              </a:rPr>
              <a:t>取窗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prstClr val="black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249209" y="1983025"/>
            <a:ext cx="791830" cy="6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070868" y="1660426"/>
                <a:ext cx="911403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868" y="1660426"/>
                <a:ext cx="911403" cy="646331"/>
              </a:xfrm>
              <a:prstGeom prst="rect">
                <a:avLst/>
              </a:prstGeom>
              <a:blipFill rotWithShape="0">
                <a:blip r:embed="rId9"/>
                <a:stretch>
                  <a:fillRect b="-83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418407" y="4315573"/>
            <a:ext cx="649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</a:rPr>
              <a:t>卷积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prstClr val="black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420130" y="4871902"/>
            <a:ext cx="791830" cy="6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157096" y="4502873"/>
                <a:ext cx="1113831" cy="69089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altLang="zh-CN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96" y="4502873"/>
                <a:ext cx="1113831" cy="690895"/>
              </a:xfrm>
              <a:prstGeom prst="rect">
                <a:avLst/>
              </a:prstGeom>
              <a:blipFill rotWithShape="0"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5074333" y="1538504"/>
            <a:ext cx="649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prstClr val="black"/>
                </a:solidFill>
              </a:rPr>
              <a:t>周期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prstClr val="black"/>
                </a:solidFill>
              </a:rPr>
              <a:t>延拓</a:t>
            </a:r>
            <a:endParaRPr lang="en-US" altLang="zh-CN" b="1" dirty="0" smtClean="0">
              <a:solidFill>
                <a:prstClr val="black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5040624" y="2000169"/>
            <a:ext cx="791830" cy="6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46726" y="1772816"/>
                <a:ext cx="857093" cy="386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26" y="1772816"/>
                <a:ext cx="857093" cy="386901"/>
              </a:xfrm>
              <a:prstGeom prst="rect">
                <a:avLst/>
              </a:prstGeom>
              <a:blipFill rotWithShape="0">
                <a:blip r:embed="rId11"/>
                <a:stretch>
                  <a:fillRect r="-6429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148044" y="1809392"/>
                <a:ext cx="672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044" y="1809392"/>
                <a:ext cx="6724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091" r="-454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6732498" y="2121528"/>
            <a:ext cx="1343538" cy="11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732240" y="1916832"/>
            <a:ext cx="1343538" cy="1132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42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</a:rPr>
              <a:t>周期延拓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84824" y="2195572"/>
            <a:ext cx="134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</a:rPr>
              <a:t>取一个周期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6005055" y="4662839"/>
                <a:ext cx="871201" cy="386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55" y="4662839"/>
                <a:ext cx="871201" cy="386901"/>
              </a:xfrm>
              <a:prstGeom prst="rect">
                <a:avLst/>
              </a:prstGeom>
              <a:blipFill rotWithShape="0">
                <a:blip r:embed="rId13"/>
                <a:stretch>
                  <a:fillRect r="-7692" b="-15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8134416" y="4699415"/>
                <a:ext cx="686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16" y="4699415"/>
                <a:ext cx="68653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504" r="-442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/>
          <p:cNvCxnSpPr/>
          <p:nvPr/>
        </p:nvCxnSpPr>
        <p:spPr>
          <a:xfrm>
            <a:off x="6725924" y="5011551"/>
            <a:ext cx="1343538" cy="11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725666" y="4806855"/>
            <a:ext cx="1343538" cy="11328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797674" y="4374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</a:rPr>
              <a:t>周期延拓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78250" y="5085595"/>
            <a:ext cx="134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</a:rPr>
              <a:t>取一个周期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802233" y="2636912"/>
            <a:ext cx="0" cy="14209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802233" y="3193812"/>
            <a:ext cx="92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DTFT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8299197" y="2636912"/>
            <a:ext cx="0" cy="14209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244408" y="3193812"/>
            <a:ext cx="80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DFT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282973" y="2636912"/>
            <a:ext cx="0" cy="14209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282973" y="3193812"/>
            <a:ext cx="80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D</a:t>
            </a:r>
            <a:r>
              <a:rPr lang="en-US" altLang="zh-CN" b="1" dirty="0" smtClean="0">
                <a:solidFill>
                  <a:prstClr val="black"/>
                </a:solidFill>
              </a:rPr>
              <a:t>FS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499992" y="2636912"/>
            <a:ext cx="0" cy="14209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499992" y="3193812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D</a:t>
            </a:r>
            <a:r>
              <a:rPr lang="en-US" altLang="zh-CN" b="1" dirty="0" smtClean="0">
                <a:solidFill>
                  <a:prstClr val="black"/>
                </a:solidFill>
              </a:rPr>
              <a:t>TFT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362623" y="4387581"/>
            <a:ext cx="649537" cy="450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</a:rPr>
              <a:t>抽样</a:t>
            </a:r>
            <a:endParaRPr lang="en-US" altLang="zh-CN" b="1" dirty="0" smtClean="0">
              <a:solidFill>
                <a:prstClr val="black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5310626" y="4849246"/>
            <a:ext cx="791830" cy="6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12845" y="4872017"/>
                <a:ext cx="11760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45" y="4872017"/>
                <a:ext cx="1176027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71187" y="662393"/>
                <a:ext cx="4660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187" y="662393"/>
                <a:ext cx="466025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845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r>
              <a:rPr lang="zh-CN" altLang="en-US" dirty="0" smtClean="0"/>
              <a:t>再回顾：信号</a:t>
            </a:r>
            <a:r>
              <a:rPr lang="zh-CN" altLang="en-US" dirty="0"/>
              <a:t>的</a:t>
            </a:r>
            <a:r>
              <a:rPr lang="zh-CN" altLang="en-US" dirty="0" smtClean="0"/>
              <a:t>傅里叶分析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085428"/>
            <a:ext cx="7048500" cy="5295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3" y="1088760"/>
            <a:ext cx="16457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26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再回顾</a:t>
            </a:r>
            <a:r>
              <a:rPr lang="zh-CN" altLang="en-US" dirty="0"/>
              <a:t>：信号的</a:t>
            </a:r>
            <a:r>
              <a:rPr lang="zh-CN" altLang="en-US" dirty="0" smtClean="0"/>
              <a:t>傅里叶分析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03362"/>
            <a:ext cx="6619875" cy="493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020272" y="1108284"/>
                <a:ext cx="2023631" cy="5417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：时域采样间隔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：时域采样频率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：信号记录长度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：频域采样间隔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：采样点数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：信号最高频率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108284"/>
                <a:ext cx="2023631" cy="5417060"/>
              </a:xfrm>
              <a:prstGeom prst="rect">
                <a:avLst/>
              </a:prstGeom>
              <a:blipFill rotWithShape="0">
                <a:blip r:embed="rId3"/>
                <a:stretch>
                  <a:fillRect l="-904" r="-2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378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</a:t>
            </a:r>
            <a:r>
              <a:rPr lang="zh-CN" altLang="en-US" dirty="0" smtClean="0"/>
              <a:t>回顾</a:t>
            </a:r>
            <a:r>
              <a:rPr lang="zh-CN" altLang="en-US" dirty="0"/>
              <a:t>：信号的</a:t>
            </a:r>
            <a:r>
              <a:rPr lang="zh-CN" altLang="en-US" dirty="0" smtClean="0"/>
              <a:t>傅里叶分析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412776"/>
                <a:ext cx="8534400" cy="4800600"/>
              </a:xfrm>
            </p:spPr>
            <p:txBody>
              <a:bodyPr/>
              <a:lstStyle/>
              <a:p>
                <a:r>
                  <a:rPr lang="zh-CN" altLang="en-US" dirty="0" smtClean="0"/>
                  <a:t>连续时间非周期信号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的傅里叶分析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l-GR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在时间轴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上等</m:t>
                    </m:r>
                  </m:oMath>
                </a14:m>
                <a:r>
                  <a:rPr lang="zh-CN" altLang="en-US" dirty="0" smtClean="0"/>
                  <a:t>间隔</a:t>
                </a:r>
                <a:r>
                  <a:rPr lang="en-US" altLang="zh-CN" i="1" dirty="0" smtClean="0"/>
                  <a:t>T</a:t>
                </a:r>
                <a:r>
                  <a:rPr lang="zh-CN" altLang="en-US" dirty="0" smtClean="0"/>
                  <a:t>采样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间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隔</m:t>
                        </m:r>
                        <m:r>
                          <m:rPr>
                            <m:brk m:alnAt="2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groupCh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𝑛𝑇</m:t>
                    </m:r>
                  </m:oMath>
                </a14:m>
                <a:r>
                  <a:rPr lang="zh-CN" alt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412776"/>
                <a:ext cx="8534400" cy="4800600"/>
              </a:xfrm>
              <a:blipFill rotWithShape="0">
                <a:blip r:embed="rId3"/>
                <a:stretch>
                  <a:fillRect l="-714" t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397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1127</TotalTime>
  <Words>602</Words>
  <Application>Microsoft Office PowerPoint</Application>
  <PresentationFormat>全屏显示(4:3)</PresentationFormat>
  <Paragraphs>186</Paragraphs>
  <Slides>25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华文行楷</vt:lpstr>
      <vt:lpstr>宋体</vt:lpstr>
      <vt:lpstr>微软雅黑</vt:lpstr>
      <vt:lpstr>幼圆</vt:lpstr>
      <vt:lpstr>Arial</vt:lpstr>
      <vt:lpstr>Calibri</vt:lpstr>
      <vt:lpstr>Cambria Math</vt:lpstr>
      <vt:lpstr>Franklin Gothic Book</vt:lpstr>
      <vt:lpstr>Perpetua</vt:lpstr>
      <vt:lpstr>Verdana</vt:lpstr>
      <vt:lpstr>Wingdings 2</vt:lpstr>
      <vt:lpstr>sp#ln-01 20150309</vt:lpstr>
      <vt:lpstr>1_sp#ln-01 20150309</vt:lpstr>
      <vt:lpstr>Equation</vt:lpstr>
      <vt:lpstr>04 数字信号处理：采样 复习</vt:lpstr>
      <vt:lpstr>PowerPoint 演示文稿</vt:lpstr>
      <vt:lpstr>PowerPoint 演示文稿</vt:lpstr>
      <vt:lpstr>PowerPoint 演示文稿</vt:lpstr>
      <vt:lpstr>PowerPoint 演示文稿</vt:lpstr>
      <vt:lpstr>再回顾：信号的傅里叶分析1</vt:lpstr>
      <vt:lpstr>再回顾：信号的傅里叶分析2</vt:lpstr>
      <vt:lpstr>再回顾：信号的傅里叶分析3</vt:lpstr>
      <vt:lpstr>再回顾：信号的傅里叶分析4</vt:lpstr>
      <vt:lpstr>再回顾：信号的傅里叶分析5</vt:lpstr>
      <vt:lpstr>再回顾：信号的傅里叶分析6</vt:lpstr>
      <vt:lpstr>再回顾：信号的傅里叶分析7</vt:lpstr>
      <vt:lpstr>再回顾：信号的傅里叶分析8</vt:lpstr>
      <vt:lpstr>再回顾：信号的傅里叶分析9</vt:lpstr>
      <vt:lpstr>再回顾：信号的傅里叶分析10</vt:lpstr>
      <vt:lpstr>再回顾：信号的傅里叶分析11</vt:lpstr>
      <vt:lpstr>再回顾：值得注意的问题(1)</vt:lpstr>
      <vt:lpstr>PowerPoint 演示文稿</vt:lpstr>
      <vt:lpstr>再回顾：值得注意的问题(2)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薛向阳</cp:lastModifiedBy>
  <cp:revision>159</cp:revision>
  <dcterms:created xsi:type="dcterms:W3CDTF">2015-03-07T03:20:22Z</dcterms:created>
  <dcterms:modified xsi:type="dcterms:W3CDTF">2018-04-02T08:34:32Z</dcterms:modified>
</cp:coreProperties>
</file>