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3" r:id="rId1"/>
    <p:sldMasterId id="2147484074" r:id="rId2"/>
  </p:sldMasterIdLst>
  <p:notesMasterIdLst>
    <p:notesMasterId r:id="rId47"/>
  </p:notesMasterIdLst>
  <p:sldIdLst>
    <p:sldId id="355" r:id="rId3"/>
    <p:sldId id="372" r:id="rId4"/>
    <p:sldId id="356" r:id="rId5"/>
    <p:sldId id="342" r:id="rId6"/>
    <p:sldId id="343" r:id="rId7"/>
    <p:sldId id="344" r:id="rId8"/>
    <p:sldId id="345" r:id="rId9"/>
    <p:sldId id="346" r:id="rId10"/>
    <p:sldId id="347" r:id="rId11"/>
    <p:sldId id="348" r:id="rId12"/>
    <p:sldId id="376" r:id="rId13"/>
    <p:sldId id="349" r:id="rId14"/>
    <p:sldId id="377" r:id="rId15"/>
    <p:sldId id="378" r:id="rId16"/>
    <p:sldId id="379" r:id="rId17"/>
    <p:sldId id="380" r:id="rId18"/>
    <p:sldId id="388" r:id="rId19"/>
    <p:sldId id="389" r:id="rId20"/>
    <p:sldId id="357" r:id="rId21"/>
    <p:sldId id="358" r:id="rId22"/>
    <p:sldId id="359" r:id="rId23"/>
    <p:sldId id="360" r:id="rId24"/>
    <p:sldId id="361" r:id="rId25"/>
    <p:sldId id="371" r:id="rId26"/>
    <p:sldId id="381" r:id="rId27"/>
    <p:sldId id="382" r:id="rId28"/>
    <p:sldId id="383" r:id="rId29"/>
    <p:sldId id="384" r:id="rId30"/>
    <p:sldId id="385" r:id="rId31"/>
    <p:sldId id="386" r:id="rId32"/>
    <p:sldId id="387" r:id="rId33"/>
    <p:sldId id="362" r:id="rId34"/>
    <p:sldId id="363" r:id="rId35"/>
    <p:sldId id="364" r:id="rId36"/>
    <p:sldId id="365" r:id="rId37"/>
    <p:sldId id="366" r:id="rId38"/>
    <p:sldId id="367" r:id="rId39"/>
    <p:sldId id="374" r:id="rId40"/>
    <p:sldId id="375" r:id="rId41"/>
    <p:sldId id="368" r:id="rId42"/>
    <p:sldId id="369" r:id="rId43"/>
    <p:sldId id="370" r:id="rId44"/>
    <p:sldId id="373" r:id="rId45"/>
    <p:sldId id="354" r:id="rId46"/>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666633"/>
    <a:srgbClr val="00CC99"/>
    <a:srgbClr val="A5002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8" autoAdjust="0"/>
    <p:restoredTop sz="85946" autoAdjust="0"/>
  </p:normalViewPr>
  <p:slideViewPr>
    <p:cSldViewPr>
      <p:cViewPr varScale="1">
        <p:scale>
          <a:sx n="60" d="100"/>
          <a:sy n="60" d="100"/>
        </p:scale>
        <p:origin x="157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5.wmf"/><Relationship Id="rId3" Type="http://schemas.openxmlformats.org/officeDocument/2006/relationships/image" Target="../media/image65.wmf"/><Relationship Id="rId7" Type="http://schemas.openxmlformats.org/officeDocument/2006/relationships/image" Target="../media/image69.wmf"/><Relationship Id="rId12" Type="http://schemas.openxmlformats.org/officeDocument/2006/relationships/image" Target="../media/image74.wmf"/><Relationship Id="rId17" Type="http://schemas.openxmlformats.org/officeDocument/2006/relationships/image" Target="../media/image79.wmf"/><Relationship Id="rId2" Type="http://schemas.openxmlformats.org/officeDocument/2006/relationships/image" Target="../media/image64.wmf"/><Relationship Id="rId16" Type="http://schemas.openxmlformats.org/officeDocument/2006/relationships/image" Target="../media/image78.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5" Type="http://schemas.openxmlformats.org/officeDocument/2006/relationships/image" Target="../media/image7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 Id="rId14" Type="http://schemas.openxmlformats.org/officeDocument/2006/relationships/image" Target="../media/image7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6" Type="http://schemas.openxmlformats.org/officeDocument/2006/relationships/image" Target="../media/image135.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5" Type="http://schemas.openxmlformats.org/officeDocument/2006/relationships/image" Target="../media/image13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 Id="rId14" Type="http://schemas.openxmlformats.org/officeDocument/2006/relationships/image" Target="../media/image13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3.wmf"/><Relationship Id="rId3" Type="http://schemas.openxmlformats.org/officeDocument/2006/relationships/image" Target="../media/image121.wmf"/><Relationship Id="rId7" Type="http://schemas.openxmlformats.org/officeDocument/2006/relationships/image" Target="../media/image120.wmf"/><Relationship Id="rId12" Type="http://schemas.openxmlformats.org/officeDocument/2006/relationships/image" Target="../media/image135.wmf"/><Relationship Id="rId2" Type="http://schemas.openxmlformats.org/officeDocument/2006/relationships/image" Target="../media/image132.wmf"/><Relationship Id="rId16" Type="http://schemas.openxmlformats.org/officeDocument/2006/relationships/image" Target="../media/image127.wmf"/><Relationship Id="rId1" Type="http://schemas.openxmlformats.org/officeDocument/2006/relationships/image" Target="../media/image136.wmf"/><Relationship Id="rId6" Type="http://schemas.openxmlformats.org/officeDocument/2006/relationships/image" Target="../media/image131.wmf"/><Relationship Id="rId11" Type="http://schemas.openxmlformats.org/officeDocument/2006/relationships/image" Target="../media/image134.wmf"/><Relationship Id="rId5" Type="http://schemas.openxmlformats.org/officeDocument/2006/relationships/image" Target="../media/image130.wmf"/><Relationship Id="rId15" Type="http://schemas.openxmlformats.org/officeDocument/2006/relationships/image" Target="../media/image126.wmf"/><Relationship Id="rId10" Type="http://schemas.openxmlformats.org/officeDocument/2006/relationships/image" Target="../media/image137.wmf"/><Relationship Id="rId4" Type="http://schemas.openxmlformats.org/officeDocument/2006/relationships/image" Target="../media/image122.wmf"/><Relationship Id="rId9" Type="http://schemas.openxmlformats.org/officeDocument/2006/relationships/image" Target="../media/image133.wmf"/><Relationship Id="rId14" Type="http://schemas.openxmlformats.org/officeDocument/2006/relationships/image" Target="../media/image1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65.wmf"/><Relationship Id="rId7" Type="http://schemas.openxmlformats.org/officeDocument/2006/relationships/image" Target="../media/image76.wmf"/><Relationship Id="rId12" Type="http://schemas.openxmlformats.org/officeDocument/2006/relationships/image" Target="../media/image83.wmf"/><Relationship Id="rId2" Type="http://schemas.openxmlformats.org/officeDocument/2006/relationships/image" Target="../media/image67.wmf"/><Relationship Id="rId1" Type="http://schemas.openxmlformats.org/officeDocument/2006/relationships/image" Target="../media/image80.wmf"/><Relationship Id="rId6" Type="http://schemas.openxmlformats.org/officeDocument/2006/relationships/image" Target="../media/image75.wmf"/><Relationship Id="rId11" Type="http://schemas.openxmlformats.org/officeDocument/2006/relationships/image" Target="../media/image82.wmf"/><Relationship Id="rId5" Type="http://schemas.openxmlformats.org/officeDocument/2006/relationships/image" Target="../media/image81.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6.wmf"/><Relationship Id="rId4" Type="http://schemas.openxmlformats.org/officeDocument/2006/relationships/image" Target="../media/image1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40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0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40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60EE80B-7A1C-4EA9-9D41-6E2180383ED7}" type="slidenum">
              <a:rPr lang="en-US" altLang="zh-CN"/>
              <a:pPr>
                <a:defRPr/>
              </a:pPr>
              <a:t>‹#›</a:t>
            </a:fld>
            <a:endParaRPr lang="en-US" altLang="zh-CN"/>
          </a:p>
        </p:txBody>
      </p:sp>
    </p:spTree>
    <p:extLst>
      <p:ext uri="{BB962C8B-B14F-4D97-AF65-F5344CB8AC3E}">
        <p14:creationId xmlns:p14="http://schemas.microsoft.com/office/powerpoint/2010/main" val="4122806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3119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4218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7543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60EE80B-7A1C-4EA9-9D41-6E2180383ED7}" type="slidenum">
              <a:rPr lang="en-US" altLang="zh-CN" smtClean="0"/>
              <a:pPr>
                <a:defRPr/>
              </a:pPr>
              <a:t>15</a:t>
            </a:fld>
            <a:endParaRPr lang="en-US" altLang="zh-CN"/>
          </a:p>
        </p:txBody>
      </p:sp>
    </p:spTree>
    <p:extLst>
      <p:ext uri="{BB962C8B-B14F-4D97-AF65-F5344CB8AC3E}">
        <p14:creationId xmlns:p14="http://schemas.microsoft.com/office/powerpoint/2010/main" val="38515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60EE80B-7A1C-4EA9-9D41-6E2180383ED7}"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325967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0914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1518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rgbClr val="C00000"/>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
        <p:nvSpPr>
          <p:cNvPr id="14"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3/21/2018</a:t>
            </a:fld>
            <a:endParaRPr lang="en-US" sz="1400" dirty="0">
              <a:solidFill>
                <a:schemeClr val="tx2"/>
              </a:solidFill>
            </a:endParaRPr>
          </a:p>
        </p:txBody>
      </p:sp>
      <p:sp>
        <p:nvSpPr>
          <p:cNvPr id="15"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t>复旦大学 计算机科学技术学院</a:t>
            </a:r>
            <a:endParaRPr lang="en-US" dirty="0"/>
          </a:p>
        </p:txBody>
      </p:sp>
      <p:sp>
        <p:nvSpPr>
          <p:cNvPr id="16"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74638"/>
            <a:ext cx="8534400" cy="792162"/>
          </a:xfrm>
        </p:spPr>
        <p:txBody>
          <a:bodyPr>
            <a:normAutofit/>
          </a:bodyPr>
          <a:lstStyle>
            <a:lvl1pPr>
              <a:defRPr sz="3600" b="1"/>
            </a:lvl1pPr>
          </a:lstStyle>
          <a:p>
            <a:r>
              <a:rPr kumimoji="0" lang="zh-CN" altLang="en-US" smtClean="0"/>
              <a:t>单击此处编辑母版标题样式</a:t>
            </a:r>
            <a:endParaRPr kumimoji="0" lang="en-US" dirty="0"/>
          </a:p>
        </p:txBody>
      </p:sp>
      <p:sp>
        <p:nvSpPr>
          <p:cNvPr id="8" name="内容占位符 7"/>
          <p:cNvSpPr>
            <a:spLocks noGrp="1"/>
          </p:cNvSpPr>
          <p:nvPr>
            <p:ph sz="quarter" idx="1"/>
          </p:nvPr>
        </p:nvSpPr>
        <p:spPr>
          <a:xfrm>
            <a:off x="304800" y="1219200"/>
            <a:ext cx="8534400" cy="48006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3/21/2018</a:t>
            </a:fld>
            <a:endParaRPr lang="en-US" sz="1400" dirty="0">
              <a:solidFill>
                <a:schemeClr val="tx2"/>
              </a:solidFill>
            </a:endParaRPr>
          </a:p>
        </p:txBody>
      </p:sp>
      <p:sp>
        <p:nvSpPr>
          <p:cNvPr id="9"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t>复旦大学 计算机科学技术学院</a:t>
            </a:r>
            <a:endParaRPr lang="en-US" dirty="0"/>
          </a:p>
        </p:txBody>
      </p:sp>
      <p:sp>
        <p:nvSpPr>
          <p:cNvPr id="10"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7" name="灯片编号占位符 6"/>
          <p:cNvSpPr>
            <a:spLocks noGrp="1"/>
          </p:cNvSpPr>
          <p:nvPr>
            <p:ph type="sldNum" sz="quarter" idx="12"/>
          </p:nvPr>
        </p:nvSpPr>
        <p:spPr/>
        <p:txBody>
          <a:bodyPr/>
          <a:lstStyle/>
          <a:p>
            <a:fld id="{79637E48-F533-4E5D-8A3D-38DB6F996513}" type="slidenum">
              <a:rPr lang="zh-CN" altLang="en-US" smtClean="0"/>
              <a:t>‹#›</a:t>
            </a:fld>
            <a:endParaRPr lang="zh-CN" altLang="en-US"/>
          </a:p>
        </p:txBody>
      </p:sp>
      <p:sp>
        <p:nvSpPr>
          <p:cNvPr id="9" name="内容占位符 8"/>
          <p:cNvSpPr>
            <a:spLocks noGrp="1"/>
          </p:cNvSpPr>
          <p:nvPr>
            <p:ph sz="quarter" idx="1"/>
          </p:nvPr>
        </p:nvSpPr>
        <p:spPr>
          <a:xfrm>
            <a:off x="979874" y="1268760"/>
            <a:ext cx="3749040" cy="5029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99424" y="1268760"/>
            <a:ext cx="3749040" cy="5029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65577331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43A2D-E47C-44C1-AF86-0087E607188F}" type="datetimeFigureOut">
              <a:rPr lang="zh-CN" altLang="en-US" smtClean="0"/>
              <a:t>2018-03-21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637E48-F533-4E5D-8A3D-38DB6F996513}" type="slidenum">
              <a:rPr lang="zh-CN" altLang="en-US" smtClean="0"/>
              <a:t>‹#›</a:t>
            </a:fld>
            <a:endParaRPr lang="zh-CN" altLang="en-US"/>
          </a:p>
        </p:txBody>
      </p:sp>
    </p:spTree>
    <p:extLst>
      <p:ext uri="{BB962C8B-B14F-4D97-AF65-F5344CB8AC3E}">
        <p14:creationId xmlns:p14="http://schemas.microsoft.com/office/powerpoint/2010/main" val="420957701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7BC25EA-42F8-49ED-8D3B-8CE6543A7B52}" type="datetime1">
              <a:rPr lang="zh-CN" altLang="en-US" smtClean="0">
                <a:solidFill>
                  <a:prstClr val="black">
                    <a:tint val="75000"/>
                  </a:prstClr>
                </a:solidFill>
              </a:rPr>
              <a:pPr>
                <a:defRPr/>
              </a:pPr>
              <a:t>2018-03-21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F5B5F15A-E480-4BA2-B450-D7D536F7423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4394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endParaRPr lang="en-US">
              <a:solidFill>
                <a:prstClr val="white"/>
              </a:solidFill>
            </a:endParaRPr>
          </a:p>
        </p:txBody>
      </p:sp>
      <p:sp useBgFill="1">
        <p:nvSpPr>
          <p:cNvPr id="13" name="圆角矩形 12"/>
          <p:cNvSpPr/>
          <p:nvPr/>
        </p:nvSpPr>
        <p:spPr>
          <a:xfrm>
            <a:off x="65313" y="69755"/>
            <a:ext cx="9013372" cy="6692201"/>
          </a:xfrm>
          <a:prstGeom prst="roundRect">
            <a:avLst>
              <a:gd name="adj" fmla="val 4929"/>
            </a:avLst>
          </a:prstGeom>
          <a:ln w="6350" cap="sq" cmpd="sng" algn="ctr">
            <a:solidFill>
              <a:srgbClr val="C00000"/>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endParaRPr lang="en-US">
              <a:solidFill>
                <a:prstClr val="white"/>
              </a:solidFill>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endParaRPr lang="en-US">
              <a:solidFill>
                <a:prstClr val="white"/>
              </a:solidFill>
            </a:endParaRPr>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
        <p:nvSpPr>
          <p:cNvPr id="14"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fld id="{564CF2E0-CCC4-4E1E-9902-C3C36AB3FDA4}" type="datetimeFigureOut">
              <a:rPr lang="en-US" smtClean="0">
                <a:solidFill>
                  <a:srgbClr val="696464"/>
                </a:solidFill>
              </a:rPr>
              <a:pPr/>
              <a:t>3/21/2018</a:t>
            </a:fld>
            <a:endParaRPr lang="en-US" dirty="0">
              <a:solidFill>
                <a:srgbClr val="696464"/>
              </a:solidFill>
            </a:endParaRPr>
          </a:p>
        </p:txBody>
      </p:sp>
      <p:sp>
        <p:nvSpPr>
          <p:cNvPr id="15"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solidFill>
                  <a:srgbClr val="696464"/>
                </a:solidFill>
              </a:rPr>
              <a:t>复旦大学 计算机科学技术学院</a:t>
            </a:r>
            <a:endParaRPr lang="en-US" dirty="0">
              <a:solidFill>
                <a:srgbClr val="696464"/>
              </a:solidFill>
            </a:endParaRPr>
          </a:p>
        </p:txBody>
      </p:sp>
      <p:sp>
        <p:nvSpPr>
          <p:cNvPr id="16"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42FDE4-A7DD-41A7-A0A6-9B649FB43336}" type="slidenum">
              <a:rPr lang="en-US" smtClean="0"/>
              <a:pPr/>
              <a:t>‹#›</a:t>
            </a:fld>
            <a:endParaRPr lang="en-US" dirty="0"/>
          </a:p>
        </p:txBody>
      </p:sp>
    </p:spTree>
    <p:extLst>
      <p:ext uri="{BB962C8B-B14F-4D97-AF65-F5344CB8AC3E}">
        <p14:creationId xmlns:p14="http://schemas.microsoft.com/office/powerpoint/2010/main" val="23238653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74638"/>
            <a:ext cx="8534400" cy="792162"/>
          </a:xfrm>
        </p:spPr>
        <p:txBody>
          <a:bodyPr>
            <a:normAutofit/>
          </a:bodyPr>
          <a:lstStyle>
            <a:lvl1pPr>
              <a:defRPr sz="3600" b="1"/>
            </a:lvl1pPr>
          </a:lstStyle>
          <a:p>
            <a:r>
              <a:rPr kumimoji="0" lang="zh-CN" altLang="en-US" smtClean="0"/>
              <a:t>单击此处编辑母版标题样式</a:t>
            </a:r>
            <a:endParaRPr kumimoji="0" lang="en-US" dirty="0"/>
          </a:p>
        </p:txBody>
      </p:sp>
      <p:sp>
        <p:nvSpPr>
          <p:cNvPr id="8" name="内容占位符 7"/>
          <p:cNvSpPr>
            <a:spLocks noGrp="1"/>
          </p:cNvSpPr>
          <p:nvPr>
            <p:ph sz="quarter" idx="1"/>
          </p:nvPr>
        </p:nvSpPr>
        <p:spPr>
          <a:xfrm>
            <a:off x="304800" y="1219200"/>
            <a:ext cx="8534400" cy="48006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fld id="{564CF2E0-CCC4-4E1E-9902-C3C36AB3FDA4}" type="datetimeFigureOut">
              <a:rPr lang="en-US" smtClean="0">
                <a:solidFill>
                  <a:srgbClr val="696464"/>
                </a:solidFill>
              </a:rPr>
              <a:pPr/>
              <a:t>3/21/2018</a:t>
            </a:fld>
            <a:endParaRPr lang="en-US" dirty="0">
              <a:solidFill>
                <a:srgbClr val="696464"/>
              </a:solidFill>
            </a:endParaRPr>
          </a:p>
        </p:txBody>
      </p:sp>
      <p:sp>
        <p:nvSpPr>
          <p:cNvPr id="9"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solidFill>
                  <a:srgbClr val="696464"/>
                </a:solidFill>
              </a:rPr>
              <a:t>复旦大学 计算机科学技术学院</a:t>
            </a:r>
            <a:endParaRPr lang="en-US" dirty="0">
              <a:solidFill>
                <a:srgbClr val="696464"/>
              </a:solidFill>
            </a:endParaRPr>
          </a:p>
        </p:txBody>
      </p:sp>
      <p:sp>
        <p:nvSpPr>
          <p:cNvPr id="10"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42FDE4-A7DD-41A7-A0A6-9B649FB43336}" type="slidenum">
              <a:rPr lang="en-US" smtClean="0"/>
              <a:pPr/>
              <a:t>‹#›</a:t>
            </a:fld>
            <a:endParaRPr lang="en-US" dirty="0"/>
          </a:p>
        </p:txBody>
      </p:sp>
    </p:spTree>
    <p:extLst>
      <p:ext uri="{BB962C8B-B14F-4D97-AF65-F5344CB8AC3E}">
        <p14:creationId xmlns:p14="http://schemas.microsoft.com/office/powerpoint/2010/main" val="9460594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7" name="灯片编号占位符 6"/>
          <p:cNvSpPr>
            <a:spLocks noGrp="1"/>
          </p:cNvSpPr>
          <p:nvPr>
            <p:ph type="sldNum" sz="quarter" idx="12"/>
          </p:nvPr>
        </p:nvSpPr>
        <p:spPr/>
        <p:txBody>
          <a:bodyPr/>
          <a:lstStyle/>
          <a:p>
            <a:fld id="{79637E48-F533-4E5D-8A3D-38DB6F996513}" type="slidenum">
              <a:rPr lang="zh-CN" altLang="en-US" smtClean="0"/>
              <a:pPr/>
              <a:t>‹#›</a:t>
            </a:fld>
            <a:endParaRPr lang="zh-CN" altLang="en-US"/>
          </a:p>
        </p:txBody>
      </p:sp>
      <p:sp>
        <p:nvSpPr>
          <p:cNvPr id="9" name="内容占位符 8"/>
          <p:cNvSpPr>
            <a:spLocks noGrp="1"/>
          </p:cNvSpPr>
          <p:nvPr>
            <p:ph sz="quarter" idx="1"/>
          </p:nvPr>
        </p:nvSpPr>
        <p:spPr>
          <a:xfrm>
            <a:off x="979874" y="1268760"/>
            <a:ext cx="3749040" cy="5029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99424" y="1268760"/>
            <a:ext cx="3749040" cy="5029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50606064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43A2D-E47C-44C1-AF86-0087E607188F}" type="datetimeFigureOut">
              <a:rPr lang="zh-CN" altLang="en-US" smtClean="0">
                <a:solidFill>
                  <a:srgbClr val="696464"/>
                </a:solidFill>
              </a:rPr>
              <a:pPr/>
              <a:t>2018-03-21</a:t>
            </a:fld>
            <a:endParaRPr lang="zh-CN" altLang="en-US">
              <a:solidFill>
                <a:srgbClr val="696464"/>
              </a:solidFill>
            </a:endParaRPr>
          </a:p>
        </p:txBody>
      </p:sp>
      <p:sp>
        <p:nvSpPr>
          <p:cNvPr id="3" name="页脚占位符 2"/>
          <p:cNvSpPr>
            <a:spLocks noGrp="1"/>
          </p:cNvSpPr>
          <p:nvPr>
            <p:ph type="ftr" sz="quarter" idx="11"/>
          </p:nvPr>
        </p:nvSpPr>
        <p:spPr/>
        <p:txBody>
          <a:bodyPr/>
          <a:lstStyle/>
          <a:p>
            <a:endParaRPr lang="zh-CN" altLang="en-US">
              <a:solidFill>
                <a:srgbClr val="696464"/>
              </a:solidFill>
            </a:endParaRPr>
          </a:p>
        </p:txBody>
      </p:sp>
      <p:sp>
        <p:nvSpPr>
          <p:cNvPr id="4" name="灯片编号占位符 3"/>
          <p:cNvSpPr>
            <a:spLocks noGrp="1"/>
          </p:cNvSpPr>
          <p:nvPr>
            <p:ph type="sldNum" sz="quarter" idx="12"/>
          </p:nvPr>
        </p:nvSpPr>
        <p:spPr/>
        <p:txBody>
          <a:bodyPr/>
          <a:lstStyle/>
          <a:p>
            <a:fld id="{79637E48-F533-4E5D-8A3D-38DB6F996513}" type="slidenum">
              <a:rPr lang="zh-CN" altLang="en-US" smtClean="0"/>
              <a:pPr/>
              <a:t>‹#›</a:t>
            </a:fld>
            <a:endParaRPr lang="zh-CN" altLang="en-US"/>
          </a:p>
        </p:txBody>
      </p:sp>
    </p:spTree>
    <p:extLst>
      <p:ext uri="{BB962C8B-B14F-4D97-AF65-F5344CB8AC3E}">
        <p14:creationId xmlns:p14="http://schemas.microsoft.com/office/powerpoint/2010/main" val="392411106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rgbClr val="00B050"/>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304800" y="228600"/>
            <a:ext cx="8458200" cy="838200"/>
          </a:xfrm>
          <a:prstGeom prst="rect">
            <a:avLst/>
          </a:prstGeom>
        </p:spPr>
        <p:txBody>
          <a:bodyPr bIns="91440"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304800" y="1219200"/>
            <a:ext cx="8458200" cy="4800600"/>
          </a:xfrm>
          <a:prstGeom prst="rect">
            <a:avLst/>
          </a:prstGeom>
        </p:spPr>
        <p:txBody>
          <a:bodyPr>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3/21/2018</a:t>
            </a:fld>
            <a:endParaRPr lang="en-US" sz="1400" dirty="0">
              <a:solidFill>
                <a:schemeClr val="tx2"/>
              </a:solidFill>
            </a:endParaRPr>
          </a:p>
        </p:txBody>
      </p:sp>
      <p:sp>
        <p:nvSpPr>
          <p:cNvPr id="3"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t>复旦大学 计算机科学技术学院</a:t>
            </a:r>
            <a:endParaRPr lang="en-US" dirty="0"/>
          </a:p>
        </p:txBody>
      </p:sp>
      <p:sp>
        <p:nvSpPr>
          <p:cNvPr id="23"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73" r:id="rId5"/>
  </p:sldLayoutIdLst>
  <p:transition>
    <p:fade/>
  </p:transition>
  <p:timing>
    <p:tnLst>
      <p:par>
        <p:cTn id="1" dur="indefinite" restart="never" nodeType="tmRoot"/>
      </p:par>
    </p:tnLst>
  </p:timing>
  <p:hf hdr="0"/>
  <p:txStyles>
    <p:titleStyle>
      <a:lvl1pPr algn="l" rtl="0" eaLnBrk="1" latinLnBrk="0" hangingPunct="1">
        <a:spcBef>
          <a:spcPct val="0"/>
        </a:spcBef>
        <a:buNone/>
        <a:defRPr kumimoji="0" sz="3600" b="1"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endParaRPr lang="en-US">
              <a:solidFill>
                <a:prstClr val="white"/>
              </a:solidFill>
            </a:endParaRPr>
          </a:p>
        </p:txBody>
      </p:sp>
      <p:sp useBgFill="1">
        <p:nvSpPr>
          <p:cNvPr id="8" name="圆角矩形 7"/>
          <p:cNvSpPr/>
          <p:nvPr/>
        </p:nvSpPr>
        <p:spPr>
          <a:xfrm>
            <a:off x="64008" y="69755"/>
            <a:ext cx="9013372" cy="6693408"/>
          </a:xfrm>
          <a:prstGeom prst="roundRect">
            <a:avLst>
              <a:gd name="adj" fmla="val 4929"/>
            </a:avLst>
          </a:prstGeom>
          <a:ln w="6350" cap="sq" cmpd="sng" algn="ctr">
            <a:solidFill>
              <a:srgbClr val="00B050"/>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endParaRPr lang="en-US">
              <a:solidFill>
                <a:prstClr val="white"/>
              </a:solidFill>
            </a:endParaRPr>
          </a:p>
        </p:txBody>
      </p:sp>
      <p:sp>
        <p:nvSpPr>
          <p:cNvPr id="22" name="标题占位符 21"/>
          <p:cNvSpPr>
            <a:spLocks noGrp="1"/>
          </p:cNvSpPr>
          <p:nvPr>
            <p:ph type="title"/>
          </p:nvPr>
        </p:nvSpPr>
        <p:spPr>
          <a:xfrm>
            <a:off x="304800" y="228600"/>
            <a:ext cx="8458200" cy="838200"/>
          </a:xfrm>
          <a:prstGeom prst="rect">
            <a:avLst/>
          </a:prstGeom>
        </p:spPr>
        <p:txBody>
          <a:bodyPr bIns="91440"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304800" y="1219200"/>
            <a:ext cx="8458200" cy="4800600"/>
          </a:xfrm>
          <a:prstGeom prst="rect">
            <a:avLst/>
          </a:prstGeom>
        </p:spPr>
        <p:txBody>
          <a:bodyPr>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7373692" y="6191250"/>
            <a:ext cx="1397921" cy="476250"/>
          </a:xfrm>
          <a:prstGeom prst="rect">
            <a:avLst/>
          </a:prstGeom>
        </p:spPr>
        <p:txBody>
          <a:bodyPr anchor="ctr" anchorCtr="0"/>
          <a:lstStyle>
            <a:lvl1pPr algn="r" eaLnBrk="1" latinLnBrk="0" hangingPunct="1">
              <a:defRPr kumimoji="0" sz="1400">
                <a:solidFill>
                  <a:schemeClr val="tx2"/>
                </a:solidFill>
              </a:defRPr>
            </a:lvl1pPr>
          </a:lstStyle>
          <a:p>
            <a:fld id="{564CF2E0-CCC4-4E1E-9902-C3C36AB3FDA4}" type="datetimeFigureOut">
              <a:rPr lang="en-US" smtClean="0">
                <a:solidFill>
                  <a:srgbClr val="696464"/>
                </a:solidFill>
              </a:rPr>
              <a:pPr/>
              <a:t>3/21/2018</a:t>
            </a:fld>
            <a:endParaRPr lang="en-US" dirty="0">
              <a:solidFill>
                <a:srgbClr val="696464"/>
              </a:solidFill>
            </a:endParaRPr>
          </a:p>
        </p:txBody>
      </p:sp>
      <p:sp>
        <p:nvSpPr>
          <p:cNvPr id="3" name="页脚占位符 2"/>
          <p:cNvSpPr>
            <a:spLocks noGrp="1"/>
          </p:cNvSpPr>
          <p:nvPr>
            <p:ph type="ftr" sz="quarter" idx="3"/>
          </p:nvPr>
        </p:nvSpPr>
        <p:spPr>
          <a:xfrm>
            <a:off x="762000" y="6186714"/>
            <a:ext cx="2895600" cy="457200"/>
          </a:xfrm>
          <a:prstGeom prst="rect">
            <a:avLst/>
          </a:prstGeom>
        </p:spPr>
        <p:txBody>
          <a:bodyPr anchor="ctr" anchorCtr="0"/>
          <a:lstStyle>
            <a:lvl1pPr algn="l" eaLnBrk="1" latinLnBrk="0" hangingPunct="1">
              <a:defRPr kumimoji="0" sz="1400">
                <a:solidFill>
                  <a:schemeClr val="tx2"/>
                </a:solidFill>
              </a:defRPr>
            </a:lvl1pPr>
          </a:lstStyle>
          <a:p>
            <a:r>
              <a:rPr lang="zh-CN" altLang="en-US" dirty="0" smtClean="0">
                <a:solidFill>
                  <a:srgbClr val="696464"/>
                </a:solidFill>
              </a:rPr>
              <a:t>复旦大学 计算机科学技术学院</a:t>
            </a:r>
            <a:endParaRPr lang="en-US" dirty="0">
              <a:solidFill>
                <a:srgbClr val="696464"/>
              </a:solidFill>
            </a:endParaRPr>
          </a:p>
        </p:txBody>
      </p:sp>
      <p:sp>
        <p:nvSpPr>
          <p:cNvPr id="23" name="灯片编号占位符 22"/>
          <p:cNvSpPr>
            <a:spLocks noGrp="1"/>
          </p:cNvSpPr>
          <p:nvPr>
            <p:ph type="sldNum" sz="quarter" idx="4"/>
          </p:nvPr>
        </p:nvSpPr>
        <p:spPr>
          <a:xfrm>
            <a:off x="228600" y="6181272"/>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42FDE4-A7DD-41A7-A0A6-9B649FB43336}" type="slidenum">
              <a:rPr lang="en-US" smtClean="0"/>
              <a:pPr/>
              <a:t>‹#›</a:t>
            </a:fld>
            <a:endParaRPr lang="en-US" dirty="0"/>
          </a:p>
        </p:txBody>
      </p:sp>
    </p:spTree>
    <p:extLst>
      <p:ext uri="{BB962C8B-B14F-4D97-AF65-F5344CB8AC3E}">
        <p14:creationId xmlns:p14="http://schemas.microsoft.com/office/powerpoint/2010/main" val="1341205887"/>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Lst>
  <p:transition>
    <p:fade/>
  </p:transition>
  <p:timing>
    <p:tnLst>
      <p:par>
        <p:cTn id="1" dur="indefinite" restart="never" nodeType="tmRoot"/>
      </p:par>
    </p:tnLst>
  </p:timing>
  <p:hf hdr="0"/>
  <p:txStyles>
    <p:titleStyle>
      <a:lvl1pPr algn="l" rtl="0" eaLnBrk="1" latinLnBrk="0" hangingPunct="1">
        <a:spcBef>
          <a:spcPct val="0"/>
        </a:spcBef>
        <a:buNone/>
        <a:defRPr kumimoji="0" sz="3600" b="1"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image" Target="../media/image73.wmf"/><Relationship Id="rId3" Type="http://schemas.openxmlformats.org/officeDocument/2006/relationships/oleObject" Target="../embeddings/oleObject1.bin"/><Relationship Id="rId21" Type="http://schemas.openxmlformats.org/officeDocument/2006/relationships/oleObject" Target="../embeddings/oleObject11.bin"/><Relationship Id="rId34" Type="http://schemas.openxmlformats.org/officeDocument/2006/relationships/image" Target="../media/image77.wmf"/><Relationship Id="rId7" Type="http://schemas.openxmlformats.org/officeDocument/2006/relationships/oleObject" Target="../embeddings/oleObject3.bin"/><Relationship Id="rId12" Type="http://schemas.openxmlformats.org/officeDocument/2006/relationships/image" Target="../media/image67.wmf"/><Relationship Id="rId17" Type="http://schemas.openxmlformats.org/officeDocument/2006/relationships/image" Target="../media/image69.wmf"/><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image" Target="../media/image79.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image" Target="../media/image70.wmf"/><Relationship Id="rId29" Type="http://schemas.openxmlformats.org/officeDocument/2006/relationships/oleObject" Target="../embeddings/oleObject15.bin"/><Relationship Id="rId1" Type="http://schemas.openxmlformats.org/officeDocument/2006/relationships/vmlDrawing" Target="../drawings/vmlDrawing1.vml"/><Relationship Id="rId6" Type="http://schemas.openxmlformats.org/officeDocument/2006/relationships/image" Target="../media/image64.wmf"/><Relationship Id="rId11" Type="http://schemas.openxmlformats.org/officeDocument/2006/relationships/oleObject" Target="../embeddings/oleObject5.bin"/><Relationship Id="rId24" Type="http://schemas.openxmlformats.org/officeDocument/2006/relationships/image" Target="../media/image72.wmf"/><Relationship Id="rId32" Type="http://schemas.openxmlformats.org/officeDocument/2006/relationships/image" Target="../media/image76.wmf"/><Relationship Id="rId37" Type="http://schemas.openxmlformats.org/officeDocument/2006/relationships/oleObject" Target="../embeddings/oleObject19.bin"/><Relationship Id="rId5" Type="http://schemas.openxmlformats.org/officeDocument/2006/relationships/oleObject" Target="../embeddings/oleObject2.bin"/><Relationship Id="rId15" Type="http://schemas.openxmlformats.org/officeDocument/2006/relationships/image" Target="../media/image68.wmf"/><Relationship Id="rId23" Type="http://schemas.openxmlformats.org/officeDocument/2006/relationships/oleObject" Target="../embeddings/oleObject12.bin"/><Relationship Id="rId28" Type="http://schemas.openxmlformats.org/officeDocument/2006/relationships/image" Target="../media/image74.wmf"/><Relationship Id="rId36" Type="http://schemas.openxmlformats.org/officeDocument/2006/relationships/image" Target="../media/image78.wmf"/><Relationship Id="rId10" Type="http://schemas.openxmlformats.org/officeDocument/2006/relationships/image" Target="../media/image66.wmf"/><Relationship Id="rId19" Type="http://schemas.openxmlformats.org/officeDocument/2006/relationships/oleObject" Target="../embeddings/oleObject10.bin"/><Relationship Id="rId31" Type="http://schemas.openxmlformats.org/officeDocument/2006/relationships/oleObject" Target="../embeddings/oleObject16.bin"/><Relationship Id="rId4" Type="http://schemas.openxmlformats.org/officeDocument/2006/relationships/image" Target="../media/image63.wmf"/><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image" Target="../media/image71.wmf"/><Relationship Id="rId27" Type="http://schemas.openxmlformats.org/officeDocument/2006/relationships/oleObject" Target="../embeddings/oleObject14.bin"/><Relationship Id="rId30" Type="http://schemas.openxmlformats.org/officeDocument/2006/relationships/image" Target="../media/image75.wmf"/><Relationship Id="rId35"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25.bin"/><Relationship Id="rId18" Type="http://schemas.openxmlformats.org/officeDocument/2006/relationships/image" Target="../media/image77.wmf"/><Relationship Id="rId26" Type="http://schemas.openxmlformats.org/officeDocument/2006/relationships/image" Target="../media/image83.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81.wmf"/><Relationship Id="rId17" Type="http://schemas.openxmlformats.org/officeDocument/2006/relationships/oleObject" Target="../embeddings/oleObject27.bin"/><Relationship Id="rId25" Type="http://schemas.openxmlformats.org/officeDocument/2006/relationships/oleObject" Target="../embeddings/oleObject31.bin"/><Relationship Id="rId2" Type="http://schemas.openxmlformats.org/officeDocument/2006/relationships/slideLayout" Target="../slideLayouts/slideLayout4.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2.vml"/><Relationship Id="rId6" Type="http://schemas.openxmlformats.org/officeDocument/2006/relationships/image" Target="../media/image67.wmf"/><Relationship Id="rId11" Type="http://schemas.openxmlformats.org/officeDocument/2006/relationships/oleObject" Target="../embeddings/oleObject24.bin"/><Relationship Id="rId24" Type="http://schemas.openxmlformats.org/officeDocument/2006/relationships/image" Target="../media/image82.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10" Type="http://schemas.openxmlformats.org/officeDocument/2006/relationships/image" Target="../media/image73.wmf"/><Relationship Id="rId19" Type="http://schemas.openxmlformats.org/officeDocument/2006/relationships/oleObject" Target="../embeddings/oleObject28.bin"/><Relationship Id="rId4" Type="http://schemas.openxmlformats.org/officeDocument/2006/relationships/image" Target="../media/image80.wmf"/><Relationship Id="rId9" Type="http://schemas.openxmlformats.org/officeDocument/2006/relationships/oleObject" Target="../embeddings/oleObject23.bin"/><Relationship Id="rId14" Type="http://schemas.openxmlformats.org/officeDocument/2006/relationships/image" Target="../media/image75.wmf"/><Relationship Id="rId22" Type="http://schemas.openxmlformats.org/officeDocument/2006/relationships/image" Target="../media/image7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4.wmf"/></Relationships>
</file>

<file path=ppt/slides/_rels/slide22.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89.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8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88.emf"/><Relationship Id="rId4" Type="http://schemas.openxmlformats.org/officeDocument/2006/relationships/image" Target="../media/image85.wmf"/><Relationship Id="rId9" Type="http://schemas.openxmlformats.org/officeDocument/2006/relationships/oleObject" Target="../embeddings/oleObject36.bin"/><Relationship Id="rId14" Type="http://schemas.openxmlformats.org/officeDocument/2006/relationships/image" Target="../media/image9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92.wmf"/><Relationship Id="rId5" Type="http://schemas.openxmlformats.org/officeDocument/2006/relationships/oleObject" Target="../embeddings/oleObject40.bin"/><Relationship Id="rId4" Type="http://schemas.openxmlformats.org/officeDocument/2006/relationships/image" Target="../media/image91.wmf"/></Relationships>
</file>

<file path=ppt/slides/_rels/slide24.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94.wmf"/><Relationship Id="rId5" Type="http://schemas.openxmlformats.org/officeDocument/2006/relationships/oleObject" Target="../embeddings/oleObject42.bin"/><Relationship Id="rId4" Type="http://schemas.openxmlformats.org/officeDocument/2006/relationships/image" Target="../media/image93.wmf"/></Relationships>
</file>

<file path=ppt/slides/_rels/slide2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png"/><Relationship Id="rId7" Type="http://schemas.openxmlformats.org/officeDocument/2006/relationships/image" Target="../media/image97.wmf"/><Relationship Id="rId2" Type="http://schemas.openxmlformats.org/officeDocument/2006/relationships/slideLayout" Target="../slideLayouts/slideLayout9.xml"/><Relationship Id="rId1" Type="http://schemas.openxmlformats.org/officeDocument/2006/relationships/vmlDrawing" Target="../drawings/vmlDrawing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6.bin"/><Relationship Id="rId7" Type="http://schemas.openxmlformats.org/officeDocument/2006/relationships/image" Target="../media/image104.png"/><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image" Target="../media/image103.png"/><Relationship Id="rId11" Type="http://schemas.openxmlformats.org/officeDocument/2006/relationships/image" Target="../media/image102.emf"/><Relationship Id="rId5" Type="http://schemas.openxmlformats.org/officeDocument/2006/relationships/image" Target="../media/image68.png"/><Relationship Id="rId10" Type="http://schemas.openxmlformats.org/officeDocument/2006/relationships/oleObject" Target="../embeddings/oleObject48.bin"/><Relationship Id="rId4" Type="http://schemas.openxmlformats.org/officeDocument/2006/relationships/image" Target="../media/image100.emf"/><Relationship Id="rId9" Type="http://schemas.openxmlformats.org/officeDocument/2006/relationships/image" Target="../media/image101.emf"/></Relationships>
</file>

<file path=ppt/slides/_rels/slide27.x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9.xml"/><Relationship Id="rId1" Type="http://schemas.openxmlformats.org/officeDocument/2006/relationships/vmlDrawing" Target="../drawings/vmlDrawing9.vml"/><Relationship Id="rId6" Type="http://schemas.openxmlformats.org/officeDocument/2006/relationships/image" Target="../media/image106.emf"/><Relationship Id="rId5" Type="http://schemas.openxmlformats.org/officeDocument/2006/relationships/oleObject" Target="../embeddings/oleObject50.bin"/><Relationship Id="rId4" Type="http://schemas.openxmlformats.org/officeDocument/2006/relationships/image" Target="../media/image105.emf"/></Relationships>
</file>

<file path=ppt/slides/_rels/slide28.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112.emf"/><Relationship Id="rId2" Type="http://schemas.openxmlformats.org/officeDocument/2006/relationships/slideLayout" Target="../slideLayouts/slideLayout9.xml"/><Relationship Id="rId1" Type="http://schemas.openxmlformats.org/officeDocument/2006/relationships/vmlDrawing" Target="../drawings/vmlDrawing10.vml"/><Relationship Id="rId6" Type="http://schemas.openxmlformats.org/officeDocument/2006/relationships/image" Target="../media/image109.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9.xml"/><Relationship Id="rId1" Type="http://schemas.openxmlformats.org/officeDocument/2006/relationships/vmlDrawing" Target="../drawings/vmlDrawing11.vml"/><Relationship Id="rId4" Type="http://schemas.openxmlformats.org/officeDocument/2006/relationships/image" Target="../media/image1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image" Target="../media/image116.wmf"/><Relationship Id="rId2" Type="http://schemas.openxmlformats.org/officeDocument/2006/relationships/slideLayout" Target="../slideLayouts/slideLayout9.xml"/><Relationship Id="rId1" Type="http://schemas.openxmlformats.org/officeDocument/2006/relationships/vmlDrawing" Target="../drawings/vmlDrawing12.vml"/><Relationship Id="rId6" Type="http://schemas.openxmlformats.org/officeDocument/2006/relationships/image" Target="../media/image115.emf"/><Relationship Id="rId5" Type="http://schemas.openxmlformats.org/officeDocument/2006/relationships/oleObject" Target="../embeddings/oleObject59.bin"/><Relationship Id="rId4" Type="http://schemas.openxmlformats.org/officeDocument/2006/relationships/image" Target="../media/image114.emf"/></Relationships>
</file>

<file path=ppt/slides/_rels/slide31.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slideLayout" Target="../slideLayouts/slideLayout9.xml"/><Relationship Id="rId4" Type="http://schemas.openxmlformats.org/officeDocument/2006/relationships/image" Target="../media/image119.wmf"/></Relationships>
</file>

<file path=ppt/slides/_rels/slide32.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65.bin"/><Relationship Id="rId18" Type="http://schemas.openxmlformats.org/officeDocument/2006/relationships/image" Target="../media/image126.wmf"/><Relationship Id="rId26" Type="http://schemas.openxmlformats.org/officeDocument/2006/relationships/oleObject" Target="../embeddings/oleObject73.bin"/><Relationship Id="rId39" Type="http://schemas.openxmlformats.org/officeDocument/2006/relationships/oleObject" Target="../embeddings/oleObject83.bin"/><Relationship Id="rId3" Type="http://schemas.openxmlformats.org/officeDocument/2006/relationships/oleObject" Target="../embeddings/oleObject60.bin"/><Relationship Id="rId21" Type="http://schemas.openxmlformats.org/officeDocument/2006/relationships/oleObject" Target="../embeddings/oleObject70.bin"/><Relationship Id="rId34" Type="http://schemas.openxmlformats.org/officeDocument/2006/relationships/oleObject" Target="../embeddings/oleObject79.bin"/><Relationship Id="rId42" Type="http://schemas.openxmlformats.org/officeDocument/2006/relationships/oleObject" Target="../embeddings/oleObject85.bin"/><Relationship Id="rId47" Type="http://schemas.openxmlformats.org/officeDocument/2006/relationships/image" Target="../media/image135.wmf"/><Relationship Id="rId7" Type="http://schemas.openxmlformats.org/officeDocument/2006/relationships/oleObject" Target="../embeddings/oleObject62.bin"/><Relationship Id="rId12" Type="http://schemas.openxmlformats.org/officeDocument/2006/relationships/image" Target="../media/image124.wmf"/><Relationship Id="rId17" Type="http://schemas.openxmlformats.org/officeDocument/2006/relationships/oleObject" Target="../embeddings/oleObject68.bin"/><Relationship Id="rId25" Type="http://schemas.openxmlformats.org/officeDocument/2006/relationships/image" Target="../media/image129.wmf"/><Relationship Id="rId33" Type="http://schemas.openxmlformats.org/officeDocument/2006/relationships/oleObject" Target="../embeddings/oleObject78.bin"/><Relationship Id="rId38" Type="http://schemas.openxmlformats.org/officeDocument/2006/relationships/image" Target="../media/image132.wmf"/><Relationship Id="rId46" Type="http://schemas.openxmlformats.org/officeDocument/2006/relationships/oleObject" Target="../embeddings/oleObject88.bin"/><Relationship Id="rId2" Type="http://schemas.openxmlformats.org/officeDocument/2006/relationships/slideLayout" Target="../slideLayouts/slideLayout4.xml"/><Relationship Id="rId16" Type="http://schemas.openxmlformats.org/officeDocument/2006/relationships/oleObject" Target="../embeddings/oleObject67.bin"/><Relationship Id="rId20" Type="http://schemas.openxmlformats.org/officeDocument/2006/relationships/image" Target="../media/image127.wmf"/><Relationship Id="rId29" Type="http://schemas.openxmlformats.org/officeDocument/2006/relationships/image" Target="../media/image130.wmf"/><Relationship Id="rId41" Type="http://schemas.openxmlformats.org/officeDocument/2006/relationships/image" Target="../media/image133.wmf"/><Relationship Id="rId1" Type="http://schemas.openxmlformats.org/officeDocument/2006/relationships/vmlDrawing" Target="../drawings/vmlDrawing13.vml"/><Relationship Id="rId6" Type="http://schemas.openxmlformats.org/officeDocument/2006/relationships/image" Target="../media/image121.wmf"/><Relationship Id="rId11" Type="http://schemas.openxmlformats.org/officeDocument/2006/relationships/oleObject" Target="../embeddings/oleObject64.bin"/><Relationship Id="rId24" Type="http://schemas.openxmlformats.org/officeDocument/2006/relationships/oleObject" Target="../embeddings/oleObject72.bin"/><Relationship Id="rId32" Type="http://schemas.openxmlformats.org/officeDocument/2006/relationships/oleObject" Target="../embeddings/oleObject77.bin"/><Relationship Id="rId37" Type="http://schemas.openxmlformats.org/officeDocument/2006/relationships/oleObject" Target="../embeddings/oleObject82.bin"/><Relationship Id="rId40" Type="http://schemas.openxmlformats.org/officeDocument/2006/relationships/oleObject" Target="../embeddings/oleObject84.bin"/><Relationship Id="rId45" Type="http://schemas.openxmlformats.org/officeDocument/2006/relationships/image" Target="../media/image134.wmf"/><Relationship Id="rId5" Type="http://schemas.openxmlformats.org/officeDocument/2006/relationships/oleObject" Target="../embeddings/oleObject61.bin"/><Relationship Id="rId15" Type="http://schemas.openxmlformats.org/officeDocument/2006/relationships/image" Target="../media/image125.wmf"/><Relationship Id="rId23" Type="http://schemas.openxmlformats.org/officeDocument/2006/relationships/image" Target="../media/image128.wmf"/><Relationship Id="rId28" Type="http://schemas.openxmlformats.org/officeDocument/2006/relationships/oleObject" Target="../embeddings/oleObject75.bin"/><Relationship Id="rId36" Type="http://schemas.openxmlformats.org/officeDocument/2006/relationships/oleObject" Target="../embeddings/oleObject81.bin"/><Relationship Id="rId10" Type="http://schemas.openxmlformats.org/officeDocument/2006/relationships/image" Target="../media/image123.wmf"/><Relationship Id="rId19" Type="http://schemas.openxmlformats.org/officeDocument/2006/relationships/oleObject" Target="../embeddings/oleObject69.bin"/><Relationship Id="rId31" Type="http://schemas.openxmlformats.org/officeDocument/2006/relationships/image" Target="../media/image131.wmf"/><Relationship Id="rId44" Type="http://schemas.openxmlformats.org/officeDocument/2006/relationships/oleObject" Target="../embeddings/oleObject87.bin"/><Relationship Id="rId4" Type="http://schemas.openxmlformats.org/officeDocument/2006/relationships/image" Target="../media/image120.wmf"/><Relationship Id="rId9" Type="http://schemas.openxmlformats.org/officeDocument/2006/relationships/oleObject" Target="../embeddings/oleObject63.bin"/><Relationship Id="rId14" Type="http://schemas.openxmlformats.org/officeDocument/2006/relationships/oleObject" Target="../embeddings/oleObject66.bin"/><Relationship Id="rId22" Type="http://schemas.openxmlformats.org/officeDocument/2006/relationships/oleObject" Target="../embeddings/oleObject71.bin"/><Relationship Id="rId27" Type="http://schemas.openxmlformats.org/officeDocument/2006/relationships/oleObject" Target="../embeddings/oleObject74.bin"/><Relationship Id="rId30" Type="http://schemas.openxmlformats.org/officeDocument/2006/relationships/oleObject" Target="../embeddings/oleObject76.bin"/><Relationship Id="rId35" Type="http://schemas.openxmlformats.org/officeDocument/2006/relationships/oleObject" Target="../embeddings/oleObject80.bin"/><Relationship Id="rId43" Type="http://schemas.openxmlformats.org/officeDocument/2006/relationships/oleObject" Target="../embeddings/oleObject86.bin"/></Relationships>
</file>

<file path=ppt/slides/_rels/slide33.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image" Target="../media/image130.wmf"/><Relationship Id="rId18" Type="http://schemas.openxmlformats.org/officeDocument/2006/relationships/oleObject" Target="../embeddings/oleObject97.bin"/><Relationship Id="rId26" Type="http://schemas.openxmlformats.org/officeDocument/2006/relationships/oleObject" Target="../embeddings/oleObject102.bin"/><Relationship Id="rId39" Type="http://schemas.openxmlformats.org/officeDocument/2006/relationships/oleObject" Target="../embeddings/oleObject111.bin"/><Relationship Id="rId3" Type="http://schemas.openxmlformats.org/officeDocument/2006/relationships/oleObject" Target="../embeddings/oleObject89.bin"/><Relationship Id="rId21" Type="http://schemas.openxmlformats.org/officeDocument/2006/relationships/oleObject" Target="../embeddings/oleObject99.bin"/><Relationship Id="rId34" Type="http://schemas.openxmlformats.org/officeDocument/2006/relationships/image" Target="../media/image123.wmf"/><Relationship Id="rId42" Type="http://schemas.openxmlformats.org/officeDocument/2006/relationships/oleObject" Target="../embeddings/oleObject113.bin"/><Relationship Id="rId7" Type="http://schemas.openxmlformats.org/officeDocument/2006/relationships/oleObject" Target="../embeddings/oleObject91.bin"/><Relationship Id="rId12" Type="http://schemas.openxmlformats.org/officeDocument/2006/relationships/oleObject" Target="../embeddings/oleObject94.bin"/><Relationship Id="rId17" Type="http://schemas.openxmlformats.org/officeDocument/2006/relationships/image" Target="../media/image120.wmf"/><Relationship Id="rId25" Type="http://schemas.openxmlformats.org/officeDocument/2006/relationships/oleObject" Target="../embeddings/oleObject101.bin"/><Relationship Id="rId33" Type="http://schemas.openxmlformats.org/officeDocument/2006/relationships/oleObject" Target="../embeddings/oleObject107.bin"/><Relationship Id="rId38" Type="http://schemas.openxmlformats.org/officeDocument/2006/relationships/image" Target="../media/image125.wmf"/><Relationship Id="rId2" Type="http://schemas.openxmlformats.org/officeDocument/2006/relationships/slideLayout" Target="../slideLayouts/slideLayout4.xml"/><Relationship Id="rId16" Type="http://schemas.openxmlformats.org/officeDocument/2006/relationships/oleObject" Target="../embeddings/oleObject96.bin"/><Relationship Id="rId20" Type="http://schemas.openxmlformats.org/officeDocument/2006/relationships/oleObject" Target="../embeddings/oleObject98.bin"/><Relationship Id="rId29" Type="http://schemas.openxmlformats.org/officeDocument/2006/relationships/oleObject" Target="../embeddings/oleObject104.bin"/><Relationship Id="rId41" Type="http://schemas.openxmlformats.org/officeDocument/2006/relationships/image" Target="../media/image126.wmf"/><Relationship Id="rId1" Type="http://schemas.openxmlformats.org/officeDocument/2006/relationships/vmlDrawing" Target="../drawings/vmlDrawing14.vml"/><Relationship Id="rId6" Type="http://schemas.openxmlformats.org/officeDocument/2006/relationships/image" Target="../media/image132.wmf"/><Relationship Id="rId11" Type="http://schemas.openxmlformats.org/officeDocument/2006/relationships/oleObject" Target="../embeddings/oleObject93.bin"/><Relationship Id="rId24" Type="http://schemas.openxmlformats.org/officeDocument/2006/relationships/image" Target="../media/image137.wmf"/><Relationship Id="rId32" Type="http://schemas.openxmlformats.org/officeDocument/2006/relationships/oleObject" Target="../embeddings/oleObject106.bin"/><Relationship Id="rId37" Type="http://schemas.openxmlformats.org/officeDocument/2006/relationships/oleObject" Target="../embeddings/oleObject110.bin"/><Relationship Id="rId40" Type="http://schemas.openxmlformats.org/officeDocument/2006/relationships/oleObject" Target="../embeddings/oleObject112.bin"/><Relationship Id="rId45" Type="http://schemas.openxmlformats.org/officeDocument/2006/relationships/oleObject" Target="../embeddings/oleObject115.bin"/><Relationship Id="rId5" Type="http://schemas.openxmlformats.org/officeDocument/2006/relationships/oleObject" Target="../embeddings/oleObject90.bin"/><Relationship Id="rId15" Type="http://schemas.openxmlformats.org/officeDocument/2006/relationships/image" Target="../media/image131.wmf"/><Relationship Id="rId23" Type="http://schemas.openxmlformats.org/officeDocument/2006/relationships/oleObject" Target="../embeddings/oleObject100.bin"/><Relationship Id="rId28" Type="http://schemas.openxmlformats.org/officeDocument/2006/relationships/image" Target="../media/image134.wmf"/><Relationship Id="rId36" Type="http://schemas.openxmlformats.org/officeDocument/2006/relationships/oleObject" Target="../embeddings/oleObject109.bin"/><Relationship Id="rId10" Type="http://schemas.openxmlformats.org/officeDocument/2006/relationships/image" Target="../media/image122.wmf"/><Relationship Id="rId19" Type="http://schemas.openxmlformats.org/officeDocument/2006/relationships/image" Target="../media/image124.wmf"/><Relationship Id="rId31" Type="http://schemas.openxmlformats.org/officeDocument/2006/relationships/oleObject" Target="../embeddings/oleObject105.bin"/><Relationship Id="rId44" Type="http://schemas.openxmlformats.org/officeDocument/2006/relationships/oleObject" Target="../embeddings/oleObject114.bin"/><Relationship Id="rId4" Type="http://schemas.openxmlformats.org/officeDocument/2006/relationships/image" Target="../media/image136.wmf"/><Relationship Id="rId9" Type="http://schemas.openxmlformats.org/officeDocument/2006/relationships/oleObject" Target="../embeddings/oleObject92.bin"/><Relationship Id="rId14" Type="http://schemas.openxmlformats.org/officeDocument/2006/relationships/oleObject" Target="../embeddings/oleObject95.bin"/><Relationship Id="rId22" Type="http://schemas.openxmlformats.org/officeDocument/2006/relationships/image" Target="../media/image133.wmf"/><Relationship Id="rId27" Type="http://schemas.openxmlformats.org/officeDocument/2006/relationships/oleObject" Target="../embeddings/oleObject103.bin"/><Relationship Id="rId30" Type="http://schemas.openxmlformats.org/officeDocument/2006/relationships/image" Target="../media/image135.wmf"/><Relationship Id="rId35" Type="http://schemas.openxmlformats.org/officeDocument/2006/relationships/oleObject" Target="../embeddings/oleObject108.bin"/><Relationship Id="rId43" Type="http://schemas.openxmlformats.org/officeDocument/2006/relationships/image" Target="../media/image127.wmf"/></Relationships>
</file>

<file path=ppt/slides/_rels/slide34.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139.wmf"/><Relationship Id="rId5" Type="http://schemas.openxmlformats.org/officeDocument/2006/relationships/oleObject" Target="../embeddings/oleObject117.bin"/><Relationship Id="rId4" Type="http://schemas.openxmlformats.org/officeDocument/2006/relationships/image" Target="../media/image138.wmf"/><Relationship Id="rId9" Type="http://schemas.openxmlformats.org/officeDocument/2006/relationships/image" Target="../media/image14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142.wmf"/></Relationships>
</file>

<file path=ppt/slides/_rels/slide36.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144.wmf"/><Relationship Id="rId5" Type="http://schemas.openxmlformats.org/officeDocument/2006/relationships/oleObject" Target="../embeddings/oleObject121.bin"/><Relationship Id="rId4" Type="http://schemas.openxmlformats.org/officeDocument/2006/relationships/image" Target="../media/image143.wmf"/><Relationship Id="rId9" Type="http://schemas.openxmlformats.org/officeDocument/2006/relationships/image" Target="../media/image146.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6.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0.png"/><Relationship Id="rId17" Type="http://schemas.openxmlformats.org/officeDocument/2006/relationships/image" Target="../media/image95.png"/><Relationship Id="rId2" Type="http://schemas.openxmlformats.org/officeDocument/2006/relationships/image" Target="../media/image80.png"/><Relationship Id="rId16" Type="http://schemas.openxmlformats.org/officeDocument/2006/relationships/image" Target="../media/image940.png"/><Relationship Id="rId1" Type="http://schemas.openxmlformats.org/officeDocument/2006/relationships/slideLayout" Target="../slideLayouts/slideLayout4.xml"/><Relationship Id="rId6" Type="http://schemas.openxmlformats.org/officeDocument/2006/relationships/image" Target="../media/image840.png"/><Relationship Id="rId11" Type="http://schemas.openxmlformats.org/officeDocument/2006/relationships/image" Target="../media/image89.png"/><Relationship Id="rId5" Type="http://schemas.openxmlformats.org/officeDocument/2006/relationships/image" Target="../media/image830.png"/><Relationship Id="rId15" Type="http://schemas.openxmlformats.org/officeDocument/2006/relationships/image" Target="../media/image930.png"/><Relationship Id="rId10" Type="http://schemas.openxmlformats.org/officeDocument/2006/relationships/image" Target="../media/image88.png"/><Relationship Id="rId19" Type="http://schemas.openxmlformats.org/officeDocument/2006/relationships/image" Target="../media/image97.png"/><Relationship Id="rId4" Type="http://schemas.openxmlformats.org/officeDocument/2006/relationships/image" Target="../media/image820.png"/><Relationship Id="rId9" Type="http://schemas.openxmlformats.org/officeDocument/2006/relationships/image" Target="../media/image87.png"/><Relationship Id="rId14" Type="http://schemas.openxmlformats.org/officeDocument/2006/relationships/image" Target="../media/image92.png"/></Relationships>
</file>

<file path=ppt/slides/_rels/slide39.xml.rels><?xml version="1.0" encoding="UTF-8" standalone="yes"?>
<Relationships xmlns="http://schemas.openxmlformats.org/package/2006/relationships"><Relationship Id="rId8" Type="http://schemas.openxmlformats.org/officeDocument/2006/relationships/image" Target="../media/image1040.png"/><Relationship Id="rId13" Type="http://schemas.openxmlformats.org/officeDocument/2006/relationships/image" Target="../media/image109.png"/><Relationship Id="rId18" Type="http://schemas.openxmlformats.org/officeDocument/2006/relationships/image" Target="../media/image114.png"/><Relationship Id="rId3" Type="http://schemas.openxmlformats.org/officeDocument/2006/relationships/image" Target="../media/image990.png"/><Relationship Id="rId7" Type="http://schemas.openxmlformats.org/officeDocument/2006/relationships/image" Target="../media/image1030.png"/><Relationship Id="rId12" Type="http://schemas.openxmlformats.org/officeDocument/2006/relationships/image" Target="../media/image108.png"/><Relationship Id="rId17" Type="http://schemas.openxmlformats.org/officeDocument/2006/relationships/image" Target="../media/image113.png"/><Relationship Id="rId2" Type="http://schemas.openxmlformats.org/officeDocument/2006/relationships/image" Target="../media/image1121.png"/><Relationship Id="rId16" Type="http://schemas.openxmlformats.org/officeDocument/2006/relationships/image" Target="../media/image1120.png"/><Relationship Id="rId1" Type="http://schemas.openxmlformats.org/officeDocument/2006/relationships/slideLayout" Target="../slideLayouts/slideLayout4.xml"/><Relationship Id="rId6" Type="http://schemas.openxmlformats.org/officeDocument/2006/relationships/image" Target="../media/image102.png"/><Relationship Id="rId11" Type="http://schemas.openxmlformats.org/officeDocument/2006/relationships/image" Target="../media/image1070.png"/><Relationship Id="rId5" Type="http://schemas.openxmlformats.org/officeDocument/2006/relationships/image" Target="../media/image101.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4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24.bin"/><Relationship Id="rId5" Type="http://schemas.openxmlformats.org/officeDocument/2006/relationships/image" Target="../media/image147.wmf"/><Relationship Id="rId4" Type="http://schemas.openxmlformats.org/officeDocument/2006/relationships/oleObject" Target="../embeddings/oleObject123.bin"/></Relationships>
</file>

<file path=ppt/slides/_rels/slide41.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oleObject" Target="../embeddings/oleObject125.bin"/><Relationship Id="rId7" Type="http://schemas.openxmlformats.org/officeDocument/2006/relationships/image" Target="../media/image151.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50.wmf"/><Relationship Id="rId5" Type="http://schemas.openxmlformats.org/officeDocument/2006/relationships/oleObject" Target="../embeddings/oleObject126.bin"/><Relationship Id="rId4" Type="http://schemas.openxmlformats.org/officeDocument/2006/relationships/image" Target="../media/image149.wmf"/></Relationships>
</file>

<file path=ppt/slides/_rels/slide42.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54.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50.wmf"/><Relationship Id="rId4" Type="http://schemas.openxmlformats.org/officeDocument/2006/relationships/image" Target="../media/image153.wmf"/><Relationship Id="rId9" Type="http://schemas.openxmlformats.org/officeDocument/2006/relationships/oleObject" Target="../embeddings/oleObject130.bin"/></Relationships>
</file>

<file path=ppt/slides/_rels/slide4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副标题 1"/>
          <p:cNvSpPr>
            <a:spLocks noGrp="1"/>
          </p:cNvSpPr>
          <p:nvPr>
            <p:ph type="subTitle" idx="1"/>
          </p:nvPr>
        </p:nvSpPr>
        <p:spPr>
          <a:xfrm>
            <a:off x="1066800" y="3356992"/>
            <a:ext cx="7010400" cy="2681064"/>
          </a:xfrm>
        </p:spPr>
        <p:txBody>
          <a:bodyPr/>
          <a:lstStyle/>
          <a:p>
            <a:r>
              <a:rPr lang="zh-CN" altLang="en-US" sz="3200" b="1" dirty="0" smtClean="0"/>
              <a:t>薛向阳</a:t>
            </a:r>
            <a:endParaRPr lang="en-US" altLang="zh-CN" sz="3200" b="1" dirty="0" smtClean="0"/>
          </a:p>
          <a:p>
            <a:endParaRPr lang="en-US" altLang="zh-CN" dirty="0" smtClean="0"/>
          </a:p>
          <a:p>
            <a:r>
              <a:rPr lang="zh-CN" altLang="en-US" dirty="0" smtClean="0"/>
              <a:t>邮件：</a:t>
            </a:r>
            <a:r>
              <a:rPr lang="en-US" altLang="zh-CN" dirty="0" smtClean="0"/>
              <a:t>xyxue@fudan.edu.cn</a:t>
            </a:r>
          </a:p>
          <a:p>
            <a:r>
              <a:rPr lang="zh-CN" altLang="en-US" dirty="0" smtClean="0"/>
              <a:t>办公室：计算机楼</a:t>
            </a:r>
            <a:r>
              <a:rPr lang="en-US" altLang="zh-CN" dirty="0" smtClean="0"/>
              <a:t>408</a:t>
            </a:r>
            <a:r>
              <a:rPr lang="zh-CN" altLang="en-US" dirty="0" smtClean="0"/>
              <a:t>房间</a:t>
            </a:r>
            <a:endParaRPr lang="en-US" altLang="zh-CN" dirty="0" smtClean="0"/>
          </a:p>
        </p:txBody>
      </p:sp>
      <p:sp>
        <p:nvSpPr>
          <p:cNvPr id="3075" name="标题 3"/>
          <p:cNvSpPr>
            <a:spLocks noGrp="1"/>
          </p:cNvSpPr>
          <p:nvPr>
            <p:ph type="ctrTitle"/>
          </p:nvPr>
        </p:nvSpPr>
        <p:spPr>
          <a:xfrm>
            <a:off x="683568" y="1556792"/>
            <a:ext cx="7772400" cy="1371600"/>
          </a:xfrm>
        </p:spPr>
        <p:txBody>
          <a:bodyPr>
            <a:noAutofit/>
          </a:bodyPr>
          <a:lstStyle/>
          <a:p>
            <a:r>
              <a:rPr lang="en-US" altLang="zh-CN" sz="4400" dirty="0" smtClean="0">
                <a:latin typeface="Calibri" panose="020F0502020204030204" pitchFamily="34" charset="0"/>
              </a:rPr>
              <a:t>04</a:t>
            </a:r>
            <a:r>
              <a:rPr lang="zh-CN" altLang="en-US" sz="4400" dirty="0" smtClean="0">
                <a:latin typeface="Calibri" panose="020F0502020204030204" pitchFamily="34" charset="0"/>
              </a:rPr>
              <a:t> </a:t>
            </a:r>
            <a:r>
              <a:rPr lang="zh-CN" altLang="en-US" sz="4400" dirty="0" smtClean="0"/>
              <a:t>数字信号处理：采样</a:t>
            </a:r>
            <a:endParaRPr lang="zh-CN" altLang="en-US" sz="4400" b="1" dirty="0" smtClean="0"/>
          </a:p>
        </p:txBody>
      </p:sp>
    </p:spTree>
    <p:extLst>
      <p:ext uri="{BB962C8B-B14F-4D97-AF65-F5344CB8AC3E}">
        <p14:creationId xmlns:p14="http://schemas.microsoft.com/office/powerpoint/2010/main" val="4253373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6"/>
          <p:cNvSpPr>
            <a:spLocks noGrp="1"/>
          </p:cNvSpPr>
          <p:nvPr>
            <p:ph type="title"/>
          </p:nvPr>
        </p:nvSpPr>
        <p:spPr>
          <a:xfrm>
            <a:off x="457200" y="76200"/>
            <a:ext cx="8229600" cy="832520"/>
          </a:xfrm>
        </p:spPr>
        <p:txBody>
          <a:bodyPr/>
          <a:lstStyle/>
          <a:p>
            <a:pPr algn="ctr"/>
            <a:r>
              <a:rPr lang="zh-CN" altLang="en-US" sz="3600" b="1" dirty="0" smtClean="0"/>
              <a:t>信号频谱的周期延拓</a:t>
            </a: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64" y="980728"/>
            <a:ext cx="83058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文本框 1"/>
              <p:cNvSpPr txBox="1"/>
              <p:nvPr/>
            </p:nvSpPr>
            <p:spPr>
              <a:xfrm>
                <a:off x="3808809" y="6158003"/>
                <a:ext cx="1573509" cy="583365"/>
              </a:xfrm>
              <a:prstGeom prst="rect">
                <a:avLst/>
              </a:prstGeom>
              <a:noFill/>
            </p:spPr>
            <p:txBody>
              <a:bodyPr wrap="none" rtlCol="0">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zh-CN" altLang="en-US" sz="2400" b="1" i="1" smtClean="0">
                            <a:solidFill>
                              <a:srgbClr val="FF0000"/>
                            </a:solidFill>
                            <a:latin typeface="Cambria Math" panose="02040503050406030204" pitchFamily="18" charset="0"/>
                          </a:rPr>
                          <m:t>𝝎</m:t>
                        </m:r>
                      </m:e>
                      <m:sub>
                        <m:r>
                          <a:rPr lang="en-US" altLang="zh-CN" sz="2400" b="1" i="1" smtClean="0">
                            <a:solidFill>
                              <a:srgbClr val="FF0000"/>
                            </a:solidFill>
                            <a:latin typeface="Cambria Math" panose="02040503050406030204" pitchFamily="18" charset="0"/>
                          </a:rPr>
                          <m:t>𝑴</m:t>
                        </m:r>
                      </m:sub>
                    </m:sSub>
                    <m:r>
                      <a:rPr lang="en-US" altLang="zh-CN" sz="2400" b="1" i="1" smtClean="0">
                        <a:solidFill>
                          <a:srgbClr val="FF0000"/>
                        </a:solidFill>
                        <a:latin typeface="Cambria Math" panose="02040503050406030204" pitchFamily="18" charset="0"/>
                        <a:ea typeface="Cambria Math" panose="02040503050406030204" pitchFamily="18" charset="0"/>
                      </a:rPr>
                      <m:t>≤</m:t>
                    </m:r>
                    <m:f>
                      <m:fPr>
                        <m:ctrlPr>
                          <a:rPr lang="en-US" altLang="zh-CN" sz="2400" b="1" i="1" smtClean="0">
                            <a:solidFill>
                              <a:srgbClr val="FF0000"/>
                            </a:solidFill>
                            <a:latin typeface="Cambria Math" panose="02040503050406030204" pitchFamily="18" charset="0"/>
                            <a:ea typeface="Cambria Math" panose="02040503050406030204" pitchFamily="18" charset="0"/>
                          </a:rPr>
                        </m:ctrlPr>
                      </m:fPr>
                      <m:num>
                        <m:sSub>
                          <m:sSubPr>
                            <m:ctrlPr>
                              <a:rPr lang="en-US" altLang="zh-CN" sz="2400" b="1" i="1" smtClean="0">
                                <a:solidFill>
                                  <a:srgbClr val="FF0000"/>
                                </a:solidFill>
                                <a:latin typeface="Cambria Math" panose="02040503050406030204" pitchFamily="18" charset="0"/>
                                <a:ea typeface="Cambria Math" panose="02040503050406030204" pitchFamily="18" charset="0"/>
                              </a:rPr>
                            </m:ctrlPr>
                          </m:sSubPr>
                          <m:e>
                            <m:r>
                              <a:rPr lang="zh-CN" altLang="en-US" sz="2400" b="1" i="1" smtClean="0">
                                <a:solidFill>
                                  <a:srgbClr val="FF0000"/>
                                </a:solidFill>
                                <a:latin typeface="Cambria Math" panose="02040503050406030204" pitchFamily="18" charset="0"/>
                                <a:ea typeface="Cambria Math" panose="02040503050406030204" pitchFamily="18" charset="0"/>
                              </a:rPr>
                              <m:t>𝝎</m:t>
                            </m:r>
                          </m:e>
                          <m:sub>
                            <m:r>
                              <a:rPr lang="en-US" altLang="zh-CN" sz="2400" b="1" i="1" smtClean="0">
                                <a:solidFill>
                                  <a:srgbClr val="FF0000"/>
                                </a:solidFill>
                                <a:latin typeface="Cambria Math" panose="02040503050406030204" pitchFamily="18" charset="0"/>
                                <a:ea typeface="Cambria Math" panose="02040503050406030204" pitchFamily="18" charset="0"/>
                              </a:rPr>
                              <m:t>𝑺</m:t>
                            </m:r>
                          </m:sub>
                        </m:sSub>
                      </m:num>
                      <m:den>
                        <m:r>
                          <a:rPr lang="en-US" altLang="zh-CN" sz="2400" b="1" i="1" smtClean="0">
                            <a:solidFill>
                              <a:srgbClr val="FF0000"/>
                            </a:solidFill>
                            <a:latin typeface="Cambria Math" panose="02040503050406030204" pitchFamily="18" charset="0"/>
                            <a:ea typeface="Cambria Math" panose="02040503050406030204" pitchFamily="18" charset="0"/>
                          </a:rPr>
                          <m:t>𝟐</m:t>
                        </m:r>
                      </m:den>
                    </m:f>
                  </m:oMath>
                </a14:m>
                <a:r>
                  <a:rPr lang="en-US" altLang="zh-CN" sz="2400" b="1" dirty="0" smtClean="0">
                    <a:solidFill>
                      <a:srgbClr val="FF0000"/>
                    </a:solidFill>
                  </a:rPr>
                  <a:t> !</a:t>
                </a:r>
                <a:endParaRPr lang="zh-CN" altLang="en-US" sz="2400" b="1" dirty="0">
                  <a:solidFill>
                    <a:srgbClr val="FF000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808809" y="6158003"/>
                <a:ext cx="1573509" cy="583365"/>
              </a:xfrm>
              <a:prstGeom prst="rect">
                <a:avLst/>
              </a:prstGeom>
              <a:blipFill rotWithShape="0">
                <a:blip r:embed="rId3"/>
                <a:stretch>
                  <a:fillRect t="-3125" r="-5039" b="-7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08667" y="1988840"/>
                <a:ext cx="1161793" cy="707886"/>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信号</a:t>
                </a:r>
                <a14:m>
                  <m:oMath xmlns:m="http://schemas.openxmlformats.org/officeDocument/2006/math">
                    <m:r>
                      <a:rPr lang="en-US" altLang="zh-CN" sz="2000" b="0" i="1" smtClean="0">
                        <a:solidFill>
                          <a:srgbClr val="FF0000"/>
                        </a:solidFill>
                        <a:latin typeface="Cambria Math" panose="02040503050406030204" pitchFamily="18" charset="0"/>
                      </a:rPr>
                      <m:t>𝑥</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𝑡</m:t>
                        </m:r>
                      </m:e>
                    </m:d>
                  </m:oMath>
                </a14:m>
                <a:endParaRPr lang="en-US" altLang="zh-CN" sz="2000" b="0" dirty="0" smtClean="0">
                  <a:solidFill>
                    <a:srgbClr val="FF0000"/>
                  </a:solidFill>
                  <a:latin typeface="微软雅黑" panose="020B0503020204020204" pitchFamily="34" charset="-122"/>
                </a:endParaRPr>
              </a:p>
              <a:p>
                <a:r>
                  <a:rPr lang="zh-CN" altLang="en-US" sz="2000" dirty="0" smtClean="0">
                    <a:solidFill>
                      <a:srgbClr val="FF0000"/>
                    </a:solidFill>
                    <a:latin typeface="微软雅黑" panose="020B0503020204020204" pitchFamily="34" charset="-122"/>
                    <a:ea typeface="微软雅黑" panose="020B0503020204020204" pitchFamily="34" charset="-122"/>
                  </a:rPr>
                  <a:t>频谱：</a:t>
                </a:r>
                <a:endParaRPr lang="zh-CN" altLang="en-US" sz="20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08667" y="1988840"/>
                <a:ext cx="1161793" cy="707886"/>
              </a:xfrm>
              <a:prstGeom prst="rect">
                <a:avLst/>
              </a:prstGeom>
              <a:blipFill rotWithShape="0">
                <a:blip r:embed="rId4"/>
                <a:stretch>
                  <a:fillRect l="-5789"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474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8D7B8D-2267-4033-81E1-CC73DDB275A6}" type="datetime1">
              <a:rPr lang="zh-CN" altLang="en-US" smtClean="0"/>
              <a:t>2018-03-21</a:t>
            </a:fld>
            <a:endParaRPr lang="zh-CN" altLang="en-US"/>
          </a:p>
        </p:txBody>
      </p:sp>
      <p:cxnSp>
        <p:nvCxnSpPr>
          <p:cNvPr id="8" name="直接箭头连接符 7"/>
          <p:cNvCxnSpPr/>
          <p:nvPr/>
        </p:nvCxnSpPr>
        <p:spPr>
          <a:xfrm>
            <a:off x="1187624" y="3500438"/>
            <a:ext cx="68407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572000" y="1916832"/>
            <a:ext cx="0" cy="23762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35896" y="2996952"/>
            <a:ext cx="504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139952"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72000"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4048" y="2996952"/>
            <a:ext cx="504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07668" y="2996952"/>
            <a:ext cx="504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2811724"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43772"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32276" y="2996952"/>
            <a:ext cx="504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508104"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40152" y="2564904"/>
            <a:ext cx="432048"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20272" y="2996952"/>
            <a:ext cx="504056"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619672" y="2996952"/>
            <a:ext cx="504056"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2859637" y="3645024"/>
                <a:ext cx="748603"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00FF"/>
                              </a:solidFill>
                              <a:latin typeface="Cambria Math" panose="02040503050406030204" pitchFamily="18" charset="0"/>
                            </a:rPr>
                          </m:ctrlPr>
                        </m:sSubPr>
                        <m:e>
                          <m:r>
                            <a:rPr lang="en-US" altLang="zh-CN" sz="2000" b="0" i="1" smtClean="0">
                              <a:solidFill>
                                <a:srgbClr val="0000FF"/>
                              </a:solidFill>
                              <a:latin typeface="Cambria Math" panose="02040503050406030204" pitchFamily="18" charset="0"/>
                            </a:rPr>
                            <m:t>−</m:t>
                          </m:r>
                          <m:r>
                            <a:rPr lang="zh-CN" altLang="en-US" sz="2000" i="1" smtClean="0">
                              <a:solidFill>
                                <a:srgbClr val="0000FF"/>
                              </a:solidFill>
                              <a:latin typeface="Cambria Math" panose="02040503050406030204" pitchFamily="18" charset="0"/>
                            </a:rPr>
                            <m:t>𝜔</m:t>
                          </m:r>
                        </m:e>
                        <m:sub>
                          <m:r>
                            <a:rPr lang="en-US" altLang="zh-CN" sz="2000" b="0" i="1" smtClean="0">
                              <a:solidFill>
                                <a:srgbClr val="0000FF"/>
                              </a:solidFill>
                              <a:latin typeface="Cambria Math" panose="02040503050406030204" pitchFamily="18" charset="0"/>
                            </a:rPr>
                            <m:t>𝑠</m:t>
                          </m:r>
                        </m:sub>
                      </m:sSub>
                    </m:oMath>
                  </m:oMathPara>
                </a14:m>
                <a:endParaRPr lang="zh-CN" altLang="en-US" sz="2000" dirty="0">
                  <a:solidFill>
                    <a:srgbClr val="0000FF"/>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2859637" y="3645024"/>
                <a:ext cx="748603" cy="400110"/>
              </a:xfrm>
              <a:prstGeom prst="rect">
                <a:avLst/>
              </a:prstGeom>
              <a:blipFill rotWithShape="0">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3652809" y="3661066"/>
                <a:ext cx="538673" cy="502573"/>
              </a:xfrm>
              <a:prstGeom prst="rect">
                <a:avLst/>
              </a:prstGeom>
              <a:noFill/>
              <a:ln>
                <a:noFill/>
              </a:ln>
            </p:spPr>
            <p:txBody>
              <a:bodyPr wrap="none" rtlCol="0">
                <a:spAutoFit/>
              </a:bodyPr>
              <a:lstStyle/>
              <a:p>
                <a:r>
                  <a:rPr lang="en-US" altLang="zh-CN" sz="2000" dirty="0" smtClean="0">
                    <a:solidFill>
                      <a:srgbClr val="0000FF"/>
                    </a:solidFill>
                  </a:rPr>
                  <a:t>-</a:t>
                </a:r>
                <a14:m>
                  <m:oMath xmlns:m="http://schemas.openxmlformats.org/officeDocument/2006/math">
                    <m:f>
                      <m:fPr>
                        <m:ctrlPr>
                          <a:rPr lang="en-US" altLang="zh-CN" sz="2000" i="1">
                            <a:solidFill>
                              <a:srgbClr val="0000FF"/>
                            </a:solidFill>
                            <a:latin typeface="Cambria Math" panose="02040503050406030204" pitchFamily="18" charset="0"/>
                          </a:rPr>
                        </m:ctrlPr>
                      </m:fPr>
                      <m:num>
                        <m:sSub>
                          <m:sSubPr>
                            <m:ctrlPr>
                              <a:rPr lang="en-US" altLang="zh-CN" sz="2000" i="1">
                                <a:solidFill>
                                  <a:srgbClr val="0000FF"/>
                                </a:solidFill>
                                <a:latin typeface="Cambria Math" panose="02040503050406030204" pitchFamily="18" charset="0"/>
                              </a:rPr>
                            </m:ctrlPr>
                          </m:sSubPr>
                          <m:e>
                            <m:r>
                              <a:rPr lang="zh-CN" altLang="en-US" sz="2000" i="1">
                                <a:solidFill>
                                  <a:srgbClr val="0000FF"/>
                                </a:solidFill>
                                <a:latin typeface="Cambria Math" panose="02040503050406030204" pitchFamily="18" charset="0"/>
                              </a:rPr>
                              <m:t>𝜔</m:t>
                            </m:r>
                          </m:e>
                          <m:sub>
                            <m:r>
                              <a:rPr lang="en-US" altLang="zh-CN" sz="2000" i="1">
                                <a:solidFill>
                                  <a:srgbClr val="0000FF"/>
                                </a:solidFill>
                                <a:latin typeface="Cambria Math" panose="02040503050406030204" pitchFamily="18" charset="0"/>
                              </a:rPr>
                              <m:t>𝑠</m:t>
                            </m:r>
                          </m:sub>
                        </m:sSub>
                      </m:num>
                      <m:den>
                        <m:r>
                          <a:rPr lang="en-US" altLang="zh-CN" sz="2000" i="1">
                            <a:solidFill>
                              <a:srgbClr val="0000FF"/>
                            </a:solidFill>
                            <a:latin typeface="Cambria Math" panose="02040503050406030204" pitchFamily="18" charset="0"/>
                          </a:rPr>
                          <m:t>2</m:t>
                        </m:r>
                      </m:den>
                    </m:f>
                  </m:oMath>
                </a14:m>
                <a:endParaRPr lang="zh-CN" altLang="en-US" sz="2000" dirty="0">
                  <a:solidFill>
                    <a:srgbClr val="0000FF"/>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3652809" y="3661066"/>
                <a:ext cx="538673" cy="502573"/>
              </a:xfrm>
              <a:prstGeom prst="rect">
                <a:avLst/>
              </a:prstGeom>
              <a:blipFill rotWithShape="0">
                <a:blip r:embed="rId3"/>
                <a:stretch>
                  <a:fillRect l="-11236" t="-1220" b="-7317"/>
                </a:stretch>
              </a:blipFill>
              <a:ln>
                <a:noFill/>
              </a:ln>
            </p:spPr>
            <p:txBody>
              <a:bodyPr/>
              <a:lstStyle/>
              <a:p>
                <a:r>
                  <a:rPr lang="zh-CN" altLang="en-US">
                    <a:noFill/>
                  </a:rPr>
                  <a:t> </a:t>
                </a:r>
              </a:p>
            </p:txBody>
          </p:sp>
        </mc:Fallback>
      </mc:AlternateContent>
      <p:cxnSp>
        <p:nvCxnSpPr>
          <p:cNvPr id="29" name="直接连接符 28"/>
          <p:cNvCxnSpPr/>
          <p:nvPr/>
        </p:nvCxnSpPr>
        <p:spPr>
          <a:xfrm flipH="1">
            <a:off x="3217897" y="2276872"/>
            <a:ext cx="9833" cy="1368152"/>
          </a:xfrm>
          <a:prstGeom prst="line">
            <a:avLst/>
          </a:prstGeom>
          <a:ln>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921753" y="2276872"/>
            <a:ext cx="9833" cy="1368152"/>
          </a:xfrm>
          <a:prstGeom prst="line">
            <a:avLst/>
          </a:prstGeom>
          <a:ln>
            <a:solidFill>
              <a:srgbClr val="0000FF"/>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p:cNvSpPr txBox="1"/>
              <p:nvPr/>
            </p:nvSpPr>
            <p:spPr>
              <a:xfrm>
                <a:off x="5668162" y="3645024"/>
                <a:ext cx="556243"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00FF"/>
                              </a:solidFill>
                              <a:latin typeface="Cambria Math" panose="02040503050406030204" pitchFamily="18" charset="0"/>
                            </a:rPr>
                          </m:ctrlPr>
                        </m:sSubPr>
                        <m:e>
                          <m:r>
                            <a:rPr lang="zh-CN" altLang="en-US" sz="2000" i="1" smtClean="0">
                              <a:solidFill>
                                <a:srgbClr val="0000FF"/>
                              </a:solidFill>
                              <a:latin typeface="Cambria Math" panose="02040503050406030204" pitchFamily="18" charset="0"/>
                            </a:rPr>
                            <m:t>𝜔</m:t>
                          </m:r>
                        </m:e>
                        <m:sub>
                          <m:r>
                            <a:rPr lang="en-US" altLang="zh-CN" sz="2000" b="0" i="1" smtClean="0">
                              <a:solidFill>
                                <a:srgbClr val="0000FF"/>
                              </a:solidFill>
                              <a:latin typeface="Cambria Math" panose="02040503050406030204" pitchFamily="18" charset="0"/>
                            </a:rPr>
                            <m:t>𝑠</m:t>
                          </m:r>
                        </m:sub>
                      </m:sSub>
                    </m:oMath>
                  </m:oMathPara>
                </a14:m>
                <a:endParaRPr lang="zh-CN" altLang="en-US" sz="2000" dirty="0">
                  <a:solidFill>
                    <a:srgbClr val="0000FF"/>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5668162" y="3645024"/>
                <a:ext cx="556243" cy="400110"/>
              </a:xfrm>
              <a:prstGeom prst="rect">
                <a:avLst/>
              </a:prstGeom>
              <a:blipFill rotWithShape="0">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5076056" y="3661066"/>
                <a:ext cx="556243" cy="617413"/>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a:solidFill>
                                <a:srgbClr val="0000FF"/>
                              </a:solidFill>
                              <a:latin typeface="Cambria Math" panose="02040503050406030204" pitchFamily="18" charset="0"/>
                            </a:rPr>
                          </m:ctrlPr>
                        </m:fPr>
                        <m:num>
                          <m:sSub>
                            <m:sSubPr>
                              <m:ctrlPr>
                                <a:rPr lang="en-US" altLang="zh-CN" sz="2000" i="1">
                                  <a:solidFill>
                                    <a:srgbClr val="0000FF"/>
                                  </a:solidFill>
                                  <a:latin typeface="Cambria Math" panose="02040503050406030204" pitchFamily="18" charset="0"/>
                                </a:rPr>
                              </m:ctrlPr>
                            </m:sSubPr>
                            <m:e>
                              <m:r>
                                <a:rPr lang="zh-CN" altLang="en-US" sz="2000" i="1">
                                  <a:solidFill>
                                    <a:srgbClr val="0000FF"/>
                                  </a:solidFill>
                                  <a:latin typeface="Cambria Math" panose="02040503050406030204" pitchFamily="18" charset="0"/>
                                </a:rPr>
                                <m:t>𝜔</m:t>
                              </m:r>
                            </m:e>
                            <m:sub>
                              <m:r>
                                <a:rPr lang="en-US" altLang="zh-CN" sz="2000" i="1">
                                  <a:solidFill>
                                    <a:srgbClr val="0000FF"/>
                                  </a:solidFill>
                                  <a:latin typeface="Cambria Math" panose="02040503050406030204" pitchFamily="18" charset="0"/>
                                </a:rPr>
                                <m:t>𝑠</m:t>
                              </m:r>
                            </m:sub>
                          </m:sSub>
                        </m:num>
                        <m:den>
                          <m:r>
                            <a:rPr lang="en-US" altLang="zh-CN" sz="2000" i="1">
                              <a:solidFill>
                                <a:srgbClr val="0000FF"/>
                              </a:solidFill>
                              <a:latin typeface="Cambria Math" panose="02040503050406030204" pitchFamily="18" charset="0"/>
                            </a:rPr>
                            <m:t>2</m:t>
                          </m:r>
                        </m:den>
                      </m:f>
                    </m:oMath>
                  </m:oMathPara>
                </a14:m>
                <a:endParaRPr lang="zh-CN" altLang="en-US" sz="2000" dirty="0">
                  <a:solidFill>
                    <a:srgbClr val="0000FF"/>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076056" y="3661066"/>
                <a:ext cx="556243" cy="617413"/>
              </a:xfrm>
              <a:prstGeom prst="rect">
                <a:avLst/>
              </a:prstGeom>
              <a:blipFill rotWithShape="0">
                <a:blip r:embed="rId5"/>
                <a:stretch>
                  <a:fillRect/>
                </a:stretch>
              </a:blipFill>
              <a:ln>
                <a:noFill/>
              </a:ln>
            </p:spPr>
            <p:txBody>
              <a:bodyPr/>
              <a:lstStyle/>
              <a:p>
                <a:r>
                  <a:rPr lang="zh-CN" altLang="en-US">
                    <a:noFill/>
                  </a:rPr>
                  <a:t> </a:t>
                </a:r>
              </a:p>
            </p:txBody>
          </p:sp>
        </mc:Fallback>
      </mc:AlternateContent>
      <p:sp>
        <p:nvSpPr>
          <p:cNvPr id="33" name="标题 6"/>
          <p:cNvSpPr txBox="1">
            <a:spLocks/>
          </p:cNvSpPr>
          <p:nvPr/>
        </p:nvSpPr>
        <p:spPr>
          <a:xfrm>
            <a:off x="457200" y="76200"/>
            <a:ext cx="8229600" cy="83252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smtClean="0"/>
              <a:t>信号频谱的周期延拓</a:t>
            </a:r>
            <a:endParaRPr lang="zh-CN" altLang="en-US" dirty="0" smtClean="0"/>
          </a:p>
        </p:txBody>
      </p:sp>
      <p:cxnSp>
        <p:nvCxnSpPr>
          <p:cNvPr id="34" name="直接连接符 33"/>
          <p:cNvCxnSpPr/>
          <p:nvPr/>
        </p:nvCxnSpPr>
        <p:spPr>
          <a:xfrm flipH="1">
            <a:off x="5252156" y="2276872"/>
            <a:ext cx="9833" cy="1368152"/>
          </a:xfrm>
          <a:prstGeom prst="line">
            <a:avLst/>
          </a:prstGeom>
          <a:ln>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908430" y="2276872"/>
            <a:ext cx="9833" cy="1368152"/>
          </a:xfrm>
          <a:prstGeom prst="line">
            <a:avLst/>
          </a:prstGeom>
          <a:ln>
            <a:solidFill>
              <a:srgbClr val="0000FF"/>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2417875" y="4752625"/>
                <a:ext cx="1660263" cy="665118"/>
              </a:xfrm>
              <a:prstGeom prst="rect">
                <a:avLst/>
              </a:prstGeom>
              <a:noFill/>
            </p:spPr>
            <p:txBody>
              <a:bodyPr wrap="none" rtlCol="0">
                <a:spAutoFit/>
              </a:bodyPr>
              <a:lstStyle/>
              <a:p>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zh-CN" altLang="en-US" sz="2800" b="1" i="1" smtClean="0">
                            <a:solidFill>
                              <a:srgbClr val="FF0000"/>
                            </a:solidFill>
                            <a:latin typeface="Cambria Math" panose="02040503050406030204" pitchFamily="18" charset="0"/>
                          </a:rPr>
                          <m:t>𝝎</m:t>
                        </m:r>
                      </m:e>
                      <m:sub>
                        <m:r>
                          <a:rPr lang="en-US" altLang="zh-CN" sz="2800" b="1" i="1" smtClean="0">
                            <a:solidFill>
                              <a:srgbClr val="FF0000"/>
                            </a:solidFill>
                            <a:latin typeface="Cambria Math" panose="02040503050406030204" pitchFamily="18" charset="0"/>
                          </a:rPr>
                          <m:t>𝑴</m:t>
                        </m:r>
                      </m:sub>
                    </m:sSub>
                    <m:r>
                      <a:rPr lang="en-US" altLang="zh-CN" sz="2800" b="1" i="1">
                        <a:solidFill>
                          <a:srgbClr val="FF0000"/>
                        </a:solidFill>
                        <a:latin typeface="Cambria Math" panose="02040503050406030204" pitchFamily="18" charset="0"/>
                        <a:ea typeface="Cambria Math" panose="02040503050406030204" pitchFamily="18" charset="0"/>
                      </a:rPr>
                      <m:t>&gt;</m:t>
                    </m:r>
                    <m:f>
                      <m:fPr>
                        <m:ctrlPr>
                          <a:rPr lang="en-US" altLang="zh-CN" sz="2800" b="1" i="1" smtClean="0">
                            <a:solidFill>
                              <a:srgbClr val="FF0000"/>
                            </a:solidFill>
                            <a:latin typeface="Cambria Math" panose="02040503050406030204" pitchFamily="18" charset="0"/>
                            <a:ea typeface="Cambria Math" panose="02040503050406030204" pitchFamily="18" charset="0"/>
                          </a:rPr>
                        </m:ctrlPr>
                      </m:fPr>
                      <m:num>
                        <m:sSub>
                          <m:sSubPr>
                            <m:ctrlPr>
                              <a:rPr lang="en-US" altLang="zh-CN" sz="2800" b="1" i="1" smtClean="0">
                                <a:solidFill>
                                  <a:srgbClr val="FF0000"/>
                                </a:solidFill>
                                <a:latin typeface="Cambria Math" panose="02040503050406030204" pitchFamily="18" charset="0"/>
                                <a:ea typeface="Cambria Math" panose="02040503050406030204" pitchFamily="18" charset="0"/>
                              </a:rPr>
                            </m:ctrlPr>
                          </m:sSubPr>
                          <m:e>
                            <m:r>
                              <a:rPr lang="zh-CN" altLang="en-US" sz="2800" b="1" i="1" smtClean="0">
                                <a:solidFill>
                                  <a:srgbClr val="FF0000"/>
                                </a:solidFill>
                                <a:latin typeface="Cambria Math" panose="02040503050406030204" pitchFamily="18" charset="0"/>
                                <a:ea typeface="Cambria Math" panose="02040503050406030204" pitchFamily="18" charset="0"/>
                              </a:rPr>
                              <m:t>𝝎</m:t>
                            </m:r>
                          </m:e>
                          <m:sub>
                            <m:r>
                              <a:rPr lang="en-US" altLang="zh-CN" sz="2800" b="1" i="1" smtClean="0">
                                <a:solidFill>
                                  <a:srgbClr val="FF0000"/>
                                </a:solidFill>
                                <a:latin typeface="Cambria Math" panose="02040503050406030204" pitchFamily="18" charset="0"/>
                                <a:ea typeface="Cambria Math" panose="02040503050406030204" pitchFamily="18" charset="0"/>
                              </a:rPr>
                              <m:t>𝑺</m:t>
                            </m:r>
                          </m:sub>
                        </m:sSub>
                      </m:num>
                      <m:den>
                        <m:r>
                          <a:rPr lang="en-US" altLang="zh-CN" sz="2800" b="1" i="1" smtClean="0">
                            <a:solidFill>
                              <a:srgbClr val="FF0000"/>
                            </a:solidFill>
                            <a:latin typeface="Cambria Math" panose="02040503050406030204" pitchFamily="18" charset="0"/>
                            <a:ea typeface="Cambria Math" panose="02040503050406030204" pitchFamily="18" charset="0"/>
                          </a:rPr>
                          <m:t>𝟐</m:t>
                        </m:r>
                      </m:den>
                    </m:f>
                  </m:oMath>
                </a14:m>
                <a:r>
                  <a:rPr lang="en-US" altLang="zh-CN" sz="2800" b="1" dirty="0" smtClean="0">
                    <a:solidFill>
                      <a:srgbClr val="FF0000"/>
                    </a:solidFill>
                  </a:rPr>
                  <a:t> </a:t>
                </a:r>
                <a:endParaRPr lang="zh-CN" altLang="en-US" sz="2800" b="1" dirty="0">
                  <a:solidFill>
                    <a:srgbClr val="FF0000"/>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417875" y="4752625"/>
                <a:ext cx="1660263" cy="665118"/>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38" name="直接连接符 37"/>
          <p:cNvCxnSpPr/>
          <p:nvPr/>
        </p:nvCxnSpPr>
        <p:spPr>
          <a:xfrm>
            <a:off x="5004048" y="299695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004048" y="299695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p:cNvSpPr txBox="1"/>
              <p:nvPr/>
            </p:nvSpPr>
            <p:spPr>
              <a:xfrm>
                <a:off x="5207963" y="4181336"/>
                <a:ext cx="6601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𝝎</m:t>
                          </m:r>
                        </m:e>
                        <m:sub>
                          <m:r>
                            <a:rPr lang="en-US" altLang="zh-CN" sz="2000" b="1" i="1" smtClean="0">
                              <a:solidFill>
                                <a:srgbClr val="FF0000"/>
                              </a:solidFill>
                              <a:latin typeface="Cambria Math" panose="02040503050406030204" pitchFamily="18" charset="0"/>
                            </a:rPr>
                            <m:t>𝑴</m:t>
                          </m:r>
                        </m:sub>
                      </m:sSub>
                    </m:oMath>
                  </m:oMathPara>
                </a14:m>
                <a:endParaRPr lang="zh-CN" altLang="en-US" sz="2000" b="1" dirty="0">
                  <a:solidFill>
                    <a:srgbClr val="FF0000"/>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5207963" y="4181336"/>
                <a:ext cx="660181" cy="400110"/>
              </a:xfrm>
              <a:prstGeom prst="rect">
                <a:avLst/>
              </a:prstGeom>
              <a:blipFill rotWithShape="0">
                <a:blip r:embed="rId7"/>
                <a:stretch>
                  <a:fillRect b="-3030"/>
                </a:stretch>
              </a:blipFill>
            </p:spPr>
            <p:txBody>
              <a:bodyPr/>
              <a:lstStyle/>
              <a:p>
                <a:r>
                  <a:rPr lang="zh-CN" altLang="en-US">
                    <a:noFill/>
                  </a:rPr>
                  <a:t> </a:t>
                </a:r>
              </a:p>
            </p:txBody>
          </p:sp>
        </mc:Fallback>
      </mc:AlternateContent>
      <p:cxnSp>
        <p:nvCxnSpPr>
          <p:cNvPr id="42" name="直接连接符 41"/>
          <p:cNvCxnSpPr/>
          <p:nvPr/>
        </p:nvCxnSpPr>
        <p:spPr>
          <a:xfrm flipH="1">
            <a:off x="5508104" y="3245060"/>
            <a:ext cx="9833" cy="10440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3" name="右箭头 42"/>
          <p:cNvSpPr/>
          <p:nvPr/>
        </p:nvSpPr>
        <p:spPr>
          <a:xfrm>
            <a:off x="4355976" y="4941168"/>
            <a:ext cx="504056" cy="2880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076056" y="4869160"/>
            <a:ext cx="2339102" cy="461665"/>
          </a:xfrm>
          <a:prstGeom prst="rect">
            <a:avLst/>
          </a:prstGeom>
          <a:noFill/>
        </p:spPr>
        <p:txBody>
          <a:bodyPr wrap="none" rtlCol="0">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频谱出现重叠！</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3651938" y="299695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3635896" y="299695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72200" y="299752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2315870" y="2996952"/>
            <a:ext cx="504056" cy="50348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1810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04800" y="116632"/>
            <a:ext cx="8534400" cy="792162"/>
          </a:xfrm>
        </p:spPr>
        <p:txBody>
          <a:bodyPr/>
          <a:lstStyle/>
          <a:p>
            <a:pPr algn="ctr"/>
            <a:r>
              <a:rPr lang="en-US" altLang="zh-CN" sz="3600" b="1" dirty="0" smtClean="0"/>
              <a:t>Nyquist</a:t>
            </a:r>
            <a:r>
              <a:rPr lang="zh-CN" altLang="en-US" sz="3600" b="1" dirty="0" smtClean="0"/>
              <a:t>采样定理</a:t>
            </a:r>
          </a:p>
        </p:txBody>
      </p:sp>
      <p:pic>
        <p:nvPicPr>
          <p:cNvPr id="163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35" y="1363588"/>
            <a:ext cx="746601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2" name="TextBox 6"/>
          <p:cNvSpPr txBox="1">
            <a:spLocks noChangeArrowheads="1"/>
          </p:cNvSpPr>
          <p:nvPr/>
        </p:nvSpPr>
        <p:spPr bwMode="auto">
          <a:xfrm>
            <a:off x="5508104" y="4021033"/>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lang="zh-CN" altLang="en-US" sz="2000" b="1" dirty="0">
                <a:solidFill>
                  <a:srgbClr val="C00000"/>
                </a:solidFill>
                <a:latin typeface="微软雅黑" panose="020B0503020204020204" pitchFamily="34" charset="-122"/>
                <a:ea typeface="微软雅黑" panose="020B0503020204020204" pitchFamily="34" charset="-122"/>
              </a:rPr>
              <a:t>低通滤波器的截止频率</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474453" y="908720"/>
                <a:ext cx="8202003" cy="4861139"/>
              </a:xfrm>
              <a:prstGeom prst="rect">
                <a:avLst/>
              </a:prstGeom>
              <a:noFill/>
            </p:spPr>
            <p:txBody>
              <a:bodyPr wrap="square" rtlCol="0">
                <a:spAutoFit/>
              </a:bodyPr>
              <a:lstStyle/>
              <a:p>
                <a:pPr algn="just">
                  <a:lnSpc>
                    <a:spcPct val="150000"/>
                  </a:lnSpc>
                </a:pP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当</a:t>
                </a:r>
                <a14:m>
                  <m:oMath xmlns:m="http://schemas.openxmlformats.org/officeDocument/2006/math">
                    <m:r>
                      <a:rPr lang="en-US" altLang="zh-CN" sz="2000" b="1" i="1" smtClean="0">
                        <a:solidFill>
                          <a:schemeClr val="bg1">
                            <a:lumMod val="50000"/>
                          </a:schemeClr>
                        </a:solidFill>
                        <a:latin typeface="Cambria Math" panose="02040503050406030204" pitchFamily="18" charset="0"/>
                      </a:rPr>
                      <m:t> </m:t>
                    </m:r>
                    <m:sSub>
                      <m:sSubPr>
                        <m:ctrlPr>
                          <a:rPr lang="en-US" altLang="zh-CN" sz="2000" b="1" i="1" smtClean="0">
                            <a:solidFill>
                              <a:schemeClr val="bg1">
                                <a:lumMod val="50000"/>
                              </a:schemeClr>
                            </a:solidFill>
                            <a:latin typeface="Cambria Math" panose="02040503050406030204" pitchFamily="18" charset="0"/>
                          </a:rPr>
                        </m:ctrlPr>
                      </m:sSubPr>
                      <m:e>
                        <m:r>
                          <a:rPr lang="zh-CN" altLang="en-US" sz="2000" b="1" i="1" smtClean="0">
                            <a:solidFill>
                              <a:schemeClr val="bg1">
                                <a:lumMod val="50000"/>
                              </a:schemeClr>
                            </a:solidFill>
                            <a:latin typeface="Cambria Math" panose="02040503050406030204" pitchFamily="18" charset="0"/>
                          </a:rPr>
                          <m:t>𝝎</m:t>
                        </m:r>
                      </m:e>
                      <m:sub>
                        <m:r>
                          <a:rPr lang="en-US" altLang="zh-CN" sz="2000" b="1" i="1" smtClean="0">
                            <a:solidFill>
                              <a:schemeClr val="bg1">
                                <a:lumMod val="50000"/>
                              </a:schemeClr>
                            </a:solidFill>
                            <a:latin typeface="Cambria Math" panose="02040503050406030204" pitchFamily="18" charset="0"/>
                          </a:rPr>
                          <m:t>𝑴</m:t>
                        </m:r>
                      </m:sub>
                    </m:sSub>
                    <m:r>
                      <a:rPr lang="en-US" altLang="zh-CN" sz="2000" b="1" i="1" smtClean="0">
                        <a:solidFill>
                          <a:schemeClr val="bg1">
                            <a:lumMod val="50000"/>
                          </a:schemeClr>
                        </a:solidFill>
                        <a:latin typeface="Cambria Math" panose="02040503050406030204" pitchFamily="18" charset="0"/>
                        <a:ea typeface="Cambria Math" panose="02040503050406030204" pitchFamily="18" charset="0"/>
                      </a:rPr>
                      <m:t>≤</m:t>
                    </m:r>
                    <m:f>
                      <m:fPr>
                        <m:ctrlPr>
                          <a:rPr lang="en-US" altLang="zh-CN" sz="2000" b="1" i="1" smtClean="0">
                            <a:solidFill>
                              <a:schemeClr val="bg1">
                                <a:lumMod val="50000"/>
                              </a:schemeClr>
                            </a:solidFill>
                            <a:latin typeface="Cambria Math" panose="02040503050406030204" pitchFamily="18" charset="0"/>
                            <a:ea typeface="Cambria Math" panose="02040503050406030204" pitchFamily="18" charset="0"/>
                          </a:rPr>
                        </m:ctrlPr>
                      </m:fPr>
                      <m:num>
                        <m:sSub>
                          <m:sSubPr>
                            <m:ctrlPr>
                              <a:rPr lang="en-US" altLang="zh-CN" sz="2000" b="1" i="1" smtClean="0">
                                <a:solidFill>
                                  <a:schemeClr val="bg1">
                                    <a:lumMod val="50000"/>
                                  </a:schemeClr>
                                </a:solidFill>
                                <a:latin typeface="Cambria Math" panose="02040503050406030204" pitchFamily="18" charset="0"/>
                                <a:ea typeface="Cambria Math" panose="02040503050406030204" pitchFamily="18" charset="0"/>
                              </a:rPr>
                            </m:ctrlPr>
                          </m:sSubPr>
                          <m:e>
                            <m:r>
                              <a:rPr lang="zh-CN" altLang="en-US" sz="2000" b="1" i="1" smtClean="0">
                                <a:solidFill>
                                  <a:schemeClr val="bg1">
                                    <a:lumMod val="50000"/>
                                  </a:schemeClr>
                                </a:solidFill>
                                <a:latin typeface="Cambria Math" panose="02040503050406030204" pitchFamily="18" charset="0"/>
                                <a:ea typeface="Cambria Math" panose="02040503050406030204" pitchFamily="18" charset="0"/>
                              </a:rPr>
                              <m:t>𝝎</m:t>
                            </m:r>
                          </m:e>
                          <m:sub>
                            <m:r>
                              <a:rPr lang="en-US" altLang="zh-CN" sz="2000" b="1" i="1" smtClean="0">
                                <a:solidFill>
                                  <a:schemeClr val="bg1">
                                    <a:lumMod val="50000"/>
                                  </a:schemeClr>
                                </a:solidFill>
                                <a:latin typeface="Cambria Math" panose="02040503050406030204" pitchFamily="18" charset="0"/>
                                <a:ea typeface="Cambria Math" panose="02040503050406030204" pitchFamily="18" charset="0"/>
                              </a:rPr>
                              <m:t>𝑺</m:t>
                            </m:r>
                          </m:sub>
                        </m:sSub>
                      </m:num>
                      <m:den>
                        <m:r>
                          <a:rPr lang="en-US" altLang="zh-CN" sz="2000" b="1" i="1" smtClean="0">
                            <a:solidFill>
                              <a:schemeClr val="bg1">
                                <a:lumMod val="50000"/>
                              </a:schemeClr>
                            </a:solidFill>
                            <a:latin typeface="Cambria Math" panose="02040503050406030204" pitchFamily="18" charset="0"/>
                            <a:ea typeface="Cambria Math" panose="02040503050406030204" pitchFamily="18" charset="0"/>
                          </a:rPr>
                          <m:t>𝟐</m:t>
                        </m:r>
                      </m:den>
                    </m:f>
                  </m:oMath>
                </a14:m>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时</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，实值信号</a:t>
                </a:r>
                <a14:m>
                  <m:oMath xmlns:m="http://schemas.openxmlformats.org/officeDocument/2006/math">
                    <m:r>
                      <a:rPr lang="en-US" altLang="zh-CN" sz="2000" b="1" i="1" smtClean="0">
                        <a:solidFill>
                          <a:schemeClr val="bg1">
                            <a:lumMod val="50000"/>
                          </a:schemeClr>
                        </a:solidFill>
                        <a:latin typeface="Cambria Math" panose="02040503050406030204" pitchFamily="18" charset="0"/>
                      </a:rPr>
                      <m:t>𝒙</m:t>
                    </m:r>
                    <m:r>
                      <a:rPr lang="en-US" altLang="zh-CN" sz="2000" b="1" i="1" smtClean="0">
                        <a:solidFill>
                          <a:schemeClr val="bg1">
                            <a:lumMod val="50000"/>
                          </a:schemeClr>
                        </a:solidFill>
                        <a:latin typeface="Cambria Math" panose="02040503050406030204" pitchFamily="18" charset="0"/>
                      </a:rPr>
                      <m:t>(</m:t>
                    </m:r>
                    <m:r>
                      <a:rPr lang="en-US" altLang="zh-CN" sz="2000" b="1" i="1" smtClean="0">
                        <a:solidFill>
                          <a:schemeClr val="bg1">
                            <a:lumMod val="50000"/>
                          </a:schemeClr>
                        </a:solidFill>
                        <a:latin typeface="Cambria Math" panose="02040503050406030204" pitchFamily="18" charset="0"/>
                      </a:rPr>
                      <m:t>𝒕</m:t>
                    </m:r>
                    <m:r>
                      <a:rPr lang="en-US" altLang="zh-CN" sz="2000" b="1" i="1" smtClean="0">
                        <a:solidFill>
                          <a:schemeClr val="bg1">
                            <a:lumMod val="50000"/>
                          </a:schemeClr>
                        </a:solidFill>
                        <a:latin typeface="Cambria Math" panose="02040503050406030204" pitchFamily="18" charset="0"/>
                      </a:rPr>
                      <m:t>)</m:t>
                    </m:r>
                  </m:oMath>
                </a14:m>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频谱平移之后不会发生重叠，可以用理想低通滤波器取出该信号</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en-US" altLang="zh-CN" sz="2000" b="1"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对最高频率为</a:t>
                </a:r>
                <a14:m>
                  <m:oMath xmlns:m="http://schemas.openxmlformats.org/officeDocument/2006/math">
                    <m:sSub>
                      <m:sSubPr>
                        <m:ctrlPr>
                          <a:rPr lang="en-US" altLang="zh-CN" sz="2000" b="1">
                            <a:solidFill>
                              <a:schemeClr val="bg1">
                                <a:lumMod val="50000"/>
                              </a:schemeClr>
                            </a:solidFill>
                            <a:latin typeface="微软雅黑" panose="020B0503020204020204" pitchFamily="34" charset="-122"/>
                            <a:ea typeface="微软雅黑" panose="020B0503020204020204" pitchFamily="34" charset="-122"/>
                          </a:rPr>
                        </m:ctrlPr>
                      </m:sSubPr>
                      <m:e>
                        <m:r>
                          <a:rPr lang="zh-CN" altLang="en-US" sz="2000" b="1">
                            <a:solidFill>
                              <a:schemeClr val="bg1">
                                <a:lumMod val="50000"/>
                              </a:schemeClr>
                            </a:solidFill>
                            <a:latin typeface="微软雅黑" panose="020B0503020204020204" pitchFamily="34" charset="-122"/>
                            <a:ea typeface="微软雅黑" panose="020B0503020204020204" pitchFamily="34" charset="-122"/>
                          </a:rPr>
                          <m:t>𝝎</m:t>
                        </m:r>
                      </m:e>
                      <m:sub>
                        <m:r>
                          <m:rPr>
                            <m:sty m:val="p"/>
                          </m:rPr>
                          <a:rPr lang="en-US" altLang="zh-CN" sz="2000" b="1">
                            <a:solidFill>
                              <a:schemeClr val="bg1">
                                <a:lumMod val="50000"/>
                              </a:schemeClr>
                            </a:solidFill>
                            <a:latin typeface="微软雅黑" panose="020B0503020204020204" pitchFamily="34" charset="-122"/>
                            <a:ea typeface="微软雅黑" panose="020B0503020204020204" pitchFamily="34" charset="-122"/>
                          </a:rPr>
                          <m:t>M</m:t>
                        </m:r>
                      </m:sub>
                    </m:sSub>
                  </m:oMath>
                </a14:m>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的实值连续时间信号</a:t>
                </a:r>
                <a14:m>
                  <m:oMath xmlns:m="http://schemas.openxmlformats.org/officeDocument/2006/math">
                    <m:r>
                      <a:rPr lang="en-US" altLang="zh-CN" sz="2000" b="1">
                        <a:solidFill>
                          <a:schemeClr val="bg1">
                            <a:lumMod val="50000"/>
                          </a:schemeClr>
                        </a:solidFill>
                        <a:latin typeface="微软雅黑" panose="020B0503020204020204" pitchFamily="34" charset="-122"/>
                        <a:ea typeface="微软雅黑" panose="020B0503020204020204" pitchFamily="34" charset="-122"/>
                      </a:rPr>
                      <m:t>𝒙</m:t>
                    </m:r>
                    <m:r>
                      <a:rPr lang="en-US" altLang="zh-CN" sz="2000" b="1">
                        <a:solidFill>
                          <a:schemeClr val="bg1">
                            <a:lumMod val="50000"/>
                          </a:schemeClr>
                        </a:solidFill>
                        <a:latin typeface="微软雅黑" panose="020B0503020204020204" pitchFamily="34" charset="-122"/>
                        <a:ea typeface="微软雅黑" panose="020B0503020204020204" pitchFamily="34" charset="-122"/>
                      </a:rPr>
                      <m:t>(</m:t>
                    </m:r>
                    <m:r>
                      <a:rPr lang="en-US" altLang="zh-CN" sz="2000" b="1">
                        <a:solidFill>
                          <a:schemeClr val="bg1">
                            <a:lumMod val="50000"/>
                          </a:schemeClr>
                        </a:solidFill>
                        <a:latin typeface="微软雅黑" panose="020B0503020204020204" pitchFamily="34" charset="-122"/>
                        <a:ea typeface="微软雅黑" panose="020B0503020204020204" pitchFamily="34" charset="-122"/>
                      </a:rPr>
                      <m:t>𝒕</m:t>
                    </m:r>
                    <m:r>
                      <a:rPr lang="en-US" altLang="zh-CN" sz="2000" b="1">
                        <a:solidFill>
                          <a:schemeClr val="bg1">
                            <a:lumMod val="50000"/>
                          </a:schemeClr>
                        </a:solidFill>
                        <a:latin typeface="微软雅黑" panose="020B0503020204020204" pitchFamily="34" charset="-122"/>
                        <a:ea typeface="微软雅黑" panose="020B0503020204020204" pitchFamily="34" charset="-122"/>
                      </a:rPr>
                      <m:t>)</m:t>
                    </m:r>
                  </m:oMath>
                </a14:m>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，如果以</a:t>
                </a:r>
                <a14:m>
                  <m:oMath xmlns:m="http://schemas.openxmlformats.org/officeDocument/2006/math">
                    <m:sSub>
                      <m:sSubPr>
                        <m:ctrlPr>
                          <a:rPr lang="en-US" altLang="zh-CN" sz="2000" b="1">
                            <a:solidFill>
                              <a:schemeClr val="bg1">
                                <a:lumMod val="50000"/>
                              </a:schemeClr>
                            </a:solidFill>
                            <a:latin typeface="微软雅黑" panose="020B0503020204020204" pitchFamily="34" charset="-122"/>
                            <a:ea typeface="微软雅黑" panose="020B0503020204020204" pitchFamily="34" charset="-122"/>
                          </a:rPr>
                        </m:ctrlPr>
                      </m:sSubPr>
                      <m:e>
                        <m:r>
                          <a:rPr lang="zh-CN" altLang="en-US" sz="2000" b="1">
                            <a:solidFill>
                              <a:schemeClr val="bg1">
                                <a:lumMod val="50000"/>
                              </a:schemeClr>
                            </a:solidFill>
                            <a:latin typeface="微软雅黑" panose="020B0503020204020204" pitchFamily="34" charset="-122"/>
                            <a:ea typeface="微软雅黑" panose="020B0503020204020204" pitchFamily="34" charset="-122"/>
                          </a:rPr>
                          <m:t>𝝎</m:t>
                        </m:r>
                      </m:e>
                      <m:sub>
                        <m:r>
                          <a:rPr lang="en-US" altLang="zh-CN" sz="2000" b="1">
                            <a:solidFill>
                              <a:schemeClr val="bg1">
                                <a:lumMod val="50000"/>
                              </a:schemeClr>
                            </a:solidFill>
                            <a:latin typeface="微软雅黑" panose="020B0503020204020204" pitchFamily="34" charset="-122"/>
                            <a:ea typeface="微软雅黑" panose="020B0503020204020204" pitchFamily="34" charset="-122"/>
                          </a:rPr>
                          <m:t>𝒔</m:t>
                        </m:r>
                      </m:sub>
                    </m:sSub>
                    <m:r>
                      <a:rPr lang="en-US" altLang="zh-CN" sz="2000" b="1">
                        <a:solidFill>
                          <a:schemeClr val="bg1">
                            <a:lumMod val="50000"/>
                          </a:schemeClr>
                        </a:solidFill>
                        <a:latin typeface="微软雅黑" panose="020B0503020204020204" pitchFamily="34" charset="-122"/>
                        <a:ea typeface="微软雅黑" panose="020B0503020204020204" pitchFamily="34" charset="-122"/>
                      </a:rPr>
                      <m:t>≥</m:t>
                    </m:r>
                    <m:r>
                      <a:rPr lang="en-US" altLang="zh-CN" sz="2000" b="1">
                        <a:solidFill>
                          <a:schemeClr val="bg1">
                            <a:lumMod val="50000"/>
                          </a:schemeClr>
                        </a:solidFill>
                        <a:latin typeface="微软雅黑" panose="020B0503020204020204" pitchFamily="34" charset="-122"/>
                        <a:ea typeface="微软雅黑" panose="020B0503020204020204" pitchFamily="34" charset="-122"/>
                      </a:rPr>
                      <m:t>𝟐</m:t>
                    </m:r>
                    <m:sSub>
                      <m:sSubPr>
                        <m:ctrlPr>
                          <a:rPr lang="en-US" altLang="zh-CN" sz="2000" b="1">
                            <a:solidFill>
                              <a:schemeClr val="bg1">
                                <a:lumMod val="50000"/>
                              </a:schemeClr>
                            </a:solidFill>
                            <a:latin typeface="微软雅黑" panose="020B0503020204020204" pitchFamily="34" charset="-122"/>
                            <a:ea typeface="微软雅黑" panose="020B0503020204020204" pitchFamily="34" charset="-122"/>
                          </a:rPr>
                        </m:ctrlPr>
                      </m:sSubPr>
                      <m:e>
                        <m:r>
                          <a:rPr lang="zh-CN" altLang="en-US" sz="2000" b="1">
                            <a:solidFill>
                              <a:schemeClr val="bg1">
                                <a:lumMod val="50000"/>
                              </a:schemeClr>
                            </a:solidFill>
                            <a:latin typeface="微软雅黑" panose="020B0503020204020204" pitchFamily="34" charset="-122"/>
                            <a:ea typeface="微软雅黑" panose="020B0503020204020204" pitchFamily="34" charset="-122"/>
                          </a:rPr>
                          <m:t>𝝎</m:t>
                        </m:r>
                      </m:e>
                      <m:sub>
                        <m:r>
                          <a:rPr lang="en-US" altLang="zh-CN" sz="2000" b="1">
                            <a:solidFill>
                              <a:schemeClr val="bg1">
                                <a:lumMod val="50000"/>
                              </a:schemeClr>
                            </a:solidFill>
                            <a:latin typeface="微软雅黑" panose="020B0503020204020204" pitchFamily="34" charset="-122"/>
                            <a:ea typeface="微软雅黑" panose="020B0503020204020204" pitchFamily="34" charset="-122"/>
                          </a:rPr>
                          <m:t>𝑴</m:t>
                        </m:r>
                      </m:sub>
                    </m:sSub>
                  </m:oMath>
                </a14:m>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的频率进行理想采样，则</a:t>
                </a:r>
                <a14:m>
                  <m:oMath xmlns:m="http://schemas.openxmlformats.org/officeDocument/2006/math">
                    <m:r>
                      <a:rPr lang="en-US" altLang="zh-CN" sz="2000" b="1">
                        <a:solidFill>
                          <a:schemeClr val="bg1">
                            <a:lumMod val="50000"/>
                          </a:schemeClr>
                        </a:solidFill>
                        <a:latin typeface="微软雅黑" panose="020B0503020204020204" pitchFamily="34" charset="-122"/>
                        <a:ea typeface="微软雅黑" panose="020B0503020204020204" pitchFamily="34" charset="-122"/>
                      </a:rPr>
                      <m:t>𝒙</m:t>
                    </m:r>
                    <m:r>
                      <a:rPr lang="en-US" altLang="zh-CN" sz="2000" b="1">
                        <a:solidFill>
                          <a:schemeClr val="bg1">
                            <a:lumMod val="50000"/>
                          </a:schemeClr>
                        </a:solidFill>
                        <a:latin typeface="微软雅黑" panose="020B0503020204020204" pitchFamily="34" charset="-122"/>
                        <a:ea typeface="微软雅黑" panose="020B0503020204020204" pitchFamily="34" charset="-122"/>
                      </a:rPr>
                      <m:t>(</m:t>
                    </m:r>
                    <m:r>
                      <a:rPr lang="en-US" altLang="zh-CN" sz="2000" b="1">
                        <a:solidFill>
                          <a:schemeClr val="bg1">
                            <a:lumMod val="50000"/>
                          </a:schemeClr>
                        </a:solidFill>
                        <a:latin typeface="微软雅黑" panose="020B0503020204020204" pitchFamily="34" charset="-122"/>
                        <a:ea typeface="微软雅黑" panose="020B0503020204020204" pitchFamily="34" charset="-122"/>
                      </a:rPr>
                      <m:t>𝒕</m:t>
                    </m:r>
                    <m:r>
                      <a:rPr lang="en-US" altLang="zh-CN" sz="2000" b="1">
                        <a:solidFill>
                          <a:schemeClr val="bg1">
                            <a:lumMod val="50000"/>
                          </a:schemeClr>
                        </a:solidFill>
                        <a:latin typeface="微软雅黑" panose="020B0503020204020204" pitchFamily="34" charset="-122"/>
                        <a:ea typeface="微软雅黑" panose="020B0503020204020204" pitchFamily="34" charset="-122"/>
                      </a:rPr>
                      <m:t>)</m:t>
                    </m:r>
                  </m:oMath>
                </a14:m>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可以</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由 </a:t>
                </a:r>
                <a14:m>
                  <m:oMath xmlns:m="http://schemas.openxmlformats.org/officeDocument/2006/math">
                    <m:r>
                      <a:rPr lang="en-US" altLang="zh-CN" sz="2000" b="1" i="1" smtClean="0">
                        <a:solidFill>
                          <a:schemeClr val="bg1">
                            <a:lumMod val="50000"/>
                          </a:schemeClr>
                        </a:solidFill>
                        <a:latin typeface="Cambria Math" panose="02040503050406030204" pitchFamily="18" charset="0"/>
                        <a:ea typeface="微软雅黑" panose="020B0503020204020204" pitchFamily="34" charset="-122"/>
                      </a:rPr>
                      <m:t>𝒙</m:t>
                    </m:r>
                    <m:r>
                      <a:rPr lang="en-US" altLang="zh-CN" sz="2000" b="1"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000" b="1" i="1" smtClean="0">
                        <a:solidFill>
                          <a:schemeClr val="bg1">
                            <a:lumMod val="50000"/>
                          </a:schemeClr>
                        </a:solidFill>
                        <a:latin typeface="Cambria Math" panose="02040503050406030204" pitchFamily="18" charset="0"/>
                        <a:ea typeface="微软雅黑" panose="020B0503020204020204" pitchFamily="34" charset="-122"/>
                      </a:rPr>
                      <m:t>𝒏𝑻</m:t>
                    </m:r>
                    <m:r>
                      <a:rPr lang="en-US" altLang="zh-CN" sz="2000" b="1" i="1" smtClean="0">
                        <a:solidFill>
                          <a:schemeClr val="bg1">
                            <a:lumMod val="50000"/>
                          </a:schemeClr>
                        </a:solidFill>
                        <a:latin typeface="Cambria Math" panose="02040503050406030204" pitchFamily="18" charset="0"/>
                        <a:ea typeface="微软雅黑" panose="020B0503020204020204" pitchFamily="34" charset="-122"/>
                      </a:rPr>
                      <m:t>)</m:t>
                    </m:r>
                  </m:oMath>
                </a14:m>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重构。</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474453" y="908720"/>
                <a:ext cx="8202003" cy="4861139"/>
              </a:xfrm>
              <a:prstGeom prst="rect">
                <a:avLst/>
              </a:prstGeom>
              <a:blipFill rotWithShape="0">
                <a:blip r:embed="rId3"/>
                <a:stretch>
                  <a:fillRect l="-818" r="-743" b="-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5049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304800" y="550168"/>
                <a:ext cx="8534400" cy="5543128"/>
              </a:xfrm>
            </p:spPr>
            <p:txBody>
              <a:bodyPr>
                <a:normAutofit/>
              </a:bodyPr>
              <a:lstStyle/>
              <a:p>
                <a:pPr marL="0" indent="0">
                  <a:lnSpc>
                    <a:spcPct val="150000"/>
                  </a:lnSpc>
                  <a:buNone/>
                </a:pPr>
                <a:r>
                  <a:rPr lang="en-US" altLang="zh-CN" sz="2400" b="1" dirty="0" smtClean="0">
                    <a:solidFill>
                      <a:srgbClr val="0000FF"/>
                    </a:solidFill>
                  </a:rPr>
                  <a:t>【</a:t>
                </a:r>
                <a:r>
                  <a:rPr lang="zh-CN" altLang="en-US" sz="2400" b="1" dirty="0" smtClean="0">
                    <a:solidFill>
                      <a:srgbClr val="0000FF"/>
                    </a:solidFill>
                  </a:rPr>
                  <a:t>例</a:t>
                </a:r>
                <a:r>
                  <a:rPr lang="en-US" altLang="zh-CN" sz="2400" b="1" dirty="0" smtClean="0">
                    <a:solidFill>
                      <a:srgbClr val="0000FF"/>
                    </a:solidFill>
                  </a:rPr>
                  <a:t>】</a:t>
                </a:r>
                <a:r>
                  <a:rPr lang="zh-CN" altLang="en-US" sz="2400" b="1" dirty="0" smtClean="0"/>
                  <a:t>如果</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𝒂</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zh-CN" altLang="en-US" sz="2400" b="1" i="1">
                        <a:latin typeface="Cambria Math" panose="02040503050406030204" pitchFamily="18" charset="0"/>
                      </a:rPr>
                      <m:t>的</m:t>
                    </m:r>
                  </m:oMath>
                </a14:m>
                <a:r>
                  <a:rPr lang="zh-CN" altLang="en-US" sz="2400" b="1" dirty="0" smtClean="0"/>
                  <a:t>奈奎斯特采样频率是</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𝒔</m:t>
                        </m:r>
                      </m:sub>
                    </m:sSub>
                  </m:oMath>
                </a14:m>
                <a:r>
                  <a:rPr lang="zh-CN" altLang="en-US" sz="2400" b="1" dirty="0" smtClean="0"/>
                  <a:t>，那么下列信号的采样频率是多少</a:t>
                </a:r>
                <a:r>
                  <a:rPr lang="zh-CN" altLang="en-US" sz="2400" b="1" dirty="0"/>
                  <a:t>？</a:t>
                </a:r>
                <a:endParaRPr lang="en-US" altLang="zh-CN" sz="2400" b="1" dirty="0" smtClean="0"/>
              </a:p>
              <a:p>
                <a:pPr marL="514350" indent="-514350">
                  <a:lnSpc>
                    <a:spcPct val="150000"/>
                  </a:lnSpc>
                  <a:buFont typeface="+mj-lt"/>
                  <a:buAutoNum type="arabicPeriod"/>
                </a:pP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b="0" i="0" smtClean="0">
                            <a:latin typeface="Cambria Math" panose="02040503050406030204" pitchFamily="18" charset="0"/>
                          </a:rPr>
                          <m:t>y</m:t>
                        </m:r>
                      </m:e>
                      <m:sub>
                        <m:r>
                          <m:rPr>
                            <m:sty m:val="p"/>
                          </m:rPr>
                          <a:rPr lang="en-US" altLang="zh-CN" sz="2400" b="0" i="0" smtClean="0">
                            <a:latin typeface="Cambria Math" panose="02040503050406030204" pitchFamily="18" charset="0"/>
                          </a:rPr>
                          <m:t>a</m:t>
                        </m:r>
                      </m:sub>
                    </m:sSub>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t</m:t>
                        </m:r>
                      </m:e>
                    </m:d>
                    <m:r>
                      <a:rPr lang="en-US" altLang="zh-CN" sz="2400" b="0" i="0" smtClean="0">
                        <a:latin typeface="Cambria Math" panose="02040503050406030204" pitchFamily="18" charset="0"/>
                      </a:rPr>
                      <m:t>=</m:t>
                    </m:r>
                    <m:f>
                      <m:fPr>
                        <m:ctrlPr>
                          <a:rPr lang="en-US" altLang="zh-CN" sz="2400" i="1" smtClean="0">
                            <a:latin typeface="Cambria Math" panose="02040503050406030204" pitchFamily="18" charset="0"/>
                          </a:rPr>
                        </m:ctrlPr>
                      </m:fPr>
                      <m:num>
                        <m:r>
                          <m:rPr>
                            <m:sty m:val="p"/>
                          </m:rPr>
                          <a:rPr lang="en-US" altLang="zh-CN" sz="2400" b="0" i="0" smtClean="0">
                            <a:latin typeface="Cambria Math" panose="02040503050406030204" pitchFamily="18" charset="0"/>
                          </a:rPr>
                          <m:t>d</m:t>
                        </m:r>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x</m:t>
                            </m:r>
                          </m:e>
                          <m:sub>
                            <m:r>
                              <m:rPr>
                                <m:sty m:val="p"/>
                              </m:rPr>
                              <a:rPr lang="en-US" altLang="zh-CN" sz="2400" b="0" i="0" smtClean="0">
                                <a:latin typeface="Cambria Math" panose="02040503050406030204" pitchFamily="18" charset="0"/>
                              </a:rPr>
                              <m:t>a</m:t>
                            </m:r>
                          </m:sub>
                        </m:sSub>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t</m:t>
                        </m:r>
                        <m:r>
                          <a:rPr lang="en-US" altLang="zh-CN" sz="2400" b="0" i="0" smtClean="0">
                            <a:latin typeface="Cambria Math" panose="02040503050406030204" pitchFamily="18" charset="0"/>
                          </a:rPr>
                          <m:t>)</m:t>
                        </m:r>
                      </m:num>
                      <m:den>
                        <m:r>
                          <m:rPr>
                            <m:sty m:val="p"/>
                          </m:rPr>
                          <a:rPr lang="en-US" altLang="zh-CN" sz="2400" b="0" i="0" smtClean="0">
                            <a:latin typeface="Cambria Math" panose="02040503050406030204" pitchFamily="18" charset="0"/>
                          </a:rPr>
                          <m:t>dt</m:t>
                        </m:r>
                      </m:den>
                    </m:f>
                  </m:oMath>
                </a14:m>
                <a:endParaRPr lang="en-US" altLang="zh-CN" sz="2400" dirty="0" smtClean="0"/>
              </a:p>
              <a:p>
                <a:pPr marL="548640" lvl="2"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Y</m:t>
                          </m:r>
                        </m:e>
                        <m:sub>
                          <m:r>
                            <m:rPr>
                              <m:sty m:val="p"/>
                            </m:rPr>
                            <a:rPr lang="en-US" altLang="zh-CN" sz="2400" b="0" i="0" smtClean="0">
                              <a:latin typeface="Cambria Math" panose="02040503050406030204" pitchFamily="18" charset="0"/>
                            </a:rPr>
                            <m:t>a</m:t>
                          </m:r>
                        </m:sub>
                      </m:sSub>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j</m:t>
                          </m:r>
                          <m:r>
                            <a:rPr lang="zh-CN" altLang="el-GR" sz="2400" b="0" i="1" smtClean="0">
                              <a:latin typeface="Cambria Math" panose="02040503050406030204" pitchFamily="18" charset="0"/>
                              <a:ea typeface="Cambria Math" panose="02040503050406030204" pitchFamily="18" charset="0"/>
                            </a:rPr>
                            <m:t>𝜔</m:t>
                          </m:r>
                        </m:e>
                      </m:d>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j</m:t>
                      </m:r>
                      <m:r>
                        <a:rPr lang="zh-CN" altLang="en-US" sz="2400" b="0" i="1" smtClean="0">
                          <a:latin typeface="Cambria Math" panose="02040503050406030204" pitchFamily="18" charset="0"/>
                        </a:rPr>
                        <m:t>𝜔</m:t>
                      </m:r>
                      <m:sSub>
                        <m:sSubPr>
                          <m:ctrlPr>
                            <a:rPr lang="el-GR" altLang="zh-CN" sz="2400" b="0" i="1" smtClean="0">
                              <a:latin typeface="Cambria Math" panose="02040503050406030204" pitchFamily="18" charset="0"/>
                              <a:ea typeface="Cambria Math" panose="02040503050406030204" pitchFamily="18" charset="0"/>
                            </a:rPr>
                          </m:ctrlPr>
                        </m:sSubPr>
                        <m:e>
                          <m:r>
                            <m:rPr>
                              <m:sty m:val="p"/>
                            </m:rPr>
                            <a:rPr lang="en-US" altLang="zh-CN" sz="2400" b="0" i="0" smtClean="0">
                              <a:latin typeface="Cambria Math" panose="02040503050406030204" pitchFamily="18" charset="0"/>
                              <a:ea typeface="Cambria Math" panose="02040503050406030204" pitchFamily="18" charset="0"/>
                            </a:rPr>
                            <m:t>X</m:t>
                          </m:r>
                        </m:e>
                        <m:sub>
                          <m:r>
                            <m:rPr>
                              <m:sty m:val="p"/>
                            </m:rPr>
                            <a:rPr lang="en-US" altLang="zh-CN" sz="2400" b="0" i="0" smtClean="0">
                              <a:latin typeface="Cambria Math" panose="02040503050406030204" pitchFamily="18" charset="0"/>
                              <a:ea typeface="Cambria Math" panose="02040503050406030204" pitchFamily="18" charset="0"/>
                            </a:rPr>
                            <m:t>a</m:t>
                          </m:r>
                        </m:sub>
                      </m:sSub>
                      <m:r>
                        <a:rPr lang="en-US" altLang="zh-CN" sz="2400" b="0" i="0" smtClean="0">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j</m:t>
                      </m:r>
                      <m:r>
                        <a:rPr lang="zh-CN" altLang="en-US" sz="2400" b="0" i="1" smtClean="0">
                          <a:latin typeface="Cambria Math" panose="02040503050406030204" pitchFamily="18" charset="0"/>
                          <a:ea typeface="Cambria Math" panose="02040503050406030204" pitchFamily="18" charset="0"/>
                        </a:rPr>
                        <m:t>𝜔</m:t>
                      </m:r>
                      <m:r>
                        <a:rPr lang="en-US" altLang="zh-CN" sz="2400" b="0" i="0" smtClean="0">
                          <a:latin typeface="Cambria Math" panose="02040503050406030204" pitchFamily="18" charset="0"/>
                          <a:ea typeface="Cambria Math" panose="02040503050406030204" pitchFamily="18" charset="0"/>
                        </a:rPr>
                        <m:t>)</m:t>
                      </m:r>
                    </m:oMath>
                  </m:oMathPara>
                </a14:m>
                <a:endParaRPr lang="en-US" altLang="zh-CN" sz="2400" dirty="0" smtClean="0"/>
              </a:p>
              <a:p>
                <a:pPr marL="548640" lvl="2" indent="0">
                  <a:lnSpc>
                    <a:spcPct val="150000"/>
                  </a:lnSpc>
                  <a:buNone/>
                </a:pPr>
                <a:r>
                  <a:rPr lang="zh-CN" altLang="en-US" sz="2400" dirty="0" smtClean="0"/>
                  <a:t>对于</a:t>
                </a:r>
                <a14:m>
                  <m:oMath xmlns:m="http://schemas.openxmlformats.org/officeDocument/2006/math">
                    <m:d>
                      <m:dPr>
                        <m:begChr m:val="|"/>
                        <m:endChr m:val="|"/>
                        <m:ctrlPr>
                          <a:rPr lang="en-US" altLang="zh-CN" sz="2400" b="0" i="1" smtClean="0">
                            <a:latin typeface="Cambria Math" panose="02040503050406030204" pitchFamily="18" charset="0"/>
                            <a:ea typeface="Cambria Math" panose="02040503050406030204" pitchFamily="18" charset="0"/>
                          </a:rPr>
                        </m:ctrlPr>
                      </m:dPr>
                      <m:e>
                        <m:r>
                          <a:rPr lang="zh-CN" altLang="el-GR" sz="2400" b="0" i="1" smtClean="0">
                            <a:latin typeface="Cambria Math" panose="02040503050406030204" pitchFamily="18" charset="0"/>
                            <a:ea typeface="Cambria Math" panose="02040503050406030204" pitchFamily="18" charset="0"/>
                          </a:rPr>
                          <m:t>𝜔</m:t>
                        </m:r>
                      </m:e>
                    </m:d>
                    <m:r>
                      <a:rPr lang="en-US" altLang="zh-CN" sz="2400" b="0" i="0" smtClean="0">
                        <a:latin typeface="Cambria Math" panose="02040503050406030204" pitchFamily="18" charset="0"/>
                      </a:rPr>
                      <m:t>&gt;</m:t>
                    </m:r>
                    <m:sSub>
                      <m:sSubPr>
                        <m:ctrlPr>
                          <a:rPr lang="en-US" altLang="zh-CN" sz="2400" b="0" i="1" smtClean="0">
                            <a:latin typeface="Cambria Math" panose="02040503050406030204" pitchFamily="18" charset="0"/>
                          </a:rPr>
                        </m:ctrlPr>
                      </m:sSubPr>
                      <m:e>
                        <m:r>
                          <a:rPr lang="zh-CN" altLang="el-GR" sz="2400" b="0" i="1" smtClean="0">
                            <a:latin typeface="Cambria Math" panose="02040503050406030204" pitchFamily="18" charset="0"/>
                            <a:ea typeface="Cambria Math" panose="02040503050406030204" pitchFamily="18" charset="0"/>
                          </a:rPr>
                          <m:t>𝜔</m:t>
                        </m:r>
                      </m:e>
                      <m:sub>
                        <m:r>
                          <a:rPr lang="en-US" altLang="zh-CN" sz="2400" b="0" i="0" smtClean="0">
                            <a:latin typeface="Cambria Math" panose="02040503050406030204" pitchFamily="18" charset="0"/>
                          </a:rPr>
                          <m:t>0</m:t>
                        </m:r>
                      </m:sub>
                    </m:sSub>
                    <m:r>
                      <a:rPr lang="zh-CN" altLang="en-US" sz="2400" i="0">
                        <a:latin typeface="Cambria Math" panose="02040503050406030204" pitchFamily="18" charset="0"/>
                      </a:rPr>
                      <m:t>，</m:t>
                    </m:r>
                  </m:oMath>
                </a14:m>
                <a:r>
                  <a:rPr lang="zh-CN" altLang="en-US" sz="2400" dirty="0" smtClean="0"/>
                  <a:t>有</a:t>
                </a:r>
                <a14:m>
                  <m:oMath xmlns:m="http://schemas.openxmlformats.org/officeDocument/2006/math">
                    <m:sSub>
                      <m:sSubPr>
                        <m:ctrlPr>
                          <a:rPr lang="el-GR" altLang="zh-CN" sz="2400" i="1">
                            <a:latin typeface="Cambria Math" panose="02040503050406030204" pitchFamily="18" charset="0"/>
                            <a:ea typeface="Cambria Math" panose="02040503050406030204" pitchFamily="18" charset="0"/>
                          </a:rPr>
                        </m:ctrlPr>
                      </m:sSubPr>
                      <m:e>
                        <m:r>
                          <m:rPr>
                            <m:sty m:val="p"/>
                          </m:rPr>
                          <a:rPr lang="en-US" altLang="zh-CN" sz="2400" i="0">
                            <a:latin typeface="Cambria Math" panose="02040503050406030204" pitchFamily="18" charset="0"/>
                            <a:ea typeface="Cambria Math" panose="02040503050406030204" pitchFamily="18" charset="0"/>
                          </a:rPr>
                          <m:t>X</m:t>
                        </m:r>
                      </m:e>
                      <m:sub>
                        <m:r>
                          <m:rPr>
                            <m:sty m:val="p"/>
                          </m:rPr>
                          <a:rPr lang="en-US" altLang="zh-CN" sz="2400" i="0">
                            <a:latin typeface="Cambria Math" panose="02040503050406030204" pitchFamily="18" charset="0"/>
                            <a:ea typeface="Cambria Math" panose="02040503050406030204" pitchFamily="18" charset="0"/>
                          </a:rPr>
                          <m:t>a</m:t>
                        </m:r>
                      </m:sub>
                    </m:sSub>
                    <m:r>
                      <a:rPr lang="en-US" altLang="zh-CN" sz="2400" i="0">
                        <a:latin typeface="Cambria Math" panose="02040503050406030204" pitchFamily="18" charset="0"/>
                        <a:ea typeface="Cambria Math" panose="02040503050406030204" pitchFamily="18" charset="0"/>
                      </a:rPr>
                      <m:t>(</m:t>
                    </m:r>
                    <m:r>
                      <m:rPr>
                        <m:sty m:val="p"/>
                      </m:rPr>
                      <a:rPr lang="en-US" altLang="zh-CN" sz="2400" i="0">
                        <a:latin typeface="Cambria Math" panose="02040503050406030204" pitchFamily="18" charset="0"/>
                        <a:ea typeface="Cambria Math" panose="02040503050406030204" pitchFamily="18" charset="0"/>
                      </a:rPr>
                      <m:t>j</m:t>
                    </m:r>
                    <m:r>
                      <a:rPr lang="zh-CN" altLang="en-US" sz="2400" i="1" smtClean="0">
                        <a:latin typeface="Cambria Math" panose="02040503050406030204" pitchFamily="18" charset="0"/>
                        <a:ea typeface="Cambria Math" panose="02040503050406030204" pitchFamily="18" charset="0"/>
                      </a:rPr>
                      <m:t>𝜔</m:t>
                    </m:r>
                    <m:r>
                      <a:rPr lang="en-US" altLang="zh-CN" sz="2400" i="0">
                        <a:latin typeface="Cambria Math" panose="02040503050406030204" pitchFamily="18" charset="0"/>
                        <a:ea typeface="Cambria Math" panose="02040503050406030204" pitchFamily="18" charset="0"/>
                      </a:rPr>
                      <m:t>)=</m:t>
                    </m:r>
                  </m:oMath>
                </a14:m>
                <a:r>
                  <a:rPr lang="en-US" altLang="zh-CN" sz="2400" dirty="0" smtClean="0"/>
                  <a:t>0</a:t>
                </a:r>
                <a:r>
                  <a:rPr lang="zh-CN" altLang="en-US" sz="2400" dirty="0" smtClean="0"/>
                  <a:t>；</a:t>
                </a:r>
                <a14:m>
                  <m:oMath xmlns:m="http://schemas.openxmlformats.org/officeDocument/2006/math">
                    <m:r>
                      <a:rPr lang="zh-CN" altLang="en-US" sz="2400" i="0" smtClean="0">
                        <a:latin typeface="Cambria Math" panose="02040503050406030204" pitchFamily="18" charset="0"/>
                      </a:rPr>
                      <m:t>∴</m:t>
                    </m:r>
                    <m:r>
                      <a:rPr lang="zh-CN" altLang="en-US" sz="2400" i="1">
                        <a:latin typeface="Cambria Math" panose="02040503050406030204" pitchFamily="18" charset="0"/>
                      </a:rPr>
                      <m:t>采样</m:t>
                    </m:r>
                    <m:r>
                      <a:rPr lang="zh-CN" altLang="en-US" sz="2400" i="1" smtClean="0">
                        <a:latin typeface="Cambria Math" panose="02040503050406030204" pitchFamily="18" charset="0"/>
                      </a:rPr>
                      <m:t>频率</m:t>
                    </m:r>
                    <m:r>
                      <a:rPr lang="zh-CN" altLang="en-US" sz="2400" i="0">
                        <a:latin typeface="Cambria Math" panose="02040503050406030204" pitchFamily="18" charset="0"/>
                      </a:rPr>
                      <m:t>保持不变</m:t>
                    </m:r>
                    <m:sSub>
                      <m:sSubPr>
                        <m:ctrlPr>
                          <a:rPr lang="en-US" altLang="zh-CN" sz="2400" i="1">
                            <a:latin typeface="Cambria Math" panose="02040503050406030204" pitchFamily="18" charset="0"/>
                          </a:rPr>
                        </m:ctrlPr>
                      </m:sSubPr>
                      <m:e>
                        <m:r>
                          <a:rPr lang="zh-CN" altLang="el-GR" sz="2400" i="1" smtClean="0">
                            <a:latin typeface="Cambria Math" panose="02040503050406030204" pitchFamily="18" charset="0"/>
                            <a:ea typeface="Cambria Math" panose="02040503050406030204" pitchFamily="18" charset="0"/>
                          </a:rPr>
                          <m:t>𝜔</m:t>
                        </m:r>
                      </m:e>
                      <m:sub>
                        <m:r>
                          <m:rPr>
                            <m:sty m:val="p"/>
                          </m:rPr>
                          <a:rPr lang="en-US" altLang="zh-CN" sz="2400">
                            <a:latin typeface="Cambria Math" panose="02040503050406030204" pitchFamily="18" charset="0"/>
                          </a:rPr>
                          <m:t>s</m:t>
                        </m:r>
                      </m:sub>
                    </m:sSub>
                  </m:oMath>
                </a14:m>
                <a:r>
                  <a:rPr lang="zh-CN" altLang="en-US" sz="2400" dirty="0" smtClean="0"/>
                  <a:t>！</a:t>
                </a:r>
                <a:endParaRPr lang="en-US" altLang="zh-CN" sz="2400" dirty="0" smtClean="0"/>
              </a:p>
              <a:p>
                <a:pPr marL="548640" lvl="2" indent="0">
                  <a:lnSpc>
                    <a:spcPct val="150000"/>
                  </a:lnSpc>
                  <a:buNone/>
                </a:pPr>
                <a:endParaRPr lang="en-US" altLang="zh-CN" sz="2400" dirty="0" smtClean="0"/>
              </a:p>
              <a:p>
                <a:pPr marL="514350" indent="-514350">
                  <a:lnSpc>
                    <a:spcPct val="150000"/>
                  </a:lnSpc>
                  <a:buFont typeface="+mj-lt"/>
                  <a:buAutoNum type="arabicPeriod"/>
                </a:pPr>
                <a14:m>
                  <m:oMath xmlns:m="http://schemas.openxmlformats.org/officeDocument/2006/math">
                    <m:sSub>
                      <m:sSubPr>
                        <m:ctrlPr>
                          <a:rPr lang="en-US" altLang="zh-CN" sz="2400" i="1" smtClean="0">
                            <a:latin typeface="Cambria Math" panose="02040503050406030204" pitchFamily="18" charset="0"/>
                          </a:rPr>
                        </m:ctrlPr>
                      </m:sSubPr>
                      <m:e>
                        <m:sSub>
                          <m:sSubPr>
                            <m:ctrlPr>
                              <a:rPr lang="en-US" altLang="zh-CN" sz="2400" i="1">
                                <a:latin typeface="Cambria Math" panose="02040503050406030204" pitchFamily="18" charset="0"/>
                              </a:rPr>
                            </m:ctrlPr>
                          </m:sSubPr>
                          <m:e>
                            <m:r>
                              <m:rPr>
                                <m:sty m:val="p"/>
                              </m:rPr>
                              <a:rPr lang="en-US" altLang="zh-CN" sz="2400" i="0">
                                <a:latin typeface="Cambria Math" panose="02040503050406030204" pitchFamily="18" charset="0"/>
                              </a:rPr>
                              <m:t>y</m:t>
                            </m:r>
                          </m:e>
                          <m:sub>
                            <m:r>
                              <m:rPr>
                                <m:sty m:val="p"/>
                              </m:rPr>
                              <a:rPr lang="en-US" altLang="zh-CN" sz="2400" i="0">
                                <a:latin typeface="Cambria Math" panose="02040503050406030204" pitchFamily="18" charset="0"/>
                              </a:rPr>
                              <m:t>a</m:t>
                            </m:r>
                          </m:sub>
                        </m:sSub>
                        <m:d>
                          <m:dPr>
                            <m:ctrlPr>
                              <a:rPr lang="en-US" altLang="zh-CN" sz="2400" i="1">
                                <a:latin typeface="Cambria Math" panose="02040503050406030204" pitchFamily="18" charset="0"/>
                              </a:rPr>
                            </m:ctrlPr>
                          </m:dPr>
                          <m:e>
                            <m:r>
                              <m:rPr>
                                <m:sty m:val="p"/>
                              </m:rPr>
                              <a:rPr lang="en-US" altLang="zh-CN" sz="2400" i="0">
                                <a:latin typeface="Cambria Math" panose="02040503050406030204" pitchFamily="18" charset="0"/>
                              </a:rPr>
                              <m:t>t</m:t>
                            </m:r>
                          </m:e>
                        </m:d>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x</m:t>
                        </m:r>
                      </m:e>
                      <m:sub>
                        <m:r>
                          <m:rPr>
                            <m:sty m:val="p"/>
                          </m:rPr>
                          <a:rPr lang="en-US" altLang="zh-CN" sz="2400" b="0" i="0" smtClean="0">
                            <a:latin typeface="Cambria Math" panose="02040503050406030204" pitchFamily="18" charset="0"/>
                          </a:rPr>
                          <m:t>a</m:t>
                        </m:r>
                      </m:sub>
                    </m:sSub>
                    <m:d>
                      <m:dPr>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2</m:t>
                        </m:r>
                        <m:r>
                          <m:rPr>
                            <m:sty m:val="p"/>
                          </m:rPr>
                          <a:rPr lang="en-US" altLang="zh-CN" sz="2400" b="0" i="0" smtClean="0">
                            <a:latin typeface="Cambria Math" panose="02040503050406030204" pitchFamily="18" charset="0"/>
                          </a:rPr>
                          <m:t>t</m:t>
                        </m:r>
                      </m:e>
                    </m:d>
                  </m:oMath>
                </a14:m>
                <a:endParaRPr lang="en-US" altLang="zh-CN" sz="2400" b="0" dirty="0" smtClean="0"/>
              </a:p>
              <a:p>
                <a:pPr marL="548640" lvl="2" indent="0">
                  <a:lnSpc>
                    <a:spcPct val="150000"/>
                  </a:lnSpc>
                  <a:buNone/>
                </a:pP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m:rPr>
                            <m:sty m:val="p"/>
                          </m:rPr>
                          <a:rPr lang="en-US" altLang="zh-CN" sz="2400">
                            <a:latin typeface="Cambria Math" panose="02040503050406030204" pitchFamily="18" charset="0"/>
                          </a:rPr>
                          <m:t>a</m:t>
                        </m:r>
                      </m:sub>
                    </m:sSub>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j</m:t>
                        </m:r>
                        <m:r>
                          <a:rPr lang="zh-CN" altLang="el-GR" sz="2400" i="1" smtClean="0">
                            <a:latin typeface="Cambria Math" panose="02040503050406030204" pitchFamily="18" charset="0"/>
                          </a:rPr>
                          <m:t>𝜔</m:t>
                        </m:r>
                      </m:e>
                    </m:d>
                    <m:r>
                      <a:rPr lang="en-US" altLang="zh-CN" sz="2400">
                        <a:latin typeface="Cambria Math" panose="02040503050406030204" pitchFamily="18" charset="0"/>
                      </a:rPr>
                      <m:t>=</m:t>
                    </m:r>
                    <m:nary>
                      <m:naryPr>
                        <m:ctrlPr>
                          <a:rPr lang="en-US" altLang="zh-CN" sz="2400" i="1">
                            <a:latin typeface="Cambria Math" panose="02040503050406030204" pitchFamily="18" charset="0"/>
                          </a:rPr>
                        </m:ctrlPr>
                      </m:naryPr>
                      <m:sub>
                        <m:r>
                          <m:rPr>
                            <m:brk m:alnAt="23"/>
                          </m:rPr>
                          <a:rPr lang="en-US" altLang="zh-CN" sz="2400">
                            <a:latin typeface="Cambria Math" panose="02040503050406030204" pitchFamily="18" charset="0"/>
                          </a:rPr>
                          <m:t>−</m:t>
                        </m:r>
                        <m:r>
                          <a:rPr lang="en-US" altLang="zh-CN" sz="2400">
                            <a:latin typeface="Cambria Math" panose="02040503050406030204" pitchFamily="18" charset="0"/>
                          </a:rPr>
                          <m:t>∞</m:t>
                        </m:r>
                      </m:sub>
                      <m:sup>
                        <m:r>
                          <a:rPr lang="en-US" altLang="zh-CN" sz="2400">
                            <a:latin typeface="Cambria Math" panose="02040503050406030204" pitchFamily="18" charset="0"/>
                          </a:rPr>
                          <m:t>∞</m:t>
                        </m:r>
                      </m:sup>
                      <m:e>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x</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(2</m:t>
                        </m:r>
                        <m:r>
                          <m:rPr>
                            <m:sty m:val="p"/>
                          </m:rPr>
                          <a:rPr lang="en-US" altLang="zh-CN" sz="2400">
                            <a:latin typeface="Cambria Math" panose="02040503050406030204" pitchFamily="18" charset="0"/>
                          </a:rPr>
                          <m:t>t</m:t>
                        </m:r>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e</m:t>
                            </m:r>
                          </m:e>
                          <m:sup>
                            <m:r>
                              <a:rPr lang="en-US" altLang="zh-CN" sz="2400">
                                <a:latin typeface="Cambria Math" panose="02040503050406030204" pitchFamily="18" charset="0"/>
                              </a:rPr>
                              <m:t>−</m:t>
                            </m:r>
                            <m:r>
                              <m:rPr>
                                <m:sty m:val="p"/>
                              </m:rPr>
                              <a:rPr lang="en-US" altLang="zh-CN" sz="2400">
                                <a:latin typeface="Cambria Math" panose="02040503050406030204" pitchFamily="18" charset="0"/>
                              </a:rPr>
                              <m:t>j</m:t>
                            </m:r>
                            <m:r>
                              <a:rPr lang="zh-CN" altLang="en-US" sz="2400" i="1" smtClean="0">
                                <a:latin typeface="Cambria Math" panose="02040503050406030204" pitchFamily="18" charset="0"/>
                              </a:rPr>
                              <m:t>𝜔</m:t>
                            </m:r>
                            <m:r>
                              <m:rPr>
                                <m:sty m:val="p"/>
                              </m:rPr>
                              <a:rPr lang="en-US" altLang="zh-CN" sz="2400">
                                <a:latin typeface="Cambria Math" panose="02040503050406030204" pitchFamily="18" charset="0"/>
                              </a:rPr>
                              <m:t>t</m:t>
                            </m:r>
                          </m:sup>
                        </m:sSup>
                        <m:r>
                          <m:rPr>
                            <m:sty m:val="p"/>
                          </m:rPr>
                          <a:rPr lang="en-US" altLang="zh-CN" sz="2400">
                            <a:latin typeface="Cambria Math" panose="02040503050406030204" pitchFamily="18" charset="0"/>
                          </a:rPr>
                          <m:t>dt</m:t>
                        </m:r>
                      </m:e>
                    </m:nary>
                  </m:oMath>
                </a14:m>
                <a:r>
                  <a:rPr lang="en-US" altLang="zh-CN" sz="2400" dirty="0">
                    <a:latin typeface="Cambria Math" panose="02040503050406030204" pitchFamily="18" charset="0"/>
                  </a:rPr>
                  <a:t>=</a:t>
                </a:r>
                <a14:m>
                  <m:oMath xmlns:m="http://schemas.openxmlformats.org/officeDocument/2006/math">
                    <m:f>
                      <m:fPr>
                        <m:ctrlPr>
                          <a:rPr lang="en-US" altLang="zh-CN" sz="2400" i="1" dirty="0">
                            <a:latin typeface="Cambria Math" panose="02040503050406030204" pitchFamily="18" charset="0"/>
                          </a:rPr>
                        </m:ctrlPr>
                      </m:fPr>
                      <m:num>
                        <m:r>
                          <a:rPr lang="en-US" altLang="zh-CN" sz="2400" dirty="0">
                            <a:latin typeface="Cambria Math" panose="02040503050406030204" pitchFamily="18" charset="0"/>
                          </a:rPr>
                          <m:t>1</m:t>
                        </m:r>
                      </m:num>
                      <m:den>
                        <m:r>
                          <a:rPr lang="en-US" altLang="zh-CN" sz="2400" dirty="0">
                            <a:latin typeface="Cambria Math" panose="02040503050406030204" pitchFamily="18" charset="0"/>
                          </a:rPr>
                          <m:t>2</m:t>
                        </m:r>
                      </m:den>
                    </m:f>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X</m:t>
                        </m:r>
                      </m:e>
                      <m:sub>
                        <m:r>
                          <m:rPr>
                            <m:sty m:val="p"/>
                          </m:rPr>
                          <a:rPr lang="en-US" altLang="zh-CN" sz="2400" dirty="0">
                            <a:latin typeface="Cambria Math" panose="02040503050406030204" pitchFamily="18" charset="0"/>
                          </a:rPr>
                          <m:t>a</m:t>
                        </m:r>
                      </m:sub>
                    </m:sSub>
                    <m:r>
                      <a:rPr lang="en-US" altLang="zh-CN" sz="2400" dirty="0">
                        <a:latin typeface="Cambria Math" panose="02040503050406030204" pitchFamily="18" charset="0"/>
                      </a:rPr>
                      <m:t>(</m:t>
                    </m:r>
                    <m:f>
                      <m:fPr>
                        <m:ctrlPr>
                          <a:rPr lang="en-US" altLang="zh-CN" sz="2400" i="1" dirty="0">
                            <a:latin typeface="Cambria Math" panose="02040503050406030204" pitchFamily="18" charset="0"/>
                          </a:rPr>
                        </m:ctrlPr>
                      </m:fPr>
                      <m:num>
                        <m:r>
                          <m:rPr>
                            <m:sty m:val="p"/>
                          </m:rPr>
                          <a:rPr lang="en-US" altLang="zh-CN" sz="2400" dirty="0">
                            <a:latin typeface="Cambria Math" panose="02040503050406030204" pitchFamily="18" charset="0"/>
                          </a:rPr>
                          <m:t>j</m:t>
                        </m:r>
                        <m:r>
                          <a:rPr lang="zh-CN" altLang="el-GR" sz="2400" i="1" dirty="0" smtClean="0">
                            <a:latin typeface="Cambria Math" panose="02040503050406030204" pitchFamily="18" charset="0"/>
                          </a:rPr>
                          <m:t>𝜔</m:t>
                        </m:r>
                      </m:num>
                      <m:den>
                        <m:r>
                          <a:rPr lang="en-US" altLang="zh-CN" sz="2400" dirty="0">
                            <a:latin typeface="Cambria Math" panose="02040503050406030204" pitchFamily="18" charset="0"/>
                          </a:rPr>
                          <m:t>2</m:t>
                        </m:r>
                      </m:den>
                    </m:f>
                    <m:r>
                      <a:rPr lang="en-US" altLang="zh-CN" sz="2400" dirty="0">
                        <a:latin typeface="Cambria Math" panose="02040503050406030204" pitchFamily="18" charset="0"/>
                      </a:rPr>
                      <m:t>)</m:t>
                    </m:r>
                  </m:oMath>
                </a14:m>
                <a:r>
                  <a:rPr lang="zh-CN" altLang="en-US" sz="2400" dirty="0">
                    <a:latin typeface="Cambria Math" panose="02040503050406030204" pitchFamily="18" charset="0"/>
                  </a:rPr>
                  <a:t>；</a:t>
                </a:r>
                <a14:m>
                  <m:oMath xmlns:m="http://schemas.openxmlformats.org/officeDocument/2006/math">
                    <m:r>
                      <a:rPr lang="zh-CN" altLang="en-US" sz="2400">
                        <a:latin typeface="Cambria Math" panose="02040503050406030204" pitchFamily="18" charset="0"/>
                      </a:rPr>
                      <m:t>∴</m:t>
                    </m:r>
                    <m:r>
                      <a:rPr lang="zh-CN" altLang="en-US" sz="2400" i="1">
                        <a:latin typeface="Cambria Math" panose="02040503050406030204" pitchFamily="18" charset="0"/>
                      </a:rPr>
                      <m:t>采用频率</m:t>
                    </m:r>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2</m:t>
                        </m:r>
                        <m:r>
                          <a:rPr lang="zh-CN" altLang="el-GR" sz="2400" i="1" smtClean="0">
                            <a:latin typeface="Cambria Math" panose="02040503050406030204" pitchFamily="18" charset="0"/>
                            <a:ea typeface="Cambria Math" panose="02040503050406030204" pitchFamily="18" charset="0"/>
                          </a:rPr>
                          <m:t>𝜔</m:t>
                        </m:r>
                      </m:e>
                      <m:sub>
                        <m:r>
                          <m:rPr>
                            <m:sty m:val="p"/>
                          </m:rPr>
                          <a:rPr lang="en-US" altLang="zh-CN" sz="2400">
                            <a:latin typeface="Cambria Math" panose="02040503050406030204" pitchFamily="18" charset="0"/>
                          </a:rPr>
                          <m:t>s</m:t>
                        </m:r>
                      </m:sub>
                    </m:sSub>
                  </m:oMath>
                </a14:m>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548640" lvl="2" indent="0">
                  <a:lnSpc>
                    <a:spcPct val="150000"/>
                  </a:lnSpc>
                  <a:buNone/>
                </a:pPr>
                <a:endParaRPr lang="en-US" altLang="zh-CN" sz="1800" i="1" dirty="0">
                  <a:latin typeface="Cambria Math" panose="02040503050406030204" pitchFamily="18" charset="0"/>
                </a:endParaRPr>
              </a:p>
              <a:p>
                <a:pPr>
                  <a:lnSpc>
                    <a:spcPct val="150000"/>
                  </a:lnSpc>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304800" y="550168"/>
                <a:ext cx="8534400" cy="5543128"/>
              </a:xfrm>
              <a:blipFill rotWithShape="0">
                <a:blip r:embed="rId2"/>
                <a:stretch>
                  <a:fillRect l="-1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65805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B73A13-9430-4A44-B61B-4C94CA5F069C}" type="datetime1">
              <a:rPr lang="zh-CN" altLang="en-US" smtClean="0"/>
              <a:t>2018-03-21</a:t>
            </a:fld>
            <a:endParaRPr lang="zh-CN" altLang="en-US"/>
          </a:p>
        </p:txBody>
      </p:sp>
      <p:sp>
        <p:nvSpPr>
          <p:cNvPr id="5" name="标题 1"/>
          <p:cNvSpPr txBox="1">
            <a:spLocks/>
          </p:cNvSpPr>
          <p:nvPr/>
        </p:nvSpPr>
        <p:spPr>
          <a:xfrm>
            <a:off x="304800" y="116632"/>
            <a:ext cx="8534400" cy="792162"/>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实值带</a:t>
            </a:r>
            <a:r>
              <a:rPr lang="zh-CN" altLang="en-US" dirty="0" smtClean="0"/>
              <a:t>通信号的采样频率？</a:t>
            </a:r>
          </a:p>
        </p:txBody>
      </p:sp>
      <p:grpSp>
        <p:nvGrpSpPr>
          <p:cNvPr id="59" name="组合 58"/>
          <p:cNvGrpSpPr/>
          <p:nvPr/>
        </p:nvGrpSpPr>
        <p:grpSpPr>
          <a:xfrm>
            <a:off x="683568" y="692696"/>
            <a:ext cx="5688632" cy="1872040"/>
            <a:chOff x="2051720" y="764704"/>
            <a:chExt cx="5688632" cy="1872040"/>
          </a:xfrm>
        </p:grpSpPr>
        <p:cxnSp>
          <p:nvCxnSpPr>
            <p:cNvPr id="7" name="直接箭头连接符 6"/>
            <p:cNvCxnSpPr/>
            <p:nvPr/>
          </p:nvCxnSpPr>
          <p:spPr>
            <a:xfrm>
              <a:off x="2051720" y="2061016"/>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572000" y="1124744"/>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a:off x="5724128" y="1321246"/>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等腰三角形 27"/>
            <p:cNvSpPr/>
            <p:nvPr/>
          </p:nvSpPr>
          <p:spPr>
            <a:xfrm>
              <a:off x="3131840" y="1321246"/>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p:cNvSpPr txBox="1"/>
                <p:nvPr/>
              </p:nvSpPr>
              <p:spPr>
                <a:xfrm>
                  <a:off x="4153494" y="764704"/>
                  <a:ext cx="850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4153494" y="764704"/>
                  <a:ext cx="850554" cy="369332"/>
                </a:xfrm>
                <a:prstGeom prst="rect">
                  <a:avLst/>
                </a:prstGeom>
                <a:blipFill rotWithShape="0">
                  <a:blip r:embed="rId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685768" y="1628800"/>
                  <a:ext cx="10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𝑘𝐻𝑧</m:t>
                        </m:r>
                        <m:r>
                          <a:rPr lang="en-US" altLang="zh-CN" b="0"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6685768" y="1628800"/>
                  <a:ext cx="1054584" cy="369332"/>
                </a:xfrm>
                <a:prstGeom prst="rect">
                  <a:avLst/>
                </a:prstGeom>
                <a:blipFill rotWithShape="0">
                  <a:blip r:embed="rId3"/>
                  <a:stretch>
                    <a:fillRect l="-1156" b="-16393"/>
                  </a:stretch>
                </a:blipFill>
              </p:spPr>
              <p:txBody>
                <a:bodyPr/>
                <a:lstStyle/>
                <a:p>
                  <a:r>
                    <a:rPr lang="zh-CN" altLang="en-US">
                      <a:noFill/>
                    </a:rPr>
                    <a:t> </a:t>
                  </a:r>
                </a:p>
              </p:txBody>
            </p:sp>
          </mc:Fallback>
        </mc:AlternateContent>
        <p:cxnSp>
          <p:nvCxnSpPr>
            <p:cNvPr id="32" name="直接连接符 31"/>
            <p:cNvCxnSpPr/>
            <p:nvPr/>
          </p:nvCxnSpPr>
          <p:spPr>
            <a:xfrm>
              <a:off x="486485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5349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44212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73076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1939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308032"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57622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84441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13304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42168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1031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98951"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287586" y="1956924"/>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4708965" y="2205032"/>
              <a:ext cx="298479" cy="307777"/>
            </a:xfrm>
            <a:prstGeom prst="rect">
              <a:avLst/>
            </a:prstGeom>
            <a:noFill/>
          </p:spPr>
          <p:txBody>
            <a:bodyPr wrap="none" rtlCol="0">
              <a:spAutoFit/>
            </a:bodyPr>
            <a:lstStyle/>
            <a:p>
              <a:r>
                <a:rPr lang="en-US" altLang="zh-CN" sz="1400" dirty="0" smtClean="0"/>
                <a:t>2</a:t>
              </a:r>
              <a:endParaRPr lang="zh-CN" altLang="en-US" sz="1400" dirty="0"/>
            </a:p>
          </p:txBody>
        </p:sp>
        <p:sp>
          <p:nvSpPr>
            <p:cNvPr id="47" name="文本框 46"/>
            <p:cNvSpPr txBox="1"/>
            <p:nvPr/>
          </p:nvSpPr>
          <p:spPr>
            <a:xfrm>
              <a:off x="4993600" y="2205032"/>
              <a:ext cx="298480" cy="307777"/>
            </a:xfrm>
            <a:prstGeom prst="rect">
              <a:avLst/>
            </a:prstGeom>
            <a:noFill/>
          </p:spPr>
          <p:txBody>
            <a:bodyPr wrap="none" rtlCol="0">
              <a:spAutoFit/>
            </a:bodyPr>
            <a:lstStyle/>
            <a:p>
              <a:r>
                <a:rPr lang="en-US" altLang="zh-CN" sz="1400" dirty="0"/>
                <a:t>4</a:t>
              </a:r>
              <a:endParaRPr lang="zh-CN" altLang="en-US" sz="1400" dirty="0"/>
            </a:p>
          </p:txBody>
        </p:sp>
        <p:sp>
          <p:nvSpPr>
            <p:cNvPr id="48" name="文本框 47"/>
            <p:cNvSpPr txBox="1"/>
            <p:nvPr/>
          </p:nvSpPr>
          <p:spPr>
            <a:xfrm>
              <a:off x="5281632" y="2205032"/>
              <a:ext cx="298480" cy="307777"/>
            </a:xfrm>
            <a:prstGeom prst="rect">
              <a:avLst/>
            </a:prstGeom>
            <a:noFill/>
          </p:spPr>
          <p:txBody>
            <a:bodyPr wrap="none" rtlCol="0">
              <a:spAutoFit/>
            </a:bodyPr>
            <a:lstStyle/>
            <a:p>
              <a:r>
                <a:rPr lang="en-US" altLang="zh-CN" sz="1400" dirty="0"/>
                <a:t>6</a:t>
              </a:r>
              <a:endParaRPr lang="zh-CN" altLang="en-US" sz="1400" dirty="0"/>
            </a:p>
          </p:txBody>
        </p:sp>
        <p:sp>
          <p:nvSpPr>
            <p:cNvPr id="49" name="文本框 48"/>
            <p:cNvSpPr txBox="1"/>
            <p:nvPr/>
          </p:nvSpPr>
          <p:spPr>
            <a:xfrm>
              <a:off x="5569664" y="2205032"/>
              <a:ext cx="298480" cy="307777"/>
            </a:xfrm>
            <a:prstGeom prst="rect">
              <a:avLst/>
            </a:prstGeom>
            <a:noFill/>
          </p:spPr>
          <p:txBody>
            <a:bodyPr wrap="none" rtlCol="0">
              <a:spAutoFit/>
            </a:bodyPr>
            <a:lstStyle/>
            <a:p>
              <a:r>
                <a:rPr lang="en-US" altLang="zh-CN" sz="1400" dirty="0"/>
                <a:t>8</a:t>
              </a:r>
              <a:endParaRPr lang="zh-CN" altLang="en-US" sz="1400" dirty="0"/>
            </a:p>
          </p:txBody>
        </p:sp>
        <p:sp>
          <p:nvSpPr>
            <p:cNvPr id="50" name="文本框 49"/>
            <p:cNvSpPr txBox="1"/>
            <p:nvPr/>
          </p:nvSpPr>
          <p:spPr>
            <a:xfrm>
              <a:off x="5815891" y="2205032"/>
              <a:ext cx="412293" cy="307777"/>
            </a:xfrm>
            <a:prstGeom prst="rect">
              <a:avLst/>
            </a:prstGeom>
            <a:noFill/>
          </p:spPr>
          <p:txBody>
            <a:bodyPr wrap="none" rtlCol="0">
              <a:spAutoFit/>
            </a:bodyPr>
            <a:lstStyle/>
            <a:p>
              <a:r>
                <a:rPr lang="en-US" altLang="zh-CN" sz="1400" dirty="0" smtClean="0"/>
                <a:t>10</a:t>
              </a:r>
              <a:endParaRPr lang="zh-CN" altLang="en-US" sz="1400" dirty="0"/>
            </a:p>
          </p:txBody>
        </p:sp>
        <p:sp>
          <p:nvSpPr>
            <p:cNvPr id="51" name="文本框 50"/>
            <p:cNvSpPr txBox="1"/>
            <p:nvPr/>
          </p:nvSpPr>
          <p:spPr>
            <a:xfrm>
              <a:off x="6101969" y="2205032"/>
              <a:ext cx="412293" cy="307777"/>
            </a:xfrm>
            <a:prstGeom prst="rect">
              <a:avLst/>
            </a:prstGeom>
            <a:noFill/>
          </p:spPr>
          <p:txBody>
            <a:bodyPr wrap="none" rtlCol="0">
              <a:spAutoFit/>
            </a:bodyPr>
            <a:lstStyle/>
            <a:p>
              <a:r>
                <a:rPr lang="en-US" altLang="zh-CN" sz="1400" dirty="0" smtClean="0"/>
                <a:t>12</a:t>
              </a:r>
              <a:endParaRPr lang="zh-CN" altLang="en-US" sz="1400" dirty="0"/>
            </a:p>
          </p:txBody>
        </p:sp>
        <p:sp>
          <p:nvSpPr>
            <p:cNvPr id="52" name="文本框 51"/>
            <p:cNvSpPr txBox="1"/>
            <p:nvPr/>
          </p:nvSpPr>
          <p:spPr>
            <a:xfrm>
              <a:off x="4059871" y="2205032"/>
              <a:ext cx="380233" cy="307777"/>
            </a:xfrm>
            <a:prstGeom prst="rect">
              <a:avLst/>
            </a:prstGeom>
            <a:noFill/>
          </p:spPr>
          <p:txBody>
            <a:bodyPr wrap="none" rtlCol="0">
              <a:spAutoFit/>
            </a:bodyPr>
            <a:lstStyle/>
            <a:p>
              <a:r>
                <a:rPr lang="en-US" altLang="zh-CN" sz="1400" dirty="0" smtClean="0"/>
                <a:t>-2</a:t>
              </a:r>
              <a:endParaRPr lang="zh-CN" altLang="en-US" sz="1400" dirty="0"/>
            </a:p>
          </p:txBody>
        </p:sp>
        <p:sp>
          <p:nvSpPr>
            <p:cNvPr id="53" name="文本框 52"/>
            <p:cNvSpPr txBox="1"/>
            <p:nvPr/>
          </p:nvSpPr>
          <p:spPr>
            <a:xfrm>
              <a:off x="3759719" y="2205032"/>
              <a:ext cx="380233" cy="307777"/>
            </a:xfrm>
            <a:prstGeom prst="rect">
              <a:avLst/>
            </a:prstGeom>
            <a:noFill/>
          </p:spPr>
          <p:txBody>
            <a:bodyPr wrap="none" rtlCol="0">
              <a:spAutoFit/>
            </a:bodyPr>
            <a:lstStyle/>
            <a:p>
              <a:r>
                <a:rPr lang="en-US" altLang="zh-CN" sz="1400" dirty="0" smtClean="0"/>
                <a:t>-4</a:t>
              </a:r>
              <a:endParaRPr lang="zh-CN" altLang="en-US" sz="1400" dirty="0"/>
            </a:p>
          </p:txBody>
        </p:sp>
        <p:sp>
          <p:nvSpPr>
            <p:cNvPr id="54" name="文本框 53"/>
            <p:cNvSpPr txBox="1"/>
            <p:nvPr/>
          </p:nvSpPr>
          <p:spPr>
            <a:xfrm>
              <a:off x="3491880" y="2205032"/>
              <a:ext cx="380233" cy="307777"/>
            </a:xfrm>
            <a:prstGeom prst="rect">
              <a:avLst/>
            </a:prstGeom>
            <a:noFill/>
          </p:spPr>
          <p:txBody>
            <a:bodyPr wrap="none" rtlCol="0">
              <a:spAutoFit/>
            </a:bodyPr>
            <a:lstStyle/>
            <a:p>
              <a:r>
                <a:rPr lang="en-US" altLang="zh-CN" sz="1400" dirty="0" smtClean="0"/>
                <a:t>-6</a:t>
              </a:r>
              <a:endParaRPr lang="zh-CN" altLang="en-US" sz="1400" dirty="0"/>
            </a:p>
          </p:txBody>
        </p:sp>
        <p:sp>
          <p:nvSpPr>
            <p:cNvPr id="55" name="文本框 54"/>
            <p:cNvSpPr txBox="1"/>
            <p:nvPr/>
          </p:nvSpPr>
          <p:spPr>
            <a:xfrm>
              <a:off x="3203848" y="2205032"/>
              <a:ext cx="380233" cy="307777"/>
            </a:xfrm>
            <a:prstGeom prst="rect">
              <a:avLst/>
            </a:prstGeom>
            <a:noFill/>
          </p:spPr>
          <p:txBody>
            <a:bodyPr wrap="none" rtlCol="0">
              <a:spAutoFit/>
            </a:bodyPr>
            <a:lstStyle/>
            <a:p>
              <a:r>
                <a:rPr lang="en-US" altLang="zh-CN" sz="1400" dirty="0" smtClean="0"/>
                <a:t>-8</a:t>
              </a:r>
              <a:endParaRPr lang="zh-CN" altLang="en-US" sz="1400" dirty="0"/>
            </a:p>
          </p:txBody>
        </p:sp>
        <p:sp>
          <p:nvSpPr>
            <p:cNvPr id="56" name="文本框 55"/>
            <p:cNvSpPr txBox="1"/>
            <p:nvPr/>
          </p:nvSpPr>
          <p:spPr>
            <a:xfrm>
              <a:off x="2869860" y="2205032"/>
              <a:ext cx="494046" cy="307777"/>
            </a:xfrm>
            <a:prstGeom prst="rect">
              <a:avLst/>
            </a:prstGeom>
            <a:noFill/>
          </p:spPr>
          <p:txBody>
            <a:bodyPr wrap="none" rtlCol="0">
              <a:spAutoFit/>
            </a:bodyPr>
            <a:lstStyle/>
            <a:p>
              <a:r>
                <a:rPr lang="en-US" altLang="zh-CN" sz="1400" dirty="0" smtClean="0"/>
                <a:t>-10</a:t>
              </a:r>
              <a:endParaRPr lang="zh-CN" altLang="en-US" sz="1400" dirty="0"/>
            </a:p>
          </p:txBody>
        </p:sp>
        <p:sp>
          <p:nvSpPr>
            <p:cNvPr id="58" name="文本框 57"/>
            <p:cNvSpPr txBox="1"/>
            <p:nvPr/>
          </p:nvSpPr>
          <p:spPr>
            <a:xfrm>
              <a:off x="2571818" y="2205032"/>
              <a:ext cx="494046" cy="307777"/>
            </a:xfrm>
            <a:prstGeom prst="rect">
              <a:avLst/>
            </a:prstGeom>
            <a:noFill/>
          </p:spPr>
          <p:txBody>
            <a:bodyPr wrap="none" rtlCol="0">
              <a:spAutoFit/>
            </a:bodyPr>
            <a:lstStyle/>
            <a:p>
              <a:r>
                <a:rPr lang="en-US" altLang="zh-CN" sz="1400" dirty="0" smtClean="0"/>
                <a:t>-12</a:t>
              </a:r>
              <a:endParaRPr lang="zh-CN" altLang="en-US" sz="1400" dirty="0"/>
            </a:p>
          </p:txBody>
        </p:sp>
      </p:grpSp>
      <mc:AlternateContent xmlns:mc="http://schemas.openxmlformats.org/markup-compatibility/2006" xmlns:a14="http://schemas.microsoft.com/office/drawing/2010/main">
        <mc:Choice Requires="a14">
          <p:sp>
            <p:nvSpPr>
              <p:cNvPr id="102" name="文本框 101"/>
              <p:cNvSpPr txBox="1"/>
              <p:nvPr/>
            </p:nvSpPr>
            <p:spPr>
              <a:xfrm>
                <a:off x="6587168" y="2564904"/>
                <a:ext cx="2233304" cy="2816156"/>
              </a:xfrm>
              <a:prstGeom prst="rect">
                <a:avLst/>
              </a:prstGeom>
              <a:noFill/>
            </p:spPr>
            <p:txBody>
              <a:bodyPr wrap="none" rtlCol="0">
                <a:spAutoFit/>
              </a:bodyPr>
              <a:lstStyle/>
              <a:p>
                <a:pPr algn="l">
                  <a:lnSpc>
                    <a:spcPct val="15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=8</m:t>
                      </m:r>
                      <m:r>
                        <a:rPr lang="en-US" altLang="zh-CN" b="0" i="1" smtClean="0">
                          <a:latin typeface="Cambria Math" panose="02040503050406030204" pitchFamily="18" charset="0"/>
                        </a:rPr>
                        <m:t>𝑘𝐻𝑧</m:t>
                      </m:r>
                    </m:oMath>
                  </m:oMathPara>
                </a14:m>
                <a:endParaRPr lang="en-US" altLang="zh-CN" b="0" dirty="0" smtClean="0"/>
              </a:p>
              <a:p>
                <a:pPr algn="l">
                  <a:lnSpc>
                    <a:spcPct val="150000"/>
                  </a:lnSpc>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10</m:t>
                      </m:r>
                      <m:r>
                        <a:rPr lang="en-US" altLang="zh-CN" i="1">
                          <a:latin typeface="Cambria Math" panose="02040503050406030204" pitchFamily="18" charset="0"/>
                        </a:rPr>
                        <m:t>𝑘𝐻𝑧</m:t>
                      </m:r>
                    </m:oMath>
                  </m:oMathPara>
                </a14:m>
                <a:endParaRPr lang="en-US" altLang="zh-CN" dirty="0" smtClean="0"/>
              </a:p>
              <a:p>
                <a:pPr algn="l">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𝑘𝐻𝑧</m:t>
                      </m:r>
                    </m:oMath>
                  </m:oMathPara>
                </a14:m>
                <a:endParaRPr lang="en-US" altLang="zh-CN" dirty="0" smtClean="0"/>
              </a:p>
              <a:p>
                <a:pPr algn="l">
                  <a:lnSpc>
                    <a:spcPct val="150000"/>
                  </a:lnSpc>
                </a:pPr>
                <a:endParaRPr lang="en-US" altLang="zh-CN" sz="2000" b="1" i="1" dirty="0" smtClean="0">
                  <a:solidFill>
                    <a:srgbClr val="FF0000"/>
                  </a:solidFill>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𝒇</m:t>
                          </m:r>
                        </m:e>
                        <m:sub>
                          <m:r>
                            <a:rPr lang="en-US" altLang="zh-CN" sz="2000" b="1" i="1" smtClean="0">
                              <a:solidFill>
                                <a:srgbClr val="FF0000"/>
                              </a:solidFill>
                              <a:latin typeface="Cambria Math" panose="02040503050406030204" pitchFamily="18" charset="0"/>
                            </a:rPr>
                            <m:t>𝒔</m:t>
                          </m:r>
                        </m:sub>
                      </m:sSub>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𝟐</m:t>
                      </m:r>
                      <m:r>
                        <a:rPr lang="en-US" altLang="zh-CN" sz="2000" b="1" i="1" smtClean="0">
                          <a:solidFill>
                            <a:srgbClr val="FF0000"/>
                          </a:solidFill>
                          <a:latin typeface="Cambria Math" panose="02040503050406030204" pitchFamily="18" charset="0"/>
                        </a:rPr>
                        <m:t>𝑩</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𝟒</m:t>
                      </m:r>
                      <m:r>
                        <a:rPr lang="en-US" altLang="zh-CN" sz="2000" b="1" i="1" smtClean="0">
                          <a:solidFill>
                            <a:srgbClr val="FF0000"/>
                          </a:solidFill>
                          <a:latin typeface="Cambria Math" panose="02040503050406030204" pitchFamily="18" charset="0"/>
                        </a:rPr>
                        <m:t>𝒌𝑯𝒛</m:t>
                      </m:r>
                    </m:oMath>
                  </m:oMathPara>
                </a14:m>
                <a:endParaRPr lang="en-US" altLang="zh-CN" sz="2000" b="1" i="1" dirty="0" smtClean="0">
                  <a:solidFill>
                    <a:srgbClr val="FF0000"/>
                  </a:solidFill>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𝒇</m:t>
                          </m:r>
                        </m:e>
                        <m:sub>
                          <m:r>
                            <a:rPr lang="en-US" altLang="zh-CN" sz="2000" b="1" i="1" smtClean="0">
                              <a:solidFill>
                                <a:srgbClr val="FF0000"/>
                              </a:solidFill>
                              <a:latin typeface="Cambria Math" panose="02040503050406030204" pitchFamily="18" charset="0"/>
                              <a:ea typeface="Cambria Math" panose="02040503050406030204" pitchFamily="18" charset="0"/>
                            </a:rPr>
                            <m:t>𝒔</m:t>
                          </m:r>
                        </m:sub>
                      </m:sSub>
                      <m:r>
                        <a:rPr lang="en-US" altLang="zh-CN" sz="2000" b="1" i="1" smtClean="0">
                          <a:solidFill>
                            <a:srgbClr val="FF0000"/>
                          </a:solidFill>
                          <a:latin typeface="Cambria Math" panose="02040503050406030204" pitchFamily="18" charset="0"/>
                          <a:ea typeface="Cambria Math" panose="02040503050406030204" pitchFamily="18" charset="0"/>
                        </a:rPr>
                        <m:t>&lt;</m:t>
                      </m:r>
                      <m:r>
                        <a:rPr lang="en-US" altLang="zh-CN" sz="2000" b="1" i="1" smtClean="0">
                          <a:solidFill>
                            <a:srgbClr val="FF0000"/>
                          </a:solidFill>
                          <a:latin typeface="Cambria Math" panose="02040503050406030204" pitchFamily="18" charset="0"/>
                          <a:ea typeface="Cambria Math" panose="02040503050406030204" pitchFamily="18" charset="0"/>
                        </a:rPr>
                        <m:t>𝟐</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𝒇</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oMath>
                  </m:oMathPara>
                </a14:m>
                <a:endParaRPr lang="zh-CN" altLang="en-US" dirty="0"/>
              </a:p>
            </p:txBody>
          </p:sp>
        </mc:Choice>
        <mc:Fallback xmlns="">
          <p:sp>
            <p:nvSpPr>
              <p:cNvPr id="102" name="文本框 101"/>
              <p:cNvSpPr txBox="1">
                <a:spLocks noRot="1" noChangeAspect="1" noMove="1" noResize="1" noEditPoints="1" noAdjustHandles="1" noChangeArrowheads="1" noChangeShapeType="1" noTextEdit="1"/>
              </p:cNvSpPr>
              <p:nvPr/>
            </p:nvSpPr>
            <p:spPr>
              <a:xfrm>
                <a:off x="6587168" y="2564904"/>
                <a:ext cx="2233304" cy="2816156"/>
              </a:xfrm>
              <a:prstGeom prst="rect">
                <a:avLst/>
              </a:prstGeom>
              <a:blipFill rotWithShape="0">
                <a:blip r:embed="rId4"/>
                <a:stretch>
                  <a:fillRect/>
                </a:stretch>
              </a:blipFill>
            </p:spPr>
            <p:txBody>
              <a:bodyPr/>
              <a:lstStyle/>
              <a:p>
                <a:r>
                  <a:rPr lang="zh-CN" altLang="en-US">
                    <a:noFill/>
                  </a:rPr>
                  <a:t> </a:t>
                </a:r>
              </a:p>
            </p:txBody>
          </p:sp>
        </mc:Fallback>
      </mc:AlternateContent>
      <p:grpSp>
        <p:nvGrpSpPr>
          <p:cNvPr id="105" name="组合 104"/>
          <p:cNvGrpSpPr/>
          <p:nvPr/>
        </p:nvGrpSpPr>
        <p:grpSpPr>
          <a:xfrm>
            <a:off x="683568" y="3140968"/>
            <a:ext cx="5688632" cy="1872040"/>
            <a:chOff x="683568" y="3789208"/>
            <a:chExt cx="5688632" cy="1872040"/>
          </a:xfrm>
        </p:grpSpPr>
        <p:cxnSp>
          <p:nvCxnSpPr>
            <p:cNvPr id="61" name="直接箭头连接符 60"/>
            <p:cNvCxnSpPr/>
            <p:nvPr/>
          </p:nvCxnSpPr>
          <p:spPr>
            <a:xfrm>
              <a:off x="683568" y="5085520"/>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3203848" y="4149248"/>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4355976" y="4345750"/>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4" name="等腰三角形 63"/>
            <p:cNvSpPr/>
            <p:nvPr/>
          </p:nvSpPr>
          <p:spPr>
            <a:xfrm>
              <a:off x="1763688" y="4345750"/>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p:cNvSpPr txBox="1"/>
                <p:nvPr/>
              </p:nvSpPr>
              <p:spPr>
                <a:xfrm>
                  <a:off x="2785342" y="3789208"/>
                  <a:ext cx="850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m:oMathPara>
                  </a14:m>
                  <a:endParaRPr lang="zh-CN" altLang="en-US" dirty="0"/>
                </a:p>
              </p:txBody>
            </p:sp>
          </mc:Choice>
          <mc:Fallback xmlns="">
            <p:sp>
              <p:nvSpPr>
                <p:cNvPr id="65" name="文本框 64"/>
                <p:cNvSpPr txBox="1">
                  <a:spLocks noRot="1" noChangeAspect="1" noMove="1" noResize="1" noEditPoints="1" noAdjustHandles="1" noChangeArrowheads="1" noChangeShapeType="1" noTextEdit="1"/>
                </p:cNvSpPr>
                <p:nvPr/>
              </p:nvSpPr>
              <p:spPr>
                <a:xfrm>
                  <a:off x="2785342" y="3789208"/>
                  <a:ext cx="850554" cy="369332"/>
                </a:xfrm>
                <a:prstGeom prst="rect">
                  <a:avLst/>
                </a:prstGeom>
                <a:blipFill rotWithShape="0">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5317616" y="4653304"/>
                  <a:ext cx="10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𝑘𝐻𝑧</m:t>
                        </m:r>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p:cNvSpPr txBox="1">
                  <a:spLocks noRot="1" noChangeAspect="1" noMove="1" noResize="1" noEditPoints="1" noAdjustHandles="1" noChangeArrowheads="1" noChangeShapeType="1" noTextEdit="1"/>
                </p:cNvSpPr>
                <p:nvPr/>
              </p:nvSpPr>
              <p:spPr>
                <a:xfrm>
                  <a:off x="5317616" y="4653304"/>
                  <a:ext cx="1054584" cy="369332"/>
                </a:xfrm>
                <a:prstGeom prst="rect">
                  <a:avLst/>
                </a:prstGeom>
                <a:blipFill rotWithShape="0">
                  <a:blip r:embed="rId6"/>
                  <a:stretch>
                    <a:fillRect l="-1156" b="-16393"/>
                  </a:stretch>
                </a:blipFill>
              </p:spPr>
              <p:txBody>
                <a:bodyPr/>
                <a:lstStyle/>
                <a:p>
                  <a:r>
                    <a:rPr lang="zh-CN" altLang="en-US">
                      <a:noFill/>
                    </a:rPr>
                    <a:t> </a:t>
                  </a:r>
                </a:p>
              </p:txBody>
            </p:sp>
          </mc:Fallback>
        </mc:AlternateContent>
        <p:sp>
          <p:nvSpPr>
            <p:cNvPr id="80" name="文本框 79"/>
            <p:cNvSpPr txBox="1"/>
            <p:nvPr/>
          </p:nvSpPr>
          <p:spPr>
            <a:xfrm>
              <a:off x="3340813" y="5229536"/>
              <a:ext cx="298479" cy="307777"/>
            </a:xfrm>
            <a:prstGeom prst="rect">
              <a:avLst/>
            </a:prstGeom>
            <a:noFill/>
          </p:spPr>
          <p:txBody>
            <a:bodyPr wrap="none" rtlCol="0">
              <a:spAutoFit/>
            </a:bodyPr>
            <a:lstStyle/>
            <a:p>
              <a:r>
                <a:rPr lang="en-US" altLang="zh-CN" sz="1400" dirty="0" smtClean="0"/>
                <a:t>2</a:t>
              </a:r>
              <a:endParaRPr lang="zh-CN" altLang="en-US" sz="1400" dirty="0"/>
            </a:p>
          </p:txBody>
        </p:sp>
        <p:sp>
          <p:nvSpPr>
            <p:cNvPr id="81" name="文本框 80"/>
            <p:cNvSpPr txBox="1"/>
            <p:nvPr/>
          </p:nvSpPr>
          <p:spPr>
            <a:xfrm>
              <a:off x="3625448" y="5229536"/>
              <a:ext cx="298480" cy="307777"/>
            </a:xfrm>
            <a:prstGeom prst="rect">
              <a:avLst/>
            </a:prstGeom>
            <a:noFill/>
          </p:spPr>
          <p:txBody>
            <a:bodyPr wrap="none" rtlCol="0">
              <a:spAutoFit/>
            </a:bodyPr>
            <a:lstStyle/>
            <a:p>
              <a:r>
                <a:rPr lang="en-US" altLang="zh-CN" sz="1400" dirty="0"/>
                <a:t>4</a:t>
              </a:r>
              <a:endParaRPr lang="zh-CN" altLang="en-US" sz="1400" dirty="0"/>
            </a:p>
          </p:txBody>
        </p:sp>
        <p:sp>
          <p:nvSpPr>
            <p:cNvPr id="82" name="文本框 81"/>
            <p:cNvSpPr txBox="1"/>
            <p:nvPr/>
          </p:nvSpPr>
          <p:spPr>
            <a:xfrm>
              <a:off x="3913480" y="5229536"/>
              <a:ext cx="298480" cy="307777"/>
            </a:xfrm>
            <a:prstGeom prst="rect">
              <a:avLst/>
            </a:prstGeom>
            <a:noFill/>
          </p:spPr>
          <p:txBody>
            <a:bodyPr wrap="none" rtlCol="0">
              <a:spAutoFit/>
            </a:bodyPr>
            <a:lstStyle/>
            <a:p>
              <a:r>
                <a:rPr lang="en-US" altLang="zh-CN" sz="1400" dirty="0"/>
                <a:t>6</a:t>
              </a:r>
              <a:endParaRPr lang="zh-CN" altLang="en-US" sz="1400" dirty="0"/>
            </a:p>
          </p:txBody>
        </p:sp>
        <p:sp>
          <p:nvSpPr>
            <p:cNvPr id="83" name="文本框 82"/>
            <p:cNvSpPr txBox="1"/>
            <p:nvPr/>
          </p:nvSpPr>
          <p:spPr>
            <a:xfrm>
              <a:off x="4201512" y="5229536"/>
              <a:ext cx="298480" cy="307777"/>
            </a:xfrm>
            <a:prstGeom prst="rect">
              <a:avLst/>
            </a:prstGeom>
            <a:noFill/>
          </p:spPr>
          <p:txBody>
            <a:bodyPr wrap="none" rtlCol="0">
              <a:spAutoFit/>
            </a:bodyPr>
            <a:lstStyle/>
            <a:p>
              <a:r>
                <a:rPr lang="en-US" altLang="zh-CN" sz="1400" dirty="0"/>
                <a:t>8</a:t>
              </a:r>
              <a:endParaRPr lang="zh-CN" altLang="en-US" sz="1400" dirty="0"/>
            </a:p>
          </p:txBody>
        </p:sp>
        <p:sp>
          <p:nvSpPr>
            <p:cNvPr id="84" name="文本框 83"/>
            <p:cNvSpPr txBox="1"/>
            <p:nvPr/>
          </p:nvSpPr>
          <p:spPr>
            <a:xfrm>
              <a:off x="4447739" y="5229536"/>
              <a:ext cx="412293" cy="307777"/>
            </a:xfrm>
            <a:prstGeom prst="rect">
              <a:avLst/>
            </a:prstGeom>
            <a:noFill/>
          </p:spPr>
          <p:txBody>
            <a:bodyPr wrap="none" rtlCol="0">
              <a:spAutoFit/>
            </a:bodyPr>
            <a:lstStyle/>
            <a:p>
              <a:r>
                <a:rPr lang="en-US" altLang="zh-CN" sz="1400" dirty="0" smtClean="0"/>
                <a:t>10</a:t>
              </a:r>
              <a:endParaRPr lang="zh-CN" altLang="en-US" sz="1400" dirty="0"/>
            </a:p>
          </p:txBody>
        </p:sp>
        <p:sp>
          <p:nvSpPr>
            <p:cNvPr id="85" name="文本框 84"/>
            <p:cNvSpPr txBox="1"/>
            <p:nvPr/>
          </p:nvSpPr>
          <p:spPr>
            <a:xfrm>
              <a:off x="4733817" y="5229536"/>
              <a:ext cx="412293" cy="307777"/>
            </a:xfrm>
            <a:prstGeom prst="rect">
              <a:avLst/>
            </a:prstGeom>
            <a:noFill/>
          </p:spPr>
          <p:txBody>
            <a:bodyPr wrap="none" rtlCol="0">
              <a:spAutoFit/>
            </a:bodyPr>
            <a:lstStyle/>
            <a:p>
              <a:r>
                <a:rPr lang="en-US" altLang="zh-CN" sz="1400" dirty="0" smtClean="0"/>
                <a:t>12</a:t>
              </a:r>
              <a:endParaRPr lang="zh-CN" altLang="en-US" sz="1400" dirty="0"/>
            </a:p>
          </p:txBody>
        </p:sp>
        <p:sp>
          <p:nvSpPr>
            <p:cNvPr id="86" name="文本框 85"/>
            <p:cNvSpPr txBox="1"/>
            <p:nvPr/>
          </p:nvSpPr>
          <p:spPr>
            <a:xfrm>
              <a:off x="2691719" y="5229536"/>
              <a:ext cx="380233" cy="307777"/>
            </a:xfrm>
            <a:prstGeom prst="rect">
              <a:avLst/>
            </a:prstGeom>
            <a:noFill/>
          </p:spPr>
          <p:txBody>
            <a:bodyPr wrap="none" rtlCol="0">
              <a:spAutoFit/>
            </a:bodyPr>
            <a:lstStyle/>
            <a:p>
              <a:r>
                <a:rPr lang="en-US" altLang="zh-CN" sz="1400" dirty="0" smtClean="0"/>
                <a:t>-2</a:t>
              </a:r>
              <a:endParaRPr lang="zh-CN" altLang="en-US" sz="1400" dirty="0"/>
            </a:p>
          </p:txBody>
        </p:sp>
        <p:sp>
          <p:nvSpPr>
            <p:cNvPr id="87" name="文本框 86"/>
            <p:cNvSpPr txBox="1"/>
            <p:nvPr/>
          </p:nvSpPr>
          <p:spPr>
            <a:xfrm>
              <a:off x="2391567" y="5229536"/>
              <a:ext cx="380233" cy="307777"/>
            </a:xfrm>
            <a:prstGeom prst="rect">
              <a:avLst/>
            </a:prstGeom>
            <a:noFill/>
          </p:spPr>
          <p:txBody>
            <a:bodyPr wrap="none" rtlCol="0">
              <a:spAutoFit/>
            </a:bodyPr>
            <a:lstStyle/>
            <a:p>
              <a:r>
                <a:rPr lang="en-US" altLang="zh-CN" sz="1400" dirty="0" smtClean="0"/>
                <a:t>-4</a:t>
              </a:r>
              <a:endParaRPr lang="zh-CN" altLang="en-US" sz="1400" dirty="0"/>
            </a:p>
          </p:txBody>
        </p:sp>
        <p:sp>
          <p:nvSpPr>
            <p:cNvPr id="88" name="文本框 87"/>
            <p:cNvSpPr txBox="1"/>
            <p:nvPr/>
          </p:nvSpPr>
          <p:spPr>
            <a:xfrm>
              <a:off x="2123728" y="5229536"/>
              <a:ext cx="380233" cy="307777"/>
            </a:xfrm>
            <a:prstGeom prst="rect">
              <a:avLst/>
            </a:prstGeom>
            <a:noFill/>
          </p:spPr>
          <p:txBody>
            <a:bodyPr wrap="none" rtlCol="0">
              <a:spAutoFit/>
            </a:bodyPr>
            <a:lstStyle/>
            <a:p>
              <a:r>
                <a:rPr lang="en-US" altLang="zh-CN" sz="1400" dirty="0" smtClean="0"/>
                <a:t>-6</a:t>
              </a:r>
              <a:endParaRPr lang="zh-CN" altLang="en-US" sz="1400" dirty="0"/>
            </a:p>
          </p:txBody>
        </p:sp>
        <p:sp>
          <p:nvSpPr>
            <p:cNvPr id="89" name="文本框 88"/>
            <p:cNvSpPr txBox="1"/>
            <p:nvPr/>
          </p:nvSpPr>
          <p:spPr>
            <a:xfrm>
              <a:off x="1835696" y="5229536"/>
              <a:ext cx="380233" cy="307777"/>
            </a:xfrm>
            <a:prstGeom prst="rect">
              <a:avLst/>
            </a:prstGeom>
            <a:noFill/>
          </p:spPr>
          <p:txBody>
            <a:bodyPr wrap="none" rtlCol="0">
              <a:spAutoFit/>
            </a:bodyPr>
            <a:lstStyle/>
            <a:p>
              <a:r>
                <a:rPr lang="en-US" altLang="zh-CN" sz="1400" dirty="0" smtClean="0"/>
                <a:t>-8</a:t>
              </a:r>
              <a:endParaRPr lang="zh-CN" altLang="en-US" sz="1400" dirty="0"/>
            </a:p>
          </p:txBody>
        </p:sp>
        <p:sp>
          <p:nvSpPr>
            <p:cNvPr id="90" name="文本框 89"/>
            <p:cNvSpPr txBox="1"/>
            <p:nvPr/>
          </p:nvSpPr>
          <p:spPr>
            <a:xfrm>
              <a:off x="1501708" y="5229536"/>
              <a:ext cx="494046" cy="307777"/>
            </a:xfrm>
            <a:prstGeom prst="rect">
              <a:avLst/>
            </a:prstGeom>
            <a:noFill/>
          </p:spPr>
          <p:txBody>
            <a:bodyPr wrap="none" rtlCol="0">
              <a:spAutoFit/>
            </a:bodyPr>
            <a:lstStyle/>
            <a:p>
              <a:r>
                <a:rPr lang="en-US" altLang="zh-CN" sz="1400" dirty="0" smtClean="0"/>
                <a:t>-10</a:t>
              </a:r>
              <a:endParaRPr lang="zh-CN" altLang="en-US" sz="1400" dirty="0"/>
            </a:p>
          </p:txBody>
        </p:sp>
        <p:sp>
          <p:nvSpPr>
            <p:cNvPr id="91" name="文本框 90"/>
            <p:cNvSpPr txBox="1"/>
            <p:nvPr/>
          </p:nvSpPr>
          <p:spPr>
            <a:xfrm>
              <a:off x="1203666" y="5229536"/>
              <a:ext cx="494046" cy="307777"/>
            </a:xfrm>
            <a:prstGeom prst="rect">
              <a:avLst/>
            </a:prstGeom>
            <a:noFill/>
          </p:spPr>
          <p:txBody>
            <a:bodyPr wrap="none" rtlCol="0">
              <a:spAutoFit/>
            </a:bodyPr>
            <a:lstStyle/>
            <a:p>
              <a:r>
                <a:rPr lang="en-US" altLang="zh-CN" sz="1400" dirty="0" smtClean="0"/>
                <a:t>-12</a:t>
              </a:r>
              <a:endParaRPr lang="zh-CN" altLang="en-US" sz="1400" dirty="0"/>
            </a:p>
          </p:txBody>
        </p:sp>
        <p:sp>
          <p:nvSpPr>
            <p:cNvPr id="92" name="等腰三角形 91"/>
            <p:cNvSpPr/>
            <p:nvPr/>
          </p:nvSpPr>
          <p:spPr>
            <a:xfrm>
              <a:off x="4644008" y="4349062"/>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3772071" y="4345750"/>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4" name="等腰三角形 93"/>
            <p:cNvSpPr/>
            <p:nvPr/>
          </p:nvSpPr>
          <p:spPr>
            <a:xfrm>
              <a:off x="4060103" y="4349062"/>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a:off x="3203848" y="4349062"/>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6" name="等腰三角形 95"/>
            <p:cNvSpPr/>
            <p:nvPr/>
          </p:nvSpPr>
          <p:spPr>
            <a:xfrm>
              <a:off x="3491880" y="4352374"/>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a:off x="2628145" y="4345750"/>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8" name="等腰三角形 97"/>
            <p:cNvSpPr/>
            <p:nvPr/>
          </p:nvSpPr>
          <p:spPr>
            <a:xfrm>
              <a:off x="2916177" y="4349062"/>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a:off x="2027476" y="4349062"/>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0" name="等腰三角形 99"/>
            <p:cNvSpPr/>
            <p:nvPr/>
          </p:nvSpPr>
          <p:spPr>
            <a:xfrm>
              <a:off x="2315508" y="4352374"/>
              <a:ext cx="288033" cy="720080"/>
            </a:xfrm>
            <a:prstGeom prst="triangle">
              <a:avLst>
                <a:gd name="adj" fmla="val 9157"/>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等腰三角形 100"/>
            <p:cNvSpPr/>
            <p:nvPr/>
          </p:nvSpPr>
          <p:spPr>
            <a:xfrm>
              <a:off x="1451774" y="4349062"/>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7" name="直接连接符 66"/>
            <p:cNvCxnSpPr/>
            <p:nvPr/>
          </p:nvCxnSpPr>
          <p:spPr>
            <a:xfrm>
              <a:off x="349670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78533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07397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36260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65124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939880"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0806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47625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76489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05352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34216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630799"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919434" y="4981428"/>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3" name="下箭头 102"/>
          <p:cNvSpPr/>
          <p:nvPr/>
        </p:nvSpPr>
        <p:spPr>
          <a:xfrm>
            <a:off x="3015713" y="2639441"/>
            <a:ext cx="335769" cy="5013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4" name="文本框 103"/>
              <p:cNvSpPr txBox="1"/>
              <p:nvPr/>
            </p:nvSpPr>
            <p:spPr>
              <a:xfrm>
                <a:off x="3476779" y="2564904"/>
                <a:ext cx="2031325" cy="646331"/>
              </a:xfrm>
              <a:prstGeom prst="rect">
                <a:avLst/>
              </a:prstGeom>
              <a:noFill/>
            </p:spPr>
            <p:txBody>
              <a:bodyPr wrap="none" rtlCol="0">
                <a:spAutoFit/>
              </a:bodyPr>
              <a:lstStyle/>
              <a:p>
                <a:pPr algn="l"/>
                <a:r>
                  <a:rPr lang="zh-CN" altLang="en-US" b="1" dirty="0" smtClean="0">
                    <a:solidFill>
                      <a:srgbClr val="FF0000"/>
                    </a:solidFill>
                    <a:latin typeface="微软雅黑" panose="020B0503020204020204" pitchFamily="34" charset="-122"/>
                    <a:ea typeface="微软雅黑" panose="020B0503020204020204" pitchFamily="34" charset="-122"/>
                  </a:rPr>
                  <a:t>用</a:t>
                </a:r>
                <a14:m>
                  <m:oMath xmlns:m="http://schemas.openxmlformats.org/officeDocument/2006/math">
                    <m:r>
                      <a:rPr lang="en-US" altLang="zh-CN" b="1" i="1" smtClean="0">
                        <a:solidFill>
                          <a:srgbClr val="FF0000"/>
                        </a:solidFill>
                        <a:latin typeface="Cambria Math" panose="02040503050406030204" pitchFamily="18" charset="0"/>
                      </a:rPr>
                      <m:t>𝟒</m:t>
                    </m:r>
                    <m:r>
                      <a:rPr lang="en-US" altLang="zh-CN" b="1" i="1" smtClean="0">
                        <a:solidFill>
                          <a:srgbClr val="FF0000"/>
                        </a:solidFill>
                        <a:latin typeface="Cambria Math" panose="02040503050406030204" pitchFamily="18" charset="0"/>
                      </a:rPr>
                      <m:t>𝒌𝑯𝒛</m:t>
                    </m:r>
                  </m:oMath>
                </a14:m>
                <a:r>
                  <a:rPr lang="zh-CN" altLang="en-US" b="1" dirty="0" smtClean="0">
                    <a:solidFill>
                      <a:srgbClr val="FF0000"/>
                    </a:solidFill>
                    <a:latin typeface="微软雅黑" panose="020B0503020204020204" pitchFamily="34" charset="-122"/>
                    <a:ea typeface="微软雅黑" panose="020B0503020204020204" pitchFamily="34" charset="-122"/>
                  </a:rPr>
                  <a:t>采样</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gn="l"/>
                <a:r>
                  <a:rPr lang="zh-CN" altLang="en-US" b="1" dirty="0" smtClean="0">
                    <a:solidFill>
                      <a:srgbClr val="FF0000"/>
                    </a:solidFill>
                    <a:latin typeface="微软雅黑" panose="020B0503020204020204" pitchFamily="34" charset="-122"/>
                    <a:ea typeface="微软雅黑" panose="020B0503020204020204" pitchFamily="34" charset="-122"/>
                  </a:rPr>
                  <a:t>不发生频率混迭！</a:t>
                </a:r>
                <a:endParaRPr lang="zh-CN" altLang="en-US"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3476779" y="2564904"/>
                <a:ext cx="2031325" cy="646331"/>
              </a:xfrm>
              <a:prstGeom prst="rect">
                <a:avLst/>
              </a:prstGeom>
              <a:blipFill rotWithShape="0">
                <a:blip r:embed="rId7"/>
                <a:stretch>
                  <a:fillRect l="-2395" t="-5660" r="-2395" b="-14151"/>
                </a:stretch>
              </a:blipFill>
            </p:spPr>
            <p:txBody>
              <a:bodyPr/>
              <a:lstStyle/>
              <a:p>
                <a:r>
                  <a:rPr lang="zh-CN" altLang="en-US">
                    <a:noFill/>
                  </a:rPr>
                  <a:t> </a:t>
                </a:r>
              </a:p>
            </p:txBody>
          </p:sp>
        </mc:Fallback>
      </mc:AlternateContent>
      <p:grpSp>
        <p:nvGrpSpPr>
          <p:cNvPr id="8" name="组合 7"/>
          <p:cNvGrpSpPr/>
          <p:nvPr/>
        </p:nvGrpSpPr>
        <p:grpSpPr>
          <a:xfrm>
            <a:off x="683568" y="5286846"/>
            <a:ext cx="5688632" cy="1454522"/>
            <a:chOff x="683568" y="5250686"/>
            <a:chExt cx="5688632" cy="1454522"/>
          </a:xfrm>
        </p:grpSpPr>
        <p:sp>
          <p:nvSpPr>
            <p:cNvPr id="3" name="矩形 2"/>
            <p:cNvSpPr/>
            <p:nvPr/>
          </p:nvSpPr>
          <p:spPr>
            <a:xfrm>
              <a:off x="2035679" y="5548497"/>
              <a:ext cx="2328499" cy="564773"/>
            </a:xfrm>
            <a:prstGeom prst="rect">
              <a:avLst/>
            </a:prstGeom>
            <a:pattFill prst="trellis">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p:nvPr/>
          </p:nvCxnSpPr>
          <p:spPr>
            <a:xfrm>
              <a:off x="683568" y="6129312"/>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3203848" y="5301208"/>
              <a:ext cx="0" cy="140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文本框 111"/>
                <p:cNvSpPr txBox="1"/>
                <p:nvPr/>
              </p:nvSpPr>
              <p:spPr>
                <a:xfrm>
                  <a:off x="5317616" y="5697096"/>
                  <a:ext cx="10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𝑘𝐻𝑧</m:t>
                        </m:r>
                        <m:r>
                          <a:rPr lang="en-US" altLang="zh-CN" b="0" i="1" smtClean="0">
                            <a:latin typeface="Cambria Math" panose="02040503050406030204" pitchFamily="18" charset="0"/>
                          </a:rPr>
                          <m:t>)</m:t>
                        </m:r>
                      </m:oMath>
                    </m:oMathPara>
                  </a14:m>
                  <a:endParaRPr lang="zh-CN" altLang="en-US" dirty="0"/>
                </a:p>
              </p:txBody>
            </p:sp>
          </mc:Choice>
          <mc:Fallback xmlns="">
            <p:sp>
              <p:nvSpPr>
                <p:cNvPr id="112" name="文本框 111"/>
                <p:cNvSpPr txBox="1">
                  <a:spLocks noRot="1" noChangeAspect="1" noMove="1" noResize="1" noEditPoints="1" noAdjustHandles="1" noChangeArrowheads="1" noChangeShapeType="1" noTextEdit="1"/>
                </p:cNvSpPr>
                <p:nvPr/>
              </p:nvSpPr>
              <p:spPr>
                <a:xfrm>
                  <a:off x="5317616" y="5697096"/>
                  <a:ext cx="1054584" cy="369332"/>
                </a:xfrm>
                <a:prstGeom prst="rect">
                  <a:avLst/>
                </a:prstGeom>
                <a:blipFill rotWithShape="0">
                  <a:blip r:embed="rId8"/>
                  <a:stretch>
                    <a:fillRect l="-1156" b="-16393"/>
                  </a:stretch>
                </a:blipFill>
              </p:spPr>
              <p:txBody>
                <a:bodyPr/>
                <a:lstStyle/>
                <a:p>
                  <a:r>
                    <a:rPr lang="zh-CN" altLang="en-US">
                      <a:noFill/>
                    </a:rPr>
                    <a:t> </a:t>
                  </a:r>
                </a:p>
              </p:txBody>
            </p:sp>
          </mc:Fallback>
        </mc:AlternateContent>
        <p:sp>
          <p:nvSpPr>
            <p:cNvPr id="113" name="文本框 112"/>
            <p:cNvSpPr txBox="1"/>
            <p:nvPr/>
          </p:nvSpPr>
          <p:spPr>
            <a:xfrm>
              <a:off x="3340813" y="6273328"/>
              <a:ext cx="298479" cy="307777"/>
            </a:xfrm>
            <a:prstGeom prst="rect">
              <a:avLst/>
            </a:prstGeom>
            <a:noFill/>
          </p:spPr>
          <p:txBody>
            <a:bodyPr wrap="none" rtlCol="0">
              <a:spAutoFit/>
            </a:bodyPr>
            <a:lstStyle/>
            <a:p>
              <a:r>
                <a:rPr lang="en-US" altLang="zh-CN" sz="1400" dirty="0" smtClean="0"/>
                <a:t>2</a:t>
              </a:r>
              <a:endParaRPr lang="zh-CN" altLang="en-US" sz="1400" dirty="0"/>
            </a:p>
          </p:txBody>
        </p:sp>
        <p:sp>
          <p:nvSpPr>
            <p:cNvPr id="114" name="文本框 113"/>
            <p:cNvSpPr txBox="1"/>
            <p:nvPr/>
          </p:nvSpPr>
          <p:spPr>
            <a:xfrm>
              <a:off x="3625448" y="6273328"/>
              <a:ext cx="298480" cy="307777"/>
            </a:xfrm>
            <a:prstGeom prst="rect">
              <a:avLst/>
            </a:prstGeom>
            <a:noFill/>
          </p:spPr>
          <p:txBody>
            <a:bodyPr wrap="none" rtlCol="0">
              <a:spAutoFit/>
            </a:bodyPr>
            <a:lstStyle/>
            <a:p>
              <a:r>
                <a:rPr lang="en-US" altLang="zh-CN" sz="1400" dirty="0"/>
                <a:t>4</a:t>
              </a:r>
              <a:endParaRPr lang="zh-CN" altLang="en-US" sz="1400" dirty="0"/>
            </a:p>
          </p:txBody>
        </p:sp>
        <p:sp>
          <p:nvSpPr>
            <p:cNvPr id="115" name="文本框 114"/>
            <p:cNvSpPr txBox="1"/>
            <p:nvPr/>
          </p:nvSpPr>
          <p:spPr>
            <a:xfrm>
              <a:off x="3913480" y="6273328"/>
              <a:ext cx="298480" cy="307777"/>
            </a:xfrm>
            <a:prstGeom prst="rect">
              <a:avLst/>
            </a:prstGeom>
            <a:noFill/>
          </p:spPr>
          <p:txBody>
            <a:bodyPr wrap="none" rtlCol="0">
              <a:spAutoFit/>
            </a:bodyPr>
            <a:lstStyle/>
            <a:p>
              <a:r>
                <a:rPr lang="en-US" altLang="zh-CN" sz="1400" dirty="0"/>
                <a:t>6</a:t>
              </a:r>
              <a:endParaRPr lang="zh-CN" altLang="en-US" sz="1400" dirty="0"/>
            </a:p>
          </p:txBody>
        </p:sp>
        <p:sp>
          <p:nvSpPr>
            <p:cNvPr id="116" name="文本框 115"/>
            <p:cNvSpPr txBox="1"/>
            <p:nvPr/>
          </p:nvSpPr>
          <p:spPr>
            <a:xfrm>
              <a:off x="4201512" y="6273328"/>
              <a:ext cx="298480" cy="307777"/>
            </a:xfrm>
            <a:prstGeom prst="rect">
              <a:avLst/>
            </a:prstGeom>
            <a:noFill/>
          </p:spPr>
          <p:txBody>
            <a:bodyPr wrap="none" rtlCol="0">
              <a:spAutoFit/>
            </a:bodyPr>
            <a:lstStyle/>
            <a:p>
              <a:r>
                <a:rPr lang="en-US" altLang="zh-CN" sz="1400" dirty="0"/>
                <a:t>8</a:t>
              </a:r>
              <a:endParaRPr lang="zh-CN" altLang="en-US" sz="1400" dirty="0"/>
            </a:p>
          </p:txBody>
        </p:sp>
        <p:sp>
          <p:nvSpPr>
            <p:cNvPr id="117" name="文本框 116"/>
            <p:cNvSpPr txBox="1"/>
            <p:nvPr/>
          </p:nvSpPr>
          <p:spPr>
            <a:xfrm>
              <a:off x="4447739" y="6273328"/>
              <a:ext cx="412293" cy="307777"/>
            </a:xfrm>
            <a:prstGeom prst="rect">
              <a:avLst/>
            </a:prstGeom>
            <a:noFill/>
          </p:spPr>
          <p:txBody>
            <a:bodyPr wrap="none" rtlCol="0">
              <a:spAutoFit/>
            </a:bodyPr>
            <a:lstStyle/>
            <a:p>
              <a:r>
                <a:rPr lang="en-US" altLang="zh-CN" sz="1400" dirty="0" smtClean="0"/>
                <a:t>10</a:t>
              </a:r>
              <a:endParaRPr lang="zh-CN" altLang="en-US" sz="1400" dirty="0"/>
            </a:p>
          </p:txBody>
        </p:sp>
        <p:sp>
          <p:nvSpPr>
            <p:cNvPr id="118" name="文本框 117"/>
            <p:cNvSpPr txBox="1"/>
            <p:nvPr/>
          </p:nvSpPr>
          <p:spPr>
            <a:xfrm>
              <a:off x="4733817" y="6273328"/>
              <a:ext cx="412293" cy="307777"/>
            </a:xfrm>
            <a:prstGeom prst="rect">
              <a:avLst/>
            </a:prstGeom>
            <a:noFill/>
          </p:spPr>
          <p:txBody>
            <a:bodyPr wrap="none" rtlCol="0">
              <a:spAutoFit/>
            </a:bodyPr>
            <a:lstStyle/>
            <a:p>
              <a:r>
                <a:rPr lang="en-US" altLang="zh-CN" sz="1400" dirty="0" smtClean="0"/>
                <a:t>12</a:t>
              </a:r>
              <a:endParaRPr lang="zh-CN" altLang="en-US" sz="1400" dirty="0"/>
            </a:p>
          </p:txBody>
        </p:sp>
        <p:sp>
          <p:nvSpPr>
            <p:cNvPr id="119" name="文本框 118"/>
            <p:cNvSpPr txBox="1"/>
            <p:nvPr/>
          </p:nvSpPr>
          <p:spPr>
            <a:xfrm>
              <a:off x="2691719" y="6273328"/>
              <a:ext cx="380233" cy="307777"/>
            </a:xfrm>
            <a:prstGeom prst="rect">
              <a:avLst/>
            </a:prstGeom>
            <a:noFill/>
          </p:spPr>
          <p:txBody>
            <a:bodyPr wrap="none" rtlCol="0">
              <a:spAutoFit/>
            </a:bodyPr>
            <a:lstStyle/>
            <a:p>
              <a:r>
                <a:rPr lang="en-US" altLang="zh-CN" sz="1400" dirty="0" smtClean="0"/>
                <a:t>-2</a:t>
              </a:r>
              <a:endParaRPr lang="zh-CN" altLang="en-US" sz="1400" dirty="0"/>
            </a:p>
          </p:txBody>
        </p:sp>
        <p:sp>
          <p:nvSpPr>
            <p:cNvPr id="120" name="文本框 119"/>
            <p:cNvSpPr txBox="1"/>
            <p:nvPr/>
          </p:nvSpPr>
          <p:spPr>
            <a:xfrm>
              <a:off x="2391567" y="6273328"/>
              <a:ext cx="380233" cy="307777"/>
            </a:xfrm>
            <a:prstGeom prst="rect">
              <a:avLst/>
            </a:prstGeom>
            <a:noFill/>
          </p:spPr>
          <p:txBody>
            <a:bodyPr wrap="none" rtlCol="0">
              <a:spAutoFit/>
            </a:bodyPr>
            <a:lstStyle/>
            <a:p>
              <a:r>
                <a:rPr lang="en-US" altLang="zh-CN" sz="1400" dirty="0" smtClean="0"/>
                <a:t>-4</a:t>
              </a:r>
              <a:endParaRPr lang="zh-CN" altLang="en-US" sz="1400" dirty="0"/>
            </a:p>
          </p:txBody>
        </p:sp>
        <p:sp>
          <p:nvSpPr>
            <p:cNvPr id="121" name="文本框 120"/>
            <p:cNvSpPr txBox="1"/>
            <p:nvPr/>
          </p:nvSpPr>
          <p:spPr>
            <a:xfrm>
              <a:off x="2123728" y="6273328"/>
              <a:ext cx="380233" cy="307777"/>
            </a:xfrm>
            <a:prstGeom prst="rect">
              <a:avLst/>
            </a:prstGeom>
            <a:noFill/>
          </p:spPr>
          <p:txBody>
            <a:bodyPr wrap="none" rtlCol="0">
              <a:spAutoFit/>
            </a:bodyPr>
            <a:lstStyle/>
            <a:p>
              <a:r>
                <a:rPr lang="en-US" altLang="zh-CN" sz="1400" dirty="0" smtClean="0"/>
                <a:t>-6</a:t>
              </a:r>
              <a:endParaRPr lang="zh-CN" altLang="en-US" sz="1400" dirty="0"/>
            </a:p>
          </p:txBody>
        </p:sp>
        <p:sp>
          <p:nvSpPr>
            <p:cNvPr id="122" name="文本框 121"/>
            <p:cNvSpPr txBox="1"/>
            <p:nvPr/>
          </p:nvSpPr>
          <p:spPr>
            <a:xfrm>
              <a:off x="1835696" y="6273328"/>
              <a:ext cx="380233" cy="307777"/>
            </a:xfrm>
            <a:prstGeom prst="rect">
              <a:avLst/>
            </a:prstGeom>
            <a:noFill/>
          </p:spPr>
          <p:txBody>
            <a:bodyPr wrap="none" rtlCol="0">
              <a:spAutoFit/>
            </a:bodyPr>
            <a:lstStyle/>
            <a:p>
              <a:r>
                <a:rPr lang="en-US" altLang="zh-CN" sz="1400" dirty="0" smtClean="0"/>
                <a:t>-8</a:t>
              </a:r>
              <a:endParaRPr lang="zh-CN" altLang="en-US" sz="1400" dirty="0"/>
            </a:p>
          </p:txBody>
        </p:sp>
        <p:sp>
          <p:nvSpPr>
            <p:cNvPr id="123" name="文本框 122"/>
            <p:cNvSpPr txBox="1"/>
            <p:nvPr/>
          </p:nvSpPr>
          <p:spPr>
            <a:xfrm>
              <a:off x="1501708" y="6273328"/>
              <a:ext cx="494046" cy="307777"/>
            </a:xfrm>
            <a:prstGeom prst="rect">
              <a:avLst/>
            </a:prstGeom>
            <a:noFill/>
          </p:spPr>
          <p:txBody>
            <a:bodyPr wrap="none" rtlCol="0">
              <a:spAutoFit/>
            </a:bodyPr>
            <a:lstStyle/>
            <a:p>
              <a:r>
                <a:rPr lang="en-US" altLang="zh-CN" sz="1400" dirty="0" smtClean="0"/>
                <a:t>-10</a:t>
              </a:r>
              <a:endParaRPr lang="zh-CN" altLang="en-US" sz="1400" dirty="0"/>
            </a:p>
          </p:txBody>
        </p:sp>
        <p:sp>
          <p:nvSpPr>
            <p:cNvPr id="124" name="文本框 123"/>
            <p:cNvSpPr txBox="1"/>
            <p:nvPr/>
          </p:nvSpPr>
          <p:spPr>
            <a:xfrm>
              <a:off x="1203666" y="6273328"/>
              <a:ext cx="494046" cy="307777"/>
            </a:xfrm>
            <a:prstGeom prst="rect">
              <a:avLst/>
            </a:prstGeom>
            <a:noFill/>
          </p:spPr>
          <p:txBody>
            <a:bodyPr wrap="none" rtlCol="0">
              <a:spAutoFit/>
            </a:bodyPr>
            <a:lstStyle/>
            <a:p>
              <a:r>
                <a:rPr lang="en-US" altLang="zh-CN" sz="1400" dirty="0" smtClean="0"/>
                <a:t>-12</a:t>
              </a:r>
              <a:endParaRPr lang="zh-CN" altLang="en-US" sz="1400" dirty="0"/>
            </a:p>
          </p:txBody>
        </p:sp>
        <p:cxnSp>
          <p:nvCxnSpPr>
            <p:cNvPr id="135" name="直接连接符 134"/>
            <p:cNvCxnSpPr/>
            <p:nvPr/>
          </p:nvCxnSpPr>
          <p:spPr>
            <a:xfrm>
              <a:off x="349670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78533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07397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36260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465124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4939880"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20806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47625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76489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05352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34216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630799"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919434" y="6025220"/>
              <a:ext cx="0" cy="21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03666" y="5553417"/>
              <a:ext cx="560022" cy="543811"/>
            </a:xfrm>
            <a:prstGeom prst="rect">
              <a:avLst/>
            </a:prstGeom>
            <a:pattFill prst="trellis">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48" name="矩形 147"/>
            <p:cNvSpPr/>
            <p:nvPr/>
          </p:nvSpPr>
          <p:spPr>
            <a:xfrm>
              <a:off x="4645958" y="5553417"/>
              <a:ext cx="560022" cy="543811"/>
            </a:xfrm>
            <a:prstGeom prst="rect">
              <a:avLst/>
            </a:prstGeom>
            <a:pattFill prst="trellis">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6" name="文本框 5"/>
            <p:cNvSpPr txBox="1"/>
            <p:nvPr/>
          </p:nvSpPr>
          <p:spPr>
            <a:xfrm>
              <a:off x="3203848" y="5250686"/>
              <a:ext cx="1210588" cy="338554"/>
            </a:xfrm>
            <a:prstGeom prst="rect">
              <a:avLst/>
            </a:prstGeom>
            <a:noFill/>
          </p:spPr>
          <p:txBody>
            <a:bodyPr wrap="none" rtlCol="0">
              <a:spAutoFit/>
            </a:bodyPr>
            <a:lstStyle/>
            <a:p>
              <a:r>
                <a:rPr lang="zh-CN" altLang="en-US" sz="1600" dirty="0" smtClean="0">
                  <a:solidFill>
                    <a:srgbClr val="FF0000"/>
                  </a:solidFill>
                  <a:latin typeface="微软雅黑" panose="020B0503020204020204" pitchFamily="34" charset="-122"/>
                  <a:ea typeface="微软雅黑" panose="020B0503020204020204" pitchFamily="34" charset="-122"/>
                </a:rPr>
                <a:t>带阻滤波器</a:t>
              </a:r>
              <a:endParaRPr lang="zh-CN" altLang="en-US" sz="16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4618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4" presetClass="path" presetSubtype="0" accel="50000" decel="50000" fill="hold" nodeType="afterEffect">
                                  <p:stCondLst>
                                    <p:cond delay="0"/>
                                  </p:stCondLst>
                                  <p:childTnLst>
                                    <p:animMotion origin="layout" path="M 0 0 L 0 -0.25 E" pathEditMode="relative" ptsTypes="">
                                      <p:cBhvr>
                                        <p:cTn id="9"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D31190-43A6-4BED-9D1E-B38210A33EC4}" type="datetime1">
              <a:rPr lang="zh-CN" altLang="en-US" smtClean="0"/>
              <a:t>2018-03-21</a:t>
            </a:fld>
            <a:endParaRPr lang="zh-CN" altLang="en-US"/>
          </a:p>
        </p:txBody>
      </p:sp>
      <p:sp>
        <p:nvSpPr>
          <p:cNvPr id="5" name="矩形 4"/>
          <p:cNvSpPr/>
          <p:nvPr/>
        </p:nvSpPr>
        <p:spPr>
          <a:xfrm>
            <a:off x="2394963" y="188640"/>
            <a:ext cx="4354076" cy="646331"/>
          </a:xfrm>
          <a:prstGeom prst="rect">
            <a:avLst/>
          </a:prstGeom>
        </p:spPr>
        <p:txBody>
          <a:bodyPr wrap="none">
            <a:spAutoFit/>
          </a:bodyPr>
          <a:lstStyle/>
          <a:p>
            <a:r>
              <a:rPr lang="zh-CN" altLang="en-US" sz="3600" b="1" dirty="0" smtClean="0">
                <a:solidFill>
                  <a:schemeClr val="tx2"/>
                </a:solidFill>
                <a:latin typeface="+mj-lt"/>
                <a:ea typeface="+mj-ea"/>
                <a:cs typeface="+mj-cs"/>
              </a:rPr>
              <a:t>实值带</a:t>
            </a:r>
            <a:r>
              <a:rPr lang="zh-CN" altLang="en-US" sz="3600" b="1" dirty="0">
                <a:solidFill>
                  <a:schemeClr val="tx2"/>
                </a:solidFill>
                <a:latin typeface="+mj-lt"/>
                <a:ea typeface="+mj-ea"/>
                <a:cs typeface="+mj-cs"/>
              </a:rPr>
              <a:t>通信号的采样</a:t>
            </a:r>
          </a:p>
        </p:txBody>
      </p:sp>
      <mc:AlternateContent xmlns:mc="http://schemas.openxmlformats.org/markup-compatibility/2006" xmlns:a14="http://schemas.microsoft.com/office/drawing/2010/main">
        <mc:Choice Requires="a14">
          <p:sp>
            <p:nvSpPr>
              <p:cNvPr id="6" name="文本框 5"/>
              <p:cNvSpPr txBox="1"/>
              <p:nvPr/>
            </p:nvSpPr>
            <p:spPr>
              <a:xfrm>
                <a:off x="323528" y="980728"/>
                <a:ext cx="8520093" cy="1166666"/>
              </a:xfrm>
              <a:prstGeom prst="rect">
                <a:avLst/>
              </a:prstGeom>
              <a:noFill/>
            </p:spPr>
            <p:txBody>
              <a:bodyPr wrap="square" rtlCol="0">
                <a:spAutoFit/>
              </a:bodyPr>
              <a:lstStyle/>
              <a:p>
                <a:pPr algn="l">
                  <a:lnSpc>
                    <a:spcPct val="150000"/>
                  </a:lnSpc>
                </a:pPr>
                <a:r>
                  <a:rPr lang="zh-CN" altLang="en-US" sz="2000" dirty="0" smtClean="0">
                    <a:latin typeface="微软雅黑" panose="020B0503020204020204" pitchFamily="34" charset="-122"/>
                    <a:ea typeface="微软雅黑" panose="020B0503020204020204" pitchFamily="34" charset="-122"/>
                  </a:rPr>
                  <a:t>定义带通信号的带宽为：</a:t>
                </a:r>
                <a14:m>
                  <m:oMath xmlns:m="http://schemas.openxmlformats.org/officeDocument/2006/math">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1</m:t>
                        </m:r>
                      </m:sub>
                    </m:sSub>
                  </m:oMath>
                </a14:m>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，中心频率：</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2</m:t>
                            </m:r>
                          </m:sub>
                        </m:sSub>
                      </m:num>
                      <m:den>
                        <m:r>
                          <a:rPr lang="en-US" altLang="zh-CN" sz="2000" b="0" i="1" smtClean="0">
                            <a:latin typeface="Cambria Math" panose="02040503050406030204" pitchFamily="18" charset="0"/>
                          </a:rPr>
                          <m:t>2</m:t>
                        </m:r>
                      </m:den>
                    </m:f>
                  </m:oMath>
                </a14:m>
                <a:r>
                  <a:rPr lang="zh-CN" altLang="en-US" sz="2000" dirty="0" smtClean="0">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𝑓</m:t>
                        </m:r>
                      </m:e>
                      <m:sub>
                        <m:r>
                          <a:rPr lang="en-US" altLang="zh-CN" sz="2000" b="0" i="1" smtClean="0">
                            <a:latin typeface="Cambria Math" panose="02040503050406030204" pitchFamily="18" charset="0"/>
                            <a:ea typeface="微软雅黑" panose="020B0503020204020204" pitchFamily="34" charset="-122"/>
                          </a:rPr>
                          <m:t>𝑐</m:t>
                        </m:r>
                      </m:sub>
                    </m:sSub>
                    <m:r>
                      <a:rPr lang="en-US" altLang="zh-CN" sz="2000" i="1" smtClean="0">
                        <a:latin typeface="Cambria Math" panose="02040503050406030204" pitchFamily="18" charset="0"/>
                        <a:ea typeface="Cambria Math" panose="02040503050406030204" pitchFamily="18" charset="0"/>
                      </a:rPr>
                      <m:t>&gt;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𝐵</m:t>
                        </m:r>
                      </m:num>
                      <m:den>
                        <m:r>
                          <a:rPr lang="en-US" altLang="zh-CN" sz="2000" b="0" i="1" smtClean="0">
                            <a:latin typeface="Cambria Math" panose="02040503050406030204" pitchFamily="18" charset="0"/>
                            <a:ea typeface="Cambria Math" panose="02040503050406030204" pitchFamily="18" charset="0"/>
                          </a:rPr>
                          <m:t>2</m:t>
                        </m:r>
                      </m:den>
                    </m:f>
                  </m:oMath>
                </a14:m>
                <a:r>
                  <a:rPr lang="zh-CN" altLang="en-US" sz="2000" dirty="0" smtClean="0">
                    <a:latin typeface="微软雅黑" panose="020B0503020204020204" pitchFamily="34" charset="-122"/>
                    <a:ea typeface="微软雅黑" panose="020B0503020204020204" pitchFamily="34" charset="-122"/>
                  </a:rPr>
                  <a:t>，且</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𝑓</m:t>
                        </m:r>
                      </m:e>
                      <m:sub>
                        <m:r>
                          <a:rPr lang="en-US" altLang="zh-CN" sz="2000" b="0" i="1" dirty="0" smtClean="0">
                            <a:latin typeface="Cambria Math" panose="02040503050406030204" pitchFamily="18" charset="0"/>
                            <a:ea typeface="微软雅黑" panose="020B0503020204020204" pitchFamily="34" charset="-122"/>
                          </a:rPr>
                          <m:t>2</m:t>
                        </m:r>
                      </m:sub>
                    </m:sSub>
                  </m:oMath>
                </a14:m>
                <a:r>
                  <a:rPr lang="zh-CN" altLang="en-US" sz="2000" dirty="0" smtClean="0">
                    <a:latin typeface="微软雅黑" panose="020B0503020204020204" pitchFamily="34" charset="-122"/>
                    <a:ea typeface="微软雅黑" panose="020B0503020204020204" pitchFamily="34" charset="-122"/>
                  </a:rPr>
                  <a:t>是带宽</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𝐵</m:t>
                    </m:r>
                  </m:oMath>
                </a14:m>
                <a:r>
                  <a:rPr lang="zh-CN" altLang="en-US" sz="2000" dirty="0" smtClean="0">
                    <a:latin typeface="微软雅黑" panose="020B0503020204020204" pitchFamily="34" charset="-122"/>
                    <a:ea typeface="微软雅黑" panose="020B0503020204020204" pitchFamily="34" charset="-122"/>
                  </a:rPr>
                  <a:t>的整数倍，当采样频率</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𝑓</m:t>
                        </m:r>
                      </m:e>
                      <m:sub>
                        <m:r>
                          <a:rPr lang="en-US" altLang="zh-CN" sz="2000" b="0" i="1" smtClean="0">
                            <a:latin typeface="Cambria Math" panose="02040503050406030204" pitchFamily="18" charset="0"/>
                            <a:ea typeface="微软雅黑" panose="020B0503020204020204" pitchFamily="34" charset="-122"/>
                          </a:rPr>
                          <m:t>𝑠</m:t>
                        </m:r>
                      </m:sub>
                    </m:sSub>
                    <m:r>
                      <a:rPr lang="en-US" altLang="zh-CN" sz="2000" b="0" i="1" smtClean="0">
                        <a:latin typeface="Cambria Math" panose="02040503050406030204" pitchFamily="18" charset="0"/>
                        <a:ea typeface="微软雅黑" panose="020B0503020204020204" pitchFamily="34" charset="-122"/>
                      </a:rPr>
                      <m:t>=2</m:t>
                    </m:r>
                    <m:r>
                      <a:rPr lang="en-US" altLang="zh-CN" sz="2000" b="0" i="1" smtClean="0">
                        <a:latin typeface="Cambria Math" panose="02040503050406030204" pitchFamily="18" charset="0"/>
                        <a:ea typeface="微软雅黑" panose="020B0503020204020204" pitchFamily="34" charset="-122"/>
                      </a:rPr>
                      <m:t>𝐵</m:t>
                    </m:r>
                  </m:oMath>
                </a14:m>
                <a:r>
                  <a:rPr lang="zh-CN" altLang="en-US" sz="2000" dirty="0" smtClean="0">
                    <a:latin typeface="微软雅黑" panose="020B0503020204020204" pitchFamily="34" charset="-122"/>
                    <a:ea typeface="微软雅黑" panose="020B0503020204020204" pitchFamily="34" charset="-122"/>
                  </a:rPr>
                  <a:t>时，不会发生频率混迭。</a:t>
                </a:r>
                <a:endParaRPr lang="en-US" altLang="zh-CN" sz="2000" dirty="0" smtClean="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23528" y="980728"/>
                <a:ext cx="8520093" cy="1166666"/>
              </a:xfrm>
              <a:prstGeom prst="rect">
                <a:avLst/>
              </a:prstGeom>
              <a:blipFill rotWithShape="0">
                <a:blip r:embed="rId3"/>
                <a:stretch>
                  <a:fillRect l="-715" r="-715" b="-8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55612" y="2532893"/>
                <a:ext cx="8448085" cy="3200363"/>
              </a:xfrm>
              <a:prstGeom prst="rect">
                <a:avLst/>
              </a:prstGeom>
              <a:noFill/>
            </p:spPr>
            <p:txBody>
              <a:bodyPr wrap="square" rtlCol="0">
                <a:spAutoFit/>
              </a:bodyPr>
              <a:lstStyle>
                <a:defPPr>
                  <a:defRPr lang="zh-CN"/>
                </a:defPPr>
                <a:lvl1pPr algn="l">
                  <a:lnSpc>
                    <a:spcPct val="150000"/>
                  </a:lnSpc>
                  <a:defRPr sz="2000">
                    <a:latin typeface="微软雅黑" panose="020B0503020204020204" pitchFamily="34" charset="-122"/>
                    <a:ea typeface="微软雅黑" panose="020B0503020204020204" pitchFamily="34" charset="-122"/>
                  </a:defRPr>
                </a:lvl1pPr>
              </a:lstStyle>
              <a:p>
                <a:r>
                  <a:rPr lang="zh-CN" altLang="en-US" b="1" dirty="0" smtClean="0">
                    <a:solidFill>
                      <a:srgbClr val="0000FF"/>
                    </a:solidFill>
                  </a:rPr>
                  <a:t>证明</a:t>
                </a:r>
                <a:r>
                  <a:rPr lang="zh-CN" altLang="en-US" dirty="0" smtClean="0"/>
                  <a:t>：因为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oMath>
                </a14:m>
                <a:r>
                  <a:rPr lang="zh-CN" altLang="en-US" dirty="0"/>
                  <a:t>是带宽</a:t>
                </a:r>
                <a14:m>
                  <m:oMath xmlns:m="http://schemas.openxmlformats.org/officeDocument/2006/math">
                    <m:r>
                      <a:rPr lang="en-US" altLang="zh-CN" i="1">
                        <a:latin typeface="Cambria Math" panose="02040503050406030204" pitchFamily="18" charset="0"/>
                      </a:rPr>
                      <m:t>𝐵</m:t>
                    </m:r>
                  </m:oMath>
                </a14:m>
                <a:r>
                  <a:rPr lang="zh-CN" altLang="en-US" dirty="0"/>
                  <a:t>的整数</a:t>
                </a:r>
                <a:r>
                  <a:rPr lang="zh-CN" altLang="en-US" dirty="0" smtClean="0"/>
                  <a:t>倍，那么可令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𝑙𝐵</m:t>
                    </m:r>
                  </m:oMath>
                </a14:m>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𝑙</m:t>
                    </m:r>
                    <m:r>
                      <a:rPr lang="en-US" altLang="zh-CN" b="0" i="1" smtClean="0">
                        <a:latin typeface="Cambria Math" panose="02040503050406030204" pitchFamily="18" charset="0"/>
                      </a:rPr>
                      <m:t>−1)</m:t>
                    </m:r>
                    <m:r>
                      <a:rPr lang="en-US" altLang="zh-CN" i="1">
                        <a:latin typeface="Cambria Math" panose="02040503050406030204" pitchFamily="18" charset="0"/>
                      </a:rPr>
                      <m:t>𝐵</m:t>
                    </m:r>
                  </m:oMath>
                </a14:m>
                <a:endParaRPr lang="en-US" altLang="zh-CN" dirty="0" smtClean="0"/>
              </a:p>
              <a:p>
                <a:r>
                  <a:rPr lang="en-US" altLang="zh-CN" dirty="0" smtClean="0"/>
                  <a:t>          </a:t>
                </a:r>
                <a:r>
                  <a:rPr lang="zh-CN" altLang="en-US" dirty="0" smtClean="0"/>
                  <a:t>采样频率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𝐵</m:t>
                    </m:r>
                  </m:oMath>
                </a14:m>
                <a:r>
                  <a:rPr lang="zh-CN" altLang="en-US" dirty="0" smtClean="0"/>
                  <a:t>，采样信号频谱为：</a:t>
                </a:r>
                <a:endParaRPr lang="en-US" altLang="zh-CN" dirty="0" smtClean="0"/>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−2</m:t>
                          </m:r>
                          <m:r>
                            <a:rPr lang="en-US" altLang="zh-CN" b="0" i="1" smtClean="0">
                              <a:latin typeface="Cambria Math" panose="02040503050406030204" pitchFamily="18" charset="0"/>
                            </a:rPr>
                            <m:t>𝑘𝐵</m:t>
                          </m:r>
                          <m:r>
                            <a:rPr lang="en-US" altLang="zh-CN" b="0" i="1" smtClean="0">
                              <a:latin typeface="Cambria Math" panose="02040503050406030204" pitchFamily="18" charset="0"/>
                            </a:rPr>
                            <m:t>)</m:t>
                          </m:r>
                        </m:e>
                      </m:nary>
                    </m:oMath>
                  </m:oMathPara>
                </a14:m>
                <a:endParaRPr lang="en-US" altLang="zh-CN" b="0" dirty="0" smtClean="0"/>
              </a:p>
              <a:p>
                <a:r>
                  <a:rPr lang="en-US" altLang="zh-CN" dirty="0" smtClean="0"/>
                  <a:t>           </a:t>
                </a:r>
                <a:r>
                  <a:rPr lang="zh-CN" altLang="en-US" dirty="0" smtClean="0"/>
                  <a:t>因为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zh-CN" altLang="en-US" i="1">
                        <a:latin typeface="Cambria Math" panose="02040503050406030204" pitchFamily="18" charset="0"/>
                      </a:rPr>
                      <m:t>只有</m:t>
                    </m:r>
                  </m:oMath>
                </a14:m>
                <a:r>
                  <a:rPr lang="zh-CN" altLang="en-US" b="0" dirty="0" smtClean="0"/>
                  <a:t>在</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𝐵</m:t>
                    </m:r>
                    <m:r>
                      <a:rPr lang="en-US" altLang="zh-CN" b="0" i="1" dirty="0" smtClean="0">
                        <a:latin typeface="Cambria Math" panose="02040503050406030204" pitchFamily="18" charset="0"/>
                      </a:rPr>
                      <m:t>&lt;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𝑓</m:t>
                        </m:r>
                      </m:e>
                    </m:d>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𝑙𝐵</m:t>
                    </m:r>
                  </m:oMath>
                </a14:m>
                <a:r>
                  <a:rPr lang="zh-CN" altLang="en-US" b="0" dirty="0" smtClean="0"/>
                  <a:t>时不为零，因此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𝑠</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𝑓</m:t>
                        </m:r>
                      </m:e>
                    </m:d>
                  </m:oMath>
                </a14:m>
                <a:r>
                  <a:rPr lang="zh-CN" altLang="en-US" b="0" dirty="0" smtClean="0"/>
                  <a:t>在</a:t>
                </a:r>
                <a14:m>
                  <m:oMath xmlns:m="http://schemas.openxmlformats.org/officeDocument/2006/math">
                    <m:r>
                      <a:rPr lang="en-US" altLang="zh-CN" i="1" dirty="0">
                        <a:latin typeface="Cambria Math" panose="02040503050406030204" pitchFamily="18" charset="0"/>
                      </a:rPr>
                      <m:t>−</m:t>
                    </m:r>
                    <m:r>
                      <a:rPr lang="en-US" altLang="zh-CN" b="0" i="1" dirty="0" smtClean="0">
                        <a:latin typeface="Cambria Math" panose="02040503050406030204" pitchFamily="18" charset="0"/>
                      </a:rPr>
                      <m:t>𝐵</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𝐵</m:t>
                    </m:r>
                  </m:oMath>
                </a14:m>
                <a:r>
                  <a:rPr lang="zh-CN" altLang="en-US" b="0" dirty="0" smtClean="0"/>
                  <a:t>保持了信号的频谱信息，经过适当处理，可以精确重构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b="0" dirty="0" smtClean="0"/>
                  <a:t>！</a:t>
                </a:r>
                <a:endParaRPr lang="en-US" altLang="zh-CN" b="0" dirty="0"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355612" y="2532893"/>
                <a:ext cx="8448085" cy="3200363"/>
              </a:xfrm>
              <a:prstGeom prst="rect">
                <a:avLst/>
              </a:prstGeom>
              <a:blipFill rotWithShape="0">
                <a:blip r:embed="rId4"/>
                <a:stretch>
                  <a:fillRect l="-722" b="-7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101082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D31190-43A6-4BED-9D1E-B38210A33EC4}" type="datetime1">
              <a:rPr lang="zh-CN" altLang="en-US" smtClean="0">
                <a:solidFill>
                  <a:srgbClr val="696464"/>
                </a:solidFill>
              </a:rPr>
              <a:pPr/>
              <a:t>2018-03-21</a:t>
            </a:fld>
            <a:endParaRPr lang="zh-CN" altLang="en-US">
              <a:solidFill>
                <a:srgbClr val="696464"/>
              </a:solidFill>
            </a:endParaRPr>
          </a:p>
        </p:txBody>
      </p:sp>
      <p:sp>
        <p:nvSpPr>
          <p:cNvPr id="5" name="矩形 4"/>
          <p:cNvSpPr/>
          <p:nvPr/>
        </p:nvSpPr>
        <p:spPr>
          <a:xfrm>
            <a:off x="2308400" y="188640"/>
            <a:ext cx="4527201" cy="646331"/>
          </a:xfrm>
          <a:prstGeom prst="rect">
            <a:avLst/>
          </a:prstGeom>
        </p:spPr>
        <p:txBody>
          <a:bodyPr wrap="none">
            <a:spAutoFit/>
          </a:bodyPr>
          <a:lstStyle/>
          <a:p>
            <a:r>
              <a:rPr lang="zh-CN" altLang="en-US" sz="3600" b="1" dirty="0" smtClean="0">
                <a:solidFill>
                  <a:srgbClr val="696464"/>
                </a:solidFill>
                <a:latin typeface="Franklin Gothic Book"/>
                <a:ea typeface="幼圆" panose="02010509060101010101" pitchFamily="49" charset="-122"/>
              </a:rPr>
              <a:t>实值带</a:t>
            </a:r>
            <a:r>
              <a:rPr lang="zh-CN" altLang="en-US" sz="3600" b="1" dirty="0">
                <a:solidFill>
                  <a:srgbClr val="696464"/>
                </a:solidFill>
                <a:latin typeface="Franklin Gothic Book"/>
                <a:ea typeface="幼圆" panose="02010509060101010101" pitchFamily="49" charset="-122"/>
              </a:rPr>
              <a:t>通信号的采样</a:t>
            </a:r>
          </a:p>
        </p:txBody>
      </p:sp>
      <mc:AlternateContent xmlns:mc="http://schemas.openxmlformats.org/markup-compatibility/2006">
        <mc:Choice xmlns:a14="http://schemas.microsoft.com/office/drawing/2010/main" Requires="a14">
          <p:sp>
            <p:nvSpPr>
              <p:cNvPr id="6" name="文本框 5"/>
              <p:cNvSpPr txBox="1"/>
              <p:nvPr/>
            </p:nvSpPr>
            <p:spPr>
              <a:xfrm>
                <a:off x="323528" y="980728"/>
                <a:ext cx="8520093" cy="1412566"/>
              </a:xfrm>
              <a:prstGeom prst="rect">
                <a:avLst/>
              </a:prstGeom>
              <a:noFill/>
            </p:spPr>
            <p:txBody>
              <a:bodyPr wrap="square" rtlCol="0">
                <a:spAutoFit/>
              </a:bodyPr>
              <a:lstStyle/>
              <a:p>
                <a:pPr algn="l">
                  <a:lnSpc>
                    <a:spcPct val="150000"/>
                  </a:lnSpc>
                </a:pPr>
                <a:r>
                  <a:rPr lang="zh-CN" altLang="en-US" sz="2000" dirty="0" smtClean="0">
                    <a:solidFill>
                      <a:prstClr val="black"/>
                    </a:solidFill>
                    <a:latin typeface="微软雅黑" panose="020B0503020204020204" pitchFamily="34" charset="-122"/>
                    <a:ea typeface="微软雅黑" panose="020B0503020204020204" pitchFamily="34" charset="-122"/>
                  </a:rPr>
                  <a:t>定义实值带</a:t>
                </a:r>
                <a:r>
                  <a:rPr lang="zh-CN" altLang="en-US" sz="2000" dirty="0" smtClean="0">
                    <a:solidFill>
                      <a:prstClr val="black"/>
                    </a:solidFill>
                    <a:latin typeface="微软雅黑" panose="020B0503020204020204" pitchFamily="34" charset="-122"/>
                    <a:ea typeface="微软雅黑" panose="020B0503020204020204" pitchFamily="34" charset="-122"/>
                  </a:rPr>
                  <a:t>通信号的带宽为：</a:t>
                </a:r>
                <a14:m>
                  <m:oMath xmlns:m="http://schemas.openxmlformats.org/officeDocument/2006/math">
                    <m:r>
                      <a:rPr lang="en-US" altLang="zh-CN" sz="2000" i="1" smtClean="0">
                        <a:solidFill>
                          <a:prstClr val="black"/>
                        </a:solidFill>
                        <a:latin typeface="Cambria Math" panose="02040503050406030204" pitchFamily="18" charset="0"/>
                      </a:rPr>
                      <m:t>𝐵</m:t>
                    </m:r>
                    <m:r>
                      <a:rPr lang="en-US" altLang="zh-CN" sz="2000" i="1" smtClean="0">
                        <a:solidFill>
                          <a:prstClr val="black"/>
                        </a:solidFill>
                        <a:latin typeface="Cambria Math" panose="02040503050406030204" pitchFamily="18" charset="0"/>
                      </a:rPr>
                      <m:t>=</m:t>
                    </m:r>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𝑓</m:t>
                        </m:r>
                      </m:e>
                      <m:sub>
                        <m:r>
                          <a:rPr lang="en-US" altLang="zh-CN" sz="2000" i="1" smtClean="0">
                            <a:solidFill>
                              <a:prstClr val="black"/>
                            </a:solidFill>
                            <a:latin typeface="Cambria Math" panose="02040503050406030204" pitchFamily="18" charset="0"/>
                          </a:rPr>
                          <m:t>2</m:t>
                        </m:r>
                      </m:sub>
                    </m:sSub>
                    <m:r>
                      <a:rPr lang="en-US" altLang="zh-CN" sz="2000" i="1" smtClean="0">
                        <a:solidFill>
                          <a:prstClr val="black"/>
                        </a:solidFill>
                        <a:latin typeface="Cambria Math" panose="02040503050406030204" pitchFamily="18" charset="0"/>
                      </a:rPr>
                      <m:t>−</m:t>
                    </m:r>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𝑓</m:t>
                        </m:r>
                      </m:e>
                      <m:sub>
                        <m:r>
                          <a:rPr lang="en-US" altLang="zh-CN" sz="2000" i="1" smtClean="0">
                            <a:solidFill>
                              <a:prstClr val="black"/>
                            </a:solidFill>
                            <a:latin typeface="Cambria Math" panose="02040503050406030204" pitchFamily="18" charset="0"/>
                          </a:rPr>
                          <m:t>1</m:t>
                        </m:r>
                      </m:sub>
                    </m:sSub>
                  </m:oMath>
                </a14:m>
                <a:r>
                  <a:rPr lang="en-US" altLang="zh-CN" sz="2000" dirty="0" smtClean="0">
                    <a:solidFill>
                      <a:prstClr val="black"/>
                    </a:solidFill>
                    <a:latin typeface="微软雅黑" panose="020B0503020204020204" pitchFamily="34" charset="-122"/>
                    <a:ea typeface="微软雅黑" panose="020B0503020204020204" pitchFamily="34" charset="-122"/>
                  </a:rPr>
                  <a:t> </a:t>
                </a:r>
                <a:r>
                  <a:rPr lang="zh-CN" altLang="en-US" sz="2000" dirty="0" smtClean="0">
                    <a:solidFill>
                      <a:prstClr val="black"/>
                    </a:solidFill>
                    <a:latin typeface="微软雅黑" panose="020B0503020204020204" pitchFamily="34" charset="-122"/>
                    <a:ea typeface="微软雅黑" panose="020B0503020204020204" pitchFamily="34" charset="-122"/>
                  </a:rPr>
                  <a:t>，中心频率：</a:t>
                </a:r>
                <a14:m>
                  <m:oMath xmlns:m="http://schemas.openxmlformats.org/officeDocument/2006/math">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𝑓</m:t>
                        </m:r>
                      </m:e>
                      <m:sub>
                        <m:r>
                          <a:rPr lang="en-US" altLang="zh-CN" sz="2000" i="1" smtClean="0">
                            <a:solidFill>
                              <a:prstClr val="black"/>
                            </a:solidFill>
                            <a:latin typeface="Cambria Math" panose="02040503050406030204" pitchFamily="18" charset="0"/>
                          </a:rPr>
                          <m:t>𝑐</m:t>
                        </m:r>
                      </m:sub>
                    </m:sSub>
                    <m:r>
                      <a:rPr lang="en-US" altLang="zh-CN" sz="2000" i="1" smtClean="0">
                        <a:solidFill>
                          <a:prstClr val="black"/>
                        </a:solidFill>
                        <a:latin typeface="Cambria Math" panose="02040503050406030204" pitchFamily="18" charset="0"/>
                      </a:rPr>
                      <m:t>=</m:t>
                    </m:r>
                    <m:f>
                      <m:fPr>
                        <m:ctrlPr>
                          <a:rPr lang="en-US" altLang="zh-CN" sz="2000" i="1" smtClean="0">
                            <a:solidFill>
                              <a:prstClr val="black"/>
                            </a:solidFill>
                            <a:latin typeface="Cambria Math" panose="02040503050406030204" pitchFamily="18" charset="0"/>
                          </a:rPr>
                        </m:ctrlPr>
                      </m:fPr>
                      <m:num>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𝑓</m:t>
                            </m:r>
                          </m:e>
                          <m:sub>
                            <m:r>
                              <a:rPr lang="en-US" altLang="zh-CN" sz="2000" i="1" smtClean="0">
                                <a:solidFill>
                                  <a:prstClr val="black"/>
                                </a:solidFill>
                                <a:latin typeface="Cambria Math" panose="02040503050406030204" pitchFamily="18" charset="0"/>
                              </a:rPr>
                              <m:t>1</m:t>
                            </m:r>
                          </m:sub>
                        </m:sSub>
                        <m:r>
                          <a:rPr lang="en-US" altLang="zh-CN" sz="2000" i="1" smtClean="0">
                            <a:solidFill>
                              <a:prstClr val="black"/>
                            </a:solidFill>
                            <a:latin typeface="Cambria Math" panose="02040503050406030204" pitchFamily="18" charset="0"/>
                          </a:rPr>
                          <m:t>+</m:t>
                        </m:r>
                        <m:sSub>
                          <m:sSubPr>
                            <m:ctrlPr>
                              <a:rPr lang="en-US" altLang="zh-CN" sz="2000" i="1" smtClean="0">
                                <a:solidFill>
                                  <a:prstClr val="black"/>
                                </a:solidFill>
                                <a:latin typeface="Cambria Math" panose="02040503050406030204" pitchFamily="18" charset="0"/>
                              </a:rPr>
                            </m:ctrlPr>
                          </m:sSubPr>
                          <m:e>
                            <m:r>
                              <a:rPr lang="en-US" altLang="zh-CN" sz="2000" i="1" smtClean="0">
                                <a:solidFill>
                                  <a:prstClr val="black"/>
                                </a:solidFill>
                                <a:latin typeface="Cambria Math" panose="02040503050406030204" pitchFamily="18" charset="0"/>
                              </a:rPr>
                              <m:t>𝑓</m:t>
                            </m:r>
                          </m:e>
                          <m:sub>
                            <m:r>
                              <a:rPr lang="en-US" altLang="zh-CN" sz="2000" i="1" smtClean="0">
                                <a:solidFill>
                                  <a:prstClr val="black"/>
                                </a:solidFill>
                                <a:latin typeface="Cambria Math" panose="02040503050406030204" pitchFamily="18" charset="0"/>
                              </a:rPr>
                              <m:t>2</m:t>
                            </m:r>
                          </m:sub>
                        </m:sSub>
                      </m:num>
                      <m:den>
                        <m:r>
                          <a:rPr lang="en-US" altLang="zh-CN" sz="2000" i="1" smtClean="0">
                            <a:solidFill>
                              <a:prstClr val="black"/>
                            </a:solidFill>
                            <a:latin typeface="Cambria Math" panose="02040503050406030204" pitchFamily="18" charset="0"/>
                          </a:rPr>
                          <m:t>2</m:t>
                        </m:r>
                      </m:den>
                    </m:f>
                  </m:oMath>
                </a14:m>
                <a:r>
                  <a:rPr lang="zh-CN" altLang="en-US" sz="2000" dirty="0" smtClean="0">
                    <a:solidFill>
                      <a:prstClr val="black"/>
                    </a:solidFill>
                    <a:latin typeface="微软雅黑" panose="020B0503020204020204" pitchFamily="34" charset="-122"/>
                    <a:ea typeface="微软雅黑" panose="020B0503020204020204" pitchFamily="34" charset="-122"/>
                  </a:rPr>
                  <a:t>，如果</a:t>
                </a:r>
                <a14:m>
                  <m:oMath xmlns:m="http://schemas.openxmlformats.org/officeDocument/2006/math">
                    <m:sSub>
                      <m:sSubPr>
                        <m:ctrlPr>
                          <a:rPr lang="en-US" altLang="zh-CN" sz="2000" i="1" smtClean="0">
                            <a:solidFill>
                              <a:prstClr val="black"/>
                            </a:solidFill>
                            <a:latin typeface="Cambria Math" panose="02040503050406030204" pitchFamily="18" charset="0"/>
                            <a:ea typeface="微软雅黑" panose="020B0503020204020204" pitchFamily="34" charset="-122"/>
                          </a:rPr>
                        </m:ctrlPr>
                      </m:sSubPr>
                      <m:e>
                        <m:r>
                          <a:rPr lang="en-US" altLang="zh-CN" sz="2000" i="1" smtClean="0">
                            <a:solidFill>
                              <a:prstClr val="black"/>
                            </a:solidFill>
                            <a:latin typeface="Cambria Math" panose="02040503050406030204" pitchFamily="18" charset="0"/>
                            <a:ea typeface="微软雅黑" panose="020B0503020204020204" pitchFamily="34" charset="-122"/>
                          </a:rPr>
                          <m:t>𝑓</m:t>
                        </m:r>
                      </m:e>
                      <m:sub>
                        <m:r>
                          <a:rPr lang="en-US" altLang="zh-CN" sz="2000" i="1" smtClean="0">
                            <a:solidFill>
                              <a:prstClr val="black"/>
                            </a:solidFill>
                            <a:latin typeface="Cambria Math" panose="02040503050406030204" pitchFamily="18" charset="0"/>
                            <a:ea typeface="微软雅黑" panose="020B0503020204020204" pitchFamily="34" charset="-122"/>
                          </a:rPr>
                          <m:t>𝑐</m:t>
                        </m:r>
                      </m:sub>
                    </m:sSub>
                    <m:r>
                      <a:rPr lang="en-US" altLang="zh-CN" sz="2000" i="1" smtClean="0">
                        <a:solidFill>
                          <a:prstClr val="black"/>
                        </a:solidFill>
                        <a:latin typeface="Cambria Math" panose="02040503050406030204" pitchFamily="18" charset="0"/>
                        <a:ea typeface="Cambria Math" panose="02040503050406030204" pitchFamily="18" charset="0"/>
                      </a:rPr>
                      <m:t>&gt;</m:t>
                    </m:r>
                    <m:f>
                      <m:fPr>
                        <m:ctrlPr>
                          <a:rPr lang="en-US" altLang="zh-CN" sz="2000" i="1" smtClean="0">
                            <a:solidFill>
                              <a:prstClr val="black"/>
                            </a:solidFill>
                            <a:latin typeface="Cambria Math" panose="02040503050406030204" pitchFamily="18" charset="0"/>
                            <a:ea typeface="Cambria Math" panose="02040503050406030204" pitchFamily="18" charset="0"/>
                          </a:rPr>
                        </m:ctrlPr>
                      </m:fPr>
                      <m:num>
                        <m:r>
                          <a:rPr lang="en-US" altLang="zh-CN" sz="2000" i="1" smtClean="0">
                            <a:solidFill>
                              <a:prstClr val="black"/>
                            </a:solidFill>
                            <a:latin typeface="Cambria Math" panose="02040503050406030204" pitchFamily="18" charset="0"/>
                            <a:ea typeface="Cambria Math" panose="02040503050406030204" pitchFamily="18" charset="0"/>
                          </a:rPr>
                          <m:t>𝐵</m:t>
                        </m:r>
                      </m:num>
                      <m:den>
                        <m:r>
                          <a:rPr lang="en-US" altLang="zh-CN" sz="2000" i="1" smtClean="0">
                            <a:solidFill>
                              <a:prstClr val="black"/>
                            </a:solidFill>
                            <a:latin typeface="Cambria Math" panose="02040503050406030204" pitchFamily="18" charset="0"/>
                            <a:ea typeface="Cambria Math" panose="02040503050406030204" pitchFamily="18" charset="0"/>
                          </a:rPr>
                          <m:t>2</m:t>
                        </m:r>
                      </m:den>
                    </m:f>
                  </m:oMath>
                </a14:m>
                <a:r>
                  <a:rPr lang="zh-CN" altLang="en-US" sz="2000" dirty="0" smtClean="0">
                    <a:solidFill>
                      <a:prstClr val="black"/>
                    </a:solidFill>
                    <a:latin typeface="微软雅黑" panose="020B0503020204020204" pitchFamily="34" charset="-122"/>
                    <a:ea typeface="微软雅黑" panose="020B0503020204020204" pitchFamily="34" charset="-122"/>
                  </a:rPr>
                  <a:t>，且</a:t>
                </a:r>
                <a14:m>
                  <m:oMath xmlns:m="http://schemas.openxmlformats.org/officeDocument/2006/math">
                    <m:sSub>
                      <m:sSubPr>
                        <m:ctrlPr>
                          <a:rPr lang="en-US" altLang="zh-CN" sz="2000" b="1" i="1" dirty="0" smtClean="0">
                            <a:solidFill>
                              <a:srgbClr val="FF0000"/>
                            </a:solidFill>
                            <a:latin typeface="Cambria Math" panose="02040503050406030204" pitchFamily="18" charset="0"/>
                            <a:ea typeface="微软雅黑" panose="020B0503020204020204" pitchFamily="34" charset="-122"/>
                          </a:rPr>
                        </m:ctrlPr>
                      </m:sSubPr>
                      <m:e>
                        <m:r>
                          <a:rPr lang="en-US" altLang="zh-CN" sz="2000" b="1" i="1" dirty="0" smtClean="0">
                            <a:solidFill>
                              <a:srgbClr val="FF0000"/>
                            </a:solidFill>
                            <a:latin typeface="Cambria Math" panose="02040503050406030204" pitchFamily="18" charset="0"/>
                            <a:ea typeface="微软雅黑" panose="020B0503020204020204" pitchFamily="34" charset="-122"/>
                          </a:rPr>
                          <m:t>𝒇</m:t>
                        </m:r>
                      </m:e>
                      <m:sub>
                        <m:r>
                          <a:rPr lang="en-US" altLang="zh-CN" sz="2000" b="1" i="1" dirty="0" smtClean="0">
                            <a:solidFill>
                              <a:srgbClr val="FF0000"/>
                            </a:solidFill>
                            <a:latin typeface="Cambria Math" panose="02040503050406030204" pitchFamily="18" charset="0"/>
                            <a:ea typeface="微软雅黑" panose="020B0503020204020204" pitchFamily="34" charset="-122"/>
                          </a:rPr>
                          <m:t>𝟐</m:t>
                        </m:r>
                      </m:sub>
                    </m:sSub>
                  </m:oMath>
                </a14:m>
                <a:r>
                  <a:rPr lang="zh-CN" altLang="en-US" sz="2000" b="1" dirty="0" smtClean="0">
                    <a:solidFill>
                      <a:srgbClr val="FF0000"/>
                    </a:solidFill>
                    <a:latin typeface="微软雅黑" panose="020B0503020204020204" pitchFamily="34" charset="-122"/>
                    <a:ea typeface="微软雅黑" panose="020B0503020204020204" pitchFamily="34" charset="-122"/>
                  </a:rPr>
                  <a:t>不是带宽</a:t>
                </a:r>
                <a14:m>
                  <m:oMath xmlns:m="http://schemas.openxmlformats.org/officeDocument/2006/math">
                    <m:r>
                      <a:rPr lang="en-US" altLang="zh-CN" sz="2000" b="1" i="1" smtClean="0">
                        <a:solidFill>
                          <a:srgbClr val="FF0000"/>
                        </a:solidFill>
                        <a:latin typeface="Cambria Math" panose="02040503050406030204" pitchFamily="18" charset="0"/>
                        <a:ea typeface="微软雅黑" panose="020B0503020204020204" pitchFamily="34" charset="-122"/>
                      </a:rPr>
                      <m:t>𝑩</m:t>
                    </m:r>
                  </m:oMath>
                </a14:m>
                <a:r>
                  <a:rPr lang="zh-CN" altLang="en-US" sz="2000" b="1" dirty="0" smtClean="0">
                    <a:solidFill>
                      <a:srgbClr val="FF0000"/>
                    </a:solidFill>
                    <a:latin typeface="微软雅黑" panose="020B0503020204020204" pitchFamily="34" charset="-122"/>
                    <a:ea typeface="微软雅黑" panose="020B0503020204020204" pitchFamily="34" charset="-122"/>
                  </a:rPr>
                  <a:t>的整数倍</a:t>
                </a:r>
                <a:r>
                  <a:rPr lang="zh-CN" altLang="en-US" sz="2000" dirty="0" smtClean="0">
                    <a:solidFill>
                      <a:prstClr val="black"/>
                    </a:solidFill>
                    <a:latin typeface="微软雅黑" panose="020B0503020204020204" pitchFamily="34" charset="-122"/>
                    <a:ea typeface="微软雅黑" panose="020B0503020204020204" pitchFamily="34" charset="-122"/>
                  </a:rPr>
                  <a:t>，如何确定采样频率</a:t>
                </a:r>
                <a14:m>
                  <m:oMath xmlns:m="http://schemas.openxmlformats.org/officeDocument/2006/math">
                    <m:sSub>
                      <m:sSubPr>
                        <m:ctrlPr>
                          <a:rPr lang="en-US" altLang="zh-CN" sz="2000" i="1" smtClean="0">
                            <a:solidFill>
                              <a:prstClr val="black"/>
                            </a:solidFill>
                            <a:latin typeface="Cambria Math" panose="02040503050406030204" pitchFamily="18" charset="0"/>
                            <a:ea typeface="微软雅黑" panose="020B0503020204020204" pitchFamily="34" charset="-122"/>
                          </a:rPr>
                        </m:ctrlPr>
                      </m:sSubPr>
                      <m:e>
                        <m:r>
                          <a:rPr lang="en-US" altLang="zh-CN" sz="2000" b="0" i="1" smtClean="0">
                            <a:solidFill>
                              <a:prstClr val="black"/>
                            </a:solidFill>
                            <a:latin typeface="Cambria Math" panose="02040503050406030204" pitchFamily="18" charset="0"/>
                            <a:ea typeface="微软雅黑" panose="020B0503020204020204" pitchFamily="34" charset="-122"/>
                          </a:rPr>
                          <m:t>𝑓</m:t>
                        </m:r>
                      </m:e>
                      <m:sub>
                        <m:r>
                          <a:rPr lang="en-US" altLang="zh-CN" sz="2000" b="0" i="1" smtClean="0">
                            <a:solidFill>
                              <a:prstClr val="black"/>
                            </a:solidFill>
                            <a:latin typeface="Cambria Math" panose="02040503050406030204" pitchFamily="18" charset="0"/>
                            <a:ea typeface="微软雅黑" panose="020B0503020204020204" pitchFamily="34" charset="-122"/>
                          </a:rPr>
                          <m:t>𝑠</m:t>
                        </m:r>
                      </m:sub>
                    </m:sSub>
                  </m:oMath>
                </a14:m>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23528" y="980728"/>
                <a:ext cx="8520093" cy="1412566"/>
              </a:xfrm>
              <a:prstGeom prst="rect">
                <a:avLst/>
              </a:prstGeom>
              <a:blipFill rotWithShape="0">
                <a:blip r:embed="rId3"/>
                <a:stretch>
                  <a:fillRect l="-7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23528" y="2420888"/>
                <a:ext cx="8448085" cy="2935484"/>
              </a:xfrm>
              <a:prstGeom prst="rect">
                <a:avLst/>
              </a:prstGeom>
              <a:noFill/>
            </p:spPr>
            <p:txBody>
              <a:bodyPr wrap="square" rtlCol="0">
                <a:spAutoFit/>
              </a:bodyPr>
              <a:lstStyle>
                <a:defPPr>
                  <a:defRPr lang="zh-CN"/>
                </a:defPPr>
                <a:lvl1pPr algn="l">
                  <a:lnSpc>
                    <a:spcPct val="150000"/>
                  </a:lnSpc>
                  <a:defRPr sz="2000">
                    <a:latin typeface="微软雅黑" panose="020B0503020204020204" pitchFamily="34" charset="-122"/>
                    <a:ea typeface="微软雅黑" panose="020B0503020204020204" pitchFamily="34" charset="-122"/>
                  </a:defRPr>
                </a:lvl1pPr>
              </a:lstStyle>
              <a:p>
                <a:r>
                  <a:rPr lang="zh-CN" altLang="en-US" b="1" dirty="0" smtClean="0">
                    <a:solidFill>
                      <a:srgbClr val="0000FF"/>
                    </a:solidFill>
                  </a:rPr>
                  <a:t>答案</a:t>
                </a:r>
                <a:r>
                  <a:rPr lang="zh-CN" altLang="en-US" dirty="0" smtClean="0">
                    <a:solidFill>
                      <a:prstClr val="black"/>
                    </a:solidFill>
                  </a:rPr>
                  <a:t>：增大</a:t>
                </a:r>
                <a14:m>
                  <m:oMath xmlns:m="http://schemas.openxmlformats.org/officeDocument/2006/math">
                    <m:r>
                      <a:rPr lang="en-US" altLang="zh-CN" b="0" i="1" smtClean="0">
                        <a:solidFill>
                          <a:prstClr val="black"/>
                        </a:solidFill>
                        <a:latin typeface="Cambria Math" panose="02040503050406030204" pitchFamily="18" charset="0"/>
                      </a:rPr>
                      <m:t>𝐵</m:t>
                    </m:r>
                  </m:oMath>
                </a14:m>
                <a:r>
                  <a:rPr lang="zh-CN" altLang="en-US" dirty="0" smtClean="0">
                    <a:solidFill>
                      <a:prstClr val="black"/>
                    </a:solidFill>
                  </a:rPr>
                  <a:t>使</a:t>
                </a:r>
                <a14:m>
                  <m:oMath xmlns:m="http://schemas.openxmlformats.org/officeDocument/2006/math">
                    <m:sSub>
                      <m:sSubPr>
                        <m:ctrlPr>
                          <a:rPr lang="en-US" altLang="zh-CN" i="1" dirty="0" smtClean="0">
                            <a:solidFill>
                              <a:prstClr val="black"/>
                            </a:solidFill>
                            <a:latin typeface="Cambria Math" panose="02040503050406030204" pitchFamily="18" charset="0"/>
                          </a:rPr>
                        </m:ctrlPr>
                      </m:sSubPr>
                      <m:e>
                        <m:r>
                          <a:rPr lang="en-US" altLang="zh-CN" b="0" i="1" dirty="0" smtClean="0">
                            <a:solidFill>
                              <a:prstClr val="black"/>
                            </a:solidFill>
                            <a:latin typeface="Cambria Math" panose="02040503050406030204" pitchFamily="18" charset="0"/>
                          </a:rPr>
                          <m:t>𝑓</m:t>
                        </m:r>
                      </m:e>
                      <m:sub>
                        <m:r>
                          <a:rPr lang="en-US" altLang="zh-CN" b="0" i="1" dirty="0" smtClean="0">
                            <a:solidFill>
                              <a:prstClr val="black"/>
                            </a:solidFill>
                            <a:latin typeface="Cambria Math" panose="02040503050406030204" pitchFamily="18" charset="0"/>
                          </a:rPr>
                          <m:t>2</m:t>
                        </m:r>
                      </m:sub>
                    </m:sSub>
                  </m:oMath>
                </a14:m>
                <a:r>
                  <a:rPr lang="zh-CN" altLang="en-US" dirty="0" smtClean="0">
                    <a:solidFill>
                      <a:prstClr val="black"/>
                    </a:solidFill>
                  </a:rPr>
                  <a:t>是</a:t>
                </a:r>
                <a14:m>
                  <m:oMath xmlns:m="http://schemas.openxmlformats.org/officeDocument/2006/math">
                    <m:r>
                      <a:rPr lang="en-US" altLang="zh-CN" i="1">
                        <a:solidFill>
                          <a:prstClr val="black"/>
                        </a:solidFill>
                        <a:latin typeface="Cambria Math" panose="02040503050406030204" pitchFamily="18" charset="0"/>
                      </a:rPr>
                      <m:t>𝐵</m:t>
                    </m:r>
                  </m:oMath>
                </a14:m>
                <a:r>
                  <a:rPr lang="zh-CN" altLang="en-US" dirty="0" smtClean="0">
                    <a:solidFill>
                      <a:prstClr val="black"/>
                    </a:solidFill>
                  </a:rPr>
                  <a:t>的整数倍，即：</a:t>
                </a:r>
                <a14:m>
                  <m:oMath xmlns:m="http://schemas.openxmlformats.org/officeDocument/2006/math">
                    <m:r>
                      <a:rPr lang="en-US" altLang="zh-CN" b="0" i="1" smtClean="0">
                        <a:solidFill>
                          <a:prstClr val="black"/>
                        </a:solidFill>
                        <a:latin typeface="Cambria Math" panose="02040503050406030204" pitchFamily="18" charset="0"/>
                      </a:rPr>
                      <m:t>𝑘</m:t>
                    </m:r>
                    <m:r>
                      <a:rPr lang="en-US" altLang="zh-CN" b="0" i="1" smtClean="0">
                        <a:solidFill>
                          <a:prstClr val="black"/>
                        </a:solidFill>
                        <a:latin typeface="Cambria Math" panose="02040503050406030204" pitchFamily="18" charset="0"/>
                      </a:rPr>
                      <m:t>=</m:t>
                    </m:r>
                    <m:d>
                      <m:dPr>
                        <m:begChr m:val="⌊"/>
                        <m:endChr m:val="⌋"/>
                        <m:ctrlPr>
                          <a:rPr lang="en-US" altLang="zh-CN" b="0" i="1" smtClean="0">
                            <a:solidFill>
                              <a:prstClr val="black"/>
                            </a:solidFill>
                            <a:latin typeface="Cambria Math" panose="02040503050406030204" pitchFamily="18" charset="0"/>
                          </a:rPr>
                        </m:ctrlPr>
                      </m:dPr>
                      <m:e>
                        <m:f>
                          <m:fPr>
                            <m:ctrlPr>
                              <a:rPr lang="en-US" altLang="zh-CN" b="0" i="1" smtClean="0">
                                <a:solidFill>
                                  <a:prstClr val="black"/>
                                </a:solidFill>
                                <a:latin typeface="Cambria Math" panose="02040503050406030204" pitchFamily="18" charset="0"/>
                              </a:rPr>
                            </m:ctrlPr>
                          </m:fPr>
                          <m:num>
                            <m:sSub>
                              <m:sSubPr>
                                <m:ctrlPr>
                                  <a:rPr lang="en-US" altLang="zh-CN" b="0"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𝑓</m:t>
                                </m:r>
                              </m:e>
                              <m:sub>
                                <m:r>
                                  <a:rPr lang="en-US" altLang="zh-CN" b="0" i="1" smtClean="0">
                                    <a:solidFill>
                                      <a:prstClr val="black"/>
                                    </a:solidFill>
                                    <a:latin typeface="Cambria Math" panose="02040503050406030204" pitchFamily="18" charset="0"/>
                                  </a:rPr>
                                  <m:t>2</m:t>
                                </m:r>
                              </m:sub>
                            </m:sSub>
                          </m:num>
                          <m:den>
                            <m:r>
                              <a:rPr lang="en-US" altLang="zh-CN" b="0" i="1" smtClean="0">
                                <a:solidFill>
                                  <a:prstClr val="black"/>
                                </a:solidFill>
                                <a:latin typeface="Cambria Math" panose="02040503050406030204" pitchFamily="18" charset="0"/>
                              </a:rPr>
                              <m:t>𝐵</m:t>
                            </m:r>
                          </m:den>
                        </m:f>
                      </m:e>
                    </m:d>
                  </m:oMath>
                </a14:m>
                <a:r>
                  <a:rPr lang="zh-CN" altLang="en-US" dirty="0" smtClean="0">
                    <a:solidFill>
                      <a:prstClr val="black"/>
                    </a:solidFill>
                  </a:rPr>
                  <a:t>（取整运算）</a:t>
                </a:r>
                <a:endParaRPr lang="en-US" altLang="zh-CN" dirty="0" smtClean="0">
                  <a:solidFill>
                    <a:prstClr val="black"/>
                  </a:solidFill>
                </a:endParaRPr>
              </a:p>
              <a:p>
                <a:r>
                  <a:rPr lang="en-US" altLang="zh-CN" dirty="0">
                    <a:solidFill>
                      <a:prstClr val="black"/>
                    </a:solidFill>
                  </a:rPr>
                  <a:t> </a:t>
                </a:r>
                <a:r>
                  <a:rPr lang="en-US" altLang="zh-CN" dirty="0" smtClean="0">
                    <a:solidFill>
                      <a:prstClr val="black"/>
                    </a:solidFill>
                  </a:rPr>
                  <a:t>          </a:t>
                </a:r>
                <a:r>
                  <a:rPr lang="zh-CN" altLang="en-US" dirty="0" smtClean="0">
                    <a:solidFill>
                      <a:prstClr val="black"/>
                    </a:solidFill>
                  </a:rPr>
                  <a:t>令 </a:t>
                </a:r>
                <a:r>
                  <a:rPr lang="en-US" altLang="zh-CN" dirty="0" smtClean="0">
                    <a:solidFill>
                      <a:prstClr val="black"/>
                    </a:solidFill>
                  </a:rPr>
                  <a:t>  </a:t>
                </a:r>
                <a14:m>
                  <m:oMath xmlns:m="http://schemas.openxmlformats.org/officeDocument/2006/math">
                    <m:r>
                      <a:rPr lang="en-US" altLang="zh-CN" i="1">
                        <a:solidFill>
                          <a:prstClr val="black"/>
                        </a:solidFill>
                        <a:latin typeface="Cambria Math" panose="02040503050406030204" pitchFamily="18" charset="0"/>
                      </a:rPr>
                      <m:t>𝑘</m:t>
                    </m:r>
                    <m:r>
                      <a:rPr lang="en-US" altLang="zh-CN" i="1">
                        <a:solidFill>
                          <a:prstClr val="black"/>
                        </a:solidFill>
                        <a:latin typeface="Cambria Math" panose="02040503050406030204" pitchFamily="18" charset="0"/>
                      </a:rPr>
                      <m:t>=</m:t>
                    </m:r>
                    <m:f>
                      <m:fPr>
                        <m:ctrlPr>
                          <a:rPr lang="en-US" altLang="zh-CN" i="1">
                            <a:solidFill>
                              <a:prstClr val="black"/>
                            </a:solidFill>
                            <a:latin typeface="Cambria Math" panose="02040503050406030204" pitchFamily="18" charset="0"/>
                          </a:rPr>
                        </m:ctrlPr>
                      </m:fPr>
                      <m:num>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𝑓</m:t>
                            </m:r>
                          </m:e>
                          <m:sub>
                            <m:r>
                              <a:rPr lang="en-US" altLang="zh-CN" i="1">
                                <a:solidFill>
                                  <a:prstClr val="black"/>
                                </a:solidFill>
                                <a:latin typeface="Cambria Math" panose="02040503050406030204" pitchFamily="18" charset="0"/>
                              </a:rPr>
                              <m:t>2</m:t>
                            </m:r>
                          </m:sub>
                        </m:sSub>
                      </m:num>
                      <m:den>
                        <m:sSup>
                          <m:sSupPr>
                            <m:ctrlPr>
                              <a:rPr lang="en-US" altLang="zh-CN" i="1" smtClean="0">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𝐵</m:t>
                            </m:r>
                          </m:e>
                          <m:sup>
                            <m:r>
                              <a:rPr lang="en-US" altLang="zh-CN" b="0" i="1" smtClean="0">
                                <a:solidFill>
                                  <a:prstClr val="black"/>
                                </a:solidFill>
                                <a:latin typeface="Cambria Math" panose="02040503050406030204" pitchFamily="18" charset="0"/>
                              </a:rPr>
                              <m:t>′</m:t>
                            </m:r>
                          </m:sup>
                        </m:sSup>
                      </m:den>
                    </m:f>
                  </m:oMath>
                </a14:m>
                <a:r>
                  <a:rPr lang="en-US" altLang="zh-CN" dirty="0" smtClean="0">
                    <a:solidFill>
                      <a:prstClr val="black"/>
                    </a:solidFill>
                  </a:rPr>
                  <a:t> </a:t>
                </a:r>
                <a:endParaRPr lang="en-US" altLang="zh-CN" dirty="0">
                  <a:solidFill>
                    <a:prstClr val="black"/>
                  </a:solidFill>
                </a:endParaRPr>
              </a:p>
              <a:p>
                <a:r>
                  <a:rPr lang="en-US" altLang="zh-CN" dirty="0" smtClean="0">
                    <a:solidFill>
                      <a:prstClr val="black"/>
                    </a:solidFill>
                  </a:rPr>
                  <a:t>           </a:t>
                </a:r>
                <a:r>
                  <a:rPr lang="zh-CN" altLang="en-US" dirty="0" smtClean="0">
                    <a:solidFill>
                      <a:prstClr val="black"/>
                    </a:solidFill>
                  </a:rPr>
                  <a:t>那么在不导致采样信号频谱混迭情况下，对信号 </a:t>
                </a:r>
                <a14:m>
                  <m:oMath xmlns:m="http://schemas.openxmlformats.org/officeDocument/2006/math">
                    <m:sSub>
                      <m:sSubPr>
                        <m:ctrlPr>
                          <a:rPr lang="en-US" altLang="zh-CN"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𝑥</m:t>
                        </m:r>
                      </m:e>
                      <m:sub>
                        <m:r>
                          <a:rPr lang="en-US" altLang="zh-CN" b="0" i="1" smtClean="0">
                            <a:solidFill>
                              <a:prstClr val="black"/>
                            </a:solidFill>
                            <a:latin typeface="Cambria Math" panose="02040503050406030204" pitchFamily="18" charset="0"/>
                          </a:rPr>
                          <m:t>𝑎</m:t>
                        </m:r>
                      </m:sub>
                    </m:sSub>
                    <m: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𝑡</m:t>
                    </m:r>
                    <m:r>
                      <a:rPr lang="en-US" altLang="zh-CN" b="0" i="1" smtClean="0">
                        <a:solidFill>
                          <a:prstClr val="black"/>
                        </a:solidFill>
                        <a:latin typeface="Cambria Math" panose="02040503050406030204" pitchFamily="18" charset="0"/>
                      </a:rPr>
                      <m:t>)</m:t>
                    </m:r>
                  </m:oMath>
                </a14:m>
                <a:r>
                  <a:rPr lang="zh-CN" altLang="en-US" dirty="0" smtClean="0">
                    <a:solidFill>
                      <a:prstClr val="black"/>
                    </a:solidFill>
                  </a:rPr>
                  <a:t> 采样频率：</a:t>
                </a:r>
                <a:endParaRPr lang="en-US" altLang="zh-CN" dirty="0" smtClean="0">
                  <a:solidFill>
                    <a:prstClr val="black"/>
                  </a:solidFill>
                </a:endParaRPr>
              </a:p>
              <a:p>
                <a:r>
                  <a:rPr lang="en-US" altLang="zh-CN" dirty="0" smtClean="0">
                    <a:solidFill>
                      <a:prstClr val="black"/>
                    </a:solidFill>
                  </a:rPr>
                  <a:t>            </a:t>
                </a:r>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𝒇</m:t>
                        </m:r>
                      </m:e>
                      <m:sub>
                        <m:r>
                          <a:rPr lang="en-US" altLang="zh-CN" sz="2800" b="1" i="1" smtClean="0">
                            <a:solidFill>
                              <a:srgbClr val="0000FF"/>
                            </a:solidFill>
                            <a:latin typeface="Cambria Math" panose="02040503050406030204" pitchFamily="18" charset="0"/>
                          </a:rPr>
                          <m:t>𝒔</m:t>
                        </m:r>
                      </m:sub>
                    </m:sSub>
                    <m:r>
                      <a:rPr lang="en-US" altLang="zh-CN" sz="2800" b="1" i="1" smtClean="0">
                        <a:solidFill>
                          <a:srgbClr val="0000FF"/>
                        </a:solidFill>
                        <a:latin typeface="Cambria Math" panose="02040503050406030204" pitchFamily="18" charset="0"/>
                      </a:rPr>
                      <m:t>=</m:t>
                    </m:r>
                    <m:r>
                      <a:rPr lang="en-US" altLang="zh-CN" sz="2800" b="1" i="1" smtClean="0">
                        <a:solidFill>
                          <a:srgbClr val="0000FF"/>
                        </a:solidFill>
                        <a:latin typeface="Cambria Math" panose="02040503050406030204" pitchFamily="18" charset="0"/>
                      </a:rPr>
                      <m:t>𝟐</m:t>
                    </m:r>
                    <m:sSup>
                      <m:sSupPr>
                        <m:ctrlPr>
                          <a:rPr lang="en-US" altLang="zh-CN" sz="2800" b="1" i="1" smtClean="0">
                            <a:solidFill>
                              <a:srgbClr val="0000FF"/>
                            </a:solidFill>
                            <a:latin typeface="Cambria Math" panose="02040503050406030204" pitchFamily="18" charset="0"/>
                          </a:rPr>
                        </m:ctrlPr>
                      </m:sSupPr>
                      <m:e>
                        <m:r>
                          <a:rPr lang="en-US" altLang="zh-CN" sz="2800" b="1" i="1" smtClean="0">
                            <a:solidFill>
                              <a:srgbClr val="0000FF"/>
                            </a:solidFill>
                            <a:latin typeface="Cambria Math" panose="02040503050406030204" pitchFamily="18" charset="0"/>
                          </a:rPr>
                          <m:t>𝑩</m:t>
                        </m:r>
                      </m:e>
                      <m:sup>
                        <m:r>
                          <a:rPr lang="en-US" altLang="zh-CN" sz="2800" b="1" i="1" smtClean="0">
                            <a:solidFill>
                              <a:srgbClr val="0000FF"/>
                            </a:solidFill>
                            <a:latin typeface="Cambria Math" panose="02040503050406030204" pitchFamily="18" charset="0"/>
                          </a:rPr>
                          <m:t>′</m:t>
                        </m:r>
                      </m:sup>
                    </m:sSup>
                    <m:r>
                      <a:rPr lang="en-US" altLang="zh-CN" sz="2800" b="1" i="1" smtClean="0">
                        <a:solidFill>
                          <a:srgbClr val="0000FF"/>
                        </a:solidFill>
                        <a:latin typeface="Cambria Math" panose="02040503050406030204" pitchFamily="18" charset="0"/>
                      </a:rPr>
                      <m:t>=</m:t>
                    </m:r>
                    <m:f>
                      <m:fPr>
                        <m:ctrlPr>
                          <a:rPr lang="en-US" altLang="zh-CN" sz="2800" b="1" i="1" smtClean="0">
                            <a:solidFill>
                              <a:srgbClr val="0000FF"/>
                            </a:solidFill>
                            <a:latin typeface="Cambria Math" panose="02040503050406030204" pitchFamily="18" charset="0"/>
                          </a:rPr>
                        </m:ctrlPr>
                      </m:fPr>
                      <m:num>
                        <m:r>
                          <a:rPr lang="en-US" altLang="zh-CN" sz="2800" b="1" i="1" smtClean="0">
                            <a:solidFill>
                              <a:srgbClr val="0000FF"/>
                            </a:solidFill>
                            <a:latin typeface="Cambria Math" panose="02040503050406030204" pitchFamily="18" charset="0"/>
                          </a:rPr>
                          <m:t>𝟐</m:t>
                        </m:r>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𝒇</m:t>
                            </m:r>
                          </m:e>
                          <m:sub>
                            <m:r>
                              <a:rPr lang="en-US" altLang="zh-CN" sz="2800" b="1" i="1" smtClean="0">
                                <a:solidFill>
                                  <a:srgbClr val="0000FF"/>
                                </a:solidFill>
                                <a:latin typeface="Cambria Math" panose="02040503050406030204" pitchFamily="18" charset="0"/>
                              </a:rPr>
                              <m:t>𝟐</m:t>
                            </m:r>
                          </m:sub>
                        </m:sSub>
                      </m:num>
                      <m:den>
                        <m:d>
                          <m:dPr>
                            <m:begChr m:val="⌊"/>
                            <m:endChr m:val="⌋"/>
                            <m:ctrlPr>
                              <a:rPr lang="en-US" altLang="zh-CN" sz="2800" b="1" i="1" smtClean="0">
                                <a:solidFill>
                                  <a:srgbClr val="0000FF"/>
                                </a:solidFill>
                                <a:latin typeface="Cambria Math" panose="02040503050406030204" pitchFamily="18" charset="0"/>
                              </a:rPr>
                            </m:ctrlPr>
                          </m:dPr>
                          <m:e>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𝒇</m:t>
                                </m:r>
                              </m:e>
                              <m:sub>
                                <m:r>
                                  <a:rPr lang="en-US" altLang="zh-CN" sz="2800" b="1" i="1" smtClean="0">
                                    <a:solidFill>
                                      <a:srgbClr val="0000FF"/>
                                    </a:solidFill>
                                    <a:latin typeface="Cambria Math" panose="02040503050406030204" pitchFamily="18" charset="0"/>
                                  </a:rPr>
                                  <m:t>𝟐</m:t>
                                </m:r>
                              </m:sub>
                            </m:sSub>
                            <m:r>
                              <a:rPr lang="en-US" altLang="zh-CN" sz="2800" b="1" i="1" smtClean="0">
                                <a:solidFill>
                                  <a:srgbClr val="0000FF"/>
                                </a:solidFill>
                                <a:latin typeface="Cambria Math" panose="02040503050406030204" pitchFamily="18" charset="0"/>
                              </a:rPr>
                              <m:t>/</m:t>
                            </m:r>
                            <m:r>
                              <a:rPr lang="en-US" altLang="zh-CN" sz="2800" b="1" i="1" smtClean="0">
                                <a:solidFill>
                                  <a:srgbClr val="0000FF"/>
                                </a:solidFill>
                                <a:latin typeface="Cambria Math" panose="02040503050406030204" pitchFamily="18" charset="0"/>
                              </a:rPr>
                              <m:t>𝑩</m:t>
                            </m:r>
                          </m:e>
                        </m:d>
                      </m:den>
                    </m:f>
                  </m:oMath>
                </a14:m>
                <a:endParaRPr lang="en-US" altLang="zh-CN" b="1" dirty="0" smtClean="0">
                  <a:solidFill>
                    <a:prstClr val="black"/>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3528" y="2420888"/>
                <a:ext cx="8448085" cy="2935484"/>
              </a:xfrm>
              <a:prstGeom prst="rect">
                <a:avLst/>
              </a:prstGeom>
              <a:blipFill rotWithShape="0">
                <a:blip r:embed="rId4"/>
                <a:stretch>
                  <a:fillRect l="-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529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EBDE16-2B66-44C2-8C68-FA4E009C9FBD}" type="datetime1">
              <a:rPr lang="zh-CN" altLang="en-US" smtClean="0"/>
              <a:t>2018-03-21</a:t>
            </a:fld>
            <a:endParaRPr lang="zh-CN" altLang="en-US"/>
          </a:p>
        </p:txBody>
      </p:sp>
      <p:sp>
        <p:nvSpPr>
          <p:cNvPr id="5" name="矩形 4"/>
          <p:cNvSpPr/>
          <p:nvPr/>
        </p:nvSpPr>
        <p:spPr>
          <a:xfrm>
            <a:off x="2350880" y="188640"/>
            <a:ext cx="4442242" cy="646331"/>
          </a:xfrm>
          <a:prstGeom prst="rect">
            <a:avLst/>
          </a:prstGeom>
        </p:spPr>
        <p:txBody>
          <a:bodyPr wrap="none">
            <a:spAutoFit/>
          </a:bodyPr>
          <a:lstStyle/>
          <a:p>
            <a:r>
              <a:rPr lang="zh-CN" altLang="en-US" sz="3600" b="1" dirty="0" smtClean="0">
                <a:solidFill>
                  <a:srgbClr val="696464"/>
                </a:solidFill>
                <a:latin typeface="Franklin Gothic Book"/>
                <a:ea typeface="幼圆" panose="02010509060101010101" pitchFamily="49" charset="-122"/>
              </a:rPr>
              <a:t>复值带</a:t>
            </a:r>
            <a:r>
              <a:rPr lang="zh-CN" altLang="en-US" sz="3600" b="1" dirty="0">
                <a:solidFill>
                  <a:srgbClr val="696464"/>
                </a:solidFill>
                <a:latin typeface="Franklin Gothic Book"/>
                <a:ea typeface="幼圆" panose="02010509060101010101" pitchFamily="49" charset="-122"/>
              </a:rPr>
              <a:t>通信号的采样</a:t>
            </a:r>
          </a:p>
        </p:txBody>
      </p:sp>
      <mc:AlternateContent xmlns:mc="http://schemas.openxmlformats.org/markup-compatibility/2006">
        <mc:Choice xmlns:a14="http://schemas.microsoft.com/office/drawing/2010/main" Requires="a14">
          <p:sp>
            <p:nvSpPr>
              <p:cNvPr id="6" name="文本框 5"/>
              <p:cNvSpPr txBox="1"/>
              <p:nvPr/>
            </p:nvSpPr>
            <p:spPr>
              <a:xfrm>
                <a:off x="323528" y="908720"/>
                <a:ext cx="8520093" cy="646331"/>
              </a:xfrm>
              <a:prstGeom prst="rect">
                <a:avLst/>
              </a:prstGeom>
              <a:noFill/>
            </p:spPr>
            <p:txBody>
              <a:bodyPr wrap="square" rtlCol="0">
                <a:spAutoFit/>
              </a:bodyPr>
              <a:lstStyle/>
              <a:p>
                <a:pPr algn="l">
                  <a:lnSpc>
                    <a:spcPct val="150000"/>
                  </a:lnSpc>
                </a:pPr>
                <a:r>
                  <a:rPr lang="zh-CN" altLang="en-US" sz="2400" dirty="0" smtClean="0">
                    <a:solidFill>
                      <a:prstClr val="black"/>
                    </a:solidFill>
                    <a:latin typeface="微软雅黑" panose="020B0503020204020204" pitchFamily="34" charset="-122"/>
                    <a:ea typeface="微软雅黑" panose="020B0503020204020204" pitchFamily="34" charset="-122"/>
                  </a:rPr>
                  <a:t>定义复值带</a:t>
                </a:r>
                <a:r>
                  <a:rPr lang="zh-CN" altLang="en-US" sz="2400" dirty="0" smtClean="0">
                    <a:solidFill>
                      <a:prstClr val="black"/>
                    </a:solidFill>
                    <a:latin typeface="微软雅黑" panose="020B0503020204020204" pitchFamily="34" charset="-122"/>
                    <a:ea typeface="微软雅黑" panose="020B0503020204020204" pitchFamily="34" charset="-122"/>
                  </a:rPr>
                  <a:t>通信</a:t>
                </a:r>
                <a:r>
                  <a:rPr lang="zh-CN" altLang="en-US" sz="2400" dirty="0" smtClean="0">
                    <a:solidFill>
                      <a:prstClr val="black"/>
                    </a:solidFill>
                    <a:latin typeface="微软雅黑" panose="020B0503020204020204" pitchFamily="34" charset="-122"/>
                    <a:ea typeface="微软雅黑" panose="020B0503020204020204" pitchFamily="34" charset="-122"/>
                  </a:rPr>
                  <a:t>号</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rPr>
                        </m:ctrlPr>
                      </m:sSubPr>
                      <m:e>
                        <m:r>
                          <a:rPr lang="en-US" altLang="zh-CN" sz="2400" b="0" i="1" smtClean="0">
                            <a:solidFill>
                              <a:prstClr val="black"/>
                            </a:solidFill>
                            <a:latin typeface="Cambria Math" panose="02040503050406030204" pitchFamily="18" charset="0"/>
                            <a:ea typeface="微软雅黑" panose="020B0503020204020204" pitchFamily="34" charset="-122"/>
                          </a:rPr>
                          <m:t>𝑥</m:t>
                        </m:r>
                      </m:e>
                      <m:sub>
                        <m:r>
                          <a:rPr lang="en-US" altLang="zh-CN" sz="2400" b="0" i="1" smtClean="0">
                            <a:solidFill>
                              <a:prstClr val="black"/>
                            </a:solidFill>
                            <a:latin typeface="Cambria Math" panose="02040503050406030204" pitchFamily="18" charset="0"/>
                            <a:ea typeface="微软雅黑" panose="020B0503020204020204" pitchFamily="34" charset="-122"/>
                          </a:rPr>
                          <m:t>𝑎</m:t>
                        </m:r>
                      </m:sub>
                    </m:sSub>
                    <m:r>
                      <a:rPr lang="en-US" altLang="zh-CN" sz="2400" b="0" i="1" smtClean="0">
                        <a:solidFill>
                          <a:prstClr val="black"/>
                        </a:solidFill>
                        <a:latin typeface="Cambria Math" panose="02040503050406030204" pitchFamily="18" charset="0"/>
                        <a:ea typeface="微软雅黑" panose="020B0503020204020204" pitchFamily="34" charset="-122"/>
                      </a:rPr>
                      <m:t>(</m:t>
                    </m:r>
                    <m:r>
                      <a:rPr lang="en-US" altLang="zh-CN" sz="2400" b="0" i="1" smtClean="0">
                        <a:solidFill>
                          <a:prstClr val="black"/>
                        </a:solidFill>
                        <a:latin typeface="Cambria Math" panose="02040503050406030204" pitchFamily="18" charset="0"/>
                        <a:ea typeface="微软雅黑" panose="020B0503020204020204" pitchFamily="34" charset="-122"/>
                      </a:rPr>
                      <m:t>𝑡</m:t>
                    </m:r>
                    <m:r>
                      <a:rPr lang="en-US" altLang="zh-CN" sz="2400" b="0" i="1" smtClean="0">
                        <a:solidFill>
                          <a:prstClr val="black"/>
                        </a:solidFill>
                        <a:latin typeface="Cambria Math" panose="02040503050406030204" pitchFamily="18" charset="0"/>
                        <a:ea typeface="微软雅黑" panose="020B0503020204020204" pitchFamily="34" charset="-122"/>
                      </a:rPr>
                      <m:t>)</m:t>
                    </m:r>
                  </m:oMath>
                </a14:m>
                <a:r>
                  <a:rPr lang="zh-CN" altLang="en-US" sz="2400" dirty="0" smtClean="0">
                    <a:solidFill>
                      <a:prstClr val="black"/>
                    </a:solidFill>
                    <a:latin typeface="微软雅黑" panose="020B0503020204020204" pitchFamily="34" charset="-122"/>
                    <a:ea typeface="微软雅黑" panose="020B0503020204020204" pitchFamily="34" charset="-122"/>
                  </a:rPr>
                  <a:t>如下，如何</a:t>
                </a:r>
                <a:r>
                  <a:rPr lang="zh-CN" altLang="en-US" sz="2400" dirty="0" smtClean="0">
                    <a:solidFill>
                      <a:prstClr val="black"/>
                    </a:solidFill>
                    <a:latin typeface="微软雅黑" panose="020B0503020204020204" pitchFamily="34" charset="-122"/>
                    <a:ea typeface="微软雅黑" panose="020B0503020204020204" pitchFamily="34" charset="-122"/>
                  </a:rPr>
                  <a:t>确定采样频率</a:t>
                </a:r>
                <a14:m>
                  <m:oMath xmlns:m="http://schemas.openxmlformats.org/officeDocument/2006/math">
                    <m:sSub>
                      <m:sSubPr>
                        <m:ctrlPr>
                          <a:rPr lang="en-US" altLang="zh-CN" sz="2400" i="1" smtClean="0">
                            <a:solidFill>
                              <a:prstClr val="black"/>
                            </a:solidFill>
                            <a:latin typeface="Cambria Math" panose="02040503050406030204" pitchFamily="18" charset="0"/>
                            <a:ea typeface="微软雅黑" panose="020B0503020204020204" pitchFamily="34" charset="-122"/>
                          </a:rPr>
                        </m:ctrlPr>
                      </m:sSubPr>
                      <m:e>
                        <m:r>
                          <a:rPr lang="en-US" altLang="zh-CN" sz="2400" b="0" i="1" smtClean="0">
                            <a:solidFill>
                              <a:prstClr val="black"/>
                            </a:solidFill>
                            <a:latin typeface="Cambria Math" panose="02040503050406030204" pitchFamily="18" charset="0"/>
                            <a:ea typeface="微软雅黑" panose="020B0503020204020204" pitchFamily="34" charset="-122"/>
                          </a:rPr>
                          <m:t>𝑓</m:t>
                        </m:r>
                      </m:e>
                      <m:sub>
                        <m:r>
                          <a:rPr lang="en-US" altLang="zh-CN" sz="2400" b="0" i="1" smtClean="0">
                            <a:solidFill>
                              <a:prstClr val="black"/>
                            </a:solidFill>
                            <a:latin typeface="Cambria Math" panose="02040503050406030204" pitchFamily="18" charset="0"/>
                            <a:ea typeface="微软雅黑" panose="020B0503020204020204" pitchFamily="34" charset="-122"/>
                          </a:rPr>
                          <m:t>𝑠</m:t>
                        </m:r>
                      </m:sub>
                    </m:sSub>
                  </m:oMath>
                </a14:m>
                <a:r>
                  <a:rPr lang="zh-CN" altLang="en-US" sz="2400" dirty="0" smtClean="0">
                    <a:solidFill>
                      <a:prstClr val="black"/>
                    </a:solidFill>
                    <a:latin typeface="微软雅黑" panose="020B0503020204020204" pitchFamily="34" charset="-122"/>
                    <a:ea typeface="微软雅黑" panose="020B0503020204020204" pitchFamily="34" charset="-122"/>
                  </a:rPr>
                  <a:t>？</a:t>
                </a:r>
                <a:endParaRPr lang="en-US" altLang="zh-CN" sz="2400" dirty="0" smtClean="0">
                  <a:solidFill>
                    <a:prstClr val="black"/>
                  </a:solidFill>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23528" y="908720"/>
                <a:ext cx="8520093" cy="646331"/>
              </a:xfrm>
              <a:prstGeom prst="rect">
                <a:avLst/>
              </a:prstGeom>
              <a:blipFill rotWithShape="0">
                <a:blip r:embed="rId2"/>
                <a:stretch>
                  <a:fillRect l="-1073" b="-11321"/>
                </a:stretch>
              </a:blipFill>
            </p:spPr>
            <p:txBody>
              <a:bodyPr/>
              <a:lstStyle/>
              <a:p>
                <a:r>
                  <a:rPr lang="zh-CN" altLang="en-US">
                    <a:noFill/>
                  </a:rPr>
                  <a:t> </a:t>
                </a:r>
              </a:p>
            </p:txBody>
          </p:sp>
        </mc:Fallback>
      </mc:AlternateContent>
      <p:cxnSp>
        <p:nvCxnSpPr>
          <p:cNvPr id="8" name="直接箭头连接符 7"/>
          <p:cNvCxnSpPr/>
          <p:nvPr/>
        </p:nvCxnSpPr>
        <p:spPr>
          <a:xfrm>
            <a:off x="2051720" y="2756248"/>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572000" y="1819976"/>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5724128" y="2016478"/>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4092613" y="1484784"/>
                <a:ext cx="972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4092613" y="1484784"/>
                <a:ext cx="972317" cy="369332"/>
              </a:xfrm>
              <a:prstGeom prst="rect">
                <a:avLst/>
              </a:prstGeom>
              <a:blipFill rotWithShape="0">
                <a:blip r:embed="rId3"/>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6980348" y="2524980"/>
                <a:ext cx="438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𝜔</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6980348" y="2524980"/>
                <a:ext cx="438197"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5637797" y="2829054"/>
                <a:ext cx="350481"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1</m:t>
                          </m:r>
                        </m:sub>
                      </m:sSub>
                    </m:oMath>
                  </m:oMathPara>
                </a14:m>
                <a:endParaRPr lang="zh-CN" altLang="en-US" dirty="0"/>
              </a:p>
            </p:txBody>
          </p:sp>
        </mc:Choice>
        <mc:Fallback>
          <p:sp>
            <p:nvSpPr>
              <p:cNvPr id="39" name="文本框 38"/>
              <p:cNvSpPr txBox="1">
                <a:spLocks noRot="1" noChangeAspect="1" noMove="1" noResize="1" noEditPoints="1" noAdjustHandles="1" noChangeArrowheads="1" noChangeShapeType="1" noTextEdit="1"/>
              </p:cNvSpPr>
              <p:nvPr/>
            </p:nvSpPr>
            <p:spPr>
              <a:xfrm>
                <a:off x="5637797" y="2829054"/>
                <a:ext cx="350481" cy="276999"/>
              </a:xfrm>
              <a:prstGeom prst="rect">
                <a:avLst/>
              </a:prstGeom>
              <a:blipFill rotWithShape="0">
                <a:blip r:embed="rId5"/>
                <a:stretch>
                  <a:fillRect l="-17544" b="-1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5923169" y="2829054"/>
                <a:ext cx="355802"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2</m:t>
                          </m:r>
                        </m:sub>
                      </m:sSub>
                    </m:oMath>
                  </m:oMathPara>
                </a14:m>
                <a:endParaRPr lang="zh-CN" altLang="en-US" dirty="0"/>
              </a:p>
            </p:txBody>
          </p:sp>
        </mc:Choice>
        <mc:Fallback>
          <p:sp>
            <p:nvSpPr>
              <p:cNvPr id="40" name="文本框 39"/>
              <p:cNvSpPr txBox="1">
                <a:spLocks noRot="1" noChangeAspect="1" noMove="1" noResize="1" noEditPoints="1" noAdjustHandles="1" noChangeArrowheads="1" noChangeShapeType="1" noTextEdit="1"/>
              </p:cNvSpPr>
              <p:nvPr/>
            </p:nvSpPr>
            <p:spPr>
              <a:xfrm>
                <a:off x="5923169" y="2829054"/>
                <a:ext cx="355802" cy="276999"/>
              </a:xfrm>
              <a:prstGeom prst="rect">
                <a:avLst/>
              </a:prstGeom>
              <a:blipFill rotWithShape="0">
                <a:blip r:embed="rId6"/>
                <a:stretch>
                  <a:fillRect l="-17241" b="-19565"/>
                </a:stretch>
              </a:blipFill>
            </p:spPr>
            <p:txBody>
              <a:bodyPr/>
              <a:lstStyle/>
              <a:p>
                <a:r>
                  <a:rPr lang="zh-CN" altLang="en-US">
                    <a:noFill/>
                  </a:rPr>
                  <a:t> </a:t>
                </a:r>
              </a:p>
            </p:txBody>
          </p:sp>
        </mc:Fallback>
      </mc:AlternateContent>
      <p:cxnSp>
        <p:nvCxnSpPr>
          <p:cNvPr id="41" name="直接箭头连接符 40"/>
          <p:cNvCxnSpPr/>
          <p:nvPr/>
        </p:nvCxnSpPr>
        <p:spPr>
          <a:xfrm>
            <a:off x="2051720" y="5445560"/>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等腰三角形 42"/>
          <p:cNvSpPr/>
          <p:nvPr/>
        </p:nvSpPr>
        <p:spPr>
          <a:xfrm>
            <a:off x="4417121" y="4705790"/>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4" name="文本框 43"/>
              <p:cNvSpPr txBox="1"/>
              <p:nvPr/>
            </p:nvSpPr>
            <p:spPr>
              <a:xfrm>
                <a:off x="4111303" y="4174096"/>
                <a:ext cx="934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m:oMathPara>
                </a14:m>
                <a:endParaRPr lang="zh-CN" altLang="en-US" dirty="0"/>
              </a:p>
            </p:txBody>
          </p:sp>
        </mc:Choice>
        <mc:Fallback>
          <p:sp>
            <p:nvSpPr>
              <p:cNvPr id="44" name="文本框 43"/>
              <p:cNvSpPr txBox="1">
                <a:spLocks noRot="1" noChangeAspect="1" noMove="1" noResize="1" noEditPoints="1" noAdjustHandles="1" noChangeArrowheads="1" noChangeShapeType="1" noTextEdit="1"/>
              </p:cNvSpPr>
              <p:nvPr/>
            </p:nvSpPr>
            <p:spPr>
              <a:xfrm>
                <a:off x="4111303" y="4174096"/>
                <a:ext cx="934936" cy="369332"/>
              </a:xfrm>
              <a:prstGeom prst="rect">
                <a:avLst/>
              </a:prstGeom>
              <a:blipFill rotWithShape="0">
                <a:blip r:embed="rId7"/>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p:cNvSpPr txBox="1"/>
              <p:nvPr/>
            </p:nvSpPr>
            <p:spPr>
              <a:xfrm>
                <a:off x="6980348" y="5214292"/>
                <a:ext cx="438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𝜔</m:t>
                      </m:r>
                    </m:oMath>
                  </m:oMathPara>
                </a14:m>
                <a:endParaRPr lang="zh-CN" altLang="en-US" dirty="0"/>
              </a:p>
            </p:txBody>
          </p:sp>
        </mc:Choice>
        <mc:Fallback>
          <p:sp>
            <p:nvSpPr>
              <p:cNvPr id="45" name="文本框 44"/>
              <p:cNvSpPr txBox="1">
                <a:spLocks noRot="1" noChangeAspect="1" noMove="1" noResize="1" noEditPoints="1" noAdjustHandles="1" noChangeArrowheads="1" noChangeShapeType="1" noTextEdit="1"/>
              </p:cNvSpPr>
              <p:nvPr/>
            </p:nvSpPr>
            <p:spPr>
              <a:xfrm>
                <a:off x="6980348" y="5214292"/>
                <a:ext cx="438197"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文本框 58"/>
              <p:cNvSpPr txBox="1"/>
              <p:nvPr/>
            </p:nvSpPr>
            <p:spPr>
              <a:xfrm>
                <a:off x="4172036" y="5502324"/>
                <a:ext cx="484042"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m:t>
                          </m:r>
                          <m:r>
                            <a:rPr lang="zh-CN" altLang="en-US" i="1" smtClean="0">
                              <a:latin typeface="Cambria Math" panose="02040503050406030204" pitchFamily="18" charset="0"/>
                            </a:rPr>
                            <m:t>𝜔</m:t>
                          </m:r>
                        </m:e>
                        <m:sub>
                          <m:r>
                            <a:rPr lang="en-US" altLang="zh-CN" i="1">
                              <a:latin typeface="Cambria Math" panose="02040503050406030204" pitchFamily="18" charset="0"/>
                            </a:rPr>
                            <m:t>0</m:t>
                          </m:r>
                        </m:sub>
                      </m:sSub>
                      <m:r>
                        <a:rPr lang="en-US" altLang="zh-CN" b="0" i="1" smtClean="0">
                          <a:latin typeface="Cambria Math" panose="02040503050406030204" pitchFamily="18" charset="0"/>
                        </a:rPr>
                        <m:t> </m:t>
                      </m:r>
                    </m:oMath>
                  </m:oMathPara>
                </a14:m>
                <a:endParaRPr lang="zh-CN" altLang="en-US" dirty="0"/>
              </a:p>
            </p:txBody>
          </p:sp>
        </mc:Choice>
        <mc:Fallback>
          <p:sp>
            <p:nvSpPr>
              <p:cNvPr id="59" name="文本框 58"/>
              <p:cNvSpPr txBox="1">
                <a:spLocks noRot="1" noChangeAspect="1" noMove="1" noResize="1" noEditPoints="1" noAdjustHandles="1" noChangeArrowheads="1" noChangeShapeType="1" noTextEdit="1"/>
              </p:cNvSpPr>
              <p:nvPr/>
            </p:nvSpPr>
            <p:spPr>
              <a:xfrm>
                <a:off x="4172036" y="5502324"/>
                <a:ext cx="484042" cy="276999"/>
              </a:xfrm>
              <a:prstGeom prst="rect">
                <a:avLst/>
              </a:prstGeom>
              <a:blipFill rotWithShape="0">
                <a:blip r:embed="rId9"/>
                <a:stretch>
                  <a:fillRect l="-6250"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p:cNvSpPr txBox="1"/>
              <p:nvPr/>
            </p:nvSpPr>
            <p:spPr>
              <a:xfrm>
                <a:off x="4648246" y="5518366"/>
                <a:ext cx="355802"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0</m:t>
                          </m:r>
                        </m:sub>
                      </m:sSub>
                    </m:oMath>
                  </m:oMathPara>
                </a14:m>
                <a:endParaRPr lang="zh-CN" altLang="en-US" dirty="0"/>
              </a:p>
            </p:txBody>
          </p:sp>
        </mc:Choice>
        <mc:Fallback>
          <p:sp>
            <p:nvSpPr>
              <p:cNvPr id="60" name="文本框 59"/>
              <p:cNvSpPr txBox="1">
                <a:spLocks noRot="1" noChangeAspect="1" noMove="1" noResize="1" noEditPoints="1" noAdjustHandles="1" noChangeArrowheads="1" noChangeShapeType="1" noTextEdit="1"/>
              </p:cNvSpPr>
              <p:nvPr/>
            </p:nvSpPr>
            <p:spPr>
              <a:xfrm>
                <a:off x="4648246" y="5518366"/>
                <a:ext cx="355802" cy="276999"/>
              </a:xfrm>
              <a:prstGeom prst="rect">
                <a:avLst/>
              </a:prstGeom>
              <a:blipFill rotWithShape="0">
                <a:blip r:embed="rId10"/>
                <a:stretch>
                  <a:fillRect l="-17241" b="-19565"/>
                </a:stretch>
              </a:blipFill>
            </p:spPr>
            <p:txBody>
              <a:bodyPr/>
              <a:lstStyle/>
              <a:p>
                <a:r>
                  <a:rPr lang="zh-CN" altLang="en-US">
                    <a:noFill/>
                  </a:rPr>
                  <a:t> </a:t>
                </a:r>
              </a:p>
            </p:txBody>
          </p:sp>
        </mc:Fallback>
      </mc:AlternateContent>
      <p:cxnSp>
        <p:nvCxnSpPr>
          <p:cNvPr id="42" name="直接箭头连接符 41"/>
          <p:cNvCxnSpPr/>
          <p:nvPr/>
        </p:nvCxnSpPr>
        <p:spPr>
          <a:xfrm flipV="1">
            <a:off x="4572000" y="4509288"/>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下箭头 60"/>
          <p:cNvSpPr/>
          <p:nvPr/>
        </p:nvSpPr>
        <p:spPr>
          <a:xfrm>
            <a:off x="4287586" y="3403984"/>
            <a:ext cx="577270" cy="74509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2" name="文本框 61"/>
              <p:cNvSpPr txBox="1"/>
              <p:nvPr/>
            </p:nvSpPr>
            <p:spPr>
              <a:xfrm>
                <a:off x="7313126" y="1813102"/>
                <a:ext cx="859274" cy="400110"/>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𝒙</m:t>
                          </m:r>
                        </m:e>
                        <m:sub>
                          <m:r>
                            <a:rPr lang="en-US" altLang="zh-CN" sz="2000" b="1" i="1" smtClean="0">
                              <a:solidFill>
                                <a:srgbClr val="FF0000"/>
                              </a:solidFill>
                              <a:latin typeface="Cambria Math" panose="02040503050406030204" pitchFamily="18" charset="0"/>
                            </a:rPr>
                            <m:t>𝒂</m:t>
                          </m:r>
                        </m:sub>
                      </m:sSub>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𝒕</m:t>
                      </m:r>
                      <m:r>
                        <a:rPr lang="en-US" altLang="zh-CN" sz="2000" b="1" i="1" smtClean="0">
                          <a:solidFill>
                            <a:srgbClr val="FF0000"/>
                          </a:solidFill>
                          <a:latin typeface="Cambria Math" panose="02040503050406030204" pitchFamily="18" charset="0"/>
                        </a:rPr>
                        <m:t>)</m:t>
                      </m:r>
                    </m:oMath>
                  </m:oMathPara>
                </a14:m>
                <a:endParaRPr lang="zh-CN" altLang="en-US" sz="2000" b="1" dirty="0">
                  <a:solidFill>
                    <a:srgbClr val="FF0000"/>
                  </a:solidFill>
                </a:endParaRPr>
              </a:p>
            </p:txBody>
          </p:sp>
        </mc:Choice>
        <mc:Fallback>
          <p:sp>
            <p:nvSpPr>
              <p:cNvPr id="62" name="文本框 61"/>
              <p:cNvSpPr txBox="1">
                <a:spLocks noRot="1" noChangeAspect="1" noMove="1" noResize="1" noEditPoints="1" noAdjustHandles="1" noChangeArrowheads="1" noChangeShapeType="1" noTextEdit="1"/>
              </p:cNvSpPr>
              <p:nvPr/>
            </p:nvSpPr>
            <p:spPr>
              <a:xfrm>
                <a:off x="7313126" y="1813102"/>
                <a:ext cx="859274" cy="400110"/>
              </a:xfrm>
              <a:prstGeom prst="rect">
                <a:avLst/>
              </a:prstGeom>
              <a:blipFill rotWithShape="0">
                <a:blip r:embed="rId11"/>
                <a:stretch>
                  <a:fillRect b="-18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p:cNvSpPr txBox="1"/>
              <p:nvPr/>
            </p:nvSpPr>
            <p:spPr>
              <a:xfrm>
                <a:off x="5266115" y="4077072"/>
                <a:ext cx="3059427" cy="536365"/>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𝒚</m:t>
                          </m:r>
                        </m:e>
                        <m:sub>
                          <m:r>
                            <a:rPr lang="en-US" altLang="zh-CN" sz="2000" b="1" i="1" smtClean="0">
                              <a:solidFill>
                                <a:srgbClr val="FF0000"/>
                              </a:solidFill>
                              <a:latin typeface="Cambria Math" panose="02040503050406030204" pitchFamily="18" charset="0"/>
                            </a:rPr>
                            <m:t>𝒂</m:t>
                          </m:r>
                        </m:sub>
                      </m:sSub>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𝒕</m:t>
                          </m:r>
                        </m:e>
                      </m:d>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𝒙</m:t>
                          </m:r>
                        </m:e>
                        <m:sub>
                          <m:r>
                            <a:rPr lang="en-US" altLang="zh-CN" sz="2000" b="1" i="1" smtClean="0">
                              <a:solidFill>
                                <a:srgbClr val="FF0000"/>
                              </a:solidFill>
                              <a:latin typeface="Cambria Math" panose="02040503050406030204" pitchFamily="18" charset="0"/>
                            </a:rPr>
                            <m:t>𝒂</m:t>
                          </m:r>
                        </m:sub>
                      </m:sSub>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𝒕</m:t>
                      </m:r>
                      <m:r>
                        <a:rPr lang="en-US" altLang="zh-CN" sz="2000" b="1" i="1" smtClean="0">
                          <a:solidFill>
                            <a:srgbClr val="FF0000"/>
                          </a:solidFill>
                          <a:latin typeface="Cambria Math" panose="02040503050406030204" pitchFamily="18" charset="0"/>
                        </a:rPr>
                        <m:t>)</m:t>
                      </m:r>
                      <m:sSup>
                        <m:sSupPr>
                          <m:ctrlPr>
                            <a:rPr lang="en-US" altLang="zh-CN" sz="2000" b="1" i="1" smtClean="0">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𝒆</m:t>
                          </m:r>
                        </m:e>
                        <m: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𝒋</m:t>
                          </m:r>
                          <m:d>
                            <m:dPr>
                              <m:ctrlPr>
                                <a:rPr lang="en-US" altLang="zh-CN" sz="2000" b="1" i="1" smtClean="0">
                                  <a:solidFill>
                                    <a:srgbClr val="FF0000"/>
                                  </a:solidFill>
                                  <a:latin typeface="Cambria Math" panose="02040503050406030204" pitchFamily="18" charset="0"/>
                                </a:rPr>
                              </m:ctrlPr>
                            </m:dPr>
                            <m:e>
                              <m:f>
                                <m:fPr>
                                  <m:ctrlPr>
                                    <a:rPr lang="en-US" altLang="zh-CN" sz="2000" b="1" i="1" smtClean="0">
                                      <a:solidFill>
                                        <a:srgbClr val="FF0000"/>
                                      </a:solidFill>
                                      <a:latin typeface="Cambria Math" panose="02040503050406030204" pitchFamily="18" charset="0"/>
                                    </a:rPr>
                                  </m:ctrlPr>
                                </m:fPr>
                                <m:num>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𝝎</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𝝎</m:t>
                                      </m:r>
                                    </m:e>
                                    <m:sub>
                                      <m:r>
                                        <a:rPr lang="en-US" altLang="zh-CN" sz="2000" b="1" i="1" smtClean="0">
                                          <a:solidFill>
                                            <a:srgbClr val="FF0000"/>
                                          </a:solidFill>
                                          <a:latin typeface="Cambria Math" panose="02040503050406030204" pitchFamily="18" charset="0"/>
                                        </a:rPr>
                                        <m:t>𝟏</m:t>
                                      </m:r>
                                    </m:sub>
                                  </m:sSub>
                                </m:num>
                                <m:den>
                                  <m:r>
                                    <a:rPr lang="en-US" altLang="zh-CN" sz="2000" b="1" i="1" smtClean="0">
                                      <a:solidFill>
                                        <a:srgbClr val="FF0000"/>
                                      </a:solidFill>
                                      <a:latin typeface="Cambria Math" panose="02040503050406030204" pitchFamily="18" charset="0"/>
                                    </a:rPr>
                                    <m:t>𝟐</m:t>
                                  </m:r>
                                </m:den>
                              </m:f>
                            </m:e>
                          </m:d>
                          <m:r>
                            <a:rPr lang="en-US" altLang="zh-CN" sz="2000" b="1" i="1" smtClean="0">
                              <a:solidFill>
                                <a:srgbClr val="FF0000"/>
                              </a:solidFill>
                              <a:latin typeface="Cambria Math" panose="02040503050406030204" pitchFamily="18" charset="0"/>
                            </a:rPr>
                            <m:t>𝒕</m:t>
                          </m:r>
                        </m:sup>
                      </m:sSup>
                    </m:oMath>
                  </m:oMathPara>
                </a14:m>
                <a:endParaRPr lang="zh-CN" altLang="en-US" sz="2000" b="1" dirty="0">
                  <a:solidFill>
                    <a:srgbClr val="FF0000"/>
                  </a:solidFill>
                </a:endParaRPr>
              </a:p>
            </p:txBody>
          </p:sp>
        </mc:Choice>
        <mc:Fallback>
          <p:sp>
            <p:nvSpPr>
              <p:cNvPr id="63" name="文本框 62"/>
              <p:cNvSpPr txBox="1">
                <a:spLocks noRot="1" noChangeAspect="1" noMove="1" noResize="1" noEditPoints="1" noAdjustHandles="1" noChangeArrowheads="1" noChangeShapeType="1" noTextEdit="1"/>
              </p:cNvSpPr>
              <p:nvPr/>
            </p:nvSpPr>
            <p:spPr>
              <a:xfrm>
                <a:off x="5266115" y="4077072"/>
                <a:ext cx="3059427" cy="536365"/>
              </a:xfrm>
              <a:prstGeom prst="rect">
                <a:avLst/>
              </a:prstGeom>
              <a:blipFill rotWithShape="0">
                <a:blip r:embed="rId12"/>
                <a:stretch>
                  <a:fillRect/>
                </a:stretch>
              </a:blipFill>
            </p:spPr>
            <p:txBody>
              <a:bodyPr/>
              <a:lstStyle/>
              <a:p>
                <a:r>
                  <a:rPr lang="zh-CN" altLang="en-US">
                    <a:noFill/>
                  </a:rPr>
                  <a:t> </a:t>
                </a:r>
              </a:p>
            </p:txBody>
          </p:sp>
        </mc:Fallback>
      </mc:AlternateContent>
      <p:sp>
        <p:nvSpPr>
          <p:cNvPr id="64" name="弧形 63"/>
          <p:cNvSpPr/>
          <p:nvPr/>
        </p:nvSpPr>
        <p:spPr>
          <a:xfrm>
            <a:off x="7695498" y="2019001"/>
            <a:ext cx="692926" cy="2346104"/>
          </a:xfrm>
          <a:prstGeom prst="arc">
            <a:avLst>
              <a:gd name="adj1" fmla="val 16200000"/>
              <a:gd name="adj2" fmla="val 4820266"/>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5" name="文本框 64"/>
              <p:cNvSpPr txBox="1"/>
              <p:nvPr/>
            </p:nvSpPr>
            <p:spPr>
              <a:xfrm>
                <a:off x="4621493" y="5949280"/>
                <a:ext cx="212109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zh-CN" altLang="en-US" sz="2000" i="1" smtClean="0">
                              <a:solidFill>
                                <a:srgbClr val="FF0000"/>
                              </a:solidFill>
                              <a:latin typeface="Cambria Math" panose="02040503050406030204" pitchFamily="18" charset="0"/>
                            </a:rPr>
                            <m:t>𝜔</m:t>
                          </m:r>
                        </m:e>
                        <m:sub>
                          <m:r>
                            <a:rPr lang="en-US" altLang="zh-CN" sz="2000" b="0" i="1" smtClean="0">
                              <a:solidFill>
                                <a:srgbClr val="FF0000"/>
                              </a:solidFill>
                              <a:latin typeface="Cambria Math" panose="02040503050406030204" pitchFamily="18" charset="0"/>
                            </a:rPr>
                            <m:t>0</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zh-CN" altLang="en-US" sz="2000" b="0" i="1" smtClean="0">
                              <a:solidFill>
                                <a:srgbClr val="FF0000"/>
                              </a:solidFill>
                              <a:latin typeface="Cambria Math" panose="02040503050406030204" pitchFamily="18" charset="0"/>
                            </a:rPr>
                            <m:t>𝜔</m:t>
                          </m:r>
                        </m:e>
                        <m:sub>
                          <m:r>
                            <a:rPr lang="en-US" altLang="zh-CN" sz="2000" b="0" i="1" smtClean="0">
                              <a:solidFill>
                                <a:srgbClr val="FF0000"/>
                              </a:solidFill>
                              <a:latin typeface="Cambria Math" panose="02040503050406030204" pitchFamily="18" charset="0"/>
                            </a:rPr>
                            <m:t>2</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zh-CN" altLang="en-US" sz="2000" b="0" i="1" smtClean="0">
                              <a:solidFill>
                                <a:srgbClr val="FF0000"/>
                              </a:solidFill>
                              <a:latin typeface="Cambria Math" panose="02040503050406030204" pitchFamily="18" charset="0"/>
                            </a:rPr>
                            <m:t>𝜔</m:t>
                          </m:r>
                        </m:e>
                        <m:sub>
                          <m:r>
                            <a:rPr lang="en-US" altLang="zh-CN" sz="2000" b="0" i="1" smtClean="0">
                              <a:solidFill>
                                <a:srgbClr val="FF0000"/>
                              </a:solidFill>
                              <a:latin typeface="Cambria Math" panose="02040503050406030204" pitchFamily="18" charset="0"/>
                            </a:rPr>
                            <m:t>1</m:t>
                          </m:r>
                        </m:sub>
                      </m:sSub>
                      <m:r>
                        <a:rPr lang="en-US" altLang="zh-CN" sz="2000" b="0" i="1" smtClean="0">
                          <a:solidFill>
                            <a:srgbClr val="FF0000"/>
                          </a:solidFill>
                          <a:latin typeface="Cambria Math" panose="02040503050406030204" pitchFamily="18" charset="0"/>
                        </a:rPr>
                        <m:t>)/2</m:t>
                      </m:r>
                    </m:oMath>
                  </m:oMathPara>
                </a14:m>
                <a:endParaRPr lang="zh-CN" altLang="en-US" sz="2000" dirty="0">
                  <a:solidFill>
                    <a:srgbClr val="FF0000"/>
                  </a:solidFill>
                </a:endParaRPr>
              </a:p>
            </p:txBody>
          </p:sp>
        </mc:Choice>
        <mc:Fallback>
          <p:sp>
            <p:nvSpPr>
              <p:cNvPr id="65" name="文本框 64"/>
              <p:cNvSpPr txBox="1">
                <a:spLocks noRot="1" noChangeAspect="1" noMove="1" noResize="1" noEditPoints="1" noAdjustHandles="1" noChangeArrowheads="1" noChangeShapeType="1" noTextEdit="1"/>
              </p:cNvSpPr>
              <p:nvPr/>
            </p:nvSpPr>
            <p:spPr>
              <a:xfrm>
                <a:off x="4621493" y="5949280"/>
                <a:ext cx="2121093" cy="307777"/>
              </a:xfrm>
              <a:prstGeom prst="rect">
                <a:avLst/>
              </a:prstGeom>
              <a:blipFill rotWithShape="0">
                <a:blip r:embed="rId13"/>
                <a:stretch>
                  <a:fillRect l="-2586"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092339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FF23C7-4813-41B4-AB4E-7C3F8278BB97}" type="datetime1">
              <a:rPr lang="zh-CN" altLang="en-US" smtClean="0"/>
              <a:t>2018-03-21</a:t>
            </a:fld>
            <a:endParaRPr lang="zh-CN" altLang="en-US"/>
          </a:p>
        </p:txBody>
      </p:sp>
      <p:sp>
        <p:nvSpPr>
          <p:cNvPr id="5" name="矩形 4"/>
          <p:cNvSpPr/>
          <p:nvPr/>
        </p:nvSpPr>
        <p:spPr>
          <a:xfrm>
            <a:off x="2350880" y="188640"/>
            <a:ext cx="4442242" cy="646331"/>
          </a:xfrm>
          <a:prstGeom prst="rect">
            <a:avLst/>
          </a:prstGeom>
        </p:spPr>
        <p:txBody>
          <a:bodyPr wrap="none">
            <a:spAutoFit/>
          </a:bodyPr>
          <a:lstStyle/>
          <a:p>
            <a:r>
              <a:rPr lang="zh-CN" altLang="en-US" sz="3600" b="1" dirty="0" smtClean="0">
                <a:solidFill>
                  <a:srgbClr val="696464"/>
                </a:solidFill>
                <a:latin typeface="Franklin Gothic Book"/>
                <a:ea typeface="幼圆" panose="02010509060101010101" pitchFamily="49" charset="-122"/>
              </a:rPr>
              <a:t>复值带</a:t>
            </a:r>
            <a:r>
              <a:rPr lang="zh-CN" altLang="en-US" sz="3600" b="1" dirty="0">
                <a:solidFill>
                  <a:srgbClr val="696464"/>
                </a:solidFill>
                <a:latin typeface="Franklin Gothic Book"/>
                <a:ea typeface="幼圆" panose="02010509060101010101" pitchFamily="49" charset="-122"/>
              </a:rPr>
              <a:t>通信号的采样</a:t>
            </a:r>
          </a:p>
        </p:txBody>
      </p:sp>
      <mc:AlternateContent xmlns:mc="http://schemas.openxmlformats.org/markup-compatibility/2006">
        <mc:Choice xmlns:a14="http://schemas.microsoft.com/office/drawing/2010/main" Requires="a14">
          <p:sp>
            <p:nvSpPr>
              <p:cNvPr id="7" name="文本框 6"/>
              <p:cNvSpPr txBox="1"/>
              <p:nvPr/>
            </p:nvSpPr>
            <p:spPr>
              <a:xfrm>
                <a:off x="288196" y="1124744"/>
                <a:ext cx="8564360" cy="1015663"/>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显然，当采样频率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zh-CN" altLang="en-US" sz="200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𝑠</m:t>
                        </m:r>
                      </m:sub>
                    </m:sSub>
                    <m:r>
                      <a:rPr lang="en-US" altLang="zh-CN" sz="2000" b="0" i="1" smtClean="0">
                        <a:latin typeface="Cambria Math" panose="02040503050406030204" pitchFamily="18" charset="0"/>
                        <a:ea typeface="微软雅黑" panose="020B0503020204020204" pitchFamily="34" charset="-122"/>
                      </a:rPr>
                      <m:t>=2</m:t>
                    </m:r>
                    <m:sSub>
                      <m:sSubPr>
                        <m:ctrlPr>
                          <a:rPr lang="en-US" altLang="zh-CN" sz="2000" b="0" i="1" smtClean="0">
                            <a:latin typeface="Cambria Math" panose="02040503050406030204" pitchFamily="18" charset="0"/>
                            <a:ea typeface="微软雅黑" panose="020B0503020204020204" pitchFamily="34" charset="-122"/>
                          </a:rPr>
                        </m:ctrlPr>
                      </m:sSubPr>
                      <m:e>
                        <m:r>
                          <a:rPr lang="zh-CN" altLang="en-US" sz="2000" b="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0</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zh-CN" altLang="en-US" sz="2000" b="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zh-CN" altLang="en-US" sz="2000" b="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smtClean="0">
                    <a:latin typeface="微软雅黑" panose="020B0503020204020204" pitchFamily="34" charset="-122"/>
                    <a:ea typeface="微软雅黑" panose="020B0503020204020204" pitchFamily="34" charset="-122"/>
                  </a:rPr>
                  <a:t>时，并且如果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zh-CN" altLang="en-US" sz="200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zh-CN" altLang="en-US" sz="2000" b="0" i="1" smtClean="0">
                            <a:latin typeface="Cambria Math" panose="02040503050406030204" pitchFamily="18" charset="0"/>
                            <a:ea typeface="微软雅黑" panose="020B0503020204020204" pitchFamily="34" charset="-122"/>
                          </a:rPr>
                          <m:t>𝜔</m:t>
                        </m:r>
                      </m:e>
                      <m:sub>
                        <m:r>
                          <a:rPr lang="en-US" altLang="zh-CN" sz="2000" b="0" i="1" smtClean="0">
                            <a:latin typeface="Cambria Math" panose="02040503050406030204" pitchFamily="18" charset="0"/>
                            <a:ea typeface="微软雅黑" panose="020B0503020204020204" pitchFamily="34" charset="-122"/>
                          </a:rPr>
                          <m:t>𝑠</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b="0" i="1" smtClean="0">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1</m:t>
                        </m:r>
                      </m:sub>
                    </m:sSub>
                  </m:oMath>
                </a14:m>
                <a:r>
                  <a:rPr lang="zh-CN" altLang="en-US" sz="2000" dirty="0" smtClean="0">
                    <a:latin typeface="微软雅黑" panose="020B0503020204020204" pitchFamily="34" charset="-122"/>
                    <a:ea typeface="微软雅黑" panose="020B0503020204020204" pitchFamily="34" charset="-122"/>
                  </a:rPr>
                  <a:t>，可以满足频率不混迭，实现精确重构。 </a:t>
                </a:r>
                <a:endParaRPr lang="zh-CN" altLang="en-US" sz="2000"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288196" y="1124744"/>
                <a:ext cx="8564360" cy="1015663"/>
              </a:xfrm>
              <a:prstGeom prst="rect">
                <a:avLst/>
              </a:prstGeom>
              <a:blipFill rotWithShape="0">
                <a:blip r:embed="rId2"/>
                <a:stretch>
                  <a:fillRect l="-712" r="-783" b="-4819"/>
                </a:stretch>
              </a:blipFill>
            </p:spPr>
            <p:txBody>
              <a:bodyPr/>
              <a:lstStyle/>
              <a:p>
                <a:r>
                  <a:rPr lang="zh-CN" altLang="en-US">
                    <a:noFill/>
                  </a:rPr>
                  <a:t> </a:t>
                </a:r>
              </a:p>
            </p:txBody>
          </p:sp>
        </mc:Fallback>
      </mc:AlternateContent>
      <p:grpSp>
        <p:nvGrpSpPr>
          <p:cNvPr id="41" name="组合 40"/>
          <p:cNvGrpSpPr/>
          <p:nvPr/>
        </p:nvGrpSpPr>
        <p:grpSpPr>
          <a:xfrm>
            <a:off x="2051720" y="2132856"/>
            <a:ext cx="5366825" cy="2176282"/>
            <a:chOff x="2051720" y="2348880"/>
            <a:chExt cx="5366825" cy="2176282"/>
          </a:xfrm>
        </p:grpSpPr>
        <p:cxnSp>
          <p:nvCxnSpPr>
            <p:cNvPr id="10" name="直接箭头连接符 9"/>
            <p:cNvCxnSpPr/>
            <p:nvPr/>
          </p:nvCxnSpPr>
          <p:spPr>
            <a:xfrm>
              <a:off x="2051720" y="3620344"/>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a:off x="5724128" y="2880574"/>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4104955" y="2348880"/>
                  <a:ext cx="9476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4104955" y="2348880"/>
                  <a:ext cx="947632" cy="369332"/>
                </a:xfrm>
                <a:prstGeom prst="rect">
                  <a:avLst/>
                </a:prstGeom>
                <a:blipFill rotWithShape="0">
                  <a:blip r:embed="rId3"/>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980348" y="3389076"/>
                  <a:ext cx="438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𝜔</m:t>
                        </m:r>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6980348" y="3389076"/>
                  <a:ext cx="438197"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637797" y="3693150"/>
                  <a:ext cx="350481"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1</m:t>
                            </m:r>
                          </m:sub>
                        </m:sSub>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5637797" y="3693150"/>
                  <a:ext cx="350481" cy="276999"/>
                </a:xfrm>
                <a:prstGeom prst="rect">
                  <a:avLst/>
                </a:prstGeom>
                <a:blipFill rotWithShape="0">
                  <a:blip r:embed="rId5"/>
                  <a:stretch>
                    <a:fillRect l="-17544" b="-1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5923169" y="3693150"/>
                  <a:ext cx="355802"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2</m:t>
                            </m:r>
                          </m:sub>
                        </m:sSub>
                      </m:oMath>
                    </m:oMathPara>
                  </a14:m>
                  <a:endParaRPr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5923169" y="3693150"/>
                  <a:ext cx="355802" cy="276999"/>
                </a:xfrm>
                <a:prstGeom prst="rect">
                  <a:avLst/>
                </a:prstGeom>
                <a:blipFill rotWithShape="0">
                  <a:blip r:embed="rId6"/>
                  <a:stretch>
                    <a:fillRect l="-17241" b="-19565"/>
                  </a:stretch>
                </a:blipFill>
              </p:spPr>
              <p:txBody>
                <a:bodyPr/>
                <a:lstStyle/>
                <a:p>
                  <a:r>
                    <a:rPr lang="zh-CN" altLang="en-US">
                      <a:noFill/>
                    </a:rPr>
                    <a:t> </a:t>
                  </a:r>
                </a:p>
              </p:txBody>
            </p:sp>
          </mc:Fallback>
        </mc:AlternateContent>
        <p:sp>
          <p:nvSpPr>
            <p:cNvPr id="17" name="等腰三角形 16"/>
            <p:cNvSpPr/>
            <p:nvPr/>
          </p:nvSpPr>
          <p:spPr>
            <a:xfrm>
              <a:off x="4432547" y="2880574"/>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1" name="直接箭头连接符 10"/>
            <p:cNvCxnSpPr/>
            <p:nvPr/>
          </p:nvCxnSpPr>
          <p:spPr>
            <a:xfrm flipV="1">
              <a:off x="4572000" y="2684072"/>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5078337" y="2880574"/>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4915485" y="3684948"/>
                  <a:ext cx="341119" cy="83099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1</m:t>
                            </m:r>
                          </m:sub>
                        </m:sSub>
                      </m:oMath>
                    </m:oMathPara>
                  </a14:m>
                  <a:endParaRPr lang="en-US" altLang="zh-CN"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𝑠</m:t>
                            </m:r>
                          </m:sub>
                        </m:sSub>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4915485" y="3684948"/>
                  <a:ext cx="341119" cy="830997"/>
                </a:xfrm>
                <a:prstGeom prst="rect">
                  <a:avLst/>
                </a:prstGeom>
                <a:blipFill rotWithShape="0">
                  <a:blip r:embed="rId7"/>
                  <a:stretch>
                    <a:fillRect l="-16071" b="-5147"/>
                  </a:stretch>
                </a:blipFill>
              </p:spPr>
              <p:txBody>
                <a:bodyPr/>
                <a:lstStyle/>
                <a:p>
                  <a:r>
                    <a:rPr lang="zh-CN" altLang="en-US">
                      <a:noFill/>
                    </a:rPr>
                    <a:t> </a:t>
                  </a:r>
                </a:p>
              </p:txBody>
            </p:sp>
          </mc:Fallback>
        </mc:AlternateContent>
        <p:sp>
          <p:nvSpPr>
            <p:cNvPr id="23" name="等腰三角形 22"/>
            <p:cNvSpPr/>
            <p:nvPr/>
          </p:nvSpPr>
          <p:spPr>
            <a:xfrm>
              <a:off x="3786757" y="2880574"/>
              <a:ext cx="295268" cy="720080"/>
            </a:xfrm>
            <a:prstGeom prst="triangle">
              <a:avLst>
                <a:gd name="adj" fmla="val 8713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 name="文本框 25"/>
                <p:cNvSpPr txBox="1"/>
                <p:nvPr/>
              </p:nvSpPr>
              <p:spPr>
                <a:xfrm>
                  <a:off x="5290765" y="3694165"/>
                  <a:ext cx="343748" cy="83099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2</m:t>
                            </m:r>
                          </m:sub>
                        </m:sSub>
                      </m:oMath>
                    </m:oMathPara>
                  </a14:m>
                  <a:endParaRPr lang="en-US" altLang="zh-CN"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𝑠</m:t>
                            </m:r>
                          </m:sub>
                        </m:sSub>
                      </m:oMath>
                    </m:oMathPara>
                  </a14:m>
                  <a:endParaRPr lang="zh-CN" altLang="en-US" dirty="0"/>
                </a:p>
              </p:txBody>
            </p:sp>
          </mc:Choice>
          <mc:Fallback>
            <p:sp>
              <p:nvSpPr>
                <p:cNvPr id="26" name="文本框 25"/>
                <p:cNvSpPr txBox="1">
                  <a:spLocks noRot="1" noChangeAspect="1" noMove="1" noResize="1" noEditPoints="1" noAdjustHandles="1" noChangeArrowheads="1" noChangeShapeType="1" noTextEdit="1"/>
                </p:cNvSpPr>
                <p:nvPr/>
              </p:nvSpPr>
              <p:spPr>
                <a:xfrm>
                  <a:off x="5290765" y="3694165"/>
                  <a:ext cx="343748" cy="830997"/>
                </a:xfrm>
                <a:prstGeom prst="rect">
                  <a:avLst/>
                </a:prstGeom>
                <a:blipFill rotWithShape="0">
                  <a:blip r:embed="rId8"/>
                  <a:stretch>
                    <a:fillRect l="-17857" b="-4412"/>
                  </a:stretch>
                </a:blipFill>
              </p:spPr>
              <p:txBody>
                <a:bodyPr/>
                <a:lstStyle/>
                <a:p>
                  <a:r>
                    <a:rPr lang="zh-CN" altLang="en-US">
                      <a:noFill/>
                    </a:rPr>
                    <a:t> </a:t>
                  </a:r>
                </a:p>
              </p:txBody>
            </p:sp>
          </mc:Fallback>
        </mc:AlternateContent>
      </p:grpSp>
      <p:grpSp>
        <p:nvGrpSpPr>
          <p:cNvPr id="42" name="组合 41"/>
          <p:cNvGrpSpPr/>
          <p:nvPr/>
        </p:nvGrpSpPr>
        <p:grpSpPr>
          <a:xfrm>
            <a:off x="2053411" y="4149080"/>
            <a:ext cx="5366825" cy="1872208"/>
            <a:chOff x="2053411" y="4581128"/>
            <a:chExt cx="5366825" cy="1872208"/>
          </a:xfrm>
        </p:grpSpPr>
        <p:cxnSp>
          <p:nvCxnSpPr>
            <p:cNvPr id="27" name="直接箭头连接符 26"/>
            <p:cNvCxnSpPr/>
            <p:nvPr/>
          </p:nvCxnSpPr>
          <p:spPr>
            <a:xfrm>
              <a:off x="2053411" y="5805600"/>
              <a:ext cx="49685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文本框 28"/>
                <p:cNvSpPr txBox="1"/>
                <p:nvPr/>
              </p:nvSpPr>
              <p:spPr>
                <a:xfrm>
                  <a:off x="4093790" y="4581128"/>
                  <a:ext cx="973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oMath>
                    </m:oMathPara>
                  </a14:m>
                  <a:endParaRPr lang="zh-CN" altLang="en-US" dirty="0"/>
                </a:p>
              </p:txBody>
            </p:sp>
          </mc:Choice>
          <mc:Fallback>
            <p:sp>
              <p:nvSpPr>
                <p:cNvPr id="29" name="文本框 28"/>
                <p:cNvSpPr txBox="1">
                  <a:spLocks noRot="1" noChangeAspect="1" noMove="1" noResize="1" noEditPoints="1" noAdjustHandles="1" noChangeArrowheads="1" noChangeShapeType="1" noTextEdit="1"/>
                </p:cNvSpPr>
                <p:nvPr/>
              </p:nvSpPr>
              <p:spPr>
                <a:xfrm>
                  <a:off x="4093790" y="4581128"/>
                  <a:ext cx="973343" cy="369332"/>
                </a:xfrm>
                <a:prstGeom prst="rect">
                  <a:avLst/>
                </a:prstGeom>
                <a:blipFill rotWithShape="0">
                  <a:blip r:embed="rId9"/>
                  <a:stretch>
                    <a:fillRect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6982039" y="5574332"/>
                  <a:ext cx="438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𝜔</m:t>
                        </m:r>
                      </m:oMath>
                    </m:oMathPara>
                  </a14:m>
                  <a:endParaRPr lang="zh-CN" altLang="en-US" dirty="0"/>
                </a:p>
              </p:txBody>
            </p:sp>
          </mc:Choice>
          <mc:Fallback>
            <p:sp>
              <p:nvSpPr>
                <p:cNvPr id="30" name="文本框 29"/>
                <p:cNvSpPr txBox="1">
                  <a:spLocks noRot="1" noChangeAspect="1" noMove="1" noResize="1" noEditPoints="1" noAdjustHandles="1" noChangeArrowheads="1" noChangeShapeType="1" noTextEdit="1"/>
                </p:cNvSpPr>
                <p:nvPr/>
              </p:nvSpPr>
              <p:spPr>
                <a:xfrm>
                  <a:off x="6982039" y="5574332"/>
                  <a:ext cx="438197"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5639488" y="5878406"/>
                  <a:ext cx="350481"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1</m:t>
                            </m:r>
                          </m:sub>
                        </m:sSub>
                      </m:oMath>
                    </m:oMathPara>
                  </a14:m>
                  <a:endParaRPr lang="zh-CN" altLang="en-US" dirty="0"/>
                </a:p>
              </p:txBody>
            </p:sp>
          </mc:Choice>
          <mc:Fallback>
            <p:sp>
              <p:nvSpPr>
                <p:cNvPr id="31" name="文本框 30"/>
                <p:cNvSpPr txBox="1">
                  <a:spLocks noRot="1" noChangeAspect="1" noMove="1" noResize="1" noEditPoints="1" noAdjustHandles="1" noChangeArrowheads="1" noChangeShapeType="1" noTextEdit="1"/>
                </p:cNvSpPr>
                <p:nvPr/>
              </p:nvSpPr>
              <p:spPr>
                <a:xfrm>
                  <a:off x="5639488" y="5878406"/>
                  <a:ext cx="350481" cy="276999"/>
                </a:xfrm>
                <a:prstGeom prst="rect">
                  <a:avLst/>
                </a:prstGeom>
                <a:blipFill rotWithShape="0">
                  <a:blip r:embed="rId11"/>
                  <a:stretch>
                    <a:fillRect l="-15517" b="-195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5924860" y="5878406"/>
                  <a:ext cx="355802"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i="1">
                                <a:latin typeface="Cambria Math" panose="02040503050406030204" pitchFamily="18" charset="0"/>
                              </a:rPr>
                              <m:t>2</m:t>
                            </m:r>
                          </m:sub>
                        </m:sSub>
                      </m:oMath>
                    </m:oMathPara>
                  </a14:m>
                  <a:endParaRPr lang="zh-CN" altLang="en-US" dirty="0"/>
                </a:p>
              </p:txBody>
            </p:sp>
          </mc:Choice>
          <mc:Fallback>
            <p:sp>
              <p:nvSpPr>
                <p:cNvPr id="32" name="文本框 31"/>
                <p:cNvSpPr txBox="1">
                  <a:spLocks noRot="1" noChangeAspect="1" noMove="1" noResize="1" noEditPoints="1" noAdjustHandles="1" noChangeArrowheads="1" noChangeShapeType="1" noTextEdit="1"/>
                </p:cNvSpPr>
                <p:nvPr/>
              </p:nvSpPr>
              <p:spPr>
                <a:xfrm>
                  <a:off x="5924860" y="5878406"/>
                  <a:ext cx="355802" cy="276999"/>
                </a:xfrm>
                <a:prstGeom prst="rect">
                  <a:avLst/>
                </a:prstGeom>
                <a:blipFill rotWithShape="0">
                  <a:blip r:embed="rId12"/>
                  <a:stretch>
                    <a:fillRect l="-17241" b="-19565"/>
                  </a:stretch>
                </a:blipFill>
              </p:spPr>
              <p:txBody>
                <a:bodyPr/>
                <a:lstStyle/>
                <a:p>
                  <a:r>
                    <a:rPr lang="zh-CN" altLang="en-US">
                      <a:noFill/>
                    </a:rPr>
                    <a:t> </a:t>
                  </a:r>
                </a:p>
              </p:txBody>
            </p:sp>
          </mc:Fallback>
        </mc:AlternateContent>
        <p:cxnSp>
          <p:nvCxnSpPr>
            <p:cNvPr id="34" name="直接箭头连接符 33"/>
            <p:cNvCxnSpPr/>
            <p:nvPr/>
          </p:nvCxnSpPr>
          <p:spPr>
            <a:xfrm flipV="1">
              <a:off x="4573691" y="4941336"/>
              <a:ext cx="0" cy="151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723717" y="5153007"/>
              <a:ext cx="264561" cy="6311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文本框 39"/>
            <p:cNvSpPr txBox="1"/>
            <p:nvPr/>
          </p:nvSpPr>
          <p:spPr>
            <a:xfrm>
              <a:off x="3422581" y="5076473"/>
              <a:ext cx="1005403" cy="584775"/>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复值带通</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滤波器</a:t>
              </a:r>
              <a:endParaRPr lang="zh-CN" altLang="en-US" sz="1600"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43" name="文本框 42"/>
              <p:cNvSpPr txBox="1"/>
              <p:nvPr/>
            </p:nvSpPr>
            <p:spPr>
              <a:xfrm>
                <a:off x="2537497" y="6141715"/>
                <a:ext cx="4083361" cy="5861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𝑟</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𝑠</m:t>
                          </m:r>
                        </m:sub>
                      </m:sSub>
                      <m:f>
                        <m:fPr>
                          <m:ctrlPr>
                            <a:rPr lang="en-US" altLang="zh-CN" sz="2000" b="0" i="1" smtClean="0">
                              <a:latin typeface="Cambria Math" panose="02040503050406030204" pitchFamily="18" charset="0"/>
                            </a:rPr>
                          </m:ctrlPr>
                        </m:fPr>
                        <m:num>
                          <m:r>
                            <m:rPr>
                              <m:sty m:val="p"/>
                            </m:rPr>
                            <a:rPr lang="en-US" altLang="zh-CN" sz="2000" b="0" i="0" smtClean="0">
                              <a:latin typeface="Cambria Math" panose="02040503050406030204" pitchFamily="18" charset="0"/>
                            </a:rPr>
                            <m:t>sin</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/2)</m:t>
                          </m:r>
                        </m:num>
                        <m:den>
                          <m:r>
                            <a:rPr lang="zh-CN" altLang="en-US" sz="2000" b="0" i="1" smtClean="0">
                              <a:latin typeface="Cambria Math" panose="02040503050406030204" pitchFamily="18" charset="0"/>
                            </a:rPr>
                            <m:t>𝜋</m:t>
                          </m:r>
                          <m:r>
                            <a:rPr lang="en-US" altLang="zh-CN" sz="2000" b="0" i="1" smtClean="0">
                              <a:latin typeface="Cambria Math" panose="02040503050406030204" pitchFamily="18" charset="0"/>
                            </a:rPr>
                            <m:t>𝑡</m:t>
                          </m:r>
                        </m:den>
                      </m:f>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𝜔</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/2</m:t>
                          </m:r>
                        </m:sup>
                      </m:sSup>
                    </m:oMath>
                  </m:oMathPara>
                </a14:m>
                <a:endParaRPr lang="zh-CN" altLang="en-US" sz="2000" dirty="0"/>
              </a:p>
            </p:txBody>
          </p:sp>
        </mc:Choice>
        <mc:Fallback>
          <p:sp>
            <p:nvSpPr>
              <p:cNvPr id="43" name="文本框 42"/>
              <p:cNvSpPr txBox="1">
                <a:spLocks noRot="1" noChangeAspect="1" noMove="1" noResize="1" noEditPoints="1" noAdjustHandles="1" noChangeArrowheads="1" noChangeShapeType="1" noTextEdit="1"/>
              </p:cNvSpPr>
              <p:nvPr/>
            </p:nvSpPr>
            <p:spPr>
              <a:xfrm>
                <a:off x="2537497" y="6141715"/>
                <a:ext cx="4083361" cy="586186"/>
              </a:xfrm>
              <a:prstGeom prst="rect">
                <a:avLst/>
              </a:prstGeom>
              <a:blipFill rotWithShape="0">
                <a:blip r:embed="rId13"/>
                <a:stretch>
                  <a:fillRect/>
                </a:stretch>
              </a:blipFill>
            </p:spPr>
            <p:txBody>
              <a:bodyPr/>
              <a:lstStyle/>
              <a:p>
                <a:r>
                  <a:rPr lang="zh-CN" altLang="en-US">
                    <a:noFill/>
                  </a:rPr>
                  <a:t> </a:t>
                </a:r>
              </a:p>
            </p:txBody>
          </p:sp>
        </mc:Fallback>
      </mc:AlternateContent>
      <p:sp>
        <p:nvSpPr>
          <p:cNvPr id="44" name="文本框 43"/>
          <p:cNvSpPr txBox="1"/>
          <p:nvPr/>
        </p:nvSpPr>
        <p:spPr>
          <a:xfrm>
            <a:off x="6228184" y="2708920"/>
            <a:ext cx="373820" cy="369332"/>
          </a:xfrm>
          <a:prstGeom prst="rect">
            <a:avLst/>
          </a:prstGeom>
          <a:noFill/>
        </p:spPr>
        <p:txBody>
          <a:bodyPr wrap="none" rtlCol="0">
            <a:spAutoFit/>
          </a:bodyPr>
          <a:lstStyle/>
          <a:p>
            <a:r>
              <a:rPr lang="en-US" altLang="zh-CN" dirty="0" smtClean="0"/>
              <a:t>…</a:t>
            </a:r>
            <a:endParaRPr lang="zh-CN" altLang="en-US" dirty="0"/>
          </a:p>
        </p:txBody>
      </p:sp>
      <p:sp>
        <p:nvSpPr>
          <p:cNvPr id="45" name="文本框 44"/>
          <p:cNvSpPr txBox="1"/>
          <p:nvPr/>
        </p:nvSpPr>
        <p:spPr>
          <a:xfrm>
            <a:off x="3183575" y="2800435"/>
            <a:ext cx="373820" cy="369332"/>
          </a:xfrm>
          <a:prstGeom prst="rect">
            <a:avLst/>
          </a:prstGeom>
          <a:noFill/>
        </p:spPr>
        <p:txBody>
          <a:bodyPr wrap="non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56205654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4800" y="116632"/>
            <a:ext cx="8534400" cy="792162"/>
          </a:xfrm>
          <a:prstGeom prst="rect">
            <a:avLst/>
          </a:prstGeom>
        </p:spPr>
        <p:txBody>
          <a:bodyPr bIns="91440" anchor="b" anchorCtr="0">
            <a:normAutofit/>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自然采样</a:t>
            </a:r>
            <a:endParaRPr lang="zh-CN" altLang="en-US" dirty="0"/>
          </a:p>
        </p:txBody>
      </p:sp>
      <p:sp>
        <p:nvSpPr>
          <p:cNvPr id="6" name="Text Box 4"/>
          <p:cNvSpPr txBox="1">
            <a:spLocks noChangeArrowheads="1"/>
          </p:cNvSpPr>
          <p:nvPr/>
        </p:nvSpPr>
        <p:spPr bwMode="auto">
          <a:xfrm>
            <a:off x="395536" y="1052736"/>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lang="zh-CN" altLang="en-US" sz="2400" dirty="0" smtClean="0"/>
              <a:t>采样</a:t>
            </a:r>
            <a:r>
              <a:rPr lang="zh-CN" altLang="zh-CN" sz="2400" dirty="0" smtClean="0"/>
              <a:t>脉冲</a:t>
            </a:r>
            <a:r>
              <a:rPr lang="zh-CN" altLang="zh-CN" sz="2400" i="1" dirty="0"/>
              <a:t>p(t)</a:t>
            </a:r>
            <a:r>
              <a:rPr lang="zh-CN" altLang="zh-CN" sz="2400" dirty="0"/>
              <a:t>是矩形</a:t>
            </a:r>
            <a:r>
              <a:rPr lang="zh-CN" altLang="zh-CN" sz="2400" dirty="0" smtClean="0"/>
              <a:t>，</a:t>
            </a:r>
            <a:r>
              <a:rPr lang="zh-CN" altLang="en-US" sz="2400" dirty="0"/>
              <a:t>其</a:t>
            </a:r>
            <a:r>
              <a:rPr lang="zh-CN" altLang="zh-CN" sz="2400" dirty="0" smtClean="0"/>
              <a:t>幅度</a:t>
            </a:r>
            <a:r>
              <a:rPr lang="zh-CN" altLang="zh-CN" sz="2400" dirty="0"/>
              <a:t>为</a:t>
            </a:r>
            <a:r>
              <a:rPr lang="zh-CN" altLang="zh-CN" sz="2400" i="1" dirty="0"/>
              <a:t>E</a:t>
            </a:r>
            <a:r>
              <a:rPr lang="zh-CN" altLang="zh-CN" sz="2400" dirty="0"/>
              <a:t>，脉宽为</a:t>
            </a:r>
            <a:r>
              <a:rPr lang="zh-CN" altLang="zh-CN" sz="2400" i="1" dirty="0">
                <a:sym typeface="Symbol" panose="05050102010706020507" pitchFamily="18" charset="2"/>
              </a:rPr>
              <a:t></a:t>
            </a:r>
            <a:r>
              <a:rPr lang="zh-CN" altLang="zh-CN" sz="2400" dirty="0" smtClean="0">
                <a:sym typeface="Symbol" panose="05050102010706020507" pitchFamily="18" charset="2"/>
              </a:rPr>
              <a:t>，</a:t>
            </a:r>
            <a:r>
              <a:rPr lang="zh-CN" altLang="en-US" sz="2400" dirty="0" smtClean="0">
                <a:sym typeface="Symbol" panose="05050102010706020507" pitchFamily="18" charset="2"/>
              </a:rPr>
              <a:t>采样</a:t>
            </a:r>
            <a:r>
              <a:rPr lang="zh-CN" altLang="zh-CN" sz="2400" dirty="0" smtClean="0">
                <a:sym typeface="Symbol" panose="05050102010706020507" pitchFamily="18" charset="2"/>
              </a:rPr>
              <a:t>角频率</a:t>
            </a:r>
            <a:r>
              <a:rPr lang="zh-CN" altLang="zh-CN" sz="2400" dirty="0">
                <a:sym typeface="Symbol" panose="05050102010706020507" pitchFamily="18" charset="2"/>
              </a:rPr>
              <a:t>为</a:t>
            </a:r>
            <a:r>
              <a:rPr lang="zh-CN" altLang="zh-CN" sz="2400" i="1" dirty="0">
                <a:sym typeface="Symbol" panose="05050102010706020507" pitchFamily="18" charset="2"/>
              </a:rPr>
              <a:t></a:t>
            </a:r>
            <a:r>
              <a:rPr lang="zh-CN" altLang="zh-CN" sz="2400" i="1" baseline="-25000" dirty="0" smtClean="0">
                <a:sym typeface="Symbol" panose="05050102010706020507" pitchFamily="18" charset="2"/>
              </a:rPr>
              <a:t>s</a:t>
            </a:r>
            <a:r>
              <a:rPr lang="en-US" altLang="zh-CN" sz="2400" baseline="-25000" dirty="0" smtClean="0">
                <a:sym typeface="Symbol" panose="05050102010706020507" pitchFamily="18" charset="2"/>
              </a:rPr>
              <a:t> </a:t>
            </a:r>
            <a:r>
              <a:rPr lang="zh-CN" altLang="zh-CN" sz="2400" dirty="0" smtClean="0"/>
              <a:t>(</a:t>
            </a:r>
            <a:r>
              <a:rPr lang="zh-CN" altLang="en-US" sz="2400" dirty="0" smtClean="0"/>
              <a:t>采样</a:t>
            </a:r>
            <a:r>
              <a:rPr lang="zh-CN" altLang="zh-CN" sz="2400" dirty="0" smtClean="0"/>
              <a:t>间隔</a:t>
            </a:r>
            <a:r>
              <a:rPr lang="zh-CN" altLang="zh-CN" sz="2400" dirty="0"/>
              <a:t>为</a:t>
            </a:r>
            <a:r>
              <a:rPr lang="zh-CN" altLang="zh-CN" sz="2400" i="1" dirty="0"/>
              <a:t>T</a:t>
            </a:r>
            <a:r>
              <a:rPr lang="zh-CN" altLang="zh-CN" sz="2400" i="1" baseline="-25000" dirty="0"/>
              <a:t>s</a:t>
            </a:r>
            <a:r>
              <a:rPr lang="zh-CN" altLang="zh-CN" sz="2400" dirty="0" smtClean="0"/>
              <a:t>)</a:t>
            </a:r>
            <a:endParaRPr lang="zh-CN" altLang="zh-CN" sz="2400" dirty="0"/>
          </a:p>
        </p:txBody>
      </p:sp>
      <p:grpSp>
        <p:nvGrpSpPr>
          <p:cNvPr id="7" name="Group 8"/>
          <p:cNvGrpSpPr>
            <a:grpSpLocks/>
          </p:cNvGrpSpPr>
          <p:nvPr/>
        </p:nvGrpSpPr>
        <p:grpSpPr bwMode="auto">
          <a:xfrm>
            <a:off x="5623654" y="2708920"/>
            <a:ext cx="2133600" cy="1468438"/>
            <a:chOff x="0" y="0"/>
            <a:chExt cx="1344" cy="925"/>
          </a:xfrm>
        </p:grpSpPr>
        <p:sp>
          <p:nvSpPr>
            <p:cNvPr id="8" name="Line 9"/>
            <p:cNvSpPr>
              <a:spLocks noChangeShapeType="1"/>
            </p:cNvSpPr>
            <p:nvPr/>
          </p:nvSpPr>
          <p:spPr bwMode="auto">
            <a:xfrm>
              <a:off x="0" y="672"/>
              <a:ext cx="13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Line 10"/>
            <p:cNvSpPr>
              <a:spLocks noChangeShapeType="1"/>
            </p:cNvSpPr>
            <p:nvPr/>
          </p:nvSpPr>
          <p:spPr bwMode="auto">
            <a:xfrm flipV="1">
              <a:off x="624" y="0"/>
              <a:ext cx="0" cy="86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0" name="Object 11"/>
            <p:cNvGraphicFramePr>
              <a:graphicFrameLocks noChangeAspect="1"/>
            </p:cNvGraphicFramePr>
            <p:nvPr/>
          </p:nvGraphicFramePr>
          <p:xfrm>
            <a:off x="638" y="0"/>
            <a:ext cx="398" cy="219"/>
          </p:xfrm>
          <a:graphic>
            <a:graphicData uri="http://schemas.openxmlformats.org/presentationml/2006/ole">
              <mc:AlternateContent xmlns:mc="http://schemas.openxmlformats.org/markup-compatibility/2006">
                <mc:Choice xmlns:v="urn:schemas-microsoft-com:vml" Requires="v">
                  <p:oleObj spid="_x0000_s87177" r:id="rId3" imgW="368298" imgH="203341" progId="Equation.3">
                    <p:embed/>
                  </p:oleObj>
                </mc:Choice>
                <mc:Fallback>
                  <p:oleObj r:id="rId3" imgW="368298" imgH="20334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 y="0"/>
                          <a:ext cx="39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2"/>
            <p:cNvGraphicFramePr>
              <a:graphicFrameLocks noChangeAspect="1"/>
            </p:cNvGraphicFramePr>
            <p:nvPr/>
          </p:nvGraphicFramePr>
          <p:xfrm>
            <a:off x="1166" y="775"/>
            <a:ext cx="165" cy="150"/>
          </p:xfrm>
          <a:graphic>
            <a:graphicData uri="http://schemas.openxmlformats.org/presentationml/2006/ole">
              <mc:AlternateContent xmlns:mc="http://schemas.openxmlformats.org/markup-compatibility/2006">
                <mc:Choice xmlns:v="urn:schemas-microsoft-com:vml" Requires="v">
                  <p:oleObj spid="_x0000_s87178" r:id="rId5" imgW="152585" imgH="139896" progId="Equation.3">
                    <p:embed/>
                  </p:oleObj>
                </mc:Choice>
                <mc:Fallback>
                  <p:oleObj r:id="rId5" imgW="152585" imgH="13989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 y="775"/>
                          <a:ext cx="165"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p:cNvGraphicFramePr>
              <a:graphicFrameLocks noChangeAspect="1"/>
            </p:cNvGraphicFramePr>
            <p:nvPr/>
          </p:nvGraphicFramePr>
          <p:xfrm>
            <a:off x="432" y="672"/>
            <a:ext cx="137" cy="192"/>
          </p:xfrm>
          <a:graphic>
            <a:graphicData uri="http://schemas.openxmlformats.org/presentationml/2006/ole">
              <mc:AlternateContent xmlns:mc="http://schemas.openxmlformats.org/markup-compatibility/2006">
                <mc:Choice xmlns:v="urn:schemas-microsoft-com:vml" Requires="v">
                  <p:oleObj spid="_x0000_s87179" r:id="rId7" imgW="127042" imgH="177732" progId="Equation.3">
                    <p:embed/>
                  </p:oleObj>
                </mc:Choice>
                <mc:Fallback>
                  <p:oleObj r:id="rId7" imgW="127042" imgH="1777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672"/>
                          <a:ext cx="13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未知"/>
            <p:cNvSpPr>
              <a:spLocks/>
            </p:cNvSpPr>
            <p:nvPr/>
          </p:nvSpPr>
          <p:spPr bwMode="auto">
            <a:xfrm>
              <a:off x="288" y="240"/>
              <a:ext cx="672" cy="43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4" name="Group 15"/>
          <p:cNvGrpSpPr>
            <a:grpSpLocks/>
          </p:cNvGrpSpPr>
          <p:nvPr/>
        </p:nvGrpSpPr>
        <p:grpSpPr bwMode="auto">
          <a:xfrm>
            <a:off x="611560" y="2669182"/>
            <a:ext cx="2590800" cy="1479550"/>
            <a:chOff x="0" y="0"/>
            <a:chExt cx="1632" cy="932"/>
          </a:xfrm>
        </p:grpSpPr>
        <p:sp>
          <p:nvSpPr>
            <p:cNvPr id="15" name="Line 16"/>
            <p:cNvSpPr>
              <a:spLocks noChangeShapeType="1"/>
            </p:cNvSpPr>
            <p:nvPr/>
          </p:nvSpPr>
          <p:spPr bwMode="auto">
            <a:xfrm>
              <a:off x="0" y="672"/>
              <a:ext cx="16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7"/>
            <p:cNvSpPr>
              <a:spLocks noChangeShapeType="1"/>
            </p:cNvSpPr>
            <p:nvPr/>
          </p:nvSpPr>
          <p:spPr bwMode="auto">
            <a:xfrm flipV="1">
              <a:off x="624" y="0"/>
              <a:ext cx="0" cy="86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未知"/>
            <p:cNvSpPr>
              <a:spLocks/>
            </p:cNvSpPr>
            <p:nvPr/>
          </p:nvSpPr>
          <p:spPr bwMode="auto">
            <a:xfrm>
              <a:off x="48" y="48"/>
              <a:ext cx="1296" cy="376"/>
            </a:xfrm>
            <a:custGeom>
              <a:avLst/>
              <a:gdLst>
                <a:gd name="T0" fmla="*/ 0 w 1296"/>
                <a:gd name="T1" fmla="*/ 264 h 376"/>
                <a:gd name="T2" fmla="*/ 288 w 1296"/>
                <a:gd name="T3" fmla="*/ 120 h 376"/>
                <a:gd name="T4" fmla="*/ 624 w 1296"/>
                <a:gd name="T5" fmla="*/ 360 h 376"/>
                <a:gd name="T6" fmla="*/ 1056 w 1296"/>
                <a:gd name="T7" fmla="*/ 24 h 376"/>
                <a:gd name="T8" fmla="*/ 1296 w 1296"/>
                <a:gd name="T9" fmla="*/ 216 h 376"/>
              </a:gdLst>
              <a:ahLst/>
              <a:cxnLst>
                <a:cxn ang="0">
                  <a:pos x="T0" y="T1"/>
                </a:cxn>
                <a:cxn ang="0">
                  <a:pos x="T2" y="T3"/>
                </a:cxn>
                <a:cxn ang="0">
                  <a:pos x="T4" y="T5"/>
                </a:cxn>
                <a:cxn ang="0">
                  <a:pos x="T6" y="T7"/>
                </a:cxn>
                <a:cxn ang="0">
                  <a:pos x="T8" y="T9"/>
                </a:cxn>
              </a:cxnLst>
              <a:rect l="0" t="0" r="r" b="b"/>
              <a:pathLst>
                <a:path w="1296" h="376">
                  <a:moveTo>
                    <a:pt x="0" y="264"/>
                  </a:moveTo>
                  <a:cubicBezTo>
                    <a:pt x="92" y="184"/>
                    <a:pt x="184" y="104"/>
                    <a:pt x="288" y="120"/>
                  </a:cubicBezTo>
                  <a:cubicBezTo>
                    <a:pt x="392" y="136"/>
                    <a:pt x="496" y="376"/>
                    <a:pt x="624" y="360"/>
                  </a:cubicBezTo>
                  <a:cubicBezTo>
                    <a:pt x="752" y="344"/>
                    <a:pt x="944" y="48"/>
                    <a:pt x="1056" y="24"/>
                  </a:cubicBezTo>
                  <a:cubicBezTo>
                    <a:pt x="1168" y="0"/>
                    <a:pt x="1256" y="184"/>
                    <a:pt x="1296" y="216"/>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8" name="Object 19"/>
            <p:cNvGraphicFramePr>
              <a:graphicFrameLocks noChangeAspect="1"/>
            </p:cNvGraphicFramePr>
            <p:nvPr/>
          </p:nvGraphicFramePr>
          <p:xfrm>
            <a:off x="672" y="0"/>
            <a:ext cx="329" cy="219"/>
          </p:xfrm>
          <a:graphic>
            <a:graphicData uri="http://schemas.openxmlformats.org/presentationml/2006/ole">
              <mc:AlternateContent xmlns:mc="http://schemas.openxmlformats.org/markup-compatibility/2006">
                <mc:Choice xmlns:v="urn:schemas-microsoft-com:vml" Requires="v">
                  <p:oleObj spid="_x0000_s87180" r:id="rId9" imgW="304853" imgH="203341" progId="Equation.3">
                    <p:embed/>
                  </p:oleObj>
                </mc:Choice>
                <mc:Fallback>
                  <p:oleObj r:id="rId9" imgW="304853" imgH="2033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0"/>
                          <a:ext cx="329"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0"/>
            <p:cNvGraphicFramePr>
              <a:graphicFrameLocks noChangeAspect="1"/>
            </p:cNvGraphicFramePr>
            <p:nvPr/>
          </p:nvGraphicFramePr>
          <p:xfrm>
            <a:off x="1440" y="768"/>
            <a:ext cx="96" cy="164"/>
          </p:xfrm>
          <a:graphic>
            <a:graphicData uri="http://schemas.openxmlformats.org/presentationml/2006/ole">
              <mc:AlternateContent xmlns:mc="http://schemas.openxmlformats.org/markup-compatibility/2006">
                <mc:Choice xmlns:v="urn:schemas-microsoft-com:vml" Requires="v">
                  <p:oleObj spid="_x0000_s87181" r:id="rId11" imgW="88871" imgH="152124" progId="Equation.3">
                    <p:embed/>
                  </p:oleObj>
                </mc:Choice>
                <mc:Fallback>
                  <p:oleObj r:id="rId11" imgW="88871" imgH="1521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0" y="768"/>
                          <a:ext cx="9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1"/>
            <p:cNvGraphicFramePr>
              <a:graphicFrameLocks noChangeAspect="1"/>
            </p:cNvGraphicFramePr>
            <p:nvPr/>
          </p:nvGraphicFramePr>
          <p:xfrm>
            <a:off x="432" y="672"/>
            <a:ext cx="137" cy="192"/>
          </p:xfrm>
          <a:graphic>
            <a:graphicData uri="http://schemas.openxmlformats.org/presentationml/2006/ole">
              <mc:AlternateContent xmlns:mc="http://schemas.openxmlformats.org/markup-compatibility/2006">
                <mc:Choice xmlns:v="urn:schemas-microsoft-com:vml" Requires="v">
                  <p:oleObj spid="_x0000_s87182" r:id="rId13" imgW="127042" imgH="177732" progId="Equation.3">
                    <p:embed/>
                  </p:oleObj>
                </mc:Choice>
                <mc:Fallback>
                  <p:oleObj r:id="rId13" imgW="127042" imgH="1777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672"/>
                          <a:ext cx="13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23"/>
          <p:cNvGrpSpPr>
            <a:grpSpLocks/>
          </p:cNvGrpSpPr>
          <p:nvPr/>
        </p:nvGrpSpPr>
        <p:grpSpPr bwMode="auto">
          <a:xfrm>
            <a:off x="328686" y="4574182"/>
            <a:ext cx="2895600" cy="1533525"/>
            <a:chOff x="0" y="0"/>
            <a:chExt cx="1824" cy="966"/>
          </a:xfrm>
        </p:grpSpPr>
        <p:sp>
          <p:nvSpPr>
            <p:cNvPr id="22" name="Line 24"/>
            <p:cNvSpPr>
              <a:spLocks noChangeShapeType="1"/>
            </p:cNvSpPr>
            <p:nvPr/>
          </p:nvSpPr>
          <p:spPr bwMode="auto">
            <a:xfrm>
              <a:off x="192" y="672"/>
              <a:ext cx="1632"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Line 25"/>
            <p:cNvSpPr>
              <a:spLocks noChangeShapeType="1"/>
            </p:cNvSpPr>
            <p:nvPr/>
          </p:nvSpPr>
          <p:spPr bwMode="auto">
            <a:xfrm flipV="1">
              <a:off x="816" y="0"/>
              <a:ext cx="0" cy="86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4" name="Object 26"/>
            <p:cNvGraphicFramePr>
              <a:graphicFrameLocks noChangeAspect="1"/>
            </p:cNvGraphicFramePr>
            <p:nvPr/>
          </p:nvGraphicFramePr>
          <p:xfrm>
            <a:off x="864" y="0"/>
            <a:ext cx="329" cy="219"/>
          </p:xfrm>
          <a:graphic>
            <a:graphicData uri="http://schemas.openxmlformats.org/presentationml/2006/ole">
              <mc:AlternateContent xmlns:mc="http://schemas.openxmlformats.org/markup-compatibility/2006">
                <mc:Choice xmlns:v="urn:schemas-microsoft-com:vml" Requires="v">
                  <p:oleObj spid="_x0000_s87183" r:id="rId14" imgW="304853" imgH="203341" progId="Equation.3">
                    <p:embed/>
                  </p:oleObj>
                </mc:Choice>
                <mc:Fallback>
                  <p:oleObj r:id="rId14" imgW="304853" imgH="20334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4" y="0"/>
                          <a:ext cx="329"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7"/>
            <p:cNvGraphicFramePr>
              <a:graphicFrameLocks noChangeAspect="1"/>
            </p:cNvGraphicFramePr>
            <p:nvPr/>
          </p:nvGraphicFramePr>
          <p:xfrm>
            <a:off x="960" y="720"/>
            <a:ext cx="164" cy="246"/>
          </p:xfrm>
          <a:graphic>
            <a:graphicData uri="http://schemas.openxmlformats.org/presentationml/2006/ole">
              <mc:AlternateContent xmlns:mc="http://schemas.openxmlformats.org/markup-compatibility/2006">
                <mc:Choice xmlns:v="urn:schemas-microsoft-com:vml" Requires="v">
                  <p:oleObj spid="_x0000_s87184" r:id="rId16" imgW="152585" imgH="228719" progId="Equation.3">
                    <p:embed/>
                  </p:oleObj>
                </mc:Choice>
                <mc:Fallback>
                  <p:oleObj r:id="rId16" imgW="152585" imgH="22871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 y="720"/>
                          <a:ext cx="16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8"/>
            <p:cNvGraphicFramePr>
              <a:graphicFrameLocks noChangeAspect="1"/>
            </p:cNvGraphicFramePr>
            <p:nvPr/>
          </p:nvGraphicFramePr>
          <p:xfrm>
            <a:off x="720" y="672"/>
            <a:ext cx="137" cy="192"/>
          </p:xfrm>
          <a:graphic>
            <a:graphicData uri="http://schemas.openxmlformats.org/presentationml/2006/ole">
              <mc:AlternateContent xmlns:mc="http://schemas.openxmlformats.org/markup-compatibility/2006">
                <mc:Choice xmlns:v="urn:schemas-microsoft-com:vml" Requires="v">
                  <p:oleObj spid="_x0000_s87185" r:id="rId18" imgW="127042" imgH="177732" progId="Equation.3">
                    <p:embed/>
                  </p:oleObj>
                </mc:Choice>
                <mc:Fallback>
                  <p:oleObj r:id="rId18" imgW="127042" imgH="1777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672"/>
                          <a:ext cx="13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Line 29"/>
            <p:cNvSpPr>
              <a:spLocks noChangeShapeType="1"/>
            </p:cNvSpPr>
            <p:nvPr/>
          </p:nvSpPr>
          <p:spPr bwMode="auto">
            <a:xfrm flipV="1">
              <a:off x="768"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 name="Line 30"/>
            <p:cNvSpPr>
              <a:spLocks noChangeShapeType="1"/>
            </p:cNvSpPr>
            <p:nvPr/>
          </p:nvSpPr>
          <p:spPr bwMode="auto">
            <a:xfrm>
              <a:off x="768"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 name="Line 31"/>
            <p:cNvSpPr>
              <a:spLocks noChangeShapeType="1"/>
            </p:cNvSpPr>
            <p:nvPr/>
          </p:nvSpPr>
          <p:spPr bwMode="auto">
            <a:xfrm flipV="1">
              <a:off x="864"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 name="Line 32"/>
            <p:cNvSpPr>
              <a:spLocks noChangeShapeType="1"/>
            </p:cNvSpPr>
            <p:nvPr/>
          </p:nvSpPr>
          <p:spPr bwMode="auto">
            <a:xfrm flipV="1">
              <a:off x="960"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 name="Line 33"/>
            <p:cNvSpPr>
              <a:spLocks noChangeShapeType="1"/>
            </p:cNvSpPr>
            <p:nvPr/>
          </p:nvSpPr>
          <p:spPr bwMode="auto">
            <a:xfrm>
              <a:off x="960"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2" name="Line 34"/>
            <p:cNvSpPr>
              <a:spLocks noChangeShapeType="1"/>
            </p:cNvSpPr>
            <p:nvPr/>
          </p:nvSpPr>
          <p:spPr bwMode="auto">
            <a:xfrm flipV="1">
              <a:off x="1056"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 name="Line 35"/>
            <p:cNvSpPr>
              <a:spLocks noChangeShapeType="1"/>
            </p:cNvSpPr>
            <p:nvPr/>
          </p:nvSpPr>
          <p:spPr bwMode="auto">
            <a:xfrm flipV="1">
              <a:off x="1152"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 name="Line 36"/>
            <p:cNvSpPr>
              <a:spLocks noChangeShapeType="1"/>
            </p:cNvSpPr>
            <p:nvPr/>
          </p:nvSpPr>
          <p:spPr bwMode="auto">
            <a:xfrm>
              <a:off x="1152"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 name="Line 37"/>
            <p:cNvSpPr>
              <a:spLocks noChangeShapeType="1"/>
            </p:cNvSpPr>
            <p:nvPr/>
          </p:nvSpPr>
          <p:spPr bwMode="auto">
            <a:xfrm flipV="1">
              <a:off x="1248"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 name="Line 38"/>
            <p:cNvSpPr>
              <a:spLocks noChangeShapeType="1"/>
            </p:cNvSpPr>
            <p:nvPr/>
          </p:nvSpPr>
          <p:spPr bwMode="auto">
            <a:xfrm flipV="1">
              <a:off x="1344"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7" name="Line 39"/>
            <p:cNvSpPr>
              <a:spLocks noChangeShapeType="1"/>
            </p:cNvSpPr>
            <p:nvPr/>
          </p:nvSpPr>
          <p:spPr bwMode="auto">
            <a:xfrm>
              <a:off x="1344"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 name="Line 40"/>
            <p:cNvSpPr>
              <a:spLocks noChangeShapeType="1"/>
            </p:cNvSpPr>
            <p:nvPr/>
          </p:nvSpPr>
          <p:spPr bwMode="auto">
            <a:xfrm flipV="1">
              <a:off x="1440"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9" name="Line 41"/>
            <p:cNvSpPr>
              <a:spLocks noChangeShapeType="1"/>
            </p:cNvSpPr>
            <p:nvPr/>
          </p:nvSpPr>
          <p:spPr bwMode="auto">
            <a:xfrm flipV="1">
              <a:off x="624"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 name="Line 42"/>
            <p:cNvSpPr>
              <a:spLocks noChangeShapeType="1"/>
            </p:cNvSpPr>
            <p:nvPr/>
          </p:nvSpPr>
          <p:spPr bwMode="auto">
            <a:xfrm>
              <a:off x="624"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 name="Line 43"/>
            <p:cNvSpPr>
              <a:spLocks noChangeShapeType="1"/>
            </p:cNvSpPr>
            <p:nvPr/>
          </p:nvSpPr>
          <p:spPr bwMode="auto">
            <a:xfrm flipV="1">
              <a:off x="720"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 name="Line 44"/>
            <p:cNvSpPr>
              <a:spLocks noChangeShapeType="1"/>
            </p:cNvSpPr>
            <p:nvPr/>
          </p:nvSpPr>
          <p:spPr bwMode="auto">
            <a:xfrm flipV="1">
              <a:off x="624"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 name="Line 45"/>
            <p:cNvSpPr>
              <a:spLocks noChangeShapeType="1"/>
            </p:cNvSpPr>
            <p:nvPr/>
          </p:nvSpPr>
          <p:spPr bwMode="auto">
            <a:xfrm flipV="1">
              <a:off x="480"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 name="Line 46"/>
            <p:cNvSpPr>
              <a:spLocks noChangeShapeType="1"/>
            </p:cNvSpPr>
            <p:nvPr/>
          </p:nvSpPr>
          <p:spPr bwMode="auto">
            <a:xfrm flipV="1">
              <a:off x="480"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 name="Line 47"/>
            <p:cNvSpPr>
              <a:spLocks noChangeShapeType="1"/>
            </p:cNvSpPr>
            <p:nvPr/>
          </p:nvSpPr>
          <p:spPr bwMode="auto">
            <a:xfrm>
              <a:off x="480" y="288"/>
              <a:ext cx="96"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 name="Line 48"/>
            <p:cNvSpPr>
              <a:spLocks noChangeShapeType="1"/>
            </p:cNvSpPr>
            <p:nvPr/>
          </p:nvSpPr>
          <p:spPr bwMode="auto">
            <a:xfrm flipV="1">
              <a:off x="576" y="288"/>
              <a:ext cx="0" cy="384"/>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7" name="Text Box 49"/>
            <p:cNvSpPr txBox="1">
              <a:spLocks noChangeArrowheads="1"/>
            </p:cNvSpPr>
            <p:nvPr/>
          </p:nvSpPr>
          <p:spPr bwMode="auto">
            <a:xfrm>
              <a:off x="0" y="38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a:cs typeface="Arial" panose="020B0604020202020204" pitchFamily="34" charset="0"/>
                </a:rPr>
                <a:t>…</a:t>
              </a:r>
              <a:endParaRPr lang="zh-CN" altLang="zh-CN"/>
            </a:p>
          </p:txBody>
        </p:sp>
        <p:sp>
          <p:nvSpPr>
            <p:cNvPr id="48" name="Line 50"/>
            <p:cNvSpPr>
              <a:spLocks noChangeShapeType="1"/>
            </p:cNvSpPr>
            <p:nvPr/>
          </p:nvSpPr>
          <p:spPr bwMode="auto">
            <a:xfrm>
              <a:off x="480" y="672"/>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 name="Line 51"/>
            <p:cNvSpPr>
              <a:spLocks noChangeShapeType="1"/>
            </p:cNvSpPr>
            <p:nvPr/>
          </p:nvSpPr>
          <p:spPr bwMode="auto">
            <a:xfrm>
              <a:off x="576" y="672"/>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0" name="Line 52"/>
            <p:cNvSpPr>
              <a:spLocks noChangeShapeType="1"/>
            </p:cNvSpPr>
            <p:nvPr/>
          </p:nvSpPr>
          <p:spPr bwMode="auto">
            <a:xfrm>
              <a:off x="288" y="768"/>
              <a:ext cx="19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 name="Line 53"/>
            <p:cNvSpPr>
              <a:spLocks noChangeShapeType="1"/>
            </p:cNvSpPr>
            <p:nvPr/>
          </p:nvSpPr>
          <p:spPr bwMode="auto">
            <a:xfrm flipH="1">
              <a:off x="576" y="768"/>
              <a:ext cx="144"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52" name="Object 54"/>
            <p:cNvGraphicFramePr>
              <a:graphicFrameLocks noChangeAspect="1"/>
            </p:cNvGraphicFramePr>
            <p:nvPr/>
          </p:nvGraphicFramePr>
          <p:xfrm>
            <a:off x="480" y="740"/>
            <a:ext cx="137" cy="151"/>
          </p:xfrm>
          <a:graphic>
            <a:graphicData uri="http://schemas.openxmlformats.org/presentationml/2006/ole">
              <mc:AlternateContent xmlns:mc="http://schemas.openxmlformats.org/markup-compatibility/2006">
                <mc:Choice xmlns:v="urn:schemas-microsoft-com:vml" Requires="v">
                  <p:oleObj spid="_x0000_s87186" r:id="rId19" imgW="127042" imgH="139714" progId="Equation.3">
                    <p:embed/>
                  </p:oleObj>
                </mc:Choice>
                <mc:Fallback>
                  <p:oleObj r:id="rId19" imgW="127042" imgH="1397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740"/>
                          <a:ext cx="137"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55"/>
            <p:cNvGraphicFramePr>
              <a:graphicFrameLocks noChangeAspect="1"/>
            </p:cNvGraphicFramePr>
            <p:nvPr/>
          </p:nvGraphicFramePr>
          <p:xfrm>
            <a:off x="624" y="96"/>
            <a:ext cx="212" cy="178"/>
          </p:xfrm>
          <a:graphic>
            <a:graphicData uri="http://schemas.openxmlformats.org/presentationml/2006/ole">
              <mc:AlternateContent xmlns:mc="http://schemas.openxmlformats.org/markup-compatibility/2006">
                <mc:Choice xmlns:v="urn:schemas-microsoft-com:vml" Requires="v">
                  <p:oleObj spid="_x0000_s87187" r:id="rId21" imgW="152519" imgH="165202" progId="Equation.3">
                    <p:embed/>
                  </p:oleObj>
                </mc:Choice>
                <mc:Fallback>
                  <p:oleObj r:id="rId21" imgW="152519" imgH="16520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4" y="96"/>
                          <a:ext cx="21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Line 56"/>
            <p:cNvSpPr>
              <a:spLocks noChangeShapeType="1"/>
            </p:cNvSpPr>
            <p:nvPr/>
          </p:nvSpPr>
          <p:spPr bwMode="auto">
            <a:xfrm>
              <a:off x="1008" y="624"/>
              <a:ext cx="0" cy="4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55" name="Object 57"/>
            <p:cNvGraphicFramePr>
              <a:graphicFrameLocks noChangeAspect="1"/>
            </p:cNvGraphicFramePr>
            <p:nvPr/>
          </p:nvGraphicFramePr>
          <p:xfrm>
            <a:off x="1680" y="768"/>
            <a:ext cx="96" cy="164"/>
          </p:xfrm>
          <a:graphic>
            <a:graphicData uri="http://schemas.openxmlformats.org/presentationml/2006/ole">
              <mc:AlternateContent xmlns:mc="http://schemas.openxmlformats.org/markup-compatibility/2006">
                <mc:Choice xmlns:v="urn:schemas-microsoft-com:vml" Requires="v">
                  <p:oleObj spid="_x0000_s87188" r:id="rId23" imgW="88871" imgH="152124" progId="Equation.3">
                    <p:embed/>
                  </p:oleObj>
                </mc:Choice>
                <mc:Fallback>
                  <p:oleObj r:id="rId23" imgW="88871" imgH="15212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80" y="768"/>
                          <a:ext cx="9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 name="Group 58"/>
          <p:cNvGrpSpPr>
            <a:grpSpLocks/>
          </p:cNvGrpSpPr>
          <p:nvPr/>
        </p:nvGrpSpPr>
        <p:grpSpPr bwMode="auto">
          <a:xfrm>
            <a:off x="4333750" y="4293096"/>
            <a:ext cx="4630738" cy="1811338"/>
            <a:chOff x="0" y="0"/>
            <a:chExt cx="2917" cy="1141"/>
          </a:xfrm>
        </p:grpSpPr>
        <p:sp>
          <p:nvSpPr>
            <p:cNvPr id="57" name="Line 59"/>
            <p:cNvSpPr>
              <a:spLocks noChangeShapeType="1"/>
            </p:cNvSpPr>
            <p:nvPr/>
          </p:nvSpPr>
          <p:spPr bwMode="auto">
            <a:xfrm>
              <a:off x="0" y="864"/>
              <a:ext cx="28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8" name="Line 60"/>
            <p:cNvSpPr>
              <a:spLocks noChangeShapeType="1"/>
            </p:cNvSpPr>
            <p:nvPr/>
          </p:nvSpPr>
          <p:spPr bwMode="auto">
            <a:xfrm flipV="1">
              <a:off x="1440" y="0"/>
              <a:ext cx="0" cy="1056"/>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9" name="Line 61"/>
            <p:cNvSpPr>
              <a:spLocks noChangeShapeType="1"/>
            </p:cNvSpPr>
            <p:nvPr/>
          </p:nvSpPr>
          <p:spPr bwMode="auto">
            <a:xfrm>
              <a:off x="1584" y="384"/>
              <a:ext cx="0" cy="480"/>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0" name="Line 62"/>
            <p:cNvSpPr>
              <a:spLocks noChangeShapeType="1"/>
            </p:cNvSpPr>
            <p:nvPr/>
          </p:nvSpPr>
          <p:spPr bwMode="auto">
            <a:xfrm>
              <a:off x="1728" y="661"/>
              <a:ext cx="0" cy="203"/>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 name="Line 63"/>
            <p:cNvSpPr>
              <a:spLocks noChangeShapeType="1"/>
            </p:cNvSpPr>
            <p:nvPr/>
          </p:nvSpPr>
          <p:spPr bwMode="auto">
            <a:xfrm>
              <a:off x="1920" y="853"/>
              <a:ext cx="0" cy="144"/>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2" name="Line 64"/>
            <p:cNvSpPr>
              <a:spLocks noChangeShapeType="1"/>
            </p:cNvSpPr>
            <p:nvPr/>
          </p:nvSpPr>
          <p:spPr bwMode="auto">
            <a:xfrm>
              <a:off x="2016" y="864"/>
              <a:ext cx="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3" name="Line 65"/>
            <p:cNvSpPr>
              <a:spLocks noChangeShapeType="1"/>
            </p:cNvSpPr>
            <p:nvPr/>
          </p:nvSpPr>
          <p:spPr bwMode="auto">
            <a:xfrm>
              <a:off x="2160" y="853"/>
              <a:ext cx="0" cy="192"/>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4" name="Line 66"/>
            <p:cNvSpPr>
              <a:spLocks noChangeShapeType="1"/>
            </p:cNvSpPr>
            <p:nvPr/>
          </p:nvSpPr>
          <p:spPr bwMode="auto">
            <a:xfrm>
              <a:off x="2064" y="864"/>
              <a:ext cx="0" cy="277"/>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5" name="Line 67"/>
            <p:cNvSpPr>
              <a:spLocks noChangeShapeType="1"/>
            </p:cNvSpPr>
            <p:nvPr/>
          </p:nvSpPr>
          <p:spPr bwMode="auto">
            <a:xfrm>
              <a:off x="2448" y="709"/>
              <a:ext cx="0" cy="155"/>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 name="Line 68"/>
            <p:cNvSpPr>
              <a:spLocks noChangeShapeType="1"/>
            </p:cNvSpPr>
            <p:nvPr/>
          </p:nvSpPr>
          <p:spPr bwMode="auto">
            <a:xfrm>
              <a:off x="1824" y="805"/>
              <a:ext cx="0" cy="48"/>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 name="Line 69"/>
            <p:cNvSpPr>
              <a:spLocks noChangeShapeType="1"/>
            </p:cNvSpPr>
            <p:nvPr/>
          </p:nvSpPr>
          <p:spPr bwMode="auto">
            <a:xfrm>
              <a:off x="2544" y="805"/>
              <a:ext cx="0" cy="96"/>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8" name="Line 70"/>
            <p:cNvSpPr>
              <a:spLocks noChangeShapeType="1"/>
            </p:cNvSpPr>
            <p:nvPr/>
          </p:nvSpPr>
          <p:spPr bwMode="auto">
            <a:xfrm>
              <a:off x="2256" y="816"/>
              <a:ext cx="0" cy="96"/>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9" name="Line 71"/>
            <p:cNvSpPr>
              <a:spLocks noChangeShapeType="1"/>
            </p:cNvSpPr>
            <p:nvPr/>
          </p:nvSpPr>
          <p:spPr bwMode="auto">
            <a:xfrm>
              <a:off x="2352" y="709"/>
              <a:ext cx="0" cy="155"/>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0" name="Object 72"/>
            <p:cNvGraphicFramePr>
              <a:graphicFrameLocks noChangeAspect="1"/>
            </p:cNvGraphicFramePr>
            <p:nvPr/>
          </p:nvGraphicFramePr>
          <p:xfrm>
            <a:off x="1514" y="846"/>
            <a:ext cx="179" cy="216"/>
          </p:xfrm>
          <a:graphic>
            <a:graphicData uri="http://schemas.openxmlformats.org/presentationml/2006/ole">
              <mc:AlternateContent xmlns:mc="http://schemas.openxmlformats.org/markup-compatibility/2006">
                <mc:Choice xmlns:v="urn:schemas-microsoft-com:vml" Requires="v">
                  <p:oleObj spid="_x0000_s87189" r:id="rId25" imgW="190734" imgH="228818" progId="Equation.3">
                    <p:embed/>
                  </p:oleObj>
                </mc:Choice>
                <mc:Fallback>
                  <p:oleObj r:id="rId25" imgW="190734" imgH="22881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14" y="846"/>
                          <a:ext cx="17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73"/>
            <p:cNvGraphicFramePr>
              <a:graphicFrameLocks noChangeAspect="1"/>
            </p:cNvGraphicFramePr>
            <p:nvPr/>
          </p:nvGraphicFramePr>
          <p:xfrm>
            <a:off x="1584" y="0"/>
            <a:ext cx="312" cy="178"/>
          </p:xfrm>
          <a:graphic>
            <a:graphicData uri="http://schemas.openxmlformats.org/presentationml/2006/ole">
              <mc:AlternateContent xmlns:mc="http://schemas.openxmlformats.org/markup-compatibility/2006">
                <mc:Choice xmlns:v="urn:schemas-microsoft-com:vml" Requires="v">
                  <p:oleObj spid="_x0000_s87190" r:id="rId27" imgW="355609" imgH="203341" progId="Equation.3">
                    <p:embed/>
                  </p:oleObj>
                </mc:Choice>
                <mc:Fallback>
                  <p:oleObj r:id="rId27" imgW="355609" imgH="203341"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84" y="0"/>
                          <a:ext cx="31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74"/>
            <p:cNvGraphicFramePr>
              <a:graphicFrameLocks noChangeAspect="1"/>
            </p:cNvGraphicFramePr>
            <p:nvPr/>
          </p:nvGraphicFramePr>
          <p:xfrm>
            <a:off x="1200" y="48"/>
            <a:ext cx="234" cy="380"/>
          </p:xfrm>
          <a:graphic>
            <a:graphicData uri="http://schemas.openxmlformats.org/presentationml/2006/ole">
              <mc:AlternateContent xmlns:mc="http://schemas.openxmlformats.org/markup-compatibility/2006">
                <mc:Choice xmlns:v="urn:schemas-microsoft-com:vml" Requires="v">
                  <p:oleObj spid="_x0000_s87191" r:id="rId29" imgW="266670" imgH="431555" progId="Equation.3">
                    <p:embed/>
                  </p:oleObj>
                </mc:Choice>
                <mc:Fallback>
                  <p:oleObj r:id="rId29" imgW="266670" imgH="43155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00" y="48"/>
                          <a:ext cx="234"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75"/>
            <p:cNvGraphicFramePr>
              <a:graphicFrameLocks noChangeAspect="1"/>
            </p:cNvGraphicFramePr>
            <p:nvPr/>
          </p:nvGraphicFramePr>
          <p:xfrm>
            <a:off x="2784" y="912"/>
            <a:ext cx="133" cy="123"/>
          </p:xfrm>
          <a:graphic>
            <a:graphicData uri="http://schemas.openxmlformats.org/presentationml/2006/ole">
              <mc:AlternateContent xmlns:mc="http://schemas.openxmlformats.org/markup-compatibility/2006">
                <mc:Choice xmlns:v="urn:schemas-microsoft-com:vml" Requires="v">
                  <p:oleObj spid="_x0000_s87192" r:id="rId31" imgW="152585" imgH="139896" progId="Equation.3">
                    <p:embed/>
                  </p:oleObj>
                </mc:Choice>
                <mc:Fallback>
                  <p:oleObj r:id="rId31" imgW="152585" imgH="139896"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84" y="912"/>
                          <a:ext cx="133"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76"/>
            <p:cNvSpPr>
              <a:spLocks noChangeShapeType="1"/>
            </p:cNvSpPr>
            <p:nvPr/>
          </p:nvSpPr>
          <p:spPr bwMode="auto">
            <a:xfrm flipV="1">
              <a:off x="1440" y="336"/>
              <a:ext cx="0" cy="528"/>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5" name="Line 77"/>
            <p:cNvSpPr>
              <a:spLocks noChangeShapeType="1"/>
            </p:cNvSpPr>
            <p:nvPr/>
          </p:nvSpPr>
          <p:spPr bwMode="auto">
            <a:xfrm>
              <a:off x="576" y="805"/>
              <a:ext cx="0" cy="59"/>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6" name="Object 78"/>
            <p:cNvGraphicFramePr>
              <a:graphicFrameLocks noChangeAspect="1"/>
            </p:cNvGraphicFramePr>
            <p:nvPr/>
          </p:nvGraphicFramePr>
          <p:xfrm>
            <a:off x="1344" y="864"/>
            <a:ext cx="119" cy="168"/>
          </p:xfrm>
          <a:graphic>
            <a:graphicData uri="http://schemas.openxmlformats.org/presentationml/2006/ole">
              <mc:AlternateContent xmlns:mc="http://schemas.openxmlformats.org/markup-compatibility/2006">
                <mc:Choice xmlns:v="urn:schemas-microsoft-com:vml" Requires="v">
                  <p:oleObj spid="_x0000_s87193" r:id="rId33" imgW="127042" imgH="177732" progId="Equation.3">
                    <p:embed/>
                  </p:oleObj>
                </mc:Choice>
                <mc:Fallback>
                  <p:oleObj r:id="rId33" imgW="127042" imgH="177732"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44" y="864"/>
                          <a:ext cx="119"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Line 79"/>
            <p:cNvSpPr>
              <a:spLocks noChangeShapeType="1"/>
            </p:cNvSpPr>
            <p:nvPr/>
          </p:nvSpPr>
          <p:spPr bwMode="auto">
            <a:xfrm flipH="1">
              <a:off x="384" y="757"/>
              <a:ext cx="0" cy="107"/>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 name="Line 80"/>
            <p:cNvSpPr>
              <a:spLocks noChangeShapeType="1"/>
            </p:cNvSpPr>
            <p:nvPr/>
          </p:nvSpPr>
          <p:spPr bwMode="auto">
            <a:xfrm flipH="1">
              <a:off x="480" y="661"/>
              <a:ext cx="0" cy="203"/>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9" name="Line 81"/>
            <p:cNvSpPr>
              <a:spLocks noChangeShapeType="1"/>
            </p:cNvSpPr>
            <p:nvPr/>
          </p:nvSpPr>
          <p:spPr bwMode="auto">
            <a:xfrm flipH="1">
              <a:off x="336" y="816"/>
              <a:ext cx="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 name="Line 82"/>
            <p:cNvSpPr>
              <a:spLocks noChangeShapeType="1"/>
            </p:cNvSpPr>
            <p:nvPr/>
          </p:nvSpPr>
          <p:spPr bwMode="auto">
            <a:xfrm flipH="1">
              <a:off x="720" y="853"/>
              <a:ext cx="0" cy="144"/>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 name="Line 83"/>
            <p:cNvSpPr>
              <a:spLocks noChangeShapeType="1"/>
            </p:cNvSpPr>
            <p:nvPr/>
          </p:nvSpPr>
          <p:spPr bwMode="auto">
            <a:xfrm>
              <a:off x="960" y="853"/>
              <a:ext cx="0" cy="144"/>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 name="Line 84"/>
            <p:cNvSpPr>
              <a:spLocks noChangeShapeType="1"/>
            </p:cNvSpPr>
            <p:nvPr/>
          </p:nvSpPr>
          <p:spPr bwMode="auto">
            <a:xfrm flipH="1">
              <a:off x="816" y="853"/>
              <a:ext cx="0" cy="288"/>
            </a:xfrm>
            <a:prstGeom prst="line">
              <a:avLst/>
            </a:prstGeom>
            <a:noFill/>
            <a:ln w="28575"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3" name="Line 85"/>
            <p:cNvSpPr>
              <a:spLocks noChangeShapeType="1"/>
            </p:cNvSpPr>
            <p:nvPr/>
          </p:nvSpPr>
          <p:spPr bwMode="auto">
            <a:xfrm flipH="1">
              <a:off x="1056" y="816"/>
              <a:ext cx="0" cy="48"/>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4" name="Line 86"/>
            <p:cNvSpPr>
              <a:spLocks noChangeShapeType="1"/>
            </p:cNvSpPr>
            <p:nvPr/>
          </p:nvSpPr>
          <p:spPr bwMode="auto">
            <a:xfrm flipH="1">
              <a:off x="1152" y="672"/>
              <a:ext cx="0" cy="192"/>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5" name="Line 87"/>
            <p:cNvSpPr>
              <a:spLocks noChangeShapeType="1"/>
            </p:cNvSpPr>
            <p:nvPr/>
          </p:nvSpPr>
          <p:spPr bwMode="auto">
            <a:xfrm flipH="1">
              <a:off x="1296" y="432"/>
              <a:ext cx="0" cy="432"/>
            </a:xfrm>
            <a:prstGeom prst="line">
              <a:avLst/>
            </a:prstGeom>
            <a:noFill/>
            <a:ln w="28575" cmpd="sng">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86" name="Object 88"/>
            <p:cNvGraphicFramePr>
              <a:graphicFrameLocks noChangeAspect="1"/>
            </p:cNvGraphicFramePr>
            <p:nvPr/>
          </p:nvGraphicFramePr>
          <p:xfrm>
            <a:off x="1092" y="858"/>
            <a:ext cx="287" cy="216"/>
          </p:xfrm>
          <a:graphic>
            <a:graphicData uri="http://schemas.openxmlformats.org/presentationml/2006/ole">
              <mc:AlternateContent xmlns:mc="http://schemas.openxmlformats.org/markup-compatibility/2006">
                <mc:Choice xmlns:v="urn:schemas-microsoft-com:vml" Requires="v">
                  <p:oleObj spid="_x0000_s87194" r:id="rId35" imgW="304853" imgH="228719" progId="Equation.3">
                    <p:embed/>
                  </p:oleObj>
                </mc:Choice>
                <mc:Fallback>
                  <p:oleObj r:id="rId35" imgW="304853" imgH="22871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92" y="858"/>
                          <a:ext cx="28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89"/>
            <p:cNvGraphicFramePr>
              <a:graphicFrameLocks noChangeAspect="1"/>
            </p:cNvGraphicFramePr>
            <p:nvPr/>
          </p:nvGraphicFramePr>
          <p:xfrm>
            <a:off x="1821" y="498"/>
            <a:ext cx="222" cy="346"/>
          </p:xfrm>
          <a:graphic>
            <a:graphicData uri="http://schemas.openxmlformats.org/presentationml/2006/ole">
              <mc:AlternateContent xmlns:mc="http://schemas.openxmlformats.org/markup-compatibility/2006">
                <mc:Choice xmlns:v="urn:schemas-microsoft-com:vml" Requires="v">
                  <p:oleObj spid="_x0000_s87195" r:id="rId37" imgW="254097" imgH="393676" progId="Equation.3">
                    <p:embed/>
                  </p:oleObj>
                </mc:Choice>
                <mc:Fallback>
                  <p:oleObj r:id="rId37" imgW="254097" imgH="393676"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821" y="498"/>
                          <a:ext cx="22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未知"/>
            <p:cNvSpPr>
              <a:spLocks/>
            </p:cNvSpPr>
            <p:nvPr/>
          </p:nvSpPr>
          <p:spPr bwMode="auto">
            <a:xfrm>
              <a:off x="1440" y="325"/>
              <a:ext cx="1104" cy="816"/>
            </a:xfrm>
            <a:custGeom>
              <a:avLst/>
              <a:gdLst>
                <a:gd name="T0" fmla="*/ 0 w 1104"/>
                <a:gd name="T1" fmla="*/ 0 h 816"/>
                <a:gd name="T2" fmla="*/ 144 w 1104"/>
                <a:gd name="T3" fmla="*/ 96 h 816"/>
                <a:gd name="T4" fmla="*/ 384 w 1104"/>
                <a:gd name="T5" fmla="*/ 528 h 816"/>
                <a:gd name="T6" fmla="*/ 624 w 1104"/>
                <a:gd name="T7" fmla="*/ 816 h 816"/>
                <a:gd name="T8" fmla="*/ 816 w 1104"/>
                <a:gd name="T9" fmla="*/ 528 h 816"/>
                <a:gd name="T10" fmla="*/ 960 w 1104"/>
                <a:gd name="T11" fmla="*/ 336 h 816"/>
                <a:gd name="T12" fmla="*/ 1104 w 1104"/>
                <a:gd name="T13" fmla="*/ 528 h 816"/>
              </a:gdLst>
              <a:ahLst/>
              <a:cxnLst>
                <a:cxn ang="0">
                  <a:pos x="T0" y="T1"/>
                </a:cxn>
                <a:cxn ang="0">
                  <a:pos x="T2" y="T3"/>
                </a:cxn>
                <a:cxn ang="0">
                  <a:pos x="T4" y="T5"/>
                </a:cxn>
                <a:cxn ang="0">
                  <a:pos x="T6" y="T7"/>
                </a:cxn>
                <a:cxn ang="0">
                  <a:pos x="T8" y="T9"/>
                </a:cxn>
                <a:cxn ang="0">
                  <a:pos x="T10" y="T11"/>
                </a:cxn>
                <a:cxn ang="0">
                  <a:pos x="T12" y="T13"/>
                </a:cxn>
              </a:cxnLst>
              <a:rect l="0" t="0" r="r" b="b"/>
              <a:pathLst>
                <a:path w="1104" h="816">
                  <a:moveTo>
                    <a:pt x="0" y="0"/>
                  </a:moveTo>
                  <a:cubicBezTo>
                    <a:pt x="40" y="4"/>
                    <a:pt x="80" y="8"/>
                    <a:pt x="144" y="96"/>
                  </a:cubicBezTo>
                  <a:cubicBezTo>
                    <a:pt x="208" y="184"/>
                    <a:pt x="304" y="408"/>
                    <a:pt x="384" y="528"/>
                  </a:cubicBezTo>
                  <a:cubicBezTo>
                    <a:pt x="464" y="648"/>
                    <a:pt x="552" y="816"/>
                    <a:pt x="624" y="816"/>
                  </a:cubicBezTo>
                  <a:cubicBezTo>
                    <a:pt x="696" y="816"/>
                    <a:pt x="760" y="608"/>
                    <a:pt x="816" y="528"/>
                  </a:cubicBezTo>
                  <a:cubicBezTo>
                    <a:pt x="872" y="448"/>
                    <a:pt x="912" y="336"/>
                    <a:pt x="960" y="336"/>
                  </a:cubicBezTo>
                  <a:cubicBezTo>
                    <a:pt x="1008" y="336"/>
                    <a:pt x="1056" y="432"/>
                    <a:pt x="1104" y="528"/>
                  </a:cubicBezTo>
                </a:path>
              </a:pathLst>
            </a:custGeom>
            <a:noFill/>
            <a:ln w="38100" cap="rnd" cmpd="sng">
              <a:solidFill>
                <a:srgbClr val="FF339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9" name="未知"/>
            <p:cNvSpPr>
              <a:spLocks/>
            </p:cNvSpPr>
            <p:nvPr/>
          </p:nvSpPr>
          <p:spPr bwMode="auto">
            <a:xfrm flipH="1">
              <a:off x="336" y="325"/>
              <a:ext cx="1104" cy="816"/>
            </a:xfrm>
            <a:custGeom>
              <a:avLst/>
              <a:gdLst>
                <a:gd name="T0" fmla="*/ 0 w 1104"/>
                <a:gd name="T1" fmla="*/ 0 h 816"/>
                <a:gd name="T2" fmla="*/ 144 w 1104"/>
                <a:gd name="T3" fmla="*/ 96 h 816"/>
                <a:gd name="T4" fmla="*/ 384 w 1104"/>
                <a:gd name="T5" fmla="*/ 528 h 816"/>
                <a:gd name="T6" fmla="*/ 624 w 1104"/>
                <a:gd name="T7" fmla="*/ 816 h 816"/>
                <a:gd name="T8" fmla="*/ 816 w 1104"/>
                <a:gd name="T9" fmla="*/ 528 h 816"/>
                <a:gd name="T10" fmla="*/ 960 w 1104"/>
                <a:gd name="T11" fmla="*/ 336 h 816"/>
                <a:gd name="T12" fmla="*/ 1104 w 1104"/>
                <a:gd name="T13" fmla="*/ 528 h 816"/>
              </a:gdLst>
              <a:ahLst/>
              <a:cxnLst>
                <a:cxn ang="0">
                  <a:pos x="T0" y="T1"/>
                </a:cxn>
                <a:cxn ang="0">
                  <a:pos x="T2" y="T3"/>
                </a:cxn>
                <a:cxn ang="0">
                  <a:pos x="T4" y="T5"/>
                </a:cxn>
                <a:cxn ang="0">
                  <a:pos x="T6" y="T7"/>
                </a:cxn>
                <a:cxn ang="0">
                  <a:pos x="T8" y="T9"/>
                </a:cxn>
                <a:cxn ang="0">
                  <a:pos x="T10" y="T11"/>
                </a:cxn>
                <a:cxn ang="0">
                  <a:pos x="T12" y="T13"/>
                </a:cxn>
              </a:cxnLst>
              <a:rect l="0" t="0" r="r" b="b"/>
              <a:pathLst>
                <a:path w="1104" h="816">
                  <a:moveTo>
                    <a:pt x="0" y="0"/>
                  </a:moveTo>
                  <a:cubicBezTo>
                    <a:pt x="40" y="4"/>
                    <a:pt x="80" y="8"/>
                    <a:pt x="144" y="96"/>
                  </a:cubicBezTo>
                  <a:cubicBezTo>
                    <a:pt x="208" y="184"/>
                    <a:pt x="304" y="408"/>
                    <a:pt x="384" y="528"/>
                  </a:cubicBezTo>
                  <a:cubicBezTo>
                    <a:pt x="464" y="648"/>
                    <a:pt x="552" y="816"/>
                    <a:pt x="624" y="816"/>
                  </a:cubicBezTo>
                  <a:cubicBezTo>
                    <a:pt x="696" y="816"/>
                    <a:pt x="760" y="608"/>
                    <a:pt x="816" y="528"/>
                  </a:cubicBezTo>
                  <a:cubicBezTo>
                    <a:pt x="872" y="448"/>
                    <a:pt x="912" y="336"/>
                    <a:pt x="960" y="336"/>
                  </a:cubicBezTo>
                  <a:cubicBezTo>
                    <a:pt x="1008" y="336"/>
                    <a:pt x="1056" y="432"/>
                    <a:pt x="1104" y="528"/>
                  </a:cubicBezTo>
                </a:path>
              </a:pathLst>
            </a:custGeom>
            <a:noFill/>
            <a:ln w="38100" cap="rnd" cmpd="sng">
              <a:solidFill>
                <a:srgbClr val="FF339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3" name="右箭头 2"/>
          <p:cNvSpPr/>
          <p:nvPr/>
        </p:nvSpPr>
        <p:spPr>
          <a:xfrm>
            <a:off x="3923928" y="3448893"/>
            <a:ext cx="864096" cy="556171"/>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C00000"/>
                </a:solidFill>
              </a:rPr>
              <a:t>FT</a:t>
            </a:r>
            <a:endParaRPr lang="zh-CN" altLang="en-US" sz="2000" i="1" dirty="0">
              <a:solidFill>
                <a:srgbClr val="C00000"/>
              </a:solidFill>
            </a:endParaRPr>
          </a:p>
        </p:txBody>
      </p:sp>
      <p:sp>
        <p:nvSpPr>
          <p:cNvPr id="91" name="右箭头 90"/>
          <p:cNvSpPr/>
          <p:nvPr/>
        </p:nvSpPr>
        <p:spPr>
          <a:xfrm>
            <a:off x="3376892" y="5379157"/>
            <a:ext cx="864096" cy="556171"/>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C00000"/>
                </a:solidFill>
              </a:rPr>
              <a:t>FT</a:t>
            </a:r>
            <a:endParaRPr lang="zh-CN" altLang="en-US" sz="2000" i="1" dirty="0">
              <a:solidFill>
                <a:srgbClr val="C00000"/>
              </a:solidFill>
            </a:endParaRPr>
          </a:p>
        </p:txBody>
      </p:sp>
    </p:spTree>
    <p:extLst>
      <p:ext uri="{BB962C8B-B14F-4D97-AF65-F5344CB8AC3E}">
        <p14:creationId xmlns:p14="http://schemas.microsoft.com/office/powerpoint/2010/main" val="13486252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FB299B-B9DA-4E7B-9D10-C615B64E5F36}" type="datetime1">
              <a:rPr lang="zh-CN" altLang="en-US" smtClean="0"/>
              <a:t>2018-03-21</a:t>
            </a:fld>
            <a:endParaRPr lang="zh-CN" altLang="en-US"/>
          </a:p>
        </p:txBody>
      </p:sp>
      <p:sp>
        <p:nvSpPr>
          <p:cNvPr id="5" name="Rectangle 2"/>
          <p:cNvSpPr txBox="1">
            <a:spLocks noChangeArrowheads="1"/>
          </p:cNvSpPr>
          <p:nvPr/>
        </p:nvSpPr>
        <p:spPr>
          <a:xfrm>
            <a:off x="587406" y="116632"/>
            <a:ext cx="8001000" cy="682625"/>
          </a:xfrm>
          <a:prstGeom prst="rect">
            <a:avLst/>
          </a:prstGeom>
        </p:spPr>
        <p:txBody>
          <a:bodyPr bIns="91440" anchor="b" anchorCtr="0">
            <a:noAutofit/>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solidFill>
                  <a:srgbClr val="0000FF"/>
                </a:solidFill>
              </a:rPr>
              <a:t>模拟 </a:t>
            </a:r>
            <a:r>
              <a:rPr lang="en-US" altLang="zh-CN" dirty="0" smtClean="0">
                <a:solidFill>
                  <a:srgbClr val="0000FF"/>
                </a:solidFill>
              </a:rPr>
              <a:t>— </a:t>
            </a:r>
            <a:r>
              <a:rPr lang="zh-CN" altLang="en-US" dirty="0" smtClean="0">
                <a:solidFill>
                  <a:srgbClr val="0000FF"/>
                </a:solidFill>
              </a:rPr>
              <a:t>数字转换（</a:t>
            </a:r>
            <a:r>
              <a:rPr lang="en-US" altLang="zh-CN" dirty="0" smtClean="0">
                <a:solidFill>
                  <a:srgbClr val="0000FF"/>
                </a:solidFill>
              </a:rPr>
              <a:t>A/D</a:t>
            </a:r>
            <a:r>
              <a:rPr lang="zh-CN" altLang="en-US" dirty="0" smtClean="0">
                <a:solidFill>
                  <a:srgbClr val="0000FF"/>
                </a:solidFill>
              </a:rPr>
              <a:t>）</a:t>
            </a:r>
            <a:endParaRPr lang="zh-CN" altLang="en-US" dirty="0">
              <a:solidFill>
                <a:srgbClr val="0000FF"/>
              </a:solidFill>
            </a:endParaRPr>
          </a:p>
        </p:txBody>
      </p:sp>
      <p:sp>
        <p:nvSpPr>
          <p:cNvPr id="6" name="圆角矩形 5"/>
          <p:cNvSpPr/>
          <p:nvPr/>
        </p:nvSpPr>
        <p:spPr>
          <a:xfrm>
            <a:off x="1236483" y="2195572"/>
            <a:ext cx="1512168" cy="1152128"/>
          </a:xfrm>
          <a:prstGeom prst="roundRect">
            <a:avLst/>
          </a:prstGeom>
          <a:ln w="38100">
            <a:solidFill>
              <a:srgbClr val="0000FF"/>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b="1" dirty="0" smtClean="0">
                <a:solidFill>
                  <a:srgbClr val="0000FF"/>
                </a:solidFill>
                <a:latin typeface="+mj-ea"/>
                <a:ea typeface="+mj-ea"/>
              </a:rPr>
              <a:t>采样器</a:t>
            </a:r>
            <a:endParaRPr lang="zh-CN" altLang="en-US" sz="2400" b="1" dirty="0">
              <a:solidFill>
                <a:srgbClr val="0000FF"/>
              </a:solidFill>
              <a:latin typeface="+mj-ea"/>
              <a:ea typeface="+mj-ea"/>
            </a:endParaRPr>
          </a:p>
        </p:txBody>
      </p:sp>
      <p:sp>
        <p:nvSpPr>
          <p:cNvPr id="7" name="圆角矩形 6"/>
          <p:cNvSpPr/>
          <p:nvPr/>
        </p:nvSpPr>
        <p:spPr>
          <a:xfrm>
            <a:off x="6421059" y="2195572"/>
            <a:ext cx="1512168" cy="1152128"/>
          </a:xfrm>
          <a:prstGeom prst="roundRect">
            <a:avLst/>
          </a:prstGeom>
          <a:ln w="38100">
            <a:solidFill>
              <a:srgbClr val="0000FF"/>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b="1" dirty="0" smtClean="0">
                <a:solidFill>
                  <a:srgbClr val="0000FF"/>
                </a:solidFill>
                <a:latin typeface="+mj-ea"/>
                <a:ea typeface="+mj-ea"/>
              </a:rPr>
              <a:t>编码器</a:t>
            </a:r>
            <a:endParaRPr lang="zh-CN" altLang="en-US" sz="2400" b="1" dirty="0">
              <a:solidFill>
                <a:srgbClr val="0000FF"/>
              </a:solidFill>
              <a:latin typeface="+mj-ea"/>
              <a:ea typeface="+mj-ea"/>
            </a:endParaRPr>
          </a:p>
        </p:txBody>
      </p:sp>
      <p:sp>
        <p:nvSpPr>
          <p:cNvPr id="8" name="圆角矩形 7"/>
          <p:cNvSpPr/>
          <p:nvPr/>
        </p:nvSpPr>
        <p:spPr>
          <a:xfrm>
            <a:off x="3828771" y="2195572"/>
            <a:ext cx="1512168" cy="1152128"/>
          </a:xfrm>
          <a:prstGeom prst="roundRect">
            <a:avLst/>
          </a:prstGeom>
          <a:ln w="38100">
            <a:solidFill>
              <a:srgbClr val="0000FF"/>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b="1" dirty="0" smtClean="0">
                <a:solidFill>
                  <a:srgbClr val="0000FF"/>
                </a:solidFill>
                <a:latin typeface="+mj-ea"/>
                <a:ea typeface="+mj-ea"/>
              </a:rPr>
              <a:t>量化器</a:t>
            </a:r>
            <a:endParaRPr lang="zh-CN" altLang="en-US" sz="2400" b="1" dirty="0">
              <a:solidFill>
                <a:srgbClr val="0000FF"/>
              </a:solidFill>
              <a:latin typeface="+mj-ea"/>
              <a:ea typeface="+mj-ea"/>
            </a:endParaRPr>
          </a:p>
        </p:txBody>
      </p:sp>
      <p:cxnSp>
        <p:nvCxnSpPr>
          <p:cNvPr id="10" name="直接箭头连接符 9"/>
          <p:cNvCxnSpPr/>
          <p:nvPr/>
        </p:nvCxnSpPr>
        <p:spPr>
          <a:xfrm>
            <a:off x="348233" y="2812286"/>
            <a:ext cx="888250" cy="0"/>
          </a:xfrm>
          <a:prstGeom prst="straightConnector1">
            <a:avLst/>
          </a:prstGeom>
          <a:ln w="38100">
            <a:solidFill>
              <a:srgbClr val="0000FF"/>
            </a:solidFill>
            <a:tailEnd type="triangle"/>
          </a:ln>
        </p:spPr>
        <p:style>
          <a:lnRef idx="2">
            <a:schemeClr val="accent3"/>
          </a:lnRef>
          <a:fillRef idx="1">
            <a:schemeClr val="lt1"/>
          </a:fillRef>
          <a:effectRef idx="0">
            <a:schemeClr val="accent3"/>
          </a:effectRef>
          <a:fontRef idx="minor">
            <a:schemeClr val="dk1"/>
          </a:fontRef>
        </p:style>
      </p:cxnSp>
      <p:cxnSp>
        <p:nvCxnSpPr>
          <p:cNvPr id="12" name="直接箭头连接符 11"/>
          <p:cNvCxnSpPr/>
          <p:nvPr/>
        </p:nvCxnSpPr>
        <p:spPr>
          <a:xfrm>
            <a:off x="2748651" y="2812286"/>
            <a:ext cx="1080120" cy="0"/>
          </a:xfrm>
          <a:prstGeom prst="straightConnector1">
            <a:avLst/>
          </a:prstGeom>
          <a:ln w="38100">
            <a:solidFill>
              <a:srgbClr val="0000FF"/>
            </a:solidFill>
            <a:tailEnd type="triangle"/>
          </a:ln>
        </p:spPr>
        <p:style>
          <a:lnRef idx="2">
            <a:schemeClr val="accent3"/>
          </a:lnRef>
          <a:fillRef idx="1">
            <a:schemeClr val="lt1"/>
          </a:fillRef>
          <a:effectRef idx="0">
            <a:schemeClr val="accent3"/>
          </a:effectRef>
          <a:fontRef idx="minor">
            <a:schemeClr val="dk1"/>
          </a:fontRef>
        </p:style>
      </p:cxnSp>
      <p:cxnSp>
        <p:nvCxnSpPr>
          <p:cNvPr id="14" name="直接箭头连接符 13"/>
          <p:cNvCxnSpPr/>
          <p:nvPr/>
        </p:nvCxnSpPr>
        <p:spPr>
          <a:xfrm>
            <a:off x="5340939" y="2812286"/>
            <a:ext cx="1080120" cy="0"/>
          </a:xfrm>
          <a:prstGeom prst="straightConnector1">
            <a:avLst/>
          </a:prstGeom>
          <a:ln w="38100">
            <a:solidFill>
              <a:srgbClr val="0000FF"/>
            </a:solidFill>
            <a:tailEnd type="triangle"/>
          </a:ln>
        </p:spPr>
        <p:style>
          <a:lnRef idx="2">
            <a:schemeClr val="accent3"/>
          </a:lnRef>
          <a:fillRef idx="1">
            <a:schemeClr val="lt1"/>
          </a:fillRef>
          <a:effectRef idx="0">
            <a:schemeClr val="accent3"/>
          </a:effectRef>
          <a:fontRef idx="minor">
            <a:schemeClr val="dk1"/>
          </a:fontRef>
        </p:style>
      </p:cxnSp>
      <p:cxnSp>
        <p:nvCxnSpPr>
          <p:cNvPr id="16" name="直接箭头连接符 15"/>
          <p:cNvCxnSpPr/>
          <p:nvPr/>
        </p:nvCxnSpPr>
        <p:spPr>
          <a:xfrm>
            <a:off x="7933226" y="2812286"/>
            <a:ext cx="828000" cy="0"/>
          </a:xfrm>
          <a:prstGeom prst="straightConnector1">
            <a:avLst/>
          </a:prstGeom>
          <a:ln w="38100">
            <a:solidFill>
              <a:srgbClr val="0000FF"/>
            </a:solidFill>
            <a:tailEnd type="triangle"/>
          </a:ln>
        </p:spPr>
        <p:style>
          <a:lnRef idx="2">
            <a:schemeClr val="accent3"/>
          </a:lnRef>
          <a:fillRef idx="1">
            <a:schemeClr val="lt1"/>
          </a:fillRef>
          <a:effectRef idx="0">
            <a:schemeClr val="accent3"/>
          </a:effectRef>
          <a:fontRef idx="minor">
            <a:schemeClr val="dk1"/>
          </a:fontRef>
        </p:style>
      </p:cxnSp>
      <mc:AlternateContent xmlns:mc="http://schemas.openxmlformats.org/markup-compatibility/2006" xmlns:a14="http://schemas.microsoft.com/office/drawing/2010/main">
        <mc:Choice Requires="a14">
          <p:sp>
            <p:nvSpPr>
              <p:cNvPr id="17" name="文本框 16"/>
              <p:cNvSpPr txBox="1"/>
              <p:nvPr/>
            </p:nvSpPr>
            <p:spPr>
              <a:xfrm>
                <a:off x="375796" y="2339588"/>
                <a:ext cx="859274"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0000FF"/>
                              </a:solidFill>
                              <a:latin typeface="Cambria Math" panose="02040503050406030204" pitchFamily="18" charset="0"/>
                            </a:rPr>
                          </m:ctrlPr>
                        </m:sSubPr>
                        <m:e>
                          <m:r>
                            <a:rPr lang="en-US" altLang="zh-CN" sz="2000" b="0" i="1" smtClean="0">
                              <a:solidFill>
                                <a:srgbClr val="0000FF"/>
                              </a:solidFill>
                              <a:latin typeface="Cambria Math" panose="02040503050406030204" pitchFamily="18" charset="0"/>
                            </a:rPr>
                            <m:t>𝑥</m:t>
                          </m:r>
                        </m:e>
                        <m:sub>
                          <m:r>
                            <a:rPr lang="en-US" altLang="zh-CN" sz="2000" b="0" i="1" smtClean="0">
                              <a:solidFill>
                                <a:srgbClr val="0000FF"/>
                              </a:solidFill>
                              <a:latin typeface="Cambria Math" panose="02040503050406030204" pitchFamily="18" charset="0"/>
                            </a:rPr>
                            <m:t>𝑎</m:t>
                          </m:r>
                        </m:sub>
                      </m:sSub>
                      <m:r>
                        <a:rPr lang="en-US" altLang="zh-CN" sz="2000" b="0" i="1" smtClean="0">
                          <a:solidFill>
                            <a:srgbClr val="0000FF"/>
                          </a:solidFill>
                          <a:latin typeface="Cambria Math" panose="02040503050406030204" pitchFamily="18" charset="0"/>
                        </a:rPr>
                        <m:t>(</m:t>
                      </m:r>
                      <m:r>
                        <a:rPr lang="en-US" altLang="zh-CN" sz="2000" b="0" i="1" smtClean="0">
                          <a:solidFill>
                            <a:srgbClr val="0000FF"/>
                          </a:solidFill>
                          <a:latin typeface="Cambria Math" panose="02040503050406030204" pitchFamily="18" charset="0"/>
                        </a:rPr>
                        <m:t>𝑡</m:t>
                      </m:r>
                      <m:r>
                        <a:rPr lang="en-US" altLang="zh-CN" sz="2000" b="0" i="1" smtClean="0">
                          <a:solidFill>
                            <a:srgbClr val="0000FF"/>
                          </a:solidFill>
                          <a:latin typeface="Cambria Math" panose="02040503050406030204" pitchFamily="18" charset="0"/>
                        </a:rPr>
                        <m:t>)</m:t>
                      </m:r>
                    </m:oMath>
                  </m:oMathPara>
                </a14:m>
                <a:endParaRPr lang="zh-CN" altLang="en-US" sz="2000" dirty="0">
                  <a:solidFill>
                    <a:srgbClr val="0000FF"/>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75796" y="2339588"/>
                <a:ext cx="859274" cy="400110"/>
              </a:xfrm>
              <a:prstGeom prst="rect">
                <a:avLst/>
              </a:prstGeom>
              <a:blipFill rotWithShape="0">
                <a:blip r:embed="rId2"/>
                <a:stretch>
                  <a:fillRect b="-184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2780699" y="2243336"/>
                <a:ext cx="1128193" cy="1015663"/>
              </a:xfrm>
              <a:prstGeom prst="rect">
                <a:avLst/>
              </a:prstGeom>
              <a:noFill/>
              <a:ln>
                <a:noFill/>
              </a:ln>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0000FF"/>
                              </a:solidFill>
                              <a:latin typeface="Cambria Math" panose="02040503050406030204" pitchFamily="18" charset="0"/>
                            </a:rPr>
                          </m:ctrlPr>
                        </m:sSubPr>
                        <m:e>
                          <m:r>
                            <a:rPr lang="en-US" altLang="zh-CN" sz="2000" b="0" i="1" smtClean="0">
                              <a:solidFill>
                                <a:srgbClr val="0000FF"/>
                              </a:solidFill>
                              <a:latin typeface="Cambria Math" panose="02040503050406030204" pitchFamily="18" charset="0"/>
                            </a:rPr>
                            <m:t>𝑥</m:t>
                          </m:r>
                        </m:e>
                        <m:sub>
                          <m:r>
                            <a:rPr lang="en-US" altLang="zh-CN" sz="2000" b="0" i="1" smtClean="0">
                              <a:solidFill>
                                <a:srgbClr val="0000FF"/>
                              </a:solidFill>
                              <a:latin typeface="Cambria Math" panose="02040503050406030204" pitchFamily="18" charset="0"/>
                            </a:rPr>
                            <m:t>𝑎</m:t>
                          </m:r>
                        </m:sub>
                      </m:sSub>
                      <m:d>
                        <m:dPr>
                          <m:ctrlPr>
                            <a:rPr lang="en-US" altLang="zh-CN" sz="2000" b="0" i="1" smtClean="0">
                              <a:solidFill>
                                <a:srgbClr val="0000FF"/>
                              </a:solidFill>
                              <a:latin typeface="Cambria Math" panose="02040503050406030204" pitchFamily="18" charset="0"/>
                            </a:rPr>
                          </m:ctrlPr>
                        </m:dPr>
                        <m:e>
                          <m:r>
                            <a:rPr lang="en-US" altLang="zh-CN" sz="2000" b="0" i="1" smtClean="0">
                              <a:solidFill>
                                <a:srgbClr val="0000FF"/>
                              </a:solidFill>
                              <a:latin typeface="Cambria Math" panose="02040503050406030204" pitchFamily="18" charset="0"/>
                            </a:rPr>
                            <m:t>𝑛</m:t>
                          </m:r>
                          <m:sSub>
                            <m:sSubPr>
                              <m:ctrlPr>
                                <a:rPr lang="en-US" altLang="zh-CN" sz="2000" b="0" i="1" smtClean="0">
                                  <a:solidFill>
                                    <a:srgbClr val="0000FF"/>
                                  </a:solidFill>
                                  <a:latin typeface="Cambria Math" panose="02040503050406030204" pitchFamily="18" charset="0"/>
                                </a:rPr>
                              </m:ctrlPr>
                            </m:sSubPr>
                            <m:e>
                              <m:r>
                                <a:rPr lang="en-US" altLang="zh-CN" sz="2000" b="0" i="1" smtClean="0">
                                  <a:solidFill>
                                    <a:srgbClr val="0000FF"/>
                                  </a:solidFill>
                                  <a:latin typeface="Cambria Math" panose="02040503050406030204" pitchFamily="18" charset="0"/>
                                </a:rPr>
                                <m:t>𝑇</m:t>
                              </m:r>
                            </m:e>
                            <m:sub>
                              <m:r>
                                <a:rPr lang="en-US" altLang="zh-CN" sz="2000" b="0" i="1" smtClean="0">
                                  <a:solidFill>
                                    <a:srgbClr val="0000FF"/>
                                  </a:solidFill>
                                  <a:latin typeface="Cambria Math" panose="02040503050406030204" pitchFamily="18" charset="0"/>
                                </a:rPr>
                                <m:t>𝑠</m:t>
                              </m:r>
                            </m:sub>
                          </m:sSub>
                        </m:e>
                      </m:d>
                    </m:oMath>
                  </m:oMathPara>
                </a14:m>
                <a:endParaRPr lang="en-US" altLang="zh-CN" sz="2000" b="0" dirty="0" smtClean="0">
                  <a:solidFill>
                    <a:srgbClr val="0000FF"/>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𝑥</m:t>
                      </m:r>
                      <m:r>
                        <a:rPr lang="en-US" altLang="zh-CN" sz="2000" b="0" i="1" smtClean="0">
                          <a:solidFill>
                            <a:srgbClr val="FF0000"/>
                          </a:solidFill>
                          <a:latin typeface="Cambria Math" panose="02040503050406030204" pitchFamily="18" charset="0"/>
                        </a:rPr>
                        <m:t>(</m:t>
                      </m:r>
                      <m:r>
                        <a:rPr lang="en-US" altLang="zh-CN" sz="2000" b="0" i="1" smtClean="0">
                          <a:solidFill>
                            <a:srgbClr val="FF0000"/>
                          </a:solidFill>
                          <a:latin typeface="Cambria Math" panose="02040503050406030204" pitchFamily="18" charset="0"/>
                        </a:rPr>
                        <m:t>𝑛</m:t>
                      </m:r>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780699" y="2243336"/>
                <a:ext cx="1128193" cy="1015663"/>
              </a:xfrm>
              <a:prstGeom prst="rect">
                <a:avLst/>
              </a:prstGeom>
              <a:blipFill rotWithShape="0">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5590319" y="2339588"/>
                <a:ext cx="781881"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0000FF"/>
                              </a:solidFill>
                              <a:latin typeface="Cambria Math" panose="02040503050406030204" pitchFamily="18" charset="0"/>
                            </a:rPr>
                          </m:ctrlPr>
                        </m:accPr>
                        <m:e>
                          <m:r>
                            <a:rPr lang="en-US" altLang="zh-CN" sz="2000" b="0" i="1" smtClean="0">
                              <a:solidFill>
                                <a:srgbClr val="0000FF"/>
                              </a:solidFill>
                              <a:latin typeface="Cambria Math" panose="02040503050406030204" pitchFamily="18" charset="0"/>
                            </a:rPr>
                            <m:t>𝑥</m:t>
                          </m:r>
                        </m:e>
                      </m:acc>
                      <m:r>
                        <a:rPr lang="en-US" altLang="zh-CN" sz="2000" b="0" i="1" smtClean="0">
                          <a:solidFill>
                            <a:srgbClr val="0000FF"/>
                          </a:solidFill>
                          <a:latin typeface="Cambria Math" panose="02040503050406030204" pitchFamily="18" charset="0"/>
                        </a:rPr>
                        <m:t>(</m:t>
                      </m:r>
                      <m:r>
                        <a:rPr lang="en-US" altLang="zh-CN" sz="2000" b="0" i="1" smtClean="0">
                          <a:solidFill>
                            <a:srgbClr val="0000FF"/>
                          </a:solidFill>
                          <a:latin typeface="Cambria Math" panose="02040503050406030204" pitchFamily="18" charset="0"/>
                        </a:rPr>
                        <m:t>𝑛</m:t>
                      </m:r>
                      <m:r>
                        <a:rPr lang="en-US" altLang="zh-CN" sz="2000" b="0" i="1" smtClean="0">
                          <a:solidFill>
                            <a:srgbClr val="0000FF"/>
                          </a:solidFill>
                          <a:latin typeface="Cambria Math" panose="02040503050406030204" pitchFamily="18" charset="0"/>
                        </a:rPr>
                        <m:t>)</m:t>
                      </m:r>
                    </m:oMath>
                  </m:oMathPara>
                </a14:m>
                <a:endParaRPr lang="zh-CN" altLang="en-US" sz="2000" dirty="0">
                  <a:solidFill>
                    <a:srgbClr val="0000FF"/>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590319" y="2339588"/>
                <a:ext cx="781881" cy="400110"/>
              </a:xfrm>
              <a:prstGeom prst="rect">
                <a:avLst/>
              </a:prstGeom>
              <a:blipFill rotWithShape="0">
                <a:blip r:embed="rId4"/>
                <a:stretch>
                  <a:fillRect t="-3077" b="-184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8083700" y="2339588"/>
                <a:ext cx="764632"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00FF"/>
                          </a:solidFill>
                          <a:latin typeface="Cambria Math" panose="02040503050406030204" pitchFamily="18" charset="0"/>
                        </a:rPr>
                        <m:t>𝑐</m:t>
                      </m:r>
                      <m:r>
                        <a:rPr lang="en-US" altLang="zh-CN" sz="2000" b="0" i="1" smtClean="0">
                          <a:solidFill>
                            <a:srgbClr val="0000FF"/>
                          </a:solidFill>
                          <a:latin typeface="Cambria Math" panose="02040503050406030204" pitchFamily="18" charset="0"/>
                        </a:rPr>
                        <m:t>(</m:t>
                      </m:r>
                      <m:r>
                        <a:rPr lang="en-US" altLang="zh-CN" sz="2000" b="0" i="1" smtClean="0">
                          <a:solidFill>
                            <a:srgbClr val="0000FF"/>
                          </a:solidFill>
                          <a:latin typeface="Cambria Math" panose="02040503050406030204" pitchFamily="18" charset="0"/>
                        </a:rPr>
                        <m:t>𝑛</m:t>
                      </m:r>
                      <m:r>
                        <a:rPr lang="en-US" altLang="zh-CN" sz="2000" b="0" i="1" smtClean="0">
                          <a:solidFill>
                            <a:srgbClr val="0000FF"/>
                          </a:solidFill>
                          <a:latin typeface="Cambria Math" panose="02040503050406030204" pitchFamily="18" charset="0"/>
                        </a:rPr>
                        <m:t>)</m:t>
                      </m:r>
                    </m:oMath>
                  </m:oMathPara>
                </a14:m>
                <a:endParaRPr lang="zh-CN" altLang="en-US" sz="2000" dirty="0">
                  <a:solidFill>
                    <a:srgbClr val="0000FF"/>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8083700" y="2339588"/>
                <a:ext cx="764632" cy="400110"/>
              </a:xfrm>
              <a:prstGeom prst="rect">
                <a:avLst/>
              </a:prstGeom>
              <a:blipFill rotWithShape="0">
                <a:blip r:embed="rId5"/>
                <a:stretch>
                  <a:fillRect b="-18462"/>
                </a:stretch>
              </a:blipFill>
              <a:ln>
                <a:noFill/>
              </a:ln>
            </p:spPr>
            <p:txBody>
              <a:bodyPr/>
              <a:lstStyle/>
              <a:p>
                <a:r>
                  <a:rPr lang="zh-CN" altLang="en-US">
                    <a:noFill/>
                  </a:rPr>
                  <a:t> </a:t>
                </a:r>
              </a:p>
            </p:txBody>
          </p:sp>
        </mc:Fallback>
      </mc:AlternateContent>
      <p:cxnSp>
        <p:nvCxnSpPr>
          <p:cNvPr id="22" name="直接箭头连接符 21"/>
          <p:cNvCxnSpPr>
            <a:endCxn id="6" idx="2"/>
          </p:cNvCxnSpPr>
          <p:nvPr/>
        </p:nvCxnSpPr>
        <p:spPr>
          <a:xfrm flipV="1">
            <a:off x="1992567" y="3347700"/>
            <a:ext cx="0" cy="72008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584855" y="3347700"/>
            <a:ext cx="0" cy="72008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1049627" y="4212667"/>
                <a:ext cx="1870448" cy="1015663"/>
              </a:xfrm>
              <a:prstGeom prst="rect">
                <a:avLst/>
              </a:prstGeom>
              <a:noFill/>
            </p:spPr>
            <p:txBody>
              <a:bodyPr wrap="none" rtlCol="0">
                <a:spAutoFit/>
              </a:bodyPr>
              <a:lstStyle/>
              <a:p>
                <a14:m>
                  <m:oMath xmlns:m="http://schemas.openxmlformats.org/officeDocument/2006/math">
                    <m:sSub>
                      <m:sSubPr>
                        <m:ctrlPr>
                          <a:rPr lang="en-US" altLang="zh-CN" sz="2000" b="1" i="1" smtClean="0">
                            <a:solidFill>
                              <a:srgbClr val="0000FF"/>
                            </a:solidFill>
                            <a:latin typeface="Cambria Math" panose="02040503050406030204" pitchFamily="18" charset="0"/>
                            <a:ea typeface="+mj-ea"/>
                          </a:rPr>
                        </m:ctrlPr>
                      </m:sSubPr>
                      <m:e>
                        <m:r>
                          <a:rPr lang="en-US" altLang="zh-CN" sz="2000" b="1" i="1" smtClean="0">
                            <a:solidFill>
                              <a:srgbClr val="0000FF"/>
                            </a:solidFill>
                            <a:latin typeface="Cambria Math" panose="02040503050406030204" pitchFamily="18" charset="0"/>
                            <a:ea typeface="+mj-ea"/>
                          </a:rPr>
                          <m:t>𝑻</m:t>
                        </m:r>
                      </m:e>
                      <m:sub>
                        <m:r>
                          <a:rPr lang="en-US" altLang="zh-CN" sz="2000" b="1" i="1" smtClean="0">
                            <a:solidFill>
                              <a:srgbClr val="0000FF"/>
                            </a:solidFill>
                            <a:latin typeface="Cambria Math" panose="02040503050406030204" pitchFamily="18" charset="0"/>
                            <a:ea typeface="+mj-ea"/>
                          </a:rPr>
                          <m:t>𝒔</m:t>
                        </m:r>
                      </m:sub>
                    </m:sSub>
                  </m:oMath>
                </a14:m>
                <a:r>
                  <a:rPr lang="zh-CN" altLang="en-US" sz="2000" b="1" dirty="0" smtClean="0">
                    <a:solidFill>
                      <a:srgbClr val="0000FF"/>
                    </a:solidFill>
                    <a:latin typeface="+mj-ea"/>
                    <a:ea typeface="+mj-ea"/>
                  </a:rPr>
                  <a:t> ：采样周期</a:t>
                </a:r>
                <a:endParaRPr lang="en-US" altLang="zh-CN" sz="2000" b="1" dirty="0" smtClean="0">
                  <a:solidFill>
                    <a:srgbClr val="0000FF"/>
                  </a:solidFill>
                  <a:latin typeface="+mj-ea"/>
                  <a:ea typeface="+mj-ea"/>
                </a:endParaRPr>
              </a:p>
              <a:p>
                <a:endParaRPr lang="en-US" altLang="zh-CN" sz="2000" b="1" dirty="0" smtClean="0">
                  <a:solidFill>
                    <a:srgbClr val="0000FF"/>
                  </a:solidFill>
                  <a:latin typeface="+mj-ea"/>
                  <a:ea typeface="+mj-ea"/>
                </a:endParaRPr>
              </a:p>
              <a:p>
                <a:r>
                  <a:rPr lang="zh-CN" altLang="en-US" sz="2000" b="1" dirty="0" smtClean="0">
                    <a:solidFill>
                      <a:srgbClr val="0000FF"/>
                    </a:solidFill>
                    <a:latin typeface="+mj-ea"/>
                    <a:ea typeface="+mj-ea"/>
                  </a:rPr>
                  <a:t>时间离散化</a:t>
                </a:r>
                <a:endParaRPr lang="en-US" altLang="zh-CN" sz="2000" b="1" dirty="0">
                  <a:solidFill>
                    <a:srgbClr val="0000FF"/>
                  </a:solidFill>
                  <a:latin typeface="+mj-ea"/>
                  <a:ea typeface="+mj-ea"/>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049627" y="4212667"/>
                <a:ext cx="1870448" cy="1015663"/>
              </a:xfrm>
              <a:prstGeom prst="rect">
                <a:avLst/>
              </a:prstGeom>
              <a:blipFill rotWithShape="0">
                <a:blip r:embed="rId6"/>
                <a:stretch>
                  <a:fillRect t="-4192" r="-2932"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3707904" y="4212667"/>
                <a:ext cx="1747593" cy="1015663"/>
              </a:xfrm>
              <a:prstGeom prst="rect">
                <a:avLst/>
              </a:prstGeom>
              <a:noFill/>
            </p:spPr>
            <p:txBody>
              <a:bodyPr wrap="none" rtlCol="0">
                <a:spAutoFit/>
              </a:bodyPr>
              <a:lstStyle/>
              <a:p>
                <a14:m>
                  <m:oMath xmlns:m="http://schemas.openxmlformats.org/officeDocument/2006/math">
                    <m:r>
                      <a:rPr lang="zh-CN" altLang="en-US" sz="2000" b="1" i="1" smtClean="0">
                        <a:solidFill>
                          <a:srgbClr val="0000FF"/>
                        </a:solidFill>
                        <a:latin typeface="Cambria Math" panose="02040503050406030204" pitchFamily="18" charset="0"/>
                        <a:ea typeface="+mj-ea"/>
                      </a:rPr>
                      <m:t>∆</m:t>
                    </m:r>
                  </m:oMath>
                </a14:m>
                <a:r>
                  <a:rPr lang="zh-CN" altLang="en-US" sz="2000" b="1" dirty="0" smtClean="0">
                    <a:solidFill>
                      <a:srgbClr val="0000FF"/>
                    </a:solidFill>
                    <a:latin typeface="+mj-ea"/>
                    <a:ea typeface="+mj-ea"/>
                  </a:rPr>
                  <a:t> ：量化台阶</a:t>
                </a:r>
                <a:endParaRPr lang="en-US" altLang="zh-CN" sz="2000" b="1" dirty="0" smtClean="0">
                  <a:solidFill>
                    <a:srgbClr val="0000FF"/>
                  </a:solidFill>
                  <a:latin typeface="+mj-ea"/>
                  <a:ea typeface="+mj-ea"/>
                </a:endParaRPr>
              </a:p>
              <a:p>
                <a:endParaRPr lang="en-US" altLang="zh-CN" sz="2000" b="1" dirty="0" smtClean="0">
                  <a:solidFill>
                    <a:srgbClr val="0000FF"/>
                  </a:solidFill>
                  <a:latin typeface="+mj-ea"/>
                  <a:ea typeface="+mj-ea"/>
                </a:endParaRPr>
              </a:p>
              <a:p>
                <a:r>
                  <a:rPr lang="zh-CN" altLang="en-US" sz="2000" b="1" dirty="0" smtClean="0">
                    <a:solidFill>
                      <a:srgbClr val="0000FF"/>
                    </a:solidFill>
                    <a:latin typeface="+mj-ea"/>
                    <a:ea typeface="+mj-ea"/>
                  </a:rPr>
                  <a:t>幅度离散化</a:t>
                </a:r>
                <a:endParaRPr lang="zh-CN" altLang="en-US" sz="2000" b="1" dirty="0">
                  <a:solidFill>
                    <a:srgbClr val="0000FF"/>
                  </a:solidFill>
                  <a:latin typeface="+mj-ea"/>
                  <a:ea typeface="+mj-ea"/>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3707904" y="4212667"/>
                <a:ext cx="1747593" cy="1015663"/>
              </a:xfrm>
              <a:prstGeom prst="rect">
                <a:avLst/>
              </a:prstGeom>
              <a:blipFill rotWithShape="0">
                <a:blip r:embed="rId7"/>
                <a:stretch>
                  <a:fillRect t="-4192" r="-3484" b="-9581"/>
                </a:stretch>
              </a:blipFill>
            </p:spPr>
            <p:txBody>
              <a:bodyPr/>
              <a:lstStyle/>
              <a:p>
                <a:r>
                  <a:rPr lang="zh-CN" altLang="en-US">
                    <a:noFill/>
                  </a:rPr>
                  <a:t> </a:t>
                </a:r>
              </a:p>
            </p:txBody>
          </p:sp>
        </mc:Fallback>
      </mc:AlternateContent>
      <p:cxnSp>
        <p:nvCxnSpPr>
          <p:cNvPr id="29" name="直接箭头连接符 28"/>
          <p:cNvCxnSpPr/>
          <p:nvPr/>
        </p:nvCxnSpPr>
        <p:spPr>
          <a:xfrm flipV="1">
            <a:off x="7164288" y="3347700"/>
            <a:ext cx="0" cy="72008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p:cNvSpPr txBox="1"/>
              <p:nvPr/>
            </p:nvSpPr>
            <p:spPr>
              <a:xfrm>
                <a:off x="6458573" y="4212667"/>
                <a:ext cx="1471878" cy="1015663"/>
              </a:xfrm>
              <a:prstGeom prst="rect">
                <a:avLst/>
              </a:prstGeom>
              <a:noFill/>
            </p:spPr>
            <p:txBody>
              <a:bodyPr wrap="none" rtlCol="0">
                <a:spAutoFit/>
              </a:bodyPr>
              <a:lstStyle/>
              <a:p>
                <a14:m>
                  <m:oMath xmlns:m="http://schemas.openxmlformats.org/officeDocument/2006/math">
                    <m:r>
                      <a:rPr lang="zh-CN" altLang="en-US" sz="2000" b="1" i="1" smtClean="0">
                        <a:solidFill>
                          <a:srgbClr val="0000FF"/>
                        </a:solidFill>
                        <a:latin typeface="Cambria Math" panose="02040503050406030204" pitchFamily="18" charset="0"/>
                        <a:ea typeface="+mj-ea"/>
                      </a:rPr>
                      <m:t>产生</m:t>
                    </m:r>
                  </m:oMath>
                </a14:m>
                <a:r>
                  <a:rPr lang="zh-CN" altLang="en-US" sz="2000" b="1" dirty="0" smtClean="0">
                    <a:solidFill>
                      <a:srgbClr val="0000FF"/>
                    </a:solidFill>
                    <a:latin typeface="+mj-ea"/>
                    <a:ea typeface="+mj-ea"/>
                  </a:rPr>
                  <a:t>二进制</a:t>
                </a:r>
                <a:endParaRPr lang="en-US" altLang="zh-CN" sz="2000" b="1" dirty="0" smtClean="0">
                  <a:solidFill>
                    <a:srgbClr val="0000FF"/>
                  </a:solidFill>
                  <a:latin typeface="+mj-ea"/>
                  <a:ea typeface="+mj-ea"/>
                </a:endParaRPr>
              </a:p>
              <a:p>
                <a:endParaRPr lang="en-US" altLang="zh-CN" sz="2000" b="1" dirty="0" smtClean="0">
                  <a:solidFill>
                    <a:srgbClr val="0000FF"/>
                  </a:solidFill>
                  <a:latin typeface="+mj-ea"/>
                  <a:ea typeface="+mj-ea"/>
                </a:endParaRPr>
              </a:p>
              <a:p>
                <a:r>
                  <a:rPr lang="zh-CN" altLang="en-US" sz="2000" b="1" dirty="0" smtClean="0">
                    <a:solidFill>
                      <a:srgbClr val="0000FF"/>
                    </a:solidFill>
                    <a:latin typeface="+mj-ea"/>
                    <a:ea typeface="+mj-ea"/>
                  </a:rPr>
                  <a:t>码字序列</a:t>
                </a:r>
                <a:endParaRPr lang="zh-CN" altLang="en-US" sz="2000" b="1" dirty="0">
                  <a:solidFill>
                    <a:srgbClr val="0000FF"/>
                  </a:solidFill>
                  <a:latin typeface="+mj-ea"/>
                  <a:ea typeface="+mj-ea"/>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6458573" y="4212667"/>
                <a:ext cx="1471878" cy="1015663"/>
              </a:xfrm>
              <a:prstGeom prst="rect">
                <a:avLst/>
              </a:prstGeom>
              <a:blipFill rotWithShape="0">
                <a:blip r:embed="rId8"/>
                <a:stretch>
                  <a:fillRect l="-1653" t="-4192" r="-3719" b="-9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6362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4"/>
          <p:cNvSpPr>
            <a:spLocks noChangeShapeType="1"/>
          </p:cNvSpPr>
          <p:nvPr/>
        </p:nvSpPr>
        <p:spPr bwMode="auto">
          <a:xfrm>
            <a:off x="395536" y="2589588"/>
            <a:ext cx="25908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Line 5"/>
          <p:cNvSpPr>
            <a:spLocks noChangeShapeType="1"/>
          </p:cNvSpPr>
          <p:nvPr/>
        </p:nvSpPr>
        <p:spPr bwMode="auto">
          <a:xfrm flipV="1">
            <a:off x="1386136" y="1598988"/>
            <a:ext cx="0" cy="1371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 name="未知"/>
          <p:cNvSpPr>
            <a:spLocks/>
          </p:cNvSpPr>
          <p:nvPr/>
        </p:nvSpPr>
        <p:spPr bwMode="auto">
          <a:xfrm>
            <a:off x="471736" y="1598988"/>
            <a:ext cx="2057400" cy="596900"/>
          </a:xfrm>
          <a:custGeom>
            <a:avLst/>
            <a:gdLst>
              <a:gd name="T0" fmla="*/ 0 w 1296"/>
              <a:gd name="T1" fmla="*/ 264 h 376"/>
              <a:gd name="T2" fmla="*/ 288 w 1296"/>
              <a:gd name="T3" fmla="*/ 120 h 376"/>
              <a:gd name="T4" fmla="*/ 624 w 1296"/>
              <a:gd name="T5" fmla="*/ 360 h 376"/>
              <a:gd name="T6" fmla="*/ 1056 w 1296"/>
              <a:gd name="T7" fmla="*/ 24 h 376"/>
              <a:gd name="T8" fmla="*/ 1296 w 1296"/>
              <a:gd name="T9" fmla="*/ 216 h 376"/>
            </a:gdLst>
            <a:ahLst/>
            <a:cxnLst>
              <a:cxn ang="0">
                <a:pos x="T0" y="T1"/>
              </a:cxn>
              <a:cxn ang="0">
                <a:pos x="T2" y="T3"/>
              </a:cxn>
              <a:cxn ang="0">
                <a:pos x="T4" y="T5"/>
              </a:cxn>
              <a:cxn ang="0">
                <a:pos x="T6" y="T7"/>
              </a:cxn>
              <a:cxn ang="0">
                <a:pos x="T8" y="T9"/>
              </a:cxn>
            </a:cxnLst>
            <a:rect l="0" t="0" r="r" b="b"/>
            <a:pathLst>
              <a:path w="1296" h="376">
                <a:moveTo>
                  <a:pt x="0" y="264"/>
                </a:moveTo>
                <a:cubicBezTo>
                  <a:pt x="92" y="184"/>
                  <a:pt x="184" y="104"/>
                  <a:pt x="288" y="120"/>
                </a:cubicBezTo>
                <a:cubicBezTo>
                  <a:pt x="392" y="136"/>
                  <a:pt x="496" y="376"/>
                  <a:pt x="624" y="360"/>
                </a:cubicBezTo>
                <a:cubicBezTo>
                  <a:pt x="752" y="344"/>
                  <a:pt x="944" y="48"/>
                  <a:pt x="1056" y="24"/>
                </a:cubicBezTo>
                <a:cubicBezTo>
                  <a:pt x="1168" y="0"/>
                  <a:pt x="1256" y="184"/>
                  <a:pt x="1296" y="216"/>
                </a:cubicBezTo>
              </a:path>
            </a:pathLst>
          </a:custGeom>
          <a:noFill/>
          <a:ln w="38100" cap="flat" cmpd="sng">
            <a:solidFill>
              <a:schemeClr val="fo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1" name="Object 7"/>
          <p:cNvGraphicFramePr>
            <a:graphicFrameLocks noChangeAspect="1"/>
          </p:cNvGraphicFramePr>
          <p:nvPr/>
        </p:nvGraphicFramePr>
        <p:xfrm>
          <a:off x="1430586" y="1502150"/>
          <a:ext cx="587375" cy="390525"/>
        </p:xfrm>
        <a:graphic>
          <a:graphicData uri="http://schemas.openxmlformats.org/presentationml/2006/ole">
            <mc:AlternateContent xmlns:mc="http://schemas.openxmlformats.org/markup-compatibility/2006">
              <mc:Choice xmlns:v="urn:schemas-microsoft-com:vml" Requires="v">
                <p:oleObj spid="_x0000_s72412" r:id="rId3" imgW="343068" imgH="228818" progId="Equation.3">
                  <p:embed/>
                </p:oleObj>
              </mc:Choice>
              <mc:Fallback>
                <p:oleObj r:id="rId3" imgW="343068" imgH="2288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586" y="1502150"/>
                        <a:ext cx="5873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2681536" y="2741988"/>
          <a:ext cx="152400" cy="260350"/>
        </p:xfrm>
        <a:graphic>
          <a:graphicData uri="http://schemas.openxmlformats.org/presentationml/2006/ole">
            <mc:AlternateContent xmlns:mc="http://schemas.openxmlformats.org/markup-compatibility/2006">
              <mc:Choice xmlns:v="urn:schemas-microsoft-com:vml" Requires="v">
                <p:oleObj spid="_x0000_s72413" r:id="rId5" imgW="88871" imgH="152124" progId="Equation.3">
                  <p:embed/>
                </p:oleObj>
              </mc:Choice>
              <mc:Fallback>
                <p:oleObj r:id="rId5" imgW="88871" imgH="1521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536" y="2741988"/>
                        <a:ext cx="1524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1081336" y="2589588"/>
          <a:ext cx="217488" cy="304800"/>
        </p:xfrm>
        <a:graphic>
          <a:graphicData uri="http://schemas.openxmlformats.org/presentationml/2006/ole">
            <mc:AlternateContent xmlns:mc="http://schemas.openxmlformats.org/markup-compatibility/2006">
              <mc:Choice xmlns:v="urn:schemas-microsoft-com:vml" Requires="v">
                <p:oleObj spid="_x0000_s72414" r:id="rId7" imgW="127042" imgH="177732" progId="Equation.3">
                  <p:embed/>
                </p:oleObj>
              </mc:Choice>
              <mc:Fallback>
                <p:oleObj r:id="rId7" imgW="127042" imgH="1777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336" y="2589588"/>
                        <a:ext cx="2174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0"/>
          <p:cNvSpPr>
            <a:spLocks noChangeShapeType="1"/>
          </p:cNvSpPr>
          <p:nvPr/>
        </p:nvSpPr>
        <p:spPr bwMode="auto">
          <a:xfrm flipV="1">
            <a:off x="10051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1"/>
          <p:cNvSpPr>
            <a:spLocks noChangeShapeType="1"/>
          </p:cNvSpPr>
          <p:nvPr/>
        </p:nvSpPr>
        <p:spPr bwMode="auto">
          <a:xfrm>
            <a:off x="1005136" y="19799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2"/>
          <p:cNvSpPr>
            <a:spLocks noChangeShapeType="1"/>
          </p:cNvSpPr>
          <p:nvPr/>
        </p:nvSpPr>
        <p:spPr bwMode="auto">
          <a:xfrm flipV="1">
            <a:off x="11575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3"/>
          <p:cNvSpPr>
            <a:spLocks noChangeShapeType="1"/>
          </p:cNvSpPr>
          <p:nvPr/>
        </p:nvSpPr>
        <p:spPr bwMode="auto">
          <a:xfrm flipV="1">
            <a:off x="1309936" y="2208588"/>
            <a:ext cx="0" cy="3810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Line 14"/>
          <p:cNvSpPr>
            <a:spLocks noChangeShapeType="1"/>
          </p:cNvSpPr>
          <p:nvPr/>
        </p:nvSpPr>
        <p:spPr bwMode="auto">
          <a:xfrm>
            <a:off x="1309936" y="22085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 name="Line 15"/>
          <p:cNvSpPr>
            <a:spLocks noChangeShapeType="1"/>
          </p:cNvSpPr>
          <p:nvPr/>
        </p:nvSpPr>
        <p:spPr bwMode="auto">
          <a:xfrm flipV="1">
            <a:off x="1462336" y="2208588"/>
            <a:ext cx="0" cy="3810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Line 16"/>
          <p:cNvSpPr>
            <a:spLocks noChangeShapeType="1"/>
          </p:cNvSpPr>
          <p:nvPr/>
        </p:nvSpPr>
        <p:spPr bwMode="auto">
          <a:xfrm flipV="1">
            <a:off x="1614736" y="2056188"/>
            <a:ext cx="0" cy="5334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 name="Line 17"/>
          <p:cNvSpPr>
            <a:spLocks noChangeShapeType="1"/>
          </p:cNvSpPr>
          <p:nvPr/>
        </p:nvSpPr>
        <p:spPr bwMode="auto">
          <a:xfrm>
            <a:off x="1614736" y="20561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2" name="Line 18"/>
          <p:cNvSpPr>
            <a:spLocks noChangeShapeType="1"/>
          </p:cNvSpPr>
          <p:nvPr/>
        </p:nvSpPr>
        <p:spPr bwMode="auto">
          <a:xfrm flipV="1">
            <a:off x="17671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 name="Line 19"/>
          <p:cNvSpPr>
            <a:spLocks noChangeShapeType="1"/>
          </p:cNvSpPr>
          <p:nvPr/>
        </p:nvSpPr>
        <p:spPr bwMode="auto">
          <a:xfrm flipV="1">
            <a:off x="1919536" y="1827588"/>
            <a:ext cx="0" cy="7620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 name="Line 20"/>
          <p:cNvSpPr>
            <a:spLocks noChangeShapeType="1"/>
          </p:cNvSpPr>
          <p:nvPr/>
        </p:nvSpPr>
        <p:spPr bwMode="auto">
          <a:xfrm>
            <a:off x="1919536" y="17513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 name="Line 21"/>
          <p:cNvSpPr>
            <a:spLocks noChangeShapeType="1"/>
          </p:cNvSpPr>
          <p:nvPr/>
        </p:nvSpPr>
        <p:spPr bwMode="auto">
          <a:xfrm flipV="1">
            <a:off x="2071936" y="1751388"/>
            <a:ext cx="0" cy="8382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 name="Line 22"/>
          <p:cNvSpPr>
            <a:spLocks noChangeShapeType="1"/>
          </p:cNvSpPr>
          <p:nvPr/>
        </p:nvSpPr>
        <p:spPr bwMode="auto">
          <a:xfrm flipV="1">
            <a:off x="7765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7" name="Line 23"/>
          <p:cNvSpPr>
            <a:spLocks noChangeShapeType="1"/>
          </p:cNvSpPr>
          <p:nvPr/>
        </p:nvSpPr>
        <p:spPr bwMode="auto">
          <a:xfrm>
            <a:off x="776536" y="18275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 name="Line 24"/>
          <p:cNvSpPr>
            <a:spLocks noChangeShapeType="1"/>
          </p:cNvSpPr>
          <p:nvPr/>
        </p:nvSpPr>
        <p:spPr bwMode="auto">
          <a:xfrm flipV="1">
            <a:off x="928936" y="1827588"/>
            <a:ext cx="0" cy="7620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 name="Line 25"/>
          <p:cNvSpPr>
            <a:spLocks noChangeShapeType="1"/>
          </p:cNvSpPr>
          <p:nvPr/>
        </p:nvSpPr>
        <p:spPr bwMode="auto">
          <a:xfrm flipV="1">
            <a:off x="776536" y="1827588"/>
            <a:ext cx="0" cy="7620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0" name="Line 26"/>
          <p:cNvSpPr>
            <a:spLocks noChangeShapeType="1"/>
          </p:cNvSpPr>
          <p:nvPr/>
        </p:nvSpPr>
        <p:spPr bwMode="auto">
          <a:xfrm flipV="1">
            <a:off x="5479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 name="Line 27"/>
          <p:cNvSpPr>
            <a:spLocks noChangeShapeType="1"/>
          </p:cNvSpPr>
          <p:nvPr/>
        </p:nvSpPr>
        <p:spPr bwMode="auto">
          <a:xfrm flipV="1">
            <a:off x="5479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2" name="Line 28"/>
          <p:cNvSpPr>
            <a:spLocks noChangeShapeType="1"/>
          </p:cNvSpPr>
          <p:nvPr/>
        </p:nvSpPr>
        <p:spPr bwMode="auto">
          <a:xfrm>
            <a:off x="547936" y="1979988"/>
            <a:ext cx="152400" cy="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3" name="Line 29"/>
          <p:cNvSpPr>
            <a:spLocks noChangeShapeType="1"/>
          </p:cNvSpPr>
          <p:nvPr/>
        </p:nvSpPr>
        <p:spPr bwMode="auto">
          <a:xfrm flipV="1">
            <a:off x="700336" y="1979988"/>
            <a:ext cx="0" cy="609600"/>
          </a:xfrm>
          <a:prstGeom prst="line">
            <a:avLst/>
          </a:prstGeom>
          <a:noFill/>
          <a:ln w="28575"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4" name="Line 30"/>
          <p:cNvSpPr>
            <a:spLocks noChangeShapeType="1"/>
          </p:cNvSpPr>
          <p:nvPr/>
        </p:nvSpPr>
        <p:spPr bwMode="auto">
          <a:xfrm>
            <a:off x="1386136" y="2513388"/>
            <a:ext cx="0" cy="762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35" name="Group 34"/>
          <p:cNvGrpSpPr>
            <a:grpSpLocks/>
          </p:cNvGrpSpPr>
          <p:nvPr/>
        </p:nvGrpSpPr>
        <p:grpSpPr bwMode="auto">
          <a:xfrm>
            <a:off x="4209728" y="1196752"/>
            <a:ext cx="4630738" cy="1846263"/>
            <a:chOff x="0" y="0"/>
            <a:chExt cx="2917" cy="1163"/>
          </a:xfrm>
        </p:grpSpPr>
        <p:sp>
          <p:nvSpPr>
            <p:cNvPr id="36" name="未知"/>
            <p:cNvSpPr>
              <a:spLocks/>
            </p:cNvSpPr>
            <p:nvPr/>
          </p:nvSpPr>
          <p:spPr bwMode="auto">
            <a:xfrm>
              <a:off x="1248" y="443"/>
              <a:ext cx="96" cy="43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7" name="Line 36"/>
            <p:cNvSpPr>
              <a:spLocks noChangeShapeType="1"/>
            </p:cNvSpPr>
            <p:nvPr/>
          </p:nvSpPr>
          <p:spPr bwMode="auto">
            <a:xfrm>
              <a:off x="0" y="875"/>
              <a:ext cx="28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 name="Line 37"/>
            <p:cNvSpPr>
              <a:spLocks noChangeShapeType="1"/>
            </p:cNvSpPr>
            <p:nvPr/>
          </p:nvSpPr>
          <p:spPr bwMode="auto">
            <a:xfrm flipV="1">
              <a:off x="1440" y="11"/>
              <a:ext cx="0" cy="1056"/>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9" name="Line 38"/>
            <p:cNvSpPr>
              <a:spLocks noChangeShapeType="1"/>
            </p:cNvSpPr>
            <p:nvPr/>
          </p:nvSpPr>
          <p:spPr bwMode="auto">
            <a:xfrm>
              <a:off x="2016" y="875"/>
              <a:ext cx="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 name="Line 39"/>
            <p:cNvSpPr>
              <a:spLocks noChangeShapeType="1"/>
            </p:cNvSpPr>
            <p:nvPr/>
          </p:nvSpPr>
          <p:spPr bwMode="auto">
            <a:xfrm>
              <a:off x="1824" y="816"/>
              <a:ext cx="0" cy="48"/>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 name="Line 40"/>
            <p:cNvSpPr>
              <a:spLocks noChangeShapeType="1"/>
            </p:cNvSpPr>
            <p:nvPr/>
          </p:nvSpPr>
          <p:spPr bwMode="auto">
            <a:xfrm>
              <a:off x="2544" y="816"/>
              <a:ext cx="0" cy="96"/>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 name="Line 41"/>
            <p:cNvSpPr>
              <a:spLocks noChangeShapeType="1"/>
            </p:cNvSpPr>
            <p:nvPr/>
          </p:nvSpPr>
          <p:spPr bwMode="auto">
            <a:xfrm>
              <a:off x="2256" y="827"/>
              <a:ext cx="0" cy="96"/>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43" name="Object 42"/>
            <p:cNvGraphicFramePr>
              <a:graphicFrameLocks noChangeAspect="1"/>
            </p:cNvGraphicFramePr>
            <p:nvPr/>
          </p:nvGraphicFramePr>
          <p:xfrm>
            <a:off x="1514" y="857"/>
            <a:ext cx="179" cy="216"/>
          </p:xfrm>
          <a:graphic>
            <a:graphicData uri="http://schemas.openxmlformats.org/presentationml/2006/ole">
              <mc:AlternateContent xmlns:mc="http://schemas.openxmlformats.org/markup-compatibility/2006">
                <mc:Choice xmlns:v="urn:schemas-microsoft-com:vml" Requires="v">
                  <p:oleObj spid="_x0000_s72415" r:id="rId9" imgW="190734" imgH="228818" progId="Equation.3">
                    <p:embed/>
                  </p:oleObj>
                </mc:Choice>
                <mc:Fallback>
                  <p:oleObj r:id="rId9" imgW="190734" imgH="2288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4" y="857"/>
                          <a:ext cx="17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3"/>
            <p:cNvGraphicFramePr>
              <a:graphicFrameLocks noChangeAspect="1"/>
            </p:cNvGraphicFramePr>
            <p:nvPr/>
          </p:nvGraphicFramePr>
          <p:xfrm>
            <a:off x="1562" y="0"/>
            <a:ext cx="357" cy="200"/>
          </p:xfrm>
          <a:graphic>
            <a:graphicData uri="http://schemas.openxmlformats.org/presentationml/2006/ole">
              <mc:AlternateContent xmlns:mc="http://schemas.openxmlformats.org/markup-compatibility/2006">
                <mc:Choice xmlns:v="urn:schemas-microsoft-com:vml" Requires="v">
                  <p:oleObj spid="_x0000_s72416" r:id="rId11" imgW="406365" imgH="228719" progId="Equation.3">
                    <p:embed/>
                  </p:oleObj>
                </mc:Choice>
                <mc:Fallback>
                  <p:oleObj r:id="rId11" imgW="406365" imgH="2287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2" y="0"/>
                          <a:ext cx="357"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44"/>
            <p:cNvGraphicFramePr>
              <a:graphicFrameLocks noChangeAspect="1"/>
            </p:cNvGraphicFramePr>
            <p:nvPr/>
          </p:nvGraphicFramePr>
          <p:xfrm>
            <a:off x="1200" y="59"/>
            <a:ext cx="234" cy="380"/>
          </p:xfrm>
          <a:graphic>
            <a:graphicData uri="http://schemas.openxmlformats.org/presentationml/2006/ole">
              <mc:AlternateContent xmlns:mc="http://schemas.openxmlformats.org/markup-compatibility/2006">
                <mc:Choice xmlns:v="urn:schemas-microsoft-com:vml" Requires="v">
                  <p:oleObj spid="_x0000_s72417" r:id="rId13" imgW="266670" imgH="431555" progId="Equation.3">
                    <p:embed/>
                  </p:oleObj>
                </mc:Choice>
                <mc:Fallback>
                  <p:oleObj r:id="rId13" imgW="266670" imgH="4315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59"/>
                          <a:ext cx="234"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45"/>
            <p:cNvGraphicFramePr>
              <a:graphicFrameLocks noChangeAspect="1"/>
            </p:cNvGraphicFramePr>
            <p:nvPr/>
          </p:nvGraphicFramePr>
          <p:xfrm>
            <a:off x="2784" y="923"/>
            <a:ext cx="133" cy="123"/>
          </p:xfrm>
          <a:graphic>
            <a:graphicData uri="http://schemas.openxmlformats.org/presentationml/2006/ole">
              <mc:AlternateContent xmlns:mc="http://schemas.openxmlformats.org/markup-compatibility/2006">
                <mc:Choice xmlns:v="urn:schemas-microsoft-com:vml" Requires="v">
                  <p:oleObj spid="_x0000_s72418" r:id="rId15" imgW="152585" imgH="139896" progId="Equation.3">
                    <p:embed/>
                  </p:oleObj>
                </mc:Choice>
                <mc:Fallback>
                  <p:oleObj r:id="rId15" imgW="152585" imgH="13989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 y="923"/>
                          <a:ext cx="133"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46"/>
            <p:cNvGraphicFramePr>
              <a:graphicFrameLocks noChangeAspect="1"/>
            </p:cNvGraphicFramePr>
            <p:nvPr/>
          </p:nvGraphicFramePr>
          <p:xfrm>
            <a:off x="1344" y="875"/>
            <a:ext cx="119" cy="168"/>
          </p:xfrm>
          <a:graphic>
            <a:graphicData uri="http://schemas.openxmlformats.org/presentationml/2006/ole">
              <mc:AlternateContent xmlns:mc="http://schemas.openxmlformats.org/markup-compatibility/2006">
                <mc:Choice xmlns:v="urn:schemas-microsoft-com:vml" Requires="v">
                  <p:oleObj spid="_x0000_s72419" r:id="rId17" imgW="127042" imgH="177732" progId="Equation.3">
                    <p:embed/>
                  </p:oleObj>
                </mc:Choice>
                <mc:Fallback>
                  <p:oleObj r:id="rId17" imgW="127042" imgH="17773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875"/>
                          <a:ext cx="119"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47"/>
            <p:cNvSpPr>
              <a:spLocks noChangeShapeType="1"/>
            </p:cNvSpPr>
            <p:nvPr/>
          </p:nvSpPr>
          <p:spPr bwMode="auto">
            <a:xfrm flipH="1">
              <a:off x="336" y="827"/>
              <a:ext cx="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 name="Line 48"/>
            <p:cNvSpPr>
              <a:spLocks noChangeShapeType="1"/>
            </p:cNvSpPr>
            <p:nvPr/>
          </p:nvSpPr>
          <p:spPr bwMode="auto">
            <a:xfrm flipH="1">
              <a:off x="1056" y="827"/>
              <a:ext cx="0" cy="48"/>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50" name="Object 49"/>
            <p:cNvGraphicFramePr>
              <a:graphicFrameLocks noChangeAspect="1"/>
            </p:cNvGraphicFramePr>
            <p:nvPr/>
          </p:nvGraphicFramePr>
          <p:xfrm>
            <a:off x="1092" y="869"/>
            <a:ext cx="287" cy="216"/>
          </p:xfrm>
          <a:graphic>
            <a:graphicData uri="http://schemas.openxmlformats.org/presentationml/2006/ole">
              <mc:AlternateContent xmlns:mc="http://schemas.openxmlformats.org/markup-compatibility/2006">
                <mc:Choice xmlns:v="urn:schemas-microsoft-com:vml" Requires="v">
                  <p:oleObj spid="_x0000_s72420" r:id="rId19" imgW="304853" imgH="228719" progId="Equation.3">
                    <p:embed/>
                  </p:oleObj>
                </mc:Choice>
                <mc:Fallback>
                  <p:oleObj r:id="rId19" imgW="304853" imgH="22871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2" y="869"/>
                          <a:ext cx="28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0"/>
            <p:cNvGraphicFramePr>
              <a:graphicFrameLocks noChangeAspect="1"/>
            </p:cNvGraphicFramePr>
            <p:nvPr/>
          </p:nvGraphicFramePr>
          <p:xfrm>
            <a:off x="1821" y="509"/>
            <a:ext cx="222" cy="346"/>
          </p:xfrm>
          <a:graphic>
            <a:graphicData uri="http://schemas.openxmlformats.org/presentationml/2006/ole">
              <mc:AlternateContent xmlns:mc="http://schemas.openxmlformats.org/markup-compatibility/2006">
                <mc:Choice xmlns:v="urn:schemas-microsoft-com:vml" Requires="v">
                  <p:oleObj spid="_x0000_s72421" r:id="rId21" imgW="254097" imgH="393676" progId="Equation.3">
                    <p:embed/>
                  </p:oleObj>
                </mc:Choice>
                <mc:Fallback>
                  <p:oleObj r:id="rId21" imgW="254097" imgH="39367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1" y="509"/>
                          <a:ext cx="22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未知"/>
            <p:cNvSpPr>
              <a:spLocks/>
            </p:cNvSpPr>
            <p:nvPr/>
          </p:nvSpPr>
          <p:spPr bwMode="auto">
            <a:xfrm>
              <a:off x="1440" y="336"/>
              <a:ext cx="1104" cy="816"/>
            </a:xfrm>
            <a:custGeom>
              <a:avLst/>
              <a:gdLst>
                <a:gd name="T0" fmla="*/ 0 w 1104"/>
                <a:gd name="T1" fmla="*/ 0 h 816"/>
                <a:gd name="T2" fmla="*/ 144 w 1104"/>
                <a:gd name="T3" fmla="*/ 96 h 816"/>
                <a:gd name="T4" fmla="*/ 384 w 1104"/>
                <a:gd name="T5" fmla="*/ 528 h 816"/>
                <a:gd name="T6" fmla="*/ 624 w 1104"/>
                <a:gd name="T7" fmla="*/ 816 h 816"/>
                <a:gd name="T8" fmla="*/ 816 w 1104"/>
                <a:gd name="T9" fmla="*/ 528 h 816"/>
                <a:gd name="T10" fmla="*/ 960 w 1104"/>
                <a:gd name="T11" fmla="*/ 336 h 816"/>
                <a:gd name="T12" fmla="*/ 1104 w 1104"/>
                <a:gd name="T13" fmla="*/ 528 h 816"/>
              </a:gdLst>
              <a:ahLst/>
              <a:cxnLst>
                <a:cxn ang="0">
                  <a:pos x="T0" y="T1"/>
                </a:cxn>
                <a:cxn ang="0">
                  <a:pos x="T2" y="T3"/>
                </a:cxn>
                <a:cxn ang="0">
                  <a:pos x="T4" y="T5"/>
                </a:cxn>
                <a:cxn ang="0">
                  <a:pos x="T6" y="T7"/>
                </a:cxn>
                <a:cxn ang="0">
                  <a:pos x="T8" y="T9"/>
                </a:cxn>
                <a:cxn ang="0">
                  <a:pos x="T10" y="T11"/>
                </a:cxn>
                <a:cxn ang="0">
                  <a:pos x="T12" y="T13"/>
                </a:cxn>
              </a:cxnLst>
              <a:rect l="0" t="0" r="r" b="b"/>
              <a:pathLst>
                <a:path w="1104" h="816">
                  <a:moveTo>
                    <a:pt x="0" y="0"/>
                  </a:moveTo>
                  <a:cubicBezTo>
                    <a:pt x="40" y="4"/>
                    <a:pt x="80" y="8"/>
                    <a:pt x="144" y="96"/>
                  </a:cubicBezTo>
                  <a:cubicBezTo>
                    <a:pt x="208" y="184"/>
                    <a:pt x="304" y="408"/>
                    <a:pt x="384" y="528"/>
                  </a:cubicBezTo>
                  <a:cubicBezTo>
                    <a:pt x="464" y="648"/>
                    <a:pt x="552" y="816"/>
                    <a:pt x="624" y="816"/>
                  </a:cubicBezTo>
                  <a:cubicBezTo>
                    <a:pt x="696" y="816"/>
                    <a:pt x="760" y="608"/>
                    <a:pt x="816" y="528"/>
                  </a:cubicBezTo>
                  <a:cubicBezTo>
                    <a:pt x="872" y="448"/>
                    <a:pt x="912" y="336"/>
                    <a:pt x="960" y="336"/>
                  </a:cubicBezTo>
                  <a:cubicBezTo>
                    <a:pt x="1008" y="336"/>
                    <a:pt x="1056" y="432"/>
                    <a:pt x="1104" y="528"/>
                  </a:cubicBezTo>
                </a:path>
              </a:pathLst>
            </a:custGeom>
            <a:noFill/>
            <a:ln w="38100" cap="rnd" cmpd="sng">
              <a:solidFill>
                <a:srgbClr val="FF3399"/>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 name="未知"/>
            <p:cNvSpPr>
              <a:spLocks/>
            </p:cNvSpPr>
            <p:nvPr/>
          </p:nvSpPr>
          <p:spPr bwMode="auto">
            <a:xfrm flipH="1">
              <a:off x="336" y="336"/>
              <a:ext cx="1104" cy="816"/>
            </a:xfrm>
            <a:custGeom>
              <a:avLst/>
              <a:gdLst>
                <a:gd name="T0" fmla="*/ 0 w 1104"/>
                <a:gd name="T1" fmla="*/ 0 h 816"/>
                <a:gd name="T2" fmla="*/ 144 w 1104"/>
                <a:gd name="T3" fmla="*/ 96 h 816"/>
                <a:gd name="T4" fmla="*/ 384 w 1104"/>
                <a:gd name="T5" fmla="*/ 528 h 816"/>
                <a:gd name="T6" fmla="*/ 624 w 1104"/>
                <a:gd name="T7" fmla="*/ 816 h 816"/>
                <a:gd name="T8" fmla="*/ 816 w 1104"/>
                <a:gd name="T9" fmla="*/ 528 h 816"/>
                <a:gd name="T10" fmla="*/ 960 w 1104"/>
                <a:gd name="T11" fmla="*/ 336 h 816"/>
                <a:gd name="T12" fmla="*/ 1104 w 1104"/>
                <a:gd name="T13" fmla="*/ 528 h 816"/>
              </a:gdLst>
              <a:ahLst/>
              <a:cxnLst>
                <a:cxn ang="0">
                  <a:pos x="T0" y="T1"/>
                </a:cxn>
                <a:cxn ang="0">
                  <a:pos x="T2" y="T3"/>
                </a:cxn>
                <a:cxn ang="0">
                  <a:pos x="T4" y="T5"/>
                </a:cxn>
                <a:cxn ang="0">
                  <a:pos x="T6" y="T7"/>
                </a:cxn>
                <a:cxn ang="0">
                  <a:pos x="T8" y="T9"/>
                </a:cxn>
                <a:cxn ang="0">
                  <a:pos x="T10" y="T11"/>
                </a:cxn>
                <a:cxn ang="0">
                  <a:pos x="T12" y="T13"/>
                </a:cxn>
              </a:cxnLst>
              <a:rect l="0" t="0" r="r" b="b"/>
              <a:pathLst>
                <a:path w="1104" h="816">
                  <a:moveTo>
                    <a:pt x="0" y="0"/>
                  </a:moveTo>
                  <a:cubicBezTo>
                    <a:pt x="40" y="4"/>
                    <a:pt x="80" y="8"/>
                    <a:pt x="144" y="96"/>
                  </a:cubicBezTo>
                  <a:cubicBezTo>
                    <a:pt x="208" y="184"/>
                    <a:pt x="304" y="408"/>
                    <a:pt x="384" y="528"/>
                  </a:cubicBezTo>
                  <a:cubicBezTo>
                    <a:pt x="464" y="648"/>
                    <a:pt x="552" y="816"/>
                    <a:pt x="624" y="816"/>
                  </a:cubicBezTo>
                  <a:cubicBezTo>
                    <a:pt x="696" y="816"/>
                    <a:pt x="760" y="608"/>
                    <a:pt x="816" y="528"/>
                  </a:cubicBezTo>
                  <a:cubicBezTo>
                    <a:pt x="872" y="448"/>
                    <a:pt x="912" y="336"/>
                    <a:pt x="960" y="336"/>
                  </a:cubicBezTo>
                  <a:cubicBezTo>
                    <a:pt x="1008" y="336"/>
                    <a:pt x="1056" y="432"/>
                    <a:pt x="1104" y="528"/>
                  </a:cubicBezTo>
                </a:path>
              </a:pathLst>
            </a:custGeom>
            <a:noFill/>
            <a:ln w="38100" cap="rnd" cmpd="sng">
              <a:solidFill>
                <a:srgbClr val="FF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4" name="未知"/>
            <p:cNvSpPr>
              <a:spLocks/>
            </p:cNvSpPr>
            <p:nvPr/>
          </p:nvSpPr>
          <p:spPr bwMode="auto">
            <a:xfrm>
              <a:off x="1392" y="299"/>
              <a:ext cx="96" cy="576"/>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5" name="未知"/>
            <p:cNvSpPr>
              <a:spLocks/>
            </p:cNvSpPr>
            <p:nvPr/>
          </p:nvSpPr>
          <p:spPr bwMode="auto">
            <a:xfrm>
              <a:off x="1152" y="683"/>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6" name="未知"/>
            <p:cNvSpPr>
              <a:spLocks/>
            </p:cNvSpPr>
            <p:nvPr/>
          </p:nvSpPr>
          <p:spPr bwMode="auto">
            <a:xfrm>
              <a:off x="1536" y="443"/>
              <a:ext cx="96" cy="43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7" name="未知"/>
            <p:cNvSpPr>
              <a:spLocks/>
            </p:cNvSpPr>
            <p:nvPr/>
          </p:nvSpPr>
          <p:spPr bwMode="auto">
            <a:xfrm>
              <a:off x="2400" y="683"/>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8" name="未知"/>
            <p:cNvSpPr>
              <a:spLocks/>
            </p:cNvSpPr>
            <p:nvPr/>
          </p:nvSpPr>
          <p:spPr bwMode="auto">
            <a:xfrm>
              <a:off x="432" y="683"/>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9" name="未知"/>
            <p:cNvSpPr>
              <a:spLocks/>
            </p:cNvSpPr>
            <p:nvPr/>
          </p:nvSpPr>
          <p:spPr bwMode="auto">
            <a:xfrm flipV="1">
              <a:off x="720" y="875"/>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0" name="未知"/>
            <p:cNvSpPr>
              <a:spLocks/>
            </p:cNvSpPr>
            <p:nvPr/>
          </p:nvSpPr>
          <p:spPr bwMode="auto">
            <a:xfrm flipV="1">
              <a:off x="816" y="875"/>
              <a:ext cx="48" cy="288"/>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 name="未知"/>
            <p:cNvSpPr>
              <a:spLocks/>
            </p:cNvSpPr>
            <p:nvPr/>
          </p:nvSpPr>
          <p:spPr bwMode="auto">
            <a:xfrm flipV="1">
              <a:off x="912" y="875"/>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2" name="未知"/>
            <p:cNvSpPr>
              <a:spLocks/>
            </p:cNvSpPr>
            <p:nvPr/>
          </p:nvSpPr>
          <p:spPr bwMode="auto">
            <a:xfrm flipV="1">
              <a:off x="2016" y="875"/>
              <a:ext cx="48" cy="288"/>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3" name="未知"/>
            <p:cNvSpPr>
              <a:spLocks/>
            </p:cNvSpPr>
            <p:nvPr/>
          </p:nvSpPr>
          <p:spPr bwMode="auto">
            <a:xfrm flipV="1">
              <a:off x="1920" y="875"/>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4" name="未知"/>
            <p:cNvSpPr>
              <a:spLocks/>
            </p:cNvSpPr>
            <p:nvPr/>
          </p:nvSpPr>
          <p:spPr bwMode="auto">
            <a:xfrm flipV="1">
              <a:off x="2112" y="875"/>
              <a:ext cx="48" cy="192"/>
            </a:xfrm>
            <a:custGeom>
              <a:avLst/>
              <a:gdLst>
                <a:gd name="T0" fmla="*/ 0 w 672"/>
                <a:gd name="T1" fmla="*/ 432 h 432"/>
                <a:gd name="T2" fmla="*/ 336 w 672"/>
                <a:gd name="T3" fmla="*/ 0 h 432"/>
                <a:gd name="T4" fmla="*/ 672 w 672"/>
                <a:gd name="T5" fmla="*/ 432 h 432"/>
              </a:gdLst>
              <a:ahLst/>
              <a:cxnLst>
                <a:cxn ang="0">
                  <a:pos x="T0" y="T1"/>
                </a:cxn>
                <a:cxn ang="0">
                  <a:pos x="T2" y="T3"/>
                </a:cxn>
                <a:cxn ang="0">
                  <a:pos x="T4" y="T5"/>
                </a:cxn>
              </a:cxnLst>
              <a:rect l="0" t="0" r="r" b="b"/>
              <a:pathLst>
                <a:path w="672" h="432">
                  <a:moveTo>
                    <a:pt x="0" y="432"/>
                  </a:moveTo>
                  <a:cubicBezTo>
                    <a:pt x="112" y="216"/>
                    <a:pt x="224" y="0"/>
                    <a:pt x="336" y="0"/>
                  </a:cubicBezTo>
                  <a:cubicBezTo>
                    <a:pt x="448" y="0"/>
                    <a:pt x="560" y="216"/>
                    <a:pt x="672" y="432"/>
                  </a:cubicBezTo>
                </a:path>
              </a:pathLst>
            </a:custGeom>
            <a:noFill/>
            <a:ln w="38100" cap="flat"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5" name="标题 1"/>
          <p:cNvSpPr txBox="1">
            <a:spLocks/>
          </p:cNvSpPr>
          <p:nvPr/>
        </p:nvSpPr>
        <p:spPr>
          <a:xfrm>
            <a:off x="304800" y="116632"/>
            <a:ext cx="8534400" cy="792162"/>
          </a:xfrm>
          <a:prstGeom prst="rect">
            <a:avLst/>
          </a:prstGeom>
        </p:spPr>
        <p:txBody>
          <a:bodyPr bIns="91440" anchor="b" anchorCtr="0">
            <a:normAutofit/>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自然采样</a:t>
            </a:r>
            <a:endParaRPr lang="zh-CN" altLang="en-US" dirty="0"/>
          </a:p>
        </p:txBody>
      </p:sp>
      <p:graphicFrame>
        <p:nvGraphicFramePr>
          <p:cNvPr id="66" name="Object 76"/>
          <p:cNvGraphicFramePr>
            <a:graphicFrameLocks noChangeAspect="1"/>
          </p:cNvGraphicFramePr>
          <p:nvPr>
            <p:extLst>
              <p:ext uri="{D42A27DB-BD31-4B8C-83A1-F6EECF244321}">
                <p14:modId xmlns:p14="http://schemas.microsoft.com/office/powerpoint/2010/main" val="2270402187"/>
              </p:ext>
            </p:extLst>
          </p:nvPr>
        </p:nvGraphicFramePr>
        <p:xfrm>
          <a:off x="649244" y="3645024"/>
          <a:ext cx="7840216" cy="1083335"/>
        </p:xfrm>
        <a:graphic>
          <a:graphicData uri="http://schemas.openxmlformats.org/presentationml/2006/ole">
            <mc:AlternateContent xmlns:mc="http://schemas.openxmlformats.org/markup-compatibility/2006">
              <mc:Choice xmlns:v="urn:schemas-microsoft-com:vml" Requires="v">
                <p:oleObj spid="_x0000_s72422" r:id="rId23" imgW="3505517" imgH="470217" progId="Equation.3">
                  <p:embed/>
                </p:oleObj>
              </mc:Choice>
              <mc:Fallback>
                <p:oleObj r:id="rId23" imgW="3505517" imgH="4702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9244" y="3645024"/>
                        <a:ext cx="7840216" cy="1083335"/>
                      </a:xfrm>
                      <a:prstGeom prst="rect">
                        <a:avLst/>
                      </a:prstGeom>
                      <a:noFill/>
                      <a:ln>
                        <a:noFill/>
                      </a:ln>
                      <a:effectLst/>
                    </p:spPr>
                  </p:pic>
                </p:oleObj>
              </mc:Fallback>
            </mc:AlternateContent>
          </a:graphicData>
        </a:graphic>
      </p:graphicFrame>
      <p:sp>
        <p:nvSpPr>
          <p:cNvPr id="67" name="右箭头 66"/>
          <p:cNvSpPr/>
          <p:nvPr/>
        </p:nvSpPr>
        <p:spPr>
          <a:xfrm>
            <a:off x="3203848" y="2296765"/>
            <a:ext cx="864096" cy="556171"/>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C00000"/>
                </a:solidFill>
              </a:rPr>
              <a:t>FT</a:t>
            </a:r>
            <a:endParaRPr lang="zh-CN" altLang="en-US" sz="2000" i="1" dirty="0">
              <a:solidFill>
                <a:srgbClr val="C00000"/>
              </a:solidFill>
            </a:endParaRPr>
          </a:p>
        </p:txBody>
      </p:sp>
      <p:graphicFrame>
        <p:nvGraphicFramePr>
          <p:cNvPr id="68" name="Object 4"/>
          <p:cNvGraphicFramePr>
            <a:graphicFrameLocks noChangeAspect="1"/>
          </p:cNvGraphicFramePr>
          <p:nvPr>
            <p:extLst>
              <p:ext uri="{D42A27DB-BD31-4B8C-83A1-F6EECF244321}">
                <p14:modId xmlns:p14="http://schemas.microsoft.com/office/powerpoint/2010/main" val="4021667421"/>
              </p:ext>
            </p:extLst>
          </p:nvPr>
        </p:nvGraphicFramePr>
        <p:xfrm>
          <a:off x="862804" y="5165724"/>
          <a:ext cx="7453612" cy="1143595"/>
        </p:xfrm>
        <a:graphic>
          <a:graphicData uri="http://schemas.openxmlformats.org/presentationml/2006/ole">
            <mc:AlternateContent xmlns:mc="http://schemas.openxmlformats.org/markup-compatibility/2006">
              <mc:Choice xmlns:v="urn:schemas-microsoft-com:vml" Requires="v">
                <p:oleObj spid="_x0000_s72423" name="公式" r:id="rId25" imgW="2400120" imgH="457200" progId="Equation.3">
                  <p:embed/>
                </p:oleObj>
              </mc:Choice>
              <mc:Fallback>
                <p:oleObj name="公式" r:id="rId25" imgW="2400120" imgH="457200" progId="Equation.3">
                  <p:embed/>
                  <p:pic>
                    <p:nvPicPr>
                      <p:cNvPr id="0" name=""/>
                      <p:cNvPicPr>
                        <a:picLocks noChangeAspect="1" noChangeArrowheads="1"/>
                      </p:cNvPicPr>
                      <p:nvPr/>
                    </p:nvPicPr>
                    <p:blipFill>
                      <a:blip r:embed="rId26"/>
                      <a:srcRect/>
                      <a:stretch>
                        <a:fillRect/>
                      </a:stretch>
                    </p:blipFill>
                    <p:spPr bwMode="auto">
                      <a:xfrm>
                        <a:off x="862804" y="5165724"/>
                        <a:ext cx="7453612" cy="1143595"/>
                      </a:xfrm>
                      <a:prstGeom prst="rect">
                        <a:avLst/>
                      </a:prstGeom>
                      <a:solidFill>
                        <a:schemeClr val="bg1"/>
                      </a:solidFill>
                      <a:ln w="9525" cmpd="sng">
                        <a:solidFill>
                          <a:schemeClr val="bg1"/>
                        </a:solidFill>
                        <a:miter lim="800000"/>
                        <a:headEnd/>
                        <a:tailEnd/>
                      </a:ln>
                      <a:effectLst/>
                    </p:spPr>
                  </p:pic>
                </p:oleObj>
              </mc:Fallback>
            </mc:AlternateContent>
          </a:graphicData>
        </a:graphic>
      </p:graphicFrame>
    </p:spTree>
    <p:extLst>
      <p:ext uri="{BB962C8B-B14F-4D97-AF65-F5344CB8AC3E}">
        <p14:creationId xmlns:p14="http://schemas.microsoft.com/office/powerpoint/2010/main" val="9272772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68580" y="1052736"/>
            <a:ext cx="800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lnSpc>
                <a:spcPct val="150000"/>
              </a:lnSpc>
              <a:spcBef>
                <a:spcPct val="50000"/>
              </a:spcBef>
              <a:buFont typeface="Arial" panose="020B0604020202020204" pitchFamily="34" charset="0"/>
              <a:buChar char="•"/>
            </a:pPr>
            <a:r>
              <a:rPr lang="zh-CN" altLang="zh-CN" sz="2800" dirty="0"/>
              <a:t>不管</a:t>
            </a:r>
            <a:r>
              <a:rPr lang="zh-CN" altLang="zh-CN" sz="2800" dirty="0" smtClean="0"/>
              <a:t>矩形脉冲</a:t>
            </a:r>
            <a:r>
              <a:rPr lang="zh-CN" altLang="en-US" sz="2800" dirty="0" smtClean="0"/>
              <a:t>采样</a:t>
            </a:r>
            <a:r>
              <a:rPr lang="zh-CN" altLang="zh-CN" sz="2800" dirty="0" smtClean="0"/>
              <a:t>或冲激</a:t>
            </a:r>
            <a:r>
              <a:rPr lang="zh-CN" altLang="en-US" sz="2800" dirty="0" smtClean="0"/>
              <a:t>采样</a:t>
            </a:r>
            <a:r>
              <a:rPr lang="zh-CN" altLang="zh-CN" sz="2800" dirty="0" smtClean="0"/>
              <a:t>，其</a:t>
            </a:r>
            <a:r>
              <a:rPr lang="zh-CN" altLang="en-US" sz="2800" dirty="0" smtClean="0"/>
              <a:t>采样</a:t>
            </a:r>
            <a:r>
              <a:rPr lang="zh-CN" altLang="zh-CN" sz="2800" dirty="0" smtClean="0"/>
              <a:t>后信号频谱</a:t>
            </a:r>
            <a:r>
              <a:rPr lang="zh-CN" altLang="zh-CN" sz="2800" dirty="0"/>
              <a:t>是离散周期的信号，其频谱的周期为：</a:t>
            </a:r>
          </a:p>
        </p:txBody>
      </p:sp>
      <p:graphicFrame>
        <p:nvGraphicFramePr>
          <p:cNvPr id="6" name="Object 5"/>
          <p:cNvGraphicFramePr>
            <a:graphicFrameLocks noChangeAspect="1"/>
          </p:cNvGraphicFramePr>
          <p:nvPr>
            <p:extLst>
              <p:ext uri="{D42A27DB-BD31-4B8C-83A1-F6EECF244321}">
                <p14:modId xmlns:p14="http://schemas.microsoft.com/office/powerpoint/2010/main" val="1384510475"/>
              </p:ext>
            </p:extLst>
          </p:nvPr>
        </p:nvGraphicFramePr>
        <p:xfrm>
          <a:off x="3851920" y="2348880"/>
          <a:ext cx="1428750" cy="1104900"/>
        </p:xfrm>
        <a:graphic>
          <a:graphicData uri="http://schemas.openxmlformats.org/presentationml/2006/ole">
            <mc:AlternateContent xmlns:mc="http://schemas.openxmlformats.org/markup-compatibility/2006">
              <mc:Choice xmlns:v="urn:schemas-microsoft-com:vml" Requires="v">
                <p:oleObj spid="_x0000_s72764" r:id="rId3" imgW="558875" imgH="431930" progId="Equation.3">
                  <p:embed/>
                </p:oleObj>
              </mc:Choice>
              <mc:Fallback>
                <p:oleObj r:id="rId3" imgW="558875"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348880"/>
                        <a:ext cx="142875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6"/>
          <p:cNvSpPr txBox="1">
            <a:spLocks noChangeArrowheads="1"/>
          </p:cNvSpPr>
          <p:nvPr/>
        </p:nvSpPr>
        <p:spPr bwMode="auto">
          <a:xfrm>
            <a:off x="568580" y="3501605"/>
            <a:ext cx="800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just">
              <a:lnSpc>
                <a:spcPct val="150000"/>
              </a:lnSpc>
              <a:spcBef>
                <a:spcPct val="50000"/>
              </a:spcBef>
              <a:defRPr sz="2800"/>
            </a:lvl1pPr>
          </a:lstStyle>
          <a:p>
            <a:pPr marL="457200" indent="-457200">
              <a:buFont typeface="Arial" panose="020B0604020202020204" pitchFamily="34" charset="0"/>
              <a:buChar char="•"/>
            </a:pPr>
            <a:r>
              <a:rPr lang="zh-CN" altLang="zh-CN" dirty="0"/>
              <a:t>对于</a:t>
            </a:r>
            <a:r>
              <a:rPr lang="zh-CN" altLang="zh-CN" dirty="0" smtClean="0"/>
              <a:t>矩形脉冲</a:t>
            </a:r>
            <a:r>
              <a:rPr lang="zh-CN" altLang="en-US" dirty="0" smtClean="0"/>
              <a:t>采样</a:t>
            </a:r>
            <a:r>
              <a:rPr lang="zh-CN" altLang="zh-CN" dirty="0" smtClean="0"/>
              <a:t>，</a:t>
            </a:r>
            <a:r>
              <a:rPr lang="zh-CN" altLang="zh-CN" dirty="0"/>
              <a:t>其频谱的幅度随Sa函数变化</a:t>
            </a:r>
            <a:r>
              <a:rPr lang="zh-CN" altLang="zh-CN" dirty="0" smtClean="0"/>
              <a:t>。对于冲激</a:t>
            </a:r>
            <a:r>
              <a:rPr lang="zh-CN" altLang="en-US" dirty="0" smtClean="0"/>
              <a:t>采样</a:t>
            </a:r>
            <a:r>
              <a:rPr lang="zh-CN" altLang="zh-CN" dirty="0" smtClean="0"/>
              <a:t>，</a:t>
            </a:r>
            <a:r>
              <a:rPr lang="zh-CN" altLang="zh-CN" dirty="0"/>
              <a:t>其频谱的幅度为常数。</a:t>
            </a:r>
          </a:p>
        </p:txBody>
      </p:sp>
      <p:sp>
        <p:nvSpPr>
          <p:cNvPr id="8" name="Text Box 7"/>
          <p:cNvSpPr txBox="1">
            <a:spLocks noChangeArrowheads="1"/>
          </p:cNvSpPr>
          <p:nvPr/>
        </p:nvSpPr>
        <p:spPr bwMode="auto">
          <a:xfrm>
            <a:off x="574420" y="4941765"/>
            <a:ext cx="800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lnSpc>
                <a:spcPct val="150000"/>
              </a:lnSpc>
              <a:spcBef>
                <a:spcPct val="50000"/>
              </a:spcBef>
              <a:buFont typeface="Arial" panose="020B0604020202020204" pitchFamily="34" charset="0"/>
              <a:buChar char="•"/>
            </a:pPr>
            <a:r>
              <a:rPr lang="zh-CN" altLang="zh-CN" sz="2800" dirty="0" smtClean="0"/>
              <a:t>冲激</a:t>
            </a:r>
            <a:r>
              <a:rPr lang="zh-CN" altLang="en-US" sz="2800" dirty="0" smtClean="0"/>
              <a:t>采样</a:t>
            </a:r>
            <a:r>
              <a:rPr lang="zh-CN" altLang="zh-CN" sz="2800" dirty="0" smtClean="0"/>
              <a:t>是矩形脉冲</a:t>
            </a:r>
            <a:r>
              <a:rPr lang="zh-CN" altLang="en-US" sz="2800" dirty="0" smtClean="0"/>
              <a:t>采样</a:t>
            </a:r>
            <a:r>
              <a:rPr lang="zh-CN" altLang="zh-CN" sz="2800" dirty="0" smtClean="0"/>
              <a:t>的</a:t>
            </a:r>
            <a:r>
              <a:rPr lang="zh-CN" altLang="zh-CN" sz="2800" dirty="0"/>
              <a:t>一种极限</a:t>
            </a:r>
            <a:r>
              <a:rPr lang="zh-CN" altLang="zh-CN" sz="2800" dirty="0" smtClean="0"/>
              <a:t>情况</a:t>
            </a:r>
            <a:r>
              <a:rPr lang="zh-CN" altLang="en-US" sz="2800" dirty="0" smtClean="0"/>
              <a:t>，</a:t>
            </a:r>
            <a:r>
              <a:rPr lang="zh-CN" altLang="zh-CN" sz="2800" dirty="0" smtClean="0"/>
              <a:t>实际</a:t>
            </a:r>
            <a:r>
              <a:rPr lang="zh-CN" altLang="en-US" sz="2800" dirty="0" smtClean="0"/>
              <a:t>采样</a:t>
            </a:r>
            <a:r>
              <a:rPr lang="zh-CN" altLang="zh-CN" sz="2800" dirty="0" smtClean="0"/>
              <a:t>为矩形脉冲</a:t>
            </a:r>
            <a:r>
              <a:rPr lang="zh-CN" altLang="en-US" sz="2800" dirty="0" smtClean="0"/>
              <a:t>采样</a:t>
            </a:r>
            <a:r>
              <a:rPr lang="zh-CN" altLang="zh-CN" sz="2800" dirty="0" smtClean="0"/>
              <a:t>。</a:t>
            </a:r>
            <a:endParaRPr lang="zh-CN" altLang="zh-CN" sz="2800" dirty="0"/>
          </a:p>
        </p:txBody>
      </p:sp>
      <p:sp>
        <p:nvSpPr>
          <p:cNvPr id="9" name="标题 1"/>
          <p:cNvSpPr txBox="1">
            <a:spLocks/>
          </p:cNvSpPr>
          <p:nvPr/>
        </p:nvSpPr>
        <p:spPr>
          <a:xfrm>
            <a:off x="304800" y="116632"/>
            <a:ext cx="8534400" cy="792162"/>
          </a:xfrm>
          <a:prstGeom prst="rect">
            <a:avLst/>
          </a:prstGeom>
        </p:spPr>
        <p:txBody>
          <a:bodyPr bIns="91440" anchor="b" anchorCtr="0">
            <a:normAutofit/>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a:t>结论</a:t>
            </a:r>
          </a:p>
        </p:txBody>
      </p:sp>
    </p:spTree>
    <p:extLst>
      <p:ext uri="{BB962C8B-B14F-4D97-AF65-F5344CB8AC3E}">
        <p14:creationId xmlns:p14="http://schemas.microsoft.com/office/powerpoint/2010/main" val="4662519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272" y="116632"/>
            <a:ext cx="8458200" cy="838200"/>
          </a:xfrm>
        </p:spPr>
        <p:txBody>
          <a:bodyPr/>
          <a:lstStyle/>
          <a:p>
            <a:pPr algn="ctr"/>
            <a:r>
              <a:rPr lang="zh-CN" altLang="en-US" dirty="0" smtClean="0"/>
              <a:t>频域采样（</a:t>
            </a:r>
            <a:r>
              <a:rPr lang="en-US" altLang="zh-CN" dirty="0" smtClean="0"/>
              <a:t>1</a:t>
            </a:r>
            <a:r>
              <a:rPr lang="zh-CN" altLang="en-US" dirty="0" smtClean="0"/>
              <a:t>）</a:t>
            </a:r>
            <a:endParaRPr lang="zh-CN" altLang="en-US" dirty="0"/>
          </a:p>
        </p:txBody>
      </p:sp>
      <p:grpSp>
        <p:nvGrpSpPr>
          <p:cNvPr id="6" name="Group 4"/>
          <p:cNvGrpSpPr>
            <a:grpSpLocks/>
          </p:cNvGrpSpPr>
          <p:nvPr/>
        </p:nvGrpSpPr>
        <p:grpSpPr bwMode="auto">
          <a:xfrm>
            <a:off x="667047" y="1263228"/>
            <a:ext cx="5345113" cy="673100"/>
            <a:chOff x="145" y="0"/>
            <a:chExt cx="3367" cy="424"/>
          </a:xfrm>
        </p:grpSpPr>
        <p:sp>
          <p:nvSpPr>
            <p:cNvPr id="7" name="Text Box 5"/>
            <p:cNvSpPr txBox="1">
              <a:spLocks noChangeArrowheads="1"/>
            </p:cNvSpPr>
            <p:nvPr/>
          </p:nvSpPr>
          <p:spPr bwMode="auto">
            <a:xfrm>
              <a:off x="145" y="49"/>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dirty="0"/>
                <a:t>设连续</a:t>
              </a:r>
              <a:r>
                <a:rPr lang="zh-CN" altLang="zh-CN" sz="2800" dirty="0" smtClean="0"/>
                <a:t>信号</a:t>
              </a:r>
              <a:r>
                <a:rPr lang="zh-CN" altLang="en-US" sz="2800" dirty="0" smtClean="0"/>
                <a:t>：</a:t>
              </a:r>
              <a:endParaRPr lang="zh-CN" altLang="zh-CN" sz="2800" dirty="0"/>
            </a:p>
          </p:txBody>
        </p:sp>
        <p:graphicFrame>
          <p:nvGraphicFramePr>
            <p:cNvPr id="8" name="Object 6"/>
            <p:cNvGraphicFramePr>
              <a:graphicFrameLocks noChangeAspect="1"/>
            </p:cNvGraphicFramePr>
            <p:nvPr/>
          </p:nvGraphicFramePr>
          <p:xfrm>
            <a:off x="1488" y="0"/>
            <a:ext cx="2024" cy="424"/>
          </p:xfrm>
          <a:graphic>
            <a:graphicData uri="http://schemas.openxmlformats.org/presentationml/2006/ole">
              <mc:AlternateContent xmlns:mc="http://schemas.openxmlformats.org/markup-compatibility/2006">
                <mc:Choice xmlns:v="urn:schemas-microsoft-com:vml" Requires="v">
                  <p:oleObj spid="_x0000_s74066" r:id="rId3" imgW="1092043" imgH="228818" progId="Equation.3">
                    <p:embed/>
                  </p:oleObj>
                </mc:Choice>
                <mc:Fallback>
                  <p:oleObj r:id="rId3" imgW="1092043" imgH="2288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0"/>
                          <a:ext cx="2024"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Object 7"/>
          <p:cNvGraphicFramePr>
            <a:graphicFrameLocks noChangeAspect="1"/>
          </p:cNvGraphicFramePr>
          <p:nvPr>
            <p:extLst>
              <p:ext uri="{D42A27DB-BD31-4B8C-83A1-F6EECF244321}">
                <p14:modId xmlns:p14="http://schemas.microsoft.com/office/powerpoint/2010/main" val="2028982074"/>
              </p:ext>
            </p:extLst>
          </p:nvPr>
        </p:nvGraphicFramePr>
        <p:xfrm>
          <a:off x="628278" y="3666033"/>
          <a:ext cx="3295650" cy="627063"/>
        </p:xfrm>
        <a:graphic>
          <a:graphicData uri="http://schemas.openxmlformats.org/presentationml/2006/ole">
            <mc:AlternateContent xmlns:mc="http://schemas.openxmlformats.org/markup-compatibility/2006">
              <mc:Choice xmlns:v="urn:schemas-microsoft-com:vml" Requires="v">
                <p:oleObj spid="_x0000_s74067" r:id="rId5" imgW="1269766" imgH="241512" progId="Equation.3">
                  <p:embed/>
                </p:oleObj>
              </mc:Choice>
              <mc:Fallback>
                <p:oleObj r:id="rId5" imgW="1269766" imgH="2415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278" y="3666033"/>
                        <a:ext cx="32956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p:cNvSpPr txBox="1">
            <a:spLocks noChangeArrowheads="1"/>
          </p:cNvSpPr>
          <p:nvPr/>
        </p:nvSpPr>
        <p:spPr bwMode="auto">
          <a:xfrm>
            <a:off x="611560" y="2060848"/>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dirty="0"/>
              <a:t>若已知连续信号</a:t>
            </a:r>
            <a:r>
              <a:rPr lang="zh-CN" altLang="zh-CN" sz="2800" dirty="0" smtClean="0"/>
              <a:t>频谱</a:t>
            </a:r>
            <a:r>
              <a:rPr lang="en-US" altLang="zh-CN" sz="2800" dirty="0" smtClean="0"/>
              <a:t>:</a:t>
            </a:r>
            <a:endParaRPr lang="zh-CN" altLang="zh-CN" sz="2800" dirty="0"/>
          </a:p>
        </p:txBody>
      </p:sp>
      <p:graphicFrame>
        <p:nvGraphicFramePr>
          <p:cNvPr id="11" name="Object 9"/>
          <p:cNvGraphicFramePr>
            <a:graphicFrameLocks noChangeAspect="1"/>
          </p:cNvGraphicFramePr>
          <p:nvPr>
            <p:extLst>
              <p:ext uri="{D42A27DB-BD31-4B8C-83A1-F6EECF244321}">
                <p14:modId xmlns:p14="http://schemas.microsoft.com/office/powerpoint/2010/main" val="212300983"/>
              </p:ext>
            </p:extLst>
          </p:nvPr>
        </p:nvGraphicFramePr>
        <p:xfrm>
          <a:off x="3995936" y="1963812"/>
          <a:ext cx="3324225" cy="673100"/>
        </p:xfrm>
        <a:graphic>
          <a:graphicData uri="http://schemas.openxmlformats.org/presentationml/2006/ole">
            <mc:AlternateContent xmlns:mc="http://schemas.openxmlformats.org/markup-compatibility/2006">
              <mc:Choice xmlns:v="urn:schemas-microsoft-com:vml" Requires="v">
                <p:oleObj spid="_x0000_s74068" r:id="rId7" imgW="1130127" imgH="228818" progId="Equation.3">
                  <p:embed/>
                </p:oleObj>
              </mc:Choice>
              <mc:Fallback>
                <p:oleObj r:id="rId7" imgW="1130127" imgH="2288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1963812"/>
                        <a:ext cx="332422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p:cNvSpPr txBox="1">
            <a:spLocks noChangeArrowheads="1"/>
          </p:cNvSpPr>
          <p:nvPr/>
        </p:nvSpPr>
        <p:spPr bwMode="auto">
          <a:xfrm>
            <a:off x="3923928" y="370197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dirty="0" smtClean="0"/>
              <a:t>则</a:t>
            </a:r>
            <a:r>
              <a:rPr lang="zh-CN" altLang="en-US" sz="2800" dirty="0" smtClean="0"/>
              <a:t>采样</a:t>
            </a:r>
            <a:r>
              <a:rPr lang="zh-CN" altLang="zh-CN" sz="2800" dirty="0" smtClean="0"/>
              <a:t>后</a:t>
            </a:r>
            <a:r>
              <a:rPr lang="zh-CN" altLang="zh-CN" sz="2800" dirty="0"/>
              <a:t>的频谱:</a:t>
            </a:r>
          </a:p>
        </p:txBody>
      </p:sp>
      <p:sp>
        <p:nvSpPr>
          <p:cNvPr id="13" name="Text Box 11"/>
          <p:cNvSpPr txBox="1">
            <a:spLocks noChangeArrowheads="1"/>
          </p:cNvSpPr>
          <p:nvPr/>
        </p:nvSpPr>
        <p:spPr bwMode="auto">
          <a:xfrm>
            <a:off x="529208" y="4566071"/>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t>其中</a:t>
            </a:r>
            <a:r>
              <a:rPr lang="zh-CN" altLang="zh-CN" sz="2800" dirty="0" smtClean="0"/>
              <a:t>理想</a:t>
            </a:r>
            <a:r>
              <a:rPr lang="zh-CN" altLang="en-US" sz="2800" dirty="0" smtClean="0"/>
              <a:t>采样</a:t>
            </a:r>
            <a:r>
              <a:rPr lang="zh-CN" altLang="zh-CN" sz="2800" dirty="0" smtClean="0"/>
              <a:t>信号</a:t>
            </a:r>
            <a:r>
              <a:rPr lang="zh-CN" altLang="zh-CN" sz="2800" dirty="0"/>
              <a:t>为:</a:t>
            </a:r>
          </a:p>
        </p:txBody>
      </p:sp>
      <p:graphicFrame>
        <p:nvGraphicFramePr>
          <p:cNvPr id="14" name="Object 12"/>
          <p:cNvGraphicFramePr>
            <a:graphicFrameLocks noChangeAspect="1"/>
          </p:cNvGraphicFramePr>
          <p:nvPr>
            <p:extLst>
              <p:ext uri="{D42A27DB-BD31-4B8C-83A1-F6EECF244321}">
                <p14:modId xmlns:p14="http://schemas.microsoft.com/office/powerpoint/2010/main" val="2781979968"/>
              </p:ext>
            </p:extLst>
          </p:nvPr>
        </p:nvGraphicFramePr>
        <p:xfrm>
          <a:off x="4283968" y="4322861"/>
          <a:ext cx="3822700" cy="1122363"/>
        </p:xfrm>
        <a:graphic>
          <a:graphicData uri="http://schemas.openxmlformats.org/presentationml/2006/ole">
            <mc:AlternateContent xmlns:mc="http://schemas.openxmlformats.org/markup-compatibility/2006">
              <mc:Choice xmlns:v="urn:schemas-microsoft-com:vml" Requires="v">
                <p:oleObj spid="_x0000_s74069" r:id="rId9" imgW="1472878" imgH="431930" progId="Equation.3">
                  <p:embed/>
                </p:oleObj>
              </mc:Choice>
              <mc:Fallback>
                <p:oleObj r:id="rId9" imgW="1472878" imgH="43193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968" y="4322861"/>
                        <a:ext cx="3822700" cy="112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3"/>
          <p:cNvGrpSpPr>
            <a:grpSpLocks/>
          </p:cNvGrpSpPr>
          <p:nvPr/>
        </p:nvGrpSpPr>
        <p:grpSpPr bwMode="auto">
          <a:xfrm>
            <a:off x="484584" y="2674516"/>
            <a:ext cx="7543800" cy="747712"/>
            <a:chOff x="0" y="0"/>
            <a:chExt cx="4752" cy="471"/>
          </a:xfrm>
        </p:grpSpPr>
        <p:sp>
          <p:nvSpPr>
            <p:cNvPr id="16" name="Text Box 14"/>
            <p:cNvSpPr txBox="1">
              <a:spLocks noChangeArrowheads="1"/>
            </p:cNvSpPr>
            <p:nvPr/>
          </p:nvSpPr>
          <p:spPr bwMode="auto">
            <a:xfrm>
              <a:off x="2832" y="71"/>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dirty="0"/>
                <a:t>即在频域</a:t>
              </a:r>
              <a:r>
                <a:rPr lang="zh-CN" altLang="zh-CN" sz="2800" dirty="0" smtClean="0"/>
                <a:t>上</a:t>
              </a:r>
              <a:r>
                <a:rPr lang="zh-CN" altLang="en-US" sz="2800" dirty="0" smtClean="0"/>
                <a:t>采样</a:t>
              </a:r>
              <a:r>
                <a:rPr lang="zh-CN" altLang="zh-CN" sz="2800" dirty="0" smtClean="0"/>
                <a:t>:</a:t>
              </a:r>
              <a:endParaRPr lang="zh-CN" altLang="zh-CN" sz="2800" dirty="0"/>
            </a:p>
          </p:txBody>
        </p:sp>
        <p:graphicFrame>
          <p:nvGraphicFramePr>
            <p:cNvPr id="17" name="Object 15"/>
            <p:cNvGraphicFramePr>
              <a:graphicFrameLocks noChangeAspect="1"/>
            </p:cNvGraphicFramePr>
            <p:nvPr/>
          </p:nvGraphicFramePr>
          <p:xfrm>
            <a:off x="384" y="0"/>
            <a:ext cx="2400" cy="471"/>
          </p:xfrm>
          <a:graphic>
            <a:graphicData uri="http://schemas.openxmlformats.org/presentationml/2006/ole">
              <mc:AlternateContent xmlns:mc="http://schemas.openxmlformats.org/markup-compatibility/2006">
                <mc:Choice xmlns:v="urn:schemas-microsoft-com:vml" Requires="v">
                  <p:oleObj spid="_x0000_s74070" r:id="rId11" imgW="1294593" imgH="254097" progId="Equation.DSMT4">
                    <p:embed/>
                  </p:oleObj>
                </mc:Choice>
                <mc:Fallback>
                  <p:oleObj r:id="rId11" imgW="1294593" imgH="25409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 y="0"/>
                          <a:ext cx="2400"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6"/>
            <p:cNvSpPr txBox="1">
              <a:spLocks noChangeArrowheads="1"/>
            </p:cNvSpPr>
            <p:nvPr/>
          </p:nvSpPr>
          <p:spPr bwMode="auto">
            <a:xfrm>
              <a:off x="0" y="7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对</a:t>
              </a:r>
            </a:p>
          </p:txBody>
        </p:sp>
      </p:grpSp>
      <p:graphicFrame>
        <p:nvGraphicFramePr>
          <p:cNvPr id="19" name="Object 17"/>
          <p:cNvGraphicFramePr>
            <a:graphicFrameLocks noChangeAspect="1"/>
          </p:cNvGraphicFramePr>
          <p:nvPr>
            <p:extLst>
              <p:ext uri="{D42A27DB-BD31-4B8C-83A1-F6EECF244321}">
                <p14:modId xmlns:p14="http://schemas.microsoft.com/office/powerpoint/2010/main" val="2295525876"/>
              </p:ext>
            </p:extLst>
          </p:nvPr>
        </p:nvGraphicFramePr>
        <p:xfrm>
          <a:off x="594072" y="5369644"/>
          <a:ext cx="6426200" cy="1155700"/>
        </p:xfrm>
        <a:graphic>
          <a:graphicData uri="http://schemas.openxmlformats.org/presentationml/2006/ole">
            <mc:AlternateContent xmlns:mc="http://schemas.openxmlformats.org/markup-compatibility/2006">
              <mc:Choice xmlns:v="urn:schemas-microsoft-com:vml" Requires="v">
                <p:oleObj spid="_x0000_s74071" r:id="rId13" imgW="2475743" imgH="444624" progId="Equation.DSMT4">
                  <p:embed/>
                </p:oleObj>
              </mc:Choice>
              <mc:Fallback>
                <p:oleObj r:id="rId13" imgW="2475743" imgH="44462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72" y="5369644"/>
                        <a:ext cx="6426200"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5172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extLst>
              <p:ext uri="{D42A27DB-BD31-4B8C-83A1-F6EECF244321}">
                <p14:modId xmlns:p14="http://schemas.microsoft.com/office/powerpoint/2010/main" val="1311251118"/>
              </p:ext>
            </p:extLst>
          </p:nvPr>
        </p:nvGraphicFramePr>
        <p:xfrm>
          <a:off x="961866" y="3566517"/>
          <a:ext cx="7239000" cy="1590675"/>
        </p:xfrm>
        <a:graphic>
          <a:graphicData uri="http://schemas.openxmlformats.org/presentationml/2006/ole">
            <mc:AlternateContent xmlns:mc="http://schemas.openxmlformats.org/markup-compatibility/2006">
              <mc:Choice xmlns:v="urn:schemas-microsoft-com:vml" Requires="v">
                <p:oleObj spid="_x0000_s74868" r:id="rId3" imgW="2564604" imgH="660430" progId="Equation.DSMT4">
                  <p:embed/>
                </p:oleObj>
              </mc:Choice>
              <mc:Fallback>
                <p:oleObj r:id="rId3" imgW="2564604" imgH="6604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66" y="3566517"/>
                        <a:ext cx="7239000" cy="1590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57994504"/>
              </p:ext>
            </p:extLst>
          </p:nvPr>
        </p:nvGraphicFramePr>
        <p:xfrm>
          <a:off x="1072636" y="1013842"/>
          <a:ext cx="6986588" cy="2343150"/>
        </p:xfrm>
        <a:graphic>
          <a:graphicData uri="http://schemas.openxmlformats.org/presentationml/2006/ole">
            <mc:AlternateContent xmlns:mc="http://schemas.openxmlformats.org/markup-compatibility/2006">
              <mc:Choice xmlns:v="urn:schemas-microsoft-com:vml" Requires="v">
                <p:oleObj spid="_x0000_s74869" r:id="rId5" imgW="2691549" imgH="901626" progId="Equation.3">
                  <p:embed/>
                </p:oleObj>
              </mc:Choice>
              <mc:Fallback>
                <p:oleObj r:id="rId5" imgW="2691549" imgH="9016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2636" y="1013842"/>
                        <a:ext cx="6986588" cy="234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2251938" y="5292873"/>
            <a:ext cx="4648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smtClean="0">
                <a:solidFill>
                  <a:srgbClr val="C00000"/>
                </a:solidFill>
              </a:rPr>
              <a:t>频域</a:t>
            </a:r>
            <a:r>
              <a:rPr lang="zh-CN" altLang="en-US" sz="2800" b="1" dirty="0" smtClean="0">
                <a:solidFill>
                  <a:srgbClr val="C00000"/>
                </a:solidFill>
              </a:rPr>
              <a:t>采样</a:t>
            </a:r>
            <a:r>
              <a:rPr lang="zh-CN" altLang="zh-CN" sz="2800" b="1" dirty="0" smtClean="0">
                <a:solidFill>
                  <a:srgbClr val="C00000"/>
                </a:solidFill>
              </a:rPr>
              <a:t>，</a:t>
            </a:r>
            <a:r>
              <a:rPr lang="zh-CN" altLang="zh-CN" sz="2800" b="1" dirty="0">
                <a:solidFill>
                  <a:srgbClr val="C00000"/>
                </a:solidFill>
              </a:rPr>
              <a:t>时域周期延拓。</a:t>
            </a:r>
          </a:p>
          <a:p>
            <a:pPr>
              <a:spcBef>
                <a:spcPct val="50000"/>
              </a:spcBef>
            </a:pPr>
            <a:r>
              <a:rPr lang="zh-CN" altLang="zh-CN" sz="2800" b="1" dirty="0" smtClean="0">
                <a:solidFill>
                  <a:srgbClr val="C00000"/>
                </a:solidFill>
              </a:rPr>
              <a:t>时域</a:t>
            </a:r>
            <a:r>
              <a:rPr lang="zh-CN" altLang="en-US" sz="2800" b="1" dirty="0" smtClean="0">
                <a:solidFill>
                  <a:srgbClr val="C00000"/>
                </a:solidFill>
              </a:rPr>
              <a:t>采样</a:t>
            </a:r>
            <a:r>
              <a:rPr lang="zh-CN" altLang="zh-CN" sz="2800" b="1" dirty="0" smtClean="0">
                <a:solidFill>
                  <a:srgbClr val="C00000"/>
                </a:solidFill>
              </a:rPr>
              <a:t>，</a:t>
            </a:r>
            <a:r>
              <a:rPr lang="zh-CN" altLang="zh-CN" sz="2800" b="1" dirty="0">
                <a:solidFill>
                  <a:srgbClr val="C00000"/>
                </a:solidFill>
              </a:rPr>
              <a:t>频域周期延拓。</a:t>
            </a:r>
          </a:p>
        </p:txBody>
      </p:sp>
      <p:sp>
        <p:nvSpPr>
          <p:cNvPr id="9"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频域采样（</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541210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频域采样（</a:t>
            </a:r>
            <a:r>
              <a:rPr lang="en-US" altLang="zh-CN" dirty="0" smtClean="0"/>
              <a:t>3</a:t>
            </a:r>
            <a:r>
              <a:rPr lang="zh-CN" altLang="en-US" dirty="0" smtClean="0"/>
              <a:t>）</a:t>
            </a:r>
            <a:endParaRPr lang="zh-CN"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797446272"/>
              </p:ext>
            </p:extLst>
          </p:nvPr>
        </p:nvGraphicFramePr>
        <p:xfrm>
          <a:off x="861391" y="1268760"/>
          <a:ext cx="7143089" cy="526703"/>
        </p:xfrm>
        <a:graphic>
          <a:graphicData uri="http://schemas.openxmlformats.org/presentationml/2006/ole">
            <mc:AlternateContent xmlns:mc="http://schemas.openxmlformats.org/markup-compatibility/2006">
              <mc:Choice xmlns:v="urn:schemas-microsoft-com:vml" Requires="v">
                <p:oleObj spid="_x0000_s84126" r:id="rId3" imgW="2819717" imgH="228917" progId="Equation.DSMT4">
                  <p:embed/>
                </p:oleObj>
              </mc:Choice>
              <mc:Fallback>
                <p:oleObj r:id="rId3" imgW="2819717" imgH="228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391" y="1268760"/>
                        <a:ext cx="7143089" cy="526703"/>
                      </a:xfrm>
                      <a:prstGeom prst="rect">
                        <a:avLst/>
                      </a:prstGeom>
                      <a:noFill/>
                      <a:ln>
                        <a:noFill/>
                      </a:ln>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853600900"/>
              </p:ext>
            </p:extLst>
          </p:nvPr>
        </p:nvGraphicFramePr>
        <p:xfrm>
          <a:off x="861392" y="2558405"/>
          <a:ext cx="6934200" cy="1590675"/>
        </p:xfrm>
        <a:graphic>
          <a:graphicData uri="http://schemas.openxmlformats.org/presentationml/2006/ole">
            <mc:AlternateContent xmlns:mc="http://schemas.openxmlformats.org/markup-compatibility/2006">
              <mc:Choice xmlns:v="urn:schemas-microsoft-com:vml" Requires="v">
                <p:oleObj spid="_x0000_s84127" r:id="rId5" imgW="2946717" imgH="686117" progId="Equation.DSMT4">
                  <p:embed/>
                </p:oleObj>
              </mc:Choice>
              <mc:Fallback>
                <p:oleObj r:id="rId5" imgW="2946717" imgH="6861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392" y="2558405"/>
                        <a:ext cx="6934200" cy="15906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54913096"/>
              </p:ext>
            </p:extLst>
          </p:nvPr>
        </p:nvGraphicFramePr>
        <p:xfrm>
          <a:off x="861392" y="4368130"/>
          <a:ext cx="7239000" cy="1581150"/>
        </p:xfrm>
        <a:graphic>
          <a:graphicData uri="http://schemas.openxmlformats.org/presentationml/2006/ole">
            <mc:AlternateContent xmlns:mc="http://schemas.openxmlformats.org/markup-compatibility/2006">
              <mc:Choice xmlns:v="urn:schemas-microsoft-com:vml" Requires="v">
                <p:oleObj spid="_x0000_s84128" r:id="rId7" imgW="3173940" imgH="723903" progId="Equation.DSMT4">
                  <p:embed/>
                </p:oleObj>
              </mc:Choice>
              <mc:Fallback>
                <p:oleObj r:id="rId7" imgW="3173940" imgH="72390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392" y="4368130"/>
                        <a:ext cx="7239000" cy="158115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p:cNvSpPr txBox="1">
            <a:spLocks noChangeArrowheads="1"/>
          </p:cNvSpPr>
          <p:nvPr/>
        </p:nvSpPr>
        <p:spPr bwMode="auto">
          <a:xfrm>
            <a:off x="3258616" y="1859930"/>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600" dirty="0" smtClean="0"/>
              <a:t>即</a:t>
            </a:r>
            <a:r>
              <a:rPr lang="en-US" altLang="zh-CN" sz="2600" dirty="0" smtClean="0"/>
              <a:t> </a:t>
            </a:r>
            <a:r>
              <a:rPr lang="zh-CN" altLang="zh-CN" sz="2600" dirty="0" smtClean="0"/>
              <a:t>f</a:t>
            </a:r>
            <a:r>
              <a:rPr lang="zh-CN" altLang="zh-CN" sz="2600" dirty="0"/>
              <a:t>(t</a:t>
            </a:r>
            <a:r>
              <a:rPr lang="zh-CN" altLang="zh-CN" sz="2600" dirty="0" smtClean="0"/>
              <a:t>)</a:t>
            </a:r>
            <a:r>
              <a:rPr lang="en-US" altLang="zh-CN" sz="2600" dirty="0" smtClean="0"/>
              <a:t> </a:t>
            </a:r>
            <a:r>
              <a:rPr lang="zh-CN" altLang="zh-CN" sz="2600" dirty="0" smtClean="0"/>
              <a:t>时间</a:t>
            </a:r>
            <a:r>
              <a:rPr lang="zh-CN" altLang="zh-CN" sz="2600" dirty="0"/>
              <a:t>受限信号</a:t>
            </a:r>
          </a:p>
        </p:txBody>
      </p:sp>
    </p:spTree>
    <p:extLst>
      <p:ext uri="{BB962C8B-B14F-4D97-AF65-F5344CB8AC3E}">
        <p14:creationId xmlns:p14="http://schemas.microsoft.com/office/powerpoint/2010/main" val="2292042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67544" y="1096278"/>
            <a:ext cx="8229600" cy="646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50000"/>
              </a:spcBef>
              <a:buClr>
                <a:srgbClr val="E9E5DC"/>
              </a:buClr>
              <a:buSzPct val="75000"/>
              <a:buFont typeface="Wingdings" pitchFamily="2" charset="2"/>
              <a:buNone/>
            </a:pPr>
            <a:r>
              <a:rPr lang="en-US" altLang="zh-CN" sz="2000" b="1" dirty="0" smtClean="0">
                <a:solidFill>
                  <a:prstClr val="black"/>
                </a:solidFill>
              </a:rPr>
              <a:t>DFT</a:t>
            </a:r>
            <a:r>
              <a:rPr lang="zh-CN" altLang="en-US" sz="2000" b="1" dirty="0" smtClean="0">
                <a:solidFill>
                  <a:prstClr val="black"/>
                </a:solidFill>
              </a:rPr>
              <a:t>：将</a:t>
            </a:r>
            <a:r>
              <a:rPr lang="zh-CN" altLang="en-US" sz="2000" b="1" dirty="0">
                <a:solidFill>
                  <a:prstClr val="black"/>
                </a:solidFill>
              </a:rPr>
              <a:t>有限长序列                         </a:t>
            </a:r>
            <a:r>
              <a:rPr lang="zh-CN" altLang="en-US" sz="2000" b="1" dirty="0" smtClean="0">
                <a:solidFill>
                  <a:prstClr val="black"/>
                </a:solidFill>
              </a:rPr>
              <a:t>拓</a:t>
            </a:r>
            <a:r>
              <a:rPr lang="zh-CN" altLang="en-US" sz="2000" b="1" dirty="0">
                <a:solidFill>
                  <a:prstClr val="black"/>
                </a:solidFill>
              </a:rPr>
              <a:t>成周期序列       </a:t>
            </a:r>
            <a:r>
              <a:rPr lang="zh-CN" altLang="en-US" sz="2000" b="1" dirty="0" smtClean="0">
                <a:solidFill>
                  <a:prstClr val="black"/>
                </a:solidFill>
              </a:rPr>
              <a:t> ：</a:t>
            </a:r>
            <a:endParaRPr lang="zh-CN" altLang="en-US" sz="2000" b="1" dirty="0">
              <a:solidFill>
                <a:prstClr val="black"/>
              </a:solidFill>
            </a:endParaRPr>
          </a:p>
        </p:txBody>
      </p:sp>
      <p:pic>
        <p:nvPicPr>
          <p:cNvPr id="6"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9730" y="1742661"/>
            <a:ext cx="5587596" cy="280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6"/>
          <p:cNvGraphicFramePr>
            <a:graphicFrameLocks noChangeAspect="1"/>
          </p:cNvGraphicFramePr>
          <p:nvPr>
            <p:extLst>
              <p:ext uri="{D42A27DB-BD31-4B8C-83A1-F6EECF244321}">
                <p14:modId xmlns:p14="http://schemas.microsoft.com/office/powerpoint/2010/main" val="4008717297"/>
              </p:ext>
            </p:extLst>
          </p:nvPr>
        </p:nvGraphicFramePr>
        <p:xfrm>
          <a:off x="3424920" y="1137122"/>
          <a:ext cx="2008187" cy="347662"/>
        </p:xfrm>
        <a:graphic>
          <a:graphicData uri="http://schemas.openxmlformats.org/presentationml/2006/ole">
            <mc:AlternateContent xmlns:mc="http://schemas.openxmlformats.org/markup-compatibility/2006">
              <mc:Choice xmlns:v="urn:schemas-microsoft-com:vml" Requires="v">
                <p:oleObj spid="_x0000_s88080" name="公式" r:id="rId4" imgW="1167893" imgH="203112" progId="Equation.3">
                  <p:embed/>
                </p:oleObj>
              </mc:Choice>
              <mc:Fallback>
                <p:oleObj name="公式" r:id="rId4" imgW="1167893"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920" y="1137122"/>
                        <a:ext cx="20081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83796243"/>
              </p:ext>
            </p:extLst>
          </p:nvPr>
        </p:nvGraphicFramePr>
        <p:xfrm>
          <a:off x="7135120" y="1137348"/>
          <a:ext cx="566738" cy="349250"/>
        </p:xfrm>
        <a:graphic>
          <a:graphicData uri="http://schemas.openxmlformats.org/presentationml/2006/ole">
            <mc:AlternateContent xmlns:mc="http://schemas.openxmlformats.org/markup-compatibility/2006">
              <mc:Choice xmlns:v="urn:schemas-microsoft-com:vml" Requires="v">
                <p:oleObj spid="_x0000_s88081" name="公式" r:id="rId6" imgW="330057" imgH="203112" progId="Equation.3">
                  <p:embed/>
                </p:oleObj>
              </mc:Choice>
              <mc:Fallback>
                <p:oleObj name="公式" r:id="rId6" imgW="330057"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5120" y="1137348"/>
                        <a:ext cx="5667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11"/>
          <p:cNvPicPr>
            <a:picLocks noChangeAspect="1"/>
          </p:cNvPicPr>
          <p:nvPr/>
        </p:nvPicPr>
        <p:blipFill>
          <a:blip r:embed="rId8"/>
          <a:stretch>
            <a:fillRect/>
          </a:stretch>
        </p:blipFill>
        <p:spPr>
          <a:xfrm>
            <a:off x="1896246" y="4773933"/>
            <a:ext cx="5360212" cy="1796889"/>
          </a:xfrm>
          <a:prstGeom prst="rect">
            <a:avLst/>
          </a:prstGeom>
        </p:spPr>
      </p:pic>
      <p:sp>
        <p:nvSpPr>
          <p:cNvPr id="13" name="左大括号 12"/>
          <p:cNvSpPr/>
          <p:nvPr/>
        </p:nvSpPr>
        <p:spPr>
          <a:xfrm>
            <a:off x="1651756" y="5143487"/>
            <a:ext cx="230538"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a:solidFill>
                <a:prstClr val="black"/>
              </a:solidFill>
            </a:endParaRPr>
          </a:p>
        </p:txBody>
      </p:sp>
      <p:sp>
        <p:nvSpPr>
          <p:cNvPr id="14" name="矩形 13"/>
          <p:cNvSpPr/>
          <p:nvPr/>
        </p:nvSpPr>
        <p:spPr>
          <a:xfrm>
            <a:off x="2046309" y="190381"/>
            <a:ext cx="5051384" cy="646331"/>
          </a:xfrm>
          <a:prstGeom prst="rect">
            <a:avLst/>
          </a:prstGeom>
        </p:spPr>
        <p:txBody>
          <a:bodyPr/>
          <a:lstStyle/>
          <a:p>
            <a:pPr fontAlgn="auto">
              <a:spcAft>
                <a:spcPts val="0"/>
              </a:spcAft>
            </a:pPr>
            <a:r>
              <a:rPr lang="en-US" altLang="zh-CN" sz="3600" b="1" dirty="0" smtClean="0">
                <a:solidFill>
                  <a:srgbClr val="696464"/>
                </a:solidFill>
                <a:latin typeface="Franklin Gothic Book"/>
                <a:ea typeface="幼圆" panose="02010509060101010101" pitchFamily="49" charset="-122"/>
              </a:rPr>
              <a:t>DFT — </a:t>
            </a:r>
            <a:r>
              <a:rPr lang="zh-CN" altLang="en-US" sz="3600" b="1" dirty="0">
                <a:solidFill>
                  <a:srgbClr val="696464"/>
                </a:solidFill>
                <a:latin typeface="Franklin Gothic Book"/>
                <a:ea typeface="幼圆" panose="02010509060101010101" pitchFamily="49" charset="-122"/>
              </a:rPr>
              <a:t>频域</a:t>
            </a:r>
            <a:r>
              <a:rPr lang="zh-CN" altLang="en-US" sz="3600" b="1" dirty="0" smtClean="0">
                <a:solidFill>
                  <a:srgbClr val="696464"/>
                </a:solidFill>
                <a:latin typeface="Franklin Gothic Book"/>
                <a:ea typeface="幼圆" panose="02010509060101010101" pitchFamily="49" charset="-122"/>
              </a:rPr>
              <a:t>采样 </a:t>
            </a:r>
            <a:r>
              <a:rPr lang="en-US" altLang="zh-CN" sz="3600" b="1" dirty="0" smtClean="0">
                <a:solidFill>
                  <a:srgbClr val="696464"/>
                </a:solidFill>
                <a:latin typeface="Franklin Gothic Book"/>
                <a:ea typeface="幼圆" panose="02010509060101010101" pitchFamily="49" charset="-122"/>
              </a:rPr>
              <a:t>— DTFT</a:t>
            </a:r>
            <a:endParaRPr lang="zh-CN" altLang="en-US" sz="3600" b="1" dirty="0">
              <a:solidFill>
                <a:srgbClr val="696464"/>
              </a:solidFill>
              <a:latin typeface="Franklin Gothic Book"/>
              <a:ea typeface="幼圆" panose="02010509060101010101" pitchFamily="49" charset="-122"/>
            </a:endParaRPr>
          </a:p>
        </p:txBody>
      </p:sp>
    </p:spTree>
    <p:extLst>
      <p:ext uri="{BB962C8B-B14F-4D97-AF65-F5344CB8AC3E}">
        <p14:creationId xmlns:p14="http://schemas.microsoft.com/office/powerpoint/2010/main" val="505378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309" y="116632"/>
            <a:ext cx="5051384" cy="646331"/>
          </a:xfrm>
          <a:prstGeom prst="rect">
            <a:avLst/>
          </a:prstGeom>
        </p:spPr>
        <p:txBody>
          <a:bodyPr/>
          <a:lstStyle/>
          <a:p>
            <a:pPr fontAlgn="auto">
              <a:spcAft>
                <a:spcPts val="0"/>
              </a:spcAft>
            </a:pPr>
            <a:r>
              <a:rPr lang="en-US" altLang="zh-CN" sz="3600" b="1" dirty="0" smtClean="0">
                <a:solidFill>
                  <a:srgbClr val="696464"/>
                </a:solidFill>
                <a:latin typeface="Franklin Gothic Book"/>
                <a:ea typeface="幼圆" panose="02010509060101010101" pitchFamily="49" charset="-122"/>
              </a:rPr>
              <a:t>DFT</a:t>
            </a:r>
            <a:r>
              <a:rPr lang="zh-CN" altLang="en-US" sz="3600" b="1" dirty="0" smtClean="0">
                <a:solidFill>
                  <a:srgbClr val="696464"/>
                </a:solidFill>
                <a:latin typeface="Franklin Gothic Book"/>
                <a:ea typeface="幼圆" panose="02010509060101010101" pitchFamily="49" charset="-122"/>
              </a:rPr>
              <a:t>与</a:t>
            </a:r>
            <a:r>
              <a:rPr lang="en-US" altLang="zh-CN" sz="3600" b="1" dirty="0" smtClean="0">
                <a:solidFill>
                  <a:srgbClr val="696464"/>
                </a:solidFill>
                <a:latin typeface="Franklin Gothic Book"/>
                <a:ea typeface="幼圆" panose="02010509060101010101" pitchFamily="49" charset="-122"/>
              </a:rPr>
              <a:t>DTFT</a:t>
            </a:r>
            <a:r>
              <a:rPr lang="zh-CN" altLang="en-US" sz="3600" b="1" dirty="0" smtClean="0">
                <a:solidFill>
                  <a:srgbClr val="696464"/>
                </a:solidFill>
                <a:latin typeface="Franklin Gothic Book"/>
                <a:ea typeface="幼圆" panose="02010509060101010101" pitchFamily="49" charset="-122"/>
              </a:rPr>
              <a:t>之间关系</a:t>
            </a:r>
            <a:r>
              <a:rPr lang="en-US" altLang="zh-CN" sz="3600" b="1" dirty="0">
                <a:solidFill>
                  <a:srgbClr val="696464"/>
                </a:solidFill>
                <a:latin typeface="Franklin Gothic Book"/>
                <a:ea typeface="幼圆" panose="02010509060101010101" pitchFamily="49" charset="-122"/>
              </a:rPr>
              <a:t>?</a:t>
            </a:r>
            <a:endParaRPr lang="zh-CN" altLang="en-US" sz="3600" b="1" dirty="0">
              <a:solidFill>
                <a:srgbClr val="696464"/>
              </a:solidFill>
              <a:latin typeface="Franklin Gothic Book"/>
              <a:ea typeface="幼圆" panose="02010509060101010101" pitchFamily="49" charset="-122"/>
            </a:endParaRPr>
          </a:p>
        </p:txBody>
      </p:sp>
      <p:sp>
        <p:nvSpPr>
          <p:cNvPr id="6" name="Rectangle 2"/>
          <p:cNvSpPr txBox="1">
            <a:spLocks noChangeArrowheads="1"/>
          </p:cNvSpPr>
          <p:nvPr/>
        </p:nvSpPr>
        <p:spPr bwMode="auto">
          <a:xfrm>
            <a:off x="442664" y="1268760"/>
            <a:ext cx="8305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l">
              <a:spcBef>
                <a:spcPct val="20000"/>
              </a:spcBef>
              <a:buClr>
                <a:srgbClr val="9B2D1F"/>
              </a:buClr>
            </a:pPr>
            <a:r>
              <a:rPr kumimoji="1" lang="zh-CN" altLang="en-US" sz="2800" dirty="0">
                <a:solidFill>
                  <a:prstClr val="black"/>
                </a:solidFill>
                <a:latin typeface="Times New Roman" pitchFamily="18" charset="0"/>
              </a:rPr>
              <a:t>     </a:t>
            </a:r>
            <a:r>
              <a:rPr kumimoji="1" lang="en-US" altLang="zh-CN" sz="2800" dirty="0">
                <a:solidFill>
                  <a:prstClr val="black"/>
                </a:solidFill>
                <a:latin typeface="Times New Roman" pitchFamily="18" charset="0"/>
              </a:rPr>
              <a:t>x[n]</a:t>
            </a:r>
            <a:r>
              <a:rPr kumimoji="1" lang="zh-CN" altLang="en-US" sz="2800" dirty="0">
                <a:solidFill>
                  <a:prstClr val="black"/>
                </a:solidFill>
                <a:latin typeface="Times New Roman" pitchFamily="18" charset="0"/>
              </a:rPr>
              <a:t>为长度为</a:t>
            </a:r>
            <a:r>
              <a:rPr kumimoji="1" lang="en-US" altLang="zh-CN" sz="2800" dirty="0">
                <a:solidFill>
                  <a:prstClr val="black"/>
                </a:solidFill>
                <a:latin typeface="Times New Roman" pitchFamily="18" charset="0"/>
              </a:rPr>
              <a:t>N</a:t>
            </a:r>
            <a:r>
              <a:rPr kumimoji="1" lang="zh-CN" altLang="en-US" sz="2800" dirty="0">
                <a:solidFill>
                  <a:prstClr val="black"/>
                </a:solidFill>
                <a:latin typeface="Times New Roman" pitchFamily="18" charset="0"/>
              </a:rPr>
              <a:t>的有限长序列，则</a:t>
            </a:r>
            <a:r>
              <a:rPr kumimoji="1" lang="en-US" altLang="zh-CN" sz="2800" dirty="0">
                <a:solidFill>
                  <a:prstClr val="black"/>
                </a:solidFill>
                <a:latin typeface="Times New Roman" pitchFamily="18" charset="0"/>
              </a:rPr>
              <a:t>DTFT</a:t>
            </a:r>
            <a:r>
              <a:rPr kumimoji="1" lang="zh-CN" altLang="en-US" sz="2800" dirty="0">
                <a:solidFill>
                  <a:prstClr val="black"/>
                </a:solidFill>
                <a:latin typeface="Times New Roman" pitchFamily="18" charset="0"/>
              </a:rPr>
              <a:t>变换为：</a:t>
            </a:r>
          </a:p>
          <a:p>
            <a:pPr algn="l">
              <a:spcBef>
                <a:spcPct val="20000"/>
              </a:spcBef>
              <a:buClr>
                <a:srgbClr val="9B2D1F"/>
              </a:buClr>
            </a:pPr>
            <a:endParaRPr kumimoji="1" lang="zh-CN" altLang="en-US" sz="2800" dirty="0">
              <a:solidFill>
                <a:prstClr val="black"/>
              </a:solidFill>
              <a:latin typeface="Times New Roman" pitchFamily="18" charset="0"/>
            </a:endParaRPr>
          </a:p>
        </p:txBody>
      </p:sp>
      <p:graphicFrame>
        <p:nvGraphicFramePr>
          <p:cNvPr id="7" name="Object 3"/>
          <p:cNvGraphicFramePr>
            <a:graphicFrameLocks noChangeAspect="1"/>
          </p:cNvGraphicFramePr>
          <p:nvPr>
            <p:extLst/>
          </p:nvPr>
        </p:nvGraphicFramePr>
        <p:xfrm>
          <a:off x="1648991" y="2031306"/>
          <a:ext cx="5875337" cy="1109662"/>
        </p:xfrm>
        <a:graphic>
          <a:graphicData uri="http://schemas.openxmlformats.org/presentationml/2006/ole">
            <mc:AlternateContent xmlns:mc="http://schemas.openxmlformats.org/markup-compatibility/2006">
              <mc:Choice xmlns:v="urn:schemas-microsoft-com:vml" Requires="v">
                <p:oleObj spid="_x0000_s89111" name="Equation" r:id="rId3" imgW="2209935" imgH="352357" progId="Equation.DSMT4">
                  <p:embed/>
                </p:oleObj>
              </mc:Choice>
              <mc:Fallback>
                <p:oleObj name="Equation" r:id="rId3" imgW="2209935" imgH="3523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991" y="2031306"/>
                        <a:ext cx="5875337" cy="1109662"/>
                      </a:xfrm>
                      <a:prstGeom prst="rect">
                        <a:avLst/>
                      </a:prstGeom>
                      <a:noFill/>
                      <a:ln>
                        <a:solidFill>
                          <a:srgbClr val="0000FF"/>
                        </a:solid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8" name="Rectangle 9"/>
              <p:cNvSpPr>
                <a:spLocks noChangeArrowheads="1"/>
              </p:cNvSpPr>
              <p:nvPr/>
            </p:nvSpPr>
            <p:spPr bwMode="auto">
              <a:xfrm>
                <a:off x="762000" y="3413318"/>
                <a:ext cx="8091488" cy="1815882"/>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l">
                  <a:lnSpc>
                    <a:spcPct val="200000"/>
                  </a:lnSpc>
                </a:pPr>
                <a:r>
                  <a:rPr lang="zh-CN" altLang="en-US" sz="2800" dirty="0" smtClean="0">
                    <a:solidFill>
                      <a:prstClr val="black"/>
                    </a:solidFill>
                  </a:rPr>
                  <a:t>在</a:t>
                </a:r>
                <a14:m>
                  <m:oMath xmlns:m="http://schemas.openxmlformats.org/officeDocument/2006/math">
                    <m:r>
                      <a:rPr lang="zh-CN" altLang="en-US" sz="2800" i="1" smtClean="0">
                        <a:solidFill>
                          <a:prstClr val="black"/>
                        </a:solidFill>
                        <a:latin typeface="Cambria Math"/>
                      </a:rPr>
                      <m:t>𝜔</m:t>
                    </m:r>
                  </m:oMath>
                </a14:m>
                <a:r>
                  <a:rPr lang="zh-CN" altLang="en-US" sz="2800" dirty="0" smtClean="0">
                    <a:solidFill>
                      <a:prstClr val="black"/>
                    </a:solidFill>
                  </a:rPr>
                  <a:t>轴</a:t>
                </a:r>
                <a:r>
                  <a:rPr lang="zh-CN" altLang="en-US" sz="2800" dirty="0">
                    <a:solidFill>
                      <a:prstClr val="black"/>
                    </a:solidFill>
                  </a:rPr>
                  <a:t>上对            以</a:t>
                </a:r>
                <a:r>
                  <a:rPr lang="en-US" altLang="zh-CN" sz="2800" dirty="0">
                    <a:solidFill>
                      <a:prstClr val="black"/>
                    </a:solidFill>
                  </a:rPr>
                  <a:t>N</a:t>
                </a:r>
                <a:r>
                  <a:rPr lang="zh-CN" altLang="en-US" sz="2800" dirty="0">
                    <a:solidFill>
                      <a:prstClr val="black"/>
                    </a:solidFill>
                  </a:rPr>
                  <a:t>个等频率间隔                 </a:t>
                </a:r>
                <a:r>
                  <a:rPr lang="zh-CN" altLang="en-US" sz="2800" dirty="0" smtClean="0">
                    <a:solidFill>
                      <a:prstClr val="black"/>
                    </a:solidFill>
                  </a:rPr>
                  <a:t>均匀采样，</a:t>
                </a:r>
                <a:r>
                  <a:rPr lang="zh-CN" altLang="en-US" sz="2800" dirty="0">
                    <a:solidFill>
                      <a:prstClr val="black"/>
                    </a:solidFill>
                  </a:rPr>
                  <a:t>即：</a:t>
                </a:r>
              </a:p>
            </p:txBody>
          </p:sp>
        </mc:Choice>
        <mc:Fallback xmlns="">
          <p:sp>
            <p:nvSpPr>
              <p:cNvPr id="8" name="Rectangle 9"/>
              <p:cNvSpPr>
                <a:spLocks noRot="1" noChangeAspect="1" noMove="1" noResize="1" noEditPoints="1" noAdjustHandles="1" noChangeArrowheads="1" noChangeShapeType="1" noTextEdit="1"/>
              </p:cNvSpPr>
              <p:nvPr/>
            </p:nvSpPr>
            <p:spPr bwMode="auto">
              <a:xfrm>
                <a:off x="762000" y="3413318"/>
                <a:ext cx="8091488" cy="1815882"/>
              </a:xfrm>
              <a:prstGeom prst="rect">
                <a:avLst/>
              </a:prstGeom>
              <a:blipFill rotWithShape="0">
                <a:blip r:embed="rId5"/>
                <a:stretch>
                  <a:fillRect l="-15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4150" y="3654896"/>
            <a:ext cx="1123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0344" y="3691771"/>
            <a:ext cx="17335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对象 8"/>
          <p:cNvGraphicFramePr>
            <a:graphicFrameLocks noChangeAspect="1"/>
          </p:cNvGraphicFramePr>
          <p:nvPr>
            <p:extLst/>
          </p:nvPr>
        </p:nvGraphicFramePr>
        <p:xfrm>
          <a:off x="3270250" y="4572984"/>
          <a:ext cx="3816350" cy="512762"/>
        </p:xfrm>
        <a:graphic>
          <a:graphicData uri="http://schemas.openxmlformats.org/presentationml/2006/ole">
            <mc:AlternateContent xmlns:mc="http://schemas.openxmlformats.org/markup-compatibility/2006">
              <mc:Choice xmlns:v="urn:schemas-microsoft-com:vml" Requires="v">
                <p:oleObj spid="_x0000_s89112" name="Equation" r:id="rId8" imgW="1619216" imgH="142943" progId="Equation.DSMT4">
                  <p:embed/>
                </p:oleObj>
              </mc:Choice>
              <mc:Fallback>
                <p:oleObj name="Equation" r:id="rId8" imgW="1619216" imgH="14294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0250" y="4572984"/>
                        <a:ext cx="38163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838200" y="5335736"/>
          <a:ext cx="7519988" cy="1117600"/>
        </p:xfrm>
        <a:graphic>
          <a:graphicData uri="http://schemas.openxmlformats.org/presentationml/2006/ole">
            <mc:AlternateContent xmlns:mc="http://schemas.openxmlformats.org/markup-compatibility/2006">
              <mc:Choice xmlns:v="urn:schemas-microsoft-com:vml" Requires="v">
                <p:oleObj spid="_x0000_s89113" name="Equation" r:id="rId10" imgW="2819535" imgH="342900" progId="Equation.DSMT4">
                  <p:embed/>
                </p:oleObj>
              </mc:Choice>
              <mc:Fallback>
                <p:oleObj name="Equation" r:id="rId10" imgW="2819535" imgH="3429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5335736"/>
                        <a:ext cx="7519988" cy="1117600"/>
                      </a:xfrm>
                      <a:prstGeom prst="rect">
                        <a:avLst/>
                      </a:prstGeom>
                      <a:noFill/>
                      <a:ln>
                        <a:solidFill>
                          <a:srgbClr val="0000FF"/>
                        </a:solidFill>
                      </a:ln>
                      <a:effectLst/>
                      <a:extLst/>
                    </p:spPr>
                  </p:pic>
                </p:oleObj>
              </mc:Fallback>
            </mc:AlternateContent>
          </a:graphicData>
        </a:graphic>
      </p:graphicFrame>
    </p:spTree>
    <p:extLst>
      <p:ext uri="{BB962C8B-B14F-4D97-AF65-F5344CB8AC3E}">
        <p14:creationId xmlns:p14="http://schemas.microsoft.com/office/powerpoint/2010/main" val="1033886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309" y="116632"/>
            <a:ext cx="5051384" cy="646331"/>
          </a:xfrm>
          <a:prstGeom prst="rect">
            <a:avLst/>
          </a:prstGeom>
        </p:spPr>
        <p:txBody>
          <a:bodyPr/>
          <a:lstStyle/>
          <a:p>
            <a:pPr fontAlgn="auto">
              <a:spcAft>
                <a:spcPts val="0"/>
              </a:spcAft>
            </a:pPr>
            <a:r>
              <a:rPr lang="en-US" altLang="zh-CN" sz="3600" b="1" dirty="0" smtClean="0">
                <a:solidFill>
                  <a:srgbClr val="696464"/>
                </a:solidFill>
                <a:latin typeface="Franklin Gothic Book"/>
                <a:ea typeface="幼圆" panose="02010509060101010101" pitchFamily="49" charset="-122"/>
              </a:rPr>
              <a:t>DFT</a:t>
            </a:r>
            <a:r>
              <a:rPr lang="zh-CN" altLang="en-US" sz="3600" b="1" dirty="0" smtClean="0">
                <a:solidFill>
                  <a:srgbClr val="696464"/>
                </a:solidFill>
                <a:latin typeface="Franklin Gothic Book"/>
                <a:ea typeface="幼圆" panose="02010509060101010101" pitchFamily="49" charset="-122"/>
              </a:rPr>
              <a:t>与</a:t>
            </a:r>
            <a:r>
              <a:rPr lang="en-US" altLang="zh-CN" sz="3600" b="1" dirty="0" smtClean="0">
                <a:solidFill>
                  <a:srgbClr val="696464"/>
                </a:solidFill>
                <a:latin typeface="Franklin Gothic Book"/>
                <a:ea typeface="幼圆" panose="02010509060101010101" pitchFamily="49" charset="-122"/>
              </a:rPr>
              <a:t>DTFT</a:t>
            </a:r>
            <a:r>
              <a:rPr lang="zh-CN" altLang="en-US" sz="3600" b="1" dirty="0" smtClean="0">
                <a:solidFill>
                  <a:srgbClr val="696464"/>
                </a:solidFill>
                <a:latin typeface="Franklin Gothic Book"/>
                <a:ea typeface="幼圆" panose="02010509060101010101" pitchFamily="49" charset="-122"/>
              </a:rPr>
              <a:t>之间关系</a:t>
            </a:r>
            <a:r>
              <a:rPr lang="en-US" altLang="zh-CN" sz="3600" b="1" dirty="0">
                <a:solidFill>
                  <a:srgbClr val="696464"/>
                </a:solidFill>
                <a:latin typeface="Franklin Gothic Book"/>
                <a:ea typeface="幼圆" panose="02010509060101010101" pitchFamily="49" charset="-122"/>
              </a:rPr>
              <a:t>?</a:t>
            </a:r>
            <a:endParaRPr lang="zh-CN" altLang="en-US" sz="3600" b="1" dirty="0">
              <a:solidFill>
                <a:srgbClr val="696464"/>
              </a:solidFill>
              <a:latin typeface="Franklin Gothic Book"/>
              <a:ea typeface="幼圆" panose="02010509060101010101" pitchFamily="49" charset="-122"/>
            </a:endParaRPr>
          </a:p>
        </p:txBody>
      </p:sp>
      <p:sp>
        <p:nvSpPr>
          <p:cNvPr id="7" name="Rectangle 2"/>
          <p:cNvSpPr txBox="1">
            <a:spLocks noChangeArrowheads="1"/>
          </p:cNvSpPr>
          <p:nvPr/>
        </p:nvSpPr>
        <p:spPr bwMode="auto">
          <a:xfrm>
            <a:off x="609600" y="1772816"/>
            <a:ext cx="7920038"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l">
              <a:spcBef>
                <a:spcPct val="20000"/>
              </a:spcBef>
              <a:buClr>
                <a:srgbClr val="9B2D1F"/>
              </a:buClr>
            </a:pPr>
            <a:r>
              <a:rPr lang="zh-CN" altLang="en-US" sz="2800" b="1" dirty="0" smtClean="0">
                <a:solidFill>
                  <a:prstClr val="black"/>
                </a:solidFill>
                <a:latin typeface="Times New Roman" pitchFamily="18" charset="0"/>
              </a:rPr>
              <a:t>又</a:t>
            </a:r>
            <a:r>
              <a:rPr lang="en-US" altLang="zh-CN" sz="2800" b="1" dirty="0" smtClean="0">
                <a:solidFill>
                  <a:prstClr val="black"/>
                </a:solidFill>
                <a:latin typeface="Times New Roman" pitchFamily="18" charset="0"/>
              </a:rPr>
              <a:t>x[n</a:t>
            </a:r>
            <a:r>
              <a:rPr lang="en-US" altLang="zh-CN" sz="2800" b="1" dirty="0">
                <a:solidFill>
                  <a:prstClr val="black"/>
                </a:solidFill>
                <a:latin typeface="Times New Roman" pitchFamily="18" charset="0"/>
              </a:rPr>
              <a:t>]</a:t>
            </a:r>
            <a:r>
              <a:rPr lang="zh-CN" altLang="en-US" sz="2800" b="1" dirty="0">
                <a:solidFill>
                  <a:prstClr val="black"/>
                </a:solidFill>
                <a:latin typeface="Times New Roman" pitchFamily="18" charset="0"/>
              </a:rPr>
              <a:t>的</a:t>
            </a:r>
            <a:r>
              <a:rPr lang="en-US" altLang="zh-CN" sz="2800" b="1" dirty="0">
                <a:solidFill>
                  <a:prstClr val="black"/>
                </a:solidFill>
                <a:latin typeface="Times New Roman" pitchFamily="18" charset="0"/>
              </a:rPr>
              <a:t>DFT</a:t>
            </a:r>
            <a:r>
              <a:rPr lang="zh-CN" altLang="en-US" sz="2800" b="1" dirty="0">
                <a:solidFill>
                  <a:prstClr val="black"/>
                </a:solidFill>
                <a:latin typeface="Times New Roman" pitchFamily="18" charset="0"/>
              </a:rPr>
              <a:t>变换为：</a:t>
            </a:r>
          </a:p>
          <a:p>
            <a:pPr algn="l">
              <a:spcBef>
                <a:spcPct val="20000"/>
              </a:spcBef>
              <a:buClr>
                <a:srgbClr val="9B2D1F"/>
              </a:buClr>
            </a:pPr>
            <a:endParaRPr lang="zh-CN" altLang="en-US" sz="2800" dirty="0">
              <a:solidFill>
                <a:prstClr val="black"/>
              </a:solidFill>
              <a:latin typeface="Times New Roman" pitchFamily="18" charset="0"/>
            </a:endParaRPr>
          </a:p>
          <a:p>
            <a:pPr algn="l">
              <a:spcBef>
                <a:spcPct val="20000"/>
              </a:spcBef>
              <a:buClr>
                <a:srgbClr val="9B2D1F"/>
              </a:buClr>
            </a:pPr>
            <a:endParaRPr lang="zh-CN" altLang="en-US" sz="2800" dirty="0">
              <a:solidFill>
                <a:prstClr val="black"/>
              </a:solidFill>
              <a:latin typeface="Times New Roman" pitchFamily="18" charset="0"/>
            </a:endParaRPr>
          </a:p>
          <a:p>
            <a:pPr algn="l">
              <a:spcBef>
                <a:spcPct val="20000"/>
              </a:spcBef>
              <a:buClr>
                <a:srgbClr val="9B2D1F"/>
              </a:buClr>
            </a:pPr>
            <a:endParaRPr lang="zh-CN" altLang="en-US" sz="2800" dirty="0">
              <a:solidFill>
                <a:prstClr val="black"/>
              </a:solidFill>
              <a:latin typeface="Times New Roman" pitchFamily="18" charset="0"/>
            </a:endParaRPr>
          </a:p>
          <a:p>
            <a:pPr algn="l">
              <a:lnSpc>
                <a:spcPct val="120000"/>
              </a:lnSpc>
              <a:buClr>
                <a:srgbClr val="9B2D1F"/>
              </a:buClr>
            </a:pPr>
            <a:r>
              <a:rPr lang="zh-CN" altLang="en-US" sz="2800" dirty="0">
                <a:solidFill>
                  <a:prstClr val="black"/>
                </a:solidFill>
                <a:latin typeface="Times New Roman" pitchFamily="18" charset="0"/>
              </a:rPr>
              <a:t>可见</a:t>
            </a:r>
            <a:r>
              <a:rPr lang="zh-CN" altLang="en-US" sz="2800" dirty="0" smtClean="0">
                <a:solidFill>
                  <a:prstClr val="black"/>
                </a:solidFill>
                <a:latin typeface="Times New Roman" pitchFamily="18" charset="0"/>
              </a:rPr>
              <a:t>：长度</a:t>
            </a:r>
            <a:r>
              <a:rPr lang="zh-CN" altLang="en-US" sz="2800" dirty="0">
                <a:solidFill>
                  <a:prstClr val="black"/>
                </a:solidFill>
                <a:latin typeface="Times New Roman" pitchFamily="18" charset="0"/>
              </a:rPr>
              <a:t>为</a:t>
            </a:r>
            <a:r>
              <a:rPr lang="en-US" altLang="zh-CN" sz="2800" dirty="0">
                <a:solidFill>
                  <a:prstClr val="black"/>
                </a:solidFill>
                <a:latin typeface="Times New Roman" pitchFamily="18" charset="0"/>
              </a:rPr>
              <a:t>N</a:t>
            </a:r>
            <a:r>
              <a:rPr lang="zh-CN" altLang="en-US" sz="2800" dirty="0">
                <a:solidFill>
                  <a:prstClr val="black"/>
                </a:solidFill>
                <a:latin typeface="Times New Roman" pitchFamily="18" charset="0"/>
              </a:rPr>
              <a:t>的序列</a:t>
            </a:r>
            <a:r>
              <a:rPr lang="en-US" altLang="zh-CN" sz="2800" dirty="0">
                <a:solidFill>
                  <a:prstClr val="black"/>
                </a:solidFill>
                <a:latin typeface="Times New Roman" pitchFamily="18" charset="0"/>
              </a:rPr>
              <a:t>x[n]</a:t>
            </a:r>
            <a:r>
              <a:rPr lang="zh-CN" altLang="en-US" sz="2800" dirty="0">
                <a:solidFill>
                  <a:prstClr val="black"/>
                </a:solidFill>
                <a:latin typeface="Times New Roman" pitchFamily="18" charset="0"/>
              </a:rPr>
              <a:t>的</a:t>
            </a:r>
            <a:r>
              <a:rPr lang="en-US" altLang="zh-CN" sz="2800" dirty="0">
                <a:solidFill>
                  <a:prstClr val="black"/>
                </a:solidFill>
                <a:latin typeface="Times New Roman" pitchFamily="18" charset="0"/>
              </a:rPr>
              <a:t>DTFT</a:t>
            </a:r>
            <a:r>
              <a:rPr lang="zh-CN" altLang="en-US" sz="2800" dirty="0">
                <a:solidFill>
                  <a:prstClr val="black"/>
                </a:solidFill>
                <a:latin typeface="Times New Roman" pitchFamily="18" charset="0"/>
              </a:rPr>
              <a:t>变换            以 等频率间隔                    </a:t>
            </a:r>
            <a:r>
              <a:rPr lang="zh-CN" altLang="en-US" sz="2800" dirty="0" smtClean="0">
                <a:solidFill>
                  <a:prstClr val="black"/>
                </a:solidFill>
                <a:latin typeface="Times New Roman" pitchFamily="18" charset="0"/>
              </a:rPr>
              <a:t>采样后</a:t>
            </a:r>
            <a:r>
              <a:rPr lang="zh-CN" altLang="en-US" sz="2800" dirty="0">
                <a:solidFill>
                  <a:prstClr val="black"/>
                </a:solidFill>
                <a:latin typeface="Times New Roman" pitchFamily="18" charset="0"/>
              </a:rPr>
              <a:t>即是</a:t>
            </a:r>
            <a:r>
              <a:rPr lang="en-US" altLang="zh-CN" sz="2800" dirty="0">
                <a:solidFill>
                  <a:prstClr val="black"/>
                </a:solidFill>
                <a:latin typeface="Times New Roman" pitchFamily="18" charset="0"/>
              </a:rPr>
              <a:t>x[n]</a:t>
            </a:r>
            <a:r>
              <a:rPr lang="zh-CN" altLang="en-US" sz="2800" dirty="0">
                <a:solidFill>
                  <a:prstClr val="black"/>
                </a:solidFill>
                <a:latin typeface="Times New Roman" pitchFamily="18" charset="0"/>
              </a:rPr>
              <a:t>的</a:t>
            </a:r>
            <a:r>
              <a:rPr lang="en-US" altLang="zh-CN" sz="2800" dirty="0">
                <a:solidFill>
                  <a:prstClr val="black"/>
                </a:solidFill>
                <a:latin typeface="Times New Roman" pitchFamily="18" charset="0"/>
              </a:rPr>
              <a:t>N</a:t>
            </a:r>
            <a:r>
              <a:rPr lang="zh-CN" altLang="en-US" sz="2800" dirty="0">
                <a:solidFill>
                  <a:prstClr val="black"/>
                </a:solidFill>
                <a:latin typeface="Times New Roman" pitchFamily="18" charset="0"/>
              </a:rPr>
              <a:t>点</a:t>
            </a:r>
            <a:r>
              <a:rPr lang="en-US" altLang="zh-CN" sz="2800" dirty="0">
                <a:solidFill>
                  <a:prstClr val="black"/>
                </a:solidFill>
                <a:latin typeface="Times New Roman" pitchFamily="18" charset="0"/>
              </a:rPr>
              <a:t>DFT</a:t>
            </a:r>
            <a:r>
              <a:rPr lang="zh-CN" altLang="en-US" sz="2800" dirty="0">
                <a:solidFill>
                  <a:prstClr val="black"/>
                </a:solidFill>
                <a:latin typeface="Times New Roman" pitchFamily="18" charset="0"/>
              </a:rPr>
              <a:t>序列</a:t>
            </a:r>
            <a:r>
              <a:rPr lang="en-US" altLang="zh-CN" sz="2800" dirty="0">
                <a:solidFill>
                  <a:prstClr val="black"/>
                </a:solidFill>
                <a:latin typeface="Times New Roman" pitchFamily="18" charset="0"/>
              </a:rPr>
              <a:t>X[k]</a:t>
            </a:r>
            <a:r>
              <a:rPr lang="zh-CN" altLang="en-US" sz="2800" dirty="0">
                <a:solidFill>
                  <a:prstClr val="black"/>
                </a:solidFill>
                <a:latin typeface="Times New Roman" pitchFamily="18" charset="0"/>
              </a:rPr>
              <a:t>。</a:t>
            </a:r>
          </a:p>
        </p:txBody>
      </p:sp>
      <p:graphicFrame>
        <p:nvGraphicFramePr>
          <p:cNvPr id="8" name="Object 3"/>
          <p:cNvGraphicFramePr>
            <a:graphicFrameLocks noChangeAspect="1"/>
          </p:cNvGraphicFramePr>
          <p:nvPr>
            <p:extLst/>
          </p:nvPr>
        </p:nvGraphicFramePr>
        <p:xfrm>
          <a:off x="1581150" y="2487191"/>
          <a:ext cx="6419850" cy="1085850"/>
        </p:xfrm>
        <a:graphic>
          <a:graphicData uri="http://schemas.openxmlformats.org/presentationml/2006/ole">
            <mc:AlternateContent xmlns:mc="http://schemas.openxmlformats.org/markup-compatibility/2006">
              <mc:Choice xmlns:v="urn:schemas-microsoft-com:vml" Requires="v">
                <p:oleObj spid="_x0000_s90135" name="Equation" r:id="rId3" imgW="2476433" imgH="352357" progId="Equation.DSMT4">
                  <p:embed/>
                </p:oleObj>
              </mc:Choice>
              <mc:Fallback>
                <p:oleObj name="Equation" r:id="rId3" imgW="2476433" imgH="3523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2487191"/>
                        <a:ext cx="6419850" cy="1085850"/>
                      </a:xfrm>
                      <a:prstGeom prst="rect">
                        <a:avLst/>
                      </a:prstGeom>
                      <a:noFill/>
                      <a:ln>
                        <a:solidFill>
                          <a:srgbClr val="0000FF"/>
                        </a:solidFill>
                      </a:ln>
                      <a:effectLst/>
                      <a:extLst/>
                    </p:spPr>
                  </p:pic>
                </p:oleObj>
              </mc:Fallback>
            </mc:AlternateContent>
          </a:graphicData>
        </a:graphic>
      </p:graphicFrame>
      <p:graphicFrame>
        <p:nvGraphicFramePr>
          <p:cNvPr id="9" name="Object 5"/>
          <p:cNvGraphicFramePr>
            <a:graphicFrameLocks noChangeAspect="1"/>
          </p:cNvGraphicFramePr>
          <p:nvPr>
            <p:extLst/>
          </p:nvPr>
        </p:nvGraphicFramePr>
        <p:xfrm>
          <a:off x="6731000" y="3744491"/>
          <a:ext cx="1149350" cy="544513"/>
        </p:xfrm>
        <a:graphic>
          <a:graphicData uri="http://schemas.openxmlformats.org/presentationml/2006/ole">
            <mc:AlternateContent xmlns:mc="http://schemas.openxmlformats.org/markup-compatibility/2006">
              <mc:Choice xmlns:v="urn:schemas-microsoft-com:vml" Requires="v">
                <p:oleObj spid="_x0000_s90136" name="公式" r:id="rId5" imgW="409457" imgH="152400" progId="Equation.3">
                  <p:embed/>
                </p:oleObj>
              </mc:Choice>
              <mc:Fallback>
                <p:oleObj name="公式" r:id="rId5" imgW="409457" imgH="15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3744491"/>
                        <a:ext cx="11493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nvPr>
        </p:nvGraphicFramePr>
        <p:xfrm>
          <a:off x="2481263" y="4308054"/>
          <a:ext cx="1736725" cy="484187"/>
        </p:xfrm>
        <a:graphic>
          <a:graphicData uri="http://schemas.openxmlformats.org/presentationml/2006/ole">
            <mc:AlternateContent xmlns:mc="http://schemas.openxmlformats.org/markup-compatibility/2006">
              <mc:Choice xmlns:v="urn:schemas-microsoft-com:vml" Requires="v">
                <p:oleObj spid="_x0000_s90137" name="Equation" r:id="rId7" imgW="695376" imgH="142943" progId="Equation.DSMT4">
                  <p:embed/>
                </p:oleObj>
              </mc:Choice>
              <mc:Fallback>
                <p:oleObj name="Equation" r:id="rId7" imgW="695376" imgH="14294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1263" y="4308054"/>
                        <a:ext cx="1736725"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322217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309" y="116632"/>
            <a:ext cx="5051384" cy="646331"/>
          </a:xfrm>
          <a:prstGeom prst="rect">
            <a:avLst/>
          </a:prstGeom>
        </p:spPr>
        <p:txBody>
          <a:bodyPr/>
          <a:lstStyle/>
          <a:p>
            <a:pPr fontAlgn="auto">
              <a:spcAft>
                <a:spcPts val="0"/>
              </a:spcAft>
            </a:pPr>
            <a:r>
              <a:rPr lang="en-US" altLang="zh-CN" sz="3600" b="1" dirty="0" smtClean="0">
                <a:solidFill>
                  <a:srgbClr val="696464"/>
                </a:solidFill>
                <a:latin typeface="Franklin Gothic Book"/>
                <a:ea typeface="幼圆" panose="02010509060101010101" pitchFamily="49" charset="-122"/>
              </a:rPr>
              <a:t>DFT</a:t>
            </a:r>
            <a:r>
              <a:rPr lang="zh-CN" altLang="en-US" sz="3600" b="1" dirty="0" smtClean="0">
                <a:solidFill>
                  <a:srgbClr val="696464"/>
                </a:solidFill>
                <a:latin typeface="Franklin Gothic Book"/>
                <a:ea typeface="幼圆" panose="02010509060101010101" pitchFamily="49" charset="-122"/>
              </a:rPr>
              <a:t>与</a:t>
            </a:r>
            <a:r>
              <a:rPr lang="en-US" altLang="zh-CN" sz="3600" b="1" dirty="0" smtClean="0">
                <a:solidFill>
                  <a:srgbClr val="696464"/>
                </a:solidFill>
                <a:latin typeface="Franklin Gothic Book"/>
                <a:ea typeface="幼圆" panose="02010509060101010101" pitchFamily="49" charset="-122"/>
              </a:rPr>
              <a:t>DTFT</a:t>
            </a:r>
            <a:r>
              <a:rPr lang="zh-CN" altLang="en-US" sz="3600" b="1" dirty="0" smtClean="0">
                <a:solidFill>
                  <a:srgbClr val="696464"/>
                </a:solidFill>
                <a:latin typeface="Franklin Gothic Book"/>
                <a:ea typeface="幼圆" panose="02010509060101010101" pitchFamily="49" charset="-122"/>
              </a:rPr>
              <a:t>之间关系</a:t>
            </a:r>
            <a:r>
              <a:rPr lang="en-US" altLang="zh-CN" sz="3600" b="1" dirty="0">
                <a:solidFill>
                  <a:srgbClr val="696464"/>
                </a:solidFill>
                <a:latin typeface="Franklin Gothic Book"/>
                <a:ea typeface="幼圆" panose="02010509060101010101" pitchFamily="49" charset="-122"/>
              </a:rPr>
              <a:t>?</a:t>
            </a:r>
            <a:endParaRPr lang="zh-CN" altLang="en-US" sz="3600" b="1" dirty="0">
              <a:solidFill>
                <a:srgbClr val="696464"/>
              </a:solidFill>
              <a:latin typeface="Franklin Gothic Book"/>
              <a:ea typeface="幼圆" panose="02010509060101010101" pitchFamily="49" charset="-122"/>
            </a:endParaRPr>
          </a:p>
        </p:txBody>
      </p:sp>
      <p:sp>
        <p:nvSpPr>
          <p:cNvPr id="3" name="Rectangle 2"/>
          <p:cNvSpPr txBox="1">
            <a:spLocks noChangeArrowheads="1"/>
          </p:cNvSpPr>
          <p:nvPr/>
        </p:nvSpPr>
        <p:spPr>
          <a:xfrm>
            <a:off x="281880" y="1162050"/>
            <a:ext cx="8610600" cy="5363294"/>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fontAlgn="auto">
              <a:spcAft>
                <a:spcPts val="0"/>
              </a:spcAft>
              <a:buClr>
                <a:srgbClr val="D34817"/>
              </a:buClr>
              <a:buFontTx/>
              <a:buNone/>
            </a:pPr>
            <a:r>
              <a:rPr lang="zh-CN" altLang="en-US" dirty="0" smtClean="0">
                <a:solidFill>
                  <a:prstClr val="black"/>
                </a:solidFill>
                <a:latin typeface="Times New Roman" pitchFamily="18" charset="0"/>
              </a:rPr>
              <a:t>以频率间隔：</a:t>
            </a:r>
          </a:p>
          <a:p>
            <a:pPr fontAlgn="auto">
              <a:spcAft>
                <a:spcPts val="0"/>
              </a:spcAft>
              <a:buClr>
                <a:srgbClr val="D34817"/>
              </a:buClr>
              <a:buFontTx/>
              <a:buNone/>
            </a:pPr>
            <a:r>
              <a:rPr lang="zh-CN" altLang="en-US" dirty="0" smtClean="0">
                <a:solidFill>
                  <a:prstClr val="black"/>
                </a:solidFill>
                <a:latin typeface="Times New Roman" pitchFamily="18" charset="0"/>
              </a:rPr>
              <a:t>对</a:t>
            </a:r>
            <a:r>
              <a:rPr lang="en-US" altLang="zh-CN" dirty="0" smtClean="0">
                <a:solidFill>
                  <a:prstClr val="black"/>
                </a:solidFill>
                <a:latin typeface="Times New Roman" pitchFamily="18" charset="0"/>
              </a:rPr>
              <a:t>DTFT</a:t>
            </a:r>
            <a:r>
              <a:rPr lang="zh-CN" altLang="en-US" dirty="0" smtClean="0">
                <a:solidFill>
                  <a:prstClr val="black"/>
                </a:solidFill>
                <a:latin typeface="Times New Roman" pitchFamily="18" charset="0"/>
              </a:rPr>
              <a:t>变换            进行采样，可得：</a:t>
            </a:r>
            <a:endParaRPr lang="en-US" altLang="zh-CN" dirty="0" smtClean="0">
              <a:solidFill>
                <a:prstClr val="black"/>
              </a:solidFill>
              <a:latin typeface="Times New Roman" pitchFamily="18" charset="0"/>
            </a:endParaRPr>
          </a:p>
          <a:p>
            <a:pPr fontAlgn="auto">
              <a:spcAft>
                <a:spcPts val="0"/>
              </a:spcAft>
              <a:buClr>
                <a:srgbClr val="D34817"/>
              </a:buClr>
              <a:buFontTx/>
              <a:buNone/>
            </a:pPr>
            <a:endParaRPr lang="zh-CN" altLang="en-US" dirty="0" smtClean="0">
              <a:solidFill>
                <a:prstClr val="black"/>
              </a:solidFill>
              <a:latin typeface="Times New Roman" pitchFamily="18" charset="0"/>
            </a:endParaRPr>
          </a:p>
          <a:p>
            <a:pPr fontAlgn="auto">
              <a:spcAft>
                <a:spcPts val="0"/>
              </a:spcAft>
              <a:buClr>
                <a:srgbClr val="D34817"/>
              </a:buClr>
              <a:buFontTx/>
              <a:buNone/>
            </a:pPr>
            <a:endParaRPr lang="zh-CN" altLang="en-US" dirty="0" smtClean="0">
              <a:solidFill>
                <a:prstClr val="black"/>
              </a:solidFill>
              <a:latin typeface="Times New Roman" pitchFamily="18" charset="0"/>
            </a:endParaRPr>
          </a:p>
          <a:p>
            <a:pPr fontAlgn="auto">
              <a:spcAft>
                <a:spcPts val="0"/>
              </a:spcAft>
              <a:buClr>
                <a:srgbClr val="D34817"/>
              </a:buClr>
              <a:buFontTx/>
              <a:buNone/>
            </a:pPr>
            <a:endParaRPr lang="zh-CN" altLang="en-US" dirty="0" smtClean="0">
              <a:solidFill>
                <a:prstClr val="black"/>
              </a:solidFill>
              <a:latin typeface="Times New Roman" pitchFamily="18" charset="0"/>
            </a:endParaRPr>
          </a:p>
          <a:p>
            <a:pPr fontAlgn="auto">
              <a:spcAft>
                <a:spcPts val="0"/>
              </a:spcAft>
              <a:buClr>
                <a:srgbClr val="D34817"/>
              </a:buClr>
              <a:buFontTx/>
              <a:buNone/>
            </a:pPr>
            <a:endParaRPr lang="en-US" altLang="zh-CN" dirty="0">
              <a:solidFill>
                <a:prstClr val="black"/>
              </a:solidFill>
              <a:latin typeface="Times New Roman" pitchFamily="18" charset="0"/>
            </a:endParaRPr>
          </a:p>
          <a:p>
            <a:pPr fontAlgn="auto">
              <a:spcAft>
                <a:spcPts val="0"/>
              </a:spcAft>
              <a:buClr>
                <a:srgbClr val="D34817"/>
              </a:buClr>
              <a:buFontTx/>
              <a:buNone/>
            </a:pPr>
            <a:endParaRPr lang="en-US" altLang="zh-CN" dirty="0" smtClean="0">
              <a:solidFill>
                <a:prstClr val="black"/>
              </a:solidFill>
              <a:latin typeface="Times New Roman" pitchFamily="18" charset="0"/>
            </a:endParaRPr>
          </a:p>
          <a:p>
            <a:pPr fontAlgn="auto">
              <a:spcAft>
                <a:spcPts val="0"/>
              </a:spcAft>
              <a:buClr>
                <a:srgbClr val="D34817"/>
              </a:buClr>
              <a:buFontTx/>
              <a:buNone/>
            </a:pPr>
            <a:r>
              <a:rPr lang="zh-CN" altLang="en-US" dirty="0" smtClean="0">
                <a:solidFill>
                  <a:prstClr val="black"/>
                </a:solidFill>
                <a:latin typeface="Times New Roman" pitchFamily="18" charset="0"/>
              </a:rPr>
              <a:t>定义新序列</a:t>
            </a:r>
            <a:r>
              <a:rPr lang="en-US" altLang="zh-CN" dirty="0" err="1" smtClean="0">
                <a:solidFill>
                  <a:prstClr val="black"/>
                </a:solidFill>
                <a:latin typeface="Times New Roman" pitchFamily="18" charset="0"/>
              </a:rPr>
              <a:t>x</a:t>
            </a:r>
            <a:r>
              <a:rPr lang="en-US" altLang="zh-CN" baseline="-25000" dirty="0" err="1" smtClean="0">
                <a:solidFill>
                  <a:prstClr val="black"/>
                </a:solidFill>
                <a:latin typeface="Times New Roman" pitchFamily="18" charset="0"/>
              </a:rPr>
              <a:t>e</a:t>
            </a:r>
            <a:r>
              <a:rPr lang="en-US" altLang="zh-CN" dirty="0" smtClean="0">
                <a:solidFill>
                  <a:prstClr val="black"/>
                </a:solidFill>
                <a:latin typeface="Times New Roman" pitchFamily="18" charset="0"/>
              </a:rPr>
              <a:t>(n)</a:t>
            </a:r>
            <a:r>
              <a:rPr lang="zh-CN" altLang="en-US" dirty="0" smtClean="0">
                <a:solidFill>
                  <a:prstClr val="black"/>
                </a:solidFill>
                <a:latin typeface="Times New Roman" pitchFamily="18" charset="0"/>
              </a:rPr>
              <a:t>，将</a:t>
            </a:r>
            <a:r>
              <a:rPr lang="en-US" altLang="zh-CN" dirty="0" smtClean="0">
                <a:solidFill>
                  <a:prstClr val="black"/>
                </a:solidFill>
                <a:latin typeface="Times New Roman" pitchFamily="18" charset="0"/>
              </a:rPr>
              <a:t>x(n)</a:t>
            </a:r>
            <a:r>
              <a:rPr lang="zh-CN" altLang="en-US" dirty="0" smtClean="0">
                <a:solidFill>
                  <a:prstClr val="black"/>
                </a:solidFill>
                <a:latin typeface="Times New Roman" pitchFamily="18" charset="0"/>
              </a:rPr>
              <a:t>的长度从</a:t>
            </a:r>
            <a:r>
              <a:rPr lang="en-US" altLang="zh-CN" dirty="0" smtClean="0">
                <a:solidFill>
                  <a:prstClr val="black"/>
                </a:solidFill>
                <a:latin typeface="Times New Roman" pitchFamily="18" charset="0"/>
              </a:rPr>
              <a:t>N</a:t>
            </a:r>
            <a:r>
              <a:rPr lang="zh-CN" altLang="en-US" dirty="0" smtClean="0">
                <a:solidFill>
                  <a:prstClr val="black"/>
                </a:solidFill>
                <a:latin typeface="Times New Roman" pitchFamily="18" charset="0"/>
              </a:rPr>
              <a:t>扩展到</a:t>
            </a:r>
            <a:r>
              <a:rPr lang="en-US" altLang="zh-CN" dirty="0" smtClean="0">
                <a:solidFill>
                  <a:prstClr val="black"/>
                </a:solidFill>
                <a:latin typeface="Times New Roman" pitchFamily="18" charset="0"/>
              </a:rPr>
              <a:t>M</a:t>
            </a:r>
            <a:r>
              <a:rPr lang="zh-CN" altLang="en-US" dirty="0" smtClean="0">
                <a:solidFill>
                  <a:prstClr val="black"/>
                </a:solidFill>
                <a:latin typeface="Times New Roman" pitchFamily="18" charset="0"/>
              </a:rPr>
              <a:t>，</a:t>
            </a:r>
          </a:p>
        </p:txBody>
      </p:sp>
      <p:graphicFrame>
        <p:nvGraphicFramePr>
          <p:cNvPr id="4" name="Object 3"/>
          <p:cNvGraphicFramePr>
            <a:graphicFrameLocks noChangeAspect="1"/>
          </p:cNvGraphicFramePr>
          <p:nvPr>
            <p:extLst/>
          </p:nvPr>
        </p:nvGraphicFramePr>
        <p:xfrm>
          <a:off x="387375" y="2708920"/>
          <a:ext cx="6992937" cy="1085850"/>
        </p:xfrm>
        <a:graphic>
          <a:graphicData uri="http://schemas.openxmlformats.org/presentationml/2006/ole">
            <mc:AlternateContent xmlns:mc="http://schemas.openxmlformats.org/markup-compatibility/2006">
              <mc:Choice xmlns:v="urn:schemas-microsoft-com:vml" Requires="v">
                <p:oleObj spid="_x0000_s91173" name="Equation" r:id="rId3" imgW="2705167" imgH="352357" progId="Equation.DSMT4">
                  <p:embed/>
                </p:oleObj>
              </mc:Choice>
              <mc:Fallback>
                <p:oleObj name="Equation" r:id="rId3" imgW="2705167" imgH="3523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75" y="2708920"/>
                        <a:ext cx="6992937"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nvPr>
        </p:nvGraphicFramePr>
        <p:xfrm>
          <a:off x="2224202" y="1173531"/>
          <a:ext cx="5468938" cy="512763"/>
        </p:xfrm>
        <a:graphic>
          <a:graphicData uri="http://schemas.openxmlformats.org/presentationml/2006/ole">
            <mc:AlternateContent xmlns:mc="http://schemas.openxmlformats.org/markup-compatibility/2006">
              <mc:Choice xmlns:v="urn:schemas-microsoft-com:vml" Requires="v">
                <p:oleObj spid="_x0000_s91174" name="Equation" r:id="rId5" imgW="2362335" imgH="152400" progId="Equation.DSMT4">
                  <p:embed/>
                </p:oleObj>
              </mc:Choice>
              <mc:Fallback>
                <p:oleObj name="Equation" r:id="rId5" imgW="2362335" imgH="15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202" y="1173531"/>
                        <a:ext cx="546893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nvPr>
        </p:nvGraphicFramePr>
        <p:xfrm>
          <a:off x="2195736" y="1637508"/>
          <a:ext cx="936104" cy="443801"/>
        </p:xfrm>
        <a:graphic>
          <a:graphicData uri="http://schemas.openxmlformats.org/presentationml/2006/ole">
            <mc:AlternateContent xmlns:mc="http://schemas.openxmlformats.org/markup-compatibility/2006">
              <mc:Choice xmlns:v="urn:schemas-microsoft-com:vml" Requires="v">
                <p:oleObj spid="_x0000_s91175" name="公式" r:id="rId7" imgW="409457" imgH="152400" progId="Equation.3">
                  <p:embed/>
                </p:oleObj>
              </mc:Choice>
              <mc:Fallback>
                <p:oleObj name="公式" r:id="rId7" imgW="409457" imgH="15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1637508"/>
                        <a:ext cx="936104" cy="443801"/>
                      </a:xfrm>
                      <a:prstGeom prst="rect">
                        <a:avLst/>
                      </a:prstGeom>
                      <a:noFill/>
                      <a:ln>
                        <a:noFill/>
                      </a:ln>
                      <a:effectLst/>
                      <a:extLst/>
                    </p:spPr>
                  </p:pic>
                </p:oleObj>
              </mc:Fallback>
            </mc:AlternateContent>
          </a:graphicData>
        </a:graphic>
      </p:graphicFrame>
      <p:graphicFrame>
        <p:nvGraphicFramePr>
          <p:cNvPr id="8" name="Object 6"/>
          <p:cNvGraphicFramePr>
            <a:graphicFrameLocks noChangeAspect="1"/>
          </p:cNvGraphicFramePr>
          <p:nvPr>
            <p:extLst/>
          </p:nvPr>
        </p:nvGraphicFramePr>
        <p:xfrm>
          <a:off x="485924" y="5231978"/>
          <a:ext cx="5205412" cy="1149350"/>
        </p:xfrm>
        <a:graphic>
          <a:graphicData uri="http://schemas.openxmlformats.org/presentationml/2006/ole">
            <mc:AlternateContent xmlns:mc="http://schemas.openxmlformats.org/markup-compatibility/2006">
              <mc:Choice xmlns:v="urn:schemas-microsoft-com:vml" Requires="v">
                <p:oleObj spid="_x0000_s91176" name="公式" r:id="rId9" imgW="1990641" imgH="381000" progId="Equation.3">
                  <p:embed/>
                </p:oleObj>
              </mc:Choice>
              <mc:Fallback>
                <p:oleObj name="公式" r:id="rId9" imgW="1990641" imgH="381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24" y="5231978"/>
                        <a:ext cx="5205412"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7"/>
          <p:cNvSpPr>
            <a:spLocks noChangeArrowheads="1"/>
          </p:cNvSpPr>
          <p:nvPr/>
        </p:nvSpPr>
        <p:spPr bwMode="auto">
          <a:xfrm>
            <a:off x="5868144" y="1916310"/>
            <a:ext cx="2339975" cy="864617"/>
          </a:xfrm>
          <a:prstGeom prst="rect">
            <a:avLst/>
          </a:prstGeom>
          <a:ln/>
        </p:spPr>
        <p:style>
          <a:lnRef idx="2">
            <a:schemeClr val="accent2"/>
          </a:lnRef>
          <a:fillRef idx="1">
            <a:schemeClr val="lt1"/>
          </a:fillRef>
          <a:effectRef idx="0">
            <a:schemeClr val="accent2"/>
          </a:effectRef>
          <a:fontRef idx="minor">
            <a:schemeClr val="dk1"/>
          </a:fontRef>
        </p:style>
        <p:txBody>
          <a:bodyPr wrap="none" anchor="ctr"/>
          <a:lstStyle/>
          <a:p>
            <a:pPr algn="l">
              <a:defRPr/>
            </a:pPr>
            <a:r>
              <a:rPr lang="zh-CN" altLang="en-US" sz="2400" dirty="0">
                <a:solidFill>
                  <a:prstClr val="black"/>
                </a:solidFill>
              </a:rPr>
              <a:t>减小频率</a:t>
            </a:r>
            <a:r>
              <a:rPr lang="zh-CN" altLang="en-US" sz="2400" dirty="0" smtClean="0">
                <a:solidFill>
                  <a:prstClr val="black"/>
                </a:solidFill>
              </a:rPr>
              <a:t>间隔</a:t>
            </a:r>
            <a:endParaRPr lang="en-US" altLang="zh-CN" sz="2400" dirty="0" smtClean="0">
              <a:solidFill>
                <a:prstClr val="black"/>
              </a:solidFill>
            </a:endParaRPr>
          </a:p>
          <a:p>
            <a:pPr>
              <a:defRPr/>
            </a:pPr>
            <a:endParaRPr lang="zh-CN" altLang="en-US" sz="2400" dirty="0">
              <a:solidFill>
                <a:prstClr val="black"/>
              </a:solidFill>
            </a:endParaRPr>
          </a:p>
        </p:txBody>
      </p:sp>
      <p:sp>
        <p:nvSpPr>
          <p:cNvPr id="10" name="Line 8"/>
          <p:cNvSpPr>
            <a:spLocks noChangeShapeType="1"/>
          </p:cNvSpPr>
          <p:nvPr/>
        </p:nvSpPr>
        <p:spPr bwMode="auto">
          <a:xfrm flipH="1">
            <a:off x="7020694" y="1556792"/>
            <a:ext cx="0" cy="360362"/>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pPr algn="l">
              <a:defRPr/>
            </a:pPr>
            <a:endParaRPr lang="zh-CN" altLang="en-US">
              <a:solidFill>
                <a:prstClr val="black"/>
              </a:solidFill>
            </a:endParaRPr>
          </a:p>
        </p:txBody>
      </p:sp>
      <p:graphicFrame>
        <p:nvGraphicFramePr>
          <p:cNvPr id="11" name="Object 9"/>
          <p:cNvGraphicFramePr>
            <a:graphicFrameLocks noChangeAspect="1"/>
          </p:cNvGraphicFramePr>
          <p:nvPr>
            <p:extLst/>
          </p:nvPr>
        </p:nvGraphicFramePr>
        <p:xfrm>
          <a:off x="5954104" y="2377908"/>
          <a:ext cx="2141538" cy="409575"/>
        </p:xfrm>
        <a:graphic>
          <a:graphicData uri="http://schemas.openxmlformats.org/presentationml/2006/ole">
            <mc:AlternateContent xmlns:mc="http://schemas.openxmlformats.org/markup-compatibility/2006">
              <mc:Choice xmlns:v="urn:schemas-microsoft-com:vml" Requires="v">
                <p:oleObj spid="_x0000_s91177" name="Equation" r:id="rId11" imgW="1114543" imgH="152400" progId="Equation.DSMT4">
                  <p:embed/>
                </p:oleObj>
              </mc:Choice>
              <mc:Fallback>
                <p:oleObj name="Equation" r:id="rId11" imgW="1114543" imgH="152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4104" y="2377908"/>
                        <a:ext cx="21415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2"/>
          <p:cNvSpPr>
            <a:spLocks noChangeArrowheads="1"/>
          </p:cNvSpPr>
          <p:nvPr/>
        </p:nvSpPr>
        <p:spPr bwMode="auto">
          <a:xfrm>
            <a:off x="6012011" y="5536778"/>
            <a:ext cx="1584325" cy="450850"/>
          </a:xfrm>
          <a:prstGeom prst="rect">
            <a:avLst/>
          </a:prstGeom>
          <a:ln/>
        </p:spPr>
        <p:style>
          <a:lnRef idx="2">
            <a:schemeClr val="accent2"/>
          </a:lnRef>
          <a:fillRef idx="1">
            <a:schemeClr val="lt1"/>
          </a:fillRef>
          <a:effectRef idx="0">
            <a:schemeClr val="accent2"/>
          </a:effectRef>
          <a:fontRef idx="minor">
            <a:schemeClr val="dk1"/>
          </a:fontRef>
        </p:style>
        <p:txBody>
          <a:bodyPr wrap="none" anchor="ctr"/>
          <a:lstStyle/>
          <a:p>
            <a:pPr algn="l">
              <a:defRPr/>
            </a:pPr>
            <a:r>
              <a:rPr lang="zh-CN" altLang="en-US" sz="2400" dirty="0">
                <a:solidFill>
                  <a:prstClr val="black"/>
                </a:solidFill>
              </a:rPr>
              <a:t>补零扩展</a:t>
            </a:r>
          </a:p>
        </p:txBody>
      </p:sp>
    </p:spTree>
    <p:extLst>
      <p:ext uri="{BB962C8B-B14F-4D97-AF65-F5344CB8AC3E}">
        <p14:creationId xmlns:p14="http://schemas.microsoft.com/office/powerpoint/2010/main" val="275363816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309" y="116632"/>
            <a:ext cx="5051384" cy="646331"/>
          </a:xfrm>
          <a:prstGeom prst="rect">
            <a:avLst/>
          </a:prstGeom>
        </p:spPr>
        <p:txBody>
          <a:bodyPr/>
          <a:lstStyle/>
          <a:p>
            <a:pPr fontAlgn="auto">
              <a:spcAft>
                <a:spcPts val="0"/>
              </a:spcAft>
            </a:pPr>
            <a:r>
              <a:rPr lang="en-US" altLang="zh-CN" sz="3600" b="1" dirty="0" smtClean="0">
                <a:solidFill>
                  <a:srgbClr val="696464"/>
                </a:solidFill>
                <a:latin typeface="Franklin Gothic Book"/>
                <a:ea typeface="幼圆" panose="02010509060101010101" pitchFamily="49" charset="-122"/>
              </a:rPr>
              <a:t>DFT</a:t>
            </a:r>
            <a:r>
              <a:rPr lang="zh-CN" altLang="en-US" sz="3600" b="1" dirty="0" smtClean="0">
                <a:solidFill>
                  <a:srgbClr val="696464"/>
                </a:solidFill>
                <a:latin typeface="Franklin Gothic Book"/>
                <a:ea typeface="幼圆" panose="02010509060101010101" pitchFamily="49" charset="-122"/>
              </a:rPr>
              <a:t>与</a:t>
            </a:r>
            <a:r>
              <a:rPr lang="en-US" altLang="zh-CN" sz="3600" b="1" dirty="0" smtClean="0">
                <a:solidFill>
                  <a:srgbClr val="696464"/>
                </a:solidFill>
                <a:latin typeface="Franklin Gothic Book"/>
                <a:ea typeface="幼圆" panose="02010509060101010101" pitchFamily="49" charset="-122"/>
              </a:rPr>
              <a:t>DTFT</a:t>
            </a:r>
            <a:r>
              <a:rPr lang="zh-CN" altLang="en-US" sz="3600" b="1" dirty="0" smtClean="0">
                <a:solidFill>
                  <a:srgbClr val="696464"/>
                </a:solidFill>
                <a:latin typeface="Franklin Gothic Book"/>
                <a:ea typeface="幼圆" panose="02010509060101010101" pitchFamily="49" charset="-122"/>
              </a:rPr>
              <a:t>之间关系</a:t>
            </a:r>
            <a:r>
              <a:rPr lang="en-US" altLang="zh-CN" sz="3600" b="1" dirty="0">
                <a:solidFill>
                  <a:srgbClr val="696464"/>
                </a:solidFill>
                <a:latin typeface="Franklin Gothic Book"/>
                <a:ea typeface="幼圆" panose="02010509060101010101" pitchFamily="49" charset="-122"/>
              </a:rPr>
              <a:t>?</a:t>
            </a:r>
            <a:endParaRPr lang="zh-CN" altLang="en-US" sz="3600" b="1" dirty="0">
              <a:solidFill>
                <a:srgbClr val="696464"/>
              </a:solidFill>
              <a:latin typeface="Franklin Gothic Book"/>
              <a:ea typeface="幼圆" panose="02010509060101010101" pitchFamily="49" charset="-122"/>
            </a:endParaRPr>
          </a:p>
        </p:txBody>
      </p:sp>
      <p:sp>
        <p:nvSpPr>
          <p:cNvPr id="3" name="Rectangle 2"/>
          <p:cNvSpPr txBox="1">
            <a:spLocks noChangeArrowheads="1"/>
          </p:cNvSpPr>
          <p:nvPr/>
        </p:nvSpPr>
        <p:spPr>
          <a:xfrm>
            <a:off x="539552" y="3572470"/>
            <a:ext cx="8126412" cy="273685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lnSpc>
                <a:spcPct val="150000"/>
              </a:lnSpc>
              <a:spcBef>
                <a:spcPct val="0"/>
              </a:spcBef>
              <a:spcAft>
                <a:spcPts val="0"/>
              </a:spcAft>
              <a:buClr>
                <a:srgbClr val="D34817"/>
              </a:buClr>
              <a:buFontTx/>
              <a:buNone/>
            </a:pPr>
            <a:r>
              <a:rPr lang="zh-CN" altLang="en-US" sz="2400" dirty="0" smtClean="0">
                <a:solidFill>
                  <a:prstClr val="black"/>
                </a:solidFill>
                <a:latin typeface="Times New Roman" pitchFamily="18" charset="0"/>
              </a:rPr>
              <a:t>因此，将序列长度进行</a:t>
            </a:r>
            <a:r>
              <a:rPr lang="zh-CN" altLang="en-US" sz="2400" b="1" dirty="0" smtClean="0">
                <a:solidFill>
                  <a:prstClr val="black"/>
                </a:solidFill>
                <a:latin typeface="Times New Roman" pitchFamily="18" charset="0"/>
              </a:rPr>
              <a:t>补零扩展</a:t>
            </a:r>
            <a:r>
              <a:rPr lang="zh-CN" altLang="en-US" sz="2400" dirty="0" smtClean="0">
                <a:solidFill>
                  <a:prstClr val="black"/>
                </a:solidFill>
                <a:latin typeface="Times New Roman" pitchFamily="18" charset="0"/>
              </a:rPr>
              <a:t>，然后对新序列进行</a:t>
            </a:r>
            <a:r>
              <a:rPr lang="en-US" altLang="zh-CN" sz="2400" dirty="0" smtClean="0">
                <a:solidFill>
                  <a:prstClr val="black"/>
                </a:solidFill>
                <a:latin typeface="Times New Roman" pitchFamily="18" charset="0"/>
              </a:rPr>
              <a:t>DFT</a:t>
            </a:r>
            <a:r>
              <a:rPr lang="zh-CN" altLang="en-US" sz="2400" dirty="0" smtClean="0">
                <a:solidFill>
                  <a:prstClr val="black"/>
                </a:solidFill>
                <a:latin typeface="Times New Roman" pitchFamily="18" charset="0"/>
              </a:rPr>
              <a:t>，即得到原序列</a:t>
            </a:r>
            <a:r>
              <a:rPr lang="en-US" altLang="zh-CN" sz="2400" dirty="0" smtClean="0">
                <a:solidFill>
                  <a:prstClr val="black"/>
                </a:solidFill>
                <a:latin typeface="Times New Roman" pitchFamily="18" charset="0"/>
              </a:rPr>
              <a:t>DTFT</a:t>
            </a:r>
            <a:r>
              <a:rPr lang="zh-CN" altLang="en-US" sz="2400" dirty="0" smtClean="0">
                <a:solidFill>
                  <a:prstClr val="black"/>
                </a:solidFill>
                <a:latin typeface="Times New Roman" pitchFamily="18" charset="0"/>
              </a:rPr>
              <a:t>的数值解。扩展长度越长，数值解的频率间隔越小。</a:t>
            </a:r>
            <a:r>
              <a:rPr lang="zh-CN" altLang="en-US" sz="2400" b="1" dirty="0" smtClean="0">
                <a:solidFill>
                  <a:prstClr val="black"/>
                </a:solidFill>
                <a:latin typeface="Times New Roman" pitchFamily="18" charset="0"/>
              </a:rPr>
              <a:t>通常扩展为</a:t>
            </a:r>
            <a:r>
              <a:rPr lang="en-US" altLang="zh-CN" sz="2400" b="1" dirty="0" smtClean="0">
                <a:solidFill>
                  <a:prstClr val="black"/>
                </a:solidFill>
                <a:latin typeface="Times New Roman" pitchFamily="18" charset="0"/>
              </a:rPr>
              <a:t>2</a:t>
            </a:r>
            <a:r>
              <a:rPr lang="zh-CN" altLang="en-US" sz="2400" b="1" dirty="0" smtClean="0">
                <a:solidFill>
                  <a:prstClr val="black"/>
                </a:solidFill>
                <a:latin typeface="Times New Roman" pitchFamily="18" charset="0"/>
              </a:rPr>
              <a:t>的整数幂（可用</a:t>
            </a:r>
            <a:r>
              <a:rPr lang="en-US" altLang="zh-CN" sz="2400" b="1" dirty="0" smtClean="0">
                <a:solidFill>
                  <a:srgbClr val="B4001A"/>
                </a:solidFill>
                <a:latin typeface="Times New Roman" pitchFamily="18" charset="0"/>
              </a:rPr>
              <a:t>FFT</a:t>
            </a:r>
            <a:r>
              <a:rPr lang="zh-CN" altLang="en-US" sz="2400" b="1" dirty="0" smtClean="0">
                <a:solidFill>
                  <a:prstClr val="black"/>
                </a:solidFill>
                <a:latin typeface="Times New Roman" pitchFamily="18" charset="0"/>
              </a:rPr>
              <a:t>来计算）</a:t>
            </a:r>
            <a:endParaRPr lang="zh-CN" altLang="zh-CN" sz="2400" b="1" dirty="0" smtClean="0">
              <a:solidFill>
                <a:prstClr val="black"/>
              </a:solidFill>
              <a:latin typeface="Times New Roman" pitchFamily="18" charset="0"/>
            </a:endParaRPr>
          </a:p>
        </p:txBody>
      </p:sp>
      <p:graphicFrame>
        <p:nvGraphicFramePr>
          <p:cNvPr id="4" name="Object 3"/>
          <p:cNvGraphicFramePr>
            <a:graphicFrameLocks noChangeAspect="1"/>
          </p:cNvGraphicFramePr>
          <p:nvPr>
            <p:extLst/>
          </p:nvPr>
        </p:nvGraphicFramePr>
        <p:xfrm>
          <a:off x="683568" y="1052736"/>
          <a:ext cx="5972175" cy="2125663"/>
        </p:xfrm>
        <a:graphic>
          <a:graphicData uri="http://schemas.openxmlformats.org/presentationml/2006/ole">
            <mc:AlternateContent xmlns:mc="http://schemas.openxmlformats.org/markup-compatibility/2006">
              <mc:Choice xmlns:v="urn:schemas-microsoft-com:vml" Requires="v">
                <p:oleObj spid="_x0000_s92169" name="Equation" r:id="rId3" imgW="2352624" imgH="790643" progId="Equation.DSMT4">
                  <p:embed/>
                </p:oleObj>
              </mc:Choice>
              <mc:Fallback>
                <p:oleObj name="Equation" r:id="rId3" imgW="2352624" imgH="79064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2736"/>
                        <a:ext cx="5972175"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38794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16632"/>
            <a:ext cx="8534400" cy="792162"/>
          </a:xfrm>
        </p:spPr>
        <p:txBody>
          <a:bodyPr/>
          <a:lstStyle/>
          <a:p>
            <a:pPr algn="ctr"/>
            <a:r>
              <a:rPr lang="zh-CN" altLang="en-US" dirty="0" smtClean="0"/>
              <a:t>内容提要</a:t>
            </a:r>
            <a:endParaRPr lang="zh-CN" altLang="en-US" dirty="0"/>
          </a:p>
        </p:txBody>
      </p:sp>
      <p:sp>
        <p:nvSpPr>
          <p:cNvPr id="3" name="内容占位符 2"/>
          <p:cNvSpPr>
            <a:spLocks noGrp="1"/>
          </p:cNvSpPr>
          <p:nvPr>
            <p:ph sz="quarter" idx="1"/>
          </p:nvPr>
        </p:nvSpPr>
        <p:spPr/>
        <p:txBody>
          <a:bodyPr/>
          <a:lstStyle/>
          <a:p>
            <a:pPr marL="560070" indent="-514350">
              <a:lnSpc>
                <a:spcPct val="150000"/>
              </a:lnSpc>
              <a:buClr>
                <a:schemeClr val="tx1"/>
              </a:buClr>
            </a:pPr>
            <a:r>
              <a:rPr lang="zh-CN" altLang="en-US" sz="3000" dirty="0" smtClean="0"/>
              <a:t>时间采样</a:t>
            </a:r>
            <a:endParaRPr lang="en-US" altLang="zh-CN" sz="3000" dirty="0" smtClean="0"/>
          </a:p>
          <a:p>
            <a:pPr marL="560070" indent="-514350">
              <a:lnSpc>
                <a:spcPct val="150000"/>
              </a:lnSpc>
              <a:buClr>
                <a:schemeClr val="tx1"/>
              </a:buClr>
            </a:pPr>
            <a:r>
              <a:rPr lang="zh-CN" altLang="en-US" sz="3000" dirty="0" smtClean="0"/>
              <a:t>采样定理</a:t>
            </a:r>
            <a:endParaRPr lang="en-US" altLang="zh-CN" sz="3000" dirty="0" smtClean="0"/>
          </a:p>
          <a:p>
            <a:pPr marL="560070" indent="-514350">
              <a:lnSpc>
                <a:spcPct val="150000"/>
              </a:lnSpc>
              <a:buClr>
                <a:schemeClr val="tx1"/>
              </a:buClr>
            </a:pPr>
            <a:r>
              <a:rPr lang="zh-CN" altLang="en-US" sz="3000" dirty="0" smtClean="0"/>
              <a:t>频域采样</a:t>
            </a:r>
            <a:endParaRPr lang="en-US" altLang="zh-CN" sz="3000" dirty="0"/>
          </a:p>
          <a:p>
            <a:pPr marL="560070" indent="-514350">
              <a:lnSpc>
                <a:spcPct val="150000"/>
              </a:lnSpc>
              <a:buClr>
                <a:schemeClr val="tx1"/>
              </a:buClr>
            </a:pPr>
            <a:r>
              <a:rPr lang="zh-CN" altLang="en-US" sz="3000" dirty="0" smtClean="0"/>
              <a:t>信号</a:t>
            </a:r>
            <a:r>
              <a:rPr lang="zh-CN" altLang="en-US" sz="3000" dirty="0"/>
              <a:t>恢复</a:t>
            </a:r>
            <a:endParaRPr lang="en-US" altLang="zh-CN" sz="3000" dirty="0"/>
          </a:p>
          <a:p>
            <a:pPr marL="560070" indent="-514350">
              <a:lnSpc>
                <a:spcPct val="150000"/>
              </a:lnSpc>
              <a:buClr>
                <a:schemeClr val="tx1"/>
              </a:buClr>
            </a:pPr>
            <a:r>
              <a:rPr lang="zh-CN" altLang="en-US" sz="3000" dirty="0" smtClean="0"/>
              <a:t>幅</a:t>
            </a:r>
            <a:r>
              <a:rPr lang="zh-CN" altLang="en-US" sz="3000" dirty="0"/>
              <a:t>值</a:t>
            </a:r>
            <a:r>
              <a:rPr lang="zh-CN" altLang="en-US" sz="3000" dirty="0" smtClean="0"/>
              <a:t>量化</a:t>
            </a:r>
            <a:endParaRPr lang="en-US" altLang="zh-CN" sz="3000" dirty="0" smtClean="0"/>
          </a:p>
          <a:p>
            <a:pPr marL="560070" indent="-514350">
              <a:lnSpc>
                <a:spcPct val="150000"/>
              </a:lnSpc>
              <a:buClr>
                <a:schemeClr val="tx1"/>
              </a:buClr>
            </a:pPr>
            <a:r>
              <a:rPr lang="zh-CN" altLang="en-US" sz="3000" dirty="0" smtClean="0"/>
              <a:t>编码方案</a:t>
            </a:r>
            <a:endParaRPr lang="zh-CN" altLang="en-US" dirty="0"/>
          </a:p>
        </p:txBody>
      </p:sp>
    </p:spTree>
    <p:extLst>
      <p:ext uri="{BB962C8B-B14F-4D97-AF65-F5344CB8AC3E}">
        <p14:creationId xmlns:p14="http://schemas.microsoft.com/office/powerpoint/2010/main" val="419705475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46309" y="116632"/>
            <a:ext cx="5051384" cy="646331"/>
          </a:xfrm>
          <a:prstGeom prst="rect">
            <a:avLst/>
          </a:prstGeom>
        </p:spPr>
        <p:txBody>
          <a:bodyPr/>
          <a:lstStyle/>
          <a:p>
            <a:pPr fontAlgn="auto">
              <a:spcAft>
                <a:spcPts val="0"/>
              </a:spcAft>
            </a:pPr>
            <a:r>
              <a:rPr lang="zh-CN" altLang="en-US" sz="3600" b="1" dirty="0">
                <a:solidFill>
                  <a:srgbClr val="696464"/>
                </a:solidFill>
                <a:latin typeface="Franklin Gothic Book"/>
                <a:ea typeface="幼圆" panose="02010509060101010101" pitchFamily="49" charset="-122"/>
              </a:rPr>
              <a:t>用</a:t>
            </a:r>
            <a:r>
              <a:rPr lang="en-US" altLang="zh-CN" sz="3600" b="1" dirty="0" smtClean="0">
                <a:solidFill>
                  <a:srgbClr val="696464"/>
                </a:solidFill>
                <a:latin typeface="Franklin Gothic Book"/>
                <a:ea typeface="幼圆" panose="02010509060101010101" pitchFamily="49" charset="-122"/>
              </a:rPr>
              <a:t>DFT</a:t>
            </a:r>
            <a:r>
              <a:rPr lang="zh-CN" altLang="en-US" sz="3600" b="1" dirty="0" smtClean="0">
                <a:solidFill>
                  <a:srgbClr val="696464"/>
                </a:solidFill>
                <a:latin typeface="Franklin Gothic Book"/>
                <a:ea typeface="幼圆" panose="02010509060101010101" pitchFamily="49" charset="-122"/>
              </a:rPr>
              <a:t>计算</a:t>
            </a:r>
            <a:r>
              <a:rPr lang="en-US" altLang="zh-CN" sz="3600" b="1" dirty="0" smtClean="0">
                <a:solidFill>
                  <a:srgbClr val="696464"/>
                </a:solidFill>
                <a:latin typeface="Franklin Gothic Book"/>
                <a:ea typeface="幼圆" panose="02010509060101010101" pitchFamily="49" charset="-122"/>
              </a:rPr>
              <a:t>DTFT</a:t>
            </a:r>
            <a:endParaRPr lang="zh-CN" altLang="en-US" sz="3600" b="1" dirty="0">
              <a:solidFill>
                <a:srgbClr val="696464"/>
              </a:solidFill>
              <a:latin typeface="Franklin Gothic Book"/>
              <a:ea typeface="幼圆" panose="02010509060101010101" pitchFamily="49" charset="-122"/>
            </a:endParaRPr>
          </a:p>
        </p:txBody>
      </p:sp>
      <p:graphicFrame>
        <p:nvGraphicFramePr>
          <p:cNvPr id="6" name="对象 5"/>
          <p:cNvGraphicFramePr>
            <a:graphicFrameLocks noChangeAspect="1"/>
          </p:cNvGraphicFramePr>
          <p:nvPr>
            <p:extLst/>
          </p:nvPr>
        </p:nvGraphicFramePr>
        <p:xfrm>
          <a:off x="323850" y="1052736"/>
          <a:ext cx="8489950" cy="2490788"/>
        </p:xfrm>
        <a:graphic>
          <a:graphicData uri="http://schemas.openxmlformats.org/presentationml/2006/ole">
            <mc:AlternateContent xmlns:mc="http://schemas.openxmlformats.org/markup-compatibility/2006">
              <mc:Choice xmlns:v="urn:schemas-microsoft-com:vml" Requires="v">
                <p:oleObj spid="_x0000_s93200" name="Equation" r:id="rId3" imgW="3943249" imgH="1095443" progId="Equation.DSMT4">
                  <p:embed/>
                </p:oleObj>
              </mc:Choice>
              <mc:Fallback>
                <p:oleObj name="Equation" r:id="rId3" imgW="3943249" imgH="109544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736"/>
                        <a:ext cx="8489950"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nvPr>
        </p:nvGraphicFramePr>
        <p:xfrm>
          <a:off x="683568" y="4484573"/>
          <a:ext cx="2880320" cy="600611"/>
        </p:xfrm>
        <a:graphic>
          <a:graphicData uri="http://schemas.openxmlformats.org/presentationml/2006/ole">
            <mc:AlternateContent xmlns:mc="http://schemas.openxmlformats.org/markup-compatibility/2006">
              <mc:Choice xmlns:v="urn:schemas-microsoft-com:vml" Requires="v">
                <p:oleObj spid="_x0000_s93201" name="Equation" r:id="rId5" imgW="1143135" imgH="181043" progId="Equation.DSMT4">
                  <p:embed/>
                </p:oleObj>
              </mc:Choice>
              <mc:Fallback>
                <p:oleObj name="Equation" r:id="rId5" imgW="1143135" imgH="18104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484573"/>
                        <a:ext cx="2880320" cy="600611"/>
                      </a:xfrm>
                      <a:prstGeom prst="rect">
                        <a:avLst/>
                      </a:prstGeom>
                      <a:noFill/>
                      <a:ln>
                        <a:noFill/>
                      </a:ln>
                      <a:effectLst/>
                      <a:extLst/>
                    </p:spPr>
                  </p:pic>
                </p:oleObj>
              </mc:Fallback>
            </mc:AlternateContent>
          </a:graphicData>
        </a:graphic>
      </p:graphicFrame>
      <p:pic>
        <p:nvPicPr>
          <p:cNvPr id="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3140968"/>
            <a:ext cx="4386759" cy="32891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9854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yy"/>
          <p:cNvPicPr>
            <a:picLocks noChangeAspect="1" noChangeArrowheads="1"/>
          </p:cNvPicPr>
          <p:nvPr/>
        </p:nvPicPr>
        <p:blipFill>
          <a:blip r:embed="rId2">
            <a:extLst>
              <a:ext uri="{28A0092B-C50C-407E-A947-70E740481C1C}">
                <a14:useLocalDpi xmlns:a14="http://schemas.microsoft.com/office/drawing/2010/main" val="0"/>
              </a:ext>
            </a:extLst>
          </a:blip>
          <a:srcRect l="752" r="5647"/>
          <a:stretch>
            <a:fillRect/>
          </a:stretch>
        </p:blipFill>
        <p:spPr bwMode="auto">
          <a:xfrm>
            <a:off x="2151063" y="2133600"/>
            <a:ext cx="613727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yyx"/>
          <p:cNvPicPr>
            <a:picLocks noChangeAspect="1" noChangeArrowheads="1"/>
          </p:cNvPicPr>
          <p:nvPr/>
        </p:nvPicPr>
        <p:blipFill>
          <a:blip r:embed="rId3">
            <a:extLst>
              <a:ext uri="{28A0092B-C50C-407E-A947-70E740481C1C}">
                <a14:useLocalDpi xmlns:a14="http://schemas.microsoft.com/office/drawing/2010/main" val="0"/>
              </a:ext>
            </a:extLst>
          </a:blip>
          <a:srcRect l="873" r="6546"/>
          <a:stretch>
            <a:fillRect/>
          </a:stretch>
        </p:blipFill>
        <p:spPr bwMode="auto">
          <a:xfrm>
            <a:off x="2149474" y="4277196"/>
            <a:ext cx="61388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971550" y="1052513"/>
            <a:ext cx="2519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buClr>
                <a:srgbClr val="9B2D1F"/>
              </a:buClr>
              <a:buSzPct val="80000"/>
              <a:buFont typeface="Wingdings" pitchFamily="2" charset="2"/>
              <a:buNone/>
            </a:pPr>
            <a:r>
              <a:rPr lang="en-US" altLang="zh-CN" sz="2400" b="1" dirty="0">
                <a:solidFill>
                  <a:prstClr val="black"/>
                </a:solidFill>
              </a:rPr>
              <a:t>16</a:t>
            </a:r>
            <a:r>
              <a:rPr lang="zh-CN" altLang="en-US" sz="2400" b="1" dirty="0">
                <a:solidFill>
                  <a:prstClr val="black"/>
                </a:solidFill>
              </a:rPr>
              <a:t>点</a:t>
            </a:r>
          </a:p>
        </p:txBody>
      </p:sp>
      <p:sp>
        <p:nvSpPr>
          <p:cNvPr id="8" name="Rectangle 6"/>
          <p:cNvSpPr>
            <a:spLocks noChangeArrowheads="1"/>
          </p:cNvSpPr>
          <p:nvPr/>
        </p:nvSpPr>
        <p:spPr bwMode="auto">
          <a:xfrm>
            <a:off x="973138" y="3125788"/>
            <a:ext cx="2519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buClr>
                <a:srgbClr val="9B2D1F"/>
              </a:buClr>
              <a:buSzPct val="80000"/>
              <a:buFont typeface="Wingdings" pitchFamily="2" charset="2"/>
              <a:buNone/>
            </a:pPr>
            <a:r>
              <a:rPr lang="en-US" altLang="zh-CN" sz="2400" b="1">
                <a:solidFill>
                  <a:prstClr val="black"/>
                </a:solidFill>
              </a:rPr>
              <a:t>256</a:t>
            </a:r>
            <a:r>
              <a:rPr lang="zh-CN" altLang="en-US" sz="2400" b="1">
                <a:solidFill>
                  <a:prstClr val="black"/>
                </a:solidFill>
              </a:rPr>
              <a:t>点</a:t>
            </a:r>
          </a:p>
        </p:txBody>
      </p:sp>
      <p:sp>
        <p:nvSpPr>
          <p:cNvPr id="9" name="Rectangle 7"/>
          <p:cNvSpPr>
            <a:spLocks noChangeArrowheads="1"/>
          </p:cNvSpPr>
          <p:nvPr/>
        </p:nvSpPr>
        <p:spPr bwMode="auto">
          <a:xfrm>
            <a:off x="971550" y="4997450"/>
            <a:ext cx="2519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buClr>
                <a:srgbClr val="9B2D1F"/>
              </a:buClr>
              <a:buSzPct val="80000"/>
              <a:buFont typeface="Wingdings" pitchFamily="2" charset="2"/>
              <a:buNone/>
            </a:pPr>
            <a:r>
              <a:rPr lang="en-US" altLang="zh-CN" sz="2400" b="1" dirty="0">
                <a:solidFill>
                  <a:prstClr val="black"/>
                </a:solidFill>
              </a:rPr>
              <a:t>DTFT</a:t>
            </a:r>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88913"/>
            <a:ext cx="6164263" cy="18383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
          <p:cNvSpPr>
            <a:spLocks noChangeArrowheads="1"/>
          </p:cNvSpPr>
          <p:nvPr/>
        </p:nvSpPr>
        <p:spPr bwMode="auto">
          <a:xfrm>
            <a:off x="3563888" y="6197600"/>
            <a:ext cx="3286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1600" b="1" dirty="0">
                <a:solidFill>
                  <a:srgbClr val="FF0066"/>
                </a:solidFill>
                <a:latin typeface="Garamond" pitchFamily="18" charset="0"/>
              </a:rPr>
              <a:t>补零操作可以使谱的外观得到平滑</a:t>
            </a:r>
            <a:endParaRPr lang="zh-CN" altLang="en-US" sz="1600" b="1" dirty="0">
              <a:solidFill>
                <a:prstClr val="black"/>
              </a:solidFill>
            </a:endParaRPr>
          </a:p>
        </p:txBody>
      </p:sp>
    </p:spTree>
    <p:extLst>
      <p:ext uri="{BB962C8B-B14F-4D97-AF65-F5344CB8AC3E}">
        <p14:creationId xmlns:p14="http://schemas.microsoft.com/office/powerpoint/2010/main" val="373050727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从采样信号中恢复原信号（</a:t>
            </a:r>
            <a:r>
              <a:rPr lang="en-US" altLang="zh-CN" dirty="0" smtClean="0"/>
              <a:t>1</a:t>
            </a:r>
            <a:r>
              <a:rPr lang="zh-CN" altLang="en-US" dirty="0" smtClean="0"/>
              <a:t>）</a:t>
            </a:r>
            <a:endParaRPr lang="zh-CN" altLang="en-US" dirty="0"/>
          </a:p>
        </p:txBody>
      </p:sp>
      <p:graphicFrame>
        <p:nvGraphicFramePr>
          <p:cNvPr id="23" name="Object 96"/>
          <p:cNvGraphicFramePr>
            <a:graphicFrameLocks noChangeAspect="1"/>
          </p:cNvGraphicFramePr>
          <p:nvPr>
            <p:extLst>
              <p:ext uri="{D42A27DB-BD31-4B8C-83A1-F6EECF244321}">
                <p14:modId xmlns:p14="http://schemas.microsoft.com/office/powerpoint/2010/main" val="3079139940"/>
              </p:ext>
            </p:extLst>
          </p:nvPr>
        </p:nvGraphicFramePr>
        <p:xfrm>
          <a:off x="7119646" y="6197302"/>
          <a:ext cx="377825" cy="400050"/>
        </p:xfrm>
        <a:graphic>
          <a:graphicData uri="http://schemas.openxmlformats.org/presentationml/2006/ole">
            <mc:AlternateContent xmlns:mc="http://schemas.openxmlformats.org/markup-compatibility/2006">
              <mc:Choice xmlns:v="urn:schemas-microsoft-com:vml" Requires="v">
                <p:oleObj spid="_x0000_s85623" r:id="rId3" imgW="215936" imgH="228620" progId="Equation.DSMT4">
                  <p:embed/>
                </p:oleObj>
              </mc:Choice>
              <mc:Fallback>
                <p:oleObj r:id="rId3" imgW="215936" imgH="2286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646" y="6197302"/>
                        <a:ext cx="3778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 name="组合 122"/>
          <p:cNvGrpSpPr/>
          <p:nvPr/>
        </p:nvGrpSpPr>
        <p:grpSpPr>
          <a:xfrm>
            <a:off x="1032148" y="4825702"/>
            <a:ext cx="2171700" cy="1771650"/>
            <a:chOff x="1032148" y="4825702"/>
            <a:chExt cx="2171700" cy="1771650"/>
          </a:xfrm>
        </p:grpSpPr>
        <p:sp>
          <p:nvSpPr>
            <p:cNvPr id="15" name="Line 88"/>
            <p:cNvSpPr>
              <a:spLocks noChangeShapeType="1"/>
            </p:cNvSpPr>
            <p:nvPr/>
          </p:nvSpPr>
          <p:spPr bwMode="auto">
            <a:xfrm>
              <a:off x="1032148" y="6121102"/>
              <a:ext cx="21336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89"/>
            <p:cNvSpPr>
              <a:spLocks noChangeShapeType="1"/>
            </p:cNvSpPr>
            <p:nvPr/>
          </p:nvSpPr>
          <p:spPr bwMode="auto">
            <a:xfrm flipV="1">
              <a:off x="1870348" y="4825702"/>
              <a:ext cx="0" cy="1752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7" name="Object 90"/>
            <p:cNvGraphicFramePr>
              <a:graphicFrameLocks noChangeAspect="1"/>
            </p:cNvGraphicFramePr>
            <p:nvPr>
              <p:extLst>
                <p:ext uri="{D42A27DB-BD31-4B8C-83A1-F6EECF244321}">
                  <p14:modId xmlns:p14="http://schemas.microsoft.com/office/powerpoint/2010/main" val="1528453681"/>
                </p:ext>
              </p:extLst>
            </p:nvPr>
          </p:nvGraphicFramePr>
          <p:xfrm>
            <a:off x="2937148" y="6273502"/>
            <a:ext cx="266700" cy="244475"/>
          </p:xfrm>
          <a:graphic>
            <a:graphicData uri="http://schemas.openxmlformats.org/presentationml/2006/ole">
              <mc:AlternateContent xmlns:mc="http://schemas.openxmlformats.org/markup-compatibility/2006">
                <mc:Choice xmlns:v="urn:schemas-microsoft-com:vml" Requires="v">
                  <p:oleObj spid="_x0000_s85624" r:id="rId5" imgW="152585" imgH="139896" progId="Equation.DSMT4">
                    <p:embed/>
                  </p:oleObj>
                </mc:Choice>
                <mc:Fallback>
                  <p:oleObj r:id="rId5" imgW="152585" imgH="1398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7148" y="6273502"/>
                          <a:ext cx="2667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91"/>
            <p:cNvGraphicFramePr>
              <a:graphicFrameLocks noChangeAspect="1"/>
            </p:cNvGraphicFramePr>
            <p:nvPr>
              <p:extLst>
                <p:ext uri="{D42A27DB-BD31-4B8C-83A1-F6EECF244321}">
                  <p14:modId xmlns:p14="http://schemas.microsoft.com/office/powerpoint/2010/main" val="480932068"/>
                </p:ext>
              </p:extLst>
            </p:nvPr>
          </p:nvGraphicFramePr>
          <p:xfrm>
            <a:off x="1967186" y="4825702"/>
            <a:ext cx="644525" cy="355600"/>
          </p:xfrm>
          <a:graphic>
            <a:graphicData uri="http://schemas.openxmlformats.org/presentationml/2006/ole">
              <mc:AlternateContent xmlns:mc="http://schemas.openxmlformats.org/markup-compatibility/2006">
                <mc:Choice xmlns:v="urn:schemas-microsoft-com:vml" Requires="v">
                  <p:oleObj spid="_x0000_s85625" r:id="rId7" imgW="368298" imgH="203341" progId="Equation.DSMT4">
                    <p:embed/>
                  </p:oleObj>
                </mc:Choice>
                <mc:Fallback>
                  <p:oleObj r:id="rId7" imgW="368298" imgH="20334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7186" y="4825702"/>
                          <a:ext cx="6445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2"/>
            <p:cNvGraphicFramePr>
              <a:graphicFrameLocks noChangeAspect="1"/>
            </p:cNvGraphicFramePr>
            <p:nvPr>
              <p:extLst>
                <p:ext uri="{D42A27DB-BD31-4B8C-83A1-F6EECF244321}">
                  <p14:modId xmlns:p14="http://schemas.microsoft.com/office/powerpoint/2010/main" val="1725141610"/>
                </p:ext>
              </p:extLst>
            </p:nvPr>
          </p:nvGraphicFramePr>
          <p:xfrm>
            <a:off x="1565548" y="6121102"/>
            <a:ext cx="222250" cy="311150"/>
          </p:xfrm>
          <a:graphic>
            <a:graphicData uri="http://schemas.openxmlformats.org/presentationml/2006/ole">
              <mc:AlternateContent xmlns:mc="http://schemas.openxmlformats.org/markup-compatibility/2006">
                <mc:Choice xmlns:v="urn:schemas-microsoft-com:vml" Requires="v">
                  <p:oleObj spid="_x0000_s85626" r:id="rId9" imgW="127042" imgH="177732" progId="Equation.DSMT4">
                    <p:embed/>
                  </p:oleObj>
                </mc:Choice>
                <mc:Fallback>
                  <p:oleObj r:id="rId9" imgW="127042" imgH="17773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5548" y="6121102"/>
                          <a:ext cx="2222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 name="Group 98"/>
            <p:cNvGrpSpPr>
              <a:grpSpLocks/>
            </p:cNvGrpSpPr>
            <p:nvPr/>
          </p:nvGrpSpPr>
          <p:grpSpPr bwMode="auto">
            <a:xfrm>
              <a:off x="1413148" y="5282902"/>
              <a:ext cx="914400" cy="889000"/>
              <a:chOff x="0" y="0"/>
              <a:chExt cx="576" cy="560"/>
            </a:xfrm>
          </p:grpSpPr>
          <p:sp>
            <p:nvSpPr>
              <p:cNvPr id="37"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30" name="Object 105"/>
            <p:cNvGraphicFramePr>
              <a:graphicFrameLocks noChangeAspect="1"/>
            </p:cNvGraphicFramePr>
            <p:nvPr>
              <p:extLst>
                <p:ext uri="{D42A27DB-BD31-4B8C-83A1-F6EECF244321}">
                  <p14:modId xmlns:p14="http://schemas.microsoft.com/office/powerpoint/2010/main" val="1371055140"/>
                </p:ext>
              </p:extLst>
            </p:nvPr>
          </p:nvGraphicFramePr>
          <p:xfrm>
            <a:off x="1032148" y="6197302"/>
            <a:ext cx="533400" cy="400050"/>
          </p:xfrm>
          <a:graphic>
            <a:graphicData uri="http://schemas.openxmlformats.org/presentationml/2006/ole">
              <mc:AlternateContent xmlns:mc="http://schemas.openxmlformats.org/markup-compatibility/2006">
                <mc:Choice xmlns:v="urn:schemas-microsoft-com:vml" Requires="v">
                  <p:oleObj spid="_x0000_s85627" r:id="rId11" imgW="304853" imgH="228719" progId="Equation.DSMT4">
                    <p:embed/>
                  </p:oleObj>
                </mc:Choice>
                <mc:Fallback>
                  <p:oleObj r:id="rId11" imgW="304853" imgH="22871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2148" y="6197302"/>
                          <a:ext cx="5334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06"/>
            <p:cNvGraphicFramePr>
              <a:graphicFrameLocks noChangeAspect="1"/>
            </p:cNvGraphicFramePr>
            <p:nvPr>
              <p:extLst>
                <p:ext uri="{D42A27DB-BD31-4B8C-83A1-F6EECF244321}">
                  <p14:modId xmlns:p14="http://schemas.microsoft.com/office/powerpoint/2010/main" val="396928975"/>
                </p:ext>
              </p:extLst>
            </p:nvPr>
          </p:nvGraphicFramePr>
          <p:xfrm>
            <a:off x="2175148" y="6197302"/>
            <a:ext cx="377825" cy="400050"/>
          </p:xfrm>
          <a:graphic>
            <a:graphicData uri="http://schemas.openxmlformats.org/presentationml/2006/ole">
              <mc:AlternateContent xmlns:mc="http://schemas.openxmlformats.org/markup-compatibility/2006">
                <mc:Choice xmlns:v="urn:schemas-microsoft-com:vml" Requires="v">
                  <p:oleObj spid="_x0000_s85628" r:id="rId13" imgW="215936" imgH="228620" progId="Equation.DSMT4">
                    <p:embed/>
                  </p:oleObj>
                </mc:Choice>
                <mc:Fallback>
                  <p:oleObj r:id="rId13" imgW="215936" imgH="2286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148" y="6197302"/>
                          <a:ext cx="3778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07"/>
            <p:cNvGraphicFramePr>
              <a:graphicFrameLocks noChangeAspect="1"/>
            </p:cNvGraphicFramePr>
            <p:nvPr>
              <p:extLst>
                <p:ext uri="{D42A27DB-BD31-4B8C-83A1-F6EECF244321}">
                  <p14:modId xmlns:p14="http://schemas.microsoft.com/office/powerpoint/2010/main" val="1257422025"/>
                </p:ext>
              </p:extLst>
            </p:nvPr>
          </p:nvGraphicFramePr>
          <p:xfrm>
            <a:off x="1598886" y="5065415"/>
            <a:ext cx="155575" cy="288925"/>
          </p:xfrm>
          <a:graphic>
            <a:graphicData uri="http://schemas.openxmlformats.org/presentationml/2006/ole">
              <mc:AlternateContent xmlns:mc="http://schemas.openxmlformats.org/markup-compatibility/2006">
                <mc:Choice xmlns:v="urn:schemas-microsoft-com:vml" Requires="v">
                  <p:oleObj spid="_x0000_s85629" r:id="rId14" imgW="88871" imgH="164775" progId="Equation.DSMT4">
                    <p:embed/>
                  </p:oleObj>
                </mc:Choice>
                <mc:Fallback>
                  <p:oleObj r:id="rId14" imgW="88871" imgH="16477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8886" y="5065415"/>
                          <a:ext cx="1555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1" name="组合 120"/>
          <p:cNvGrpSpPr/>
          <p:nvPr/>
        </p:nvGrpSpPr>
        <p:grpSpPr>
          <a:xfrm>
            <a:off x="4605046" y="4695527"/>
            <a:ext cx="4343400" cy="1825625"/>
            <a:chOff x="4605046" y="4695527"/>
            <a:chExt cx="4343400" cy="1825625"/>
          </a:xfrm>
        </p:grpSpPr>
        <p:sp>
          <p:nvSpPr>
            <p:cNvPr id="9" name="Line 82"/>
            <p:cNvSpPr>
              <a:spLocks noChangeShapeType="1"/>
            </p:cNvSpPr>
            <p:nvPr/>
          </p:nvSpPr>
          <p:spPr bwMode="auto">
            <a:xfrm flipV="1">
              <a:off x="4605046" y="6121102"/>
              <a:ext cx="43434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0" name="Object 83"/>
            <p:cNvGraphicFramePr>
              <a:graphicFrameLocks noChangeAspect="1"/>
            </p:cNvGraphicFramePr>
            <p:nvPr>
              <p:extLst>
                <p:ext uri="{D42A27DB-BD31-4B8C-83A1-F6EECF244321}">
                  <p14:modId xmlns:p14="http://schemas.microsoft.com/office/powerpoint/2010/main" val="1436432431"/>
                </p:ext>
              </p:extLst>
            </p:nvPr>
          </p:nvGraphicFramePr>
          <p:xfrm>
            <a:off x="8681746" y="6211590"/>
            <a:ext cx="266700" cy="244475"/>
          </p:xfrm>
          <a:graphic>
            <a:graphicData uri="http://schemas.openxmlformats.org/presentationml/2006/ole">
              <mc:AlternateContent xmlns:mc="http://schemas.openxmlformats.org/markup-compatibility/2006">
                <mc:Choice xmlns:v="urn:schemas-microsoft-com:vml" Requires="v">
                  <p:oleObj spid="_x0000_s85630" r:id="rId16" imgW="152585" imgH="139896" progId="Equation.DSMT4">
                    <p:embed/>
                  </p:oleObj>
                </mc:Choice>
                <mc:Fallback>
                  <p:oleObj r:id="rId16" imgW="152585" imgH="1398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1746" y="6211590"/>
                          <a:ext cx="2667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93"/>
            <p:cNvSpPr>
              <a:spLocks noChangeShapeType="1"/>
            </p:cNvSpPr>
            <p:nvPr/>
          </p:nvSpPr>
          <p:spPr bwMode="auto">
            <a:xfrm flipV="1">
              <a:off x="6586246" y="4763790"/>
              <a:ext cx="0" cy="17526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1" name="Object 94"/>
            <p:cNvGraphicFramePr>
              <a:graphicFrameLocks noChangeAspect="1"/>
            </p:cNvGraphicFramePr>
            <p:nvPr>
              <p:extLst>
                <p:ext uri="{D42A27DB-BD31-4B8C-83A1-F6EECF244321}">
                  <p14:modId xmlns:p14="http://schemas.microsoft.com/office/powerpoint/2010/main" val="2363768688"/>
                </p:ext>
              </p:extLst>
            </p:nvPr>
          </p:nvGraphicFramePr>
          <p:xfrm>
            <a:off x="6662446" y="4695527"/>
            <a:ext cx="688975" cy="355600"/>
          </p:xfrm>
          <a:graphic>
            <a:graphicData uri="http://schemas.openxmlformats.org/presentationml/2006/ole">
              <mc:AlternateContent xmlns:mc="http://schemas.openxmlformats.org/markup-compatibility/2006">
                <mc:Choice xmlns:v="urn:schemas-microsoft-com:vml" Requires="v">
                  <p:oleObj spid="_x0000_s85631" r:id="rId17" imgW="393676" imgH="203341" progId="Equation.DSMT4">
                    <p:embed/>
                  </p:oleObj>
                </mc:Choice>
                <mc:Fallback>
                  <p:oleObj r:id="rId17" imgW="393676" imgH="203341"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62446" y="4695527"/>
                          <a:ext cx="6889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95"/>
            <p:cNvGraphicFramePr>
              <a:graphicFrameLocks noChangeAspect="1"/>
            </p:cNvGraphicFramePr>
            <p:nvPr>
              <p:extLst>
                <p:ext uri="{D42A27DB-BD31-4B8C-83A1-F6EECF244321}">
                  <p14:modId xmlns:p14="http://schemas.microsoft.com/office/powerpoint/2010/main" val="1631037855"/>
                </p:ext>
              </p:extLst>
            </p:nvPr>
          </p:nvGraphicFramePr>
          <p:xfrm>
            <a:off x="6205246" y="4978102"/>
            <a:ext cx="271463" cy="406400"/>
          </p:xfrm>
          <a:graphic>
            <a:graphicData uri="http://schemas.openxmlformats.org/presentationml/2006/ole">
              <mc:AlternateContent xmlns:mc="http://schemas.openxmlformats.org/markup-compatibility/2006">
                <mc:Choice xmlns:v="urn:schemas-microsoft-com:vml" Requires="v">
                  <p:oleObj spid="_x0000_s85632" r:id="rId19" imgW="152585" imgH="228719" progId="Equation.DSMT4">
                    <p:embed/>
                  </p:oleObj>
                </mc:Choice>
                <mc:Fallback>
                  <p:oleObj r:id="rId19" imgW="152585" imgH="22871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05246" y="4978102"/>
                          <a:ext cx="2714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97"/>
            <p:cNvGraphicFramePr>
              <a:graphicFrameLocks noChangeAspect="1"/>
            </p:cNvGraphicFramePr>
            <p:nvPr>
              <p:extLst>
                <p:ext uri="{D42A27DB-BD31-4B8C-83A1-F6EECF244321}">
                  <p14:modId xmlns:p14="http://schemas.microsoft.com/office/powerpoint/2010/main" val="2781446434"/>
                </p:ext>
              </p:extLst>
            </p:nvPr>
          </p:nvGraphicFramePr>
          <p:xfrm>
            <a:off x="5595646" y="6121102"/>
            <a:ext cx="533400" cy="400050"/>
          </p:xfrm>
          <a:graphic>
            <a:graphicData uri="http://schemas.openxmlformats.org/presentationml/2006/ole">
              <mc:AlternateContent xmlns:mc="http://schemas.openxmlformats.org/markup-compatibility/2006">
                <mc:Choice xmlns:v="urn:schemas-microsoft-com:vml" Requires="v">
                  <p:oleObj spid="_x0000_s85633" r:id="rId21" imgW="304853" imgH="228719" progId="Equation.DSMT4">
                    <p:embed/>
                  </p:oleObj>
                </mc:Choice>
                <mc:Fallback>
                  <p:oleObj r:id="rId21" imgW="304853" imgH="22871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5646" y="6121102"/>
                          <a:ext cx="5334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103"/>
            <p:cNvSpPr>
              <a:spLocks noChangeShapeType="1"/>
            </p:cNvSpPr>
            <p:nvPr/>
          </p:nvSpPr>
          <p:spPr bwMode="auto">
            <a:xfrm>
              <a:off x="7020272" y="5403304"/>
              <a:ext cx="0" cy="76200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9" name="Line 104"/>
            <p:cNvSpPr>
              <a:spLocks noChangeShapeType="1"/>
            </p:cNvSpPr>
            <p:nvPr/>
          </p:nvSpPr>
          <p:spPr bwMode="auto">
            <a:xfrm>
              <a:off x="6140134" y="5403304"/>
              <a:ext cx="0" cy="76200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cxnSp>
          <p:nvCxnSpPr>
            <p:cNvPr id="115" name="直接连接符 114"/>
            <p:cNvCxnSpPr>
              <a:stCxn id="29" idx="0"/>
              <a:endCxn id="28" idx="0"/>
            </p:cNvCxnSpPr>
            <p:nvPr/>
          </p:nvCxnSpPr>
          <p:spPr>
            <a:xfrm>
              <a:off x="6140134" y="5403304"/>
              <a:ext cx="880138" cy="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9" name="组合 118"/>
          <p:cNvGrpSpPr/>
          <p:nvPr/>
        </p:nvGrpSpPr>
        <p:grpSpPr>
          <a:xfrm>
            <a:off x="975047" y="836712"/>
            <a:ext cx="6405265" cy="1752600"/>
            <a:chOff x="975047" y="836712"/>
            <a:chExt cx="6405265" cy="1752600"/>
          </a:xfrm>
        </p:grpSpPr>
        <p:grpSp>
          <p:nvGrpSpPr>
            <p:cNvPr id="95" name="Group 9"/>
            <p:cNvGrpSpPr>
              <a:grpSpLocks/>
            </p:cNvGrpSpPr>
            <p:nvPr/>
          </p:nvGrpSpPr>
          <p:grpSpPr bwMode="auto">
            <a:xfrm>
              <a:off x="975047" y="836712"/>
              <a:ext cx="3236913" cy="1752600"/>
              <a:chOff x="0" y="0"/>
              <a:chExt cx="2039" cy="1104"/>
            </a:xfrm>
          </p:grpSpPr>
          <p:sp>
            <p:nvSpPr>
              <p:cNvPr id="106" name="Line 10"/>
              <p:cNvSpPr>
                <a:spLocks noChangeShapeType="1"/>
              </p:cNvSpPr>
              <p:nvPr/>
            </p:nvSpPr>
            <p:spPr bwMode="auto">
              <a:xfrm>
                <a:off x="48" y="816"/>
                <a:ext cx="1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7" name="Line 11"/>
              <p:cNvSpPr>
                <a:spLocks noChangeShapeType="1"/>
              </p:cNvSpPr>
              <p:nvPr/>
            </p:nvSpPr>
            <p:spPr bwMode="auto">
              <a:xfrm flipV="1">
                <a:off x="576" y="0"/>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8" name="未知"/>
              <p:cNvSpPr>
                <a:spLocks/>
              </p:cNvSpPr>
              <p:nvPr/>
            </p:nvSpPr>
            <p:spPr bwMode="auto">
              <a:xfrm>
                <a:off x="0" y="176"/>
                <a:ext cx="1728" cy="368"/>
              </a:xfrm>
              <a:custGeom>
                <a:avLst/>
                <a:gdLst>
                  <a:gd name="T0" fmla="*/ 0 w 1728"/>
                  <a:gd name="T1" fmla="*/ 304 h 368"/>
                  <a:gd name="T2" fmla="*/ 384 w 1728"/>
                  <a:gd name="T3" fmla="*/ 112 h 368"/>
                  <a:gd name="T4" fmla="*/ 672 w 1728"/>
                  <a:gd name="T5" fmla="*/ 352 h 368"/>
                  <a:gd name="T6" fmla="*/ 1344 w 1728"/>
                  <a:gd name="T7" fmla="*/ 16 h 368"/>
                  <a:gd name="T8" fmla="*/ 1728 w 1728"/>
                  <a:gd name="T9" fmla="*/ 256 h 368"/>
                </a:gdLst>
                <a:ahLst/>
                <a:cxnLst>
                  <a:cxn ang="0">
                    <a:pos x="T0" y="T1"/>
                  </a:cxn>
                  <a:cxn ang="0">
                    <a:pos x="T2" y="T3"/>
                  </a:cxn>
                  <a:cxn ang="0">
                    <a:pos x="T4" y="T5"/>
                  </a:cxn>
                  <a:cxn ang="0">
                    <a:pos x="T6" y="T7"/>
                  </a:cxn>
                  <a:cxn ang="0">
                    <a:pos x="T8" y="T9"/>
                  </a:cxn>
                </a:cxnLst>
                <a:rect l="0" t="0" r="r" b="b"/>
                <a:pathLst>
                  <a:path w="1728" h="368">
                    <a:moveTo>
                      <a:pt x="0" y="304"/>
                    </a:moveTo>
                    <a:cubicBezTo>
                      <a:pt x="136" y="204"/>
                      <a:pt x="272" y="104"/>
                      <a:pt x="384" y="112"/>
                    </a:cubicBezTo>
                    <a:cubicBezTo>
                      <a:pt x="496" y="120"/>
                      <a:pt x="512" y="368"/>
                      <a:pt x="672" y="352"/>
                    </a:cubicBezTo>
                    <a:cubicBezTo>
                      <a:pt x="832" y="336"/>
                      <a:pt x="1168" y="32"/>
                      <a:pt x="1344" y="16"/>
                    </a:cubicBezTo>
                    <a:cubicBezTo>
                      <a:pt x="1520" y="0"/>
                      <a:pt x="1624" y="128"/>
                      <a:pt x="1728" y="256"/>
                    </a:cubicBezTo>
                  </a:path>
                </a:pathLst>
              </a:custGeom>
              <a:noFill/>
              <a:ln w="38100" cap="flat"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09" name="Object 13"/>
              <p:cNvGraphicFramePr>
                <a:graphicFrameLocks noChangeAspect="1"/>
              </p:cNvGraphicFramePr>
              <p:nvPr/>
            </p:nvGraphicFramePr>
            <p:xfrm>
              <a:off x="1941" y="878"/>
              <a:ext cx="98" cy="168"/>
            </p:xfrm>
            <a:graphic>
              <a:graphicData uri="http://schemas.openxmlformats.org/presentationml/2006/ole">
                <mc:AlternateContent xmlns:mc="http://schemas.openxmlformats.org/markup-compatibility/2006">
                  <mc:Choice xmlns:v="urn:schemas-microsoft-com:vml" Requires="v">
                    <p:oleObj spid="_x0000_s85634" r:id="rId22" imgW="88871" imgH="152124" progId="Equation.DSMT4">
                      <p:embed/>
                    </p:oleObj>
                  </mc:Choice>
                  <mc:Fallback>
                    <p:oleObj r:id="rId22" imgW="88871" imgH="152124"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41" y="878"/>
                            <a:ext cx="9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4"/>
              <p:cNvGraphicFramePr>
                <a:graphicFrameLocks noChangeAspect="1"/>
              </p:cNvGraphicFramePr>
              <p:nvPr/>
            </p:nvGraphicFramePr>
            <p:xfrm>
              <a:off x="672" y="0"/>
              <a:ext cx="336" cy="224"/>
            </p:xfrm>
            <a:graphic>
              <a:graphicData uri="http://schemas.openxmlformats.org/presentationml/2006/ole">
                <mc:AlternateContent xmlns:mc="http://schemas.openxmlformats.org/markup-compatibility/2006">
                  <mc:Choice xmlns:v="urn:schemas-microsoft-com:vml" Requires="v">
                    <p:oleObj spid="_x0000_s85635" r:id="rId24" imgW="304853" imgH="203341" progId="Equation.DSMT4">
                      <p:embed/>
                    </p:oleObj>
                  </mc:Choice>
                  <mc:Fallback>
                    <p:oleObj r:id="rId24" imgW="304853" imgH="203341"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72" y="0"/>
                            <a:ext cx="33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5"/>
              <p:cNvGraphicFramePr>
                <a:graphicFrameLocks noChangeAspect="1"/>
              </p:cNvGraphicFramePr>
              <p:nvPr/>
            </p:nvGraphicFramePr>
            <p:xfrm>
              <a:off x="384" y="816"/>
              <a:ext cx="140" cy="196"/>
            </p:xfrm>
            <a:graphic>
              <a:graphicData uri="http://schemas.openxmlformats.org/presentationml/2006/ole">
                <mc:AlternateContent xmlns:mc="http://schemas.openxmlformats.org/markup-compatibility/2006">
                  <mc:Choice xmlns:v="urn:schemas-microsoft-com:vml" Requires="v">
                    <p:oleObj spid="_x0000_s85636" r:id="rId26" imgW="127042" imgH="177732" progId="Equation.DSMT4">
                      <p:embed/>
                    </p:oleObj>
                  </mc:Choice>
                  <mc:Fallback>
                    <p:oleObj r:id="rId26" imgW="127042" imgH="17773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816"/>
                            <a:ext cx="14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 name="Group 16"/>
            <p:cNvGrpSpPr>
              <a:grpSpLocks/>
            </p:cNvGrpSpPr>
            <p:nvPr/>
          </p:nvGrpSpPr>
          <p:grpSpPr bwMode="auto">
            <a:xfrm>
              <a:off x="5437212" y="836712"/>
              <a:ext cx="1943100" cy="1752600"/>
              <a:chOff x="0" y="0"/>
              <a:chExt cx="1224" cy="1104"/>
            </a:xfrm>
          </p:grpSpPr>
          <p:sp>
            <p:nvSpPr>
              <p:cNvPr id="97" name="Line 17"/>
              <p:cNvSpPr>
                <a:spLocks noChangeShapeType="1"/>
              </p:cNvSpPr>
              <p:nvPr/>
            </p:nvSpPr>
            <p:spPr bwMode="auto">
              <a:xfrm>
                <a:off x="0" y="816"/>
                <a:ext cx="12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8" name="Line 18"/>
              <p:cNvSpPr>
                <a:spLocks noChangeShapeType="1"/>
              </p:cNvSpPr>
              <p:nvPr/>
            </p:nvSpPr>
            <p:spPr bwMode="auto">
              <a:xfrm flipV="1">
                <a:off x="528" y="0"/>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99" name="Object 19"/>
              <p:cNvGraphicFramePr>
                <a:graphicFrameLocks noChangeAspect="1"/>
              </p:cNvGraphicFramePr>
              <p:nvPr/>
            </p:nvGraphicFramePr>
            <p:xfrm>
              <a:off x="1056" y="864"/>
              <a:ext cx="168" cy="154"/>
            </p:xfrm>
            <a:graphic>
              <a:graphicData uri="http://schemas.openxmlformats.org/presentationml/2006/ole">
                <mc:AlternateContent xmlns:mc="http://schemas.openxmlformats.org/markup-compatibility/2006">
                  <mc:Choice xmlns:v="urn:schemas-microsoft-com:vml" Requires="v">
                    <p:oleObj spid="_x0000_s85637" r:id="rId27" imgW="152585" imgH="139896" progId="Equation.DSMT4">
                      <p:embed/>
                    </p:oleObj>
                  </mc:Choice>
                  <mc:Fallback>
                    <p:oleObj r:id="rId27" imgW="152585" imgH="1398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864"/>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 name="Object 20"/>
              <p:cNvGraphicFramePr>
                <a:graphicFrameLocks noChangeAspect="1"/>
              </p:cNvGraphicFramePr>
              <p:nvPr/>
            </p:nvGraphicFramePr>
            <p:xfrm>
              <a:off x="589" y="0"/>
              <a:ext cx="406" cy="224"/>
            </p:xfrm>
            <a:graphic>
              <a:graphicData uri="http://schemas.openxmlformats.org/presentationml/2006/ole">
                <mc:AlternateContent xmlns:mc="http://schemas.openxmlformats.org/markup-compatibility/2006">
                  <mc:Choice xmlns:v="urn:schemas-microsoft-com:vml" Requires="v">
                    <p:oleObj spid="_x0000_s85638" r:id="rId28" imgW="368298" imgH="203341" progId="Equation.DSMT4">
                      <p:embed/>
                    </p:oleObj>
                  </mc:Choice>
                  <mc:Fallback>
                    <p:oleObj r:id="rId28" imgW="368298" imgH="203341"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9" y="0"/>
                            <a:ext cx="4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21"/>
              <p:cNvGraphicFramePr>
                <a:graphicFrameLocks noChangeAspect="1"/>
              </p:cNvGraphicFramePr>
              <p:nvPr/>
            </p:nvGraphicFramePr>
            <p:xfrm>
              <a:off x="357" y="151"/>
              <a:ext cx="98" cy="182"/>
            </p:xfrm>
            <a:graphic>
              <a:graphicData uri="http://schemas.openxmlformats.org/presentationml/2006/ole">
                <mc:AlternateContent xmlns:mc="http://schemas.openxmlformats.org/markup-compatibility/2006">
                  <mc:Choice xmlns:v="urn:schemas-microsoft-com:vml" Requires="v">
                    <p:oleObj spid="_x0000_s85639" r:id="rId30" imgW="88871" imgH="164775" progId="Equation.DSMT4">
                      <p:embed/>
                    </p:oleObj>
                  </mc:Choice>
                  <mc:Fallback>
                    <p:oleObj r:id="rId30" imgW="88871" imgH="164775"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7" y="151"/>
                            <a:ext cx="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 name="未知"/>
              <p:cNvSpPr>
                <a:spLocks/>
              </p:cNvSpPr>
              <p:nvPr/>
            </p:nvSpPr>
            <p:spPr bwMode="auto">
              <a:xfrm>
                <a:off x="528" y="272"/>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3" name="未知"/>
              <p:cNvSpPr>
                <a:spLocks/>
              </p:cNvSpPr>
              <p:nvPr/>
            </p:nvSpPr>
            <p:spPr bwMode="auto">
              <a:xfrm flipH="1">
                <a:off x="240" y="288"/>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04" name="Object 24"/>
              <p:cNvGraphicFramePr>
                <a:graphicFrameLocks noChangeAspect="1"/>
              </p:cNvGraphicFramePr>
              <p:nvPr/>
            </p:nvGraphicFramePr>
            <p:xfrm>
              <a:off x="672" y="816"/>
              <a:ext cx="238" cy="252"/>
            </p:xfrm>
            <a:graphic>
              <a:graphicData uri="http://schemas.openxmlformats.org/presentationml/2006/ole">
                <mc:AlternateContent xmlns:mc="http://schemas.openxmlformats.org/markup-compatibility/2006">
                  <mc:Choice xmlns:v="urn:schemas-microsoft-com:vml" Requires="v">
                    <p:oleObj spid="_x0000_s85640" r:id="rId32" imgW="215936" imgH="228620" progId="Equation.DSMT4">
                      <p:embed/>
                    </p:oleObj>
                  </mc:Choice>
                  <mc:Fallback>
                    <p:oleObj r:id="rId32" imgW="215936" imgH="2286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816"/>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25"/>
              <p:cNvGraphicFramePr>
                <a:graphicFrameLocks noChangeAspect="1"/>
              </p:cNvGraphicFramePr>
              <p:nvPr/>
            </p:nvGraphicFramePr>
            <p:xfrm>
              <a:off x="48" y="816"/>
              <a:ext cx="336" cy="252"/>
            </p:xfrm>
            <a:graphic>
              <a:graphicData uri="http://schemas.openxmlformats.org/presentationml/2006/ole">
                <mc:AlternateContent xmlns:mc="http://schemas.openxmlformats.org/markup-compatibility/2006">
                  <mc:Choice xmlns:v="urn:schemas-microsoft-com:vml" Requires="v">
                    <p:oleObj spid="_x0000_s85641" r:id="rId33" imgW="304853" imgH="228719" progId="Equation.DSMT4">
                      <p:embed/>
                    </p:oleObj>
                  </mc:Choice>
                  <mc:Fallback>
                    <p:oleObj r:id="rId33" imgW="304853" imgH="22871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 y="816"/>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 name="右箭头 115"/>
            <p:cNvSpPr/>
            <p:nvPr/>
          </p:nvSpPr>
          <p:spPr>
            <a:xfrm>
              <a:off x="4155994" y="1340768"/>
              <a:ext cx="864096" cy="556171"/>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C00000"/>
                  </a:solidFill>
                </a:rPr>
                <a:t>FT</a:t>
              </a:r>
              <a:endParaRPr lang="zh-CN" altLang="en-US" sz="2000" i="1" dirty="0">
                <a:solidFill>
                  <a:srgbClr val="C00000"/>
                </a:solidFill>
              </a:endParaRPr>
            </a:p>
          </p:txBody>
        </p:sp>
      </p:grpSp>
      <p:grpSp>
        <p:nvGrpSpPr>
          <p:cNvPr id="120" name="组合 119"/>
          <p:cNvGrpSpPr/>
          <p:nvPr/>
        </p:nvGrpSpPr>
        <p:grpSpPr>
          <a:xfrm>
            <a:off x="975047" y="2715245"/>
            <a:ext cx="7981979" cy="1793875"/>
            <a:chOff x="975047" y="2715245"/>
            <a:chExt cx="7981979" cy="1793875"/>
          </a:xfrm>
        </p:grpSpPr>
        <p:grpSp>
          <p:nvGrpSpPr>
            <p:cNvPr id="40" name="Group 30"/>
            <p:cNvGrpSpPr>
              <a:grpSpLocks/>
            </p:cNvGrpSpPr>
            <p:nvPr/>
          </p:nvGrpSpPr>
          <p:grpSpPr bwMode="auto">
            <a:xfrm>
              <a:off x="975047" y="2737948"/>
              <a:ext cx="3236913" cy="1752600"/>
              <a:chOff x="0" y="0"/>
              <a:chExt cx="2039" cy="1104"/>
            </a:xfrm>
          </p:grpSpPr>
          <p:sp>
            <p:nvSpPr>
              <p:cNvPr id="64" name="Line 31"/>
              <p:cNvSpPr>
                <a:spLocks noChangeShapeType="1"/>
              </p:cNvSpPr>
              <p:nvPr/>
            </p:nvSpPr>
            <p:spPr bwMode="auto">
              <a:xfrm>
                <a:off x="48" y="816"/>
                <a:ext cx="196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5" name="Line 32"/>
              <p:cNvSpPr>
                <a:spLocks noChangeShapeType="1"/>
              </p:cNvSpPr>
              <p:nvPr/>
            </p:nvSpPr>
            <p:spPr bwMode="auto">
              <a:xfrm flipV="1">
                <a:off x="576" y="0"/>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 name="未知"/>
              <p:cNvSpPr>
                <a:spLocks/>
              </p:cNvSpPr>
              <p:nvPr/>
            </p:nvSpPr>
            <p:spPr bwMode="auto">
              <a:xfrm>
                <a:off x="0" y="176"/>
                <a:ext cx="1728" cy="368"/>
              </a:xfrm>
              <a:custGeom>
                <a:avLst/>
                <a:gdLst>
                  <a:gd name="T0" fmla="*/ 0 w 1728"/>
                  <a:gd name="T1" fmla="*/ 304 h 368"/>
                  <a:gd name="T2" fmla="*/ 384 w 1728"/>
                  <a:gd name="T3" fmla="*/ 112 h 368"/>
                  <a:gd name="T4" fmla="*/ 672 w 1728"/>
                  <a:gd name="T5" fmla="*/ 352 h 368"/>
                  <a:gd name="T6" fmla="*/ 1344 w 1728"/>
                  <a:gd name="T7" fmla="*/ 16 h 368"/>
                  <a:gd name="T8" fmla="*/ 1728 w 1728"/>
                  <a:gd name="T9" fmla="*/ 256 h 368"/>
                </a:gdLst>
                <a:ahLst/>
                <a:cxnLst>
                  <a:cxn ang="0">
                    <a:pos x="T0" y="T1"/>
                  </a:cxn>
                  <a:cxn ang="0">
                    <a:pos x="T2" y="T3"/>
                  </a:cxn>
                  <a:cxn ang="0">
                    <a:pos x="T4" y="T5"/>
                  </a:cxn>
                  <a:cxn ang="0">
                    <a:pos x="T6" y="T7"/>
                  </a:cxn>
                  <a:cxn ang="0">
                    <a:pos x="T8" y="T9"/>
                  </a:cxn>
                </a:cxnLst>
                <a:rect l="0" t="0" r="r" b="b"/>
                <a:pathLst>
                  <a:path w="1728" h="368">
                    <a:moveTo>
                      <a:pt x="0" y="304"/>
                    </a:moveTo>
                    <a:cubicBezTo>
                      <a:pt x="136" y="204"/>
                      <a:pt x="272" y="104"/>
                      <a:pt x="384" y="112"/>
                    </a:cubicBezTo>
                    <a:cubicBezTo>
                      <a:pt x="496" y="120"/>
                      <a:pt x="512" y="368"/>
                      <a:pt x="672" y="352"/>
                    </a:cubicBezTo>
                    <a:cubicBezTo>
                      <a:pt x="832" y="336"/>
                      <a:pt x="1168" y="32"/>
                      <a:pt x="1344" y="16"/>
                    </a:cubicBezTo>
                    <a:cubicBezTo>
                      <a:pt x="1520" y="0"/>
                      <a:pt x="1624" y="128"/>
                      <a:pt x="1728" y="256"/>
                    </a:cubicBezTo>
                  </a:path>
                </a:pathLst>
              </a:custGeom>
              <a:noFill/>
              <a:ln w="38100" cap="flat" cmpd="sng">
                <a:solidFill>
                  <a:srgbClr val="FF33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67" name="Object 34"/>
              <p:cNvGraphicFramePr>
                <a:graphicFrameLocks noChangeAspect="1"/>
              </p:cNvGraphicFramePr>
              <p:nvPr/>
            </p:nvGraphicFramePr>
            <p:xfrm>
              <a:off x="1941" y="878"/>
              <a:ext cx="98" cy="168"/>
            </p:xfrm>
            <a:graphic>
              <a:graphicData uri="http://schemas.openxmlformats.org/presentationml/2006/ole">
                <mc:AlternateContent xmlns:mc="http://schemas.openxmlformats.org/markup-compatibility/2006">
                  <mc:Choice xmlns:v="urn:schemas-microsoft-com:vml" Requires="v">
                    <p:oleObj spid="_x0000_s85642" r:id="rId34" imgW="88871" imgH="152124" progId="Equation.DSMT4">
                      <p:embed/>
                    </p:oleObj>
                  </mc:Choice>
                  <mc:Fallback>
                    <p:oleObj r:id="rId34" imgW="88871" imgH="152124"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41" y="878"/>
                            <a:ext cx="9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35"/>
              <p:cNvGraphicFramePr>
                <a:graphicFrameLocks noChangeAspect="1"/>
              </p:cNvGraphicFramePr>
              <p:nvPr/>
            </p:nvGraphicFramePr>
            <p:xfrm>
              <a:off x="672" y="0"/>
              <a:ext cx="336" cy="224"/>
            </p:xfrm>
            <a:graphic>
              <a:graphicData uri="http://schemas.openxmlformats.org/presentationml/2006/ole">
                <mc:AlternateContent xmlns:mc="http://schemas.openxmlformats.org/markup-compatibility/2006">
                  <mc:Choice xmlns:v="urn:schemas-microsoft-com:vml" Requires="v">
                    <p:oleObj spid="_x0000_s85643" r:id="rId35" imgW="304853" imgH="203341" progId="Equation.DSMT4">
                      <p:embed/>
                    </p:oleObj>
                  </mc:Choice>
                  <mc:Fallback>
                    <p:oleObj r:id="rId35" imgW="304853" imgH="203341"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72" y="0"/>
                            <a:ext cx="33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36"/>
              <p:cNvGraphicFramePr>
                <a:graphicFrameLocks noChangeAspect="1"/>
              </p:cNvGraphicFramePr>
              <p:nvPr/>
            </p:nvGraphicFramePr>
            <p:xfrm>
              <a:off x="384" y="816"/>
              <a:ext cx="140" cy="196"/>
            </p:xfrm>
            <a:graphic>
              <a:graphicData uri="http://schemas.openxmlformats.org/presentationml/2006/ole">
                <mc:AlternateContent xmlns:mc="http://schemas.openxmlformats.org/markup-compatibility/2006">
                  <mc:Choice xmlns:v="urn:schemas-microsoft-com:vml" Requires="v">
                    <p:oleObj spid="_x0000_s85644" r:id="rId36" imgW="127042" imgH="177732" progId="Equation.DSMT4">
                      <p:embed/>
                    </p:oleObj>
                  </mc:Choice>
                  <mc:Fallback>
                    <p:oleObj r:id="rId36" imgW="127042" imgH="17773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816"/>
                            <a:ext cx="14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Line 37"/>
              <p:cNvSpPr>
                <a:spLocks noChangeShapeType="1"/>
              </p:cNvSpPr>
              <p:nvPr/>
            </p:nvSpPr>
            <p:spPr bwMode="auto">
              <a:xfrm flipV="1">
                <a:off x="48" y="432"/>
                <a:ext cx="0" cy="384"/>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 name="Line 38"/>
              <p:cNvSpPr>
                <a:spLocks noChangeShapeType="1"/>
              </p:cNvSpPr>
              <p:nvPr/>
            </p:nvSpPr>
            <p:spPr bwMode="auto">
              <a:xfrm flipV="1">
                <a:off x="144" y="384"/>
                <a:ext cx="0" cy="432"/>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2" name="Line 39"/>
              <p:cNvSpPr>
                <a:spLocks noChangeShapeType="1"/>
              </p:cNvSpPr>
              <p:nvPr/>
            </p:nvSpPr>
            <p:spPr bwMode="auto">
              <a:xfrm flipV="1">
                <a:off x="240" y="336"/>
                <a:ext cx="0" cy="480"/>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3" name="Line 40"/>
              <p:cNvSpPr>
                <a:spLocks noChangeShapeType="1"/>
              </p:cNvSpPr>
              <p:nvPr/>
            </p:nvSpPr>
            <p:spPr bwMode="auto">
              <a:xfrm flipV="1">
                <a:off x="336" y="288"/>
                <a:ext cx="0" cy="528"/>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4" name="Line 41"/>
              <p:cNvSpPr>
                <a:spLocks noChangeShapeType="1"/>
              </p:cNvSpPr>
              <p:nvPr/>
            </p:nvSpPr>
            <p:spPr bwMode="auto">
              <a:xfrm flipV="1">
                <a:off x="432" y="336"/>
                <a:ext cx="0" cy="480"/>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5" name="Line 42"/>
              <p:cNvSpPr>
                <a:spLocks noChangeShapeType="1"/>
              </p:cNvSpPr>
              <p:nvPr/>
            </p:nvSpPr>
            <p:spPr bwMode="auto">
              <a:xfrm flipV="1">
                <a:off x="528" y="432"/>
                <a:ext cx="0" cy="384"/>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6" name="Line 43"/>
              <p:cNvSpPr>
                <a:spLocks noChangeShapeType="1"/>
              </p:cNvSpPr>
              <p:nvPr/>
            </p:nvSpPr>
            <p:spPr bwMode="auto">
              <a:xfrm flipV="1">
                <a:off x="624" y="528"/>
                <a:ext cx="0" cy="288"/>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7" name="Line 44"/>
              <p:cNvSpPr>
                <a:spLocks noChangeShapeType="1"/>
              </p:cNvSpPr>
              <p:nvPr/>
            </p:nvSpPr>
            <p:spPr bwMode="auto">
              <a:xfrm flipV="1">
                <a:off x="720" y="528"/>
                <a:ext cx="0" cy="288"/>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 name="Line 45"/>
              <p:cNvSpPr>
                <a:spLocks noChangeShapeType="1"/>
              </p:cNvSpPr>
              <p:nvPr/>
            </p:nvSpPr>
            <p:spPr bwMode="auto">
              <a:xfrm flipV="1">
                <a:off x="816" y="480"/>
                <a:ext cx="0" cy="336"/>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9" name="Line 46"/>
              <p:cNvSpPr>
                <a:spLocks noChangeShapeType="1"/>
              </p:cNvSpPr>
              <p:nvPr/>
            </p:nvSpPr>
            <p:spPr bwMode="auto">
              <a:xfrm flipV="1">
                <a:off x="912" y="432"/>
                <a:ext cx="0" cy="384"/>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0" name="Line 47"/>
              <p:cNvSpPr>
                <a:spLocks noChangeShapeType="1"/>
              </p:cNvSpPr>
              <p:nvPr/>
            </p:nvSpPr>
            <p:spPr bwMode="auto">
              <a:xfrm flipV="1">
                <a:off x="1008" y="384"/>
                <a:ext cx="0" cy="432"/>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 name="Line 48"/>
              <p:cNvSpPr>
                <a:spLocks noChangeShapeType="1"/>
              </p:cNvSpPr>
              <p:nvPr/>
            </p:nvSpPr>
            <p:spPr bwMode="auto">
              <a:xfrm flipV="1">
                <a:off x="1104" y="288"/>
                <a:ext cx="0" cy="528"/>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 name="Line 49"/>
              <p:cNvSpPr>
                <a:spLocks noChangeShapeType="1"/>
              </p:cNvSpPr>
              <p:nvPr/>
            </p:nvSpPr>
            <p:spPr bwMode="auto">
              <a:xfrm flipH="1" flipV="1">
                <a:off x="1200" y="240"/>
                <a:ext cx="0" cy="576"/>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3" name="Line 50"/>
              <p:cNvSpPr>
                <a:spLocks noChangeShapeType="1"/>
              </p:cNvSpPr>
              <p:nvPr/>
            </p:nvSpPr>
            <p:spPr bwMode="auto">
              <a:xfrm flipV="1">
                <a:off x="1296" y="144"/>
                <a:ext cx="0" cy="672"/>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4" name="Line 51"/>
              <p:cNvSpPr>
                <a:spLocks noChangeShapeType="1"/>
              </p:cNvSpPr>
              <p:nvPr/>
            </p:nvSpPr>
            <p:spPr bwMode="auto">
              <a:xfrm flipV="1">
                <a:off x="1392" y="192"/>
                <a:ext cx="0" cy="624"/>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5" name="Line 52"/>
              <p:cNvSpPr>
                <a:spLocks noChangeShapeType="1"/>
              </p:cNvSpPr>
              <p:nvPr/>
            </p:nvSpPr>
            <p:spPr bwMode="auto">
              <a:xfrm flipV="1">
                <a:off x="1488" y="192"/>
                <a:ext cx="0" cy="624"/>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6" name="Line 53"/>
              <p:cNvSpPr>
                <a:spLocks noChangeShapeType="1"/>
              </p:cNvSpPr>
              <p:nvPr/>
            </p:nvSpPr>
            <p:spPr bwMode="auto">
              <a:xfrm flipV="1">
                <a:off x="1584" y="240"/>
                <a:ext cx="0" cy="576"/>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7" name="Line 54"/>
              <p:cNvSpPr>
                <a:spLocks noChangeShapeType="1"/>
              </p:cNvSpPr>
              <p:nvPr/>
            </p:nvSpPr>
            <p:spPr bwMode="auto">
              <a:xfrm flipV="1">
                <a:off x="1680" y="384"/>
                <a:ext cx="0" cy="432"/>
              </a:xfrm>
              <a:prstGeom prst="line">
                <a:avLst/>
              </a:prstGeom>
              <a:noFill/>
              <a:ln w="19050" cmpd="sng">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8" name="Line 55"/>
              <p:cNvSpPr>
                <a:spLocks noChangeShapeType="1"/>
              </p:cNvSpPr>
              <p:nvPr/>
            </p:nvSpPr>
            <p:spPr bwMode="auto">
              <a:xfrm>
                <a:off x="912" y="816"/>
                <a:ext cx="0" cy="28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9" name="Line 56"/>
              <p:cNvSpPr>
                <a:spLocks noChangeShapeType="1"/>
              </p:cNvSpPr>
              <p:nvPr/>
            </p:nvSpPr>
            <p:spPr bwMode="auto">
              <a:xfrm>
                <a:off x="1008" y="816"/>
                <a:ext cx="0" cy="24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0" name="Line 57"/>
              <p:cNvSpPr>
                <a:spLocks noChangeShapeType="1"/>
              </p:cNvSpPr>
              <p:nvPr/>
            </p:nvSpPr>
            <p:spPr bwMode="auto">
              <a:xfrm>
                <a:off x="720" y="960"/>
                <a:ext cx="19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1" name="Line 58"/>
              <p:cNvSpPr>
                <a:spLocks noChangeShapeType="1"/>
              </p:cNvSpPr>
              <p:nvPr/>
            </p:nvSpPr>
            <p:spPr bwMode="auto">
              <a:xfrm flipH="1">
                <a:off x="1008" y="960"/>
                <a:ext cx="192"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41" name="Object 59"/>
            <p:cNvGraphicFramePr>
              <a:graphicFrameLocks noChangeAspect="1"/>
            </p:cNvGraphicFramePr>
            <p:nvPr>
              <p:extLst>
                <p:ext uri="{D42A27DB-BD31-4B8C-83A1-F6EECF244321}">
                  <p14:modId xmlns:p14="http://schemas.microsoft.com/office/powerpoint/2010/main" val="2345042978"/>
                </p:ext>
              </p:extLst>
            </p:nvPr>
          </p:nvGraphicFramePr>
          <p:xfrm>
            <a:off x="1929036" y="3994082"/>
            <a:ext cx="266700" cy="400050"/>
          </p:xfrm>
          <a:graphic>
            <a:graphicData uri="http://schemas.openxmlformats.org/presentationml/2006/ole">
              <mc:AlternateContent xmlns:mc="http://schemas.openxmlformats.org/markup-compatibility/2006">
                <mc:Choice xmlns:v="urn:schemas-microsoft-com:vml" Requires="v">
                  <p:oleObj spid="_x0000_s85645" r:id="rId37" imgW="152585" imgH="228719" progId="Equation.DSMT4">
                    <p:embed/>
                  </p:oleObj>
                </mc:Choice>
                <mc:Fallback>
                  <p:oleObj r:id="rId37" imgW="152585" imgH="228719"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29036" y="3994082"/>
                          <a:ext cx="2667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 name="Group 60"/>
            <p:cNvGrpSpPr>
              <a:grpSpLocks/>
            </p:cNvGrpSpPr>
            <p:nvPr/>
          </p:nvGrpSpPr>
          <p:grpSpPr bwMode="auto">
            <a:xfrm>
              <a:off x="4613626" y="2715245"/>
              <a:ext cx="4343400" cy="1793875"/>
              <a:chOff x="0" y="0"/>
              <a:chExt cx="2736" cy="1130"/>
            </a:xfrm>
          </p:grpSpPr>
          <p:sp>
            <p:nvSpPr>
              <p:cNvPr id="44" name="Line 61"/>
              <p:cNvSpPr>
                <a:spLocks noChangeShapeType="1"/>
              </p:cNvSpPr>
              <p:nvPr/>
            </p:nvSpPr>
            <p:spPr bwMode="auto">
              <a:xfrm flipV="1">
                <a:off x="0" y="830"/>
                <a:ext cx="273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 name="Line 62"/>
              <p:cNvSpPr>
                <a:spLocks noChangeShapeType="1"/>
              </p:cNvSpPr>
              <p:nvPr/>
            </p:nvSpPr>
            <p:spPr bwMode="auto">
              <a:xfrm flipV="1">
                <a:off x="1248" y="14"/>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46" name="Object 63"/>
              <p:cNvGraphicFramePr>
                <a:graphicFrameLocks noChangeAspect="1"/>
              </p:cNvGraphicFramePr>
              <p:nvPr/>
            </p:nvGraphicFramePr>
            <p:xfrm>
              <a:off x="2568" y="926"/>
              <a:ext cx="168" cy="154"/>
            </p:xfrm>
            <a:graphic>
              <a:graphicData uri="http://schemas.openxmlformats.org/presentationml/2006/ole">
                <mc:AlternateContent xmlns:mc="http://schemas.openxmlformats.org/markup-compatibility/2006">
                  <mc:Choice xmlns:v="urn:schemas-microsoft-com:vml" Requires="v">
                    <p:oleObj spid="_x0000_s85646" r:id="rId39" imgW="152585" imgH="139896" progId="Equation.DSMT4">
                      <p:embed/>
                    </p:oleObj>
                  </mc:Choice>
                  <mc:Fallback>
                    <p:oleObj r:id="rId39" imgW="152585" imgH="1398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8" y="926"/>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64"/>
              <p:cNvGraphicFramePr>
                <a:graphicFrameLocks noChangeAspect="1"/>
              </p:cNvGraphicFramePr>
              <p:nvPr/>
            </p:nvGraphicFramePr>
            <p:xfrm>
              <a:off x="1295" y="0"/>
              <a:ext cx="434" cy="252"/>
            </p:xfrm>
            <a:graphic>
              <a:graphicData uri="http://schemas.openxmlformats.org/presentationml/2006/ole">
                <mc:AlternateContent xmlns:mc="http://schemas.openxmlformats.org/markup-compatibility/2006">
                  <mc:Choice xmlns:v="urn:schemas-microsoft-com:vml" Requires="v">
                    <p:oleObj spid="_x0000_s85647" r:id="rId40" imgW="393846" imgH="228818" progId="Equation.DSMT4">
                      <p:embed/>
                    </p:oleObj>
                  </mc:Choice>
                  <mc:Fallback>
                    <p:oleObj r:id="rId40" imgW="393846" imgH="228818"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295" y="0"/>
                            <a:ext cx="43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 name="Group 66"/>
              <p:cNvGrpSpPr>
                <a:grpSpLocks/>
              </p:cNvGrpSpPr>
              <p:nvPr/>
            </p:nvGrpSpPr>
            <p:grpSpPr bwMode="auto">
              <a:xfrm>
                <a:off x="960" y="302"/>
                <a:ext cx="576" cy="560"/>
                <a:chOff x="0" y="0"/>
                <a:chExt cx="576" cy="560"/>
              </a:xfrm>
            </p:grpSpPr>
            <p:sp>
              <p:nvSpPr>
                <p:cNvPr id="62"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3"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50" name="Object 69"/>
              <p:cNvGraphicFramePr>
                <a:graphicFrameLocks noChangeAspect="1"/>
              </p:cNvGraphicFramePr>
              <p:nvPr/>
            </p:nvGraphicFramePr>
            <p:xfrm>
              <a:off x="1392" y="830"/>
              <a:ext cx="238" cy="252"/>
            </p:xfrm>
            <a:graphic>
              <a:graphicData uri="http://schemas.openxmlformats.org/presentationml/2006/ole">
                <mc:AlternateContent xmlns:mc="http://schemas.openxmlformats.org/markup-compatibility/2006">
                  <mc:Choice xmlns:v="urn:schemas-microsoft-com:vml" Requires="v">
                    <p:oleObj spid="_x0000_s85648" r:id="rId42" imgW="215936" imgH="228620" progId="Equation.DSMT4">
                      <p:embed/>
                    </p:oleObj>
                  </mc:Choice>
                  <mc:Fallback>
                    <p:oleObj r:id="rId42" imgW="215936" imgH="2286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830"/>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0"/>
              <p:cNvGraphicFramePr>
                <a:graphicFrameLocks noChangeAspect="1"/>
              </p:cNvGraphicFramePr>
              <p:nvPr/>
            </p:nvGraphicFramePr>
            <p:xfrm>
              <a:off x="768" y="830"/>
              <a:ext cx="336" cy="252"/>
            </p:xfrm>
            <a:graphic>
              <a:graphicData uri="http://schemas.openxmlformats.org/presentationml/2006/ole">
                <mc:AlternateContent xmlns:mc="http://schemas.openxmlformats.org/markup-compatibility/2006">
                  <mc:Choice xmlns:v="urn:schemas-microsoft-com:vml" Requires="v">
                    <p:oleObj spid="_x0000_s85649" r:id="rId43" imgW="304853" imgH="228719" progId="Equation.DSMT4">
                      <p:embed/>
                    </p:oleObj>
                  </mc:Choice>
                  <mc:Fallback>
                    <p:oleObj r:id="rId43" imgW="304853" imgH="22871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830"/>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 name="Group 71"/>
              <p:cNvGrpSpPr>
                <a:grpSpLocks/>
              </p:cNvGrpSpPr>
              <p:nvPr/>
            </p:nvGrpSpPr>
            <p:grpSpPr bwMode="auto">
              <a:xfrm>
                <a:off x="96" y="302"/>
                <a:ext cx="576" cy="560"/>
                <a:chOff x="0" y="0"/>
                <a:chExt cx="576" cy="560"/>
              </a:xfrm>
            </p:grpSpPr>
            <p:sp>
              <p:nvSpPr>
                <p:cNvPr id="60"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53" name="Group 74"/>
              <p:cNvGrpSpPr>
                <a:grpSpLocks/>
              </p:cNvGrpSpPr>
              <p:nvPr/>
            </p:nvGrpSpPr>
            <p:grpSpPr bwMode="auto">
              <a:xfrm>
                <a:off x="1824" y="254"/>
                <a:ext cx="576" cy="560"/>
                <a:chOff x="0" y="0"/>
                <a:chExt cx="576" cy="560"/>
              </a:xfrm>
            </p:grpSpPr>
            <p:sp>
              <p:nvSpPr>
                <p:cNvPr id="58"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9"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4" name="Line 77"/>
              <p:cNvSpPr>
                <a:spLocks noChangeShapeType="1"/>
              </p:cNvSpPr>
              <p:nvPr/>
            </p:nvSpPr>
            <p:spPr bwMode="auto">
              <a:xfrm>
                <a:off x="384" y="734"/>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5" name="Line 78"/>
              <p:cNvSpPr>
                <a:spLocks noChangeShapeType="1"/>
              </p:cNvSpPr>
              <p:nvPr/>
            </p:nvSpPr>
            <p:spPr bwMode="auto">
              <a:xfrm>
                <a:off x="2112" y="734"/>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56" name="Object 79"/>
              <p:cNvGraphicFramePr>
                <a:graphicFrameLocks noChangeAspect="1"/>
              </p:cNvGraphicFramePr>
              <p:nvPr/>
            </p:nvGraphicFramePr>
            <p:xfrm>
              <a:off x="1995" y="877"/>
              <a:ext cx="210" cy="252"/>
            </p:xfrm>
            <a:graphic>
              <a:graphicData uri="http://schemas.openxmlformats.org/presentationml/2006/ole">
                <mc:AlternateContent xmlns:mc="http://schemas.openxmlformats.org/markup-compatibility/2006">
                  <mc:Choice xmlns:v="urn:schemas-microsoft-com:vml" Requires="v">
                    <p:oleObj spid="_x0000_s85650" r:id="rId44" imgW="190734" imgH="228818" progId="Equation.DSMT4">
                      <p:embed/>
                    </p:oleObj>
                  </mc:Choice>
                  <mc:Fallback>
                    <p:oleObj r:id="rId44" imgW="190734" imgH="228818"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995" y="877"/>
                            <a:ext cx="21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0"/>
              <p:cNvGraphicFramePr>
                <a:graphicFrameLocks noChangeAspect="1"/>
              </p:cNvGraphicFramePr>
              <p:nvPr/>
            </p:nvGraphicFramePr>
            <p:xfrm>
              <a:off x="239" y="878"/>
              <a:ext cx="308" cy="252"/>
            </p:xfrm>
            <a:graphic>
              <a:graphicData uri="http://schemas.openxmlformats.org/presentationml/2006/ole">
                <mc:AlternateContent xmlns:mc="http://schemas.openxmlformats.org/markup-compatibility/2006">
                  <mc:Choice xmlns:v="urn:schemas-microsoft-com:vml" Requires="v">
                    <p:oleObj spid="_x0000_s85651" r:id="rId46" imgW="279717" imgH="228917" progId="Equation.DSMT4">
                      <p:embed/>
                    </p:oleObj>
                  </mc:Choice>
                  <mc:Fallback>
                    <p:oleObj r:id="rId46" imgW="279717" imgH="228917" progId="Equation.DSMT4">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39" y="878"/>
                            <a:ext cx="30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7" name="右箭头 116"/>
            <p:cNvSpPr/>
            <p:nvPr/>
          </p:nvSpPr>
          <p:spPr>
            <a:xfrm>
              <a:off x="4139952" y="3025980"/>
              <a:ext cx="864096" cy="556171"/>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C00000"/>
                  </a:solidFill>
                </a:rPr>
                <a:t>FT</a:t>
              </a:r>
              <a:endParaRPr lang="zh-CN" altLang="en-US" sz="2000" i="1" dirty="0">
                <a:solidFill>
                  <a:srgbClr val="C00000"/>
                </a:solidFill>
              </a:endParaRPr>
            </a:p>
          </p:txBody>
        </p:sp>
      </p:grpSp>
      <p:sp>
        <p:nvSpPr>
          <p:cNvPr id="118" name="左箭头 117"/>
          <p:cNvSpPr/>
          <p:nvPr/>
        </p:nvSpPr>
        <p:spPr>
          <a:xfrm>
            <a:off x="3489647" y="5384502"/>
            <a:ext cx="1355087" cy="564778"/>
          </a:xfrm>
          <a:prstGeom prst="leftArrow">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solidFill>
                  <a:srgbClr val="0000FF"/>
                </a:solidFill>
              </a:rPr>
              <a:t>低通滤波</a:t>
            </a:r>
            <a:endParaRPr lang="zh-CN" altLang="en-US" sz="1400" b="1" dirty="0">
              <a:solidFill>
                <a:srgbClr val="0000FF"/>
              </a:solidFill>
            </a:endParaRPr>
          </a:p>
        </p:txBody>
      </p:sp>
      <p:sp>
        <p:nvSpPr>
          <p:cNvPr id="122" name="文本框 121"/>
          <p:cNvSpPr txBox="1"/>
          <p:nvPr/>
        </p:nvSpPr>
        <p:spPr>
          <a:xfrm>
            <a:off x="6365230" y="4427820"/>
            <a:ext cx="415498" cy="369332"/>
          </a:xfrm>
          <a:prstGeom prst="rect">
            <a:avLst/>
          </a:prstGeom>
          <a:noFill/>
        </p:spPr>
        <p:txBody>
          <a:bodyPr wrap="none" rtlCol="0">
            <a:spAutoFit/>
          </a:bodyPr>
          <a:lstStyle/>
          <a:p>
            <a:r>
              <a:rPr lang="zh-CN" altLang="en-US" b="1" dirty="0" smtClean="0">
                <a:solidFill>
                  <a:srgbClr val="0000FF"/>
                </a:solidFill>
              </a:rPr>
              <a:t>乘</a:t>
            </a:r>
            <a:endParaRPr lang="zh-CN" altLang="en-US" b="1" dirty="0">
              <a:solidFill>
                <a:srgbClr val="0000FF"/>
              </a:solidFill>
            </a:endParaRPr>
          </a:p>
        </p:txBody>
      </p:sp>
    </p:spTree>
    <p:extLst>
      <p:ext uri="{BB962C8B-B14F-4D97-AF65-F5344CB8AC3E}">
        <p14:creationId xmlns:p14="http://schemas.microsoft.com/office/powerpoint/2010/main" val="3251784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28600" y="1137592"/>
            <a:ext cx="8686800" cy="1715343"/>
            <a:chOff x="0" y="135"/>
            <a:chExt cx="4560" cy="677"/>
          </a:xfrm>
        </p:grpSpPr>
        <p:sp>
          <p:nvSpPr>
            <p:cNvPr id="6" name="Rectangle 5"/>
            <p:cNvSpPr>
              <a:spLocks noChangeArrowheads="1"/>
            </p:cNvSpPr>
            <p:nvPr/>
          </p:nvSpPr>
          <p:spPr bwMode="auto">
            <a:xfrm>
              <a:off x="2736" y="336"/>
              <a:ext cx="768" cy="432"/>
            </a:xfrm>
            <a:prstGeom prst="rect">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768" y="288"/>
              <a:ext cx="720" cy="432"/>
            </a:xfrm>
            <a:prstGeom prst="rect">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7"/>
            <p:cNvGraphicFramePr>
              <a:graphicFrameLocks noChangeAspect="1"/>
            </p:cNvGraphicFramePr>
            <p:nvPr/>
          </p:nvGraphicFramePr>
          <p:xfrm>
            <a:off x="2928" y="336"/>
            <a:ext cx="434" cy="476"/>
          </p:xfrm>
          <a:graphic>
            <a:graphicData uri="http://schemas.openxmlformats.org/presentationml/2006/ole">
              <mc:AlternateContent xmlns:mc="http://schemas.openxmlformats.org/markup-compatibility/2006">
                <mc:Choice xmlns:v="urn:schemas-microsoft-com:vml" Requires="v">
                  <p:oleObj spid="_x0000_s86479" r:id="rId3" imgW="393846" imgH="431930" progId="Equation.DSMT4">
                    <p:embed/>
                  </p:oleObj>
                </mc:Choice>
                <mc:Fallback>
                  <p:oleObj r:id="rId3" imgW="393846"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336"/>
                          <a:ext cx="434"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8"/>
            <p:cNvSpPr>
              <a:spLocks noChangeShapeType="1"/>
            </p:cNvSpPr>
            <p:nvPr/>
          </p:nvSpPr>
          <p:spPr bwMode="auto">
            <a:xfrm>
              <a:off x="0" y="528"/>
              <a:ext cx="72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 name="Line 9"/>
            <p:cNvSpPr>
              <a:spLocks noChangeShapeType="1"/>
            </p:cNvSpPr>
            <p:nvPr/>
          </p:nvSpPr>
          <p:spPr bwMode="auto">
            <a:xfrm>
              <a:off x="1152" y="528"/>
              <a:ext cx="4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Line 10"/>
            <p:cNvSpPr>
              <a:spLocks noChangeShapeType="1"/>
            </p:cNvSpPr>
            <p:nvPr/>
          </p:nvSpPr>
          <p:spPr bwMode="auto">
            <a:xfrm>
              <a:off x="1584" y="528"/>
              <a:ext cx="115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1"/>
            <p:cNvSpPr>
              <a:spLocks noChangeShapeType="1"/>
            </p:cNvSpPr>
            <p:nvPr/>
          </p:nvSpPr>
          <p:spPr bwMode="auto">
            <a:xfrm>
              <a:off x="3504" y="528"/>
              <a:ext cx="48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2"/>
            <p:cNvSpPr>
              <a:spLocks noChangeShapeType="1"/>
            </p:cNvSpPr>
            <p:nvPr/>
          </p:nvSpPr>
          <p:spPr bwMode="auto">
            <a:xfrm>
              <a:off x="3840" y="528"/>
              <a:ext cx="48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Text Box 13"/>
            <p:cNvSpPr txBox="1">
              <a:spLocks noChangeArrowheads="1"/>
            </p:cNvSpPr>
            <p:nvPr/>
          </p:nvSpPr>
          <p:spPr bwMode="auto">
            <a:xfrm>
              <a:off x="12" y="135"/>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dirty="0"/>
                <a:t>模拟信号</a:t>
              </a:r>
            </a:p>
            <a:p>
              <a:pPr algn="l">
                <a:spcBef>
                  <a:spcPct val="50000"/>
                </a:spcBef>
              </a:pPr>
              <a:r>
                <a:rPr lang="zh-CN" altLang="zh-CN" dirty="0"/>
                <a:t>    f(t)</a:t>
              </a:r>
            </a:p>
          </p:txBody>
        </p:sp>
        <p:sp>
          <p:nvSpPr>
            <p:cNvPr id="15" name="Text Box 14"/>
            <p:cNvSpPr txBox="1">
              <a:spLocks noChangeArrowheads="1"/>
            </p:cNvSpPr>
            <p:nvPr/>
          </p:nvSpPr>
          <p:spPr bwMode="auto">
            <a:xfrm>
              <a:off x="1680" y="135"/>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smtClean="0"/>
                <a:t>采样</a:t>
              </a:r>
              <a:r>
                <a:rPr lang="zh-CN" altLang="zh-CN" dirty="0" smtClean="0"/>
                <a:t>信号</a:t>
              </a:r>
              <a:endParaRPr lang="zh-CN" altLang="zh-CN" dirty="0"/>
            </a:p>
            <a:p>
              <a:pPr>
                <a:spcBef>
                  <a:spcPct val="50000"/>
                </a:spcBef>
              </a:pPr>
              <a:r>
                <a:rPr lang="zh-CN" altLang="zh-CN" dirty="0"/>
                <a:t>   f</a:t>
              </a:r>
              <a:r>
                <a:rPr lang="zh-CN" altLang="zh-CN" baseline="-25000" dirty="0"/>
                <a:t>s</a:t>
              </a:r>
              <a:r>
                <a:rPr lang="zh-CN" altLang="zh-CN" dirty="0"/>
                <a:t>(t)</a:t>
              </a:r>
            </a:p>
          </p:txBody>
        </p:sp>
        <p:sp>
          <p:nvSpPr>
            <p:cNvPr id="16" name="Text Box 15"/>
            <p:cNvSpPr txBox="1">
              <a:spLocks noChangeArrowheads="1"/>
            </p:cNvSpPr>
            <p:nvPr/>
          </p:nvSpPr>
          <p:spPr bwMode="auto">
            <a:xfrm>
              <a:off x="2736" y="135"/>
              <a:ext cx="864"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dirty="0"/>
                <a:t>低通滤波器</a:t>
              </a:r>
            </a:p>
          </p:txBody>
        </p:sp>
        <p:sp>
          <p:nvSpPr>
            <p:cNvPr id="17" name="Text Box 16"/>
            <p:cNvSpPr txBox="1">
              <a:spLocks noChangeArrowheads="1"/>
            </p:cNvSpPr>
            <p:nvPr/>
          </p:nvSpPr>
          <p:spPr bwMode="auto">
            <a:xfrm>
              <a:off x="3696" y="135"/>
              <a:ext cx="86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zh-CN" dirty="0"/>
                <a:t>恢复原信号      f(t)</a:t>
              </a:r>
            </a:p>
          </p:txBody>
        </p:sp>
        <p:sp>
          <p:nvSpPr>
            <p:cNvPr id="18" name="Line 17"/>
            <p:cNvSpPr>
              <a:spLocks noChangeShapeType="1"/>
            </p:cNvSpPr>
            <p:nvPr/>
          </p:nvSpPr>
          <p:spPr bwMode="auto">
            <a:xfrm>
              <a:off x="672" y="528"/>
              <a:ext cx="336"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 name="Line 18"/>
            <p:cNvSpPr>
              <a:spLocks noChangeShapeType="1"/>
            </p:cNvSpPr>
            <p:nvPr/>
          </p:nvSpPr>
          <p:spPr bwMode="auto">
            <a:xfrm>
              <a:off x="1008" y="384"/>
              <a:ext cx="144" cy="144"/>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0" name="Object 19"/>
            <p:cNvGraphicFramePr>
              <a:graphicFrameLocks noChangeAspect="1"/>
            </p:cNvGraphicFramePr>
            <p:nvPr/>
          </p:nvGraphicFramePr>
          <p:xfrm>
            <a:off x="1056" y="480"/>
            <a:ext cx="168" cy="252"/>
          </p:xfrm>
          <a:graphic>
            <a:graphicData uri="http://schemas.openxmlformats.org/presentationml/2006/ole">
              <mc:AlternateContent xmlns:mc="http://schemas.openxmlformats.org/markup-compatibility/2006">
                <mc:Choice xmlns:v="urn:schemas-microsoft-com:vml" Requires="v">
                  <p:oleObj spid="_x0000_s86480" r:id="rId5" imgW="152585" imgH="228719" progId="Equation.DSMT4">
                    <p:embed/>
                  </p:oleObj>
                </mc:Choice>
                <mc:Fallback>
                  <p:oleObj r:id="rId5" imgW="152585" imgH="22871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480"/>
                          <a:ext cx="16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0"/>
            <p:cNvGraphicFramePr>
              <a:graphicFrameLocks noChangeAspect="1"/>
            </p:cNvGraphicFramePr>
            <p:nvPr/>
          </p:nvGraphicFramePr>
          <p:xfrm>
            <a:off x="2016" y="528"/>
            <a:ext cx="168" cy="154"/>
          </p:xfrm>
          <a:graphic>
            <a:graphicData uri="http://schemas.openxmlformats.org/presentationml/2006/ole">
              <mc:AlternateContent xmlns:mc="http://schemas.openxmlformats.org/markup-compatibility/2006">
                <mc:Choice xmlns:v="urn:schemas-microsoft-com:vml" Requires="v">
                  <p:oleObj spid="_x0000_s86481" r:id="rId7" imgW="152585" imgH="139896" progId="Equation.DSMT4">
                    <p:embed/>
                  </p:oleObj>
                </mc:Choice>
                <mc:Fallback>
                  <p:oleObj r:id="rId7" imgW="152585" imgH="13989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528"/>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1"/>
            <p:cNvGraphicFramePr>
              <a:graphicFrameLocks noChangeAspect="1"/>
            </p:cNvGraphicFramePr>
            <p:nvPr/>
          </p:nvGraphicFramePr>
          <p:xfrm>
            <a:off x="3696" y="576"/>
            <a:ext cx="406" cy="224"/>
          </p:xfrm>
          <a:graphic>
            <a:graphicData uri="http://schemas.openxmlformats.org/presentationml/2006/ole">
              <mc:AlternateContent xmlns:mc="http://schemas.openxmlformats.org/markup-compatibility/2006">
                <mc:Choice xmlns:v="urn:schemas-microsoft-com:vml" Requires="v">
                  <p:oleObj spid="_x0000_s86482" r:id="rId9" imgW="368298" imgH="203341" progId="Equation.DSMT4">
                    <p:embed/>
                  </p:oleObj>
                </mc:Choice>
                <mc:Fallback>
                  <p:oleObj r:id="rId9" imgW="368298" imgH="20334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576"/>
                          <a:ext cx="4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22"/>
          <p:cNvGrpSpPr>
            <a:grpSpLocks/>
          </p:cNvGrpSpPr>
          <p:nvPr/>
        </p:nvGrpSpPr>
        <p:grpSpPr bwMode="auto">
          <a:xfrm>
            <a:off x="228600" y="3256384"/>
            <a:ext cx="8686800" cy="1828800"/>
            <a:chOff x="0" y="0"/>
            <a:chExt cx="4920" cy="768"/>
          </a:xfrm>
        </p:grpSpPr>
        <p:grpSp>
          <p:nvGrpSpPr>
            <p:cNvPr id="24" name="Group 23"/>
            <p:cNvGrpSpPr>
              <a:grpSpLocks/>
            </p:cNvGrpSpPr>
            <p:nvPr/>
          </p:nvGrpSpPr>
          <p:grpSpPr bwMode="auto">
            <a:xfrm>
              <a:off x="4128" y="48"/>
              <a:ext cx="792" cy="720"/>
              <a:chOff x="0" y="0"/>
              <a:chExt cx="1224" cy="1104"/>
            </a:xfrm>
          </p:grpSpPr>
          <p:sp>
            <p:nvSpPr>
              <p:cNvPr id="70" name="Line 24"/>
              <p:cNvSpPr>
                <a:spLocks noChangeShapeType="1"/>
              </p:cNvSpPr>
              <p:nvPr/>
            </p:nvSpPr>
            <p:spPr bwMode="auto">
              <a:xfrm>
                <a:off x="0" y="816"/>
                <a:ext cx="12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 name="Line 25"/>
              <p:cNvSpPr>
                <a:spLocks noChangeShapeType="1"/>
              </p:cNvSpPr>
              <p:nvPr/>
            </p:nvSpPr>
            <p:spPr bwMode="auto">
              <a:xfrm flipV="1">
                <a:off x="528" y="0"/>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2" name="Object 26"/>
              <p:cNvGraphicFramePr>
                <a:graphicFrameLocks noChangeAspect="1"/>
              </p:cNvGraphicFramePr>
              <p:nvPr/>
            </p:nvGraphicFramePr>
            <p:xfrm>
              <a:off x="1056" y="864"/>
              <a:ext cx="168" cy="154"/>
            </p:xfrm>
            <a:graphic>
              <a:graphicData uri="http://schemas.openxmlformats.org/presentationml/2006/ole">
                <mc:AlternateContent xmlns:mc="http://schemas.openxmlformats.org/markup-compatibility/2006">
                  <mc:Choice xmlns:v="urn:schemas-microsoft-com:vml" Requires="v">
                    <p:oleObj spid="_x0000_s86483" r:id="rId11" imgW="152585" imgH="139896" progId="Equation.DSMT4">
                      <p:embed/>
                    </p:oleObj>
                  </mc:Choice>
                  <mc:Fallback>
                    <p:oleObj r:id="rId11" imgW="152585" imgH="13989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864"/>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27"/>
              <p:cNvGraphicFramePr>
                <a:graphicFrameLocks noChangeAspect="1"/>
              </p:cNvGraphicFramePr>
              <p:nvPr/>
            </p:nvGraphicFramePr>
            <p:xfrm>
              <a:off x="589" y="0"/>
              <a:ext cx="406" cy="224"/>
            </p:xfrm>
            <a:graphic>
              <a:graphicData uri="http://schemas.openxmlformats.org/presentationml/2006/ole">
                <mc:AlternateContent xmlns:mc="http://schemas.openxmlformats.org/markup-compatibility/2006">
                  <mc:Choice xmlns:v="urn:schemas-microsoft-com:vml" Requires="v">
                    <p:oleObj spid="_x0000_s86484" r:id="rId12" imgW="368298" imgH="203341" progId="Equation.DSMT4">
                      <p:embed/>
                    </p:oleObj>
                  </mc:Choice>
                  <mc:Fallback>
                    <p:oleObj r:id="rId12" imgW="368298" imgH="203341"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 y="0"/>
                            <a:ext cx="4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28"/>
              <p:cNvGraphicFramePr>
                <a:graphicFrameLocks noChangeAspect="1"/>
              </p:cNvGraphicFramePr>
              <p:nvPr/>
            </p:nvGraphicFramePr>
            <p:xfrm>
              <a:off x="357" y="151"/>
              <a:ext cx="98" cy="182"/>
            </p:xfrm>
            <a:graphic>
              <a:graphicData uri="http://schemas.openxmlformats.org/presentationml/2006/ole">
                <mc:AlternateContent xmlns:mc="http://schemas.openxmlformats.org/markup-compatibility/2006">
                  <mc:Choice xmlns:v="urn:schemas-microsoft-com:vml" Requires="v">
                    <p:oleObj spid="_x0000_s86485" r:id="rId14" imgW="88871" imgH="164775" progId="Equation.DSMT4">
                      <p:embed/>
                    </p:oleObj>
                  </mc:Choice>
                  <mc:Fallback>
                    <p:oleObj r:id="rId14" imgW="88871" imgH="16477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 y="151"/>
                            <a:ext cx="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未知"/>
              <p:cNvSpPr>
                <a:spLocks/>
              </p:cNvSpPr>
              <p:nvPr/>
            </p:nvSpPr>
            <p:spPr bwMode="auto">
              <a:xfrm>
                <a:off x="528" y="272"/>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6" name="未知"/>
              <p:cNvSpPr>
                <a:spLocks/>
              </p:cNvSpPr>
              <p:nvPr/>
            </p:nvSpPr>
            <p:spPr bwMode="auto">
              <a:xfrm flipH="1">
                <a:off x="240" y="288"/>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7" name="Object 31"/>
              <p:cNvGraphicFramePr>
                <a:graphicFrameLocks noChangeAspect="1"/>
              </p:cNvGraphicFramePr>
              <p:nvPr/>
            </p:nvGraphicFramePr>
            <p:xfrm>
              <a:off x="672" y="816"/>
              <a:ext cx="238" cy="252"/>
            </p:xfrm>
            <a:graphic>
              <a:graphicData uri="http://schemas.openxmlformats.org/presentationml/2006/ole">
                <mc:AlternateContent xmlns:mc="http://schemas.openxmlformats.org/markup-compatibility/2006">
                  <mc:Choice xmlns:v="urn:schemas-microsoft-com:vml" Requires="v">
                    <p:oleObj spid="_x0000_s86486" r:id="rId16" imgW="215936" imgH="228620" progId="Equation.DSMT4">
                      <p:embed/>
                    </p:oleObj>
                  </mc:Choice>
                  <mc:Fallback>
                    <p:oleObj r:id="rId16" imgW="215936" imgH="2286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2" y="816"/>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32"/>
              <p:cNvGraphicFramePr>
                <a:graphicFrameLocks noChangeAspect="1"/>
              </p:cNvGraphicFramePr>
              <p:nvPr/>
            </p:nvGraphicFramePr>
            <p:xfrm>
              <a:off x="48" y="816"/>
              <a:ext cx="336" cy="252"/>
            </p:xfrm>
            <a:graphic>
              <a:graphicData uri="http://schemas.openxmlformats.org/presentationml/2006/ole">
                <mc:AlternateContent xmlns:mc="http://schemas.openxmlformats.org/markup-compatibility/2006">
                  <mc:Choice xmlns:v="urn:schemas-microsoft-com:vml" Requires="v">
                    <p:oleObj spid="_x0000_s86487" r:id="rId18" imgW="304853" imgH="228719" progId="Equation.DSMT4">
                      <p:embed/>
                    </p:oleObj>
                  </mc:Choice>
                  <mc:Fallback>
                    <p:oleObj r:id="rId18" imgW="304853" imgH="22871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 y="816"/>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33"/>
            <p:cNvGrpSpPr>
              <a:grpSpLocks/>
            </p:cNvGrpSpPr>
            <p:nvPr/>
          </p:nvGrpSpPr>
          <p:grpSpPr bwMode="auto">
            <a:xfrm>
              <a:off x="1344" y="96"/>
              <a:ext cx="1440" cy="650"/>
              <a:chOff x="0" y="0"/>
              <a:chExt cx="2736" cy="1130"/>
            </a:xfrm>
          </p:grpSpPr>
          <p:sp>
            <p:nvSpPr>
              <p:cNvPr id="50" name="Line 34"/>
              <p:cNvSpPr>
                <a:spLocks noChangeShapeType="1"/>
              </p:cNvSpPr>
              <p:nvPr/>
            </p:nvSpPr>
            <p:spPr bwMode="auto">
              <a:xfrm flipV="1">
                <a:off x="0" y="830"/>
                <a:ext cx="2736"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 name="Line 35"/>
              <p:cNvSpPr>
                <a:spLocks noChangeShapeType="1"/>
              </p:cNvSpPr>
              <p:nvPr/>
            </p:nvSpPr>
            <p:spPr bwMode="auto">
              <a:xfrm flipV="1">
                <a:off x="1248" y="14"/>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52" name="Object 36"/>
              <p:cNvGraphicFramePr>
                <a:graphicFrameLocks noChangeAspect="1"/>
              </p:cNvGraphicFramePr>
              <p:nvPr/>
            </p:nvGraphicFramePr>
            <p:xfrm>
              <a:off x="2568" y="926"/>
              <a:ext cx="168" cy="154"/>
            </p:xfrm>
            <a:graphic>
              <a:graphicData uri="http://schemas.openxmlformats.org/presentationml/2006/ole">
                <mc:AlternateContent xmlns:mc="http://schemas.openxmlformats.org/markup-compatibility/2006">
                  <mc:Choice xmlns:v="urn:schemas-microsoft-com:vml" Requires="v">
                    <p:oleObj spid="_x0000_s86488" r:id="rId20" imgW="152585" imgH="139896" progId="Equation.DSMT4">
                      <p:embed/>
                    </p:oleObj>
                  </mc:Choice>
                  <mc:Fallback>
                    <p:oleObj r:id="rId20" imgW="152585" imgH="13989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 y="926"/>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37"/>
              <p:cNvGraphicFramePr>
                <a:graphicFrameLocks noChangeAspect="1"/>
              </p:cNvGraphicFramePr>
              <p:nvPr/>
            </p:nvGraphicFramePr>
            <p:xfrm>
              <a:off x="1295" y="0"/>
              <a:ext cx="434" cy="252"/>
            </p:xfrm>
            <a:graphic>
              <a:graphicData uri="http://schemas.openxmlformats.org/presentationml/2006/ole">
                <mc:AlternateContent xmlns:mc="http://schemas.openxmlformats.org/markup-compatibility/2006">
                  <mc:Choice xmlns:v="urn:schemas-microsoft-com:vml" Requires="v">
                    <p:oleObj spid="_x0000_s86489" r:id="rId21" imgW="393846" imgH="228818" progId="Equation.DSMT4">
                      <p:embed/>
                    </p:oleObj>
                  </mc:Choice>
                  <mc:Fallback>
                    <p:oleObj r:id="rId21" imgW="393846" imgH="228818"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 y="0"/>
                            <a:ext cx="43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38"/>
              <p:cNvGraphicFramePr>
                <a:graphicFrameLocks noChangeAspect="1"/>
              </p:cNvGraphicFramePr>
              <p:nvPr/>
            </p:nvGraphicFramePr>
            <p:xfrm>
              <a:off x="816" y="62"/>
              <a:ext cx="341" cy="384"/>
            </p:xfrm>
            <a:graphic>
              <a:graphicData uri="http://schemas.openxmlformats.org/presentationml/2006/ole">
                <mc:AlternateContent xmlns:mc="http://schemas.openxmlformats.org/markup-compatibility/2006">
                  <mc:Choice xmlns:v="urn:schemas-microsoft-com:vml" Requires="v">
                    <p:oleObj spid="_x0000_s86490" r:id="rId23" imgW="304853" imgH="342920" progId="Equation.DSMT4">
                      <p:embed/>
                    </p:oleObj>
                  </mc:Choice>
                  <mc:Fallback>
                    <p:oleObj r:id="rId23" imgW="304853" imgH="34292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6" y="62"/>
                            <a:ext cx="34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 name="Group 39"/>
              <p:cNvGrpSpPr>
                <a:grpSpLocks/>
              </p:cNvGrpSpPr>
              <p:nvPr/>
            </p:nvGrpSpPr>
            <p:grpSpPr bwMode="auto">
              <a:xfrm>
                <a:off x="960" y="302"/>
                <a:ext cx="576" cy="560"/>
                <a:chOff x="0" y="0"/>
                <a:chExt cx="576" cy="560"/>
              </a:xfrm>
            </p:grpSpPr>
            <p:sp>
              <p:nvSpPr>
                <p:cNvPr id="68"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9"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56" name="Object 42"/>
              <p:cNvGraphicFramePr>
                <a:graphicFrameLocks noChangeAspect="1"/>
              </p:cNvGraphicFramePr>
              <p:nvPr/>
            </p:nvGraphicFramePr>
            <p:xfrm>
              <a:off x="1392" y="830"/>
              <a:ext cx="238" cy="252"/>
            </p:xfrm>
            <a:graphic>
              <a:graphicData uri="http://schemas.openxmlformats.org/presentationml/2006/ole">
                <mc:AlternateContent xmlns:mc="http://schemas.openxmlformats.org/markup-compatibility/2006">
                  <mc:Choice xmlns:v="urn:schemas-microsoft-com:vml" Requires="v">
                    <p:oleObj spid="_x0000_s86491" r:id="rId25" imgW="215936" imgH="228620" progId="Equation.DSMT4">
                      <p:embed/>
                    </p:oleObj>
                  </mc:Choice>
                  <mc:Fallback>
                    <p:oleObj r:id="rId25" imgW="215936" imgH="2286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2" y="830"/>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43"/>
              <p:cNvGraphicFramePr>
                <a:graphicFrameLocks noChangeAspect="1"/>
              </p:cNvGraphicFramePr>
              <p:nvPr/>
            </p:nvGraphicFramePr>
            <p:xfrm>
              <a:off x="768" y="830"/>
              <a:ext cx="336" cy="252"/>
            </p:xfrm>
            <a:graphic>
              <a:graphicData uri="http://schemas.openxmlformats.org/presentationml/2006/ole">
                <mc:AlternateContent xmlns:mc="http://schemas.openxmlformats.org/markup-compatibility/2006">
                  <mc:Choice xmlns:v="urn:schemas-microsoft-com:vml" Requires="v">
                    <p:oleObj spid="_x0000_s86492" r:id="rId26" imgW="304853" imgH="228719" progId="Equation.DSMT4">
                      <p:embed/>
                    </p:oleObj>
                  </mc:Choice>
                  <mc:Fallback>
                    <p:oleObj r:id="rId26" imgW="304853" imgH="22871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830"/>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 name="Group 44"/>
              <p:cNvGrpSpPr>
                <a:grpSpLocks/>
              </p:cNvGrpSpPr>
              <p:nvPr/>
            </p:nvGrpSpPr>
            <p:grpSpPr bwMode="auto">
              <a:xfrm>
                <a:off x="96" y="302"/>
                <a:ext cx="576" cy="560"/>
                <a:chOff x="0" y="0"/>
                <a:chExt cx="576" cy="560"/>
              </a:xfrm>
            </p:grpSpPr>
            <p:sp>
              <p:nvSpPr>
                <p:cNvPr id="66"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7"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59" name="Group 47"/>
              <p:cNvGrpSpPr>
                <a:grpSpLocks/>
              </p:cNvGrpSpPr>
              <p:nvPr/>
            </p:nvGrpSpPr>
            <p:grpSpPr bwMode="auto">
              <a:xfrm>
                <a:off x="1824" y="254"/>
                <a:ext cx="576" cy="560"/>
                <a:chOff x="0" y="0"/>
                <a:chExt cx="576" cy="560"/>
              </a:xfrm>
            </p:grpSpPr>
            <p:sp>
              <p:nvSpPr>
                <p:cNvPr id="64"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5"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60" name="Line 50"/>
              <p:cNvSpPr>
                <a:spLocks noChangeShapeType="1"/>
              </p:cNvSpPr>
              <p:nvPr/>
            </p:nvSpPr>
            <p:spPr bwMode="auto">
              <a:xfrm>
                <a:off x="384" y="734"/>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 name="Line 51"/>
              <p:cNvSpPr>
                <a:spLocks noChangeShapeType="1"/>
              </p:cNvSpPr>
              <p:nvPr/>
            </p:nvSpPr>
            <p:spPr bwMode="auto">
              <a:xfrm>
                <a:off x="2112" y="734"/>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62" name="Object 52"/>
              <p:cNvGraphicFramePr>
                <a:graphicFrameLocks noChangeAspect="1"/>
              </p:cNvGraphicFramePr>
              <p:nvPr/>
            </p:nvGraphicFramePr>
            <p:xfrm>
              <a:off x="1995" y="877"/>
              <a:ext cx="210" cy="252"/>
            </p:xfrm>
            <a:graphic>
              <a:graphicData uri="http://schemas.openxmlformats.org/presentationml/2006/ole">
                <mc:AlternateContent xmlns:mc="http://schemas.openxmlformats.org/markup-compatibility/2006">
                  <mc:Choice xmlns:v="urn:schemas-microsoft-com:vml" Requires="v">
                    <p:oleObj spid="_x0000_s86493" r:id="rId27" imgW="190734" imgH="228818" progId="Equation.DSMT4">
                      <p:embed/>
                    </p:oleObj>
                  </mc:Choice>
                  <mc:Fallback>
                    <p:oleObj r:id="rId27" imgW="190734" imgH="228818"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95" y="877"/>
                            <a:ext cx="21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53"/>
              <p:cNvGraphicFramePr>
                <a:graphicFrameLocks noChangeAspect="1"/>
              </p:cNvGraphicFramePr>
              <p:nvPr/>
            </p:nvGraphicFramePr>
            <p:xfrm>
              <a:off x="239" y="878"/>
              <a:ext cx="308" cy="252"/>
            </p:xfrm>
            <a:graphic>
              <a:graphicData uri="http://schemas.openxmlformats.org/presentationml/2006/ole">
                <mc:AlternateContent xmlns:mc="http://schemas.openxmlformats.org/markup-compatibility/2006">
                  <mc:Choice xmlns:v="urn:schemas-microsoft-com:vml" Requires="v">
                    <p:oleObj spid="_x0000_s86494" r:id="rId29" imgW="279717" imgH="228917" progId="Equation.DSMT4">
                      <p:embed/>
                    </p:oleObj>
                  </mc:Choice>
                  <mc:Fallback>
                    <p:oleObj r:id="rId29" imgW="279717" imgH="228917"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9" y="878"/>
                            <a:ext cx="30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 name="Group 54"/>
            <p:cNvGrpSpPr>
              <a:grpSpLocks/>
            </p:cNvGrpSpPr>
            <p:nvPr/>
          </p:nvGrpSpPr>
          <p:grpSpPr bwMode="auto">
            <a:xfrm>
              <a:off x="0" y="0"/>
              <a:ext cx="864" cy="720"/>
              <a:chOff x="0" y="0"/>
              <a:chExt cx="1368" cy="1116"/>
            </a:xfrm>
          </p:grpSpPr>
          <p:sp>
            <p:nvSpPr>
              <p:cNvPr id="39" name="Line 55"/>
              <p:cNvSpPr>
                <a:spLocks noChangeShapeType="1"/>
              </p:cNvSpPr>
              <p:nvPr/>
            </p:nvSpPr>
            <p:spPr bwMode="auto">
              <a:xfrm>
                <a:off x="0" y="816"/>
                <a:ext cx="1344"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 name="Line 56"/>
              <p:cNvSpPr>
                <a:spLocks noChangeShapeType="1"/>
              </p:cNvSpPr>
              <p:nvPr/>
            </p:nvSpPr>
            <p:spPr bwMode="auto">
              <a:xfrm flipV="1">
                <a:off x="528" y="0"/>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41" name="Object 57"/>
              <p:cNvGraphicFramePr>
                <a:graphicFrameLocks noChangeAspect="1"/>
              </p:cNvGraphicFramePr>
              <p:nvPr/>
            </p:nvGraphicFramePr>
            <p:xfrm>
              <a:off x="1200" y="912"/>
              <a:ext cx="168" cy="154"/>
            </p:xfrm>
            <a:graphic>
              <a:graphicData uri="http://schemas.openxmlformats.org/presentationml/2006/ole">
                <mc:AlternateContent xmlns:mc="http://schemas.openxmlformats.org/markup-compatibility/2006">
                  <mc:Choice xmlns:v="urn:schemas-microsoft-com:vml" Requires="v">
                    <p:oleObj spid="_x0000_s86495" r:id="rId31" imgW="152585" imgH="139896" progId="Equation.DSMT4">
                      <p:embed/>
                    </p:oleObj>
                  </mc:Choice>
                  <mc:Fallback>
                    <p:oleObj r:id="rId31" imgW="152585" imgH="13989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912"/>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58"/>
              <p:cNvGraphicFramePr>
                <a:graphicFrameLocks noChangeAspect="1"/>
              </p:cNvGraphicFramePr>
              <p:nvPr/>
            </p:nvGraphicFramePr>
            <p:xfrm>
              <a:off x="589" y="0"/>
              <a:ext cx="406" cy="224"/>
            </p:xfrm>
            <a:graphic>
              <a:graphicData uri="http://schemas.openxmlformats.org/presentationml/2006/ole">
                <mc:AlternateContent xmlns:mc="http://schemas.openxmlformats.org/markup-compatibility/2006">
                  <mc:Choice xmlns:v="urn:schemas-microsoft-com:vml" Requires="v">
                    <p:oleObj spid="_x0000_s86496" r:id="rId32" imgW="368298" imgH="203341" progId="Equation.DSMT4">
                      <p:embed/>
                    </p:oleObj>
                  </mc:Choice>
                  <mc:Fallback>
                    <p:oleObj r:id="rId32" imgW="368298" imgH="20334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 y="0"/>
                            <a:ext cx="40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59"/>
              <p:cNvGraphicFramePr>
                <a:graphicFrameLocks noChangeAspect="1"/>
              </p:cNvGraphicFramePr>
              <p:nvPr/>
            </p:nvGraphicFramePr>
            <p:xfrm>
              <a:off x="336" y="816"/>
              <a:ext cx="140" cy="196"/>
            </p:xfrm>
            <a:graphic>
              <a:graphicData uri="http://schemas.openxmlformats.org/presentationml/2006/ole">
                <mc:AlternateContent xmlns:mc="http://schemas.openxmlformats.org/markup-compatibility/2006">
                  <mc:Choice xmlns:v="urn:schemas-microsoft-com:vml" Requires="v">
                    <p:oleObj spid="_x0000_s86497" r:id="rId33" imgW="127042" imgH="177732" progId="Equation.DSMT4">
                      <p:embed/>
                    </p:oleObj>
                  </mc:Choice>
                  <mc:Fallback>
                    <p:oleObj r:id="rId33" imgW="127042" imgH="177732"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6" y="816"/>
                            <a:ext cx="14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 name="Group 60"/>
              <p:cNvGrpSpPr>
                <a:grpSpLocks/>
              </p:cNvGrpSpPr>
              <p:nvPr/>
            </p:nvGrpSpPr>
            <p:grpSpPr bwMode="auto">
              <a:xfrm>
                <a:off x="240" y="288"/>
                <a:ext cx="576" cy="560"/>
                <a:chOff x="0" y="0"/>
                <a:chExt cx="576" cy="560"/>
              </a:xfrm>
            </p:grpSpPr>
            <p:sp>
              <p:nvSpPr>
                <p:cNvPr id="48" name="未知"/>
                <p:cNvSpPr>
                  <a:spLocks/>
                </p:cNvSpPr>
                <p:nvPr/>
              </p:nvSpPr>
              <p:spPr bwMode="auto">
                <a:xfrm>
                  <a:off x="288" y="0"/>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9" name="未知"/>
                <p:cNvSpPr>
                  <a:spLocks/>
                </p:cNvSpPr>
                <p:nvPr/>
              </p:nvSpPr>
              <p:spPr bwMode="auto">
                <a:xfrm flipH="1">
                  <a:off x="0" y="16"/>
                  <a:ext cx="288" cy="544"/>
                </a:xfrm>
                <a:custGeom>
                  <a:avLst/>
                  <a:gdLst>
                    <a:gd name="T0" fmla="*/ 0 w 288"/>
                    <a:gd name="T1" fmla="*/ 160 h 544"/>
                    <a:gd name="T2" fmla="*/ 96 w 288"/>
                    <a:gd name="T3" fmla="*/ 64 h 544"/>
                    <a:gd name="T4" fmla="*/ 288 w 288"/>
                    <a:gd name="T5" fmla="*/ 544 h 544"/>
                  </a:gdLst>
                  <a:ahLst/>
                  <a:cxnLst>
                    <a:cxn ang="0">
                      <a:pos x="T0" y="T1"/>
                    </a:cxn>
                    <a:cxn ang="0">
                      <a:pos x="T2" y="T3"/>
                    </a:cxn>
                    <a:cxn ang="0">
                      <a:pos x="T4" y="T5"/>
                    </a:cxn>
                  </a:cxnLst>
                  <a:rect l="0" t="0" r="r" b="b"/>
                  <a:pathLst>
                    <a:path w="288" h="544">
                      <a:moveTo>
                        <a:pt x="0" y="160"/>
                      </a:moveTo>
                      <a:cubicBezTo>
                        <a:pt x="24" y="80"/>
                        <a:pt x="48" y="0"/>
                        <a:pt x="96" y="64"/>
                      </a:cubicBezTo>
                      <a:cubicBezTo>
                        <a:pt x="144" y="128"/>
                        <a:pt x="216" y="336"/>
                        <a:pt x="288" y="544"/>
                      </a:cubicBezTo>
                    </a:path>
                  </a:pathLst>
                </a:custGeom>
                <a:noFill/>
                <a:ln w="38100" cap="flat" cmpd="sng">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aphicFrame>
            <p:nvGraphicFramePr>
              <p:cNvPr id="45" name="Object 63"/>
              <p:cNvGraphicFramePr>
                <a:graphicFrameLocks noChangeAspect="1"/>
              </p:cNvGraphicFramePr>
              <p:nvPr/>
            </p:nvGraphicFramePr>
            <p:xfrm>
              <a:off x="0" y="864"/>
              <a:ext cx="336" cy="252"/>
            </p:xfrm>
            <a:graphic>
              <a:graphicData uri="http://schemas.openxmlformats.org/presentationml/2006/ole">
                <mc:AlternateContent xmlns:mc="http://schemas.openxmlformats.org/markup-compatibility/2006">
                  <mc:Choice xmlns:v="urn:schemas-microsoft-com:vml" Requires="v">
                    <p:oleObj spid="_x0000_s86498" r:id="rId35" imgW="304853" imgH="228719" progId="Equation.DSMT4">
                      <p:embed/>
                    </p:oleObj>
                  </mc:Choice>
                  <mc:Fallback>
                    <p:oleObj r:id="rId35" imgW="304853" imgH="22871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864"/>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64"/>
              <p:cNvGraphicFramePr>
                <a:graphicFrameLocks noChangeAspect="1"/>
              </p:cNvGraphicFramePr>
              <p:nvPr/>
            </p:nvGraphicFramePr>
            <p:xfrm>
              <a:off x="720" y="864"/>
              <a:ext cx="238" cy="252"/>
            </p:xfrm>
            <a:graphic>
              <a:graphicData uri="http://schemas.openxmlformats.org/presentationml/2006/ole">
                <mc:AlternateContent xmlns:mc="http://schemas.openxmlformats.org/markup-compatibility/2006">
                  <mc:Choice xmlns:v="urn:schemas-microsoft-com:vml" Requires="v">
                    <p:oleObj spid="_x0000_s86499" r:id="rId36" imgW="215936" imgH="228620" progId="Equation.DSMT4">
                      <p:embed/>
                    </p:oleObj>
                  </mc:Choice>
                  <mc:Fallback>
                    <p:oleObj r:id="rId36" imgW="215936" imgH="2286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0" y="864"/>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65"/>
              <p:cNvGraphicFramePr>
                <a:graphicFrameLocks noChangeAspect="1"/>
              </p:cNvGraphicFramePr>
              <p:nvPr/>
            </p:nvGraphicFramePr>
            <p:xfrm>
              <a:off x="357" y="151"/>
              <a:ext cx="98" cy="182"/>
            </p:xfrm>
            <a:graphic>
              <a:graphicData uri="http://schemas.openxmlformats.org/presentationml/2006/ole">
                <mc:AlternateContent xmlns:mc="http://schemas.openxmlformats.org/markup-compatibility/2006">
                  <mc:Choice xmlns:v="urn:schemas-microsoft-com:vml" Requires="v">
                    <p:oleObj spid="_x0000_s86500" r:id="rId37" imgW="88871" imgH="164775" progId="Equation.DSMT4">
                      <p:embed/>
                    </p:oleObj>
                  </mc:Choice>
                  <mc:Fallback>
                    <p:oleObj r:id="rId37" imgW="88871" imgH="164775"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7" y="151"/>
                            <a:ext cx="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Group 66"/>
            <p:cNvGrpSpPr>
              <a:grpSpLocks/>
            </p:cNvGrpSpPr>
            <p:nvPr/>
          </p:nvGrpSpPr>
          <p:grpSpPr bwMode="auto">
            <a:xfrm>
              <a:off x="2928" y="96"/>
              <a:ext cx="984" cy="670"/>
              <a:chOff x="0" y="0"/>
              <a:chExt cx="1560" cy="1198"/>
            </a:xfrm>
          </p:grpSpPr>
          <p:sp>
            <p:nvSpPr>
              <p:cNvPr id="28" name="Line 67"/>
              <p:cNvSpPr>
                <a:spLocks noChangeShapeType="1"/>
              </p:cNvSpPr>
              <p:nvPr/>
            </p:nvSpPr>
            <p:spPr bwMode="auto">
              <a:xfrm flipV="1">
                <a:off x="0" y="898"/>
                <a:ext cx="1488"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9" name="Object 68"/>
              <p:cNvGraphicFramePr>
                <a:graphicFrameLocks noChangeAspect="1"/>
              </p:cNvGraphicFramePr>
              <p:nvPr/>
            </p:nvGraphicFramePr>
            <p:xfrm>
              <a:off x="1392" y="946"/>
              <a:ext cx="168" cy="154"/>
            </p:xfrm>
            <a:graphic>
              <a:graphicData uri="http://schemas.openxmlformats.org/presentationml/2006/ole">
                <mc:AlternateContent xmlns:mc="http://schemas.openxmlformats.org/markup-compatibility/2006">
                  <mc:Choice xmlns:v="urn:schemas-microsoft-com:vml" Requires="v">
                    <p:oleObj spid="_x0000_s86501" r:id="rId39" imgW="152585" imgH="139896" progId="Equation.DSMT4">
                      <p:embed/>
                    </p:oleObj>
                  </mc:Choice>
                  <mc:Fallback>
                    <p:oleObj r:id="rId39" imgW="152585" imgH="13989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946"/>
                            <a:ext cx="16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69"/>
              <p:cNvSpPr>
                <a:spLocks noChangeShapeType="1"/>
              </p:cNvSpPr>
              <p:nvPr/>
            </p:nvSpPr>
            <p:spPr bwMode="auto">
              <a:xfrm flipV="1">
                <a:off x="624" y="43"/>
                <a:ext cx="0" cy="1104"/>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31" name="Object 70"/>
              <p:cNvGraphicFramePr>
                <a:graphicFrameLocks noChangeAspect="1"/>
              </p:cNvGraphicFramePr>
              <p:nvPr/>
            </p:nvGraphicFramePr>
            <p:xfrm>
              <a:off x="672" y="0"/>
              <a:ext cx="434" cy="224"/>
            </p:xfrm>
            <a:graphic>
              <a:graphicData uri="http://schemas.openxmlformats.org/presentationml/2006/ole">
                <mc:AlternateContent xmlns:mc="http://schemas.openxmlformats.org/markup-compatibility/2006">
                  <mc:Choice xmlns:v="urn:schemas-microsoft-com:vml" Requires="v">
                    <p:oleObj spid="_x0000_s86502" r:id="rId40" imgW="393676" imgH="203341" progId="Equation.DSMT4">
                      <p:embed/>
                    </p:oleObj>
                  </mc:Choice>
                  <mc:Fallback>
                    <p:oleObj r:id="rId40" imgW="393676" imgH="203341"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2" y="0"/>
                            <a:ext cx="43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71"/>
              <p:cNvGraphicFramePr>
                <a:graphicFrameLocks noChangeAspect="1"/>
              </p:cNvGraphicFramePr>
              <p:nvPr/>
            </p:nvGraphicFramePr>
            <p:xfrm>
              <a:off x="384" y="178"/>
              <a:ext cx="171" cy="256"/>
            </p:xfrm>
            <a:graphic>
              <a:graphicData uri="http://schemas.openxmlformats.org/presentationml/2006/ole">
                <mc:AlternateContent xmlns:mc="http://schemas.openxmlformats.org/markup-compatibility/2006">
                  <mc:Choice xmlns:v="urn:schemas-microsoft-com:vml" Requires="v">
                    <p:oleObj spid="_x0000_s86503" r:id="rId42" imgW="152585" imgH="228719" progId="Equation.DSMT4">
                      <p:embed/>
                    </p:oleObj>
                  </mc:Choice>
                  <mc:Fallback>
                    <p:oleObj r:id="rId42" imgW="152585" imgH="228719" progId="Equation.DSMT4">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84" y="178"/>
                            <a:ext cx="17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2"/>
              <p:cNvGraphicFramePr>
                <a:graphicFrameLocks noChangeAspect="1"/>
              </p:cNvGraphicFramePr>
              <p:nvPr/>
            </p:nvGraphicFramePr>
            <p:xfrm>
              <a:off x="960" y="946"/>
              <a:ext cx="238" cy="252"/>
            </p:xfrm>
            <a:graphic>
              <a:graphicData uri="http://schemas.openxmlformats.org/presentationml/2006/ole">
                <mc:AlternateContent xmlns:mc="http://schemas.openxmlformats.org/markup-compatibility/2006">
                  <mc:Choice xmlns:v="urn:schemas-microsoft-com:vml" Requires="v">
                    <p:oleObj spid="_x0000_s86504" r:id="rId44" imgW="215936" imgH="228620" progId="Equation.DSMT4">
                      <p:embed/>
                    </p:oleObj>
                  </mc:Choice>
                  <mc:Fallback>
                    <p:oleObj r:id="rId44" imgW="215936" imgH="2286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 y="946"/>
                            <a:ext cx="2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73"/>
              <p:cNvGraphicFramePr>
                <a:graphicFrameLocks noChangeAspect="1"/>
              </p:cNvGraphicFramePr>
              <p:nvPr/>
            </p:nvGraphicFramePr>
            <p:xfrm>
              <a:off x="0" y="898"/>
              <a:ext cx="336" cy="252"/>
            </p:xfrm>
            <a:graphic>
              <a:graphicData uri="http://schemas.openxmlformats.org/presentationml/2006/ole">
                <mc:AlternateContent xmlns:mc="http://schemas.openxmlformats.org/markup-compatibility/2006">
                  <mc:Choice xmlns:v="urn:schemas-microsoft-com:vml" Requires="v">
                    <p:oleObj spid="_x0000_s86505" r:id="rId45" imgW="304853" imgH="228719" progId="Equation.DSMT4">
                      <p:embed/>
                    </p:oleObj>
                  </mc:Choice>
                  <mc:Fallback>
                    <p:oleObj r:id="rId45" imgW="304853" imgH="228719"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898"/>
                            <a:ext cx="33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74"/>
              <p:cNvSpPr>
                <a:spLocks noChangeShapeType="1"/>
              </p:cNvSpPr>
              <p:nvPr/>
            </p:nvSpPr>
            <p:spPr bwMode="auto">
              <a:xfrm>
                <a:off x="1056" y="754"/>
                <a:ext cx="0" cy="1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6" name="Line 75"/>
              <p:cNvSpPr>
                <a:spLocks noChangeShapeType="1"/>
              </p:cNvSpPr>
              <p:nvPr/>
            </p:nvSpPr>
            <p:spPr bwMode="auto">
              <a:xfrm>
                <a:off x="192" y="418"/>
                <a:ext cx="864" cy="0"/>
              </a:xfrm>
              <a:prstGeom prst="line">
                <a:avLst/>
              </a:prstGeom>
              <a:noFill/>
              <a:ln w="38100"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7" name="Line 76"/>
              <p:cNvSpPr>
                <a:spLocks noChangeShapeType="1"/>
              </p:cNvSpPr>
              <p:nvPr/>
            </p:nvSpPr>
            <p:spPr bwMode="auto">
              <a:xfrm>
                <a:off x="1056" y="418"/>
                <a:ext cx="0" cy="48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 name="Line 77"/>
              <p:cNvSpPr>
                <a:spLocks noChangeShapeType="1"/>
              </p:cNvSpPr>
              <p:nvPr/>
            </p:nvSpPr>
            <p:spPr bwMode="auto">
              <a:xfrm>
                <a:off x="192" y="418"/>
                <a:ext cx="0" cy="480"/>
              </a:xfrm>
              <a:prstGeom prst="line">
                <a:avLst/>
              </a:prstGeom>
              <a:noFill/>
              <a:ln w="28575" cmpd="sng">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sp>
        <p:nvSpPr>
          <p:cNvPr id="79" name="Text Box 78"/>
          <p:cNvSpPr txBox="1">
            <a:spLocks noChangeArrowheads="1"/>
          </p:cNvSpPr>
          <p:nvPr/>
        </p:nvSpPr>
        <p:spPr bwMode="auto">
          <a:xfrm>
            <a:off x="533400" y="5486400"/>
            <a:ext cx="807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t>采样</a:t>
            </a:r>
            <a:r>
              <a:rPr lang="zh-CN" altLang="zh-CN" sz="2400" dirty="0" smtClean="0"/>
              <a:t>信号</a:t>
            </a:r>
            <a:r>
              <a:rPr lang="zh-CN" altLang="zh-CN" sz="2400" dirty="0"/>
              <a:t>通过一</a:t>
            </a:r>
            <a:r>
              <a:rPr lang="zh-CN" altLang="zh-CN" sz="2400" dirty="0" smtClean="0"/>
              <a:t>个低通滤波器</a:t>
            </a:r>
            <a:r>
              <a:rPr lang="zh-CN" altLang="zh-CN" sz="2400" dirty="0"/>
              <a:t>，则可恢复出原</a:t>
            </a:r>
            <a:r>
              <a:rPr lang="zh-CN" altLang="zh-CN" sz="2400" dirty="0" smtClean="0"/>
              <a:t>信号</a:t>
            </a:r>
            <a:r>
              <a:rPr lang="en-US" altLang="zh-CN" sz="2400" dirty="0" smtClean="0"/>
              <a:t>!</a:t>
            </a:r>
            <a:endParaRPr lang="zh-CN" altLang="zh-CN" sz="2400" dirty="0"/>
          </a:p>
        </p:txBody>
      </p:sp>
      <p:sp>
        <p:nvSpPr>
          <p:cNvPr id="80"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从采样信号中恢复原信号（</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27458946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采样信号时域内插恢复原信号（</a:t>
            </a:r>
            <a:r>
              <a:rPr lang="en-US" altLang="zh-CN" dirty="0" smtClean="0"/>
              <a:t>1</a:t>
            </a:r>
            <a:r>
              <a:rPr lang="zh-CN" altLang="en-US" dirty="0" smtClean="0"/>
              <a:t>）</a:t>
            </a:r>
            <a:endParaRPr lang="zh-CN"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206365218"/>
              </p:ext>
            </p:extLst>
          </p:nvPr>
        </p:nvGraphicFramePr>
        <p:xfrm>
          <a:off x="376683" y="1052736"/>
          <a:ext cx="3251200" cy="603250"/>
        </p:xfrm>
        <a:graphic>
          <a:graphicData uri="http://schemas.openxmlformats.org/presentationml/2006/ole">
            <mc:AlternateContent xmlns:mc="http://schemas.openxmlformats.org/markup-compatibility/2006">
              <mc:Choice xmlns:v="urn:schemas-microsoft-com:vml" Requires="v">
                <p:oleObj spid="_x0000_s77991" r:id="rId3" imgW="1434172" imgH="254097" progId="Equation.DSMT4">
                  <p:embed/>
                </p:oleObj>
              </mc:Choice>
              <mc:Fallback>
                <p:oleObj r:id="rId3" imgW="1434172" imgH="2540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83" y="1052736"/>
                        <a:ext cx="3251200" cy="603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30069990"/>
              </p:ext>
            </p:extLst>
          </p:nvPr>
        </p:nvGraphicFramePr>
        <p:xfrm>
          <a:off x="376683" y="1844824"/>
          <a:ext cx="8659813" cy="2711450"/>
        </p:xfrm>
        <a:graphic>
          <a:graphicData uri="http://schemas.openxmlformats.org/presentationml/2006/ole">
            <mc:AlternateContent xmlns:mc="http://schemas.openxmlformats.org/markup-compatibility/2006">
              <mc:Choice xmlns:v="urn:schemas-microsoft-com:vml" Requires="v">
                <p:oleObj spid="_x0000_s77992" r:id="rId5" imgW="3823017" imgH="1143317" progId="Equation.DSMT4">
                  <p:embed/>
                </p:oleObj>
              </mc:Choice>
              <mc:Fallback>
                <p:oleObj r:id="rId5" imgW="3823017" imgH="11433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683" y="1844824"/>
                        <a:ext cx="8659813" cy="27114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p:cNvSpPr txBox="1">
            <a:spLocks noChangeArrowheads="1"/>
          </p:cNvSpPr>
          <p:nvPr/>
        </p:nvSpPr>
        <p:spPr bwMode="auto">
          <a:xfrm>
            <a:off x="376683" y="4365104"/>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t>根据频域相乘，则时域</a:t>
            </a:r>
            <a:r>
              <a:rPr lang="zh-CN" altLang="zh-CN" sz="2800" dirty="0" smtClean="0"/>
              <a:t>卷积</a:t>
            </a:r>
            <a:r>
              <a:rPr lang="zh-CN" altLang="en-US" sz="2800" dirty="0"/>
              <a:t>：</a:t>
            </a:r>
            <a:endParaRPr lang="zh-CN" altLang="zh-CN"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890624957"/>
              </p:ext>
            </p:extLst>
          </p:nvPr>
        </p:nvGraphicFramePr>
        <p:xfrm>
          <a:off x="414610" y="5013176"/>
          <a:ext cx="2789238" cy="603250"/>
        </p:xfrm>
        <a:graphic>
          <a:graphicData uri="http://schemas.openxmlformats.org/presentationml/2006/ole">
            <mc:AlternateContent xmlns:mc="http://schemas.openxmlformats.org/markup-compatibility/2006">
              <mc:Choice xmlns:v="urn:schemas-microsoft-com:vml" Requires="v">
                <p:oleObj spid="_x0000_s77993" r:id="rId7" imgW="1231149" imgH="254097" progId="Equation.DSMT4">
                  <p:embed/>
                </p:oleObj>
              </mc:Choice>
              <mc:Fallback>
                <p:oleObj r:id="rId7" imgW="1231149" imgH="25409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10" y="5013176"/>
                        <a:ext cx="2789238" cy="603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图片 10"/>
          <p:cNvPicPr>
            <a:picLocks noChangeAspect="1"/>
          </p:cNvPicPr>
          <p:nvPr/>
        </p:nvPicPr>
        <p:blipFill>
          <a:blip r:embed="rId9"/>
          <a:stretch>
            <a:fillRect/>
          </a:stretch>
        </p:blipFill>
        <p:spPr>
          <a:xfrm>
            <a:off x="395536" y="5659710"/>
            <a:ext cx="7419975" cy="1009650"/>
          </a:xfrm>
          <a:prstGeom prst="rect">
            <a:avLst/>
          </a:prstGeom>
        </p:spPr>
      </p:pic>
    </p:spTree>
    <p:extLst>
      <p:ext uri="{BB962C8B-B14F-4D97-AF65-F5344CB8AC3E}">
        <p14:creationId xmlns:p14="http://schemas.microsoft.com/office/powerpoint/2010/main" val="17434374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采样信号时域内插恢复原信号（</a:t>
            </a:r>
            <a:r>
              <a:rPr lang="en-US" altLang="zh-CN" dirty="0" smtClean="0"/>
              <a:t>2</a:t>
            </a:r>
            <a:r>
              <a:rPr lang="zh-CN" altLang="en-US" dirty="0" smtClean="0"/>
              <a:t>）</a:t>
            </a:r>
            <a:endParaRPr lang="zh-CN" altLang="en-US" dirty="0"/>
          </a:p>
        </p:txBody>
      </p:sp>
      <p:graphicFrame>
        <p:nvGraphicFramePr>
          <p:cNvPr id="3" name="Object 3"/>
          <p:cNvGraphicFramePr>
            <a:graphicFrameLocks noChangeAspect="1"/>
          </p:cNvGraphicFramePr>
          <p:nvPr>
            <p:extLst>
              <p:ext uri="{D42A27DB-BD31-4B8C-83A1-F6EECF244321}">
                <p14:modId xmlns:p14="http://schemas.microsoft.com/office/powerpoint/2010/main" val="824198611"/>
              </p:ext>
            </p:extLst>
          </p:nvPr>
        </p:nvGraphicFramePr>
        <p:xfrm>
          <a:off x="121096" y="1127720"/>
          <a:ext cx="8915400" cy="5181600"/>
        </p:xfrm>
        <a:graphic>
          <a:graphicData uri="http://schemas.openxmlformats.org/presentationml/2006/ole">
            <mc:AlternateContent xmlns:mc="http://schemas.openxmlformats.org/markup-compatibility/2006">
              <mc:Choice xmlns:v="urn:schemas-microsoft-com:vml" Requires="v">
                <p:oleObj spid="_x0000_s78905" r:id="rId3" imgW="5029517" imgH="2286317" progId="Equation.DSMT4">
                  <p:embed/>
                </p:oleObj>
              </mc:Choice>
              <mc:Fallback>
                <p:oleObj r:id="rId3" imgW="5029517" imgH="22863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96" y="1127720"/>
                        <a:ext cx="8915400" cy="5181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507952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62272" y="116632"/>
            <a:ext cx="8458200" cy="838200"/>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采样信号时域内插恢复原信号（</a:t>
            </a:r>
            <a:r>
              <a:rPr lang="en-US" altLang="zh-CN" dirty="0" smtClean="0"/>
              <a:t>3</a:t>
            </a:r>
            <a:r>
              <a:rPr lang="zh-CN" altLang="en-US" dirty="0" smtClean="0"/>
              <a:t>）</a:t>
            </a:r>
            <a:endParaRPr lang="zh-CN" altLang="en-US" dirty="0"/>
          </a:p>
        </p:txBody>
      </p:sp>
      <p:grpSp>
        <p:nvGrpSpPr>
          <p:cNvPr id="3" name="Group 4"/>
          <p:cNvGrpSpPr>
            <a:grpSpLocks/>
          </p:cNvGrpSpPr>
          <p:nvPr/>
        </p:nvGrpSpPr>
        <p:grpSpPr bwMode="auto">
          <a:xfrm>
            <a:off x="444599" y="778024"/>
            <a:ext cx="6143625" cy="1066800"/>
            <a:chOff x="0" y="0"/>
            <a:chExt cx="3870" cy="672"/>
          </a:xfrm>
        </p:grpSpPr>
        <p:sp>
          <p:nvSpPr>
            <p:cNvPr id="4" name="Text Box 5"/>
            <p:cNvSpPr txBox="1">
              <a:spLocks noChangeArrowheads="1"/>
            </p:cNvSpPr>
            <p:nvPr/>
          </p:nvSpPr>
          <p:spPr bwMode="auto">
            <a:xfrm>
              <a:off x="0" y="1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smtClean="0"/>
                <a:t>采样</a:t>
              </a:r>
              <a:r>
                <a:rPr lang="zh-CN" altLang="zh-CN" sz="2800" dirty="0" smtClean="0"/>
                <a:t>信号</a:t>
              </a:r>
              <a:r>
                <a:rPr lang="zh-CN" altLang="zh-CN" sz="2800" dirty="0"/>
                <a:t>：</a:t>
              </a:r>
            </a:p>
          </p:txBody>
        </p:sp>
        <p:graphicFrame>
          <p:nvGraphicFramePr>
            <p:cNvPr id="6" name="Object 6"/>
            <p:cNvGraphicFramePr>
              <a:graphicFrameLocks noChangeAspect="1"/>
            </p:cNvGraphicFramePr>
            <p:nvPr/>
          </p:nvGraphicFramePr>
          <p:xfrm>
            <a:off x="1152" y="0"/>
            <a:ext cx="2718" cy="672"/>
          </p:xfrm>
          <a:graphic>
            <a:graphicData uri="http://schemas.openxmlformats.org/presentationml/2006/ole">
              <mc:AlternateContent xmlns:mc="http://schemas.openxmlformats.org/markup-compatibility/2006">
                <mc:Choice xmlns:v="urn:schemas-microsoft-com:vml" Requires="v">
                  <p:oleObj spid="_x0000_s80039" r:id="rId3" imgW="1815629" imgH="431930" progId="Equation.DSMT4">
                    <p:embed/>
                  </p:oleObj>
                </mc:Choice>
                <mc:Fallback>
                  <p:oleObj r:id="rId3" imgW="1815629" imgH="43193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0"/>
                          <a:ext cx="2718" cy="67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7"/>
          <p:cNvGrpSpPr>
            <a:grpSpLocks/>
          </p:cNvGrpSpPr>
          <p:nvPr/>
        </p:nvGrpSpPr>
        <p:grpSpPr bwMode="auto">
          <a:xfrm>
            <a:off x="444599" y="1412776"/>
            <a:ext cx="7543800" cy="3138488"/>
            <a:chOff x="0" y="0"/>
            <a:chExt cx="4752" cy="1977"/>
          </a:xfrm>
        </p:grpSpPr>
        <p:sp>
          <p:nvSpPr>
            <p:cNvPr id="8" name="Text Box 8"/>
            <p:cNvSpPr txBox="1">
              <a:spLocks noChangeArrowheads="1"/>
            </p:cNvSpPr>
            <p:nvPr/>
          </p:nvSpPr>
          <p:spPr bwMode="auto">
            <a:xfrm>
              <a:off x="0" y="336"/>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a:t>还原信号：</a:t>
              </a:r>
            </a:p>
          </p:txBody>
        </p:sp>
        <p:graphicFrame>
          <p:nvGraphicFramePr>
            <p:cNvPr id="9" name="Object 9"/>
            <p:cNvGraphicFramePr>
              <a:graphicFrameLocks noChangeAspect="1"/>
            </p:cNvGraphicFramePr>
            <p:nvPr/>
          </p:nvGraphicFramePr>
          <p:xfrm>
            <a:off x="1056" y="0"/>
            <a:ext cx="3696" cy="1977"/>
          </p:xfrm>
          <a:graphic>
            <a:graphicData uri="http://schemas.openxmlformats.org/presentationml/2006/ole">
              <mc:AlternateContent xmlns:mc="http://schemas.openxmlformats.org/markup-compatibility/2006">
                <mc:Choice xmlns:v="urn:schemas-microsoft-com:vml" Requires="v">
                  <p:oleObj spid="_x0000_s80040" r:id="rId5" imgW="2451417" imgH="1384617" progId="Equation.DSMT4">
                    <p:embed/>
                  </p:oleObj>
                </mc:Choice>
                <mc:Fallback>
                  <p:oleObj r:id="rId5" imgW="2451417" imgH="13846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0"/>
                          <a:ext cx="3696" cy="197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11"/>
          <p:cNvSpPr txBox="1">
            <a:spLocks noChangeArrowheads="1"/>
          </p:cNvSpPr>
          <p:nvPr/>
        </p:nvSpPr>
        <p:spPr bwMode="auto">
          <a:xfrm>
            <a:off x="228600" y="4437112"/>
            <a:ext cx="873588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dirty="0" smtClean="0">
                <a:solidFill>
                  <a:srgbClr val="FF3300"/>
                </a:solidFill>
              </a:rPr>
              <a:t>时域</a:t>
            </a:r>
            <a:r>
              <a:rPr lang="zh-CN" altLang="zh-CN" sz="2800" dirty="0">
                <a:solidFill>
                  <a:srgbClr val="FF3300"/>
                </a:solidFill>
              </a:rPr>
              <a:t>内插</a:t>
            </a:r>
            <a:r>
              <a:rPr lang="zh-CN" altLang="zh-CN" sz="2800" dirty="0" smtClean="0">
                <a:solidFill>
                  <a:srgbClr val="FF3300"/>
                </a:solidFill>
              </a:rPr>
              <a:t>公式</a:t>
            </a:r>
            <a:endParaRPr lang="zh-CN" altLang="zh-CN" sz="2800" dirty="0"/>
          </a:p>
          <a:p>
            <a:pPr algn="l">
              <a:spcBef>
                <a:spcPct val="50000"/>
              </a:spcBef>
            </a:pPr>
            <a:r>
              <a:rPr lang="zh-CN" altLang="zh-CN" sz="2800" dirty="0" smtClean="0"/>
              <a:t>据此</a:t>
            </a:r>
            <a:r>
              <a:rPr lang="zh-CN" altLang="zh-CN" sz="2800" dirty="0"/>
              <a:t>公式计算出原信号</a:t>
            </a:r>
            <a:r>
              <a:rPr lang="zh-CN" altLang="zh-CN" sz="2800" dirty="0" smtClean="0"/>
              <a:t>在任意</a:t>
            </a:r>
            <a:r>
              <a:rPr lang="zh-CN" altLang="en-US" sz="2800" dirty="0" smtClean="0"/>
              <a:t>时刻</a:t>
            </a:r>
            <a:r>
              <a:rPr lang="en-US" altLang="zh-CN" sz="2800" i="1" dirty="0" smtClean="0"/>
              <a:t>t</a:t>
            </a:r>
            <a:r>
              <a:rPr lang="zh-CN" altLang="en-US" sz="2800" dirty="0" smtClean="0"/>
              <a:t>的</a:t>
            </a:r>
            <a:r>
              <a:rPr lang="zh-CN" altLang="zh-CN" sz="2800" dirty="0" smtClean="0"/>
              <a:t>值</a:t>
            </a:r>
            <a:r>
              <a:rPr lang="zh-CN" altLang="zh-CN" sz="2800" dirty="0"/>
              <a:t>，而</a:t>
            </a:r>
            <a:r>
              <a:rPr lang="zh-CN" altLang="zh-CN" sz="2800" dirty="0" smtClean="0"/>
              <a:t>不仅仅</a:t>
            </a:r>
            <a:r>
              <a:rPr lang="zh-CN" altLang="en-US" sz="2800" dirty="0" smtClean="0"/>
              <a:t>是</a:t>
            </a:r>
            <a:r>
              <a:rPr lang="zh-CN" altLang="zh-CN" sz="2800" dirty="0" smtClean="0"/>
              <a:t>在</a:t>
            </a:r>
            <a:r>
              <a:rPr lang="zh-CN" altLang="zh-CN" sz="2800" dirty="0"/>
              <a:t>t=</a:t>
            </a:r>
            <a:r>
              <a:rPr lang="zh-CN" altLang="zh-CN" sz="2800" dirty="0" smtClean="0"/>
              <a:t>nT</a:t>
            </a:r>
            <a:r>
              <a:rPr lang="zh-CN" altLang="zh-CN" sz="2800" baseline="-25000" dirty="0" smtClean="0"/>
              <a:t>s</a:t>
            </a:r>
            <a:r>
              <a:rPr lang="zh-CN" altLang="en-US" sz="2800" dirty="0" smtClean="0"/>
              <a:t>时刻的采样</a:t>
            </a:r>
            <a:r>
              <a:rPr lang="zh-CN" altLang="zh-CN" sz="2800" dirty="0" smtClean="0"/>
              <a:t>值</a:t>
            </a:r>
            <a:r>
              <a:rPr lang="zh-CN" altLang="en-US" sz="2800" dirty="0" smtClean="0"/>
              <a:t>，</a:t>
            </a:r>
            <a:r>
              <a:rPr lang="zh-CN" altLang="zh-CN" sz="2800" dirty="0" smtClean="0"/>
              <a:t>且有</a:t>
            </a:r>
            <a:r>
              <a:rPr lang="zh-CN" altLang="en-US" sz="2800" dirty="0" smtClean="0"/>
              <a:t>：</a:t>
            </a:r>
            <a:endParaRPr lang="zh-CN" altLang="zh-CN" sz="2800" dirty="0"/>
          </a:p>
        </p:txBody>
      </p:sp>
      <p:graphicFrame>
        <p:nvGraphicFramePr>
          <p:cNvPr id="11" name="Object 12"/>
          <p:cNvGraphicFramePr>
            <a:graphicFrameLocks noChangeAspect="1"/>
          </p:cNvGraphicFramePr>
          <p:nvPr>
            <p:extLst>
              <p:ext uri="{D42A27DB-BD31-4B8C-83A1-F6EECF244321}">
                <p14:modId xmlns:p14="http://schemas.microsoft.com/office/powerpoint/2010/main" val="3744237528"/>
              </p:ext>
            </p:extLst>
          </p:nvPr>
        </p:nvGraphicFramePr>
        <p:xfrm>
          <a:off x="1576536" y="6022230"/>
          <a:ext cx="6019800" cy="719138"/>
        </p:xfrm>
        <a:graphic>
          <a:graphicData uri="http://schemas.openxmlformats.org/presentationml/2006/ole">
            <mc:AlternateContent xmlns:mc="http://schemas.openxmlformats.org/markup-compatibility/2006">
              <mc:Choice xmlns:v="urn:schemas-microsoft-com:vml" Requires="v">
                <p:oleObj spid="_x0000_s80041" r:id="rId7" imgW="2233578" imgH="317542" progId="Equation.DSMT4">
                  <p:embed/>
                </p:oleObj>
              </mc:Choice>
              <mc:Fallback>
                <p:oleObj r:id="rId7" imgW="2233578" imgH="31754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536" y="6022230"/>
                        <a:ext cx="6019800" cy="7191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图片 11"/>
          <p:cNvPicPr>
            <a:picLocks noChangeAspect="1"/>
          </p:cNvPicPr>
          <p:nvPr/>
        </p:nvPicPr>
        <p:blipFill>
          <a:blip r:embed="rId9"/>
          <a:stretch>
            <a:fillRect/>
          </a:stretch>
        </p:blipFill>
        <p:spPr>
          <a:xfrm>
            <a:off x="626554" y="2055689"/>
            <a:ext cx="7939980" cy="4613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9054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531440" y="188640"/>
            <a:ext cx="8001000" cy="682625"/>
          </a:xfrm>
        </p:spPr>
        <p:txBody>
          <a:bodyPr>
            <a:normAutofit fontScale="90000"/>
          </a:bodyPr>
          <a:lstStyle/>
          <a:p>
            <a:pPr algn="ctr" eaLnBrk="1" hangingPunct="1"/>
            <a:r>
              <a:rPr lang="zh-CN" altLang="en-US" sz="3600" b="1" dirty="0" smtClean="0"/>
              <a:t>离散时间信号的幅度离散化</a:t>
            </a:r>
          </a:p>
        </p:txBody>
      </p:sp>
      <mc:AlternateContent xmlns:mc="http://schemas.openxmlformats.org/markup-compatibility/2006" xmlns:a14="http://schemas.microsoft.com/office/drawing/2010/main">
        <mc:Choice Requires="a14">
          <p:sp>
            <p:nvSpPr>
              <p:cNvPr id="17413" name="Rectangle 3"/>
              <p:cNvSpPr>
                <a:spLocks noGrp="1" noChangeArrowheads="1"/>
              </p:cNvSpPr>
              <p:nvPr>
                <p:ph type="body" sz="half" idx="4294967295"/>
              </p:nvPr>
            </p:nvSpPr>
            <p:spPr>
              <a:xfrm>
                <a:off x="446856" y="1628800"/>
                <a:ext cx="8229600" cy="4648200"/>
              </a:xfrm>
            </p:spPr>
            <p:txBody>
              <a:bodyPr>
                <a:normAutofit/>
              </a:bodyPr>
              <a:lstStyle/>
              <a:p>
                <a:pPr>
                  <a:lnSpc>
                    <a:spcPct val="150000"/>
                  </a:lnSpc>
                </a:pPr>
                <a:r>
                  <a:rPr lang="zh-CN" altLang="en-US" sz="2800" dirty="0" smtClean="0"/>
                  <a:t>量化器：信号幅度精度是无限的</a:t>
                </a:r>
                <a:endParaRPr lang="en-US" altLang="zh-CN" sz="2800" dirty="0" smtClean="0"/>
              </a:p>
              <a:p>
                <a:pPr lvl="1">
                  <a:lnSpc>
                    <a:spcPct val="150000"/>
                  </a:lnSpc>
                </a:pPr>
                <a:r>
                  <a:rPr lang="zh-CN" altLang="en-US" dirty="0" smtClean="0"/>
                  <a:t>尽管离散时间信号</a:t>
                </a:r>
                <a14:m>
                  <m:oMath xmlns:m="http://schemas.openxmlformats.org/officeDocument/2006/math">
                    <m:sSub>
                      <m:sSubPr>
                        <m:ctrlPr>
                          <a:rPr lang="en-US" altLang="zh-CN" i="1">
                            <a:solidFill>
                              <a:srgbClr val="0000FF"/>
                            </a:solidFill>
                            <a:latin typeface="Cambria Math" panose="02040503050406030204" pitchFamily="18" charset="0"/>
                          </a:rPr>
                        </m:ctrlPr>
                      </m:sSubPr>
                      <m:e>
                        <m:r>
                          <a:rPr lang="en-US" altLang="zh-CN" b="0" i="1">
                            <a:solidFill>
                              <a:srgbClr val="0000FF"/>
                            </a:solidFill>
                            <a:latin typeface="Cambria Math" panose="02040503050406030204" pitchFamily="18" charset="0"/>
                          </a:rPr>
                          <m:t>𝑥</m:t>
                        </m:r>
                      </m:e>
                      <m:sub>
                        <m:r>
                          <a:rPr lang="en-US" altLang="zh-CN" b="0" i="1">
                            <a:solidFill>
                              <a:srgbClr val="0000FF"/>
                            </a:solidFill>
                            <a:latin typeface="Cambria Math" panose="02040503050406030204" pitchFamily="18" charset="0"/>
                          </a:rPr>
                          <m:t>𝑎</m:t>
                        </m:r>
                      </m:sub>
                    </m:sSub>
                    <m:d>
                      <m:dPr>
                        <m:ctrlPr>
                          <a:rPr lang="en-US" altLang="zh-CN" i="1">
                            <a:solidFill>
                              <a:srgbClr val="0000FF"/>
                            </a:solidFill>
                            <a:latin typeface="Cambria Math" panose="02040503050406030204" pitchFamily="18" charset="0"/>
                          </a:rPr>
                        </m:ctrlPr>
                      </m:dPr>
                      <m:e>
                        <m:r>
                          <a:rPr lang="en-US" altLang="zh-CN" b="0" i="1">
                            <a:solidFill>
                              <a:srgbClr val="0000FF"/>
                            </a:solidFill>
                            <a:latin typeface="Cambria Math" panose="02040503050406030204" pitchFamily="18" charset="0"/>
                          </a:rPr>
                          <m:t>𝑛</m:t>
                        </m:r>
                        <m:sSub>
                          <m:sSubPr>
                            <m:ctrlPr>
                              <a:rPr lang="en-US" altLang="zh-CN" i="1">
                                <a:solidFill>
                                  <a:srgbClr val="0000FF"/>
                                </a:solidFill>
                                <a:latin typeface="Cambria Math" panose="02040503050406030204" pitchFamily="18" charset="0"/>
                              </a:rPr>
                            </m:ctrlPr>
                          </m:sSubPr>
                          <m:e>
                            <m:r>
                              <a:rPr lang="en-US" altLang="zh-CN" b="0" i="1">
                                <a:solidFill>
                                  <a:srgbClr val="0000FF"/>
                                </a:solidFill>
                                <a:latin typeface="Cambria Math" panose="02040503050406030204" pitchFamily="18" charset="0"/>
                              </a:rPr>
                              <m:t>𝑇</m:t>
                            </m:r>
                          </m:e>
                          <m:sub>
                            <m:r>
                              <a:rPr lang="en-US" altLang="zh-CN" b="0" i="1">
                                <a:solidFill>
                                  <a:srgbClr val="0000FF"/>
                                </a:solidFill>
                                <a:latin typeface="Cambria Math" panose="02040503050406030204" pitchFamily="18" charset="0"/>
                              </a:rPr>
                              <m:t>𝑠</m:t>
                            </m:r>
                          </m:sub>
                        </m:sSub>
                      </m:e>
                    </m:d>
                  </m:oMath>
                </a14:m>
                <a:r>
                  <a:rPr lang="zh-CN" altLang="en-US" dirty="0" smtClean="0"/>
                  <a:t> 在时间上是离散的，但是幅度上是连续的</a:t>
                </a:r>
                <a:endParaRPr lang="en-US" altLang="zh-CN" dirty="0" smtClean="0"/>
              </a:p>
              <a:p>
                <a:pPr eaLnBrk="1" hangingPunct="1">
                  <a:lnSpc>
                    <a:spcPct val="150000"/>
                  </a:lnSpc>
                </a:pPr>
                <a:r>
                  <a:rPr lang="zh-CN" altLang="en-US" sz="2800" dirty="0" smtClean="0"/>
                  <a:t>实际设备无法达到无限精度，因此</a:t>
                </a:r>
                <a:r>
                  <a:rPr lang="en-US" altLang="zh-CN" sz="2800" dirty="0" smtClean="0"/>
                  <a:t>A/D</a:t>
                </a:r>
                <a:r>
                  <a:rPr lang="zh-CN" altLang="en-US" sz="2800" dirty="0" smtClean="0"/>
                  <a:t>转换产生的数字信号在时间和幅度上都是离散的</a:t>
                </a:r>
                <a:endParaRPr lang="en-US" altLang="zh-CN" sz="2800" dirty="0" smtClean="0"/>
              </a:p>
            </p:txBody>
          </p:sp>
        </mc:Choice>
        <mc:Fallback xmlns="">
          <p:sp>
            <p:nvSpPr>
              <p:cNvPr id="17413" name="Rectangle 3"/>
              <p:cNvSpPr>
                <a:spLocks noGrp="1" noRot="1" noChangeAspect="1" noMove="1" noResize="1" noEditPoints="1" noAdjustHandles="1" noChangeArrowheads="1" noChangeShapeType="1" noTextEdit="1"/>
              </p:cNvSpPr>
              <p:nvPr>
                <p:ph type="body" sz="half" idx="4294967295"/>
              </p:nvPr>
            </p:nvSpPr>
            <p:spPr>
              <a:xfrm>
                <a:off x="446856" y="1628800"/>
                <a:ext cx="8229600" cy="4648200"/>
              </a:xfrm>
              <a:blipFill rotWithShape="0">
                <a:blip r:embed="rId3"/>
                <a:stretch>
                  <a:fillRect l="-889"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663369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56674" y="4653136"/>
            <a:ext cx="8582526" cy="15381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67FB7AE6-133F-472D-A6FE-E88BAB1E449A}" type="datetime1">
              <a:rPr lang="zh-CN" altLang="en-US" smtClean="0"/>
              <a:t>2018-03-21</a:t>
            </a:fld>
            <a:endParaRPr lang="zh-CN" altLang="en-US"/>
          </a:p>
        </p:txBody>
      </p:sp>
      <p:sp>
        <p:nvSpPr>
          <p:cNvPr id="5" name="标题 1"/>
          <p:cNvSpPr txBox="1">
            <a:spLocks/>
          </p:cNvSpPr>
          <p:nvPr/>
        </p:nvSpPr>
        <p:spPr>
          <a:xfrm>
            <a:off x="304800" y="116632"/>
            <a:ext cx="8534400" cy="792162"/>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信号幅度的量化</a:t>
            </a:r>
          </a:p>
        </p:txBody>
      </p:sp>
      <p:grpSp>
        <p:nvGrpSpPr>
          <p:cNvPr id="44" name="组合 43"/>
          <p:cNvGrpSpPr/>
          <p:nvPr/>
        </p:nvGrpSpPr>
        <p:grpSpPr>
          <a:xfrm>
            <a:off x="212389" y="4869160"/>
            <a:ext cx="8736057" cy="1098704"/>
            <a:chOff x="291823" y="3626440"/>
            <a:chExt cx="8736057" cy="1098704"/>
          </a:xfrm>
        </p:grpSpPr>
        <p:cxnSp>
          <p:nvCxnSpPr>
            <p:cNvPr id="7" name="直接箭头连接符 6"/>
            <p:cNvCxnSpPr/>
            <p:nvPr/>
          </p:nvCxnSpPr>
          <p:spPr>
            <a:xfrm>
              <a:off x="755576" y="4139788"/>
              <a:ext cx="77768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3991815"/>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59632" y="3973268"/>
              <a:ext cx="254606" cy="369332"/>
            </a:xfrm>
            <a:prstGeom prst="rect">
              <a:avLst/>
            </a:prstGeom>
            <a:noFill/>
          </p:spPr>
          <p:txBody>
            <a:bodyPr wrap="square" rtlCol="0">
              <a:spAutoFit/>
            </a:bodyPr>
            <a:lstStyle/>
            <a:p>
              <a:r>
                <a:rPr lang="zh-CN" altLang="en-US" dirty="0" smtClean="0"/>
                <a:t>●</a:t>
              </a:r>
              <a:endParaRPr lang="zh-CN" altLang="en-US" dirty="0"/>
            </a:p>
          </p:txBody>
        </p:sp>
        <p:cxnSp>
          <p:nvCxnSpPr>
            <p:cNvPr id="11" name="直接连接符 10"/>
            <p:cNvCxnSpPr/>
            <p:nvPr/>
          </p:nvCxnSpPr>
          <p:spPr>
            <a:xfrm>
              <a:off x="2747797" y="3991815"/>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60950" y="3973268"/>
              <a:ext cx="254606" cy="369332"/>
            </a:xfrm>
            <a:prstGeom prst="rect">
              <a:avLst/>
            </a:prstGeom>
            <a:noFill/>
          </p:spPr>
          <p:txBody>
            <a:bodyPr wrap="square" rtlCol="0">
              <a:spAutoFit/>
            </a:bodyPr>
            <a:lstStyle/>
            <a:p>
              <a:r>
                <a:rPr lang="zh-CN" altLang="en-US" dirty="0" smtClean="0"/>
                <a:t>●</a:t>
              </a:r>
              <a:endParaRPr lang="zh-CN" altLang="en-US" dirty="0"/>
            </a:p>
          </p:txBody>
        </p:sp>
        <p:cxnSp>
          <p:nvCxnSpPr>
            <p:cNvPr id="13" name="直接连接符 12"/>
            <p:cNvCxnSpPr/>
            <p:nvPr/>
          </p:nvCxnSpPr>
          <p:spPr>
            <a:xfrm>
              <a:off x="3659898" y="3991815"/>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62268" y="3971890"/>
              <a:ext cx="254606" cy="369332"/>
            </a:xfrm>
            <a:prstGeom prst="rect">
              <a:avLst/>
            </a:prstGeom>
            <a:noFill/>
          </p:spPr>
          <p:txBody>
            <a:bodyPr wrap="square" rtlCol="0">
              <a:spAutoFit/>
            </a:bodyPr>
            <a:lstStyle/>
            <a:p>
              <a:r>
                <a:rPr lang="zh-CN" altLang="en-US" dirty="0" smtClean="0"/>
                <a:t>●</a:t>
              </a:r>
              <a:endParaRPr lang="zh-CN" altLang="en-US" dirty="0"/>
            </a:p>
          </p:txBody>
        </p:sp>
        <p:cxnSp>
          <p:nvCxnSpPr>
            <p:cNvPr id="15" name="直接连接符 14"/>
            <p:cNvCxnSpPr/>
            <p:nvPr/>
          </p:nvCxnSpPr>
          <p:spPr>
            <a:xfrm>
              <a:off x="4572000" y="3991815"/>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963586" y="3973268"/>
              <a:ext cx="254606" cy="369332"/>
            </a:xfrm>
            <a:prstGeom prst="rect">
              <a:avLst/>
            </a:prstGeom>
            <a:noFill/>
          </p:spPr>
          <p:txBody>
            <a:bodyPr wrap="square" rtlCol="0">
              <a:spAutoFit/>
            </a:bodyPr>
            <a:lstStyle/>
            <a:p>
              <a:r>
                <a:rPr lang="zh-CN" altLang="en-US" dirty="0" smtClean="0"/>
                <a:t>●</a:t>
              </a:r>
              <a:endParaRPr lang="zh-CN" altLang="en-US" dirty="0"/>
            </a:p>
          </p:txBody>
        </p:sp>
        <p:sp>
          <p:nvSpPr>
            <p:cNvPr id="17" name="文本框 16"/>
            <p:cNvSpPr txBox="1"/>
            <p:nvPr/>
          </p:nvSpPr>
          <p:spPr>
            <a:xfrm>
              <a:off x="4864904" y="3973268"/>
              <a:ext cx="254606" cy="369332"/>
            </a:xfrm>
            <a:prstGeom prst="rect">
              <a:avLst/>
            </a:prstGeom>
            <a:noFill/>
          </p:spPr>
          <p:txBody>
            <a:bodyPr wrap="square" rtlCol="0">
              <a:spAutoFit/>
            </a:bodyPr>
            <a:lstStyle/>
            <a:p>
              <a:r>
                <a:rPr lang="zh-CN" altLang="en-US" dirty="0" smtClean="0"/>
                <a:t>●</a:t>
              </a:r>
              <a:endParaRPr lang="zh-CN" altLang="en-US" dirty="0"/>
            </a:p>
          </p:txBody>
        </p:sp>
        <p:sp>
          <p:nvSpPr>
            <p:cNvPr id="18" name="文本框 17"/>
            <p:cNvSpPr txBox="1"/>
            <p:nvPr/>
          </p:nvSpPr>
          <p:spPr>
            <a:xfrm>
              <a:off x="5766222" y="3973268"/>
              <a:ext cx="254606" cy="369332"/>
            </a:xfrm>
            <a:prstGeom prst="rect">
              <a:avLst/>
            </a:prstGeom>
            <a:noFill/>
          </p:spPr>
          <p:txBody>
            <a:bodyPr wrap="square" rtlCol="0">
              <a:spAutoFit/>
            </a:bodyPr>
            <a:lstStyle/>
            <a:p>
              <a:r>
                <a:rPr lang="zh-CN" altLang="en-US" dirty="0" smtClean="0"/>
                <a:t>●</a:t>
              </a:r>
              <a:endParaRPr lang="zh-CN" altLang="en-US" dirty="0"/>
            </a:p>
          </p:txBody>
        </p:sp>
        <p:sp>
          <p:nvSpPr>
            <p:cNvPr id="19" name="文本框 18"/>
            <p:cNvSpPr txBox="1"/>
            <p:nvPr/>
          </p:nvSpPr>
          <p:spPr>
            <a:xfrm>
              <a:off x="6667540" y="3973268"/>
              <a:ext cx="254606" cy="369332"/>
            </a:xfrm>
            <a:prstGeom prst="rect">
              <a:avLst/>
            </a:prstGeom>
            <a:noFill/>
          </p:spPr>
          <p:txBody>
            <a:bodyPr wrap="square" rtlCol="0">
              <a:spAutoFit/>
            </a:bodyPr>
            <a:lstStyle/>
            <a:p>
              <a:r>
                <a:rPr lang="zh-CN" altLang="en-US" dirty="0" smtClean="0"/>
                <a:t>●</a:t>
              </a:r>
              <a:endParaRPr lang="zh-CN" altLang="en-US" dirty="0"/>
            </a:p>
          </p:txBody>
        </p:sp>
        <p:sp>
          <p:nvSpPr>
            <p:cNvPr id="20" name="文本框 19"/>
            <p:cNvSpPr txBox="1"/>
            <p:nvPr/>
          </p:nvSpPr>
          <p:spPr>
            <a:xfrm>
              <a:off x="7568860" y="3973268"/>
              <a:ext cx="254606" cy="369332"/>
            </a:xfrm>
            <a:prstGeom prst="rect">
              <a:avLst/>
            </a:prstGeom>
            <a:noFill/>
          </p:spPr>
          <p:txBody>
            <a:bodyPr wrap="square" rtlCol="0">
              <a:spAutoFit/>
            </a:bodyPr>
            <a:lstStyle/>
            <a:p>
              <a:r>
                <a:rPr lang="zh-CN" altLang="en-US" dirty="0" smtClean="0"/>
                <a:t>●</a:t>
              </a:r>
              <a:endParaRPr lang="zh-CN" altLang="en-US" dirty="0"/>
            </a:p>
          </p:txBody>
        </p:sp>
        <p:cxnSp>
          <p:nvCxnSpPr>
            <p:cNvPr id="21" name="直接连接符 20"/>
            <p:cNvCxnSpPr/>
            <p:nvPr/>
          </p:nvCxnSpPr>
          <p:spPr>
            <a:xfrm>
              <a:off x="5436096" y="3995772"/>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48197" y="3995772"/>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60298" y="3995772"/>
              <a:ext cx="0" cy="28803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p:cNvSpPr txBox="1"/>
                <p:nvPr/>
              </p:nvSpPr>
              <p:spPr>
                <a:xfrm>
                  <a:off x="166013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660132" y="4355812"/>
                  <a:ext cx="494943" cy="369332"/>
                </a:xfrm>
                <a:prstGeom prst="rect">
                  <a:avLst/>
                </a:prstGeom>
                <a:blipFill rotWithShape="0">
                  <a:blip r:embed="rId2"/>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291823" y="4355812"/>
                  <a:ext cx="1159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291823" y="4355812"/>
                  <a:ext cx="1159676" cy="369332"/>
                </a:xfrm>
                <a:prstGeom prst="rect">
                  <a:avLst/>
                </a:prstGeom>
                <a:blipFill rotWithShape="0">
                  <a:blip r:embed="rId3"/>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256771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2567712" y="4355812"/>
                  <a:ext cx="494943" cy="369332"/>
                </a:xfrm>
                <a:prstGeom prst="rect">
                  <a:avLst/>
                </a:prstGeom>
                <a:blipFill rotWithShape="0">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529045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6</m:t>
                            </m:r>
                          </m:sub>
                        </m:sSub>
                      </m:oMath>
                    </m:oMathPara>
                  </a14:m>
                  <a:endParaRPr lang="zh-CN" altLang="en-US"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5290452" y="4355812"/>
                  <a:ext cx="494943" cy="369332"/>
                </a:xfrm>
                <a:prstGeom prst="rect">
                  <a:avLst/>
                </a:prstGeom>
                <a:blipFill rotWithShape="0">
                  <a:blip r:embed="rId5"/>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347529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4</m:t>
                            </m:r>
                          </m:sub>
                        </m:sSub>
                      </m:oMath>
                    </m:oMathPara>
                  </a14:m>
                  <a:endParaRPr lang="zh-CN" altLang="en-US" dirty="0">
                    <a:solidFill>
                      <a:schemeClr val="tx1"/>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3475292" y="4355812"/>
                  <a:ext cx="494943" cy="369332"/>
                </a:xfrm>
                <a:prstGeom prst="rect">
                  <a:avLst/>
                </a:prstGeom>
                <a:blipFill rotWithShape="0">
                  <a:blip r:embed="rId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38287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5</m:t>
                            </m:r>
                          </m:sub>
                        </m:sSub>
                      </m:oMath>
                    </m:oMathPara>
                  </a14:m>
                  <a:endParaRPr lang="zh-CN" altLang="en-US"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382872" y="4355812"/>
                  <a:ext cx="494943" cy="369332"/>
                </a:xfrm>
                <a:prstGeom prst="rect">
                  <a:avLst/>
                </a:prstGeom>
                <a:blipFill rotWithShape="0">
                  <a:blip r:embed="rId7"/>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710561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8</m:t>
                            </m:r>
                          </m:sub>
                        </m:sSub>
                      </m:oMath>
                    </m:oMathPara>
                  </a14:m>
                  <a:endParaRPr lang="zh-CN" altLang="en-US"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7105612" y="4355812"/>
                  <a:ext cx="494943" cy="369332"/>
                </a:xfrm>
                <a:prstGeom prst="rect">
                  <a:avLst/>
                </a:prstGeom>
                <a:blipFill rotWithShape="0">
                  <a:blip r:embed="rId8"/>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6198032" y="4355812"/>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7</m:t>
                            </m:r>
                          </m:sub>
                        </m:sSub>
                      </m:oMath>
                    </m:oMathPara>
                  </a14:m>
                  <a:endParaRPr lang="zh-CN" altLang="en-US" dirty="0">
                    <a:solidFill>
                      <a:schemeClr val="tx1"/>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6198032" y="4355812"/>
                  <a:ext cx="494943" cy="369332"/>
                </a:xfrm>
                <a:prstGeom prst="rect">
                  <a:avLst/>
                </a:prstGeom>
                <a:blipFill rotWithShape="0">
                  <a:blip r:embed="rId9"/>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040815" y="4355812"/>
                  <a:ext cx="9870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9</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040815" y="4355812"/>
                  <a:ext cx="987065" cy="369332"/>
                </a:xfrm>
                <a:prstGeom prst="rect">
                  <a:avLst/>
                </a:prstGeom>
                <a:blipFill rotWithShape="0">
                  <a:blip r:embed="rId10"/>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202595" y="3626440"/>
                  <a:ext cx="4896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b="0" i="1" smtClean="0">
                                <a:solidFill>
                                  <a:schemeClr val="tx1"/>
                                </a:solidFill>
                                <a:latin typeface="Cambria Math" panose="02040503050406030204" pitchFamily="18" charset="0"/>
                              </a:rPr>
                              <m:t>1</m:t>
                            </m:r>
                          </m:sub>
                        </m:sSub>
                      </m:oMath>
                    </m:oMathPara>
                  </a14:m>
                  <a:endParaRPr lang="zh-CN" altLang="en-US" dirty="0">
                    <a:solidFill>
                      <a:schemeClr val="tx1"/>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202595" y="3626440"/>
                  <a:ext cx="489621" cy="369332"/>
                </a:xfrm>
                <a:prstGeom prst="rect">
                  <a:avLst/>
                </a:prstGeom>
                <a:blipFill rotWithShape="0">
                  <a:blip r:embed="rId11"/>
                  <a:stretch>
                    <a:fillRect t="-3333" r="-493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2099632"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099632" y="3626440"/>
                  <a:ext cx="494943" cy="369332"/>
                </a:xfrm>
                <a:prstGeom prst="rect">
                  <a:avLst/>
                </a:prstGeom>
                <a:blipFill rotWithShape="0">
                  <a:blip r:embed="rId12"/>
                  <a:stretch>
                    <a:fillRect t="-3333" r="-48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001991"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3001991" y="3626440"/>
                  <a:ext cx="494943" cy="369332"/>
                </a:xfrm>
                <a:prstGeom prst="rect">
                  <a:avLst/>
                </a:prstGeom>
                <a:blipFill rotWithShape="0">
                  <a:blip r:embed="rId13"/>
                  <a:stretch>
                    <a:fillRect t="-3333" r="-48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904350"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4</m:t>
                            </m:r>
                          </m:sub>
                        </m:sSub>
                      </m:oMath>
                    </m:oMathPara>
                  </a14:m>
                  <a:endParaRPr lang="zh-CN" altLang="en-US" dirty="0">
                    <a:solidFill>
                      <a:schemeClr val="tx1"/>
                    </a:solidFill>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904350" y="3626440"/>
                  <a:ext cx="494943" cy="369332"/>
                </a:xfrm>
                <a:prstGeom prst="rect">
                  <a:avLst/>
                </a:prstGeom>
                <a:blipFill rotWithShape="0">
                  <a:blip r:embed="rId14"/>
                  <a:stretch>
                    <a:fillRect t="-3333" r="-48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4806709"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5</m:t>
                            </m:r>
                          </m:sub>
                        </m:sSub>
                      </m:oMath>
                    </m:oMathPara>
                  </a14:m>
                  <a:endParaRPr lang="zh-CN" altLang="en-US" dirty="0">
                    <a:solidFill>
                      <a:schemeClr val="tx1"/>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4806709" y="3626440"/>
                  <a:ext cx="494943" cy="369332"/>
                </a:xfrm>
                <a:prstGeom prst="rect">
                  <a:avLst/>
                </a:prstGeom>
                <a:blipFill rotWithShape="0">
                  <a:blip r:embed="rId15"/>
                  <a:stretch>
                    <a:fillRect t="-3333" r="-48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5709068"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6</m:t>
                            </m:r>
                          </m:sub>
                        </m:sSub>
                      </m:oMath>
                    </m:oMathPara>
                  </a14:m>
                  <a:endParaRPr lang="zh-CN" altLang="en-US" dirty="0">
                    <a:solidFill>
                      <a:schemeClr val="tx1"/>
                    </a:solidFill>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5709068" y="3626440"/>
                  <a:ext cx="494943" cy="369332"/>
                </a:xfrm>
                <a:prstGeom prst="rect">
                  <a:avLst/>
                </a:prstGeom>
                <a:blipFill rotWithShape="0">
                  <a:blip r:embed="rId16"/>
                  <a:stretch>
                    <a:fillRect t="-3333" r="-487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6611427"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7</m:t>
                            </m:r>
                          </m:sub>
                        </m:sSub>
                      </m:oMath>
                    </m:oMathPara>
                  </a14:m>
                  <a:endParaRPr lang="zh-CN" altLang="en-US" dirty="0">
                    <a:solidFill>
                      <a:schemeClr val="tx1"/>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611427" y="3626440"/>
                  <a:ext cx="494943" cy="369332"/>
                </a:xfrm>
                <a:prstGeom prst="rect">
                  <a:avLst/>
                </a:prstGeom>
                <a:blipFill rotWithShape="0">
                  <a:blip r:embed="rId17"/>
                  <a:stretch>
                    <a:fillRect t="-3333" r="-4938"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7513788" y="3626440"/>
                  <a:ext cx="494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𝑥</m:t>
                                </m:r>
                              </m:e>
                            </m:acc>
                          </m:e>
                          <m:sub>
                            <m:r>
                              <a:rPr lang="en-US" altLang="zh-CN" i="1">
                                <a:solidFill>
                                  <a:schemeClr val="tx1"/>
                                </a:solidFill>
                                <a:latin typeface="Cambria Math" panose="02040503050406030204" pitchFamily="18" charset="0"/>
                              </a:rPr>
                              <m:t>8</m:t>
                            </m:r>
                          </m:sub>
                        </m:sSub>
                      </m:oMath>
                    </m:oMathPara>
                  </a14:m>
                  <a:endParaRPr lang="zh-CN" altLang="en-US" dirty="0">
                    <a:solidFill>
                      <a:schemeClr val="tx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513788" y="3626440"/>
                  <a:ext cx="494943" cy="369332"/>
                </a:xfrm>
                <a:prstGeom prst="rect">
                  <a:avLst/>
                </a:prstGeom>
                <a:blipFill rotWithShape="0">
                  <a:blip r:embed="rId18"/>
                  <a:stretch>
                    <a:fillRect t="-3333" r="-4938" b="-333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2" name="文本框 41"/>
              <p:cNvSpPr txBox="1"/>
              <p:nvPr/>
            </p:nvSpPr>
            <p:spPr>
              <a:xfrm>
                <a:off x="304800" y="1196752"/>
                <a:ext cx="8534400" cy="3323987"/>
              </a:xfrm>
              <a:prstGeom prst="rect">
                <a:avLst/>
              </a:prstGeom>
              <a:noFill/>
            </p:spPr>
            <p:txBody>
              <a:bodyPr wrap="square" rtlCol="0">
                <a:spAutoFit/>
              </a:bodyPr>
              <a:lstStyle/>
              <a:p>
                <a:pPr algn="just">
                  <a:lnSpc>
                    <a:spcPct val="150000"/>
                  </a:lnSpc>
                </a:pPr>
                <a:r>
                  <a:rPr lang="zh-CN" altLang="en-US" sz="2000" b="0" dirty="0" smtClean="0">
                    <a:latin typeface="微软雅黑" panose="020B0503020204020204" pitchFamily="34" charset="-122"/>
                    <a:ea typeface="微软雅黑" panose="020B0503020204020204" pitchFamily="34" charset="-122"/>
                  </a:rPr>
                  <a:t>设离散时间信号</a:t>
                </a:r>
                <a14:m>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𝑅</m:t>
                    </m:r>
                    <m:r>
                      <a:rPr lang="en-US" altLang="zh-CN" sz="2000" b="0" i="1" smtClean="0">
                        <a:latin typeface="Cambria Math" panose="02040503050406030204" pitchFamily="18" charset="0"/>
                        <a:ea typeface="Cambria Math" panose="02040503050406030204" pitchFamily="18" charset="0"/>
                      </a:rPr>
                      <m:t> ，在 (−∞,+∞)</m:t>
                    </m:r>
                  </m:oMath>
                </a14:m>
                <a:r>
                  <a:rPr lang="zh-CN" altLang="en-US" sz="2000" dirty="0" smtClean="0">
                    <a:latin typeface="微软雅黑" panose="020B0503020204020204" pitchFamily="34" charset="-122"/>
                    <a:ea typeface="微软雅黑" panose="020B0503020204020204" pitchFamily="34" charset="-122"/>
                  </a:rPr>
                  <a:t>连续取值，量化器 </a:t>
                </a:r>
                <a:r>
                  <a:rPr lang="en-US" altLang="zh-CN" sz="2000" i="1" dirty="0" smtClean="0">
                    <a:latin typeface="微软雅黑" panose="020B0503020204020204" pitchFamily="34" charset="-122"/>
                    <a:ea typeface="微软雅黑" panose="020B0503020204020204" pitchFamily="34" charset="-122"/>
                  </a:rPr>
                  <a:t>Q </a:t>
                </a:r>
                <a:r>
                  <a:rPr lang="zh-CN" altLang="en-US" sz="2000" dirty="0" smtClean="0">
                    <a:latin typeface="微软雅黑" panose="020B0503020204020204" pitchFamily="34" charset="-122"/>
                    <a:ea typeface="微软雅黑" panose="020B0503020204020204" pitchFamily="34" charset="-122"/>
                  </a:rPr>
                  <a:t>将其离散化：</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𝑥</m:t>
                          </m:r>
                        </m:e>
                      </m:acc>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𝑛</m:t>
                          </m:r>
                        </m:e>
                      </m:d>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𝑄</m:t>
                      </m:r>
                      <m:d>
                        <m:dPr>
                          <m:begChr m:val="["/>
                          <m:endChr m:val="]"/>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𝑥</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𝑛</m:t>
                              </m:r>
                            </m:e>
                          </m:d>
                        </m:e>
                      </m:d>
                    </m:oMath>
                  </m:oMathPara>
                </a14:m>
                <a:endParaRPr lang="en-US" altLang="zh-CN" sz="2000" b="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latin typeface="微软雅黑" panose="020B0503020204020204" pitchFamily="34" charset="-122"/>
                    <a:ea typeface="微软雅黑" panose="020B0503020204020204" pitchFamily="34" charset="-122"/>
                  </a:rPr>
                  <a:t>量化器有（</a:t>
                </a:r>
                <a:r>
                  <a:rPr lang="en-US" altLang="zh-CN" sz="2000" i="1" dirty="0" smtClean="0">
                    <a:latin typeface="微软雅黑" panose="020B0503020204020204" pitchFamily="34" charset="-122"/>
                    <a:ea typeface="微软雅黑" panose="020B0503020204020204" pitchFamily="34" charset="-122"/>
                  </a:rPr>
                  <a:t>L+1</a:t>
                </a:r>
                <a:r>
                  <a:rPr lang="zh-CN" altLang="en-US" sz="2000" dirty="0" smtClean="0">
                    <a:latin typeface="微软雅黑" panose="020B0503020204020204" pitchFamily="34" charset="-122"/>
                    <a:ea typeface="微软雅黑" panose="020B0503020204020204" pitchFamily="34" charset="-122"/>
                  </a:rPr>
                  <a:t>）个决策层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𝑥</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 </m:t>
                        </m:r>
                        <m:r>
                          <a:rPr lang="en-US" altLang="zh-CN" sz="2000" i="1">
                            <a:latin typeface="Cambria Math" panose="02040503050406030204" pitchFamily="18" charset="0"/>
                            <a:ea typeface="微软雅黑" panose="020B0503020204020204" pitchFamily="34" charset="-122"/>
                          </a:rPr>
                          <m:t>𝑥</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  … ,  </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𝑥</m:t>
                        </m:r>
                      </m:e>
                      <m:sub>
                        <m:r>
                          <a:rPr lang="en-US" altLang="zh-CN" sz="2000" b="0" i="1" smtClean="0">
                            <a:latin typeface="Cambria Math" panose="02040503050406030204" pitchFamily="18" charset="0"/>
                            <a:ea typeface="微软雅黑" panose="020B0503020204020204" pitchFamily="34" charset="-122"/>
                          </a:rPr>
                          <m:t>𝐿</m:t>
                        </m:r>
                        <m:r>
                          <a:rPr lang="en-US" altLang="zh-CN" sz="2000" b="0" i="1" smtClean="0">
                            <a:latin typeface="Cambria Math" panose="02040503050406030204" pitchFamily="18" charset="0"/>
                            <a:ea typeface="微软雅黑" panose="020B0503020204020204" pitchFamily="34" charset="-122"/>
                          </a:rPr>
                          <m:t>+1</m:t>
                        </m:r>
                      </m:sub>
                    </m:sSub>
                    <m:r>
                      <a:rPr lang="en-US" altLang="zh-CN" sz="2000" i="1">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 将</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𝑥</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𝑛</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的幅度值范围划分成 </a:t>
                </a:r>
                <a:r>
                  <a:rPr lang="en-US" altLang="zh-CN" sz="2000" i="1" dirty="0" smtClean="0">
                    <a:latin typeface="微软雅黑" panose="020B0503020204020204" pitchFamily="34" charset="-122"/>
                    <a:ea typeface="微软雅黑" panose="020B0503020204020204" pitchFamily="34" charset="-122"/>
                  </a:rPr>
                  <a:t>L</a:t>
                </a:r>
                <a:r>
                  <a:rPr lang="zh-CN" altLang="en-US" sz="2000" dirty="0" smtClean="0">
                    <a:latin typeface="微软雅黑" panose="020B0503020204020204" pitchFamily="34" charset="-122"/>
                    <a:ea typeface="微软雅黑" panose="020B0503020204020204" pitchFamily="34" charset="-122"/>
                  </a:rPr>
                  <a:t>个区间：</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m:t>
                        </m:r>
                      </m:e>
                      <m:sub>
                        <m:r>
                          <a:rPr lang="en-US" altLang="zh-CN" sz="2000" b="0" i="1" smtClean="0">
                            <a:latin typeface="Cambria Math" panose="02040503050406030204" pitchFamily="18" charset="0"/>
                            <a:ea typeface="微软雅黑" panose="020B0503020204020204" pitchFamily="34" charset="-122"/>
                          </a:rPr>
                          <m:t>𝑘</m:t>
                        </m:r>
                      </m:sub>
                    </m:sSub>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𝑥</m:t>
                            </m:r>
                          </m:e>
                          <m:sub>
                            <m:r>
                              <a:rPr lang="en-US" altLang="zh-CN" sz="2000" b="0" i="1" smtClean="0">
                                <a:latin typeface="Cambria Math" panose="02040503050406030204" pitchFamily="18" charset="0"/>
                                <a:ea typeface="微软雅黑" panose="020B0503020204020204" pitchFamily="34" charset="-122"/>
                              </a:rPr>
                              <m:t>𝑘</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𝑥</m:t>
                            </m:r>
                          </m:e>
                          <m:sub>
                            <m: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+1</m:t>
                            </m:r>
                          </m:sub>
                        </m:sSub>
                      </m:e>
                    </m:d>
                    <m:r>
                      <a:rPr lang="en-US" altLang="zh-CN" sz="2000" b="0" i="1" smtClean="0">
                        <a:latin typeface="Cambria Math" panose="02040503050406030204" pitchFamily="18" charset="0"/>
                        <a:ea typeface="微软雅黑" panose="020B0503020204020204" pitchFamily="34" charset="-122"/>
                      </a:rPr>
                      <m:t> </m:t>
                    </m:r>
                  </m:oMath>
                </a14:m>
                <a:r>
                  <a:rPr lang="en-US" altLang="zh-CN" sz="2000" dirty="0" smtClean="0">
                    <a:latin typeface="微软雅黑" panose="020B0503020204020204" pitchFamily="34" charset="-122"/>
                    <a:ea typeface="微软雅黑" panose="020B0503020204020204" pitchFamily="34" charset="-122"/>
                  </a:rPr>
                  <a:t>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𝑘</m:t>
                    </m:r>
                    <m:r>
                      <a:rPr lang="en-US" altLang="zh-CN" sz="2000" b="0" i="1" dirty="0" smtClean="0">
                        <a:latin typeface="Cambria Math" panose="02040503050406030204" pitchFamily="18" charset="0"/>
                        <a:ea typeface="微软雅黑" panose="020B0503020204020204" pitchFamily="34" charset="-122"/>
                      </a:rPr>
                      <m:t>=1,2,…,</m:t>
                    </m:r>
                    <m:r>
                      <a:rPr lang="en-US" altLang="zh-CN" sz="2000" b="0" i="1" dirty="0" smtClean="0">
                        <a:latin typeface="Cambria Math" panose="02040503050406030204" pitchFamily="18" charset="0"/>
                        <a:ea typeface="微软雅黑" panose="020B0503020204020204" pitchFamily="34" charset="-122"/>
                      </a:rPr>
                      <m:t>𝐿</m:t>
                    </m:r>
                  </m:oMath>
                </a14:m>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latin typeface="微软雅黑" panose="020B0503020204020204" pitchFamily="34" charset="-122"/>
                    <a:ea typeface="微软雅黑" panose="020B0503020204020204" pitchFamily="34" charset="-122"/>
                  </a:rPr>
                  <a:t>对于落入区间</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m:t>
                        </m:r>
                      </m:e>
                      <m:sub>
                        <m:r>
                          <a:rPr lang="en-US" altLang="zh-CN" sz="2000" b="0" i="1" smtClean="0">
                            <a:latin typeface="Cambria Math" panose="02040503050406030204" pitchFamily="18" charset="0"/>
                            <a:ea typeface="微软雅黑" panose="020B0503020204020204" pitchFamily="34" charset="-122"/>
                          </a:rPr>
                          <m:t>𝑘</m:t>
                        </m:r>
                      </m:sub>
                    </m:sSub>
                  </m:oMath>
                </a14:m>
                <a:r>
                  <a:rPr lang="zh-CN" altLang="en-US" sz="2000" dirty="0" smtClean="0">
                    <a:latin typeface="微软雅黑" panose="020B0503020204020204" pitchFamily="34" charset="-122"/>
                    <a:ea typeface="微软雅黑" panose="020B0503020204020204" pitchFamily="34" charset="-122"/>
                  </a:rPr>
                  <a:t>的</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𝑥</m:t>
                    </m:r>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𝑛</m:t>
                    </m:r>
                    <m:r>
                      <a:rPr lang="en-US" altLang="zh-CN" sz="2000" b="0" i="1" dirty="0" smtClean="0">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，量化器</a:t>
                </a:r>
                <a:r>
                  <a:rPr lang="en-US" altLang="zh-CN" sz="2000" i="1" dirty="0" smtClean="0">
                    <a:latin typeface="微软雅黑" panose="020B0503020204020204" pitchFamily="34" charset="-122"/>
                    <a:ea typeface="微软雅黑" panose="020B0503020204020204" pitchFamily="34" charset="-122"/>
                  </a:rPr>
                  <a:t>Q </a:t>
                </a:r>
                <a:r>
                  <a:rPr lang="zh-CN" altLang="en-US" sz="2000" dirty="0" smtClean="0">
                    <a:latin typeface="微软雅黑" panose="020B0503020204020204" pitchFamily="34" charset="-122"/>
                    <a:ea typeface="微软雅黑" panose="020B0503020204020204" pitchFamily="34" charset="-122"/>
                  </a:rPr>
                  <a:t>将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acc>
                          <m:accPr>
                            <m:chr m:val="̂"/>
                            <m:ctrlPr>
                              <a:rPr lang="en-US" altLang="zh-CN" sz="200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𝑥</m:t>
                            </m:r>
                          </m:e>
                        </m:acc>
                      </m:e>
                      <m:sub>
                        <m:r>
                          <a:rPr lang="en-US" altLang="zh-CN" sz="2000" b="0" i="1" smtClean="0">
                            <a:latin typeface="Cambria Math" panose="02040503050406030204" pitchFamily="18" charset="0"/>
                            <a:ea typeface="微软雅黑" panose="020B0503020204020204" pitchFamily="34" charset="-122"/>
                          </a:rPr>
                          <m:t>𝑘</m:t>
                        </m:r>
                      </m:sub>
                    </m:sSub>
                  </m:oMath>
                </a14:m>
                <a:r>
                  <a:rPr lang="zh-CN" altLang="en-US" sz="2000" dirty="0" smtClean="0">
                    <a:latin typeface="微软雅黑" panose="020B0503020204020204" pitchFamily="34" charset="-122"/>
                    <a:ea typeface="微软雅黑" panose="020B0503020204020204" pitchFamily="34" charset="-122"/>
                  </a:rPr>
                  <a:t>赋给</a:t>
                </a:r>
                <a14:m>
                  <m:oMath xmlns:m="http://schemas.openxmlformats.org/officeDocument/2006/math">
                    <m:r>
                      <a:rPr lang="en-US" altLang="zh-CN" sz="2000" i="1" dirty="0">
                        <a:latin typeface="Cambria Math" panose="02040503050406030204" pitchFamily="18" charset="0"/>
                        <a:ea typeface="微软雅黑" panose="020B0503020204020204" pitchFamily="34" charset="-122"/>
                      </a:rPr>
                      <m:t>𝑥</m:t>
                    </m:r>
                    <m:r>
                      <a:rPr lang="en-US" altLang="zh-CN" sz="2000" i="1" dirty="0">
                        <a:latin typeface="Cambria Math" panose="02040503050406030204" pitchFamily="18" charset="0"/>
                        <a:ea typeface="微软雅黑" panose="020B0503020204020204" pitchFamily="34" charset="-122"/>
                      </a:rPr>
                      <m:t>(</m:t>
                    </m:r>
                    <m:r>
                      <a:rPr lang="en-US" altLang="zh-CN" sz="2000" i="1" dirty="0">
                        <a:latin typeface="Cambria Math" panose="02040503050406030204" pitchFamily="18" charset="0"/>
                        <a:ea typeface="微软雅黑" panose="020B0503020204020204" pitchFamily="34" charset="-122"/>
                      </a:rPr>
                      <m:t>𝑛</m:t>
                    </m:r>
                    <m:r>
                      <a:rPr lang="en-US" altLang="zh-CN" sz="2000" i="1" dirty="0">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304800" y="1196752"/>
                <a:ext cx="8534400" cy="3323987"/>
              </a:xfrm>
              <a:prstGeom prst="rect">
                <a:avLst/>
              </a:prstGeom>
              <a:blipFill rotWithShape="0">
                <a:blip r:embed="rId19"/>
                <a:stretch>
                  <a:fillRect l="-714" r="-3714" b="-549"/>
                </a:stretch>
              </a:blipFill>
            </p:spPr>
            <p:txBody>
              <a:bodyPr/>
              <a:lstStyle/>
              <a:p>
                <a:r>
                  <a:rPr lang="zh-CN" altLang="en-US">
                    <a:noFill/>
                  </a:rPr>
                  <a:t> </a:t>
                </a:r>
              </a:p>
            </p:txBody>
          </p:sp>
        </mc:Fallback>
      </mc:AlternateContent>
      <p:sp>
        <p:nvSpPr>
          <p:cNvPr id="45" name="文本框 44"/>
          <p:cNvSpPr txBox="1"/>
          <p:nvPr/>
        </p:nvSpPr>
        <p:spPr>
          <a:xfrm>
            <a:off x="2442942" y="6300028"/>
            <a:ext cx="4285148" cy="369332"/>
          </a:xfrm>
          <a:prstGeom prst="rect">
            <a:avLst/>
          </a:prstGeom>
          <a:noFill/>
        </p:spPr>
        <p:txBody>
          <a:bodyPr wrap="non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图  </a:t>
            </a:r>
            <a:r>
              <a:rPr lang="en-US" altLang="zh-CN" dirty="0" smtClean="0">
                <a:solidFill>
                  <a:srgbClr val="0000FF"/>
                </a:solidFill>
                <a:latin typeface="微软雅黑" panose="020B0503020204020204" pitchFamily="34" charset="-122"/>
                <a:ea typeface="微软雅黑" panose="020B0503020204020204" pitchFamily="34" charset="-122"/>
              </a:rPr>
              <a:t>8</a:t>
            </a:r>
            <a:r>
              <a:rPr lang="zh-CN" altLang="en-US" dirty="0" smtClean="0">
                <a:solidFill>
                  <a:srgbClr val="0000FF"/>
                </a:solidFill>
                <a:latin typeface="微软雅黑" panose="020B0503020204020204" pitchFamily="34" charset="-122"/>
                <a:ea typeface="微软雅黑" panose="020B0503020204020204" pitchFamily="34" charset="-122"/>
              </a:rPr>
              <a:t>个量化区间和</a:t>
            </a:r>
            <a:r>
              <a:rPr lang="en-US" altLang="zh-CN" dirty="0" smtClean="0">
                <a:solidFill>
                  <a:srgbClr val="0000FF"/>
                </a:solidFill>
                <a:latin typeface="微软雅黑" panose="020B0503020204020204" pitchFamily="34" charset="-122"/>
                <a:ea typeface="微软雅黑" panose="020B0503020204020204" pitchFamily="34" charset="-122"/>
              </a:rPr>
              <a:t>8</a:t>
            </a:r>
            <a:r>
              <a:rPr lang="zh-CN" altLang="en-US" dirty="0" smtClean="0">
                <a:solidFill>
                  <a:srgbClr val="0000FF"/>
                </a:solidFill>
                <a:latin typeface="微软雅黑" panose="020B0503020204020204" pitchFamily="34" charset="-122"/>
                <a:ea typeface="微软雅黑" panose="020B0503020204020204" pitchFamily="34" charset="-122"/>
              </a:rPr>
              <a:t>个可能的量化器输出</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98452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7362A9-6D82-455E-80F3-C3951C5C6D60}" type="datetime1">
              <a:rPr lang="zh-CN" altLang="en-US" smtClean="0"/>
              <a:t>2018-03-21</a:t>
            </a:fld>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300379" y="249029"/>
                <a:ext cx="8520093" cy="3323987"/>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量化器</a:t>
                </a:r>
                <a:r>
                  <a:rPr lang="zh-CN" altLang="en-US" sz="2000" i="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Q</a:t>
                </a:r>
                <a:r>
                  <a:rPr lang="en-US" altLang="zh-CN" sz="2000" i="1"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有均匀间隔和非均匀间隔的量化层，当量化区间为均匀间隔且取</a:t>
                </a:r>
                <a14:m>
                  <m:oMath xmlns:m="http://schemas.openxmlformats.org/officeDocument/2006/math">
                    <m:r>
                      <a:rPr lang="zh-CN" altLang="en-US" sz="2000" i="1" smtClean="0">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 时，</a:t>
                </a:r>
                <a:r>
                  <a:rPr lang="zh-CN" altLang="en-US" sz="2000" dirty="0">
                    <a:ea typeface="微软雅黑" panose="020B0503020204020204" pitchFamily="34" charset="-122"/>
                  </a:rPr>
                  <a:t> </a:t>
                </a:r>
                <a14:m>
                  <m:oMath xmlns:m="http://schemas.openxmlformats.org/officeDocument/2006/math">
                    <m:r>
                      <a:rPr lang="zh-CN" altLang="en-US" sz="2000" i="1">
                        <a:latin typeface="Cambria Math" panose="02040503050406030204" pitchFamily="18" charset="0"/>
                        <a:ea typeface="微软雅黑" panose="020B0503020204020204" pitchFamily="34" charset="-122"/>
                      </a:rPr>
                      <m:t>∆</m:t>
                    </m:r>
                  </m:oMath>
                </a14:m>
                <a:r>
                  <a:rPr lang="zh-CN" altLang="en-US" sz="2000" dirty="0" smtClean="0">
                    <a:latin typeface="微软雅黑" panose="020B0503020204020204" pitchFamily="34" charset="-122"/>
                    <a:ea typeface="微软雅黑" panose="020B0503020204020204" pitchFamily="34" charset="-122"/>
                  </a:rPr>
                  <a:t>成为量化步长（量化器分辨率），此时 </a:t>
                </a:r>
                <a:r>
                  <a:rPr lang="en-US" altLang="zh-CN" sz="2000" b="1" i="1" dirty="0" smtClean="0">
                    <a:latin typeface="微软雅黑" panose="020B0503020204020204" pitchFamily="34" charset="-122"/>
                    <a:ea typeface="微软雅黑" panose="020B0503020204020204" pitchFamily="34" charset="-122"/>
                  </a:rPr>
                  <a:t>Q</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称为均匀量化器。</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（当然也存在非均匀量化器）</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2000" dirty="0" smtClean="0">
                    <a:latin typeface="微软雅黑" panose="020B0503020204020204" pitchFamily="34" charset="-122"/>
                    <a:ea typeface="微软雅黑" panose="020B0503020204020204" pitchFamily="34" charset="-122"/>
                  </a:rPr>
                  <a:t>为了最大限度发挥二进制代码的效率，量化器的层数一般为：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𝐿</m:t>
                    </m:r>
                    <m:r>
                      <a:rPr lang="en-US" altLang="zh-CN" sz="2000" b="0" i="1" smtClean="0">
                        <a:latin typeface="Cambria Math" panose="02040503050406030204" pitchFamily="18" charset="0"/>
                        <a:ea typeface="微软雅黑" panose="020B0503020204020204" pitchFamily="34" charset="-122"/>
                      </a:rPr>
                      <m: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2</m:t>
                        </m:r>
                      </m:e>
                      <m:sup>
                        <m:r>
                          <a:rPr lang="en-US" altLang="zh-CN" sz="2000" b="0" i="1" smtClean="0">
                            <a:latin typeface="Cambria Math" panose="02040503050406030204" pitchFamily="18" charset="0"/>
                            <a:ea typeface="微软雅黑" panose="020B0503020204020204" pitchFamily="34" charset="-122"/>
                          </a:rPr>
                          <m:t>𝐵</m:t>
                        </m:r>
                        <m:r>
                          <a:rPr lang="en-US" altLang="zh-CN" sz="2000" b="0" i="1" smtClean="0">
                            <a:latin typeface="Cambria Math" panose="02040503050406030204" pitchFamily="18" charset="0"/>
                            <a:ea typeface="微软雅黑" panose="020B0503020204020204" pitchFamily="34" charset="-122"/>
                          </a:rPr>
                          <m:t>+1</m:t>
                        </m:r>
                      </m:sup>
                    </m:sSup>
                  </m:oMath>
                </a14:m>
                <a:r>
                  <a:rPr lang="en-US" altLang="zh-CN" sz="2000" dirty="0" smtClean="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下</a:t>
                </a:r>
                <a:r>
                  <a:rPr lang="zh-CN" altLang="en-US" sz="2000" dirty="0" smtClean="0">
                    <a:latin typeface="微软雅黑" panose="020B0503020204020204" pitchFamily="34" charset="-122"/>
                    <a:ea typeface="微软雅黑" panose="020B0503020204020204" pitchFamily="34" charset="-122"/>
                  </a:rPr>
                  <a:t>图是</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位的均匀量化器：</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00379" y="249029"/>
                <a:ext cx="8520093" cy="3323987"/>
              </a:xfrm>
              <a:prstGeom prst="rect">
                <a:avLst/>
              </a:prstGeom>
              <a:blipFill rotWithShape="0">
                <a:blip r:embed="rId2"/>
                <a:stretch>
                  <a:fillRect l="-715" r="-715" b="-734"/>
                </a:stretch>
              </a:blipFill>
            </p:spPr>
            <p:txBody>
              <a:bodyPr/>
              <a:lstStyle/>
              <a:p>
                <a:r>
                  <a:rPr lang="zh-CN" altLang="en-US">
                    <a:noFill/>
                  </a:rPr>
                  <a:t> </a:t>
                </a:r>
              </a:p>
            </p:txBody>
          </p:sp>
        </mc:Fallback>
      </mc:AlternateContent>
      <p:grpSp>
        <p:nvGrpSpPr>
          <p:cNvPr id="85" name="组合 84"/>
          <p:cNvGrpSpPr/>
          <p:nvPr/>
        </p:nvGrpSpPr>
        <p:grpSpPr>
          <a:xfrm>
            <a:off x="2123728" y="2780928"/>
            <a:ext cx="4889946" cy="3783964"/>
            <a:chOff x="2458282" y="2780928"/>
            <a:chExt cx="4889946" cy="3783964"/>
          </a:xfrm>
        </p:grpSpPr>
        <p:grpSp>
          <p:nvGrpSpPr>
            <p:cNvPr id="82" name="组合 81"/>
            <p:cNvGrpSpPr/>
            <p:nvPr/>
          </p:nvGrpSpPr>
          <p:grpSpPr>
            <a:xfrm>
              <a:off x="2458282" y="3180892"/>
              <a:ext cx="4201950" cy="3384000"/>
              <a:chOff x="2314266" y="3212976"/>
              <a:chExt cx="4201950" cy="3384000"/>
            </a:xfrm>
          </p:grpSpPr>
          <p:cxnSp>
            <p:nvCxnSpPr>
              <p:cNvPr id="7" name="直接箭头连接符 6"/>
              <p:cNvCxnSpPr/>
              <p:nvPr/>
            </p:nvCxnSpPr>
            <p:spPr>
              <a:xfrm>
                <a:off x="2339752" y="4825216"/>
                <a:ext cx="4176464"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572000" y="3212976"/>
                <a:ext cx="4530" cy="338400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83750"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156945"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630140"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03335"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9725"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22920"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996118" y="4721124"/>
                <a:ext cx="0" cy="21602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395290" y="4472504"/>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395290" y="5172010"/>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95290" y="5521763"/>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395290" y="3772998"/>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95290" y="4122751"/>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95290" y="5871516"/>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95290" y="6221270"/>
                <a:ext cx="35342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p:cNvSpPr txBox="1"/>
                  <p:nvPr/>
                </p:nvSpPr>
                <p:spPr>
                  <a:xfrm>
                    <a:off x="4959810" y="4869160"/>
                    <a:ext cx="4042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4959810" y="4869160"/>
                    <a:ext cx="404278"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5307233" y="4869160"/>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00FF"/>
                              </a:solidFill>
                              <a:latin typeface="Cambria Math" panose="02040503050406030204" pitchFamily="18" charset="0"/>
                            </a:rPr>
                            <m:t>2</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5307233" y="4869160"/>
                    <a:ext cx="532518"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767674" y="4869160"/>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00FF"/>
                              </a:solidFill>
                              <a:latin typeface="Cambria Math" panose="02040503050406030204" pitchFamily="18" charset="0"/>
                            </a:rPr>
                            <m:t>3</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767674" y="4869160"/>
                    <a:ext cx="532518"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314266" y="4293096"/>
                    <a:ext cx="705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−4</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2314266" y="4293096"/>
                    <a:ext cx="705642"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796281" y="4293096"/>
                    <a:ext cx="705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m:t>
                          </m:r>
                          <m:r>
                            <a:rPr lang="en-US" altLang="zh-CN" i="1" smtClean="0">
                              <a:solidFill>
                                <a:srgbClr val="0000FF"/>
                              </a:solidFill>
                              <a:latin typeface="Cambria Math" panose="02040503050406030204" pitchFamily="18" charset="0"/>
                            </a:rPr>
                            <m:t>3</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2796281" y="4293096"/>
                    <a:ext cx="705642" cy="36933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3256722" y="4293096"/>
                    <a:ext cx="705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2</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3256722" y="4293096"/>
                    <a:ext cx="705642"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4639453" y="5057873"/>
                    <a:ext cx="426720" cy="369332"/>
                  </a:xfrm>
                  <a:prstGeom prst="rect">
                    <a:avLst/>
                  </a:prstGeom>
                  <a:noFill/>
                </p:spPr>
                <p:txBody>
                  <a:bodyPr wrap="none" rtlCol="0">
                    <a:spAutoFit/>
                  </a:bodyPr>
                  <a:lstStyle/>
                  <a:p>
                    <a:pPr algn="l"/>
                    <a:r>
                      <a:rPr lang="en-US" altLang="zh-CN" dirty="0" smtClean="0">
                        <a:solidFill>
                          <a:srgbClr val="0000FF"/>
                        </a:solidFill>
                      </a:rPr>
                      <a:t>-</a:t>
                    </a:r>
                    <a14:m>
                      <m:oMath xmlns:m="http://schemas.openxmlformats.org/officeDocument/2006/math">
                        <m:r>
                          <a:rPr lang="zh-CN" altLang="en-US" i="1" smtClean="0">
                            <a:solidFill>
                              <a:srgbClr val="0000FF"/>
                            </a:solidFill>
                            <a:latin typeface="Cambria Math" panose="02040503050406030204" pitchFamily="18" charset="0"/>
                          </a:rPr>
                          <m:t>∆</m:t>
                        </m:r>
                      </m:oMath>
                    </a14:m>
                    <a:endParaRPr lang="zh-CN" altLang="en-US" dirty="0">
                      <a:solidFill>
                        <a:srgbClr val="0000FF"/>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4639453" y="5057873"/>
                    <a:ext cx="426720" cy="369332"/>
                  </a:xfrm>
                  <a:prstGeom prst="rect">
                    <a:avLst/>
                  </a:prstGeom>
                  <a:blipFill rotWithShape="0">
                    <a:blip r:embed="rId9"/>
                    <a:stretch>
                      <a:fillRect l="-1285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4636120" y="4117883"/>
                    <a:ext cx="4042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4636120" y="4117883"/>
                    <a:ext cx="40427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4572000" y="3789040"/>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2</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572000" y="3789040"/>
                    <a:ext cx="532518"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4572000" y="3429000"/>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3</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4572000" y="3429000"/>
                    <a:ext cx="532518"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4499992" y="6084004"/>
                    <a:ext cx="70564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−4</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4499992" y="6084004"/>
                    <a:ext cx="705642" cy="369332"/>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548082" y="5755161"/>
                    <a:ext cx="60946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3</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548082" y="5755161"/>
                    <a:ext cx="609462" cy="369332"/>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548082" y="5395121"/>
                    <a:ext cx="60946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2</m:t>
                          </m:r>
                          <m:r>
                            <a:rPr lang="zh-CN" altLang="en-US"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4548082" y="5395121"/>
                    <a:ext cx="609462" cy="369332"/>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3851920" y="4293096"/>
                    <a:ext cx="426720" cy="369332"/>
                  </a:xfrm>
                  <a:prstGeom prst="rect">
                    <a:avLst/>
                  </a:prstGeom>
                  <a:noFill/>
                </p:spPr>
                <p:txBody>
                  <a:bodyPr wrap="none" rtlCol="0">
                    <a:spAutoFit/>
                  </a:bodyPr>
                  <a:lstStyle/>
                  <a:p>
                    <a:r>
                      <a:rPr lang="en-US" altLang="zh-CN" dirty="0" smtClean="0">
                        <a:solidFill>
                          <a:srgbClr val="0000FF"/>
                        </a:solidFill>
                      </a:rPr>
                      <a:t>-</a:t>
                    </a:r>
                    <a14:m>
                      <m:oMath xmlns:m="http://schemas.openxmlformats.org/officeDocument/2006/math">
                        <m:r>
                          <a:rPr lang="zh-CN" altLang="en-US" i="1" smtClean="0">
                            <a:solidFill>
                              <a:srgbClr val="0000FF"/>
                            </a:solidFill>
                            <a:latin typeface="Cambria Math" panose="02040503050406030204" pitchFamily="18" charset="0"/>
                          </a:rPr>
                          <m:t>∆</m:t>
                        </m:r>
                      </m:oMath>
                    </a14:m>
                    <a:endParaRPr lang="zh-CN" altLang="en-US" dirty="0">
                      <a:solidFill>
                        <a:srgbClr val="0000FF"/>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3851920" y="4293096"/>
                    <a:ext cx="426720" cy="369332"/>
                  </a:xfrm>
                  <a:prstGeom prst="rect">
                    <a:avLst/>
                  </a:prstGeom>
                  <a:blipFill rotWithShape="0">
                    <a:blip r:embed="rId16"/>
                    <a:stretch>
                      <a:fillRect l="-12857" t="-9836" b="-24590"/>
                    </a:stretch>
                  </a:blipFill>
                </p:spPr>
                <p:txBody>
                  <a:bodyPr/>
                  <a:lstStyle/>
                  <a:p>
                    <a:r>
                      <a:rPr lang="zh-CN" altLang="en-US">
                        <a:noFill/>
                      </a:rPr>
                      <a:t> </a:t>
                    </a:r>
                  </a:p>
                </p:txBody>
              </p:sp>
            </mc:Fallback>
          </mc:AlternateContent>
          <p:cxnSp>
            <p:nvCxnSpPr>
              <p:cNvPr id="66" name="直接连接符 65"/>
              <p:cNvCxnSpPr/>
              <p:nvPr/>
            </p:nvCxnSpPr>
            <p:spPr>
              <a:xfrm flipV="1">
                <a:off x="4804066" y="4462607"/>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822216" y="4471173"/>
                <a:ext cx="46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5284973" y="4149080"/>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256128" y="4149080"/>
                <a:ext cx="46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5717021" y="3789040"/>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717021" y="3789040"/>
                <a:ext cx="7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4323892" y="4813234"/>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851920" y="5157192"/>
                <a:ext cx="46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3851920" y="5157232"/>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383920" y="5517232"/>
                <a:ext cx="46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915816" y="5877272"/>
                <a:ext cx="46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347954" y="6221270"/>
                <a:ext cx="5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3387788" y="5517232"/>
                <a:ext cx="7107"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2915816" y="5877312"/>
                <a:ext cx="7107" cy="36000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文本框 82"/>
                <p:cNvSpPr txBox="1"/>
                <p:nvPr/>
              </p:nvSpPr>
              <p:spPr>
                <a:xfrm>
                  <a:off x="6622004" y="4597170"/>
                  <a:ext cx="7262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𝑥</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𝑛</m:t>
                        </m:r>
                        <m:r>
                          <a:rPr lang="en-US" altLang="zh-CN" b="0"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6622004" y="4597170"/>
                  <a:ext cx="726224" cy="369332"/>
                </a:xfrm>
                <a:prstGeom prst="rect">
                  <a:avLst/>
                </a:prstGeom>
                <a:blipFill rotWithShape="0">
                  <a:blip r:embed="rId17"/>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4491812" y="2780928"/>
                  <a:ext cx="18083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rgbClr val="0000FF"/>
                                </a:solidFill>
                                <a:latin typeface="Cambria Math" panose="02040503050406030204" pitchFamily="18" charset="0"/>
                              </a:rPr>
                            </m:ctrlPr>
                          </m:accPr>
                          <m:e>
                            <m:r>
                              <a:rPr lang="en-US" altLang="zh-CN" b="0" i="1" smtClean="0">
                                <a:solidFill>
                                  <a:srgbClr val="0000FF"/>
                                </a:solidFill>
                                <a:latin typeface="Cambria Math" panose="02040503050406030204" pitchFamily="18" charset="0"/>
                              </a:rPr>
                              <m:t>𝑥</m:t>
                            </m:r>
                          </m:e>
                        </m:acc>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𝑛</m:t>
                            </m:r>
                          </m:e>
                        </m:d>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𝑄</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m:t>
                        </m:r>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𝑛</m:t>
                            </m:r>
                          </m:e>
                        </m:d>
                        <m:r>
                          <a:rPr lang="en-US" altLang="zh-CN" b="0"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4491812" y="2780928"/>
                  <a:ext cx="1808380" cy="369332"/>
                </a:xfrm>
                <a:prstGeom prst="rect">
                  <a:avLst/>
                </a:prstGeom>
                <a:blipFill rotWithShape="0">
                  <a:blip r:embed="rId18"/>
                  <a:stretch>
                    <a:fillRect t="-3279" b="-180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54857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fld id="{4288D865-ECBA-4171-A2F3-8988C02341AA}" type="datetime1">
              <a:rPr lang="zh-CN" altLang="en-US" sz="1200">
                <a:solidFill>
                  <a:prstClr val="black"/>
                </a:solidFill>
              </a:rPr>
              <a:pPr algn="l" eaLnBrk="1" hangingPunct="1"/>
              <a:t>2018-03-21</a:t>
            </a:fld>
            <a:endParaRPr lang="en-US" altLang="zh-CN" sz="1200">
              <a:solidFill>
                <a:prstClr val="black"/>
              </a:solidFill>
            </a:endParaRPr>
          </a:p>
        </p:txBody>
      </p:sp>
      <p:sp>
        <p:nvSpPr>
          <p:cNvPr id="9219" name="灯片编号占位符 6"/>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1779940-E6E5-4DD8-8FD1-7AD67E4762EE}" type="slidenum">
              <a:rPr lang="en-US" altLang="zh-CN" sz="1200">
                <a:solidFill>
                  <a:prstClr val="black"/>
                </a:solidFill>
              </a:rPr>
              <a:pPr algn="r" eaLnBrk="1" hangingPunct="1"/>
              <a:t>4</a:t>
            </a:fld>
            <a:endParaRPr lang="en-US" altLang="zh-CN" sz="1200">
              <a:solidFill>
                <a:prstClr val="black"/>
              </a:solidFill>
            </a:endParaRPr>
          </a:p>
        </p:txBody>
      </p:sp>
      <p:sp>
        <p:nvSpPr>
          <p:cNvPr id="9220" name="Rectangle 2"/>
          <p:cNvSpPr>
            <a:spLocks noGrp="1" noChangeArrowheads="1"/>
          </p:cNvSpPr>
          <p:nvPr>
            <p:ph type="title" idx="4294967295"/>
          </p:nvPr>
        </p:nvSpPr>
        <p:spPr>
          <a:xfrm>
            <a:off x="587406" y="116632"/>
            <a:ext cx="8001000" cy="682625"/>
          </a:xfrm>
        </p:spPr>
        <p:txBody>
          <a:bodyPr>
            <a:noAutofit/>
          </a:bodyPr>
          <a:lstStyle/>
          <a:p>
            <a:pPr algn="ctr"/>
            <a:r>
              <a:rPr lang="zh-CN" altLang="en-US" dirty="0" smtClean="0"/>
              <a:t>模拟信号产生</a:t>
            </a:r>
            <a:endParaRPr lang="zh-CN" altLang="en-US" dirty="0"/>
          </a:p>
        </p:txBody>
      </p:sp>
      <p:sp>
        <p:nvSpPr>
          <p:cNvPr id="92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l"/>
            <a:endParaRPr lang="zh-CN" altLang="en-US">
              <a:solidFill>
                <a:prstClr val="black"/>
              </a:solidFill>
              <a:latin typeface="Times New Roman" pitchFamily="18" charset="0"/>
              <a:ea typeface="宋体" charset="-122"/>
            </a:endParaRPr>
          </a:p>
        </p:txBody>
      </p:sp>
      <p:pic>
        <p:nvPicPr>
          <p:cNvPr id="2" name="图片 1"/>
          <p:cNvPicPr>
            <a:picLocks noChangeAspect="1"/>
          </p:cNvPicPr>
          <p:nvPr/>
        </p:nvPicPr>
        <p:blipFill>
          <a:blip r:embed="rId3"/>
          <a:stretch>
            <a:fillRect/>
          </a:stretch>
        </p:blipFill>
        <p:spPr>
          <a:xfrm>
            <a:off x="371475" y="1292696"/>
            <a:ext cx="8401050" cy="4800600"/>
          </a:xfrm>
          <a:prstGeom prst="rect">
            <a:avLst/>
          </a:prstGeom>
        </p:spPr>
      </p:pic>
    </p:spTree>
    <p:extLst>
      <p:ext uri="{BB962C8B-B14F-4D97-AF65-F5344CB8AC3E}">
        <p14:creationId xmlns:p14="http://schemas.microsoft.com/office/powerpoint/2010/main" val="192336831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04800" y="116632"/>
            <a:ext cx="8534400" cy="792162"/>
          </a:xfrm>
        </p:spPr>
        <p:txBody>
          <a:bodyPr/>
          <a:lstStyle/>
          <a:p>
            <a:pPr algn="ctr" eaLnBrk="1" hangingPunct="1"/>
            <a:r>
              <a:rPr lang="zh-CN" altLang="en-US" sz="3600" b="1" dirty="0" smtClean="0"/>
              <a:t>信号幅度的量化及噪声</a:t>
            </a:r>
          </a:p>
        </p:txBody>
      </p:sp>
      <p:graphicFrame>
        <p:nvGraphicFramePr>
          <p:cNvPr id="7" name="对象 6"/>
          <p:cNvGraphicFramePr>
            <a:graphicFrameLocks noChangeAspect="1"/>
          </p:cNvGraphicFramePr>
          <p:nvPr/>
        </p:nvGraphicFramePr>
        <p:xfrm>
          <a:off x="482600" y="1981200"/>
          <a:ext cx="3956050" cy="4038600"/>
        </p:xfrm>
        <a:graphic>
          <a:graphicData uri="http://schemas.openxmlformats.org/presentationml/2006/ole">
            <mc:AlternateContent xmlns:mc="http://schemas.openxmlformats.org/markup-compatibility/2006">
              <mc:Choice xmlns:v="urn:schemas-microsoft-com:vml" Requires="v">
                <p:oleObj spid="_x0000_s81008" name="Microsoft Drawing" r:id="rId4" imgW="1843088" imgH="1936750" progId="MSDraw">
                  <p:embed/>
                </p:oleObj>
              </mc:Choice>
              <mc:Fallback>
                <p:oleObj name="Microsoft Drawing" r:id="rId4" imgW="1843088" imgH="1936750" progId="MSDraw">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1981200"/>
                        <a:ext cx="3956050" cy="403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749800" y="1993900"/>
          <a:ext cx="4019550" cy="4038600"/>
        </p:xfrm>
        <a:graphic>
          <a:graphicData uri="http://schemas.openxmlformats.org/presentationml/2006/ole">
            <mc:AlternateContent xmlns:mc="http://schemas.openxmlformats.org/markup-compatibility/2006">
              <mc:Choice xmlns:v="urn:schemas-microsoft-com:vml" Requires="v">
                <p:oleObj spid="_x0000_s81009" name="Microsoft Drawing" r:id="rId6" imgW="1863725" imgH="1889125" progId="MSDraw">
                  <p:embed/>
                </p:oleObj>
              </mc:Choice>
              <mc:Fallback>
                <p:oleObj name="Microsoft Drawing" r:id="rId6" imgW="1863725" imgH="1889125" progId="MSDraw">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9800" y="1993900"/>
                        <a:ext cx="4019550" cy="403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93905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6"/>
          <p:cNvSpPr>
            <a:spLocks noGrp="1"/>
          </p:cNvSpPr>
          <p:nvPr>
            <p:ph type="title"/>
          </p:nvPr>
        </p:nvSpPr>
        <p:spPr>
          <a:xfrm>
            <a:off x="304800" y="116632"/>
            <a:ext cx="8534400" cy="792162"/>
          </a:xfrm>
        </p:spPr>
        <p:txBody>
          <a:bodyPr/>
          <a:lstStyle/>
          <a:p>
            <a:pPr algn="ctr" eaLnBrk="1" hangingPunct="1"/>
            <a:r>
              <a:rPr lang="zh-CN" altLang="en-US" sz="3600" b="1" dirty="0" smtClean="0"/>
              <a:t>量化误差统计分布</a:t>
            </a:r>
          </a:p>
        </p:txBody>
      </p:sp>
      <p:sp>
        <p:nvSpPr>
          <p:cNvPr id="19461" name="Rectangle 3"/>
          <p:cNvSpPr txBox="1">
            <a:spLocks noChangeArrowheads="1"/>
          </p:cNvSpPr>
          <p:nvPr/>
        </p:nvSpPr>
        <p:spPr bwMode="auto">
          <a:xfrm>
            <a:off x="338042" y="1196752"/>
            <a:ext cx="8424936"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marL="0" indent="0" algn="just">
              <a:lnSpc>
                <a:spcPct val="150000"/>
              </a:lnSpc>
              <a:spcBef>
                <a:spcPct val="20000"/>
              </a:spcBef>
              <a:buClr>
                <a:srgbClr val="B0CCB0"/>
              </a:buClr>
            </a:pPr>
            <a:r>
              <a:rPr lang="zh-CN" altLang="en-US" sz="2400" dirty="0" smtClean="0">
                <a:solidFill>
                  <a:prstClr val="black"/>
                </a:solidFill>
              </a:rPr>
              <a:t>    信号</a:t>
            </a:r>
            <a:r>
              <a:rPr lang="en-US" altLang="zh-CN" sz="2400" dirty="0">
                <a:solidFill>
                  <a:prstClr val="black"/>
                </a:solidFill>
              </a:rPr>
              <a:t>x(n)</a:t>
            </a:r>
            <a:r>
              <a:rPr lang="zh-CN" altLang="en-US" sz="2400" dirty="0">
                <a:solidFill>
                  <a:prstClr val="black"/>
                </a:solidFill>
              </a:rPr>
              <a:t>值量化后用</a:t>
            </a:r>
            <a:r>
              <a:rPr lang="en-US" altLang="zh-CN" sz="2400" dirty="0">
                <a:solidFill>
                  <a:prstClr val="black"/>
                </a:solidFill>
              </a:rPr>
              <a:t>Q</a:t>
            </a:r>
            <a:r>
              <a:rPr lang="zh-CN" altLang="en-US" sz="2400" dirty="0">
                <a:solidFill>
                  <a:prstClr val="black"/>
                </a:solidFill>
              </a:rPr>
              <a:t>［</a:t>
            </a:r>
            <a:r>
              <a:rPr lang="en-US" altLang="zh-CN" sz="2400" dirty="0">
                <a:solidFill>
                  <a:prstClr val="black"/>
                </a:solidFill>
              </a:rPr>
              <a:t>x(n)</a:t>
            </a:r>
            <a:r>
              <a:rPr lang="zh-CN" altLang="en-US" sz="2400" dirty="0">
                <a:solidFill>
                  <a:prstClr val="black"/>
                </a:solidFill>
              </a:rPr>
              <a:t>］表示，量化误差用</a:t>
            </a:r>
            <a:r>
              <a:rPr lang="en-US" altLang="zh-CN" sz="2400" dirty="0">
                <a:solidFill>
                  <a:prstClr val="black"/>
                </a:solidFill>
              </a:rPr>
              <a:t>e(n)</a:t>
            </a:r>
            <a:r>
              <a:rPr lang="zh-CN" altLang="en-US" sz="2400" dirty="0">
                <a:solidFill>
                  <a:prstClr val="black"/>
                </a:solidFill>
              </a:rPr>
              <a:t>表示，那么：</a:t>
            </a:r>
            <a:r>
              <a:rPr lang="en-US" altLang="zh-CN" sz="2400" b="1" dirty="0">
                <a:solidFill>
                  <a:srgbClr val="FF0000"/>
                </a:solidFill>
              </a:rPr>
              <a:t>e(n)=Q</a:t>
            </a:r>
            <a:r>
              <a:rPr lang="zh-CN" altLang="en-US" sz="2400" b="1" dirty="0">
                <a:solidFill>
                  <a:srgbClr val="FF0000"/>
                </a:solidFill>
              </a:rPr>
              <a:t>［</a:t>
            </a:r>
            <a:r>
              <a:rPr lang="en-US" altLang="zh-CN" sz="2400" b="1" dirty="0">
                <a:solidFill>
                  <a:srgbClr val="FF0000"/>
                </a:solidFill>
              </a:rPr>
              <a:t>x(n)</a:t>
            </a:r>
            <a:r>
              <a:rPr lang="zh-CN" altLang="en-US" sz="2400" b="1" dirty="0">
                <a:solidFill>
                  <a:srgbClr val="FF0000"/>
                </a:solidFill>
              </a:rPr>
              <a:t>］</a:t>
            </a:r>
            <a:r>
              <a:rPr lang="en-US" altLang="zh-CN" sz="2400" b="1" dirty="0">
                <a:solidFill>
                  <a:srgbClr val="FF0000"/>
                </a:solidFill>
              </a:rPr>
              <a:t>-  x(n)</a:t>
            </a:r>
            <a:endParaRPr lang="en-US" altLang="zh-CN" sz="2400" dirty="0">
              <a:solidFill>
                <a:prstClr val="black"/>
              </a:solidFill>
            </a:endParaRPr>
          </a:p>
        </p:txBody>
      </p:sp>
      <p:graphicFrame>
        <p:nvGraphicFramePr>
          <p:cNvPr id="19462" name="对象 1"/>
          <p:cNvGraphicFramePr>
            <a:graphicFrameLocks noChangeAspect="1"/>
          </p:cNvGraphicFramePr>
          <p:nvPr>
            <p:extLst/>
          </p:nvPr>
        </p:nvGraphicFramePr>
        <p:xfrm>
          <a:off x="107504" y="2564904"/>
          <a:ext cx="7086600" cy="2597150"/>
        </p:xfrm>
        <a:graphic>
          <a:graphicData uri="http://schemas.openxmlformats.org/presentationml/2006/ole">
            <mc:AlternateContent xmlns:mc="http://schemas.openxmlformats.org/markup-compatibility/2006">
              <mc:Choice xmlns:v="urn:schemas-microsoft-com:vml" Requires="v">
                <p:oleObj spid="_x0000_s82030" name="VISIO" r:id="rId3" imgW="2735580" imgH="998220" progId="Visio.Drawing.11">
                  <p:embed/>
                </p:oleObj>
              </mc:Choice>
              <mc:Fallback>
                <p:oleObj name="VISIO" r:id="rId3" imgW="2735580" imgH="9982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564904"/>
                        <a:ext cx="70866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4"/>
          <p:cNvSpPr txBox="1">
            <a:spLocks noChangeArrowheads="1"/>
          </p:cNvSpPr>
          <p:nvPr/>
        </p:nvSpPr>
        <p:spPr bwMode="auto">
          <a:xfrm>
            <a:off x="1371600" y="5181600"/>
            <a:ext cx="46482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pPr>
            <a:r>
              <a:rPr lang="zh-CN" altLang="en-US">
                <a:solidFill>
                  <a:prstClr val="black"/>
                </a:solidFill>
              </a:rPr>
              <a:t>量化噪声</a:t>
            </a:r>
            <a:r>
              <a:rPr lang="en-US" altLang="zh-CN">
                <a:solidFill>
                  <a:prstClr val="black"/>
                </a:solidFill>
              </a:rPr>
              <a:t>e(n)</a:t>
            </a:r>
            <a:r>
              <a:rPr lang="zh-CN" altLang="en-US">
                <a:solidFill>
                  <a:prstClr val="black"/>
                </a:solidFill>
              </a:rPr>
              <a:t>的概率密度曲线</a:t>
            </a:r>
            <a:endParaRPr lang="en-US" altLang="zh-CN">
              <a:solidFill>
                <a:prstClr val="black"/>
              </a:solidFill>
            </a:endParaRPr>
          </a:p>
          <a:p>
            <a:pPr algn="l" eaLnBrk="1" hangingPunct="1">
              <a:spcBef>
                <a:spcPct val="50000"/>
              </a:spcBef>
            </a:pPr>
            <a:r>
              <a:rPr lang="zh-CN" altLang="en-US">
                <a:solidFill>
                  <a:prstClr val="black"/>
                </a:solidFill>
              </a:rPr>
              <a:t> </a:t>
            </a:r>
            <a:r>
              <a:rPr lang="en-US" altLang="zh-CN">
                <a:solidFill>
                  <a:prstClr val="black"/>
                </a:solidFill>
              </a:rPr>
              <a:t>(a) </a:t>
            </a:r>
            <a:r>
              <a:rPr lang="zh-CN" altLang="en-US">
                <a:solidFill>
                  <a:prstClr val="black"/>
                </a:solidFill>
              </a:rPr>
              <a:t>截尾法         </a:t>
            </a:r>
            <a:r>
              <a:rPr lang="en-US" altLang="zh-CN">
                <a:solidFill>
                  <a:prstClr val="black"/>
                </a:solidFill>
              </a:rPr>
              <a:t>(b) </a:t>
            </a:r>
            <a:r>
              <a:rPr lang="zh-CN" altLang="en-US">
                <a:solidFill>
                  <a:prstClr val="black"/>
                </a:solidFill>
              </a:rPr>
              <a:t>舍入法</a:t>
            </a:r>
          </a:p>
        </p:txBody>
      </p:sp>
      <p:graphicFrame>
        <p:nvGraphicFramePr>
          <p:cNvPr id="19464" name="对象 2"/>
          <p:cNvGraphicFramePr>
            <a:graphicFrameLocks noChangeAspect="1"/>
          </p:cNvGraphicFramePr>
          <p:nvPr>
            <p:extLst/>
          </p:nvPr>
        </p:nvGraphicFramePr>
        <p:xfrm>
          <a:off x="6372200" y="5689178"/>
          <a:ext cx="2209800" cy="692150"/>
        </p:xfrm>
        <a:graphic>
          <a:graphicData uri="http://schemas.openxmlformats.org/presentationml/2006/ole">
            <mc:AlternateContent xmlns:mc="http://schemas.openxmlformats.org/markup-compatibility/2006">
              <mc:Choice xmlns:v="urn:schemas-microsoft-com:vml" Requires="v">
                <p:oleObj spid="_x0000_s82031" name="Equation" r:id="rId5" imgW="1256755" imgH="393529" progId="Equation.DSMT4">
                  <p:embed/>
                </p:oleObj>
              </mc:Choice>
              <mc:Fallback>
                <p:oleObj name="Equation" r:id="rId5" imgW="1256755"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5689178"/>
                        <a:ext cx="2209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465" name="曲线连接符 4"/>
          <p:cNvCxnSpPr>
            <a:cxnSpLocks noChangeShapeType="1"/>
          </p:cNvCxnSpPr>
          <p:nvPr/>
        </p:nvCxnSpPr>
        <p:spPr bwMode="auto">
          <a:xfrm rot="16200000" flipH="1">
            <a:off x="5530900" y="4774357"/>
            <a:ext cx="555625" cy="457200"/>
          </a:xfrm>
          <a:prstGeom prst="curvedConnector3">
            <a:avLst>
              <a:gd name="adj1" fmla="val 50000"/>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6" name="TextBox 5"/>
          <p:cNvSpPr txBox="1">
            <a:spLocks noRot="1" noChangeAspect="1" noMove="1" noResize="1" noEditPoints="1" noAdjustHandles="1" noChangeArrowheads="1" noChangeShapeType="1" noTextEdit="1"/>
          </p:cNvSpPr>
          <p:nvPr/>
        </p:nvSpPr>
        <p:spPr>
          <a:xfrm>
            <a:off x="6096000" y="5105400"/>
            <a:ext cx="1472421" cy="369332"/>
          </a:xfrm>
          <a:prstGeom prst="rect">
            <a:avLst/>
          </a:prstGeom>
          <a:blipFill rotWithShape="1">
            <a:blip r:embed="rId7"/>
            <a:stretch>
              <a:fillRect/>
            </a:stretch>
          </a:blipFill>
        </p:spPr>
        <p:txBody>
          <a:bodyPr/>
          <a:lstStyle/>
          <a:p>
            <a:pPr algn="l">
              <a:defRPr/>
            </a:pPr>
            <a:r>
              <a:rPr lang="zh-CN" altLang="en-US">
                <a:noFill/>
                <a:latin typeface="Times New Roman" pitchFamily="18" charset="0"/>
                <a:ea typeface="宋体" charset="-122"/>
              </a:rPr>
              <a:t> </a:t>
            </a:r>
          </a:p>
        </p:txBody>
      </p:sp>
      <p:sp>
        <p:nvSpPr>
          <p:cNvPr id="10" name="左大括号 9"/>
          <p:cNvSpPr/>
          <p:nvPr/>
        </p:nvSpPr>
        <p:spPr bwMode="auto">
          <a:xfrm>
            <a:off x="6012160" y="4743797"/>
            <a:ext cx="381000" cy="1349499"/>
          </a:xfrm>
          <a:prstGeom prst="leftBrace">
            <a:avLst/>
          </a:prstGeom>
          <a:ln>
            <a:solidFill>
              <a:schemeClr val="accent1"/>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wrap="none" anchor="ctr"/>
          <a:lstStyle/>
          <a:p>
            <a:pPr algn="l">
              <a:defRPr/>
            </a:pPr>
            <a:endParaRPr lang="zh-CN" altLang="en-US">
              <a:solidFill>
                <a:prstClr val="black"/>
              </a:solidFill>
            </a:endParaRPr>
          </a:p>
        </p:txBody>
      </p:sp>
      <p:sp>
        <p:nvSpPr>
          <p:cNvPr id="12" name="TextBox 11"/>
          <p:cNvSpPr txBox="1">
            <a:spLocks noRot="1" noChangeAspect="1" noMove="1" noResize="1" noEditPoints="1" noAdjustHandles="1" noChangeArrowheads="1" noChangeShapeType="1" noTextEdit="1"/>
          </p:cNvSpPr>
          <p:nvPr/>
        </p:nvSpPr>
        <p:spPr>
          <a:xfrm>
            <a:off x="6346439" y="4267200"/>
            <a:ext cx="2797561" cy="873765"/>
          </a:xfrm>
          <a:prstGeom prst="rect">
            <a:avLst/>
          </a:prstGeom>
          <a:blipFill rotWithShape="1">
            <a:blip r:embed="rId8"/>
            <a:stretch>
              <a:fillRect/>
            </a:stretch>
          </a:blipFill>
        </p:spPr>
        <p:txBody>
          <a:bodyPr/>
          <a:lstStyle/>
          <a:p>
            <a:pPr algn="l">
              <a:defRPr/>
            </a:pPr>
            <a:r>
              <a:rPr lang="zh-CN" altLang="en-US">
                <a:noFill/>
                <a:latin typeface="Times New Roman" pitchFamily="18" charset="0"/>
                <a:ea typeface="宋体" charset="-122"/>
              </a:rPr>
              <a:t> </a:t>
            </a:r>
          </a:p>
        </p:txBody>
      </p:sp>
    </p:spTree>
    <p:extLst>
      <p:ext uri="{BB962C8B-B14F-4D97-AF65-F5344CB8AC3E}">
        <p14:creationId xmlns:p14="http://schemas.microsoft.com/office/powerpoint/2010/main" val="144752628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4800" y="116632"/>
            <a:ext cx="8534400" cy="792162"/>
          </a:xfrm>
        </p:spPr>
        <p:txBody>
          <a:bodyPr/>
          <a:lstStyle/>
          <a:p>
            <a:pPr algn="ctr" eaLnBrk="1" hangingPunct="1"/>
            <a:r>
              <a:rPr lang="zh-CN" altLang="en-US" sz="3600" b="1" dirty="0" smtClean="0"/>
              <a:t>量化引起的信噪比</a:t>
            </a:r>
          </a:p>
        </p:txBody>
      </p:sp>
      <p:sp>
        <p:nvSpPr>
          <p:cNvPr id="20483" name="内容占位符 5"/>
          <p:cNvSpPr>
            <a:spLocks noGrp="1"/>
          </p:cNvSpPr>
          <p:nvPr>
            <p:ph sz="quarter" idx="1"/>
          </p:nvPr>
        </p:nvSpPr>
        <p:spPr/>
        <p:txBody>
          <a:bodyPr/>
          <a:lstStyle/>
          <a:p>
            <a:pPr algn="just">
              <a:lnSpc>
                <a:spcPct val="150000"/>
              </a:lnSpc>
            </a:pPr>
            <a:r>
              <a:rPr lang="zh-CN" altLang="en-US" sz="2400" dirty="0" smtClean="0"/>
              <a:t>输入信号</a:t>
            </a:r>
            <a:r>
              <a:rPr lang="en-US" altLang="zh-CN" sz="2400" dirty="0" smtClean="0"/>
              <a:t>x(n)</a:t>
            </a:r>
            <a:r>
              <a:rPr lang="zh-CN" altLang="en-US" sz="2400" dirty="0" smtClean="0"/>
              <a:t>不含噪声，输出</a:t>
            </a:r>
            <a:r>
              <a:rPr lang="en-US" altLang="zh-CN" sz="2400" dirty="0" smtClean="0"/>
              <a:t>Q[x(n)]</a:t>
            </a:r>
            <a:r>
              <a:rPr lang="zh-CN" altLang="en-US" sz="2400" dirty="0" smtClean="0"/>
              <a:t>中仅考虑量化噪声</a:t>
            </a:r>
            <a:r>
              <a:rPr lang="en-US" altLang="zh-CN" sz="2400" dirty="0" smtClean="0"/>
              <a:t>e(n)</a:t>
            </a:r>
            <a:r>
              <a:rPr lang="zh-CN" altLang="en-US" sz="2400" dirty="0" smtClean="0"/>
              <a:t>，</a:t>
            </a:r>
            <a:r>
              <a:rPr lang="en-US" altLang="zh-CN" sz="2400" dirty="0" smtClean="0"/>
              <a:t>x(n)</a:t>
            </a:r>
            <a:r>
              <a:rPr lang="zh-CN" altLang="en-US" sz="2400" dirty="0" smtClean="0"/>
              <a:t>的平均功率用    表示，</a:t>
            </a:r>
            <a:r>
              <a:rPr lang="en-US" altLang="zh-CN" sz="2400" dirty="0" smtClean="0"/>
              <a:t>e(n)</a:t>
            </a:r>
            <a:r>
              <a:rPr lang="zh-CN" altLang="en-US" sz="2400" dirty="0" smtClean="0"/>
              <a:t>的平均功率用    表示，那么信噪比</a:t>
            </a:r>
            <a:r>
              <a:rPr lang="en-US" altLang="zh-CN" sz="2400" dirty="0" smtClean="0"/>
              <a:t>S/N</a:t>
            </a:r>
            <a:r>
              <a:rPr lang="zh-CN" altLang="en-US" sz="2400" dirty="0" smtClean="0"/>
              <a:t>为：</a:t>
            </a:r>
            <a:endParaRPr lang="en-US" altLang="zh-CN" sz="2400" dirty="0" smtClean="0"/>
          </a:p>
          <a:p>
            <a:pPr algn="just">
              <a:lnSpc>
                <a:spcPct val="150000"/>
              </a:lnSpc>
            </a:pPr>
            <a:endParaRPr lang="en-US" altLang="zh-CN" sz="2400" dirty="0" smtClean="0"/>
          </a:p>
          <a:p>
            <a:pPr algn="just">
              <a:lnSpc>
                <a:spcPct val="150000"/>
              </a:lnSpc>
            </a:pPr>
            <a:endParaRPr lang="zh-CN" altLang="en-US" sz="2400" dirty="0" smtClean="0"/>
          </a:p>
        </p:txBody>
      </p:sp>
      <p:graphicFrame>
        <p:nvGraphicFramePr>
          <p:cNvPr id="20486" name="对象 6"/>
          <p:cNvGraphicFramePr>
            <a:graphicFrameLocks noChangeAspect="1"/>
          </p:cNvGraphicFramePr>
          <p:nvPr>
            <p:extLst>
              <p:ext uri="{D42A27DB-BD31-4B8C-83A1-F6EECF244321}">
                <p14:modId xmlns:p14="http://schemas.microsoft.com/office/powerpoint/2010/main" val="3630023766"/>
              </p:ext>
            </p:extLst>
          </p:nvPr>
        </p:nvGraphicFramePr>
        <p:xfrm>
          <a:off x="2915816" y="1844824"/>
          <a:ext cx="422275" cy="501650"/>
        </p:xfrm>
        <a:graphic>
          <a:graphicData uri="http://schemas.openxmlformats.org/presentationml/2006/ole">
            <mc:AlternateContent xmlns:mc="http://schemas.openxmlformats.org/markup-compatibility/2006">
              <mc:Choice xmlns:v="urn:schemas-microsoft-com:vml" Requires="v">
                <p:oleObj spid="_x0000_s83221" name="Equation" r:id="rId3" imgW="203112" imgH="241195" progId="Equation.DSMT4">
                  <p:embed/>
                </p:oleObj>
              </mc:Choice>
              <mc:Fallback>
                <p:oleObj name="Equation" r:id="rId3" imgW="203112"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844824"/>
                        <a:ext cx="42227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对象 8"/>
          <p:cNvGraphicFramePr>
            <a:graphicFrameLocks noChangeAspect="1"/>
          </p:cNvGraphicFramePr>
          <p:nvPr>
            <p:extLst>
              <p:ext uri="{D42A27DB-BD31-4B8C-83A1-F6EECF244321}">
                <p14:modId xmlns:p14="http://schemas.microsoft.com/office/powerpoint/2010/main" val="249970220"/>
              </p:ext>
            </p:extLst>
          </p:nvPr>
        </p:nvGraphicFramePr>
        <p:xfrm>
          <a:off x="6516216" y="1844824"/>
          <a:ext cx="422275" cy="501650"/>
        </p:xfrm>
        <a:graphic>
          <a:graphicData uri="http://schemas.openxmlformats.org/presentationml/2006/ole">
            <mc:AlternateContent xmlns:mc="http://schemas.openxmlformats.org/markup-compatibility/2006">
              <mc:Choice xmlns:v="urn:schemas-microsoft-com:vml" Requires="v">
                <p:oleObj spid="_x0000_s83222" name="Equation" r:id="rId5" imgW="203112" imgH="241195" progId="Equation.DSMT4">
                  <p:embed/>
                </p:oleObj>
              </mc:Choice>
              <mc:Fallback>
                <p:oleObj name="Equation" r:id="rId5" imgW="203112"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1844824"/>
                        <a:ext cx="42227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对象 9"/>
          <p:cNvGraphicFramePr>
            <a:graphicFrameLocks noChangeAspect="1"/>
          </p:cNvGraphicFramePr>
          <p:nvPr>
            <p:extLst/>
          </p:nvPr>
        </p:nvGraphicFramePr>
        <p:xfrm>
          <a:off x="1219200" y="3356992"/>
          <a:ext cx="2662755" cy="1184870"/>
        </p:xfrm>
        <a:graphic>
          <a:graphicData uri="http://schemas.openxmlformats.org/presentationml/2006/ole">
            <mc:AlternateContent xmlns:mc="http://schemas.openxmlformats.org/markup-compatibility/2006">
              <mc:Choice xmlns:v="urn:schemas-microsoft-com:vml" Requires="v">
                <p:oleObj spid="_x0000_s83223" name="Equation" r:id="rId7" imgW="1028700" imgH="457200" progId="Equation.DSMT4">
                  <p:embed/>
                </p:oleObj>
              </mc:Choice>
              <mc:Fallback>
                <p:oleObj name="Equation" r:id="rId7" imgW="10287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356992"/>
                        <a:ext cx="2662755" cy="1184870"/>
                      </a:xfrm>
                      <a:prstGeom prst="rect">
                        <a:avLst/>
                      </a:prstGeom>
                      <a:noFill/>
                      <a:ln>
                        <a:noFill/>
                      </a:ln>
                      <a:extLst/>
                    </p:spPr>
                  </p:pic>
                </p:oleObj>
              </mc:Fallback>
            </mc:AlternateContent>
          </a:graphicData>
        </a:graphic>
      </p:graphicFrame>
      <p:graphicFrame>
        <p:nvGraphicFramePr>
          <p:cNvPr id="20489" name="对象 10"/>
          <p:cNvGraphicFramePr>
            <a:graphicFrameLocks noChangeAspect="1"/>
          </p:cNvGraphicFramePr>
          <p:nvPr>
            <p:extLst/>
          </p:nvPr>
        </p:nvGraphicFramePr>
        <p:xfrm>
          <a:off x="4394202" y="3480364"/>
          <a:ext cx="3052496" cy="955861"/>
        </p:xfrm>
        <a:graphic>
          <a:graphicData uri="http://schemas.openxmlformats.org/presentationml/2006/ole">
            <mc:AlternateContent xmlns:mc="http://schemas.openxmlformats.org/markup-compatibility/2006">
              <mc:Choice xmlns:v="urn:schemas-microsoft-com:vml" Requires="v">
                <p:oleObj spid="_x0000_s83224" name="Equation" r:id="rId9" imgW="1256755" imgH="393529" progId="Equation.DSMT4">
                  <p:embed/>
                </p:oleObj>
              </mc:Choice>
              <mc:Fallback>
                <p:oleObj name="Equation" r:id="rId9" imgW="1256755"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4202" y="3480364"/>
                        <a:ext cx="3052496" cy="955861"/>
                      </a:xfrm>
                      <a:prstGeom prst="rect">
                        <a:avLst/>
                      </a:prstGeom>
                      <a:noFill/>
                      <a:ln>
                        <a:noFill/>
                      </a:ln>
                      <a:extLst/>
                    </p:spPr>
                  </p:pic>
                </p:oleObj>
              </mc:Fallback>
            </mc:AlternateContent>
          </a:graphicData>
        </a:graphic>
      </p:graphicFrame>
      <p:graphicFrame>
        <p:nvGraphicFramePr>
          <p:cNvPr id="20490" name="对象 11"/>
          <p:cNvGraphicFramePr>
            <a:graphicFrameLocks noChangeAspect="1"/>
          </p:cNvGraphicFramePr>
          <p:nvPr>
            <p:extLst/>
          </p:nvPr>
        </p:nvGraphicFramePr>
        <p:xfrm>
          <a:off x="1195387" y="4953000"/>
          <a:ext cx="4595813" cy="1024137"/>
        </p:xfrm>
        <a:graphic>
          <a:graphicData uri="http://schemas.openxmlformats.org/presentationml/2006/ole">
            <mc:AlternateContent xmlns:mc="http://schemas.openxmlformats.org/markup-compatibility/2006">
              <mc:Choice xmlns:v="urn:schemas-microsoft-com:vml" Requires="v">
                <p:oleObj spid="_x0000_s83225" name="Equation" r:id="rId11" imgW="1765300" imgH="393700" progId="Equation.DSMT4">
                  <p:embed/>
                </p:oleObj>
              </mc:Choice>
              <mc:Fallback>
                <p:oleObj name="Equation" r:id="rId11" imgW="1765300" imgH="393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5387" y="4953000"/>
                        <a:ext cx="4595813" cy="1024137"/>
                      </a:xfrm>
                      <a:prstGeom prst="rect">
                        <a:avLst/>
                      </a:prstGeom>
                      <a:noFill/>
                      <a:ln>
                        <a:noFill/>
                      </a:ln>
                      <a:extLst/>
                    </p:spPr>
                  </p:pic>
                </p:oleObj>
              </mc:Fallback>
            </mc:AlternateContent>
          </a:graphicData>
        </a:graphic>
      </p:graphicFrame>
      <p:sp>
        <p:nvSpPr>
          <p:cNvPr id="20491" name="TextBox 12"/>
          <p:cNvSpPr txBox="1">
            <a:spLocks noChangeArrowheads="1"/>
          </p:cNvSpPr>
          <p:nvPr/>
        </p:nvSpPr>
        <p:spPr bwMode="auto">
          <a:xfrm>
            <a:off x="5791200" y="5286828"/>
            <a:ext cx="1204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lang="zh-CN" altLang="en-US" sz="2400" dirty="0">
                <a:solidFill>
                  <a:prstClr val="black"/>
                </a:solidFill>
              </a:rPr>
              <a:t>（</a:t>
            </a:r>
            <a:r>
              <a:rPr lang="en-US" altLang="zh-CN" sz="2400" dirty="0">
                <a:solidFill>
                  <a:prstClr val="black"/>
                </a:solidFill>
              </a:rPr>
              <a:t>dB</a:t>
            </a:r>
            <a:r>
              <a:rPr lang="zh-CN" altLang="en-US" sz="2400" dirty="0">
                <a:solidFill>
                  <a:prstClr val="black"/>
                </a:solidFill>
              </a:rPr>
              <a:t>）</a:t>
            </a:r>
          </a:p>
        </p:txBody>
      </p:sp>
    </p:spTree>
    <p:extLst>
      <p:ext uri="{BB962C8B-B14F-4D97-AF65-F5344CB8AC3E}">
        <p14:creationId xmlns:p14="http://schemas.microsoft.com/office/powerpoint/2010/main" val="349700496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103224-7E28-4988-B296-B2F4B4B1BB88}" type="datetime1">
              <a:rPr lang="zh-CN" altLang="en-US" smtClean="0"/>
              <a:t>2018-03-21</a:t>
            </a:fld>
            <a:endParaRPr lang="zh-CN" altLang="en-US"/>
          </a:p>
        </p:txBody>
      </p:sp>
      <p:sp>
        <p:nvSpPr>
          <p:cNvPr id="5" name="标题 1"/>
          <p:cNvSpPr txBox="1">
            <a:spLocks/>
          </p:cNvSpPr>
          <p:nvPr/>
        </p:nvSpPr>
        <p:spPr>
          <a:xfrm>
            <a:off x="304800" y="116632"/>
            <a:ext cx="8534400" cy="792162"/>
          </a:xfrm>
          <a:prstGeom prst="rect">
            <a:avLst/>
          </a:prstGeom>
        </p:spPr>
        <p:txBody>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编码方案</a:t>
            </a:r>
          </a:p>
        </p:txBody>
      </p:sp>
      <mc:AlternateContent xmlns:mc="http://schemas.openxmlformats.org/markup-compatibility/2006" xmlns:a14="http://schemas.microsoft.com/office/drawing/2010/main">
        <mc:Choice Requires="a14">
          <p:sp>
            <p:nvSpPr>
              <p:cNvPr id="6" name="文本框 5"/>
              <p:cNvSpPr txBox="1"/>
              <p:nvPr/>
            </p:nvSpPr>
            <p:spPr>
              <a:xfrm>
                <a:off x="304800" y="925926"/>
                <a:ext cx="8534399" cy="3785652"/>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量化器 </a:t>
                </a:r>
                <a:r>
                  <a:rPr lang="en-US" altLang="zh-CN" sz="2000" b="1" i="1" dirty="0" smtClean="0">
                    <a:latin typeface="微软雅黑" panose="020B0503020204020204" pitchFamily="34" charset="-122"/>
                    <a:ea typeface="微软雅黑" panose="020B0503020204020204" pitchFamily="34" charset="-122"/>
                  </a:rPr>
                  <a:t>Q</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的输出送到编码器，编码器赋予每一个量化层一个二进制码字。可以有很多编码方案，一般使用二进制补码表示。对一个（</a:t>
                </a:r>
                <a:r>
                  <a:rPr lang="en-US" altLang="zh-CN" sz="2000" dirty="0" smtClean="0">
                    <a:latin typeface="微软雅黑" panose="020B0503020204020204" pitchFamily="34" charset="-122"/>
                    <a:ea typeface="微软雅黑" panose="020B0503020204020204" pitchFamily="34" charset="-122"/>
                  </a:rPr>
                  <a:t>B+1</a:t>
                </a:r>
                <a:r>
                  <a:rPr lang="zh-CN" altLang="en-US" sz="2000" dirty="0" smtClean="0">
                    <a:latin typeface="微软雅黑" panose="020B0503020204020204" pitchFamily="34" charset="-122"/>
                    <a:ea typeface="微软雅黑" panose="020B0503020204020204" pitchFamily="34" charset="-122"/>
                  </a:rPr>
                  <a:t>）比特位的码字，最左边的</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0</m:t>
                        </m:r>
                      </m:sub>
                    </m:sSub>
                  </m:oMath>
                </a14:m>
                <a:r>
                  <a:rPr lang="zh-CN" altLang="en-US" sz="2000" dirty="0" smtClean="0">
                    <a:latin typeface="微软雅黑" panose="020B0503020204020204" pitchFamily="34" charset="-122"/>
                    <a:ea typeface="微软雅黑" panose="020B0503020204020204" pitchFamily="34" charset="-122"/>
                  </a:rPr>
                  <a:t>表示符号位，其余表示二进制整数或者分数。</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码字：</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m:t>
                    </m:r>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 </m:t>
                            </m:r>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0</m:t>
                            </m:r>
                          </m:sub>
                        </m:sSub>
                        <m:r>
                          <a:rPr lang="en-US" altLang="zh-CN" sz="2000" b="0" i="1" smtClean="0">
                            <a:latin typeface="Cambria Math" panose="02040503050406030204" pitchFamily="18" charset="0"/>
                            <a:ea typeface="微软雅黑" panose="020B0503020204020204" pitchFamily="34" charset="-122"/>
                          </a:rPr>
                          <m:t> , </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 , …, </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𝐵</m:t>
                            </m:r>
                          </m:sub>
                        </m:sSub>
                        <m:r>
                          <a:rPr lang="en-US" altLang="zh-CN" sz="2000" b="0" i="1" smtClean="0">
                            <a:latin typeface="Cambria Math" panose="02040503050406030204" pitchFamily="18" charset="0"/>
                            <a:ea typeface="微软雅黑" panose="020B0503020204020204" pitchFamily="34" charset="-122"/>
                          </a:rPr>
                          <m:t> </m:t>
                        </m:r>
                      </m:e>
                    </m:d>
                  </m:oMath>
                </a14:m>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r>
                  <a:rPr lang="zh-CN" altLang="en-US" sz="2000" dirty="0" smtClean="0">
                    <a:latin typeface="微软雅黑" panose="020B0503020204020204" pitchFamily="34" charset="-122"/>
                    <a:ea typeface="微软雅黑" panose="020B0503020204020204" pitchFamily="34" charset="-122"/>
                  </a:rPr>
                  <a:t>该码字对应的二进制分数值为：</a:t>
                </a:r>
                <a:endParaRPr lang="en-US" altLang="zh-CN" sz="2000" dirty="0" smtClean="0">
                  <a:latin typeface="微软雅黑" panose="020B0503020204020204" pitchFamily="34" charset="-122"/>
                  <a:ea typeface="微软雅黑" panose="020B0503020204020204" pitchFamily="34" charset="-122"/>
                </a:endParaRPr>
              </a:p>
              <a:p>
                <a:pPr algn="l">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𝑥</m:t>
                      </m:r>
                      <m:r>
                        <a:rPr lang="en-US" altLang="zh-CN" sz="2000" b="0" i="1"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−1</m:t>
                          </m:r>
                        </m:e>
                      </m:d>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0</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1</m:t>
                          </m:r>
                        </m:sub>
                      </m:sSub>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2</m:t>
                          </m:r>
                        </m:e>
                        <m:sup>
                          <m:r>
                            <a:rPr lang="en-US" altLang="zh-CN" sz="2000" b="0" i="1" smtClean="0">
                              <a:latin typeface="Cambria Math" panose="02040503050406030204" pitchFamily="18" charset="0"/>
                              <a:ea typeface="微软雅黑" panose="020B0503020204020204" pitchFamily="34" charset="-122"/>
                            </a:rPr>
                            <m:t>−1</m:t>
                          </m:r>
                        </m:sup>
                      </m:sSup>
                      <m:r>
                        <a:rPr lang="en-US" altLang="zh-CN" sz="2000" b="0" i="1"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2</m:t>
                          </m:r>
                        </m:sub>
                      </m:sSub>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2</m:t>
                          </m:r>
                        </m:e>
                        <m:sup>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2</m:t>
                          </m:r>
                        </m:sup>
                      </m:sSup>
                      <m:r>
                        <a:rPr lang="en-US" altLang="zh-CN" sz="2000" b="0" i="1"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𝑏</m:t>
                          </m:r>
                        </m:e>
                        <m:sub>
                          <m:r>
                            <a:rPr lang="en-US" altLang="zh-CN" sz="2000" b="0" i="1" smtClean="0">
                              <a:latin typeface="Cambria Math" panose="02040503050406030204" pitchFamily="18" charset="0"/>
                              <a:ea typeface="微软雅黑" panose="020B0503020204020204" pitchFamily="34" charset="-122"/>
                            </a:rPr>
                            <m:t>𝐵</m:t>
                          </m:r>
                        </m:sub>
                      </m:sSub>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2</m:t>
                          </m:r>
                        </m:e>
                        <m:sup>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𝐵</m:t>
                          </m:r>
                        </m:sup>
                      </m:sSup>
                    </m:oMath>
                  </m:oMathPara>
                </a14:m>
                <a:endParaRPr lang="en-US" altLang="zh-CN" sz="2000" dirty="0" smtClean="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04800" y="925926"/>
                <a:ext cx="8534399" cy="3785652"/>
              </a:xfrm>
              <a:prstGeom prst="rect">
                <a:avLst/>
              </a:prstGeom>
              <a:blipFill rotWithShape="0">
                <a:blip r:embed="rId2"/>
                <a:stretch>
                  <a:fillRect l="-714" r="-714"/>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4153620654"/>
              </p:ext>
            </p:extLst>
          </p:nvPr>
        </p:nvGraphicFramePr>
        <p:xfrm>
          <a:off x="395536" y="4980776"/>
          <a:ext cx="8371656" cy="1112520"/>
        </p:xfrm>
        <a:graphic>
          <a:graphicData uri="http://schemas.openxmlformats.org/drawingml/2006/table">
            <a:tbl>
              <a:tblPr firstRow="1" bandRow="1">
                <a:tableStyleId>{BC89EF96-8CEA-46FF-86C4-4CE0E7609802}</a:tableStyleId>
              </a:tblPr>
              <a:tblGrid>
                <a:gridCol w="2092914"/>
                <a:gridCol w="2092914"/>
                <a:gridCol w="2092914"/>
                <a:gridCol w="2092914"/>
              </a:tblGrid>
              <a:tr h="370840">
                <a:tc>
                  <a:txBody>
                    <a:bodyPr/>
                    <a:lstStyle/>
                    <a:p>
                      <a:r>
                        <a:rPr lang="zh-CN" altLang="en-US" sz="1600" dirty="0" smtClean="0">
                          <a:solidFill>
                            <a:srgbClr val="0000FF"/>
                          </a:solidFill>
                          <a:latin typeface="微软雅黑" panose="020B0503020204020204" pitchFamily="34" charset="-122"/>
                          <a:ea typeface="微软雅黑" panose="020B0503020204020204" pitchFamily="34" charset="-122"/>
                        </a:rPr>
                        <a:t>二进制符号     数值</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00FF"/>
                          </a:solidFill>
                          <a:latin typeface="微软雅黑" panose="020B0503020204020204" pitchFamily="34" charset="-122"/>
                          <a:ea typeface="微软雅黑" panose="020B0503020204020204" pitchFamily="34" charset="-122"/>
                        </a:rPr>
                        <a:t>二进制符号     数值</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00FF"/>
                          </a:solidFill>
                          <a:latin typeface="微软雅黑" panose="020B0503020204020204" pitchFamily="34" charset="-122"/>
                          <a:ea typeface="微软雅黑" panose="020B0503020204020204" pitchFamily="34" charset="-122"/>
                        </a:rPr>
                        <a:t>二进制符号     数值</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00FF"/>
                          </a:solidFill>
                          <a:latin typeface="微软雅黑" panose="020B0503020204020204" pitchFamily="34" charset="-122"/>
                          <a:ea typeface="微软雅黑" panose="020B0503020204020204" pitchFamily="34" charset="-122"/>
                        </a:rPr>
                        <a:t>二进制符号     数值</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r>
              <a:tr h="370840">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011            3/4</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001          </a:t>
                      </a:r>
                      <a:r>
                        <a:rPr lang="en-US" altLang="zh-CN" sz="1600" baseline="0" dirty="0" smtClean="0">
                          <a:solidFill>
                            <a:srgbClr val="0000FF"/>
                          </a:solidFill>
                          <a:latin typeface="微软雅黑" panose="020B0503020204020204" pitchFamily="34" charset="-122"/>
                          <a:ea typeface="微软雅黑" panose="020B0503020204020204" pitchFamily="34" charset="-122"/>
                        </a:rPr>
                        <a:t> 1/4</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111            -1/4 </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101            -3/4  </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r>
              <a:tr h="370840">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010            2/4 </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000            0</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110            -2/4  </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c>
                  <a:txBody>
                    <a:bodyPr/>
                    <a:lstStyle/>
                    <a:p>
                      <a:r>
                        <a:rPr lang="en-US" altLang="zh-CN" sz="1600" dirty="0" smtClean="0">
                          <a:solidFill>
                            <a:srgbClr val="0000FF"/>
                          </a:solidFill>
                          <a:latin typeface="微软雅黑" panose="020B0503020204020204" pitchFamily="34" charset="-122"/>
                          <a:ea typeface="微软雅黑" panose="020B0503020204020204" pitchFamily="34" charset="-122"/>
                        </a:rPr>
                        <a:t>     100            -4/4</a:t>
                      </a:r>
                      <a:endParaRPr lang="zh-CN" altLang="en-US" sz="1600" dirty="0">
                        <a:solidFill>
                          <a:srgbClr val="0000FF"/>
                        </a:solidFill>
                        <a:latin typeface="微软雅黑" panose="020B0503020204020204" pitchFamily="34" charset="-122"/>
                        <a:ea typeface="微软雅黑" panose="020B0503020204020204" pitchFamily="34" charset="-122"/>
                      </a:endParaRPr>
                    </a:p>
                  </a:txBody>
                  <a:tcPr/>
                </a:tc>
              </a:tr>
            </a:tbl>
          </a:graphicData>
        </a:graphic>
      </p:graphicFrame>
      <p:sp>
        <p:nvSpPr>
          <p:cNvPr id="8" name="文本框 7"/>
          <p:cNvSpPr txBox="1"/>
          <p:nvPr/>
        </p:nvSpPr>
        <p:spPr>
          <a:xfrm>
            <a:off x="3691570" y="6205228"/>
            <a:ext cx="1800493" cy="369332"/>
          </a:xfrm>
          <a:prstGeom prst="rect">
            <a:avLst/>
          </a:prstGeom>
          <a:noFill/>
        </p:spPr>
        <p:txBody>
          <a:bodyPr wrap="non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三位二进制码字</a:t>
            </a:r>
            <a:endParaRPr lang="zh-CN" alt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578028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762000" y="990600"/>
            <a:ext cx="1724025" cy="938213"/>
          </a:xfrm>
          <a:prstGeom prst="rect">
            <a:avLst/>
          </a:prstGeom>
          <a:noFill/>
          <a:ln w="9525">
            <a:noFill/>
            <a:miter lim="800000"/>
            <a:headEnd/>
            <a:tailEnd/>
          </a:ln>
          <a:effectLst/>
        </p:spPr>
        <p:txBody>
          <a:bodyPr wrap="none">
            <a:spAutoFit/>
          </a:bodyPr>
          <a:lstStyle/>
          <a:p>
            <a:pPr algn="l">
              <a:lnSpc>
                <a:spcPct val="150000"/>
              </a:lnSpc>
              <a:defRPr/>
            </a:pPr>
            <a:r>
              <a:rPr lang="zh-CN" altLang="en-US" sz="4000" b="1" dirty="0">
                <a:solidFill>
                  <a:srgbClr val="FF0000"/>
                </a:solidFill>
                <a:effectLst>
                  <a:outerShdw blurRad="38100" dist="38100" dir="2700000" algn="tl">
                    <a:srgbClr val="C0C0C0"/>
                  </a:outerShdw>
                </a:effectLst>
                <a:latin typeface="Times New Roman" pitchFamily="18" charset="0"/>
                <a:ea typeface="华文行楷" pitchFamily="2" charset="-122"/>
              </a:rPr>
              <a:t>谢谢！</a:t>
            </a:r>
          </a:p>
        </p:txBody>
      </p:sp>
    </p:spTree>
    <p:extLst>
      <p:ext uri="{BB962C8B-B14F-4D97-AF65-F5344CB8AC3E}">
        <p14:creationId xmlns:p14="http://schemas.microsoft.com/office/powerpoint/2010/main" val="39534413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fld id="{6303B29D-2928-460C-A387-35CD347E3A76}" type="datetime1">
              <a:rPr lang="zh-CN" altLang="en-US" sz="1200">
                <a:solidFill>
                  <a:prstClr val="black"/>
                </a:solidFill>
              </a:rPr>
              <a:pPr algn="l" eaLnBrk="1" hangingPunct="1"/>
              <a:t>2018-03-21</a:t>
            </a:fld>
            <a:endParaRPr lang="en-US" altLang="zh-CN" sz="1200">
              <a:solidFill>
                <a:prstClr val="black"/>
              </a:solidFill>
            </a:endParaRPr>
          </a:p>
        </p:txBody>
      </p:sp>
      <p:sp>
        <p:nvSpPr>
          <p:cNvPr id="10243" name="灯片编号占位符 6"/>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B4D1EB1-09A3-43C9-97B9-E46B5E1203F1}" type="slidenum">
              <a:rPr lang="en-US" altLang="zh-CN" sz="1200">
                <a:solidFill>
                  <a:prstClr val="black"/>
                </a:solidFill>
              </a:rPr>
              <a:pPr algn="r" eaLnBrk="1" hangingPunct="1"/>
              <a:t>5</a:t>
            </a:fld>
            <a:endParaRPr lang="en-US" altLang="zh-CN" sz="1200">
              <a:solidFill>
                <a:prstClr val="black"/>
              </a:solidFill>
            </a:endParaRPr>
          </a:p>
        </p:txBody>
      </p:sp>
      <p:sp>
        <p:nvSpPr>
          <p:cNvPr id="10244" name="Rectangle 2"/>
          <p:cNvSpPr>
            <a:spLocks noGrp="1" noChangeArrowheads="1"/>
          </p:cNvSpPr>
          <p:nvPr>
            <p:ph type="title" idx="4294967295"/>
          </p:nvPr>
        </p:nvSpPr>
        <p:spPr>
          <a:xfrm>
            <a:off x="574420" y="116632"/>
            <a:ext cx="8001000" cy="682625"/>
          </a:xfrm>
        </p:spPr>
        <p:txBody>
          <a:bodyPr>
            <a:noAutofit/>
          </a:bodyPr>
          <a:lstStyle/>
          <a:p>
            <a:pPr algn="ctr"/>
            <a:r>
              <a:rPr lang="zh-CN" altLang="en-US" dirty="0" smtClean="0"/>
              <a:t>时间离散化</a:t>
            </a:r>
            <a:endParaRPr lang="zh-CN" altLang="en-US" dirty="0"/>
          </a:p>
        </p:txBody>
      </p:sp>
      <p:sp>
        <p:nvSpPr>
          <p:cNvPr id="102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l"/>
            <a:endParaRPr lang="zh-CN" altLang="en-US">
              <a:solidFill>
                <a:prstClr val="black"/>
              </a:solidFill>
              <a:latin typeface="Times New Roman" pitchFamily="18" charset="0"/>
              <a:ea typeface="宋体" charset="-122"/>
            </a:endParaRPr>
          </a:p>
        </p:txBody>
      </p:sp>
      <p:pic>
        <p:nvPicPr>
          <p:cNvPr id="2" name="图片 1"/>
          <p:cNvPicPr>
            <a:picLocks noChangeAspect="1"/>
          </p:cNvPicPr>
          <p:nvPr/>
        </p:nvPicPr>
        <p:blipFill>
          <a:blip r:embed="rId3"/>
          <a:stretch>
            <a:fillRect/>
          </a:stretch>
        </p:blipFill>
        <p:spPr>
          <a:xfrm>
            <a:off x="587678" y="1997042"/>
            <a:ext cx="7999638" cy="3274270"/>
          </a:xfrm>
          <a:prstGeom prst="rect">
            <a:avLst/>
          </a:prstGeom>
        </p:spPr>
      </p:pic>
    </p:spTree>
    <p:extLst>
      <p:ext uri="{BB962C8B-B14F-4D97-AF65-F5344CB8AC3E}">
        <p14:creationId xmlns:p14="http://schemas.microsoft.com/office/powerpoint/2010/main" val="19649904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5"/>
          <p:cNvSpPr>
            <a:spLocks noGrp="1"/>
          </p:cNvSpPr>
          <p:nvPr>
            <p:ph sz="quarter" idx="1"/>
          </p:nvPr>
        </p:nvSpPr>
        <p:spPr>
          <a:xfrm>
            <a:off x="304800" y="1219200"/>
            <a:ext cx="8534400" cy="5522168"/>
          </a:xfrm>
        </p:spPr>
        <p:txBody>
          <a:bodyPr>
            <a:noAutofit/>
          </a:bodyPr>
          <a:lstStyle/>
          <a:p>
            <a:r>
              <a:rPr lang="zh-CN" altLang="en-US" sz="2400" dirty="0" smtClean="0"/>
              <a:t>在某些离散时间点上提取连续时间信号值的过程称为</a:t>
            </a:r>
            <a:r>
              <a:rPr lang="zh-CN" altLang="en-US" sz="2400" dirty="0" smtClean="0">
                <a:solidFill>
                  <a:srgbClr val="FF0000"/>
                </a:solidFill>
              </a:rPr>
              <a:t>采样</a:t>
            </a:r>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t>如果不加限制，从连续时间信号采样所得的样本序列不能唯一代表原来的连续时间信号</a:t>
            </a:r>
            <a:endParaRPr lang="en-US" altLang="zh-CN" sz="2400" dirty="0" smtClean="0"/>
          </a:p>
          <a:p>
            <a:r>
              <a:rPr lang="zh-CN" altLang="en-US" sz="2400" dirty="0" smtClean="0"/>
              <a:t>对于同一个连续时间信号，当采样间隔不同时，也会得到不同的样本序列</a:t>
            </a:r>
          </a:p>
        </p:txBody>
      </p:sp>
      <p:pic>
        <p:nvPicPr>
          <p:cNvPr id="1127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5619"/>
            <a:ext cx="5924128" cy="265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标题 4"/>
          <p:cNvSpPr>
            <a:spLocks noGrp="1"/>
          </p:cNvSpPr>
          <p:nvPr>
            <p:ph type="title"/>
          </p:nvPr>
        </p:nvSpPr>
        <p:spPr>
          <a:xfrm>
            <a:off x="304800" y="116632"/>
            <a:ext cx="8534400" cy="792162"/>
          </a:xfrm>
        </p:spPr>
        <p:txBody>
          <a:bodyPr/>
          <a:lstStyle/>
          <a:p>
            <a:pPr algn="ctr"/>
            <a:r>
              <a:rPr lang="zh-CN" altLang="en-US" sz="3600" b="1" dirty="0" smtClean="0"/>
              <a:t>采样定理</a:t>
            </a:r>
          </a:p>
        </p:txBody>
      </p:sp>
    </p:spTree>
    <p:extLst>
      <p:ext uri="{BB962C8B-B14F-4D97-AF65-F5344CB8AC3E}">
        <p14:creationId xmlns:p14="http://schemas.microsoft.com/office/powerpoint/2010/main" val="164104171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4800" y="116632"/>
            <a:ext cx="8534400" cy="792162"/>
          </a:xfrm>
        </p:spPr>
        <p:txBody>
          <a:bodyPr>
            <a:normAutofit/>
          </a:bodyPr>
          <a:lstStyle/>
          <a:p>
            <a:pPr algn="ctr"/>
            <a:r>
              <a:rPr lang="zh-CN" altLang="en-US" dirty="0" smtClean="0"/>
              <a:t>采样定理</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323528" y="5600853"/>
                <a:ext cx="5760640" cy="492443"/>
              </a:xfrm>
              <a:prstGeom prst="rect">
                <a:avLst/>
              </a:prstGeom>
              <a:noFill/>
            </p:spPr>
            <p:txBody>
              <a:bodyPr wrap="square" rtlCol="0">
                <a:spAutoFit/>
              </a:bodyPr>
              <a:lstStyle/>
              <a:p>
                <a:pPr marL="457200" indent="-457200" algn="l">
                  <a:buClr>
                    <a:srgbClr val="C00000"/>
                  </a:buClr>
                  <a:buFont typeface="Wingdings" panose="05000000000000000000" pitchFamily="2" charset="2"/>
                  <a:buChar char="p"/>
                </a:pPr>
                <a:r>
                  <a:rPr lang="zh-CN" altLang="en-US" sz="2600" b="1" dirty="0" smtClean="0">
                    <a:latin typeface="仿宋" panose="02010609060101010101" pitchFamily="49" charset="-122"/>
                    <a:ea typeface="仿宋" panose="02010609060101010101" pitchFamily="49" charset="-122"/>
                  </a:rPr>
                  <a:t>自然采样：</a:t>
                </a:r>
                <a14:m>
                  <m:oMath xmlns:m="http://schemas.openxmlformats.org/officeDocument/2006/math">
                    <m:r>
                      <a:rPr lang="en-US" altLang="zh-CN" sz="2400" b="1" i="1" smtClean="0">
                        <a:latin typeface="Cambria Math" panose="02040503050406030204" pitchFamily="18" charset="0"/>
                        <a:ea typeface="仿宋" panose="02010609060101010101" pitchFamily="49" charset="-122"/>
                      </a:rPr>
                      <m:t>𝒑</m:t>
                    </m:r>
                    <m:r>
                      <a:rPr lang="en-US" altLang="zh-CN" sz="2400" b="1" i="1" smtClean="0">
                        <a:latin typeface="Cambria Math" panose="02040503050406030204" pitchFamily="18" charset="0"/>
                        <a:ea typeface="仿宋" panose="02010609060101010101" pitchFamily="49" charset="-122"/>
                      </a:rPr>
                      <m:t>(</m:t>
                    </m:r>
                    <m:r>
                      <a:rPr lang="en-US" altLang="zh-CN" sz="2400" b="1" i="1" smtClean="0">
                        <a:latin typeface="Cambria Math" panose="02040503050406030204" pitchFamily="18" charset="0"/>
                        <a:ea typeface="仿宋" panose="02010609060101010101" pitchFamily="49" charset="-122"/>
                      </a:rPr>
                      <m:t>𝒕</m:t>
                    </m:r>
                    <m:r>
                      <a:rPr lang="en-US" altLang="zh-CN" sz="2400" b="1" i="1" smtClean="0">
                        <a:latin typeface="Cambria Math" panose="02040503050406030204" pitchFamily="18" charset="0"/>
                        <a:ea typeface="仿宋" panose="02010609060101010101" pitchFamily="49" charset="-122"/>
                      </a:rPr>
                      <m:t>)</m:t>
                    </m:r>
                    <m:r>
                      <a:rPr lang="zh-CN" altLang="en-US" sz="2400" b="1" i="1">
                        <a:latin typeface="Cambria Math" panose="02040503050406030204" pitchFamily="18" charset="0"/>
                        <a:ea typeface="仿宋" panose="02010609060101010101" pitchFamily="49" charset="-122"/>
                      </a:rPr>
                      <m:t>为</m:t>
                    </m:r>
                  </m:oMath>
                </a14:m>
                <a:r>
                  <a:rPr lang="zh-CN" altLang="en-US" sz="2400" b="1" dirty="0" smtClean="0">
                    <a:latin typeface="仿宋" panose="02010609060101010101" pitchFamily="49" charset="-122"/>
                    <a:ea typeface="仿宋" panose="02010609060101010101" pitchFamily="49" charset="-122"/>
                  </a:rPr>
                  <a:t>矩形脉冲</a:t>
                </a:r>
                <a:endParaRPr lang="zh-CN" altLang="en-US" sz="2400" b="1" dirty="0">
                  <a:latin typeface="仿宋" panose="02010609060101010101" pitchFamily="49" charset="-122"/>
                  <a:ea typeface="仿宋"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23528" y="5600853"/>
                <a:ext cx="5760640" cy="492443"/>
              </a:xfrm>
              <a:prstGeom prst="rect">
                <a:avLst/>
              </a:prstGeom>
              <a:blipFill rotWithShape="0">
                <a:blip r:embed="rId2"/>
                <a:stretch>
                  <a:fillRect l="-1587" t="-12346" b="-2839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23528" y="1268760"/>
            <a:ext cx="6840760" cy="4100569"/>
          </a:xfrm>
          <a:prstGeom prst="rect">
            <a:avLst/>
          </a:prstGeom>
        </p:spPr>
      </p:pic>
      <p:pic>
        <p:nvPicPr>
          <p:cNvPr id="122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752600"/>
            <a:ext cx="26035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3899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81000" y="1828800"/>
            <a:ext cx="1295400" cy="3429000"/>
          </a:xfrm>
        </p:spPr>
        <p:txBody>
          <a:bodyPr>
            <a:normAutofit fontScale="90000"/>
          </a:bodyPr>
          <a:lstStyle/>
          <a:p>
            <a:pPr>
              <a:lnSpc>
                <a:spcPct val="200000"/>
              </a:lnSpc>
            </a:pPr>
            <a:r>
              <a:rPr lang="zh-CN" altLang="en-US" sz="2800" b="1" dirty="0" smtClean="0"/>
              <a:t>时域</a:t>
            </a:r>
            <a:r>
              <a:rPr lang="en-US" altLang="zh-CN" sz="2800" b="1" dirty="0" smtClean="0"/>
              <a:t/>
            </a:r>
            <a:br>
              <a:rPr lang="en-US" altLang="zh-CN" sz="2800" b="1" dirty="0" smtClean="0"/>
            </a:br>
            <a:r>
              <a:rPr lang="en-US" altLang="zh-CN" sz="2800" b="1" dirty="0" smtClean="0"/>
              <a:t/>
            </a:r>
            <a:br>
              <a:rPr lang="en-US" altLang="zh-CN" sz="2800" b="1" dirty="0" smtClean="0"/>
            </a:br>
            <a:r>
              <a:rPr lang="zh-CN" altLang="en-US" sz="2800" b="1" dirty="0" smtClean="0"/>
              <a:t>采样</a:t>
            </a:r>
            <a:r>
              <a:rPr lang="en-US" altLang="zh-CN" sz="2800" b="1" dirty="0" smtClean="0"/>
              <a:t/>
            </a:r>
            <a:br>
              <a:rPr lang="en-US" altLang="zh-CN" sz="2800" b="1" dirty="0" smtClean="0"/>
            </a:br>
            <a:r>
              <a:rPr lang="en-US" altLang="zh-CN" sz="2800" b="1" dirty="0" smtClean="0"/>
              <a:t/>
            </a:r>
            <a:br>
              <a:rPr lang="en-US" altLang="zh-CN" sz="2800" b="1" dirty="0" smtClean="0"/>
            </a:br>
            <a:r>
              <a:rPr lang="zh-CN" altLang="en-US" sz="2800" b="1" dirty="0" smtClean="0"/>
              <a:t>结果</a:t>
            </a: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533400"/>
            <a:ext cx="631825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304800" y="116632"/>
            <a:ext cx="8534400" cy="792162"/>
          </a:xfrm>
          <a:prstGeom prst="rect">
            <a:avLst/>
          </a:prstGeom>
        </p:spPr>
        <p:txBody>
          <a:bodyPr bIns="91440" anchor="b" anchorCtr="0">
            <a:normAutofit/>
          </a:bodyPr>
          <a:lstStyle>
            <a:lvl1pPr algn="l" rtl="0" eaLnBrk="1" latinLnBrk="0" hangingPunct="1">
              <a:spcBef>
                <a:spcPct val="0"/>
              </a:spcBef>
              <a:buNone/>
              <a:defRPr kumimoji="0" sz="3600" b="1" kern="1200">
                <a:solidFill>
                  <a:schemeClr val="tx2"/>
                </a:solidFill>
                <a:latin typeface="+mj-lt"/>
                <a:ea typeface="+mj-ea"/>
                <a:cs typeface="+mj-cs"/>
              </a:defRPr>
            </a:lvl1pPr>
          </a:lstStyle>
          <a:p>
            <a:pPr algn="ctr" fontAlgn="auto">
              <a:spcAft>
                <a:spcPts val="0"/>
              </a:spcAft>
            </a:pPr>
            <a:r>
              <a:rPr lang="zh-CN" altLang="en-US" dirty="0" smtClean="0"/>
              <a:t>理想采样</a:t>
            </a:r>
            <a:endParaRPr lang="zh-CN" altLang="en-US" dirty="0"/>
          </a:p>
        </p:txBody>
      </p:sp>
    </p:spTree>
    <p:extLst>
      <p:ext uri="{BB962C8B-B14F-4D97-AF65-F5344CB8AC3E}">
        <p14:creationId xmlns:p14="http://schemas.microsoft.com/office/powerpoint/2010/main" val="254838286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76200"/>
            <a:ext cx="8229600" cy="760512"/>
          </a:xfrm>
        </p:spPr>
        <p:txBody>
          <a:bodyPr>
            <a:normAutofit/>
          </a:bodyPr>
          <a:lstStyle/>
          <a:p>
            <a:pPr algn="ctr"/>
            <a:r>
              <a:rPr lang="zh-CN" altLang="en-US" dirty="0"/>
              <a:t>信号频谱的周期延拓</a:t>
            </a:r>
          </a:p>
        </p:txBody>
      </p:sp>
      <p:pic>
        <p:nvPicPr>
          <p:cNvPr id="143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87" y="2590800"/>
            <a:ext cx="6399213"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stretch>
            <a:fillRect/>
          </a:stretch>
        </p:blipFill>
        <p:spPr>
          <a:xfrm>
            <a:off x="1381125" y="1268760"/>
            <a:ext cx="6381750" cy="1171575"/>
          </a:xfrm>
          <a:prstGeom prst="rect">
            <a:avLst/>
          </a:prstGeom>
        </p:spPr>
      </p:pic>
    </p:spTree>
    <p:extLst>
      <p:ext uri="{BB962C8B-B14F-4D97-AF65-F5344CB8AC3E}">
        <p14:creationId xmlns:p14="http://schemas.microsoft.com/office/powerpoint/2010/main" val="136529773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p#ln-01 20150309">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sp#ln-01 20150309">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1841</TotalTime>
  <Words>1201</Words>
  <Application>Microsoft Office PowerPoint</Application>
  <PresentationFormat>全屏显示(4:3)</PresentationFormat>
  <Paragraphs>354</Paragraphs>
  <Slides>44</Slides>
  <Notes>7</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6</vt:i4>
      </vt:variant>
      <vt:variant>
        <vt:lpstr>幻灯片标题</vt:lpstr>
      </vt:variant>
      <vt:variant>
        <vt:i4>44</vt:i4>
      </vt:variant>
    </vt:vector>
  </HeadingPairs>
  <TitlesOfParts>
    <vt:vector size="68" baseType="lpstr">
      <vt:lpstr>仿宋</vt:lpstr>
      <vt:lpstr>华文行楷</vt:lpstr>
      <vt:lpstr>宋体</vt:lpstr>
      <vt:lpstr>微软雅黑</vt:lpstr>
      <vt:lpstr>幼圆</vt:lpstr>
      <vt:lpstr>Arial</vt:lpstr>
      <vt:lpstr>Calibri</vt:lpstr>
      <vt:lpstr>Cambria Math</vt:lpstr>
      <vt:lpstr>Franklin Gothic Book</vt:lpstr>
      <vt:lpstr>Garamond</vt:lpstr>
      <vt:lpstr>Perpetua</vt:lpstr>
      <vt:lpstr>Symbol</vt:lpstr>
      <vt:lpstr>Times New Roman</vt:lpstr>
      <vt:lpstr>Verdana</vt:lpstr>
      <vt:lpstr>Wingdings</vt:lpstr>
      <vt:lpstr>Wingdings 2</vt:lpstr>
      <vt:lpstr>sp#ln-01 20150309</vt:lpstr>
      <vt:lpstr>1_sp#ln-01 20150309</vt:lpstr>
      <vt:lpstr>Equation.3</vt:lpstr>
      <vt:lpstr>公式</vt:lpstr>
      <vt:lpstr>Equation.DSMT4</vt:lpstr>
      <vt:lpstr>Equation</vt:lpstr>
      <vt:lpstr>Microsoft Drawing</vt:lpstr>
      <vt:lpstr>VISIO</vt:lpstr>
      <vt:lpstr>04 数字信号处理：采样</vt:lpstr>
      <vt:lpstr>PowerPoint 演示文稿</vt:lpstr>
      <vt:lpstr>内容提要</vt:lpstr>
      <vt:lpstr>模拟信号产生</vt:lpstr>
      <vt:lpstr>时间离散化</vt:lpstr>
      <vt:lpstr>采样定理</vt:lpstr>
      <vt:lpstr>采样定理</vt:lpstr>
      <vt:lpstr>时域  采样  结果</vt:lpstr>
      <vt:lpstr>信号频谱的周期延拓</vt:lpstr>
      <vt:lpstr>信号频谱的周期延拓</vt:lpstr>
      <vt:lpstr>PowerPoint 演示文稿</vt:lpstr>
      <vt:lpstr>Nyquist采样定理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频域采样（1）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离散时间信号的幅度离散化</vt:lpstr>
      <vt:lpstr>PowerPoint 演示文稿</vt:lpstr>
      <vt:lpstr>PowerPoint 演示文稿</vt:lpstr>
      <vt:lpstr>信号幅度的量化及噪声</vt:lpstr>
      <vt:lpstr>量化误差统计分布</vt:lpstr>
      <vt:lpstr>量化引起的信噪比</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xyxue</dc:creator>
  <cp:lastModifiedBy>薛向阳</cp:lastModifiedBy>
  <cp:revision>159</cp:revision>
  <dcterms:created xsi:type="dcterms:W3CDTF">2015-03-07T03:20:22Z</dcterms:created>
  <dcterms:modified xsi:type="dcterms:W3CDTF">2018-03-21T02:02:10Z</dcterms:modified>
</cp:coreProperties>
</file>