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3" r:id="rId1"/>
  </p:sldMasterIdLst>
  <p:notesMasterIdLst>
    <p:notesMasterId r:id="rId19"/>
  </p:notesMasterIdLst>
  <p:sldIdLst>
    <p:sldId id="256" r:id="rId2"/>
    <p:sldId id="276" r:id="rId3"/>
    <p:sldId id="270" r:id="rId4"/>
    <p:sldId id="274" r:id="rId5"/>
    <p:sldId id="275" r:id="rId6"/>
    <p:sldId id="264" r:id="rId7"/>
    <p:sldId id="266" r:id="rId8"/>
    <p:sldId id="265" r:id="rId9"/>
    <p:sldId id="263" r:id="rId10"/>
    <p:sldId id="267" r:id="rId11"/>
    <p:sldId id="268" r:id="rId12"/>
    <p:sldId id="271" r:id="rId13"/>
    <p:sldId id="272" r:id="rId14"/>
    <p:sldId id="277" r:id="rId15"/>
    <p:sldId id="278" r:id="rId16"/>
    <p:sldId id="279" r:id="rId17"/>
    <p:sldId id="262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6633"/>
    <a:srgbClr val="00CC99"/>
    <a:srgbClr val="A5002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8" autoAdjust="0"/>
    <p:restoredTop sz="94414" autoAdjust="0"/>
  </p:normalViewPr>
  <p:slideViewPr>
    <p:cSldViewPr>
      <p:cViewPr varScale="1">
        <p:scale>
          <a:sx n="70" d="100"/>
          <a:sy n="70" d="100"/>
        </p:scale>
        <p:origin x="1278" y="78"/>
      </p:cViewPr>
      <p:guideLst>
        <p:guide pos="2880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60EE80B-7A1C-4EA9-9D41-6E2180383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806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697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5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http://wenku.baidu.com/view/2db907b9fd0a79563c1e7278.html?re=view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1206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4/9/2018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复旦大学 计算机科学技术学院</a:t>
            </a:r>
            <a:endParaRPr lang="en-US"/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4/9/2018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复旦大学 计算机科学技术学院</a:t>
            </a:r>
            <a:endParaRPr lang="en-US"/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4/9/2018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复旦大学 计算机科学技术学院</a:t>
            </a:r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1"/>
          <p:cNvSpPr>
            <a:spLocks noGrp="1"/>
          </p:cNvSpPr>
          <p:nvPr>
            <p:ph type="subTitle" idx="1"/>
          </p:nvPr>
        </p:nvSpPr>
        <p:spPr>
          <a:xfrm>
            <a:off x="1066800" y="3356992"/>
            <a:ext cx="7010400" cy="2681064"/>
          </a:xfrm>
        </p:spPr>
        <p:txBody>
          <a:bodyPr/>
          <a:lstStyle/>
          <a:p>
            <a:r>
              <a:rPr lang="zh-CN" altLang="en-US" sz="3200" b="1" smtClean="0"/>
              <a:t>薛向阳</a:t>
            </a:r>
            <a:endParaRPr lang="en-US" altLang="zh-CN" sz="3200" b="1" smtClean="0"/>
          </a:p>
          <a:p>
            <a:endParaRPr lang="en-US" altLang="zh-CN" smtClean="0"/>
          </a:p>
          <a:p>
            <a:r>
              <a:rPr lang="zh-CN" altLang="en-US" smtClean="0"/>
              <a:t>邮件：</a:t>
            </a:r>
            <a:r>
              <a:rPr lang="en-US" altLang="zh-CN" smtClean="0"/>
              <a:t>xyxue@fudan.edu.cn</a:t>
            </a:r>
          </a:p>
          <a:p>
            <a:r>
              <a:rPr lang="zh-CN" altLang="en-US" smtClean="0"/>
              <a:t>办公室：计算机楼</a:t>
            </a:r>
            <a:r>
              <a:rPr lang="en-US" altLang="zh-CN" smtClean="0"/>
              <a:t>408</a:t>
            </a:r>
            <a:r>
              <a:rPr lang="zh-CN" altLang="en-US" smtClean="0"/>
              <a:t>房间</a:t>
            </a:r>
            <a:endParaRPr lang="en-US" altLang="zh-CN" smtClean="0"/>
          </a:p>
        </p:txBody>
      </p:sp>
      <p:sp>
        <p:nvSpPr>
          <p:cNvPr id="3075" name="标题 3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371600"/>
          </a:xfrm>
        </p:spPr>
        <p:txBody>
          <a:bodyPr>
            <a:noAutofit/>
          </a:bodyPr>
          <a:lstStyle/>
          <a:p>
            <a:r>
              <a:rPr lang="en-US" altLang="zh-CN" sz="4000" smtClean="0">
                <a:latin typeface="Calibri" panose="020F0502020204030204" pitchFamily="34" charset="0"/>
              </a:rPr>
              <a:t>05</a:t>
            </a:r>
            <a:r>
              <a:rPr lang="zh-CN" altLang="en-US" sz="4000" smtClean="0">
                <a:latin typeface="Calibri" panose="020F0502020204030204" pitchFamily="34" charset="0"/>
              </a:rPr>
              <a:t> </a:t>
            </a:r>
            <a:r>
              <a:rPr lang="zh-CN" altLang="en-US" sz="4000" smtClean="0"/>
              <a:t>数字信号处理：</a:t>
            </a:r>
            <a:r>
              <a:rPr lang="en-US" altLang="zh-CN" sz="4000" i="1" smtClean="0"/>
              <a:t>z</a:t>
            </a:r>
            <a:r>
              <a:rPr lang="en-US" altLang="zh-CN" sz="4000" smtClean="0"/>
              <a:t> </a:t>
            </a:r>
            <a:r>
              <a:rPr lang="zh-CN" altLang="en-US" sz="4000" smtClean="0"/>
              <a:t>变换</a:t>
            </a:r>
            <a:r>
              <a:rPr lang="en-US" altLang="zh-CN" sz="4000" smtClean="0"/>
              <a:t/>
            </a:r>
            <a:br>
              <a:rPr lang="en-US" altLang="zh-CN" sz="4000" smtClean="0"/>
            </a:br>
            <a:r>
              <a:rPr lang="zh-CN" altLang="en-US" sz="4000"/>
              <a:t>复习</a:t>
            </a:r>
            <a:endParaRPr lang="zh-CN" altLang="en-US" sz="4000" b="1" smtClean="0"/>
          </a:p>
        </p:txBody>
      </p:sp>
    </p:spTree>
    <p:extLst>
      <p:ext uri="{BB962C8B-B14F-4D97-AF65-F5344CB8AC3E}">
        <p14:creationId xmlns:p14="http://schemas.microsoft.com/office/powerpoint/2010/main" val="126870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32A997-2BF6-4A6E-8239-21945630FB5C}" type="datetime1">
              <a:rPr lang="en-US" altLang="zh-CN" smtClean="0">
                <a:solidFill>
                  <a:srgbClr val="696464"/>
                </a:solidFill>
              </a:rPr>
              <a:pPr/>
              <a:t>4/9/2018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86815" y="476672"/>
            <a:ext cx="2664296" cy="216024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638197" y="908720"/>
            <a:ext cx="1361532" cy="129614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580112" y="1556792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7308304" y="116632"/>
            <a:ext cx="0" cy="280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884368" y="44624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平面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210951" y="146676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汇总连接 10"/>
          <p:cNvSpPr/>
          <p:nvPr/>
        </p:nvSpPr>
        <p:spPr>
          <a:xfrm>
            <a:off x="7899132" y="1466763"/>
            <a:ext cx="180000" cy="180000"/>
          </a:xfrm>
          <a:prstGeom prst="flowChartSummingJunc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流程图: 汇总连接 11"/>
          <p:cNvSpPr/>
          <p:nvPr/>
        </p:nvSpPr>
        <p:spPr>
          <a:xfrm>
            <a:off x="6892323" y="1466763"/>
            <a:ext cx="180000" cy="180000"/>
          </a:xfrm>
          <a:prstGeom prst="flowChartSummingJunc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62573" y="476672"/>
                <a:ext cx="384938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−1.62)(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+0.62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3" y="476672"/>
                <a:ext cx="3849387" cy="669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61757" y="1616174"/>
                <a:ext cx="8442673" cy="454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零点</a:t>
                </a:r>
                <a:r>
                  <a:rPr lang="en-US" altLang="zh-CN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；极点：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=1.62</m:t>
                    </m:r>
                  </m:oMath>
                </a14:m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=−0.62</m:t>
                    </m:r>
                  </m:oMath>
                </a14:m>
                <a:endParaRPr lang="en-US" altLang="zh-CN" sz="20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是因果系统，所以收敛域是：</a:t>
                </a:r>
                <a:endParaRPr lang="en-US" altLang="zh-CN" sz="20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000" b="0" smtClean="0">
                    <a:ea typeface="微软雅黑" panose="020B0503020204020204" pitchFamily="34" charset="-122"/>
                  </a:rPr>
                  <a:t>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&gt;1.62</m:t>
                    </m:r>
                  </m:oMath>
                </a14:m>
                <a:endParaRPr lang="en-US" altLang="zh-CN" sz="20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又由于收敛域不包含单位圆，所以是不稳定系统。</a:t>
                </a:r>
                <a:endParaRPr lang="en-US" altLang="zh-CN" sz="20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000" b="0" i="1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000" b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57" y="1616174"/>
                <a:ext cx="8442673" cy="4549130"/>
              </a:xfrm>
              <a:prstGeom prst="rect">
                <a:avLst/>
              </a:prstGeom>
              <a:blipFill rotWithShape="0">
                <a:blip r:embed="rId3"/>
                <a:stretch>
                  <a:fillRect l="-722" t="-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661057" y="1670611"/>
            <a:ext cx="1579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smtClean="0"/>
              <a:t>-0.62               1.62</a:t>
            </a:r>
            <a:endParaRPr lang="zh-CN" altLang="en-US" sz="1000" b="1"/>
          </a:p>
        </p:txBody>
      </p:sp>
    </p:spTree>
    <p:extLst>
      <p:ext uri="{BB962C8B-B14F-4D97-AF65-F5344CB8AC3E}">
        <p14:creationId xmlns:p14="http://schemas.microsoft.com/office/powerpoint/2010/main" val="4194466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23528" y="980728"/>
                <a:ext cx="8442673" cy="5280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若要使系统稳定，则收敛域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000" b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0.62&lt;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&lt;1.62</m:t>
                    </m:r>
                  </m:oMath>
                </a14:m>
                <a:endParaRPr lang="en-US" altLang="zh-CN" sz="2000" b="0" i="1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000" b="0" i="1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b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式中第一项对应一个非因果序列，第二项对因果序列。</a:t>
                </a:r>
                <a:endParaRPr lang="en-US" altLang="zh-CN" sz="2000" b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[−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]</m:t>
                      </m:r>
                    </m:oMath>
                  </m:oMathPara>
                </a14:m>
                <a:endParaRPr lang="en-US" altLang="zh-CN" sz="2000" b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altLang="zh-CN" sz="2000" b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b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000" b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显然，从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看系统是稳定的，但不是因果的！</a:t>
                </a:r>
                <a:endPara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000" b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80728"/>
                <a:ext cx="8442673" cy="5280805"/>
              </a:xfrm>
              <a:prstGeom prst="rect">
                <a:avLst/>
              </a:prstGeom>
              <a:blipFill rotWithShape="0">
                <a:blip r:embed="rId2"/>
                <a:stretch>
                  <a:fillRect l="-722" t="-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32A997-2BF6-4A6E-8239-21945630FB5C}" type="datetime1">
              <a:rPr lang="en-US" altLang="zh-CN" smtClean="0">
                <a:solidFill>
                  <a:srgbClr val="696464"/>
                </a:solidFill>
              </a:rPr>
              <a:pPr/>
              <a:t>4/9/2018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6638197" y="908720"/>
            <a:ext cx="1361532" cy="1296144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4368" y="580618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平面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汇总连接 10"/>
          <p:cNvSpPr/>
          <p:nvPr/>
        </p:nvSpPr>
        <p:spPr>
          <a:xfrm>
            <a:off x="7899132" y="1466763"/>
            <a:ext cx="180000" cy="180000"/>
          </a:xfrm>
          <a:prstGeom prst="flowChartSummingJunc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977994" y="1243784"/>
            <a:ext cx="648000" cy="64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210951" y="146676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流程图: 汇总连接 11"/>
          <p:cNvSpPr/>
          <p:nvPr/>
        </p:nvSpPr>
        <p:spPr>
          <a:xfrm>
            <a:off x="6892323" y="1466763"/>
            <a:ext cx="180000" cy="180000"/>
          </a:xfrm>
          <a:prstGeom prst="flowChartSummingJunc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940152" y="1556792"/>
            <a:ext cx="29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7308304" y="332656"/>
            <a:ext cx="0" cy="25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660232" y="1643315"/>
            <a:ext cx="1579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smtClean="0"/>
              <a:t>-0.62                1.62</a:t>
            </a:r>
            <a:endParaRPr lang="zh-CN" altLang="en-US" sz="1000" b="1"/>
          </a:p>
        </p:txBody>
      </p:sp>
    </p:spTree>
    <p:extLst>
      <p:ext uri="{BB962C8B-B14F-4D97-AF65-F5344CB8AC3E}">
        <p14:creationId xmlns:p14="http://schemas.microsoft.com/office/powerpoint/2010/main" val="2709509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B1A0F0C0-62E2-46AF-A5AE-DF97935AA117}" type="datetime1">
              <a:rPr lang="en-US" altLang="zh-CN" smtClean="0"/>
              <a:t>4/9/2018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534400" cy="792162"/>
          </a:xfrm>
        </p:spPr>
        <p:txBody>
          <a:bodyPr/>
          <a:lstStyle/>
          <a:p>
            <a:pPr algn="ctr"/>
            <a:r>
              <a:rPr lang="zh-CN" altLang="en-US" smtClean="0"/>
              <a:t>例题</a:t>
            </a:r>
            <a:r>
              <a:rPr lang="en-US" altLang="zh-CN" smtClean="0"/>
              <a:t>6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861113" y="2642803"/>
            <a:ext cx="7595683" cy="2160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861078" y="921588"/>
            <a:ext cx="7095967" cy="11494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000">
            <a:off x="877079" y="4881893"/>
            <a:ext cx="6288249" cy="173272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5233" y="20782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解：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206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B1A0F0C0-62E2-46AF-A5AE-DF97935AA117}" type="datetime1">
              <a:rPr lang="en-US" altLang="zh-CN" smtClean="0"/>
              <a:t>4/9/2018</a:t>
            </a:fld>
            <a:endParaRPr lang="en-US" sz="1400">
              <a:solidFill>
                <a:schemeClr val="tx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064" y="620688"/>
            <a:ext cx="4094683" cy="9237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2224087"/>
            <a:ext cx="84391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82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534400" cy="792162"/>
          </a:xfrm>
        </p:spPr>
        <p:txBody>
          <a:bodyPr/>
          <a:lstStyle/>
          <a:p>
            <a:pPr algn="ctr"/>
            <a:r>
              <a:rPr lang="zh-CN" altLang="en-US" smtClean="0"/>
              <a:t>用 </a:t>
            </a:r>
            <a:r>
              <a:rPr lang="en-US" altLang="zh-CN" i="1" smtClean="0"/>
              <a:t>z</a:t>
            </a:r>
            <a:r>
              <a:rPr lang="en-US" altLang="zh-CN" smtClean="0"/>
              <a:t> </a:t>
            </a:r>
            <a:r>
              <a:rPr lang="zh-CN" altLang="en-US" smtClean="0"/>
              <a:t>变换分析系统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04800" y="1052736"/>
                <a:ext cx="8534400" cy="3157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因果性和稳定性</a:t>
                </a:r>
                <a:endParaRPr lang="en-US" altLang="zh-CN" sz="2000" b="1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55600" lvl="1" algn="l">
                  <a:lnSpc>
                    <a:spcPct val="150000"/>
                  </a:lnSpc>
                </a:pP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因果性和稳定性是强加于线性时移不变系统的约束条件。</a:t>
                </a:r>
                <a:endPara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55600" lvl="1" algn="l">
                  <a:lnSpc>
                    <a:spcPct val="150000"/>
                  </a:lnSpc>
                </a:pPr>
                <a:r>
                  <a:rPr lang="zh-CN" altLang="en-US" b="1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一个物理可实现的系统必须既是因果的，又是稳定的！</a:t>
                </a:r>
                <a:endParaRPr lang="en-US" altLang="zh-CN" b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55600" lvl="1" algn="l">
                  <a:lnSpc>
                    <a:spcPct val="150000"/>
                  </a:lnSpc>
                </a:pP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的收敛域：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有理系统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𝑯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𝒛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𝑨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𝒌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𝒒</m:t>
                            </m:r>
                          </m:sup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𝒌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𝒌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𝒑</m:t>
                            </m:r>
                          </m:sup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𝒌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52736"/>
                <a:ext cx="8534400" cy="3157403"/>
              </a:xfrm>
              <a:prstGeom prst="rect">
                <a:avLst/>
              </a:prstGeom>
              <a:blipFill rotWithShape="0">
                <a:blip r:embed="rId2"/>
                <a:stretch>
                  <a:fillRect l="-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314" y="3645024"/>
            <a:ext cx="3592766" cy="27115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3560252"/>
            <a:ext cx="3168352" cy="288106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A0F0C0-62E2-46AF-A5AE-DF97935AA117}" type="datetime1">
              <a:rPr lang="en-US" altLang="zh-CN" smtClean="0">
                <a:solidFill>
                  <a:srgbClr val="696464"/>
                </a:solidFill>
              </a:rPr>
              <a:pPr/>
              <a:t>4/9/2018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0883" y="4141529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频率响应：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0883" y="551897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频率响应：</a:t>
            </a:r>
            <a:endParaRPr lang="en-US" altLang="zh-CN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幅值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694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A0F0C0-62E2-46AF-A5AE-DF97935AA117}" type="datetime1">
              <a:rPr lang="en-US" altLang="zh-CN" smtClean="0">
                <a:solidFill>
                  <a:srgbClr val="696464"/>
                </a:solidFill>
              </a:rPr>
              <a:pPr/>
              <a:t>4/9/2018</a:t>
            </a:fld>
            <a:endParaRPr lang="en-US">
              <a:solidFill>
                <a:srgbClr val="69646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67544" y="405535"/>
                <a:ext cx="16995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频率响应：</a:t>
                </a:r>
                <a:endParaRPr lang="en-US" altLang="zh-CN" b="1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r>
                  <a:rPr lang="zh-CN" altLang="en-US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相位</a:t>
                </a:r>
                <a:r>
                  <a: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𝟎</m:t>
                    </m:r>
                  </m:oMath>
                </a14:m>
                <a:r>
                  <a:rPr lang="zh-CN" altLang="en-US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05535"/>
                <a:ext cx="1699504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3237" t="-5660" r="-287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448" y="341649"/>
            <a:ext cx="6292055" cy="7741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1241464"/>
            <a:ext cx="3099384" cy="4758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67545" y="1185567"/>
                <a:ext cx="8424936" cy="4917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如果相位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𝛼𝜔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即：</a:t>
                </a:r>
                <a:endPara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是一个实数，那么这是</a:t>
                </a:r>
                <a:r>
                  <a:rPr lang="zh-CN" altLang="en-US" b="1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线性相位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的系统，其恒定的群延时是</a:t>
                </a:r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如果相位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zh-CN" altLang="en-US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是一个常数，</a:t>
                </a:r>
                <a:endPara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那么这是</a:t>
                </a:r>
                <a:r>
                  <a:rPr lang="zh-CN" altLang="en-US" b="1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广义</a:t>
                </a:r>
                <a:r>
                  <a:rPr lang="zh-CN" altLang="en-US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线性相位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系统。</a:t>
                </a:r>
                <a:endPara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b="1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b="1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最小相位系统：</a:t>
                </a:r>
                <a:r>
                  <a:rPr lang="zh-CN" altLang="en-US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有理系统函数的零点</a:t>
                </a:r>
                <a:r>
                  <a:rPr lang="zh-CN" altLang="en-US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zh-CN" altLang="en-US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极</a:t>
                </a:r>
                <a:r>
                  <a:rPr lang="zh-CN" altLang="en-US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</a:t>
                </a:r>
                <a:r>
                  <a:rPr lang="zh-CN" altLang="en-US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都在</a:t>
                </a:r>
                <a:r>
                  <a:rPr lang="zh-CN" altLang="en-US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单位圆内</a:t>
                </a:r>
                <a:endParaRPr lang="en-US" altLang="zh-CN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一个稳定因果的线性时移不变系统，系统函数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是有理式，其所有极点都在单位圆内，即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|&lt;1</m:t>
                    </m:r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，其零点是可以位于 </a:t>
                </a:r>
                <a:r>
                  <a:rPr lang="en-US" altLang="zh-CN" i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en-US" altLang="zh-CN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平面的任何位置。在有些应用中，要求</a:t>
                </a:r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其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逆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系统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i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是稳定因果的，这就要求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的零点也在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单位圆内，即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|&lt;1</m:t>
                    </m:r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在所有具有相同傅里叶变换幅值的系统中，最小相位系统有最小群延时。</a:t>
                </a:r>
                <a:endPara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5" y="1185567"/>
                <a:ext cx="8424936" cy="4917693"/>
              </a:xfrm>
              <a:prstGeom prst="rect">
                <a:avLst/>
              </a:prstGeom>
              <a:blipFill rotWithShape="0">
                <a:blip r:embed="rId5"/>
                <a:stretch>
                  <a:fillRect l="-651" r="-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66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4CD46397-705B-47A3-A86E-C374E03E281D}" type="datetime1">
              <a:rPr lang="en-US" altLang="zh-CN" smtClean="0"/>
              <a:t>4/9/2018</a:t>
            </a:fld>
            <a:endParaRPr lang="en-US" sz="140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51520" y="260648"/>
                <a:ext cx="8640960" cy="638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b="1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例： 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一个非最小相位因果序列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的 </a:t>
                </a:r>
                <a:r>
                  <a:rPr lang="en-US" altLang="zh-CN" i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en-US" altLang="zh-CN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变换为</a:t>
                </a:r>
                <a:endPara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当常数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为何值时，序列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有最小相位？</a:t>
                </a:r>
                <a:endPara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b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b="1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解：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乘一个序列，相当于用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去移动零点和极点的位置：</a:t>
                </a:r>
                <a:endPara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Y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z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X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z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CN" alt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α</m:t>
                              </m:r>
                            </m:den>
                          </m:f>
                        </m:e>
                      </m:d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)(1+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den>
                          </m:f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)(1+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𝛼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(1−</m:t>
                              </m:r>
                              <m:r>
                                <a:rPr lang="zh-CN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4</m:t>
                              </m:r>
                            </m:den>
                          </m:f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有最小相位，必须要求它的所有零点和极点都在单位圆内。</a:t>
                </a:r>
                <a:endPara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，那么可以保证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所有零点和极点都在单位圆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内！</a:t>
                </a:r>
                <a:endPara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60648"/>
                <a:ext cx="8640960" cy="6382901"/>
              </a:xfrm>
              <a:prstGeom prst="rect">
                <a:avLst/>
              </a:prstGeom>
              <a:blipFill rotWithShape="0">
                <a:blip r:embed="rId2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523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609600" y="2362200"/>
            <a:ext cx="22621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5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5339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4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变换分析系统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89AB3896-F1DC-4C46-91C2-F7E1FB85BB1B}" type="datetime1">
              <a:rPr lang="en-US" altLang="zh-CN" smtClean="0"/>
              <a:t>4/9/2018</a:t>
            </a:fld>
            <a:endParaRPr 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69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B1A0F0C0-62E2-46AF-A5AE-DF97935AA117}" type="datetime1">
              <a:rPr lang="en-US" altLang="zh-CN" smtClean="0"/>
              <a:t>4/9/2018</a:t>
            </a:fld>
            <a:endParaRPr lang="en-US" sz="1400">
              <a:solidFill>
                <a:schemeClr val="tx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836713"/>
            <a:ext cx="6067399" cy="1649634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534400" cy="792162"/>
          </a:xfrm>
        </p:spPr>
        <p:txBody>
          <a:bodyPr/>
          <a:lstStyle/>
          <a:p>
            <a:pPr algn="ctr"/>
            <a:r>
              <a:rPr lang="zh-CN" altLang="en-US" smtClean="0"/>
              <a:t>例题</a:t>
            </a:r>
            <a:r>
              <a:rPr lang="en-US" altLang="zh-CN" smtClean="0"/>
              <a:t>1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600297"/>
            <a:ext cx="8029233" cy="23223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874" y="5013176"/>
            <a:ext cx="6516470" cy="1056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874" y="6109356"/>
            <a:ext cx="6162105" cy="6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86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B1A0F0C0-62E2-46AF-A5AE-DF97935AA117}" type="datetime1">
              <a:rPr lang="en-US" altLang="zh-CN" smtClean="0"/>
              <a:t>4/9/2018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534400" cy="792162"/>
          </a:xfrm>
        </p:spPr>
        <p:txBody>
          <a:bodyPr/>
          <a:lstStyle/>
          <a:p>
            <a:pPr algn="ctr"/>
            <a:r>
              <a:rPr lang="zh-CN" altLang="en-US" smtClean="0"/>
              <a:t>例题</a:t>
            </a:r>
            <a:r>
              <a:rPr lang="en-US" altLang="zh-CN" smtClean="0"/>
              <a:t>2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3491"/>
            <a:ext cx="7416824" cy="17247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108" y="2876935"/>
            <a:ext cx="3913784" cy="8400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3783623"/>
            <a:ext cx="7222468" cy="180561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5589240"/>
            <a:ext cx="565875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07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BCCEB8CE-3090-4005-9A71-13E4ABBA6C48}" type="datetime1">
              <a:rPr lang="en-US" altLang="zh-CN" smtClean="0"/>
              <a:t>4/9/2018</a:t>
            </a:fld>
            <a:endParaRPr lang="en-US" sz="1400">
              <a:solidFill>
                <a:schemeClr val="tx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04664"/>
            <a:ext cx="5219346" cy="684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587077"/>
            <a:ext cx="3600400" cy="9264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291005"/>
            <a:ext cx="3651469" cy="7680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2050287"/>
            <a:ext cx="3983589" cy="586625"/>
          </a:xfrm>
          <a:prstGeom prst="rect">
            <a:avLst/>
          </a:prstGeom>
        </p:spPr>
      </p:pic>
      <p:sp>
        <p:nvSpPr>
          <p:cNvPr id="11" name="左大括号 10"/>
          <p:cNvSpPr/>
          <p:nvPr/>
        </p:nvSpPr>
        <p:spPr>
          <a:xfrm>
            <a:off x="4644008" y="1617318"/>
            <a:ext cx="144016" cy="648072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3387087"/>
            <a:ext cx="5747955" cy="90600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11560" y="2955763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于是有</a:t>
            </a:r>
            <a:r>
              <a:rPr lang="en-US" altLang="zh-CN" sz="20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026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534400" cy="792162"/>
          </a:xfrm>
        </p:spPr>
        <p:txBody>
          <a:bodyPr/>
          <a:lstStyle/>
          <a:p>
            <a:pPr algn="ctr"/>
            <a:r>
              <a:rPr lang="zh-CN" altLang="en-US" smtClean="0"/>
              <a:t>例题</a:t>
            </a:r>
            <a:r>
              <a:rPr lang="en-US" altLang="zh-CN" smtClean="0"/>
              <a:t>3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/>
                  <a:t>求下列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smtClean="0"/>
                  <a:t>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2400" smtClean="0"/>
                  <a:t>变换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smtClean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⁡(1+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smtClean="0"/>
                  <a:t>    </a:t>
                </a:r>
                <a:r>
                  <a:rPr lang="en-US" altLang="zh-CN" sz="2400" err="1" smtClean="0"/>
                  <a:t>RoC</a:t>
                </a:r>
                <a:r>
                  <a:rPr lang="en-US" altLang="zh-CN" sz="240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40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/>
                  <a:t>解：</a:t>
                </a:r>
                <a:r>
                  <a:rPr lang="zh-CN" altLang="en-US" sz="2000" smtClean="0"/>
                  <a:t>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000" smtClean="0"/>
                  <a:t>，所以</a:t>
                </a:r>
                <a:r>
                  <a:rPr lang="en-US" altLang="zh-CN" sz="200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smtClean="0"/>
                  <a:t>为因果序列。</a:t>
                </a:r>
                <a:endParaRPr lang="en-US" altLang="zh-CN" sz="2000" smtClean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r>
                  <a:rPr lang="zh-CN" altLang="en-US" sz="2000" smtClean="0"/>
                  <a:t>利用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⁡(1+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smtClean="0"/>
                  <a:t>幂级数展开式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zh-CN" sz="2000" b="0" smtClean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r>
                  <a:rPr lang="zh-CN" altLang="en-US" sz="2000" smtClean="0"/>
                  <a:t>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smtClean="0"/>
                  <a:t>代入上式，因为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sz="2000" smtClean="0"/>
                  <a:t>，所以有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000" smtClean="0"/>
                  <a:t>。</a:t>
                </a:r>
                <a:endParaRPr lang="en-US" altLang="zh-CN" sz="2000" smtClean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000" smtClean="0"/>
              </a:p>
              <a:p>
                <a:pPr marL="274320" lvl="1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000" smtClean="0"/>
                  <a:t>    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940152" y="5157192"/>
                <a:ext cx="833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157192"/>
                <a:ext cx="83304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940152" y="5589240"/>
                <a:ext cx="833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589240"/>
                <a:ext cx="83304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5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32A997-2BF6-4A6E-8239-21945630FB5C}" type="datetime1">
              <a:rPr lang="en-US" altLang="zh-CN" smtClean="0">
                <a:solidFill>
                  <a:srgbClr val="696464"/>
                </a:solidFill>
              </a:rPr>
              <a:pPr/>
              <a:t>4/9/2018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534400" cy="792162"/>
          </a:xfrm>
        </p:spPr>
        <p:txBody>
          <a:bodyPr/>
          <a:lstStyle/>
          <a:p>
            <a:pPr algn="ctr"/>
            <a:r>
              <a:rPr lang="zh-CN" altLang="en-US" smtClean="0"/>
              <a:t>例题</a:t>
            </a:r>
            <a:r>
              <a:rPr lang="en-US" altLang="zh-CN" smtClean="0"/>
              <a:t>4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04800" y="1053459"/>
                <a:ext cx="8534400" cy="5327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一个线性时移不变离散系统，该系统输入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和输出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用如下差分方程表示：</a:t>
                </a:r>
                <a:endParaRPr lang="en-US" altLang="zh-CN" sz="20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𝑦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𝑦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000" b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计算满足上述系统的单位抽样响应：</a:t>
                </a:r>
                <a:endParaRPr lang="en-US" altLang="zh-CN" sz="20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解：令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𝛿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b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并进行 </a:t>
                </a:r>
                <a:r>
                  <a:rPr lang="en-US" altLang="zh-CN" sz="2000" b="0" i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en-US" altLang="zh-CN" sz="2000" b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b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变换，得：</a:t>
                </a:r>
                <a:endParaRPr lang="en-US" altLang="zh-CN" sz="2000" b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</m:t>
                    </m:r>
                  </m:oMath>
                </a14:m>
                <a:endParaRPr lang="en-US" altLang="zh-CN" sz="2000" b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b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当收敛域为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b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b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时，得：</a:t>
                </a:r>
                <a:endParaRPr lang="en-US" altLang="zh-CN" sz="2000" b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53459"/>
                <a:ext cx="8534400" cy="5327869"/>
              </a:xfrm>
              <a:prstGeom prst="rect">
                <a:avLst/>
              </a:prstGeom>
              <a:blipFill rotWithShape="0">
                <a:blip r:embed="rId2"/>
                <a:stretch>
                  <a:fillRect l="-643" r="-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318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32A997-2BF6-4A6E-8239-21945630FB5C}" type="datetime1">
              <a:rPr lang="en-US" altLang="zh-CN" smtClean="0">
                <a:solidFill>
                  <a:srgbClr val="696464"/>
                </a:solidFill>
              </a:rPr>
              <a:pPr/>
              <a:t>4/9/2018</a:t>
            </a:fld>
            <a:endParaRPr lang="en-US">
              <a:solidFill>
                <a:srgbClr val="69646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39552" y="659889"/>
                <a:ext cx="4007764" cy="1022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659889"/>
                <a:ext cx="4007764" cy="10229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39552" y="1986950"/>
                <a:ext cx="3228449" cy="588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86950"/>
                <a:ext cx="3228449" cy="588751"/>
              </a:xfrm>
              <a:prstGeom prst="rect">
                <a:avLst/>
              </a:prstGeom>
              <a:blipFill rotWithShape="0">
                <a:blip r:embed="rId3"/>
                <a:stretch>
                  <a:fillRect l="-1701" b="-4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39552" y="2970904"/>
                <a:ext cx="3377656" cy="68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当收敛域为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时，得：</a:t>
                </a:r>
                <a:endPara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970904"/>
                <a:ext cx="3377656" cy="689932"/>
              </a:xfrm>
              <a:prstGeom prst="rect">
                <a:avLst/>
              </a:prstGeom>
              <a:blipFill rotWithShape="0">
                <a:blip r:embed="rId4"/>
                <a:stretch>
                  <a:fillRect l="-1986" r="-1083" b="-4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39552" y="4056039"/>
                <a:ext cx="5036828" cy="104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56039"/>
                <a:ext cx="5036828" cy="10483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39552" y="5408171"/>
                <a:ext cx="4130619" cy="613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−1)</m:t>
                    </m:r>
                  </m:oMath>
                </a14:m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408171"/>
                <a:ext cx="4130619" cy="613117"/>
              </a:xfrm>
              <a:prstGeom prst="rect">
                <a:avLst/>
              </a:prstGeom>
              <a:blipFill rotWithShape="0">
                <a:blip r:embed="rId6"/>
                <a:stretch>
                  <a:fillRect l="-1329" b="-3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744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2D32A997-2BF6-4A6E-8239-21945630FB5C}" type="datetime1">
              <a:rPr lang="en-US" altLang="zh-CN" smtClean="0"/>
              <a:t>4/9/2018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534400" cy="792162"/>
          </a:xfrm>
        </p:spPr>
        <p:txBody>
          <a:bodyPr/>
          <a:lstStyle/>
          <a:p>
            <a:pPr algn="ctr"/>
            <a:r>
              <a:rPr lang="zh-CN" altLang="en-US" smtClean="0"/>
              <a:t>例题</a:t>
            </a:r>
            <a:r>
              <a:rPr lang="en-US" altLang="zh-CN"/>
              <a:t>5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04800" y="1053459"/>
                <a:ext cx="8534400" cy="558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一个线性时移不变离散因果系统，该系统输入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和输出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用如下差分方程表示：</a:t>
                </a:r>
                <a:endParaRPr lang="en-US" altLang="zh-CN" sz="20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𝑦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𝑦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𝑦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−2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CN" sz="2000" b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计算系统函数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，画出其极点和零点，并指出收敛区域</a:t>
                </a:r>
                <a:endParaRPr lang="en-US" altLang="zh-CN" sz="20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b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b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 计算系统的单位采样响应，并判断其稳定性</a:t>
                </a:r>
                <a:endParaRPr lang="en-US" altLang="zh-CN" sz="20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b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b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zh-CN" altLang="en-US" sz="2000" b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b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000" b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 如果要求是一个满足上述差分方程的稳定但非因果系统，计算</a:t>
                </a:r>
                <a:endParaRPr lang="en-US" altLang="zh-CN" sz="2000" b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</a:t>
                </a:r>
                <a:r>
                  <a:rPr lang="zh-CN" altLang="en-US" sz="2000" b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其单位采样响应</a:t>
                </a:r>
                <a:endPara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解：给差分方程两边作 </a:t>
                </a:r>
                <a:r>
                  <a:rPr lang="en-US" altLang="zh-CN" sz="2000" b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 </a:t>
                </a:r>
                <a:r>
                  <a:rPr lang="zh-CN" altLang="en-US" sz="2000" b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变换，得：</a:t>
                </a:r>
                <a:endParaRPr lang="en-US" altLang="zh-CN" sz="2000" b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𝑌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𝑌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𝑌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𝑋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CN" sz="2000" b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2000" b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endParaRPr lang="en-US" altLang="zh-CN" sz="2000" b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5</m:t>
                            </m:r>
                          </m:e>
                        </m:ra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=1.62</m:t>
                    </m:r>
                  </m:oMath>
                </a14:m>
                <a:r>
                  <a:rPr lang="en-US" altLang="zh-CN" sz="2000" b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5</m:t>
                            </m:r>
                          </m:e>
                        </m:ra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−0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.62</m:t>
                    </m:r>
                  </m:oMath>
                </a14:m>
                <a:endParaRPr lang="en-US" altLang="zh-CN" sz="2000" b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53459"/>
                <a:ext cx="8534400" cy="5580438"/>
              </a:xfrm>
              <a:prstGeom prst="rect">
                <a:avLst/>
              </a:prstGeom>
              <a:blipFill rotWithShape="0">
                <a:blip r:embed="rId2"/>
                <a:stretch>
                  <a:fillRect l="-643" r="-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907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sp#ln-01 20150309</Template>
  <TotalTime>1335</TotalTime>
  <Words>282</Words>
  <Application>Microsoft Office PowerPoint</Application>
  <PresentationFormat>全屏显示(4:3)</PresentationFormat>
  <Paragraphs>113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华文行楷</vt:lpstr>
      <vt:lpstr>华文楷体</vt:lpstr>
      <vt:lpstr>宋体</vt:lpstr>
      <vt:lpstr>微软雅黑</vt:lpstr>
      <vt:lpstr>幼圆</vt:lpstr>
      <vt:lpstr>Arial</vt:lpstr>
      <vt:lpstr>Calibri</vt:lpstr>
      <vt:lpstr>Cambria Math</vt:lpstr>
      <vt:lpstr>Franklin Gothic Book</vt:lpstr>
      <vt:lpstr>Perpetua</vt:lpstr>
      <vt:lpstr>Verdana</vt:lpstr>
      <vt:lpstr>Wingdings 2</vt:lpstr>
      <vt:lpstr>sp#ln-01 20150309</vt:lpstr>
      <vt:lpstr>05 数字信号处理：z 变换 复习</vt:lpstr>
      <vt:lpstr>复习</vt:lpstr>
      <vt:lpstr>例题1</vt:lpstr>
      <vt:lpstr>例题2</vt:lpstr>
      <vt:lpstr>PowerPoint 演示文稿</vt:lpstr>
      <vt:lpstr>例题3</vt:lpstr>
      <vt:lpstr>例题4</vt:lpstr>
      <vt:lpstr>PowerPoint 演示文稿</vt:lpstr>
      <vt:lpstr>例题5</vt:lpstr>
      <vt:lpstr>PowerPoint 演示文稿</vt:lpstr>
      <vt:lpstr>PowerPoint 演示文稿</vt:lpstr>
      <vt:lpstr>例题6</vt:lpstr>
      <vt:lpstr>PowerPoint 演示文稿</vt:lpstr>
      <vt:lpstr>用 z 变换分析系统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xyxue</dc:creator>
  <cp:lastModifiedBy>薛向阳</cp:lastModifiedBy>
  <cp:revision>179</cp:revision>
  <dcterms:created xsi:type="dcterms:W3CDTF">2015-03-07T03:20:22Z</dcterms:created>
  <dcterms:modified xsi:type="dcterms:W3CDTF">2018-04-09T12:58:54Z</dcterms:modified>
</cp:coreProperties>
</file>